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8A89-519E-963D-0B2B-9495F961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75D71-0D09-97F8-F8D8-8F30D22EF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C1D9-D5F0-6DFC-E2F6-5D0F1B50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DAD-4E3F-478C-A215-D52C7F89055B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ED01-5475-AF70-FE58-3AB83C78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5627-D25D-7ABB-026C-4E82AB79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5BB6-05BF-411D-A4B9-D6CE8E482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4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6CC9-ABAE-27BF-E625-B239E686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77E82-11E4-23C8-D365-AE40DBFC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09790-04AB-2CA4-5D88-D1AB9B72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DAD-4E3F-478C-A215-D52C7F89055B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2A84-971B-5200-4B88-7F2D428F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DA87-91E2-3FD0-ED25-32F0211E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5BB6-05BF-411D-A4B9-D6CE8E482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3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1593A-F931-348D-BCBF-F61B7B733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DE4DF-2A5E-B24D-E903-A605573D0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C2C9-7FF7-B59B-3076-8FE1546D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DAD-4E3F-478C-A215-D52C7F89055B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065D-E720-4F7F-F7CB-E20354E7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0E71-11D7-DDD8-A2B6-5D3093D3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5BB6-05BF-411D-A4B9-D6CE8E482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8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78AA-BE13-EEA3-633A-B1E5C78A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D19E-2160-D6EC-F048-BD03AAC9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442A-8FFE-9860-0BE6-3179DB3B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DAD-4E3F-478C-A215-D52C7F89055B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D7B3-2375-4EB8-D521-94F71FF1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E49F-B71E-6FF6-0DD0-B2CA54BD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5BB6-05BF-411D-A4B9-D6CE8E482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7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70A3-AD6C-EFAA-4F8B-101C894C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4345-36AF-FA80-E2C8-81973575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AAA8-29B5-DFCA-E8E2-D578A088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DAD-4E3F-478C-A215-D52C7F89055B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E8D8F-2537-56CD-ED34-5C08895C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38B38-93AA-B368-B6AE-652660FD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5BB6-05BF-411D-A4B9-D6CE8E482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97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2F65-DA7E-520E-0811-F86D514E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DF03-8527-7DDF-A0AB-55055827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919E-FEFD-3D0B-B97B-932BD6A86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6F3F8-0CCC-8510-28FD-24FA5106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DAD-4E3F-478C-A215-D52C7F89055B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87795-7CA0-65AF-9A56-C789155E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D03E8-C17B-2484-A45A-03468FA7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5BB6-05BF-411D-A4B9-D6CE8E482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8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FB7-D358-6911-2F8A-90A164A0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E1FDF-EEF9-2B38-DB61-F6EAF36B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CA301-D482-9711-833A-67A74EF52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CFA23-B81D-B057-E246-3E03A5522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98D80-3FF8-4898-B02C-6B350A221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FE158-F132-EFBF-3988-FCD714A7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DAD-4E3F-478C-A215-D52C7F89055B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B62DF-5316-F682-873E-43E1AF01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8D55F-DDFD-F5BA-BF1B-24BA7191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5BB6-05BF-411D-A4B9-D6CE8E482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8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44BB-8399-2062-2B7F-E7FC7D58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22E87-A4EE-1DEB-4C0A-3C213942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DAD-4E3F-478C-A215-D52C7F89055B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1929E-47E4-5EE7-ECED-745EA883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A34AB-7B3E-A97E-A48C-2A23FD2A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5BB6-05BF-411D-A4B9-D6CE8E482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7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CC568-944B-680C-0D99-4A06466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DAD-4E3F-478C-A215-D52C7F89055B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82265-DE43-86D8-2B3D-E7329075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E2737-0695-D2B6-2F2C-4A75625B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5BB6-05BF-411D-A4B9-D6CE8E482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8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74F-00D3-79D4-F119-8366B0D8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FECB-CAB2-D3F7-469D-007EDE8E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55027-1E1C-D845-992E-00443EDE9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C9ED4-C540-C86D-0276-E62B5479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DAD-4E3F-478C-A215-D52C7F89055B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4626D-16B2-7DA3-EDA2-1B79B06D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7B0D8-5253-55F7-E09C-5A51F1BE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5BB6-05BF-411D-A4B9-D6CE8E482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2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E54C-1598-D92F-38FD-6F0E5F38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940D1-9210-B01A-55F7-4857076D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520A8-CF31-7E86-DAF0-2EA524F0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F7790-3829-4BB2-D2FA-DF10A27F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DAD-4E3F-478C-A215-D52C7F89055B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A99B7-966B-A955-7885-3464EB82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9D21A-3D7E-8665-85FE-B77F51A0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5BB6-05BF-411D-A4B9-D6CE8E482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8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B0687-A7C8-9062-A1C5-90EE4090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C95F-2ABF-C471-5B8D-25AD85FF0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34FBC-0056-7C3D-1AD4-E0EE8CA88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BDAD-4E3F-478C-A215-D52C7F89055B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FF38-B3DD-0FCA-29EB-9C6EC5727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635D-CBE6-C891-12FB-C04B10DF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5BB6-05BF-411D-A4B9-D6CE8E482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7F3B-6EF5-09A3-7C95-583B1AD54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092"/>
            <a:ext cx="9144000" cy="1149940"/>
          </a:xfrm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 VALUE PREDICTION USING MACHINE LEARNING</a:t>
            </a:r>
            <a:endParaRPr lang="en-IN" sz="115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277B-C37F-DE0C-D586-09C9B8BD6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3333"/>
          </a:xfrm>
        </p:spPr>
        <p:txBody>
          <a:bodyPr>
            <a:normAutofit fontScale="92500" lnSpcReduction="10000"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by:- AMAN KAUSHIK</a:t>
            </a:r>
          </a:p>
          <a:p>
            <a:r>
              <a:rPr lang="en-IN" sz="1800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roll no.:- 2018662</a:t>
            </a:r>
          </a:p>
          <a:p>
            <a:r>
              <a:rPr lang="en-IN" sz="1800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BTECH(CSE)</a:t>
            </a:r>
          </a:p>
          <a:p>
            <a:r>
              <a:rPr lang="en-IN" sz="1800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 - C</a:t>
            </a:r>
          </a:p>
          <a:p>
            <a:endParaRPr lang="en-IN" sz="1800" b="1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MENTOR – </a:t>
            </a:r>
            <a:r>
              <a:rPr lang="en-IN" sz="1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IN" sz="1800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Sharon Christa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C14ED-B046-9E5D-8D3E-F802B5291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97" y="1861367"/>
            <a:ext cx="3443605" cy="1045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99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BE53-DF38-8847-6ECC-D6C2DEA4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0897"/>
          </a:xfrm>
        </p:spPr>
        <p:txBody>
          <a:bodyPr>
            <a:normAutofit fontScale="90000"/>
          </a:bodyPr>
          <a:lstStyle/>
          <a:p>
            <a:r>
              <a:rPr lang="en-IN" sz="3200" b="1" i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5F73-16D0-7B25-498D-4F0B858E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54" y="946059"/>
            <a:ext cx="10515600" cy="507156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Predicting the stock market is a time-consuming and strenuous procedure.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However,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Machine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its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various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algorithms,</a:t>
            </a:r>
            <a:r>
              <a:rPr lang="en-US" sz="18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Market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Prediction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advancements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begun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include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such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approaches in analyzing stock market data. By measuring the accuracy of 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different algorithms, we found that the most suitable algorithm for predicting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market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price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various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points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historical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Long-Short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Term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Memory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(LSTM)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algorithm.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pic>
        <p:nvPicPr>
          <p:cNvPr id="5122" name="Picture 2" descr="746 Price Prediction Stock Photos - Free &amp; Royalty-Free Stock Photos from  Dreamstime">
            <a:extLst>
              <a:ext uri="{FF2B5EF4-FFF2-40B4-BE49-F238E27FC236}">
                <a16:creationId xmlns:a16="http://schemas.microsoft.com/office/drawing/2014/main" id="{DB8E0BBA-0005-EC3C-E1ED-5349052F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36" y="4292048"/>
            <a:ext cx="4478675" cy="250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63F07-E2C5-FE05-70CF-3D21936CF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1" y="2497771"/>
            <a:ext cx="7287642" cy="1305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92B2B-E0FA-62F0-14D1-E457C97DA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1" y="4334875"/>
            <a:ext cx="3942666" cy="15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3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EE5D-A768-27EE-F2A4-0AE42C08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55C5-1977-3EF1-E5F0-88EB39053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033"/>
            <a:ext cx="10515600" cy="52388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 markets can be defined as dynamic, unpredictable, non-linear, and highly</a:t>
            </a:r>
            <a:r>
              <a:rPr lang="en-US" sz="20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volatile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nature.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price predictions are very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important among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many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business people and retail investors. Predicting stock market prices is a difficult</a:t>
            </a:r>
            <a:r>
              <a:rPr lang="en-US" sz="20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challenging task as they are complex and diverse and it depends on various</a:t>
            </a:r>
            <a:r>
              <a:rPr lang="en-US" sz="20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economic factors like economic uncertainty, company’s financial reports and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performance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price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indicator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well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non-economic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factors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such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political conditions, and investor’s expectations, etc. The prices of stocks are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mainly governed by demand and supply, and the ultimate goal of buying shares</a:t>
            </a:r>
            <a:r>
              <a:rPr lang="en-US" sz="20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to make money by buying stocks in companies whose share price is expected</a:t>
            </a:r>
            <a:r>
              <a:rPr lang="en-US" sz="20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jump</a:t>
            </a:r>
            <a:r>
              <a:rPr lang="en-US" sz="20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</a:t>
            </a:r>
            <a:r>
              <a:rPr lang="en-US" sz="20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two common methods of attempting to forecast stock prices of an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organization.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first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fundamental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analysis,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considers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external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factors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like company profile, market situation, political and economic factors, textual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information in the form of financial news articles, social media and even blogs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economic investigators. The second is technical analysis, that attempts to find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patterns in charts and use past price trends of stocks like closing and opening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price, volume traded, adjacent close values and many more, to predict future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price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action.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Nowadays,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predicting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prices,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advanced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intelligent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techniques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either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technical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fundamental analysis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used.</a:t>
            </a:r>
          </a:p>
          <a:p>
            <a:pPr algn="just">
              <a:lnSpc>
                <a:spcPct val="100000"/>
              </a:lnSpc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7281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E4D4-9284-21BC-14E9-AACDBF5D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9862"/>
            <a:ext cx="10515600" cy="52251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658-BA64-3233-2AF3-9A8A8244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549"/>
            <a:ext cx="10515600" cy="5924414"/>
          </a:xfrm>
        </p:spPr>
        <p:txBody>
          <a:bodyPr>
            <a:normAutofit fontScale="92500" lnSpcReduction="10000"/>
          </a:bodyPr>
          <a:lstStyle/>
          <a:p>
            <a:pPr marL="63500" marR="7810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historical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stocks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price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predicted.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</a:t>
            </a:r>
            <a:r>
              <a:rPr lang="en-US" sz="18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promising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prominent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technique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involves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Recurrent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Neural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(RNN), that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basically 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implementation of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machine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learning.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Machine learning has been widely used in the capital market and plays a major</a:t>
            </a:r>
            <a:r>
              <a:rPr lang="en-US" sz="18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role in predicting future stock prices based on historical data. Machine learning</a:t>
            </a:r>
            <a:r>
              <a:rPr lang="en-US" sz="18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involves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artificial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intelligence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empowers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improve</a:t>
            </a:r>
            <a:r>
              <a:rPr lang="en-US" sz="18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 past experiences without being programmed time and again, thereby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increasing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accuracy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 marR="71120" algn="just">
              <a:lnSpc>
                <a:spcPct val="150000"/>
              </a:lnSpc>
              <a:spcBef>
                <a:spcPts val="88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proposed approach considers the available historic data of a particular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share, and it provides predictions on a particular feature. In order to predict a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share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price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required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 period,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proposed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series</a:t>
            </a:r>
            <a:r>
              <a:rPr lang="en-US" sz="18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analysis. This model applies a type of recurrent neural network (RNN) capable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addressing linear problems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predicting time series-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Long Short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Term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Memory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(LSTM)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networks.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LSTM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deep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technique.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Long-term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Memory (LSTM) units execute very long sequences. LSTM evaluates the time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series data by using both the historical and the present stock data accurately.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LSTM replaces the traditional artificial neurons in the network layer into 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</a:t>
            </a:r>
            <a:r>
              <a:rPr lang="en-US" sz="1800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useful</a:t>
            </a:r>
            <a:r>
              <a:rPr lang="en-US" sz="1800" spc="2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memory</a:t>
            </a:r>
            <a:r>
              <a:rPr lang="en-US" sz="1800" spc="2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cells.</a:t>
            </a:r>
            <a:r>
              <a:rPr lang="en-US" sz="1800" spc="2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these</a:t>
            </a:r>
            <a:r>
              <a:rPr lang="en-US" sz="1800" spc="2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memory</a:t>
            </a:r>
            <a:r>
              <a:rPr lang="en-US" sz="1800" spc="2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cells,</a:t>
            </a:r>
            <a:r>
              <a:rPr lang="en-US" sz="1800" spc="3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networks</a:t>
            </a:r>
            <a:r>
              <a:rPr lang="en-US" sz="1800" spc="2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2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able</a:t>
            </a:r>
            <a:r>
              <a:rPr lang="en-US" sz="1800" spc="2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toassociate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memory with remote input over time. Over the past few years, LSTM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has been applied to stock market prediction in different stock markets around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world.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 marR="71120" algn="just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13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763A-B9E0-44B0-B89F-06F0A89E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5028"/>
          </a:xfrm>
        </p:spPr>
        <p:txBody>
          <a:bodyPr>
            <a:normAutofit/>
          </a:bodyPr>
          <a:lstStyle/>
          <a:p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FF16-7E4A-D3BF-599E-90124C36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212489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 forecasting &amp; modelling plays an important role in data analysis.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en-US" sz="24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series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4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specialized</a:t>
            </a:r>
            <a:r>
              <a:rPr lang="en-US" sz="24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en-US" sz="24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4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en-US" sz="24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400" spc="-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extensively</a:t>
            </a:r>
            <a:r>
              <a:rPr lang="en-US" sz="24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400" spc="-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</a:t>
            </a:r>
            <a:r>
              <a:rPr lang="en-US" sz="2400" spc="-3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</a:t>
            </a:r>
            <a:r>
              <a:rPr lang="en-US" sz="2400" spc="-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Econometrics</a:t>
            </a:r>
            <a:r>
              <a:rPr lang="en-US" sz="24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24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en-US" sz="2400" spc="-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Research.</a:t>
            </a:r>
            <a:r>
              <a:rPr lang="en-US" sz="24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en-US" sz="24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Series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4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being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widely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4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400" spc="-3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 &amp; data science. Stock prices are volatile in nature and price depends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various factors. The main aim of this project is to predict stock prices using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short-term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(LSTM).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A7272E-5225-E613-E04F-69D9E673D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28" y="3812036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tock Price Prediction using Supervised Learning - DEV Community 👩‍💻👨‍💻">
            <a:extLst>
              <a:ext uri="{FF2B5EF4-FFF2-40B4-BE49-F238E27FC236}">
                <a16:creationId xmlns:a16="http://schemas.microsoft.com/office/drawing/2014/main" id="{0B62554A-8CE0-6C68-18CB-92B66CC9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874226"/>
            <a:ext cx="4107161" cy="230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48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C1AF-4682-D162-8442-D0DE4DCB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90"/>
            <a:ext cx="10515600" cy="705394"/>
          </a:xfrm>
        </p:spPr>
        <p:txBody>
          <a:bodyPr>
            <a:normAutofit/>
          </a:bodyPr>
          <a:lstStyle/>
          <a:p>
            <a:r>
              <a:rPr lang="en-IN" sz="3200" b="1" i="1" u="sn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4144-46BC-FF3F-4D5F-DA8C82E4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984"/>
            <a:ext cx="10515600" cy="5279979"/>
          </a:xfrm>
        </p:spPr>
        <p:txBody>
          <a:bodyPr/>
          <a:lstStyle/>
          <a:p>
            <a:pPr marL="42545" indent="0">
              <a:spcBef>
                <a:spcPts val="1720"/>
              </a:spcBef>
              <a:spcAft>
                <a:spcPts val="0"/>
              </a:spcAft>
              <a:buNone/>
            </a:pPr>
            <a:r>
              <a:rPr lang="en-US" sz="1800" b="1" u="heavy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en-US" sz="1800" b="1" u="heavy" spc="-15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heavy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en-US" sz="1800" b="1" u="heavy" spc="-1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heavy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Network(RNN):</a:t>
            </a:r>
            <a:endParaRPr lang="en-IN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80645" indent="0" algn="just">
              <a:lnSpc>
                <a:spcPct val="15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recurrent neural network (RNN) is a type of artificial neural network which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uses chronological data or time series data. Recurrent neural networks utilize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training data for knowledge. They are distinguished by their “memory” as they</a:t>
            </a:r>
            <a:r>
              <a:rPr lang="en-US" sz="18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take information from previous inputs to influence the current input and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output.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other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hand,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traditional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neural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assume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3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outcomes are not related to each other, the output of the recurrent network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depends on the prior attributes within the sequence. The main and most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important feature of RNN is Hidden state, which can remember some data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about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sequence.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C6F928-3D2E-8ED3-B982-570D6A659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37" y="4086089"/>
            <a:ext cx="5509707" cy="18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current neural network(RNN) or Long Short Term Memory(LSTM) [5][6][16] |  Download Scientific Diagram">
            <a:extLst>
              <a:ext uri="{FF2B5EF4-FFF2-40B4-BE49-F238E27FC236}">
                <a16:creationId xmlns:a16="http://schemas.microsoft.com/office/drawing/2014/main" id="{4143A4B6-87D3-9E7B-D85A-38D47B482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00" y="4086089"/>
            <a:ext cx="4209797" cy="18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7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64B0-A3D6-93AA-E4E7-8742158C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3178"/>
            <a:ext cx="10515600" cy="16546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67E0-190D-32F6-35AB-387B41F0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pPr algn="just">
              <a:spcBef>
                <a:spcPts val="200"/>
              </a:spcBef>
            </a:pPr>
            <a:r>
              <a:rPr lang="en-US" sz="1800" b="1" u="heavy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Long-Short</a:t>
            </a:r>
            <a:r>
              <a:rPr lang="en-US" sz="1800" b="1" u="heavy" spc="-3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heavy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sz="1800" b="1" u="heavy" spc="-25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heavy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Memory(LSTM):</a:t>
            </a:r>
            <a:endParaRPr lang="en-IN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5"/>
              </a:spcBef>
              <a:buNone/>
            </a:pP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35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LSTM is a special kind of RNNs due to its ability to memorize sequences of</a:t>
            </a:r>
            <a:r>
              <a:rPr lang="en-US" sz="1800" spc="-3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data. It contains information in memory, similar to computer memory. This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memory can be seen as a closed group of cells, with a closed description, 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cell decides to store or remove information. Each node in LSTM consists of a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cells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 responsible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storing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streams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passed,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individual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cell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upper line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connects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transport line carrying the data from the past to the present ones, 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independence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cells helps the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dispose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filters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cell</a:t>
            </a:r>
            <a:r>
              <a:rPr lang="en-US" sz="1800" spc="-3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another. At last, the sigmoidal neural network (SNN) layer composing 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gates drive the cell to an optimal value by disposing or letting data pass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through.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 marR="161290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 descr="Diagram  Description automatically generated">
            <a:extLst>
              <a:ext uri="{FF2B5EF4-FFF2-40B4-BE49-F238E27FC236}">
                <a16:creationId xmlns:a16="http://schemas.microsoft.com/office/drawing/2014/main" id="{AD884DA0-2150-D85D-D3AD-E678F071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6" y="3135495"/>
            <a:ext cx="3647440" cy="166687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82A152-C79D-9FA3-1296-FCBF3C669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11" y="2777374"/>
            <a:ext cx="4163941" cy="387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6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9DDF-EE61-F490-68C8-D3B77456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GATES IN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2B0D-14D4-8406-9661-754118E5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274"/>
            <a:ext cx="10515600" cy="5288689"/>
          </a:xfrm>
        </p:spPr>
        <p:txBody>
          <a:bodyPr/>
          <a:lstStyle/>
          <a:p>
            <a:pPr marL="63500" marR="77470" algn="just">
              <a:lnSpc>
                <a:spcPct val="13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three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gates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LSTM: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input,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forget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exit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gate.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These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gates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determine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whether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should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allowed,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deleted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because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US" sz="18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important,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allow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affect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current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timeline.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80010" lvl="0" indent="-342900" algn="just">
              <a:lnSpc>
                <a:spcPct val="130000"/>
              </a:lnSpc>
              <a:spcBef>
                <a:spcPts val="72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rabicPeriod"/>
              <a:tabLst>
                <a:tab pos="521335" algn="l"/>
              </a:tabLst>
            </a:pP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Forget Gate: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determines when certain parts of the cell will be inserted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 data that is most recent. It subtracts 1 in parts of the cell state to be</a:t>
            </a:r>
            <a:r>
              <a:rPr lang="en-US" sz="18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kept,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ignored.</a:t>
            </a:r>
            <a:endParaRPr lang="en-IN" sz="18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81915" lvl="0" indent="-342900" algn="just">
              <a:lnSpc>
                <a:spcPct val="130000"/>
              </a:lnSpc>
              <a:spcBef>
                <a:spcPts val="85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rabicPeriod"/>
              <a:tabLst>
                <a:tab pos="521335" algn="l"/>
              </a:tabLst>
            </a:pP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en-US" sz="1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Gate: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input,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reads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conditions under which information should be stored or updated in 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 cell.</a:t>
            </a:r>
            <a:endParaRPr lang="en-IN" sz="18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83820" lvl="0" indent="-342900" algn="just">
              <a:lnSpc>
                <a:spcPct val="130000"/>
              </a:lnSpc>
              <a:spcBef>
                <a:spcPts val="3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rabicPeriod"/>
              <a:tabLst>
                <a:tab pos="521335" algn="l"/>
              </a:tabLst>
            </a:pP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en-US" sz="1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Gate: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Depending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cell,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gate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determines which information is forwarded in the next location in 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network.</a:t>
            </a:r>
            <a:endParaRPr lang="en-IN" sz="18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098" name="Picture 2" descr="LSTM | Introduction to LSTM | Long Short Term Memor">
            <a:extLst>
              <a:ext uri="{FF2B5EF4-FFF2-40B4-BE49-F238E27FC236}">
                <a16:creationId xmlns:a16="http://schemas.microsoft.com/office/drawing/2014/main" id="{F9CE289B-315B-8194-FC32-FB6A93486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76" y="4290876"/>
            <a:ext cx="4565876" cy="203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0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5C99-39C6-E3BB-F795-C31594D3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sz="1800" b="1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800" b="1" u="heavy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Black" panose="020B0A04020102020204" pitchFamily="34" charset="0"/>
                <a:cs typeface="Arial Black" panose="020B0A04020102020204" pitchFamily="34" charset="0"/>
              </a:rPr>
              <a:t>IMPLEMENTATION</a:t>
            </a:r>
            <a:r>
              <a:rPr lang="en-US" sz="1800" b="1" u="heavy" kern="0" spc="-4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800" b="1" u="heavy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Black" panose="020B0A04020102020204" pitchFamily="34" charset="0"/>
                <a:cs typeface="Arial Black" panose="020B0A04020102020204" pitchFamily="34" charset="0"/>
              </a:rPr>
              <a:t>AND</a:t>
            </a:r>
            <a:r>
              <a:rPr lang="en-US" sz="1800" b="1" u="heavy" kern="0" spc="-2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sz="1800" b="1" u="heavy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Black" panose="020B0A04020102020204" pitchFamily="34" charset="0"/>
                <a:cs typeface="Arial Black" panose="020B0A04020102020204" pitchFamily="34" charset="0"/>
              </a:rPr>
              <a:t>RESULTS: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6F12-2AB6-1DBD-F45D-B7172730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37"/>
            <a:ext cx="10515600" cy="5123226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implementation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proposed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LSTM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python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shows</a:t>
            </a:r>
            <a:r>
              <a:rPr lang="en-US" sz="18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prediction of the future price of TESLA share based on its historical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data.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below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visualization scatter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plot figure shows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visualization of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5" dirty="0">
                <a:latin typeface="Calibri" panose="020F0502020204030204" pitchFamily="34" charset="0"/>
                <a:ea typeface="Calibri" panose="020F0502020204030204" pitchFamily="34" charset="0"/>
              </a:rPr>
              <a:t>TESLA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prediction. In the result shown in the below graph is the plotted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form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our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algorithm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outcome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applying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LSTM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achieving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accuracy.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D5CBA-979C-5A39-76BE-DDB0CA8DB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5893"/>
            <a:ext cx="7763958" cy="1886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60DEF3-0E53-4F18-CF4C-EDD8E2790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0150"/>
            <a:ext cx="6534065" cy="13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5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08AE9F1-DA31-7963-A8CF-56ADA145A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6" y="604973"/>
            <a:ext cx="4717731" cy="317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0550FF-BDC7-3D33-8360-23E504DF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72" y="4094116"/>
            <a:ext cx="4064453" cy="266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E0FBF1-377A-329A-9886-C6938A97FE03}"/>
              </a:ext>
            </a:extLst>
          </p:cNvPr>
          <p:cNvSpPr txBox="1"/>
          <p:nvPr/>
        </p:nvSpPr>
        <p:spPr>
          <a:xfrm>
            <a:off x="879566" y="394022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             </a:t>
            </a:r>
            <a:r>
              <a:rPr lang="en-IN" sz="1400" b="1" u="sng" dirty="0"/>
              <a:t> REAL DATA VS 30 </a:t>
            </a:r>
            <a:r>
              <a:rPr lang="en-IN" sz="1200" b="1" u="sng" dirty="0"/>
              <a:t>DAYS</a:t>
            </a:r>
            <a:r>
              <a:rPr lang="en-IN" sz="1400" b="1" u="sng" dirty="0"/>
              <a:t> PREDICTED 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2CA9-79AF-3C50-EE93-A06D9DE01F82}"/>
              </a:ext>
            </a:extLst>
          </p:cNvPr>
          <p:cNvSpPr txBox="1"/>
          <p:nvPr/>
        </p:nvSpPr>
        <p:spPr>
          <a:xfrm>
            <a:off x="6871063" y="35978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1200" b="1" u="sng" dirty="0"/>
              <a:t>DAYS PREDICTED DATA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14158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1185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Bookman Old Style</vt:lpstr>
      <vt:lpstr>Calibri</vt:lpstr>
      <vt:lpstr>Calibri Light</vt:lpstr>
      <vt:lpstr>Times New Roman</vt:lpstr>
      <vt:lpstr>Office Theme</vt:lpstr>
      <vt:lpstr>STOCK VALUE PREDICTION USING MACHINE LEARNING</vt:lpstr>
      <vt:lpstr>INTRODUCTION</vt:lpstr>
      <vt:lpstr>PowerPoint Presentation</vt:lpstr>
      <vt:lpstr>PROBLEM STATEMENT</vt:lpstr>
      <vt:lpstr>METHODOLOGY</vt:lpstr>
      <vt:lpstr>PowerPoint Presentation</vt:lpstr>
      <vt:lpstr>GATES IN LSTM</vt:lpstr>
      <vt:lpstr> IMPLEMENTATION AND RESULTS: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VALUE PREDICTION USING MACHINE LEARNING</dc:title>
  <dc:creator>ujjwal bhardwaj</dc:creator>
  <cp:lastModifiedBy>Aman Kaushik</cp:lastModifiedBy>
  <cp:revision>4</cp:revision>
  <dcterms:created xsi:type="dcterms:W3CDTF">2023-01-05T13:30:26Z</dcterms:created>
  <dcterms:modified xsi:type="dcterms:W3CDTF">2023-01-25T17:46:34Z</dcterms:modified>
</cp:coreProperties>
</file>