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20"/>
  </p:notesMasterIdLst>
  <p:sldIdLst>
    <p:sldId id="256" r:id="rId2"/>
    <p:sldId id="257" r:id="rId3"/>
    <p:sldId id="271" r:id="rId4"/>
    <p:sldId id="274" r:id="rId5"/>
    <p:sldId id="266" r:id="rId6"/>
    <p:sldId id="265" r:id="rId7"/>
    <p:sldId id="264" r:id="rId8"/>
    <p:sldId id="267" r:id="rId9"/>
    <p:sldId id="268" r:id="rId10"/>
    <p:sldId id="269" r:id="rId11"/>
    <p:sldId id="270" r:id="rId12"/>
    <p:sldId id="259" r:id="rId13"/>
    <p:sldId id="262" r:id="rId14"/>
    <p:sldId id="263" r:id="rId15"/>
    <p:sldId id="275" r:id="rId16"/>
    <p:sldId id="272" r:id="rId17"/>
    <p:sldId id="261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43" autoAdjust="0"/>
    <p:restoredTop sz="94660"/>
  </p:normalViewPr>
  <p:slideViewPr>
    <p:cSldViewPr>
      <p:cViewPr varScale="1">
        <p:scale>
          <a:sx n="83" d="100"/>
          <a:sy n="83" d="100"/>
        </p:scale>
        <p:origin x="-1459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A77BB-886F-4A0D-861C-9BE506BC8761}" type="datetimeFigureOut">
              <a:rPr lang="en-US" smtClean="0"/>
              <a:pPr/>
              <a:t>1/10/2021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089D8-DC86-4FD2-BE07-66F2C7F101E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4A41-D5FC-4BC2-B89B-6CB7D993462A}" type="datetimeFigureOut">
              <a:rPr lang="en-US" smtClean="0"/>
              <a:pPr/>
              <a:t>1/10/2021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20CD-EB68-4C77-8896-3061581E460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4A41-D5FC-4BC2-B89B-6CB7D993462A}" type="datetimeFigureOut">
              <a:rPr lang="en-US" smtClean="0"/>
              <a:pPr/>
              <a:t>1/10/2021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20CD-EB68-4C77-8896-3061581E460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4A41-D5FC-4BC2-B89B-6CB7D993462A}" type="datetimeFigureOut">
              <a:rPr lang="en-US" smtClean="0"/>
              <a:pPr/>
              <a:t>1/10/2021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20CD-EB68-4C77-8896-3061581E460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4A41-D5FC-4BC2-B89B-6CB7D993462A}" type="datetimeFigureOut">
              <a:rPr lang="en-US" smtClean="0"/>
              <a:pPr/>
              <a:t>1/10/2021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20CD-EB68-4C77-8896-3061581E460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4A41-D5FC-4BC2-B89B-6CB7D993462A}" type="datetimeFigureOut">
              <a:rPr lang="en-US" smtClean="0"/>
              <a:pPr/>
              <a:t>1/10/2021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20CD-EB68-4C77-8896-3061581E460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4A41-D5FC-4BC2-B89B-6CB7D993462A}" type="datetimeFigureOut">
              <a:rPr lang="en-US" smtClean="0"/>
              <a:pPr/>
              <a:t>1/10/2021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20CD-EB68-4C77-8896-3061581E460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4A41-D5FC-4BC2-B89B-6CB7D993462A}" type="datetimeFigureOut">
              <a:rPr lang="en-US" smtClean="0"/>
              <a:pPr/>
              <a:t>1/10/2021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20CD-EB68-4C77-8896-3061581E460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4A41-D5FC-4BC2-B89B-6CB7D993462A}" type="datetimeFigureOut">
              <a:rPr lang="en-US" smtClean="0"/>
              <a:pPr/>
              <a:t>1/10/2021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20CD-EB68-4C77-8896-3061581E460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4A41-D5FC-4BC2-B89B-6CB7D993462A}" type="datetimeFigureOut">
              <a:rPr lang="en-US" smtClean="0"/>
              <a:pPr/>
              <a:t>1/10/2021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20CD-EB68-4C77-8896-3061581E460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4A41-D5FC-4BC2-B89B-6CB7D993462A}" type="datetimeFigureOut">
              <a:rPr lang="en-US" smtClean="0"/>
              <a:pPr/>
              <a:t>1/10/2021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20CD-EB68-4C77-8896-3061581E460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4A41-D5FC-4BC2-B89B-6CB7D993462A}" type="datetimeFigureOut">
              <a:rPr lang="en-US" smtClean="0"/>
              <a:pPr/>
              <a:t>1/10/2021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2B320CD-EB68-4C77-8896-3061581E460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01E4A41-D5FC-4BC2-B89B-6CB7D993462A}" type="datetimeFigureOut">
              <a:rPr lang="en-US" smtClean="0"/>
              <a:pPr/>
              <a:t>1/10/2021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2B320CD-EB68-4C77-8896-3061581E4607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6" y="2214554"/>
            <a:ext cx="7851648" cy="1828800"/>
          </a:xfrm>
        </p:spPr>
        <p:txBody>
          <a:bodyPr>
            <a:normAutofit/>
          </a:bodyPr>
          <a:lstStyle/>
          <a:p>
            <a:r>
              <a:rPr lang="en-IN" i="1" dirty="0" smtClean="0"/>
              <a:t>Low Order through rate in the city of </a:t>
            </a:r>
            <a:r>
              <a:rPr lang="en-IN" i="1" dirty="0" smtClean="0"/>
              <a:t>Hyderabad </a:t>
            </a:r>
            <a:r>
              <a:rPr lang="en-IN" i="1" dirty="0" smtClean="0"/>
              <a:t>	</a:t>
            </a:r>
            <a:endParaRPr lang="en-IN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 smtClean="0"/>
              <a:t>Analysis continued...</a:t>
            </a:r>
            <a:r>
              <a:rPr lang="en-IN" dirty="0" smtClean="0"/>
              <a:t>	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2000241"/>
            <a:ext cx="40005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 </a:t>
            </a:r>
            <a:r>
              <a:rPr lang="en-IN" b="1" i="1" dirty="0"/>
              <a:t>Cart to order rate </a:t>
            </a:r>
            <a:r>
              <a:rPr lang="en-IN" b="1" i="1" dirty="0" err="1"/>
              <a:t>vs</a:t>
            </a:r>
            <a:r>
              <a:rPr lang="en-IN" b="1" i="1" dirty="0"/>
              <a:t> demand for each zone in Hyderabad </a:t>
            </a:r>
            <a:r>
              <a:rPr lang="en-IN" b="1" i="1" dirty="0" smtClean="0"/>
              <a:t>city – </a:t>
            </a:r>
          </a:p>
          <a:p>
            <a:r>
              <a:rPr lang="en-IN" b="1" i="1" dirty="0" smtClean="0"/>
              <a:t>To visualise which zones are underperforming on the basis of demand and cart to order </a:t>
            </a:r>
          </a:p>
          <a:p>
            <a:endParaRPr lang="en-IN" b="1" i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429000"/>
            <a:ext cx="3429024" cy="328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6"/>
          <p:cNvSpPr/>
          <p:nvPr/>
        </p:nvSpPr>
        <p:spPr>
          <a:xfrm>
            <a:off x="1071538" y="5286388"/>
            <a:ext cx="428628" cy="1214446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714348" y="5000636"/>
            <a:ext cx="285752" cy="1500198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1071538" y="4572008"/>
            <a:ext cx="500066" cy="357190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2285984" y="4500570"/>
            <a:ext cx="357190" cy="357190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2643174" y="4500570"/>
            <a:ext cx="285752" cy="285752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4357687" y="3571876"/>
            <a:ext cx="45005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/>
              <a:t>Analysis – </a:t>
            </a:r>
          </a:p>
          <a:p>
            <a:pPr marL="342900" indent="-342900">
              <a:buAutoNum type="arabicPeriod"/>
            </a:pPr>
            <a:r>
              <a:rPr lang="en-IN" b="1" i="1" dirty="0"/>
              <a:t>Zone 1 &amp; Zone 3 are under performing , less than the average demand and average cart to order </a:t>
            </a:r>
          </a:p>
          <a:p>
            <a:pPr marL="342900" indent="-342900">
              <a:buAutoNum type="arabicPeriod"/>
            </a:pPr>
            <a:r>
              <a:rPr lang="en-IN" b="1" i="1" dirty="0"/>
              <a:t>Zone 3,8 &amp; 10 have less than the average cart to order rate </a:t>
            </a:r>
          </a:p>
        </p:txBody>
      </p:sp>
      <p:sp>
        <p:nvSpPr>
          <p:cNvPr id="13" name="Left Arrow 12"/>
          <p:cNvSpPr/>
          <p:nvPr/>
        </p:nvSpPr>
        <p:spPr>
          <a:xfrm>
            <a:off x="3929058" y="4357694"/>
            <a:ext cx="428628" cy="214314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Oval 13"/>
          <p:cNvSpPr/>
          <p:nvPr/>
        </p:nvSpPr>
        <p:spPr>
          <a:xfrm>
            <a:off x="3286116" y="4500570"/>
            <a:ext cx="285752" cy="285752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 smtClean="0"/>
              <a:t>Analysis continued...</a:t>
            </a:r>
            <a:r>
              <a:rPr lang="en-IN" dirty="0" smtClean="0"/>
              <a:t>	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" y="1928802"/>
            <a:ext cx="6786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/>
              <a:t>Percentage of COD orders – </a:t>
            </a:r>
          </a:p>
          <a:p>
            <a:r>
              <a:rPr lang="en-IN" b="1" i="1" dirty="0"/>
              <a:t>Out of the orders placed, %age of orders that selected Cash on Delivery as payment option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71810"/>
            <a:ext cx="3001963" cy="3786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5"/>
          <p:cNvSpPr/>
          <p:nvPr/>
        </p:nvSpPr>
        <p:spPr>
          <a:xfrm>
            <a:off x="2071670" y="4214818"/>
            <a:ext cx="500066" cy="357190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2071670" y="5072074"/>
            <a:ext cx="500066" cy="357190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2000232" y="6429396"/>
            <a:ext cx="571504" cy="214314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3643306" y="3571876"/>
            <a:ext cx="52149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/>
              <a:t>Analysis – </a:t>
            </a:r>
          </a:p>
          <a:p>
            <a:r>
              <a:rPr lang="en-IN" b="1" i="1" dirty="0"/>
              <a:t>Hyderabad has less percentage COD orders  during the </a:t>
            </a:r>
          </a:p>
          <a:p>
            <a:r>
              <a:rPr lang="en-IN" b="1" i="1" dirty="0" err="1"/>
              <a:t>Covid</a:t>
            </a:r>
            <a:r>
              <a:rPr lang="en-IN" b="1" i="1" dirty="0"/>
              <a:t> period. </a:t>
            </a:r>
          </a:p>
        </p:txBody>
      </p:sp>
      <p:sp>
        <p:nvSpPr>
          <p:cNvPr id="10" name="Left Arrow 9"/>
          <p:cNvSpPr/>
          <p:nvPr/>
        </p:nvSpPr>
        <p:spPr>
          <a:xfrm>
            <a:off x="3214678" y="4143380"/>
            <a:ext cx="428628" cy="214314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 fontScale="90000"/>
          </a:bodyPr>
          <a:lstStyle/>
          <a:p>
            <a:r>
              <a:rPr lang="en-IN" i="1" dirty="0" smtClean="0"/>
              <a:t>Visual Analysis</a:t>
            </a:r>
            <a:r>
              <a:rPr lang="en-IN" dirty="0" smtClean="0"/>
              <a:t>	</a:t>
            </a:r>
            <a:endParaRPr lang="en-IN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" y="1500174"/>
            <a:ext cx="5072065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000628" y="2000240"/>
            <a:ext cx="41252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/>
              <a:t>The scatter plot depicting order</a:t>
            </a:r>
          </a:p>
          <a:p>
            <a:r>
              <a:rPr lang="en-IN" b="1" i="1" dirty="0"/>
              <a:t> through rate </a:t>
            </a:r>
            <a:r>
              <a:rPr lang="en-IN" b="1" i="1" dirty="0" err="1"/>
              <a:t>vs</a:t>
            </a:r>
            <a:r>
              <a:rPr lang="en-IN" b="1" i="1" dirty="0"/>
              <a:t> delivery time</a:t>
            </a:r>
          </a:p>
          <a:p>
            <a:r>
              <a:rPr lang="en-IN" b="1" i="1" dirty="0"/>
              <a:t> has no linearity, this states that the </a:t>
            </a:r>
          </a:p>
          <a:p>
            <a:r>
              <a:rPr lang="en-IN" b="1" i="1" dirty="0"/>
              <a:t>That the magnitude of correlation </a:t>
            </a:r>
          </a:p>
          <a:p>
            <a:r>
              <a:rPr lang="en-IN" b="1" i="1" dirty="0"/>
              <a:t>between both the variables is 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142984"/>
            <a:ext cx="4572032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883025" y="1357298"/>
            <a:ext cx="39038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/>
              <a:t>There is no linearity between both the variables, </a:t>
            </a:r>
          </a:p>
          <a:p>
            <a:r>
              <a:rPr lang="en-IN" b="1" i="1" dirty="0"/>
              <a:t>The order through rate does not get affected </a:t>
            </a:r>
          </a:p>
          <a:p>
            <a:r>
              <a:rPr lang="en-IN" b="1" i="1" dirty="0"/>
              <a:t>even when the delivery charges are increasing,</a:t>
            </a:r>
          </a:p>
          <a:p>
            <a:r>
              <a:rPr lang="en-IN" b="1" i="1" dirty="0"/>
              <a:t>They have a weak correlation.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949376"/>
            <a:ext cx="4572032" cy="4837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143504" y="1142984"/>
            <a:ext cx="38995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/>
              <a:t>As per this scatter plot we can see that</a:t>
            </a:r>
          </a:p>
          <a:p>
            <a:r>
              <a:rPr lang="en-IN" b="1" i="1" dirty="0"/>
              <a:t>Both the variables are strongly correlated </a:t>
            </a:r>
          </a:p>
          <a:p>
            <a:r>
              <a:rPr lang="en-IN" b="1" i="1" dirty="0"/>
              <a:t>to each other, the order through rate</a:t>
            </a:r>
          </a:p>
          <a:p>
            <a:r>
              <a:rPr lang="en-IN" b="1" i="1" dirty="0"/>
              <a:t>Increases when the discount increases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720" y="5786454"/>
            <a:ext cx="8374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i="1" dirty="0"/>
              <a:t>Conclusion: from all the 3 scatter plot we can conclude that the Order through rate </a:t>
            </a:r>
            <a:r>
              <a:rPr lang="en-IN" sz="1600" b="1" i="1" dirty="0" err="1"/>
              <a:t>vs</a:t>
            </a:r>
            <a:r>
              <a:rPr lang="en-IN" sz="1600" b="1" i="1" dirty="0"/>
              <a:t> </a:t>
            </a:r>
          </a:p>
          <a:p>
            <a:r>
              <a:rPr lang="en-IN" sz="1600" b="1" i="1" dirty="0"/>
              <a:t>Discount has the strongest correlation</a:t>
            </a:r>
          </a:p>
        </p:txBody>
      </p:sp>
      <p:sp>
        <p:nvSpPr>
          <p:cNvPr id="7" name="5-Point Star 6"/>
          <p:cNvSpPr/>
          <p:nvPr/>
        </p:nvSpPr>
        <p:spPr>
          <a:xfrm>
            <a:off x="0" y="5857892"/>
            <a:ext cx="357158" cy="28575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i="1" dirty="0" smtClean="0"/>
              <a:t> </a:t>
            </a:r>
            <a:r>
              <a:rPr lang="en-IN" sz="4000" b="1" i="1" dirty="0" smtClean="0"/>
              <a:t>Root Cause of the problem - Average </a:t>
            </a:r>
            <a:r>
              <a:rPr lang="en-IN" sz="4000" b="1" i="1" dirty="0" smtClean="0"/>
              <a:t>Discounts offered</a:t>
            </a:r>
            <a:r>
              <a:rPr lang="en-IN" dirty="0" smtClean="0"/>
              <a:t>	</a:t>
            </a:r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00240"/>
            <a:ext cx="5135563" cy="437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1428728" y="5357826"/>
            <a:ext cx="500066" cy="928694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3643306" y="4643446"/>
            <a:ext cx="642942" cy="1643074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4572000" y="4643446"/>
            <a:ext cx="642942" cy="1643074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5429256" y="3071810"/>
            <a:ext cx="35004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i="1" dirty="0"/>
              <a:t>Zone 3,8 &amp; 10 offer the least discount due to which the Order</a:t>
            </a:r>
          </a:p>
          <a:p>
            <a:r>
              <a:rPr lang="en-IN" sz="1600" b="1" i="1" dirty="0"/>
              <a:t>Through Rate is low in the city of Hyderabad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 smtClean="0"/>
              <a:t>Conclusions </a:t>
            </a:r>
            <a:endParaRPr lang="en-IN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i="1" dirty="0" smtClean="0"/>
              <a:t>Hyderabad has low cart to order rate in comparison to other cities </a:t>
            </a:r>
          </a:p>
          <a:p>
            <a:r>
              <a:rPr lang="en-IN" sz="2800" b="1" i="1" dirty="0" smtClean="0"/>
              <a:t>Zone 3,8 &amp; 10 offer the lowest discounts in the city of Hyderabad</a:t>
            </a:r>
          </a:p>
          <a:p>
            <a:r>
              <a:rPr lang="en-IN" sz="2800" b="1" i="1" dirty="0" smtClean="0"/>
              <a:t>Zone 1 &amp; 3 have the least demand in the city of Hyderabad( less than the city average)</a:t>
            </a:r>
          </a:p>
          <a:p>
            <a:r>
              <a:rPr lang="en-IN" sz="2800" b="1" i="1" dirty="0" smtClean="0"/>
              <a:t>Zone 3,8 &amp; 10 have low cart to order rate(less than the city average)</a:t>
            </a:r>
            <a:endParaRPr lang="en-IN" sz="2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/>
              <a:t>R</a:t>
            </a:r>
            <a:r>
              <a:rPr lang="en-IN" i="1" dirty="0" smtClean="0"/>
              <a:t>ecommendations</a:t>
            </a:r>
            <a:endParaRPr lang="en-IN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800" b="1" i="1" dirty="0" smtClean="0"/>
              <a:t>Use high quality images and videos on the product images </a:t>
            </a:r>
          </a:p>
          <a:p>
            <a:r>
              <a:rPr lang="en-IN" sz="2800" b="1" i="1" dirty="0" smtClean="0"/>
              <a:t>Offer free shipping or provide limited coupon codes </a:t>
            </a:r>
          </a:p>
          <a:p>
            <a:r>
              <a:rPr lang="en-IN" sz="2800" b="1" i="1" dirty="0" smtClean="0"/>
              <a:t>Be competitively priced</a:t>
            </a:r>
          </a:p>
          <a:p>
            <a:r>
              <a:rPr lang="en-IN" sz="2800" b="1" i="1" dirty="0" smtClean="0"/>
              <a:t>Tweak ad test your ecommerce website checkout process and provide a better user interface </a:t>
            </a:r>
          </a:p>
          <a:p>
            <a:r>
              <a:rPr lang="en-IN" sz="2800" b="1" i="1" dirty="0" smtClean="0"/>
              <a:t>Use </a:t>
            </a:r>
            <a:r>
              <a:rPr lang="en-IN" sz="2800" b="1" i="1" smtClean="0"/>
              <a:t>live </a:t>
            </a:r>
            <a:r>
              <a:rPr lang="en-IN" sz="2800" b="1" i="1" smtClean="0"/>
              <a:t>chat </a:t>
            </a:r>
            <a:r>
              <a:rPr lang="en-IN" sz="2800" b="1" i="1" dirty="0" smtClean="0"/>
              <a:t>software </a:t>
            </a:r>
          </a:p>
          <a:p>
            <a:r>
              <a:rPr lang="en-IN" sz="2800" b="1" i="1" dirty="0" smtClean="0"/>
              <a:t>Provide more discount and promo offers for the problematic areas (Zone 3,8 &amp; 10)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3000372"/>
            <a:ext cx="8229600" cy="1143000"/>
          </a:xfrm>
        </p:spPr>
        <p:txBody>
          <a:bodyPr>
            <a:noAutofit/>
          </a:bodyPr>
          <a:lstStyle/>
          <a:p>
            <a:r>
              <a:rPr lang="en-IN" sz="8000" i="1" dirty="0" smtClean="0"/>
              <a:t>Thank You</a:t>
            </a:r>
            <a:r>
              <a:rPr lang="en-IN" sz="8000" dirty="0" smtClean="0"/>
              <a:t> </a:t>
            </a:r>
            <a:endParaRPr lang="en-IN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i="1" dirty="0" smtClean="0"/>
              <a:t>Business Problem</a:t>
            </a:r>
            <a:r>
              <a:rPr lang="en-IN" dirty="0" smtClean="0"/>
              <a:t>	</a:t>
            </a:r>
            <a:endParaRPr lang="en-IN" dirty="0"/>
          </a:p>
        </p:txBody>
      </p:sp>
      <p:pic>
        <p:nvPicPr>
          <p:cNvPr id="4" name="Content Placeholder 3" descr="The-Biggest-Invisible-Business-Problem-of-Our-Tim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00100" y="2928934"/>
            <a:ext cx="6929486" cy="3571900"/>
          </a:xfrm>
        </p:spPr>
      </p:pic>
      <p:sp>
        <p:nvSpPr>
          <p:cNvPr id="5" name="TextBox 4"/>
          <p:cNvSpPr txBox="1"/>
          <p:nvPr/>
        </p:nvSpPr>
        <p:spPr>
          <a:xfrm>
            <a:off x="325945" y="2071678"/>
            <a:ext cx="88180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i="1" dirty="0"/>
              <a:t>Why is the order through rate for the e-commerce start-up in Hyderabad</a:t>
            </a:r>
          </a:p>
          <a:p>
            <a:r>
              <a:rPr lang="en-IN" sz="2000" b="1" i="1" dirty="0"/>
              <a:t> is significantly lower when compared to the national average ?</a:t>
            </a:r>
          </a:p>
          <a:p>
            <a:r>
              <a:rPr lang="en-IN" sz="2000" b="1" i="1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2861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sz="3600" i="1" dirty="0" smtClean="0"/>
              <a:t> </a:t>
            </a:r>
            <a:r>
              <a:rPr lang="en-IN" sz="4900" b="1" i="1" dirty="0" smtClean="0"/>
              <a:t>Root Cause of the problem is that the Zone 3,8 &amp; 10 is offering the least discount in the Hyderabad City.</a:t>
            </a:r>
            <a:r>
              <a:rPr lang="en-IN" dirty="0" smtClean="0"/>
              <a:t>	</a:t>
            </a:r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i="1" dirty="0" smtClean="0"/>
              <a:t>How we found the root cause of the problem</a:t>
            </a:r>
            <a:endParaRPr lang="en-IN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i="1" dirty="0" smtClean="0"/>
              <a:t>Describing the 5W’s of the problem and formulating the hypothesis.</a:t>
            </a:r>
          </a:p>
          <a:p>
            <a:endParaRPr lang="en-IN" sz="2800" b="1" i="1" dirty="0" smtClean="0"/>
          </a:p>
          <a:p>
            <a:r>
              <a:rPr lang="en-IN" sz="2800" b="1" i="1" dirty="0" smtClean="0"/>
              <a:t>Doing Visual Analysis of the data and identifying the key areas of concerns.</a:t>
            </a:r>
          </a:p>
          <a:p>
            <a:endParaRPr lang="en-IN" sz="2800" b="1" i="1" dirty="0" smtClean="0"/>
          </a:p>
          <a:p>
            <a:r>
              <a:rPr lang="en-IN" sz="2800" b="1" i="1" dirty="0" smtClean="0"/>
              <a:t>Checking out which zones in the city of Hyderabad are not performing well.</a:t>
            </a:r>
            <a:endParaRPr lang="en-IN" sz="2800" b="1" i="1" dirty="0"/>
          </a:p>
        </p:txBody>
      </p:sp>
      <p:sp>
        <p:nvSpPr>
          <p:cNvPr id="4" name="Down Arrow 3"/>
          <p:cNvSpPr/>
          <p:nvPr/>
        </p:nvSpPr>
        <p:spPr>
          <a:xfrm>
            <a:off x="3214678" y="2928934"/>
            <a:ext cx="357190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Down Arrow 4"/>
          <p:cNvSpPr/>
          <p:nvPr/>
        </p:nvSpPr>
        <p:spPr>
          <a:xfrm>
            <a:off x="3286116" y="4357694"/>
            <a:ext cx="357190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 smtClean="0"/>
              <a:t>5W’s OF THE PROBLEM</a:t>
            </a:r>
            <a:r>
              <a:rPr lang="en-IN" dirty="0" smtClean="0"/>
              <a:t>	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3565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784"/>
                <a:gridCol w="6400816"/>
              </a:tblGrid>
              <a:tr h="713108">
                <a:tc>
                  <a:txBody>
                    <a:bodyPr/>
                    <a:lstStyle/>
                    <a:p>
                      <a:r>
                        <a:rPr lang="en-IN" dirty="0" smtClean="0"/>
                        <a:t>Who</a:t>
                      </a:r>
                      <a:r>
                        <a:rPr lang="en-IN" baseline="0" dirty="0" smtClean="0"/>
                        <a:t> ?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Here it is the E-Commerce Start-up Company.</a:t>
                      </a:r>
                      <a:endParaRPr lang="en-IN" dirty="0"/>
                    </a:p>
                  </a:txBody>
                  <a:tcPr/>
                </a:tc>
              </a:tr>
              <a:tr h="713108">
                <a:tc>
                  <a:txBody>
                    <a:bodyPr/>
                    <a:lstStyle/>
                    <a:p>
                      <a:r>
                        <a:rPr lang="en-IN" dirty="0" smtClean="0"/>
                        <a:t>What ?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  <a:r>
                        <a:rPr lang="en-IN" dirty="0" smtClean="0"/>
                        <a:t> </a:t>
                      </a:r>
                      <a:r>
                        <a:rPr kumimoji="0" lang="en-IN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order through rate in the city of Hyderabad</a:t>
                      </a:r>
                      <a:endParaRPr lang="en-IN" dirty="0"/>
                    </a:p>
                  </a:txBody>
                  <a:tcPr/>
                </a:tc>
              </a:tr>
              <a:tr h="713108">
                <a:tc>
                  <a:txBody>
                    <a:bodyPr/>
                    <a:lstStyle/>
                    <a:p>
                      <a:r>
                        <a:rPr lang="en-IN" dirty="0" smtClean="0"/>
                        <a:t>When ?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During the time of pandemic(starting from march 2020)</a:t>
                      </a:r>
                      <a:endParaRPr lang="en-IN" dirty="0"/>
                    </a:p>
                  </a:txBody>
                  <a:tcPr/>
                </a:tc>
              </a:tr>
              <a:tr h="713108">
                <a:tc>
                  <a:txBody>
                    <a:bodyPr/>
                    <a:lstStyle/>
                    <a:p>
                      <a:r>
                        <a:rPr lang="en-IN" dirty="0" smtClean="0"/>
                        <a:t>Where ?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city of Hyderabad </a:t>
                      </a:r>
                      <a:endParaRPr lang="en-IN" dirty="0"/>
                    </a:p>
                  </a:txBody>
                  <a:tcPr/>
                </a:tc>
              </a:tr>
              <a:tr h="713108">
                <a:tc>
                  <a:txBody>
                    <a:bodyPr/>
                    <a:lstStyle/>
                    <a:p>
                      <a:r>
                        <a:rPr lang="en-IN" dirty="0" smtClean="0"/>
                        <a:t>How  ?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 delivery time or no discount/offers. </a:t>
                      </a:r>
                      <a:endParaRPr kumimoji="0" lang="en-I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 smtClean="0"/>
              <a:t>Hypothesis </a:t>
            </a:r>
            <a:endParaRPr lang="en-IN" i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614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912139">
                <a:tc>
                  <a:txBody>
                    <a:bodyPr/>
                    <a:lstStyle/>
                    <a:p>
                      <a:r>
                        <a:rPr lang="en-IN" sz="1400" kern="1200" dirty="0" smtClean="0"/>
                        <a:t>Company </a:t>
                      </a:r>
                      <a:endParaRPr lang="en-IN" sz="1400" b="1" i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kumimoji="0" lang="en-IN" sz="1400" kern="1200" dirty="0" smtClean="0"/>
                        <a:t>Collaborators </a:t>
                      </a:r>
                      <a:endParaRPr kumimoji="0" lang="en-IN" sz="1400" b="1" i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kumimoji="0" lang="en-IN" sz="1400" kern="1200" dirty="0" smtClean="0"/>
                        <a:t>Customers</a:t>
                      </a:r>
                      <a:endParaRPr kumimoji="0" lang="en-IN" sz="1400" b="1" i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kumimoji="0" lang="en-IN" sz="1400" kern="1200" dirty="0" smtClean="0"/>
                        <a:t>Competitors </a:t>
                      </a:r>
                      <a:endParaRPr kumimoji="0" lang="en-IN" sz="1400" b="1" i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kumimoji="0" lang="en-IN" sz="1400" kern="1200" dirty="0" smtClean="0"/>
                        <a:t>Context  PESTEL</a:t>
                      </a:r>
                      <a:endParaRPr kumimoji="0" lang="en-IN" sz="1400" b="1" i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/>
                </a:tc>
              </a:tr>
              <a:tr h="1629207">
                <a:tc>
                  <a:txBody>
                    <a:bodyPr/>
                    <a:lstStyle/>
                    <a:p>
                      <a:r>
                        <a:rPr kumimoji="0" lang="en-IN" sz="16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Low product lines to meet the demands of the customers in the city of </a:t>
                      </a:r>
                      <a:r>
                        <a:rPr kumimoji="0" lang="en-IN" sz="16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Hyderabad – P0</a:t>
                      </a:r>
                      <a:endParaRPr kumimoji="0" lang="en-IN" sz="16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kumimoji="0" lang="en-IN" sz="16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Inefficient supply chain management and delivers faulty </a:t>
                      </a:r>
                      <a:r>
                        <a:rPr kumimoji="0" lang="en-IN" sz="16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products – P0</a:t>
                      </a:r>
                      <a:endParaRPr kumimoji="0" lang="en-IN" sz="16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kumimoji="0" lang="en-IN" sz="16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spending power has been reduced due to the </a:t>
                      </a:r>
                      <a:r>
                        <a:rPr kumimoji="0" lang="en-IN" sz="16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pandemic-</a:t>
                      </a:r>
                      <a:r>
                        <a:rPr kumimoji="0" lang="en-IN" sz="16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P0</a:t>
                      </a:r>
                      <a:endParaRPr kumimoji="0" lang="en-IN" sz="1600" i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kumimoji="0" lang="en-IN" sz="16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They have better supply chain and logistics management </a:t>
                      </a:r>
                      <a:r>
                        <a:rPr kumimoji="0" lang="en-IN" sz="16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P1</a:t>
                      </a:r>
                      <a:endParaRPr kumimoji="0" lang="en-IN" sz="16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kumimoji="0" lang="en-IN" sz="16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buying trends of the customers have changed during the </a:t>
                      </a:r>
                      <a:r>
                        <a:rPr kumimoji="0" lang="en-IN" sz="16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pandemic – P1</a:t>
                      </a:r>
                      <a:endParaRPr kumimoji="0" lang="en-IN" sz="16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/>
                </a:tc>
              </a:tr>
              <a:tr h="2073536">
                <a:tc>
                  <a:txBody>
                    <a:bodyPr/>
                    <a:lstStyle/>
                    <a:p>
                      <a:r>
                        <a:rPr kumimoji="0" lang="en-IN" sz="16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 interface is not </a:t>
                      </a:r>
                      <a:r>
                        <a:rPr kumimoji="0" lang="en-IN" sz="16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good – P1</a:t>
                      </a:r>
                      <a:endParaRPr kumimoji="0" lang="en-IN" sz="16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kumimoji="0" lang="en-IN" sz="16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Delayed delivery time and misplace of orders </a:t>
                      </a:r>
                      <a:r>
                        <a:rPr kumimoji="0" lang="en-IN" sz="16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P1</a:t>
                      </a:r>
                      <a:endParaRPr kumimoji="0" lang="en-IN" sz="16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kumimoji="0" lang="en-IN" sz="16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e-commerce start-up  have not identified the basic needs of  their customers during the time of </a:t>
                      </a:r>
                      <a:r>
                        <a:rPr kumimoji="0" lang="en-IN" sz="16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pandemic – P1</a:t>
                      </a:r>
                      <a:endParaRPr kumimoji="0" lang="en-IN" sz="16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kumimoji="0" lang="en-IN" sz="16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Offer better discounts and offers to the </a:t>
                      </a:r>
                      <a:r>
                        <a:rPr kumimoji="0" lang="en-IN" sz="16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customers- P0</a:t>
                      </a:r>
                      <a:endParaRPr kumimoji="0" lang="en-IN" sz="16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kumimoji="0" lang="en-IN" sz="16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new lockdown rules may have affected the e-commerce </a:t>
                      </a:r>
                      <a:r>
                        <a:rPr kumimoji="0" lang="en-IN" sz="16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–</a:t>
                      </a:r>
                      <a:r>
                        <a:rPr kumimoji="0" lang="en-IN" sz="16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IN" sz="16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P1</a:t>
                      </a:r>
                      <a:endParaRPr kumimoji="0" lang="en-IN" sz="16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 smtClean="0"/>
              <a:t>Visual Analysis</a:t>
            </a:r>
            <a:endParaRPr lang="en-IN" i="1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2143116"/>
            <a:ext cx="5090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 smtClean="0"/>
              <a:t>Order through rate:- </a:t>
            </a:r>
          </a:p>
          <a:p>
            <a:r>
              <a:rPr lang="en-IN" b="1" i="1" dirty="0" smtClean="0"/>
              <a:t>Product of catalogue to cart and cart to order</a:t>
            </a:r>
            <a:endParaRPr lang="en-IN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5143504" y="3643314"/>
            <a:ext cx="38576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/>
              <a:t>Analysis – </a:t>
            </a:r>
          </a:p>
          <a:p>
            <a:pPr marL="342900" indent="-342900">
              <a:buAutoNum type="arabicPeriod"/>
            </a:pPr>
            <a:r>
              <a:rPr lang="en-IN" b="1" i="1" dirty="0"/>
              <a:t>Order through rate is low through the entire day</a:t>
            </a:r>
          </a:p>
          <a:p>
            <a:pPr marL="342900" indent="-342900">
              <a:buAutoNum type="arabicPeriod"/>
            </a:pPr>
            <a:r>
              <a:rPr lang="en-IN" b="1" i="1" dirty="0"/>
              <a:t>Order through rate is below than the national average</a:t>
            </a:r>
          </a:p>
          <a:p>
            <a:endParaRPr lang="en-IN" b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226" y="3143248"/>
            <a:ext cx="4359076" cy="2803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Left Arrow 8"/>
          <p:cNvSpPr/>
          <p:nvPr/>
        </p:nvSpPr>
        <p:spPr>
          <a:xfrm>
            <a:off x="5143504" y="5214950"/>
            <a:ext cx="428628" cy="214314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 smtClean="0"/>
              <a:t>Analysis continued.....</a:t>
            </a:r>
            <a:r>
              <a:rPr lang="en-IN" dirty="0" smtClean="0"/>
              <a:t>	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2000240"/>
            <a:ext cx="76117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/>
              <a:t>Catalogue to cart rate:-</a:t>
            </a:r>
          </a:p>
          <a:p>
            <a:r>
              <a:rPr lang="en-IN" b="1" i="1" dirty="0"/>
              <a:t>Out of the customers landed, the %age who placed items in their cart</a:t>
            </a:r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786314" y="3286124"/>
            <a:ext cx="4357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/>
              <a:t>Analysis – </a:t>
            </a:r>
          </a:p>
          <a:p>
            <a:pPr marL="342900" indent="-342900">
              <a:buAutoNum type="arabicPeriod"/>
            </a:pPr>
            <a:r>
              <a:rPr lang="en-IN" b="1" i="1" dirty="0"/>
              <a:t>All the cities are performing well and equal</a:t>
            </a:r>
          </a:p>
          <a:p>
            <a:pPr marL="342900" indent="-342900">
              <a:buAutoNum type="arabicPeriod"/>
            </a:pPr>
            <a:r>
              <a:rPr lang="en-IN" b="1" i="1" dirty="0"/>
              <a:t>No concerns in this scenario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3214686"/>
            <a:ext cx="4470154" cy="287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Left Arrow 8"/>
          <p:cNvSpPr/>
          <p:nvPr/>
        </p:nvSpPr>
        <p:spPr>
          <a:xfrm>
            <a:off x="4857752" y="4714884"/>
            <a:ext cx="428628" cy="214314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 smtClean="0"/>
              <a:t>Analysis continued.....</a:t>
            </a:r>
            <a:endParaRPr lang="en-IN" i="1" dirty="0"/>
          </a:p>
        </p:txBody>
      </p:sp>
      <p:sp>
        <p:nvSpPr>
          <p:cNvPr id="4" name="TextBox 3"/>
          <p:cNvSpPr txBox="1"/>
          <p:nvPr/>
        </p:nvSpPr>
        <p:spPr>
          <a:xfrm>
            <a:off x="428597" y="2071678"/>
            <a:ext cx="3643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/>
              <a:t>Cart To Order:-</a:t>
            </a:r>
          </a:p>
          <a:p>
            <a:r>
              <a:rPr lang="en-IN" b="1" i="1" dirty="0"/>
              <a:t>Out of the customers that placed items in the cart, the %age who placed the order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72066" y="3643314"/>
            <a:ext cx="39290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/>
              <a:t>Analysis-</a:t>
            </a:r>
          </a:p>
          <a:p>
            <a:pPr marL="342900" indent="-342900">
              <a:buAutoNum type="arabicPeriod"/>
            </a:pPr>
            <a:r>
              <a:rPr lang="en-IN" b="1" i="1" dirty="0"/>
              <a:t>Cart to order rate for Hyderabad is very low as compared to other cities</a:t>
            </a:r>
          </a:p>
          <a:p>
            <a:pPr marL="342900" indent="-342900">
              <a:buAutoNum type="arabicPeriod"/>
            </a:pPr>
            <a:r>
              <a:rPr lang="en-IN" b="1" i="1" dirty="0"/>
              <a:t>This shows that the customers order less even after adding items to their cart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3429000"/>
            <a:ext cx="4248000" cy="273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Left Arrow 7"/>
          <p:cNvSpPr/>
          <p:nvPr/>
        </p:nvSpPr>
        <p:spPr>
          <a:xfrm>
            <a:off x="4929190" y="3500438"/>
            <a:ext cx="428628" cy="214314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1624</TotalTime>
  <Words>740</Words>
  <Application>Microsoft Office PowerPoint</Application>
  <PresentationFormat>On-screen Show (4:3)</PresentationFormat>
  <Paragraphs>101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Flow</vt:lpstr>
      <vt:lpstr>Low Order through rate in the city of Hyderabad  </vt:lpstr>
      <vt:lpstr>Business Problem </vt:lpstr>
      <vt:lpstr> Root Cause of the problem is that the Zone 3,8 &amp; 10 is offering the least discount in the Hyderabad City. </vt:lpstr>
      <vt:lpstr>How we found the root cause of the problem</vt:lpstr>
      <vt:lpstr>5W’s OF THE PROBLEM </vt:lpstr>
      <vt:lpstr>Hypothesis </vt:lpstr>
      <vt:lpstr>Visual Analysis</vt:lpstr>
      <vt:lpstr>Analysis continued..... </vt:lpstr>
      <vt:lpstr>Analysis continued.....</vt:lpstr>
      <vt:lpstr>Analysis continued... </vt:lpstr>
      <vt:lpstr>Analysis continued... </vt:lpstr>
      <vt:lpstr>Visual Analysis </vt:lpstr>
      <vt:lpstr>Slide 13</vt:lpstr>
      <vt:lpstr>Slide 14</vt:lpstr>
      <vt:lpstr> Root Cause of the problem - Average Discounts offered </vt:lpstr>
      <vt:lpstr>Conclusions </vt:lpstr>
      <vt:lpstr>Recommendations</vt:lpstr>
      <vt:lpstr>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Start-Up</dc:title>
  <dc:creator>Windows User</dc:creator>
  <cp:lastModifiedBy>Windows User</cp:lastModifiedBy>
  <cp:revision>50</cp:revision>
  <dcterms:created xsi:type="dcterms:W3CDTF">2021-01-09T10:49:04Z</dcterms:created>
  <dcterms:modified xsi:type="dcterms:W3CDTF">2021-01-10T14:24:31Z</dcterms:modified>
</cp:coreProperties>
</file>