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2"/>
    <p:restoredTop sz="94709"/>
  </p:normalViewPr>
  <p:slideViewPr>
    <p:cSldViewPr snapToGrid="0">
      <p:cViewPr varScale="1">
        <p:scale>
          <a:sx n="78" d="100"/>
          <a:sy n="78" d="100"/>
        </p:scale>
        <p:origin x="7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C0C6-8D0A-0F5C-B1B6-BA305D5F9B4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F5CBD03-6875-530F-B489-429AFE86C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83F3829-F54A-30EB-53A8-6E5B31C7E165}"/>
              </a:ext>
            </a:extLst>
          </p:cNvPr>
          <p:cNvSpPr>
            <a:spLocks noGrp="1"/>
          </p:cNvSpPr>
          <p:nvPr>
            <p:ph type="dt" sz="half" idx="10"/>
          </p:nvPr>
        </p:nvSpPr>
        <p:spPr/>
        <p:txBody>
          <a:bodyPr/>
          <a:lstStyle/>
          <a:p>
            <a:fld id="{42B3A2BE-AB62-864C-9173-32B68B7B4B1A}" type="datetimeFigureOut">
              <a:rPr lang="en-US" smtClean="0"/>
              <a:t>10/3/2023</a:t>
            </a:fld>
            <a:endParaRPr lang="en-US"/>
          </a:p>
        </p:txBody>
      </p:sp>
      <p:sp>
        <p:nvSpPr>
          <p:cNvPr id="5" name="Footer Placeholder 4">
            <a:extLst>
              <a:ext uri="{FF2B5EF4-FFF2-40B4-BE49-F238E27FC236}">
                <a16:creationId xmlns:a16="http://schemas.microsoft.com/office/drawing/2014/main" id="{6152189A-B62A-89A6-D5E0-BBE71ECB7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E1E15-7FD9-7956-CDB7-B90EB670DBA0}"/>
              </a:ext>
            </a:extLst>
          </p:cNvPr>
          <p:cNvSpPr>
            <a:spLocks noGrp="1"/>
          </p:cNvSpPr>
          <p:nvPr>
            <p:ph type="sldNum" sz="quarter" idx="12"/>
          </p:nvPr>
        </p:nvSpPr>
        <p:spPr/>
        <p:txBody>
          <a:bodyPr/>
          <a:lstStyle/>
          <a:p>
            <a:fld id="{E584A63A-E914-D444-81A5-219234ADD4C3}" type="slidenum">
              <a:rPr lang="en-US" smtClean="0"/>
              <a:t>‹#›</a:t>
            </a:fld>
            <a:endParaRPr lang="en-US"/>
          </a:p>
        </p:txBody>
      </p:sp>
    </p:spTree>
    <p:extLst>
      <p:ext uri="{BB962C8B-B14F-4D97-AF65-F5344CB8AC3E}">
        <p14:creationId xmlns:p14="http://schemas.microsoft.com/office/powerpoint/2010/main" val="358933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C93D-046D-A6A8-F167-970E34B5F93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F80DB24-877F-4784-EF91-86A162898A7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936D37-FBE3-AA9D-2D9E-EAF63F436AA4}"/>
              </a:ext>
            </a:extLst>
          </p:cNvPr>
          <p:cNvSpPr>
            <a:spLocks noGrp="1"/>
          </p:cNvSpPr>
          <p:nvPr>
            <p:ph type="dt" sz="half" idx="10"/>
          </p:nvPr>
        </p:nvSpPr>
        <p:spPr/>
        <p:txBody>
          <a:bodyPr/>
          <a:lstStyle/>
          <a:p>
            <a:fld id="{42B3A2BE-AB62-864C-9173-32B68B7B4B1A}" type="datetimeFigureOut">
              <a:rPr lang="en-US" smtClean="0"/>
              <a:t>10/3/2023</a:t>
            </a:fld>
            <a:endParaRPr lang="en-US"/>
          </a:p>
        </p:txBody>
      </p:sp>
      <p:sp>
        <p:nvSpPr>
          <p:cNvPr id="5" name="Footer Placeholder 4">
            <a:extLst>
              <a:ext uri="{FF2B5EF4-FFF2-40B4-BE49-F238E27FC236}">
                <a16:creationId xmlns:a16="http://schemas.microsoft.com/office/drawing/2014/main" id="{E7A63378-548B-8793-D7FC-BCD71D5A9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16ACA-1260-BE74-8480-D54BCF33BCEE}"/>
              </a:ext>
            </a:extLst>
          </p:cNvPr>
          <p:cNvSpPr>
            <a:spLocks noGrp="1"/>
          </p:cNvSpPr>
          <p:nvPr>
            <p:ph type="sldNum" sz="quarter" idx="12"/>
          </p:nvPr>
        </p:nvSpPr>
        <p:spPr/>
        <p:txBody>
          <a:bodyPr/>
          <a:lstStyle/>
          <a:p>
            <a:fld id="{E584A63A-E914-D444-81A5-219234ADD4C3}" type="slidenum">
              <a:rPr lang="en-US" smtClean="0"/>
              <a:t>‹#›</a:t>
            </a:fld>
            <a:endParaRPr lang="en-US"/>
          </a:p>
        </p:txBody>
      </p:sp>
    </p:spTree>
    <p:extLst>
      <p:ext uri="{BB962C8B-B14F-4D97-AF65-F5344CB8AC3E}">
        <p14:creationId xmlns:p14="http://schemas.microsoft.com/office/powerpoint/2010/main" val="166662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E8F21-B7A7-7C88-2E4C-8558A8807F0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0C13D15-77F0-B400-2D98-3D6F27F086E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8BA723-3224-2EFA-BDE6-0CB02D294358}"/>
              </a:ext>
            </a:extLst>
          </p:cNvPr>
          <p:cNvSpPr>
            <a:spLocks noGrp="1"/>
          </p:cNvSpPr>
          <p:nvPr>
            <p:ph type="dt" sz="half" idx="10"/>
          </p:nvPr>
        </p:nvSpPr>
        <p:spPr/>
        <p:txBody>
          <a:bodyPr/>
          <a:lstStyle/>
          <a:p>
            <a:fld id="{42B3A2BE-AB62-864C-9173-32B68B7B4B1A}" type="datetimeFigureOut">
              <a:rPr lang="en-US" smtClean="0"/>
              <a:t>10/3/2023</a:t>
            </a:fld>
            <a:endParaRPr lang="en-US"/>
          </a:p>
        </p:txBody>
      </p:sp>
      <p:sp>
        <p:nvSpPr>
          <p:cNvPr id="5" name="Footer Placeholder 4">
            <a:extLst>
              <a:ext uri="{FF2B5EF4-FFF2-40B4-BE49-F238E27FC236}">
                <a16:creationId xmlns:a16="http://schemas.microsoft.com/office/drawing/2014/main" id="{63341C74-6C09-7B43-9B94-DEF7A7514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FCE75-59AD-A4DD-0620-859139AE3877}"/>
              </a:ext>
            </a:extLst>
          </p:cNvPr>
          <p:cNvSpPr>
            <a:spLocks noGrp="1"/>
          </p:cNvSpPr>
          <p:nvPr>
            <p:ph type="sldNum" sz="quarter" idx="12"/>
          </p:nvPr>
        </p:nvSpPr>
        <p:spPr/>
        <p:txBody>
          <a:bodyPr/>
          <a:lstStyle/>
          <a:p>
            <a:fld id="{E584A63A-E914-D444-81A5-219234ADD4C3}" type="slidenum">
              <a:rPr lang="en-US" smtClean="0"/>
              <a:t>‹#›</a:t>
            </a:fld>
            <a:endParaRPr lang="en-US"/>
          </a:p>
        </p:txBody>
      </p:sp>
    </p:spTree>
    <p:extLst>
      <p:ext uri="{BB962C8B-B14F-4D97-AF65-F5344CB8AC3E}">
        <p14:creationId xmlns:p14="http://schemas.microsoft.com/office/powerpoint/2010/main" val="259955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CF73-08BA-DF4E-82F2-A1D667E4AC6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C980A4-D9BC-E532-B956-DBF3B1DD306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A56746-3CE1-97AC-73B3-188993B4741F}"/>
              </a:ext>
            </a:extLst>
          </p:cNvPr>
          <p:cNvSpPr>
            <a:spLocks noGrp="1"/>
          </p:cNvSpPr>
          <p:nvPr>
            <p:ph type="dt" sz="half" idx="10"/>
          </p:nvPr>
        </p:nvSpPr>
        <p:spPr/>
        <p:txBody>
          <a:bodyPr/>
          <a:lstStyle/>
          <a:p>
            <a:fld id="{42B3A2BE-AB62-864C-9173-32B68B7B4B1A}" type="datetimeFigureOut">
              <a:rPr lang="en-US" smtClean="0"/>
              <a:t>10/3/2023</a:t>
            </a:fld>
            <a:endParaRPr lang="en-US"/>
          </a:p>
        </p:txBody>
      </p:sp>
      <p:sp>
        <p:nvSpPr>
          <p:cNvPr id="5" name="Footer Placeholder 4">
            <a:extLst>
              <a:ext uri="{FF2B5EF4-FFF2-40B4-BE49-F238E27FC236}">
                <a16:creationId xmlns:a16="http://schemas.microsoft.com/office/drawing/2014/main" id="{12A80AB1-50B3-3AF4-FA91-570688C87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84EFA-1F2E-5375-BF21-52CF3441C8A3}"/>
              </a:ext>
            </a:extLst>
          </p:cNvPr>
          <p:cNvSpPr>
            <a:spLocks noGrp="1"/>
          </p:cNvSpPr>
          <p:nvPr>
            <p:ph type="sldNum" sz="quarter" idx="12"/>
          </p:nvPr>
        </p:nvSpPr>
        <p:spPr/>
        <p:txBody>
          <a:bodyPr/>
          <a:lstStyle/>
          <a:p>
            <a:fld id="{E584A63A-E914-D444-81A5-219234ADD4C3}" type="slidenum">
              <a:rPr lang="en-US" smtClean="0"/>
              <a:t>‹#›</a:t>
            </a:fld>
            <a:endParaRPr lang="en-US"/>
          </a:p>
        </p:txBody>
      </p:sp>
    </p:spTree>
    <p:extLst>
      <p:ext uri="{BB962C8B-B14F-4D97-AF65-F5344CB8AC3E}">
        <p14:creationId xmlns:p14="http://schemas.microsoft.com/office/powerpoint/2010/main" val="258006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8CBC-A89E-C49E-5756-85B5F2345BB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AF0D259-BEDE-EDBE-94F2-405544965D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C4DDC82-730D-0753-5B66-F86CEE936DC9}"/>
              </a:ext>
            </a:extLst>
          </p:cNvPr>
          <p:cNvSpPr>
            <a:spLocks noGrp="1"/>
          </p:cNvSpPr>
          <p:nvPr>
            <p:ph type="dt" sz="half" idx="10"/>
          </p:nvPr>
        </p:nvSpPr>
        <p:spPr/>
        <p:txBody>
          <a:bodyPr/>
          <a:lstStyle/>
          <a:p>
            <a:fld id="{42B3A2BE-AB62-864C-9173-32B68B7B4B1A}" type="datetimeFigureOut">
              <a:rPr lang="en-US" smtClean="0"/>
              <a:t>10/3/2023</a:t>
            </a:fld>
            <a:endParaRPr lang="en-US"/>
          </a:p>
        </p:txBody>
      </p:sp>
      <p:sp>
        <p:nvSpPr>
          <p:cNvPr id="5" name="Footer Placeholder 4">
            <a:extLst>
              <a:ext uri="{FF2B5EF4-FFF2-40B4-BE49-F238E27FC236}">
                <a16:creationId xmlns:a16="http://schemas.microsoft.com/office/drawing/2014/main" id="{D1165572-AED3-277E-C715-9ABE4AC20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6C31F-59D1-8F01-DAA6-F357C5233D70}"/>
              </a:ext>
            </a:extLst>
          </p:cNvPr>
          <p:cNvSpPr>
            <a:spLocks noGrp="1"/>
          </p:cNvSpPr>
          <p:nvPr>
            <p:ph type="sldNum" sz="quarter" idx="12"/>
          </p:nvPr>
        </p:nvSpPr>
        <p:spPr/>
        <p:txBody>
          <a:bodyPr/>
          <a:lstStyle/>
          <a:p>
            <a:fld id="{E584A63A-E914-D444-81A5-219234ADD4C3}" type="slidenum">
              <a:rPr lang="en-US" smtClean="0"/>
              <a:t>‹#›</a:t>
            </a:fld>
            <a:endParaRPr lang="en-US"/>
          </a:p>
        </p:txBody>
      </p:sp>
    </p:spTree>
    <p:extLst>
      <p:ext uri="{BB962C8B-B14F-4D97-AF65-F5344CB8AC3E}">
        <p14:creationId xmlns:p14="http://schemas.microsoft.com/office/powerpoint/2010/main" val="11267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CCBA-B92D-0CF4-9C56-56BC8291FD0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878531B-44CE-C8AE-CB9B-8BA9C69986E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B525C59-540D-0A05-15E2-1455BDCEA25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9D62F3E-847D-04A1-E414-B6731C8FCF33}"/>
              </a:ext>
            </a:extLst>
          </p:cNvPr>
          <p:cNvSpPr>
            <a:spLocks noGrp="1"/>
          </p:cNvSpPr>
          <p:nvPr>
            <p:ph type="dt" sz="half" idx="10"/>
          </p:nvPr>
        </p:nvSpPr>
        <p:spPr/>
        <p:txBody>
          <a:bodyPr/>
          <a:lstStyle/>
          <a:p>
            <a:fld id="{42B3A2BE-AB62-864C-9173-32B68B7B4B1A}" type="datetimeFigureOut">
              <a:rPr lang="en-US" smtClean="0"/>
              <a:t>10/3/2023</a:t>
            </a:fld>
            <a:endParaRPr lang="en-US"/>
          </a:p>
        </p:txBody>
      </p:sp>
      <p:sp>
        <p:nvSpPr>
          <p:cNvPr id="6" name="Footer Placeholder 5">
            <a:extLst>
              <a:ext uri="{FF2B5EF4-FFF2-40B4-BE49-F238E27FC236}">
                <a16:creationId xmlns:a16="http://schemas.microsoft.com/office/drawing/2014/main" id="{C9F4B208-02C8-C17B-9393-ABA9B144D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C7A25-2BA6-32D9-3C6D-8B821D2F4B2B}"/>
              </a:ext>
            </a:extLst>
          </p:cNvPr>
          <p:cNvSpPr>
            <a:spLocks noGrp="1"/>
          </p:cNvSpPr>
          <p:nvPr>
            <p:ph type="sldNum" sz="quarter" idx="12"/>
          </p:nvPr>
        </p:nvSpPr>
        <p:spPr/>
        <p:txBody>
          <a:bodyPr/>
          <a:lstStyle/>
          <a:p>
            <a:fld id="{E584A63A-E914-D444-81A5-219234ADD4C3}" type="slidenum">
              <a:rPr lang="en-US" smtClean="0"/>
              <a:t>‹#›</a:t>
            </a:fld>
            <a:endParaRPr lang="en-US"/>
          </a:p>
        </p:txBody>
      </p:sp>
    </p:spTree>
    <p:extLst>
      <p:ext uri="{BB962C8B-B14F-4D97-AF65-F5344CB8AC3E}">
        <p14:creationId xmlns:p14="http://schemas.microsoft.com/office/powerpoint/2010/main" val="145487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731D-E666-E1AB-02CB-487976DFE77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4A7210-1B3D-6DB6-9B0D-4EA5BE4330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D8B5AC6-1AC2-260F-1CEF-FD2AF264669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893BD13-3C41-F71E-4723-FB1518271E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E56DC3D-518D-1BA7-99D1-8A713EE4346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FE067C7-6FC9-E618-7542-9FA5EE536DA0}"/>
              </a:ext>
            </a:extLst>
          </p:cNvPr>
          <p:cNvSpPr>
            <a:spLocks noGrp="1"/>
          </p:cNvSpPr>
          <p:nvPr>
            <p:ph type="dt" sz="half" idx="10"/>
          </p:nvPr>
        </p:nvSpPr>
        <p:spPr/>
        <p:txBody>
          <a:bodyPr/>
          <a:lstStyle/>
          <a:p>
            <a:fld id="{42B3A2BE-AB62-864C-9173-32B68B7B4B1A}" type="datetimeFigureOut">
              <a:rPr lang="en-US" smtClean="0"/>
              <a:t>10/3/2023</a:t>
            </a:fld>
            <a:endParaRPr lang="en-US"/>
          </a:p>
        </p:txBody>
      </p:sp>
      <p:sp>
        <p:nvSpPr>
          <p:cNvPr id="8" name="Footer Placeholder 7">
            <a:extLst>
              <a:ext uri="{FF2B5EF4-FFF2-40B4-BE49-F238E27FC236}">
                <a16:creationId xmlns:a16="http://schemas.microsoft.com/office/drawing/2014/main" id="{FA02B3AA-7EA5-D12F-9900-E603A09F22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43A31D-4D04-1B61-21FD-47EFC08CCFC3}"/>
              </a:ext>
            </a:extLst>
          </p:cNvPr>
          <p:cNvSpPr>
            <a:spLocks noGrp="1"/>
          </p:cNvSpPr>
          <p:nvPr>
            <p:ph type="sldNum" sz="quarter" idx="12"/>
          </p:nvPr>
        </p:nvSpPr>
        <p:spPr/>
        <p:txBody>
          <a:bodyPr/>
          <a:lstStyle/>
          <a:p>
            <a:fld id="{E584A63A-E914-D444-81A5-219234ADD4C3}" type="slidenum">
              <a:rPr lang="en-US" smtClean="0"/>
              <a:t>‹#›</a:t>
            </a:fld>
            <a:endParaRPr lang="en-US"/>
          </a:p>
        </p:txBody>
      </p:sp>
    </p:spTree>
    <p:extLst>
      <p:ext uri="{BB962C8B-B14F-4D97-AF65-F5344CB8AC3E}">
        <p14:creationId xmlns:p14="http://schemas.microsoft.com/office/powerpoint/2010/main" val="361914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B7A-1D41-4B3D-31EF-0AD84EC0BEA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9181947-F482-65D0-FF5A-94FA0FA85E11}"/>
              </a:ext>
            </a:extLst>
          </p:cNvPr>
          <p:cNvSpPr>
            <a:spLocks noGrp="1"/>
          </p:cNvSpPr>
          <p:nvPr>
            <p:ph type="dt" sz="half" idx="10"/>
          </p:nvPr>
        </p:nvSpPr>
        <p:spPr/>
        <p:txBody>
          <a:bodyPr/>
          <a:lstStyle/>
          <a:p>
            <a:fld id="{42B3A2BE-AB62-864C-9173-32B68B7B4B1A}" type="datetimeFigureOut">
              <a:rPr lang="en-US" smtClean="0"/>
              <a:t>10/3/2023</a:t>
            </a:fld>
            <a:endParaRPr lang="en-US"/>
          </a:p>
        </p:txBody>
      </p:sp>
      <p:sp>
        <p:nvSpPr>
          <p:cNvPr id="4" name="Footer Placeholder 3">
            <a:extLst>
              <a:ext uri="{FF2B5EF4-FFF2-40B4-BE49-F238E27FC236}">
                <a16:creationId xmlns:a16="http://schemas.microsoft.com/office/drawing/2014/main" id="{DDC33906-BB8E-68EB-CA5A-6AD82724B9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F2DE37-A7EE-2194-068C-1C9EDC41E1A5}"/>
              </a:ext>
            </a:extLst>
          </p:cNvPr>
          <p:cNvSpPr>
            <a:spLocks noGrp="1"/>
          </p:cNvSpPr>
          <p:nvPr>
            <p:ph type="sldNum" sz="quarter" idx="12"/>
          </p:nvPr>
        </p:nvSpPr>
        <p:spPr/>
        <p:txBody>
          <a:bodyPr/>
          <a:lstStyle/>
          <a:p>
            <a:fld id="{E584A63A-E914-D444-81A5-219234ADD4C3}" type="slidenum">
              <a:rPr lang="en-US" smtClean="0"/>
              <a:t>‹#›</a:t>
            </a:fld>
            <a:endParaRPr lang="en-US"/>
          </a:p>
        </p:txBody>
      </p:sp>
    </p:spTree>
    <p:extLst>
      <p:ext uri="{BB962C8B-B14F-4D97-AF65-F5344CB8AC3E}">
        <p14:creationId xmlns:p14="http://schemas.microsoft.com/office/powerpoint/2010/main" val="147865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35501F-22E3-2F41-B60A-C460C69E207F}"/>
              </a:ext>
            </a:extLst>
          </p:cNvPr>
          <p:cNvSpPr>
            <a:spLocks noGrp="1"/>
          </p:cNvSpPr>
          <p:nvPr>
            <p:ph type="dt" sz="half" idx="10"/>
          </p:nvPr>
        </p:nvSpPr>
        <p:spPr/>
        <p:txBody>
          <a:bodyPr/>
          <a:lstStyle/>
          <a:p>
            <a:fld id="{42B3A2BE-AB62-864C-9173-32B68B7B4B1A}" type="datetimeFigureOut">
              <a:rPr lang="en-US" smtClean="0"/>
              <a:t>10/3/2023</a:t>
            </a:fld>
            <a:endParaRPr lang="en-US"/>
          </a:p>
        </p:txBody>
      </p:sp>
      <p:sp>
        <p:nvSpPr>
          <p:cNvPr id="3" name="Footer Placeholder 2">
            <a:extLst>
              <a:ext uri="{FF2B5EF4-FFF2-40B4-BE49-F238E27FC236}">
                <a16:creationId xmlns:a16="http://schemas.microsoft.com/office/drawing/2014/main" id="{0BA16877-5190-AFF6-0E6F-7E97B2C618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A10156-A916-A2BA-B320-8F7EE9D1630C}"/>
              </a:ext>
            </a:extLst>
          </p:cNvPr>
          <p:cNvSpPr>
            <a:spLocks noGrp="1"/>
          </p:cNvSpPr>
          <p:nvPr>
            <p:ph type="sldNum" sz="quarter" idx="12"/>
          </p:nvPr>
        </p:nvSpPr>
        <p:spPr/>
        <p:txBody>
          <a:bodyPr/>
          <a:lstStyle/>
          <a:p>
            <a:fld id="{E584A63A-E914-D444-81A5-219234ADD4C3}" type="slidenum">
              <a:rPr lang="en-US" smtClean="0"/>
              <a:t>‹#›</a:t>
            </a:fld>
            <a:endParaRPr lang="en-US"/>
          </a:p>
        </p:txBody>
      </p:sp>
    </p:spTree>
    <p:extLst>
      <p:ext uri="{BB962C8B-B14F-4D97-AF65-F5344CB8AC3E}">
        <p14:creationId xmlns:p14="http://schemas.microsoft.com/office/powerpoint/2010/main" val="1116861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C5BD1-E5CE-14E1-FF2E-88D0F0F95AD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4850D6D-74DE-F637-28B4-5840BC4589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7001F4B-A8B7-43EB-4643-AE4F5B31C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D2BE66-7E7F-73B4-E8F4-265C786A88F3}"/>
              </a:ext>
            </a:extLst>
          </p:cNvPr>
          <p:cNvSpPr>
            <a:spLocks noGrp="1"/>
          </p:cNvSpPr>
          <p:nvPr>
            <p:ph type="dt" sz="half" idx="10"/>
          </p:nvPr>
        </p:nvSpPr>
        <p:spPr/>
        <p:txBody>
          <a:bodyPr/>
          <a:lstStyle/>
          <a:p>
            <a:fld id="{42B3A2BE-AB62-864C-9173-32B68B7B4B1A}" type="datetimeFigureOut">
              <a:rPr lang="en-US" smtClean="0"/>
              <a:t>10/3/2023</a:t>
            </a:fld>
            <a:endParaRPr lang="en-US"/>
          </a:p>
        </p:txBody>
      </p:sp>
      <p:sp>
        <p:nvSpPr>
          <p:cNvPr id="6" name="Footer Placeholder 5">
            <a:extLst>
              <a:ext uri="{FF2B5EF4-FFF2-40B4-BE49-F238E27FC236}">
                <a16:creationId xmlns:a16="http://schemas.microsoft.com/office/drawing/2014/main" id="{2F9F72A9-1C00-34BC-8493-D872AC7CD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803AC-6CB6-9E65-D4F1-19D3169CDA83}"/>
              </a:ext>
            </a:extLst>
          </p:cNvPr>
          <p:cNvSpPr>
            <a:spLocks noGrp="1"/>
          </p:cNvSpPr>
          <p:nvPr>
            <p:ph type="sldNum" sz="quarter" idx="12"/>
          </p:nvPr>
        </p:nvSpPr>
        <p:spPr/>
        <p:txBody>
          <a:bodyPr/>
          <a:lstStyle/>
          <a:p>
            <a:fld id="{E584A63A-E914-D444-81A5-219234ADD4C3}" type="slidenum">
              <a:rPr lang="en-US" smtClean="0"/>
              <a:t>‹#›</a:t>
            </a:fld>
            <a:endParaRPr lang="en-US"/>
          </a:p>
        </p:txBody>
      </p:sp>
    </p:spTree>
    <p:extLst>
      <p:ext uri="{BB962C8B-B14F-4D97-AF65-F5344CB8AC3E}">
        <p14:creationId xmlns:p14="http://schemas.microsoft.com/office/powerpoint/2010/main" val="286027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7A88-5A94-4DAF-D474-2ED18260A6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5C04731-BBBB-F980-6814-A890FDBED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5C89D6-45AB-A174-E2A9-660E4D79D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A1AA1D-348D-D32C-235E-86F93B0D1F57}"/>
              </a:ext>
            </a:extLst>
          </p:cNvPr>
          <p:cNvSpPr>
            <a:spLocks noGrp="1"/>
          </p:cNvSpPr>
          <p:nvPr>
            <p:ph type="dt" sz="half" idx="10"/>
          </p:nvPr>
        </p:nvSpPr>
        <p:spPr/>
        <p:txBody>
          <a:bodyPr/>
          <a:lstStyle/>
          <a:p>
            <a:fld id="{42B3A2BE-AB62-864C-9173-32B68B7B4B1A}" type="datetimeFigureOut">
              <a:rPr lang="en-US" smtClean="0"/>
              <a:t>10/3/2023</a:t>
            </a:fld>
            <a:endParaRPr lang="en-US"/>
          </a:p>
        </p:txBody>
      </p:sp>
      <p:sp>
        <p:nvSpPr>
          <p:cNvPr id="6" name="Footer Placeholder 5">
            <a:extLst>
              <a:ext uri="{FF2B5EF4-FFF2-40B4-BE49-F238E27FC236}">
                <a16:creationId xmlns:a16="http://schemas.microsoft.com/office/drawing/2014/main" id="{F20EFB1B-265A-727A-83DE-D031A8D6B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385808-09D1-9E33-2126-E73B41AF70B7}"/>
              </a:ext>
            </a:extLst>
          </p:cNvPr>
          <p:cNvSpPr>
            <a:spLocks noGrp="1"/>
          </p:cNvSpPr>
          <p:nvPr>
            <p:ph type="sldNum" sz="quarter" idx="12"/>
          </p:nvPr>
        </p:nvSpPr>
        <p:spPr/>
        <p:txBody>
          <a:bodyPr/>
          <a:lstStyle/>
          <a:p>
            <a:fld id="{E584A63A-E914-D444-81A5-219234ADD4C3}" type="slidenum">
              <a:rPr lang="en-US" smtClean="0"/>
              <a:t>‹#›</a:t>
            </a:fld>
            <a:endParaRPr lang="en-US"/>
          </a:p>
        </p:txBody>
      </p:sp>
    </p:spTree>
    <p:extLst>
      <p:ext uri="{BB962C8B-B14F-4D97-AF65-F5344CB8AC3E}">
        <p14:creationId xmlns:p14="http://schemas.microsoft.com/office/powerpoint/2010/main" val="1552868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029C43-D1A7-2E7B-45EB-68F6A93C50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AD61EA4-BF59-D55E-4A35-B775C3CAB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1D0C5C-41ED-9E06-09E0-1389F94D72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3A2BE-AB62-864C-9173-32B68B7B4B1A}" type="datetimeFigureOut">
              <a:rPr lang="en-US" smtClean="0"/>
              <a:t>10/3/2023</a:t>
            </a:fld>
            <a:endParaRPr lang="en-US"/>
          </a:p>
        </p:txBody>
      </p:sp>
      <p:sp>
        <p:nvSpPr>
          <p:cNvPr id="5" name="Footer Placeholder 4">
            <a:extLst>
              <a:ext uri="{FF2B5EF4-FFF2-40B4-BE49-F238E27FC236}">
                <a16:creationId xmlns:a16="http://schemas.microsoft.com/office/drawing/2014/main" id="{511B0729-9A58-9BCA-484F-837BC47A0A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8EA43E-C866-E81E-5807-F8EBC347A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4A63A-E914-D444-81A5-219234ADD4C3}" type="slidenum">
              <a:rPr lang="en-US" smtClean="0"/>
              <a:t>‹#›</a:t>
            </a:fld>
            <a:endParaRPr lang="en-US"/>
          </a:p>
        </p:txBody>
      </p:sp>
    </p:spTree>
    <p:extLst>
      <p:ext uri="{BB962C8B-B14F-4D97-AF65-F5344CB8AC3E}">
        <p14:creationId xmlns:p14="http://schemas.microsoft.com/office/powerpoint/2010/main" val="489516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D948148D-97E9-ED59-DB6E-6AA6D33E1F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73583" y="-86725"/>
            <a:ext cx="25895751" cy="4437051"/>
          </a:xfrm>
          <a:prstGeom prst="rect">
            <a:avLst/>
          </a:prstGeom>
        </p:spPr>
      </p:pic>
      <p:pic>
        <p:nvPicPr>
          <p:cNvPr id="5" name="Picture 4" descr="A black and white logo with white text&#10;&#10;Description automatically generated">
            <a:extLst>
              <a:ext uri="{FF2B5EF4-FFF2-40B4-BE49-F238E27FC236}">
                <a16:creationId xmlns:a16="http://schemas.microsoft.com/office/drawing/2014/main" id="{8C16696F-233D-E021-EBD4-114C7A79EB9F}"/>
              </a:ext>
            </a:extLst>
          </p:cNvPr>
          <p:cNvPicPr>
            <a:picLocks noChangeAspect="1"/>
          </p:cNvPicPr>
          <p:nvPr/>
        </p:nvPicPr>
        <p:blipFill>
          <a:blip r:embed="rId4"/>
          <a:stretch>
            <a:fillRect/>
          </a:stretch>
        </p:blipFill>
        <p:spPr>
          <a:xfrm>
            <a:off x="8687901" y="-746617"/>
            <a:ext cx="3186545" cy="2878417"/>
          </a:xfrm>
          <a:prstGeom prst="rect">
            <a:avLst/>
          </a:prstGeom>
        </p:spPr>
      </p:pic>
      <p:pic>
        <p:nvPicPr>
          <p:cNvPr id="7" name="Picture 6" descr="A logo on a black background&#10;&#10;Description automatically generated">
            <a:extLst>
              <a:ext uri="{FF2B5EF4-FFF2-40B4-BE49-F238E27FC236}">
                <a16:creationId xmlns:a16="http://schemas.microsoft.com/office/drawing/2014/main" id="{3014847C-E20C-E819-6FBC-6E903593A661}"/>
              </a:ext>
            </a:extLst>
          </p:cNvPr>
          <p:cNvPicPr>
            <a:picLocks noChangeAspect="1"/>
          </p:cNvPicPr>
          <p:nvPr/>
        </p:nvPicPr>
        <p:blipFill>
          <a:blip r:embed="rId5"/>
          <a:stretch>
            <a:fillRect/>
          </a:stretch>
        </p:blipFill>
        <p:spPr>
          <a:xfrm>
            <a:off x="0" y="-789322"/>
            <a:ext cx="3577683" cy="2963826"/>
          </a:xfrm>
          <a:prstGeom prst="rect">
            <a:avLst/>
          </a:prstGeom>
        </p:spPr>
      </p:pic>
      <p:pic>
        <p:nvPicPr>
          <p:cNvPr id="11" name="Graphic 10">
            <a:extLst>
              <a:ext uri="{FF2B5EF4-FFF2-40B4-BE49-F238E27FC236}">
                <a16:creationId xmlns:a16="http://schemas.microsoft.com/office/drawing/2014/main" id="{B35914A8-2531-9172-3772-1F1BF33D12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07983" y="2446715"/>
            <a:ext cx="25895751" cy="4437051"/>
          </a:xfrm>
          <a:prstGeom prst="rect">
            <a:avLst/>
          </a:prstGeom>
        </p:spPr>
      </p:pic>
      <p:pic>
        <p:nvPicPr>
          <p:cNvPr id="10" name="Graphic 9">
            <a:extLst>
              <a:ext uri="{FF2B5EF4-FFF2-40B4-BE49-F238E27FC236}">
                <a16:creationId xmlns:a16="http://schemas.microsoft.com/office/drawing/2014/main" id="{DCDED72A-4469-0A1F-343C-3B001B012F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58703" y="2507675"/>
            <a:ext cx="25895751" cy="4437051"/>
          </a:xfrm>
          <a:prstGeom prst="rect">
            <a:avLst/>
          </a:prstGeom>
        </p:spPr>
      </p:pic>
      <p:pic>
        <p:nvPicPr>
          <p:cNvPr id="13" name="Picture 12" descr="A colorful circle with different icons&#10;&#10;Description automatically generated">
            <a:extLst>
              <a:ext uri="{FF2B5EF4-FFF2-40B4-BE49-F238E27FC236}">
                <a16:creationId xmlns:a16="http://schemas.microsoft.com/office/drawing/2014/main" id="{826543AC-1B9E-E1EE-8305-B2C0621D4624}"/>
              </a:ext>
            </a:extLst>
          </p:cNvPr>
          <p:cNvPicPr>
            <a:picLocks noChangeAspect="1"/>
          </p:cNvPicPr>
          <p:nvPr/>
        </p:nvPicPr>
        <p:blipFill>
          <a:blip r:embed="rId8"/>
          <a:stretch>
            <a:fillRect/>
          </a:stretch>
        </p:blipFill>
        <p:spPr>
          <a:xfrm>
            <a:off x="101941" y="5595347"/>
            <a:ext cx="1247887" cy="1254651"/>
          </a:xfrm>
          <a:prstGeom prst="rect">
            <a:avLst/>
          </a:prstGeom>
        </p:spPr>
      </p:pic>
      <p:sp>
        <p:nvSpPr>
          <p:cNvPr id="14" name="TextBox 13">
            <a:extLst>
              <a:ext uri="{FF2B5EF4-FFF2-40B4-BE49-F238E27FC236}">
                <a16:creationId xmlns:a16="http://schemas.microsoft.com/office/drawing/2014/main" id="{B30A100D-11AC-69A3-6C86-D8BEBE9A0FD8}"/>
              </a:ext>
            </a:extLst>
          </p:cNvPr>
          <p:cNvSpPr txBox="1"/>
          <p:nvPr/>
        </p:nvSpPr>
        <p:spPr>
          <a:xfrm>
            <a:off x="3669561" y="2507675"/>
            <a:ext cx="7745691"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Team Name: </a:t>
            </a:r>
            <a:r>
              <a:rPr lang="en-US" b="1" dirty="0">
                <a:latin typeface="Times New Roman" panose="02020603050405020304" pitchFamily="18" charset="0"/>
                <a:cs typeface="Times New Roman" panose="02020603050405020304" pitchFamily="18" charset="0"/>
              </a:rPr>
              <a:t>Ignite</a:t>
            </a:r>
          </a:p>
          <a:p>
            <a:r>
              <a:rPr lang="en-US" dirty="0">
                <a:latin typeface="Times New Roman" panose="02020603050405020304" pitchFamily="18" charset="0"/>
                <a:cs typeface="Times New Roman" panose="02020603050405020304" pitchFamily="18" charset="0"/>
              </a:rPr>
              <a:t>Members: </a:t>
            </a:r>
            <a:r>
              <a:rPr lang="en-US" b="1" dirty="0">
                <a:latin typeface="Times New Roman" panose="02020603050405020304" pitchFamily="18" charset="0"/>
                <a:cs typeface="Times New Roman" panose="02020603050405020304" pitchFamily="18" charset="0"/>
              </a:rPr>
              <a:t>Aman Kumar </a:t>
            </a:r>
            <a:r>
              <a:rPr lang="en-US" dirty="0">
                <a:latin typeface="Times New Roman" panose="02020603050405020304" pitchFamily="18" charset="0"/>
                <a:cs typeface="Times New Roman" panose="02020603050405020304" pitchFamily="18" charset="0"/>
              </a:rPr>
              <a:t>(21BCS3224) &amp;  </a:t>
            </a:r>
            <a:r>
              <a:rPr lang="en-US" b="1" dirty="0">
                <a:latin typeface="Times New Roman" panose="02020603050405020304" pitchFamily="18" charset="0"/>
                <a:cs typeface="Times New Roman" panose="02020603050405020304" pitchFamily="18" charset="0"/>
              </a:rPr>
              <a:t>Sunny Raj </a:t>
            </a:r>
            <a:r>
              <a:rPr lang="en-US" dirty="0">
                <a:latin typeface="Times New Roman" panose="02020603050405020304" pitchFamily="18" charset="0"/>
                <a:cs typeface="Times New Roman" panose="02020603050405020304" pitchFamily="18" charset="0"/>
              </a:rPr>
              <a:t>(22BCS10173) </a:t>
            </a:r>
          </a:p>
          <a:p>
            <a:r>
              <a:rPr lang="en-US" dirty="0">
                <a:latin typeface="Times New Roman" panose="02020603050405020304" pitchFamily="18" charset="0"/>
                <a:cs typeface="Times New Roman" panose="02020603050405020304" pitchFamily="18" charset="0"/>
              </a:rPr>
              <a:t>Problem Statement: </a:t>
            </a:r>
            <a:r>
              <a:rPr lang="en-US" b="1" dirty="0">
                <a:latin typeface="Times New Roman" panose="02020603050405020304" pitchFamily="18" charset="0"/>
                <a:cs typeface="Times New Roman" panose="02020603050405020304" pitchFamily="18" charset="0"/>
              </a:rPr>
              <a:t>Slow charging with wireless charger</a:t>
            </a:r>
          </a:p>
          <a:p>
            <a:r>
              <a:rPr lang="en-US" dirty="0">
                <a:latin typeface="Times New Roman" panose="02020603050405020304" pitchFamily="18" charset="0"/>
                <a:cs typeface="Times New Roman" panose="02020603050405020304" pitchFamily="18" charset="0"/>
              </a:rPr>
              <a:t>Solution(Title Only): </a:t>
            </a:r>
            <a:r>
              <a:rPr lang="en-US" b="1" dirty="0">
                <a:latin typeface="Times New Roman" panose="02020603050405020304" pitchFamily="18" charset="0"/>
                <a:cs typeface="Times New Roman" panose="02020603050405020304" pitchFamily="18" charset="0"/>
              </a:rPr>
              <a:t>Creating an external wireless technology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16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white logo with white text&#10;&#10;Description automatically generated">
            <a:extLst>
              <a:ext uri="{FF2B5EF4-FFF2-40B4-BE49-F238E27FC236}">
                <a16:creationId xmlns:a16="http://schemas.microsoft.com/office/drawing/2014/main" id="{8C16696F-233D-E021-EBD4-114C7A79EB9F}"/>
              </a:ext>
            </a:extLst>
          </p:cNvPr>
          <p:cNvPicPr>
            <a:picLocks noChangeAspect="1"/>
          </p:cNvPicPr>
          <p:nvPr/>
        </p:nvPicPr>
        <p:blipFill>
          <a:blip r:embed="rId2"/>
          <a:stretch>
            <a:fillRect/>
          </a:stretch>
        </p:blipFill>
        <p:spPr>
          <a:xfrm>
            <a:off x="8687901" y="-746617"/>
            <a:ext cx="3186545" cy="2878417"/>
          </a:xfrm>
          <a:prstGeom prst="rect">
            <a:avLst/>
          </a:prstGeom>
        </p:spPr>
      </p:pic>
      <p:sp>
        <p:nvSpPr>
          <p:cNvPr id="2" name="Rounded Rectangle 1">
            <a:extLst>
              <a:ext uri="{FF2B5EF4-FFF2-40B4-BE49-F238E27FC236}">
                <a16:creationId xmlns:a16="http://schemas.microsoft.com/office/drawing/2014/main" id="{E484E7D1-D35B-B085-8761-CC6BF68351B7}"/>
              </a:ext>
            </a:extLst>
          </p:cNvPr>
          <p:cNvSpPr/>
          <p:nvPr/>
        </p:nvSpPr>
        <p:spPr>
          <a:xfrm>
            <a:off x="-145143" y="-250838"/>
            <a:ext cx="12482286" cy="1237809"/>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n a black background&#10;&#10;Description automatically generated">
            <a:extLst>
              <a:ext uri="{FF2B5EF4-FFF2-40B4-BE49-F238E27FC236}">
                <a16:creationId xmlns:a16="http://schemas.microsoft.com/office/drawing/2014/main" id="{3014847C-E20C-E819-6FBC-6E903593A661}"/>
              </a:ext>
            </a:extLst>
          </p:cNvPr>
          <p:cNvPicPr>
            <a:picLocks noChangeAspect="1"/>
          </p:cNvPicPr>
          <p:nvPr/>
        </p:nvPicPr>
        <p:blipFill>
          <a:blip r:embed="rId3"/>
          <a:stretch>
            <a:fillRect/>
          </a:stretch>
        </p:blipFill>
        <p:spPr>
          <a:xfrm>
            <a:off x="86206" y="-516531"/>
            <a:ext cx="2409371" cy="1995972"/>
          </a:xfrm>
          <a:prstGeom prst="rect">
            <a:avLst/>
          </a:prstGeom>
        </p:spPr>
      </p:pic>
      <p:pic>
        <p:nvPicPr>
          <p:cNvPr id="13" name="Picture 12" descr="A colorful circle with different icons&#10;&#10;Description automatically generated">
            <a:extLst>
              <a:ext uri="{FF2B5EF4-FFF2-40B4-BE49-F238E27FC236}">
                <a16:creationId xmlns:a16="http://schemas.microsoft.com/office/drawing/2014/main" id="{826543AC-1B9E-E1EE-8305-B2C0621D4624}"/>
              </a:ext>
            </a:extLst>
          </p:cNvPr>
          <p:cNvPicPr>
            <a:picLocks noChangeAspect="1"/>
          </p:cNvPicPr>
          <p:nvPr/>
        </p:nvPicPr>
        <p:blipFill>
          <a:blip r:embed="rId4"/>
          <a:stretch>
            <a:fillRect/>
          </a:stretch>
        </p:blipFill>
        <p:spPr>
          <a:xfrm>
            <a:off x="3359062" y="-66307"/>
            <a:ext cx="1009673" cy="1015146"/>
          </a:xfrm>
          <a:prstGeom prst="rect">
            <a:avLst/>
          </a:prstGeom>
        </p:spPr>
      </p:pic>
      <p:pic>
        <p:nvPicPr>
          <p:cNvPr id="3" name="Picture 2" descr="A black and white logo with white text&#10;&#10;Description automatically generated">
            <a:extLst>
              <a:ext uri="{FF2B5EF4-FFF2-40B4-BE49-F238E27FC236}">
                <a16:creationId xmlns:a16="http://schemas.microsoft.com/office/drawing/2014/main" id="{4FE6A1E7-2EF6-3C59-611E-A41A18FF48ED}"/>
              </a:ext>
            </a:extLst>
          </p:cNvPr>
          <p:cNvPicPr>
            <a:picLocks noChangeAspect="1"/>
          </p:cNvPicPr>
          <p:nvPr/>
        </p:nvPicPr>
        <p:blipFill>
          <a:blip r:embed="rId2"/>
          <a:stretch>
            <a:fillRect/>
          </a:stretch>
        </p:blipFill>
        <p:spPr>
          <a:xfrm>
            <a:off x="9980080" y="-502163"/>
            <a:ext cx="2088841" cy="1886857"/>
          </a:xfrm>
          <a:prstGeom prst="rect">
            <a:avLst/>
          </a:prstGeom>
        </p:spPr>
      </p:pic>
      <p:pic>
        <p:nvPicPr>
          <p:cNvPr id="12" name="Picture 11" descr="A black background with blue text&#10;&#10;Description automatically generated">
            <a:extLst>
              <a:ext uri="{FF2B5EF4-FFF2-40B4-BE49-F238E27FC236}">
                <a16:creationId xmlns:a16="http://schemas.microsoft.com/office/drawing/2014/main" id="{25C6513C-BFD2-CD7A-5B54-0D081D5CAAF4}"/>
              </a:ext>
            </a:extLst>
          </p:cNvPr>
          <p:cNvPicPr>
            <a:picLocks noChangeAspect="1"/>
          </p:cNvPicPr>
          <p:nvPr/>
        </p:nvPicPr>
        <p:blipFill>
          <a:blip r:embed="rId5">
            <a:biLevel thresh="25000"/>
          </a:blip>
          <a:stretch>
            <a:fillRect/>
          </a:stretch>
        </p:blipFill>
        <p:spPr>
          <a:xfrm>
            <a:off x="5318426" y="-1106045"/>
            <a:ext cx="3175000" cy="3175000"/>
          </a:xfrm>
          <a:prstGeom prst="rect">
            <a:avLst/>
          </a:prstGeom>
        </p:spPr>
      </p:pic>
      <p:sp>
        <p:nvSpPr>
          <p:cNvPr id="15" name="TextBox 14">
            <a:extLst>
              <a:ext uri="{FF2B5EF4-FFF2-40B4-BE49-F238E27FC236}">
                <a16:creationId xmlns:a16="http://schemas.microsoft.com/office/drawing/2014/main" id="{63E71B37-8917-C2B0-8286-98EAC6951E79}"/>
              </a:ext>
            </a:extLst>
          </p:cNvPr>
          <p:cNvSpPr txBox="1"/>
          <p:nvPr/>
        </p:nvSpPr>
        <p:spPr>
          <a:xfrm>
            <a:off x="317553" y="1045336"/>
            <a:ext cx="11258561"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Describe Your Problem Statement: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Wireless charging is widely used in </a:t>
            </a:r>
            <a:r>
              <a:rPr lang="en-US" i="1" dirty="0">
                <a:latin typeface="Times New Roman" panose="02020603050405020304" pitchFamily="18" charset="0"/>
                <a:cs typeface="Times New Roman" panose="02020603050405020304" pitchFamily="18" charset="0"/>
              </a:rPr>
              <a:t>smartphone, </a:t>
            </a:r>
            <a:r>
              <a:rPr lang="en-US" i="1" dirty="0" err="1">
                <a:latin typeface="Times New Roman" panose="02020603050405020304" pitchFamily="18" charset="0"/>
                <a:cs typeface="Times New Roman" panose="02020603050405020304" pitchFamily="18" charset="0"/>
              </a:rPr>
              <a:t>earpods</a:t>
            </a:r>
            <a:r>
              <a:rPr lang="en-US" i="1" dirty="0">
                <a:latin typeface="Times New Roman" panose="02020603050405020304" pitchFamily="18" charset="0"/>
                <a:cs typeface="Times New Roman" panose="02020603050405020304" pitchFamily="18" charset="0"/>
              </a:rPr>
              <a:t>, smartwatches and other electronic devices</a:t>
            </a:r>
            <a:r>
              <a:rPr lang="en-US" dirty="0">
                <a:latin typeface="Times New Roman" panose="02020603050405020304" pitchFamily="18" charset="0"/>
                <a:cs typeface="Times New Roman" panose="02020603050405020304" pitchFamily="18" charset="0"/>
              </a:rPr>
              <a:t>. The average time to charge </a:t>
            </a:r>
            <a:r>
              <a:rPr lang="en-US" i="1" dirty="0">
                <a:latin typeface="Times New Roman" panose="02020603050405020304" pitchFamily="18" charset="0"/>
                <a:cs typeface="Times New Roman" panose="02020603050405020304" pitchFamily="18" charset="0"/>
              </a:rPr>
              <a:t>iPhone 14 pro max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Samsung S23 Ultra </a:t>
            </a:r>
            <a:r>
              <a:rPr lang="en-US" dirty="0">
                <a:latin typeface="Times New Roman" panose="02020603050405020304" pitchFamily="18" charset="0"/>
                <a:cs typeface="Times New Roman" panose="02020603050405020304" pitchFamily="18" charset="0"/>
              </a:rPr>
              <a:t>is more than 2 hours, which is comparatively more than wired charging technology. Also making electronic devices wirelessly chargeable requires you to include copper coil during manufacturing, which actually increase the size and width of the device and make device heavy. </a:t>
            </a:r>
          </a:p>
        </p:txBody>
      </p:sp>
      <p:sp>
        <p:nvSpPr>
          <p:cNvPr id="17" name="TextBox 16">
            <a:extLst>
              <a:ext uri="{FF2B5EF4-FFF2-40B4-BE49-F238E27FC236}">
                <a16:creationId xmlns:a16="http://schemas.microsoft.com/office/drawing/2014/main" id="{FEE77B74-E3BD-A9C1-0E2D-6D107E39E097}"/>
              </a:ext>
            </a:extLst>
          </p:cNvPr>
          <p:cNvSpPr txBox="1"/>
          <p:nvPr/>
        </p:nvSpPr>
        <p:spPr>
          <a:xfrm>
            <a:off x="317553" y="2627579"/>
            <a:ext cx="11258560" cy="424731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Describe Your Idea Solution: </a:t>
            </a:r>
          </a:p>
          <a:p>
            <a:r>
              <a:rPr lang="en-US" dirty="0">
                <a:latin typeface="Times New Roman" panose="02020603050405020304" pitchFamily="18" charset="0"/>
                <a:cs typeface="Times New Roman" panose="02020603050405020304" pitchFamily="18" charset="0"/>
              </a:rPr>
              <a:t>The approach followed here is to use external charger, which itself is wireless technology. The external charger works with the same principle to that of wireless charging, that is electromagnetic induction. We call it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ExtCharger</a:t>
            </a:r>
            <a:r>
              <a:rPr lang="en-US" b="1"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How is works: </a:t>
            </a:r>
          </a:p>
          <a:p>
            <a:r>
              <a:rPr lang="en-US" dirty="0">
                <a:latin typeface="Times New Roman" panose="02020603050405020304" pitchFamily="18" charset="0"/>
                <a:cs typeface="Times New Roman" panose="02020603050405020304" pitchFamily="18" charset="0"/>
              </a:rPr>
              <a:t>- The </a:t>
            </a:r>
            <a:r>
              <a:rPr lang="en-US" b="1" dirty="0" err="1">
                <a:latin typeface="Times New Roman" panose="02020603050405020304" pitchFamily="18" charset="0"/>
                <a:cs typeface="Times New Roman" panose="02020603050405020304" pitchFamily="18" charset="0"/>
              </a:rPr>
              <a:t>ExtCharger</a:t>
            </a:r>
            <a:r>
              <a:rPr lang="en-US" dirty="0">
                <a:latin typeface="Times New Roman" panose="02020603050405020304" pitchFamily="18" charset="0"/>
                <a:cs typeface="Times New Roman" panose="02020603050405020304" pitchFamily="18" charset="0"/>
              </a:rPr>
              <a:t> will be attached to devices like phone, laptops, smartwatches, virtual reality headsets or etc., just like phone case.</a:t>
            </a:r>
          </a:p>
          <a:p>
            <a:r>
              <a:rPr lang="en-US" dirty="0">
                <a:latin typeface="Times New Roman" panose="02020603050405020304" pitchFamily="18" charset="0"/>
                <a:cs typeface="Times New Roman" panose="02020603050405020304" pitchFamily="18" charset="0"/>
              </a:rPr>
              <a:t>- The </a:t>
            </a:r>
            <a:r>
              <a:rPr lang="en-US" b="1" dirty="0" err="1">
                <a:latin typeface="Times New Roman" panose="02020603050405020304" pitchFamily="18" charset="0"/>
                <a:cs typeface="Times New Roman" panose="02020603050405020304" pitchFamily="18" charset="0"/>
              </a:rPr>
              <a:t>ExtCharger</a:t>
            </a:r>
            <a:r>
              <a:rPr lang="en-US" dirty="0">
                <a:latin typeface="Times New Roman" panose="02020603050405020304" pitchFamily="18" charset="0"/>
                <a:cs typeface="Times New Roman" panose="02020603050405020304" pitchFamily="18" charset="0"/>
              </a:rPr>
              <a:t> will act as receiver, instead of making the electronic device the receiver.</a:t>
            </a:r>
          </a:p>
          <a:p>
            <a:r>
              <a:rPr lang="en-US" dirty="0">
                <a:latin typeface="Times New Roman" panose="02020603050405020304" pitchFamily="18" charset="0"/>
                <a:cs typeface="Times New Roman" panose="02020603050405020304" pitchFamily="18" charset="0"/>
              </a:rPr>
              <a:t>- The </a:t>
            </a:r>
            <a:r>
              <a:rPr lang="en-US" b="1" dirty="0" err="1">
                <a:latin typeface="Times New Roman" panose="02020603050405020304" pitchFamily="18" charset="0"/>
                <a:cs typeface="Times New Roman" panose="02020603050405020304" pitchFamily="18" charset="0"/>
              </a:rPr>
              <a:t>ExtCharger</a:t>
            </a:r>
            <a:r>
              <a:rPr lang="en-US" dirty="0">
                <a:latin typeface="Times New Roman" panose="02020603050405020304" pitchFamily="18" charset="0"/>
                <a:cs typeface="Times New Roman" panose="02020603050405020304" pitchFamily="18" charset="0"/>
              </a:rPr>
              <a:t> will connect the electronic device through wire by using USB-C type port and which will itself get electromagnetic waves from the transmitter to be converted to power.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Advantages: </a:t>
            </a:r>
          </a:p>
          <a:p>
            <a:r>
              <a:rPr lang="en-US" dirty="0">
                <a:latin typeface="Times New Roman" panose="02020603050405020304" pitchFamily="18" charset="0"/>
                <a:cs typeface="Times New Roman" panose="02020603050405020304" pitchFamily="18" charset="0"/>
              </a:rPr>
              <a:t>- The load of charging will be taken by </a:t>
            </a:r>
            <a:r>
              <a:rPr lang="en-US" b="1" dirty="0" err="1">
                <a:latin typeface="Times New Roman" panose="02020603050405020304" pitchFamily="18" charset="0"/>
                <a:cs typeface="Times New Roman" panose="02020603050405020304" pitchFamily="18" charset="0"/>
              </a:rPr>
              <a:t>ExtCharger</a:t>
            </a:r>
            <a:r>
              <a:rPr lang="en-US" dirty="0">
                <a:latin typeface="Times New Roman" panose="02020603050405020304" pitchFamily="18" charset="0"/>
                <a:cs typeface="Times New Roman" panose="02020603050405020304" pitchFamily="18" charset="0"/>
              </a:rPr>
              <a:t>, which will make the device more durable and thinner in size.</a:t>
            </a:r>
          </a:p>
          <a:p>
            <a:r>
              <a:rPr lang="en-US" dirty="0">
                <a:latin typeface="Times New Roman" panose="02020603050405020304" pitchFamily="18" charset="0"/>
                <a:cs typeface="Times New Roman" panose="02020603050405020304" pitchFamily="18" charset="0"/>
              </a:rPr>
              <a:t>- The </a:t>
            </a:r>
            <a:r>
              <a:rPr lang="en-US" b="1" dirty="0" err="1">
                <a:latin typeface="Times New Roman" panose="02020603050405020304" pitchFamily="18" charset="0"/>
                <a:cs typeface="Times New Roman" panose="02020603050405020304" pitchFamily="18" charset="0"/>
              </a:rPr>
              <a:t>ExtCharger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will charge faster than the current wireless charging. This means the charging time will reduce subsequently. </a:t>
            </a:r>
          </a:p>
        </p:txBody>
      </p:sp>
    </p:spTree>
    <p:extLst>
      <p:ext uri="{BB962C8B-B14F-4D97-AF65-F5344CB8AC3E}">
        <p14:creationId xmlns:p14="http://schemas.microsoft.com/office/powerpoint/2010/main" val="201529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white logo with white text&#10;&#10;Description automatically generated">
            <a:extLst>
              <a:ext uri="{FF2B5EF4-FFF2-40B4-BE49-F238E27FC236}">
                <a16:creationId xmlns:a16="http://schemas.microsoft.com/office/drawing/2014/main" id="{8C16696F-233D-E021-EBD4-114C7A79EB9F}"/>
              </a:ext>
            </a:extLst>
          </p:cNvPr>
          <p:cNvPicPr>
            <a:picLocks noChangeAspect="1"/>
          </p:cNvPicPr>
          <p:nvPr/>
        </p:nvPicPr>
        <p:blipFill>
          <a:blip r:embed="rId2"/>
          <a:stretch>
            <a:fillRect/>
          </a:stretch>
        </p:blipFill>
        <p:spPr>
          <a:xfrm>
            <a:off x="8687901" y="-746617"/>
            <a:ext cx="3186545" cy="2878417"/>
          </a:xfrm>
          <a:prstGeom prst="rect">
            <a:avLst/>
          </a:prstGeom>
        </p:spPr>
      </p:pic>
      <p:sp>
        <p:nvSpPr>
          <p:cNvPr id="2" name="Rounded Rectangle 1">
            <a:extLst>
              <a:ext uri="{FF2B5EF4-FFF2-40B4-BE49-F238E27FC236}">
                <a16:creationId xmlns:a16="http://schemas.microsoft.com/office/drawing/2014/main" id="{E484E7D1-D35B-B085-8761-CC6BF68351B7}"/>
              </a:ext>
            </a:extLst>
          </p:cNvPr>
          <p:cNvSpPr/>
          <p:nvPr/>
        </p:nvSpPr>
        <p:spPr>
          <a:xfrm>
            <a:off x="-145143" y="-250838"/>
            <a:ext cx="12482286" cy="1237809"/>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n a black background&#10;&#10;Description automatically generated">
            <a:extLst>
              <a:ext uri="{FF2B5EF4-FFF2-40B4-BE49-F238E27FC236}">
                <a16:creationId xmlns:a16="http://schemas.microsoft.com/office/drawing/2014/main" id="{3014847C-E20C-E819-6FBC-6E903593A661}"/>
              </a:ext>
            </a:extLst>
          </p:cNvPr>
          <p:cNvPicPr>
            <a:picLocks noChangeAspect="1"/>
          </p:cNvPicPr>
          <p:nvPr/>
        </p:nvPicPr>
        <p:blipFill>
          <a:blip r:embed="rId3"/>
          <a:stretch>
            <a:fillRect/>
          </a:stretch>
        </p:blipFill>
        <p:spPr>
          <a:xfrm>
            <a:off x="86206" y="-516531"/>
            <a:ext cx="2409371" cy="1995972"/>
          </a:xfrm>
          <a:prstGeom prst="rect">
            <a:avLst/>
          </a:prstGeom>
        </p:spPr>
      </p:pic>
      <p:pic>
        <p:nvPicPr>
          <p:cNvPr id="13" name="Picture 12" descr="A colorful circle with different icons&#10;&#10;Description automatically generated">
            <a:extLst>
              <a:ext uri="{FF2B5EF4-FFF2-40B4-BE49-F238E27FC236}">
                <a16:creationId xmlns:a16="http://schemas.microsoft.com/office/drawing/2014/main" id="{826543AC-1B9E-E1EE-8305-B2C0621D4624}"/>
              </a:ext>
            </a:extLst>
          </p:cNvPr>
          <p:cNvPicPr>
            <a:picLocks noChangeAspect="1"/>
          </p:cNvPicPr>
          <p:nvPr/>
        </p:nvPicPr>
        <p:blipFill>
          <a:blip r:embed="rId4"/>
          <a:stretch>
            <a:fillRect/>
          </a:stretch>
        </p:blipFill>
        <p:spPr>
          <a:xfrm>
            <a:off x="3359062" y="-66307"/>
            <a:ext cx="1009673" cy="1015146"/>
          </a:xfrm>
          <a:prstGeom prst="rect">
            <a:avLst/>
          </a:prstGeom>
        </p:spPr>
      </p:pic>
      <p:pic>
        <p:nvPicPr>
          <p:cNvPr id="3" name="Picture 2" descr="A black and white logo with white text&#10;&#10;Description automatically generated">
            <a:extLst>
              <a:ext uri="{FF2B5EF4-FFF2-40B4-BE49-F238E27FC236}">
                <a16:creationId xmlns:a16="http://schemas.microsoft.com/office/drawing/2014/main" id="{4FE6A1E7-2EF6-3C59-611E-A41A18FF48ED}"/>
              </a:ext>
            </a:extLst>
          </p:cNvPr>
          <p:cNvPicPr>
            <a:picLocks noChangeAspect="1"/>
          </p:cNvPicPr>
          <p:nvPr/>
        </p:nvPicPr>
        <p:blipFill>
          <a:blip r:embed="rId2"/>
          <a:stretch>
            <a:fillRect/>
          </a:stretch>
        </p:blipFill>
        <p:spPr>
          <a:xfrm>
            <a:off x="9980080" y="-502163"/>
            <a:ext cx="2088841" cy="1886857"/>
          </a:xfrm>
          <a:prstGeom prst="rect">
            <a:avLst/>
          </a:prstGeom>
        </p:spPr>
      </p:pic>
      <p:pic>
        <p:nvPicPr>
          <p:cNvPr id="12" name="Picture 11" descr="A black background with blue text&#10;&#10;Description automatically generated">
            <a:extLst>
              <a:ext uri="{FF2B5EF4-FFF2-40B4-BE49-F238E27FC236}">
                <a16:creationId xmlns:a16="http://schemas.microsoft.com/office/drawing/2014/main" id="{25C6513C-BFD2-CD7A-5B54-0D081D5CAAF4}"/>
              </a:ext>
            </a:extLst>
          </p:cNvPr>
          <p:cNvPicPr>
            <a:picLocks noChangeAspect="1"/>
          </p:cNvPicPr>
          <p:nvPr/>
        </p:nvPicPr>
        <p:blipFill>
          <a:blip r:embed="rId5">
            <a:biLevel thresh="25000"/>
          </a:blip>
          <a:stretch>
            <a:fillRect/>
          </a:stretch>
        </p:blipFill>
        <p:spPr>
          <a:xfrm>
            <a:off x="5318426" y="-1106045"/>
            <a:ext cx="3175000" cy="3175000"/>
          </a:xfrm>
          <a:prstGeom prst="rect">
            <a:avLst/>
          </a:prstGeom>
        </p:spPr>
      </p:pic>
      <p:sp>
        <p:nvSpPr>
          <p:cNvPr id="8" name="TextBox 7">
            <a:extLst>
              <a:ext uri="{FF2B5EF4-FFF2-40B4-BE49-F238E27FC236}">
                <a16:creationId xmlns:a16="http://schemas.microsoft.com/office/drawing/2014/main" id="{330394CA-4460-2283-8306-C6EBF4BBDD99}"/>
              </a:ext>
            </a:extLst>
          </p:cNvPr>
          <p:cNvSpPr txBox="1"/>
          <p:nvPr/>
        </p:nvSpPr>
        <p:spPr>
          <a:xfrm>
            <a:off x="239344" y="1384694"/>
            <a:ext cx="11635101" cy="424731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Opportunity:</a:t>
            </a:r>
          </a:p>
          <a:p>
            <a:r>
              <a:rPr lang="en-US" dirty="0">
                <a:latin typeface="Times New Roman" panose="02020603050405020304" pitchFamily="18" charset="0"/>
                <a:cs typeface="Times New Roman" panose="02020603050405020304" pitchFamily="18" charset="0"/>
              </a:rPr>
              <a:t>- This way of charging has not been used by the people.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This charging method is different from the current wireless charging by providing advantages like faster charging and also this type of charging method will be able to charge devices which are non-compatible with wireless charging.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This charging can be used:</a:t>
            </a:r>
          </a:p>
          <a:p>
            <a:r>
              <a:rPr lang="en-US" dirty="0">
                <a:latin typeface="Times New Roman" panose="02020603050405020304" pitchFamily="18" charset="0"/>
                <a:cs typeface="Times New Roman" panose="02020603050405020304" pitchFamily="18" charset="0"/>
              </a:rPr>
              <a:t> 1) In our home by placing it over the table along the bed.</a:t>
            </a:r>
          </a:p>
          <a:p>
            <a:r>
              <a:rPr lang="en-US" dirty="0">
                <a:latin typeface="Times New Roman" panose="02020603050405020304" pitchFamily="18" charset="0"/>
                <a:cs typeface="Times New Roman" panose="02020603050405020304" pitchFamily="18" charset="0"/>
              </a:rPr>
              <a:t> 2) In our Car which provides the feature of wireless charging.</a:t>
            </a:r>
          </a:p>
          <a:p>
            <a:r>
              <a:rPr lang="en-US" dirty="0">
                <a:latin typeface="Times New Roman" panose="02020603050405020304" pitchFamily="18" charset="0"/>
                <a:cs typeface="Times New Roman" panose="02020603050405020304" pitchFamily="18" charset="0"/>
              </a:rPr>
              <a:t> 3) On the bike holder so that rider can charge while riding bike and using map for direction.</a:t>
            </a:r>
          </a:p>
          <a:p>
            <a:r>
              <a:rPr lang="en-US" dirty="0">
                <a:latin typeface="Times New Roman" panose="02020603050405020304" pitchFamily="18" charset="0"/>
                <a:cs typeface="Times New Roman" panose="02020603050405020304" pitchFamily="18" charset="0"/>
              </a:rPr>
              <a:t> 4) In offices where the people in office can place their device without the need of connecting with wire or waiting for long time for electronic device to get fully charged.</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The cost of implementing is comparatively similar to other wireless charger, but it gives more output than any wireless charger.</a:t>
            </a:r>
          </a:p>
        </p:txBody>
      </p:sp>
    </p:spTree>
    <p:extLst>
      <p:ext uri="{BB962C8B-B14F-4D97-AF65-F5344CB8AC3E}">
        <p14:creationId xmlns:p14="http://schemas.microsoft.com/office/powerpoint/2010/main" val="134850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white logo with white text&#10;&#10;Description automatically generated">
            <a:extLst>
              <a:ext uri="{FF2B5EF4-FFF2-40B4-BE49-F238E27FC236}">
                <a16:creationId xmlns:a16="http://schemas.microsoft.com/office/drawing/2014/main" id="{8C16696F-233D-E021-EBD4-114C7A79EB9F}"/>
              </a:ext>
            </a:extLst>
          </p:cNvPr>
          <p:cNvPicPr>
            <a:picLocks noChangeAspect="1"/>
          </p:cNvPicPr>
          <p:nvPr/>
        </p:nvPicPr>
        <p:blipFill>
          <a:blip r:embed="rId2"/>
          <a:stretch>
            <a:fillRect/>
          </a:stretch>
        </p:blipFill>
        <p:spPr>
          <a:xfrm>
            <a:off x="8687901" y="-746617"/>
            <a:ext cx="3186545" cy="2878417"/>
          </a:xfrm>
          <a:prstGeom prst="rect">
            <a:avLst/>
          </a:prstGeom>
        </p:spPr>
      </p:pic>
      <p:sp>
        <p:nvSpPr>
          <p:cNvPr id="2" name="Rounded Rectangle 1">
            <a:extLst>
              <a:ext uri="{FF2B5EF4-FFF2-40B4-BE49-F238E27FC236}">
                <a16:creationId xmlns:a16="http://schemas.microsoft.com/office/drawing/2014/main" id="{E484E7D1-D35B-B085-8761-CC6BF68351B7}"/>
              </a:ext>
            </a:extLst>
          </p:cNvPr>
          <p:cNvSpPr/>
          <p:nvPr/>
        </p:nvSpPr>
        <p:spPr>
          <a:xfrm>
            <a:off x="-145143" y="-250838"/>
            <a:ext cx="12482286" cy="1237809"/>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n a black background&#10;&#10;Description automatically generated">
            <a:extLst>
              <a:ext uri="{FF2B5EF4-FFF2-40B4-BE49-F238E27FC236}">
                <a16:creationId xmlns:a16="http://schemas.microsoft.com/office/drawing/2014/main" id="{3014847C-E20C-E819-6FBC-6E903593A661}"/>
              </a:ext>
            </a:extLst>
          </p:cNvPr>
          <p:cNvPicPr>
            <a:picLocks noChangeAspect="1"/>
          </p:cNvPicPr>
          <p:nvPr/>
        </p:nvPicPr>
        <p:blipFill>
          <a:blip r:embed="rId3"/>
          <a:stretch>
            <a:fillRect/>
          </a:stretch>
        </p:blipFill>
        <p:spPr>
          <a:xfrm>
            <a:off x="86206" y="-516531"/>
            <a:ext cx="2409371" cy="1995972"/>
          </a:xfrm>
          <a:prstGeom prst="rect">
            <a:avLst/>
          </a:prstGeom>
        </p:spPr>
      </p:pic>
      <p:pic>
        <p:nvPicPr>
          <p:cNvPr id="13" name="Picture 12" descr="A colorful circle with different icons&#10;&#10;Description automatically generated">
            <a:extLst>
              <a:ext uri="{FF2B5EF4-FFF2-40B4-BE49-F238E27FC236}">
                <a16:creationId xmlns:a16="http://schemas.microsoft.com/office/drawing/2014/main" id="{826543AC-1B9E-E1EE-8305-B2C0621D4624}"/>
              </a:ext>
            </a:extLst>
          </p:cNvPr>
          <p:cNvPicPr>
            <a:picLocks noChangeAspect="1"/>
          </p:cNvPicPr>
          <p:nvPr/>
        </p:nvPicPr>
        <p:blipFill>
          <a:blip r:embed="rId4"/>
          <a:stretch>
            <a:fillRect/>
          </a:stretch>
        </p:blipFill>
        <p:spPr>
          <a:xfrm>
            <a:off x="3359062" y="-66307"/>
            <a:ext cx="1009673" cy="1015146"/>
          </a:xfrm>
          <a:prstGeom prst="rect">
            <a:avLst/>
          </a:prstGeom>
        </p:spPr>
      </p:pic>
      <p:pic>
        <p:nvPicPr>
          <p:cNvPr id="3" name="Picture 2" descr="A black and white logo with white text&#10;&#10;Description automatically generated">
            <a:extLst>
              <a:ext uri="{FF2B5EF4-FFF2-40B4-BE49-F238E27FC236}">
                <a16:creationId xmlns:a16="http://schemas.microsoft.com/office/drawing/2014/main" id="{4FE6A1E7-2EF6-3C59-611E-A41A18FF48ED}"/>
              </a:ext>
            </a:extLst>
          </p:cNvPr>
          <p:cNvPicPr>
            <a:picLocks noChangeAspect="1"/>
          </p:cNvPicPr>
          <p:nvPr/>
        </p:nvPicPr>
        <p:blipFill>
          <a:blip r:embed="rId2"/>
          <a:stretch>
            <a:fillRect/>
          </a:stretch>
        </p:blipFill>
        <p:spPr>
          <a:xfrm>
            <a:off x="9980080" y="-502163"/>
            <a:ext cx="2088841" cy="1886857"/>
          </a:xfrm>
          <a:prstGeom prst="rect">
            <a:avLst/>
          </a:prstGeom>
        </p:spPr>
      </p:pic>
      <p:pic>
        <p:nvPicPr>
          <p:cNvPr id="12" name="Picture 11" descr="A black background with blue text&#10;&#10;Description automatically generated">
            <a:extLst>
              <a:ext uri="{FF2B5EF4-FFF2-40B4-BE49-F238E27FC236}">
                <a16:creationId xmlns:a16="http://schemas.microsoft.com/office/drawing/2014/main" id="{25C6513C-BFD2-CD7A-5B54-0D081D5CAAF4}"/>
              </a:ext>
            </a:extLst>
          </p:cNvPr>
          <p:cNvPicPr>
            <a:picLocks noChangeAspect="1"/>
          </p:cNvPicPr>
          <p:nvPr/>
        </p:nvPicPr>
        <p:blipFill>
          <a:blip r:embed="rId5">
            <a:biLevel thresh="25000"/>
          </a:blip>
          <a:stretch>
            <a:fillRect/>
          </a:stretch>
        </p:blipFill>
        <p:spPr>
          <a:xfrm>
            <a:off x="5318426" y="-1106045"/>
            <a:ext cx="3175000" cy="3175000"/>
          </a:xfrm>
          <a:prstGeom prst="rect">
            <a:avLst/>
          </a:prstGeom>
        </p:spPr>
      </p:pic>
      <p:sp>
        <p:nvSpPr>
          <p:cNvPr id="6" name="TextBox 5">
            <a:extLst>
              <a:ext uri="{FF2B5EF4-FFF2-40B4-BE49-F238E27FC236}">
                <a16:creationId xmlns:a16="http://schemas.microsoft.com/office/drawing/2014/main" id="{EBAADC85-579B-8D74-E8CE-A2D857D3B523}"/>
              </a:ext>
            </a:extLst>
          </p:cNvPr>
          <p:cNvSpPr txBox="1"/>
          <p:nvPr/>
        </p:nvSpPr>
        <p:spPr>
          <a:xfrm>
            <a:off x="484095" y="1384694"/>
            <a:ext cx="6239434"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Add process Flow chart / simulated images of prototype or any relevant image related to your Idea</a:t>
            </a:r>
          </a:p>
        </p:txBody>
      </p:sp>
      <p:pic>
        <p:nvPicPr>
          <p:cNvPr id="8" name="Picture 7">
            <a:extLst>
              <a:ext uri="{FF2B5EF4-FFF2-40B4-BE49-F238E27FC236}">
                <a16:creationId xmlns:a16="http://schemas.microsoft.com/office/drawing/2014/main" id="{D05E5BB5-44BF-F909-BB6F-8D72100E9B33}"/>
              </a:ext>
            </a:extLst>
          </p:cNvPr>
          <p:cNvPicPr>
            <a:picLocks noChangeAspect="1"/>
          </p:cNvPicPr>
          <p:nvPr/>
        </p:nvPicPr>
        <p:blipFill>
          <a:blip r:embed="rId6"/>
          <a:stretch>
            <a:fillRect/>
          </a:stretch>
        </p:blipFill>
        <p:spPr>
          <a:xfrm>
            <a:off x="337054" y="1975220"/>
            <a:ext cx="6533515" cy="4641617"/>
          </a:xfrm>
          <a:prstGeom prst="rect">
            <a:avLst/>
          </a:prstGeom>
        </p:spPr>
      </p:pic>
      <p:sp>
        <p:nvSpPr>
          <p:cNvPr id="9" name="TextBox 8">
            <a:extLst>
              <a:ext uri="{FF2B5EF4-FFF2-40B4-BE49-F238E27FC236}">
                <a16:creationId xmlns:a16="http://schemas.microsoft.com/office/drawing/2014/main" id="{99EDB6B4-A9A9-0B32-E0DB-4E0567CD8E1D}"/>
              </a:ext>
            </a:extLst>
          </p:cNvPr>
          <p:cNvSpPr txBox="1"/>
          <p:nvPr/>
        </p:nvSpPr>
        <p:spPr>
          <a:xfrm>
            <a:off x="7377859" y="3649697"/>
            <a:ext cx="4892512"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Prototype of ‘</a:t>
            </a:r>
            <a:r>
              <a:rPr lang="en-IN" b="1" dirty="0" err="1">
                <a:latin typeface="Times New Roman" panose="02020603050405020304" pitchFamily="18" charset="0"/>
                <a:cs typeface="Times New Roman" panose="02020603050405020304" pitchFamily="18" charset="0"/>
              </a:rPr>
              <a:t>ExtCharger</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(Electromagnetic wireless charger)</a:t>
            </a:r>
          </a:p>
        </p:txBody>
      </p:sp>
    </p:spTree>
    <p:extLst>
      <p:ext uri="{BB962C8B-B14F-4D97-AF65-F5344CB8AC3E}">
        <p14:creationId xmlns:p14="http://schemas.microsoft.com/office/powerpoint/2010/main" val="401070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white logo with white text&#10;&#10;Description automatically generated">
            <a:extLst>
              <a:ext uri="{FF2B5EF4-FFF2-40B4-BE49-F238E27FC236}">
                <a16:creationId xmlns:a16="http://schemas.microsoft.com/office/drawing/2014/main" id="{8C16696F-233D-E021-EBD4-114C7A79EB9F}"/>
              </a:ext>
            </a:extLst>
          </p:cNvPr>
          <p:cNvPicPr>
            <a:picLocks noChangeAspect="1"/>
          </p:cNvPicPr>
          <p:nvPr/>
        </p:nvPicPr>
        <p:blipFill>
          <a:blip r:embed="rId2"/>
          <a:stretch>
            <a:fillRect/>
          </a:stretch>
        </p:blipFill>
        <p:spPr>
          <a:xfrm>
            <a:off x="8687901" y="-746617"/>
            <a:ext cx="3186545" cy="2878417"/>
          </a:xfrm>
          <a:prstGeom prst="rect">
            <a:avLst/>
          </a:prstGeom>
        </p:spPr>
      </p:pic>
      <p:sp>
        <p:nvSpPr>
          <p:cNvPr id="2" name="Rounded Rectangle 1">
            <a:extLst>
              <a:ext uri="{FF2B5EF4-FFF2-40B4-BE49-F238E27FC236}">
                <a16:creationId xmlns:a16="http://schemas.microsoft.com/office/drawing/2014/main" id="{E484E7D1-D35B-B085-8761-CC6BF68351B7}"/>
              </a:ext>
            </a:extLst>
          </p:cNvPr>
          <p:cNvSpPr/>
          <p:nvPr/>
        </p:nvSpPr>
        <p:spPr>
          <a:xfrm>
            <a:off x="-145143" y="-250838"/>
            <a:ext cx="12482286" cy="1237809"/>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n a black background&#10;&#10;Description automatically generated">
            <a:extLst>
              <a:ext uri="{FF2B5EF4-FFF2-40B4-BE49-F238E27FC236}">
                <a16:creationId xmlns:a16="http://schemas.microsoft.com/office/drawing/2014/main" id="{3014847C-E20C-E819-6FBC-6E903593A661}"/>
              </a:ext>
            </a:extLst>
          </p:cNvPr>
          <p:cNvPicPr>
            <a:picLocks noChangeAspect="1"/>
          </p:cNvPicPr>
          <p:nvPr/>
        </p:nvPicPr>
        <p:blipFill>
          <a:blip r:embed="rId3"/>
          <a:stretch>
            <a:fillRect/>
          </a:stretch>
        </p:blipFill>
        <p:spPr>
          <a:xfrm>
            <a:off x="86206" y="-516531"/>
            <a:ext cx="2409371" cy="1995972"/>
          </a:xfrm>
          <a:prstGeom prst="rect">
            <a:avLst/>
          </a:prstGeom>
        </p:spPr>
      </p:pic>
      <p:pic>
        <p:nvPicPr>
          <p:cNvPr id="13" name="Picture 12" descr="A colorful circle with different icons&#10;&#10;Description automatically generated">
            <a:extLst>
              <a:ext uri="{FF2B5EF4-FFF2-40B4-BE49-F238E27FC236}">
                <a16:creationId xmlns:a16="http://schemas.microsoft.com/office/drawing/2014/main" id="{826543AC-1B9E-E1EE-8305-B2C0621D4624}"/>
              </a:ext>
            </a:extLst>
          </p:cNvPr>
          <p:cNvPicPr>
            <a:picLocks noChangeAspect="1"/>
          </p:cNvPicPr>
          <p:nvPr/>
        </p:nvPicPr>
        <p:blipFill>
          <a:blip r:embed="rId4"/>
          <a:stretch>
            <a:fillRect/>
          </a:stretch>
        </p:blipFill>
        <p:spPr>
          <a:xfrm>
            <a:off x="3359062" y="-66307"/>
            <a:ext cx="1009673" cy="1015146"/>
          </a:xfrm>
          <a:prstGeom prst="rect">
            <a:avLst/>
          </a:prstGeom>
        </p:spPr>
      </p:pic>
      <p:pic>
        <p:nvPicPr>
          <p:cNvPr id="3" name="Picture 2" descr="A black and white logo with white text&#10;&#10;Description automatically generated">
            <a:extLst>
              <a:ext uri="{FF2B5EF4-FFF2-40B4-BE49-F238E27FC236}">
                <a16:creationId xmlns:a16="http://schemas.microsoft.com/office/drawing/2014/main" id="{4FE6A1E7-2EF6-3C59-611E-A41A18FF48ED}"/>
              </a:ext>
            </a:extLst>
          </p:cNvPr>
          <p:cNvPicPr>
            <a:picLocks noChangeAspect="1"/>
          </p:cNvPicPr>
          <p:nvPr/>
        </p:nvPicPr>
        <p:blipFill>
          <a:blip r:embed="rId2"/>
          <a:stretch>
            <a:fillRect/>
          </a:stretch>
        </p:blipFill>
        <p:spPr>
          <a:xfrm>
            <a:off x="9980080" y="-502163"/>
            <a:ext cx="2088841" cy="1886857"/>
          </a:xfrm>
          <a:prstGeom prst="rect">
            <a:avLst/>
          </a:prstGeom>
        </p:spPr>
      </p:pic>
      <p:pic>
        <p:nvPicPr>
          <p:cNvPr id="12" name="Picture 11" descr="A black background with blue text&#10;&#10;Description automatically generated">
            <a:extLst>
              <a:ext uri="{FF2B5EF4-FFF2-40B4-BE49-F238E27FC236}">
                <a16:creationId xmlns:a16="http://schemas.microsoft.com/office/drawing/2014/main" id="{25C6513C-BFD2-CD7A-5B54-0D081D5CAAF4}"/>
              </a:ext>
            </a:extLst>
          </p:cNvPr>
          <p:cNvPicPr>
            <a:picLocks noChangeAspect="1"/>
          </p:cNvPicPr>
          <p:nvPr/>
        </p:nvPicPr>
        <p:blipFill>
          <a:blip r:embed="rId5">
            <a:biLevel thresh="25000"/>
          </a:blip>
          <a:stretch>
            <a:fillRect/>
          </a:stretch>
        </p:blipFill>
        <p:spPr>
          <a:xfrm>
            <a:off x="5318426" y="-1106045"/>
            <a:ext cx="3175000" cy="3175000"/>
          </a:xfrm>
          <a:prstGeom prst="rect">
            <a:avLst/>
          </a:prstGeom>
        </p:spPr>
      </p:pic>
      <p:sp>
        <p:nvSpPr>
          <p:cNvPr id="6" name="TextBox 5">
            <a:extLst>
              <a:ext uri="{FF2B5EF4-FFF2-40B4-BE49-F238E27FC236}">
                <a16:creationId xmlns:a16="http://schemas.microsoft.com/office/drawing/2014/main" id="{E114A7DD-3EBC-8685-114F-644FFEC8312F}"/>
              </a:ext>
            </a:extLst>
          </p:cNvPr>
          <p:cNvSpPr txBox="1"/>
          <p:nvPr/>
        </p:nvSpPr>
        <p:spPr>
          <a:xfrm>
            <a:off x="239345" y="4114186"/>
            <a:ext cx="6239434"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Describe Your Tech Stack:</a:t>
            </a:r>
          </a:p>
          <a:p>
            <a:r>
              <a:rPr lang="en-US" dirty="0">
                <a:latin typeface="Times New Roman" panose="02020603050405020304" pitchFamily="18" charset="0"/>
                <a:cs typeface="Times New Roman" panose="02020603050405020304" pitchFamily="18" charset="0"/>
              </a:rPr>
              <a:t>- Copper wire or Primary coil</a:t>
            </a:r>
          </a:p>
          <a:p>
            <a:r>
              <a:rPr lang="en-US" dirty="0">
                <a:latin typeface="Times New Roman" panose="02020603050405020304" pitchFamily="18" charset="0"/>
                <a:cs typeface="Times New Roman" panose="02020603050405020304" pitchFamily="18" charset="0"/>
              </a:rPr>
              <a:t>- Electromagnetic induction</a:t>
            </a:r>
          </a:p>
          <a:p>
            <a:r>
              <a:rPr lang="en-US" dirty="0">
                <a:latin typeface="Times New Roman" panose="02020603050405020304" pitchFamily="18" charset="0"/>
                <a:cs typeface="Times New Roman" panose="02020603050405020304" pitchFamily="18" charset="0"/>
              </a:rPr>
              <a:t>- USB-C type port</a:t>
            </a:r>
          </a:p>
          <a:p>
            <a:r>
              <a:rPr lang="en-US" dirty="0">
                <a:latin typeface="Times New Roman" panose="02020603050405020304" pitchFamily="18" charset="0"/>
                <a:cs typeface="Times New Roman" panose="02020603050405020304" pitchFamily="18" charset="0"/>
              </a:rPr>
              <a:t>- Case cover to hold device</a:t>
            </a:r>
          </a:p>
          <a:p>
            <a:r>
              <a:rPr lang="en-US" dirty="0">
                <a:latin typeface="Times New Roman" panose="02020603050405020304" pitchFamily="18" charset="0"/>
                <a:cs typeface="Times New Roman" panose="02020603050405020304" pitchFamily="18" charset="0"/>
              </a:rPr>
              <a:t>- Electronic circuit board.</a:t>
            </a:r>
          </a:p>
          <a:p>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33A2396-02AD-C621-9BCD-996B767EC196}"/>
              </a:ext>
            </a:extLst>
          </p:cNvPr>
          <p:cNvSpPr txBox="1"/>
          <p:nvPr/>
        </p:nvSpPr>
        <p:spPr>
          <a:xfrm>
            <a:off x="239345" y="1384694"/>
            <a:ext cx="6239434" cy="258532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Faster charging</a:t>
            </a:r>
          </a:p>
          <a:p>
            <a:r>
              <a:rPr lang="en-US" dirty="0">
                <a:latin typeface="Times New Roman" panose="02020603050405020304" pitchFamily="18" charset="0"/>
                <a:cs typeface="Times New Roman" panose="02020603050405020304" pitchFamily="18" charset="0"/>
              </a:rPr>
              <a:t>- Also compatible for electronic devices which does not support wireless charging.</a:t>
            </a:r>
          </a:p>
          <a:p>
            <a:r>
              <a:rPr lang="en-US" dirty="0">
                <a:latin typeface="Times New Roman" panose="02020603050405020304" pitchFamily="18" charset="0"/>
                <a:cs typeface="Times New Roman" panose="02020603050405020304" pitchFamily="18" charset="0"/>
              </a:rPr>
              <a:t>- Easy to handle than wired charging.</a:t>
            </a:r>
          </a:p>
          <a:p>
            <a:r>
              <a:rPr lang="en-US" dirty="0">
                <a:latin typeface="Times New Roman" panose="02020603050405020304" pitchFamily="18" charset="0"/>
                <a:cs typeface="Times New Roman" panose="02020603050405020304" pitchFamily="18" charset="0"/>
              </a:rPr>
              <a:t>- Reduce the size of device by placing the copper wire outside of electronic device and building the wireless power receiver that is fully dedicated to wireless charging.</a:t>
            </a:r>
          </a:p>
          <a:p>
            <a:r>
              <a:rPr lang="en-US" dirty="0">
                <a:latin typeface="Times New Roman" panose="02020603050405020304" pitchFamily="18" charset="0"/>
                <a:cs typeface="Times New Roman" panose="02020603050405020304" pitchFamily="18" charset="0"/>
              </a:rPr>
              <a:t>- Wireless charging also makes things nice and organized. </a:t>
            </a:r>
          </a:p>
        </p:txBody>
      </p:sp>
    </p:spTree>
    <p:extLst>
      <p:ext uri="{BB962C8B-B14F-4D97-AF65-F5344CB8AC3E}">
        <p14:creationId xmlns:p14="http://schemas.microsoft.com/office/powerpoint/2010/main" val="265272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white logo with white text&#10;&#10;Description automatically generated">
            <a:extLst>
              <a:ext uri="{FF2B5EF4-FFF2-40B4-BE49-F238E27FC236}">
                <a16:creationId xmlns:a16="http://schemas.microsoft.com/office/drawing/2014/main" id="{8C16696F-233D-E021-EBD4-114C7A79EB9F}"/>
              </a:ext>
            </a:extLst>
          </p:cNvPr>
          <p:cNvPicPr>
            <a:picLocks noChangeAspect="1"/>
          </p:cNvPicPr>
          <p:nvPr/>
        </p:nvPicPr>
        <p:blipFill>
          <a:blip r:embed="rId2"/>
          <a:stretch>
            <a:fillRect/>
          </a:stretch>
        </p:blipFill>
        <p:spPr>
          <a:xfrm>
            <a:off x="8687901" y="-746617"/>
            <a:ext cx="3186545" cy="2878417"/>
          </a:xfrm>
          <a:prstGeom prst="rect">
            <a:avLst/>
          </a:prstGeom>
        </p:spPr>
      </p:pic>
      <p:sp>
        <p:nvSpPr>
          <p:cNvPr id="2" name="Rounded Rectangle 1">
            <a:extLst>
              <a:ext uri="{FF2B5EF4-FFF2-40B4-BE49-F238E27FC236}">
                <a16:creationId xmlns:a16="http://schemas.microsoft.com/office/drawing/2014/main" id="{E484E7D1-D35B-B085-8761-CC6BF68351B7}"/>
              </a:ext>
            </a:extLst>
          </p:cNvPr>
          <p:cNvSpPr/>
          <p:nvPr/>
        </p:nvSpPr>
        <p:spPr>
          <a:xfrm>
            <a:off x="-145143" y="-250838"/>
            <a:ext cx="12482286" cy="1237809"/>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n a black background&#10;&#10;Description automatically generated">
            <a:extLst>
              <a:ext uri="{FF2B5EF4-FFF2-40B4-BE49-F238E27FC236}">
                <a16:creationId xmlns:a16="http://schemas.microsoft.com/office/drawing/2014/main" id="{3014847C-E20C-E819-6FBC-6E903593A661}"/>
              </a:ext>
            </a:extLst>
          </p:cNvPr>
          <p:cNvPicPr>
            <a:picLocks noChangeAspect="1"/>
          </p:cNvPicPr>
          <p:nvPr/>
        </p:nvPicPr>
        <p:blipFill>
          <a:blip r:embed="rId3"/>
          <a:stretch>
            <a:fillRect/>
          </a:stretch>
        </p:blipFill>
        <p:spPr>
          <a:xfrm>
            <a:off x="86206" y="-516531"/>
            <a:ext cx="2409371" cy="1995972"/>
          </a:xfrm>
          <a:prstGeom prst="rect">
            <a:avLst/>
          </a:prstGeom>
        </p:spPr>
      </p:pic>
      <p:pic>
        <p:nvPicPr>
          <p:cNvPr id="13" name="Picture 12" descr="A colorful circle with different icons&#10;&#10;Description automatically generated">
            <a:extLst>
              <a:ext uri="{FF2B5EF4-FFF2-40B4-BE49-F238E27FC236}">
                <a16:creationId xmlns:a16="http://schemas.microsoft.com/office/drawing/2014/main" id="{826543AC-1B9E-E1EE-8305-B2C0621D4624}"/>
              </a:ext>
            </a:extLst>
          </p:cNvPr>
          <p:cNvPicPr>
            <a:picLocks noChangeAspect="1"/>
          </p:cNvPicPr>
          <p:nvPr/>
        </p:nvPicPr>
        <p:blipFill>
          <a:blip r:embed="rId4"/>
          <a:stretch>
            <a:fillRect/>
          </a:stretch>
        </p:blipFill>
        <p:spPr>
          <a:xfrm>
            <a:off x="3359062" y="-66307"/>
            <a:ext cx="1009673" cy="1015146"/>
          </a:xfrm>
          <a:prstGeom prst="rect">
            <a:avLst/>
          </a:prstGeom>
        </p:spPr>
      </p:pic>
      <p:pic>
        <p:nvPicPr>
          <p:cNvPr id="3" name="Picture 2" descr="A black and white logo with white text&#10;&#10;Description automatically generated">
            <a:extLst>
              <a:ext uri="{FF2B5EF4-FFF2-40B4-BE49-F238E27FC236}">
                <a16:creationId xmlns:a16="http://schemas.microsoft.com/office/drawing/2014/main" id="{4FE6A1E7-2EF6-3C59-611E-A41A18FF48ED}"/>
              </a:ext>
            </a:extLst>
          </p:cNvPr>
          <p:cNvPicPr>
            <a:picLocks noChangeAspect="1"/>
          </p:cNvPicPr>
          <p:nvPr/>
        </p:nvPicPr>
        <p:blipFill>
          <a:blip r:embed="rId2"/>
          <a:stretch>
            <a:fillRect/>
          </a:stretch>
        </p:blipFill>
        <p:spPr>
          <a:xfrm>
            <a:off x="9980080" y="-502163"/>
            <a:ext cx="2088841" cy="1886857"/>
          </a:xfrm>
          <a:prstGeom prst="rect">
            <a:avLst/>
          </a:prstGeom>
        </p:spPr>
      </p:pic>
      <p:pic>
        <p:nvPicPr>
          <p:cNvPr id="12" name="Picture 11" descr="A black background with blue text&#10;&#10;Description automatically generated">
            <a:extLst>
              <a:ext uri="{FF2B5EF4-FFF2-40B4-BE49-F238E27FC236}">
                <a16:creationId xmlns:a16="http://schemas.microsoft.com/office/drawing/2014/main" id="{25C6513C-BFD2-CD7A-5B54-0D081D5CAAF4}"/>
              </a:ext>
            </a:extLst>
          </p:cNvPr>
          <p:cNvPicPr>
            <a:picLocks noChangeAspect="1"/>
          </p:cNvPicPr>
          <p:nvPr/>
        </p:nvPicPr>
        <p:blipFill>
          <a:blip r:embed="rId5">
            <a:biLevel thresh="25000"/>
          </a:blip>
          <a:stretch>
            <a:fillRect/>
          </a:stretch>
        </p:blipFill>
        <p:spPr>
          <a:xfrm>
            <a:off x="5318426" y="-1106045"/>
            <a:ext cx="3175000" cy="3175000"/>
          </a:xfrm>
          <a:prstGeom prst="rect">
            <a:avLst/>
          </a:prstGeom>
        </p:spPr>
      </p:pic>
      <p:sp>
        <p:nvSpPr>
          <p:cNvPr id="4" name="TextBox 3">
            <a:extLst>
              <a:ext uri="{FF2B5EF4-FFF2-40B4-BE49-F238E27FC236}">
                <a16:creationId xmlns:a16="http://schemas.microsoft.com/office/drawing/2014/main" id="{AD847B09-1F7E-AC11-81E8-2DDE8C804D93}"/>
              </a:ext>
            </a:extLst>
          </p:cNvPr>
          <p:cNvSpPr txBox="1"/>
          <p:nvPr/>
        </p:nvSpPr>
        <p:spPr>
          <a:xfrm>
            <a:off x="239345" y="1384694"/>
            <a:ext cx="6239434"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Business Logic Of Solution:</a:t>
            </a:r>
          </a:p>
          <a:p>
            <a:r>
              <a:rPr lang="en-US" b="1" dirty="0" err="1">
                <a:latin typeface="Times New Roman" panose="02020603050405020304" pitchFamily="18" charset="0"/>
                <a:cs typeface="Times New Roman" panose="02020603050405020304" pitchFamily="18" charset="0"/>
              </a:rPr>
              <a:t>ExtCharger</a:t>
            </a:r>
            <a:r>
              <a:rPr lang="en-US" dirty="0">
                <a:latin typeface="Times New Roman" panose="02020603050405020304" pitchFamily="18" charset="0"/>
                <a:cs typeface="Times New Roman" panose="02020603050405020304" pitchFamily="18" charset="0"/>
              </a:rPr>
              <a:t> will be popular among the people who don’t carry cables to charge electronic devices every time and every where.</a:t>
            </a:r>
          </a:p>
          <a:p>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ExtCharger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will be implemented in homes, offices, hotels and various other places where people are capable of spending their money to comfort.</a:t>
            </a:r>
          </a:p>
        </p:txBody>
      </p:sp>
      <p:sp>
        <p:nvSpPr>
          <p:cNvPr id="9" name="TextBox 8">
            <a:extLst>
              <a:ext uri="{FF2B5EF4-FFF2-40B4-BE49-F238E27FC236}">
                <a16:creationId xmlns:a16="http://schemas.microsoft.com/office/drawing/2014/main" id="{5BBF95A4-FB5F-A134-EBAA-6A06204D51E6}"/>
              </a:ext>
            </a:extLst>
          </p:cNvPr>
          <p:cNvSpPr txBox="1"/>
          <p:nvPr/>
        </p:nvSpPr>
        <p:spPr>
          <a:xfrm>
            <a:off x="238253" y="3805514"/>
            <a:ext cx="6239434" cy="313932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Estimated Cost of Implementation:</a:t>
            </a:r>
          </a:p>
          <a:p>
            <a:r>
              <a:rPr lang="en-US" dirty="0">
                <a:latin typeface="Times New Roman" panose="02020603050405020304" pitchFamily="18" charset="0"/>
                <a:cs typeface="Times New Roman" panose="02020603050405020304" pitchFamily="18" charset="0"/>
              </a:rPr>
              <a:t>The current model of wireless charging cost anywhere between ₹ 800 to ₹ 5000. The cost can go even higher depending upon the model and the technology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Our </a:t>
            </a:r>
            <a:r>
              <a:rPr lang="en-US" b="1" dirty="0" err="1">
                <a:latin typeface="Times New Roman" panose="02020603050405020304" pitchFamily="18" charset="0"/>
                <a:cs typeface="Times New Roman" panose="02020603050405020304" pitchFamily="18" charset="0"/>
              </a:rPr>
              <a:t>ExtCharger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will cost about </a:t>
            </a:r>
            <a:r>
              <a:rPr lang="en-US" b="1" dirty="0">
                <a:latin typeface="Times New Roman" panose="02020603050405020304" pitchFamily="18" charset="0"/>
                <a:cs typeface="Times New Roman" panose="02020603050405020304" pitchFamily="18" charset="0"/>
              </a:rPr>
              <a:t>₹ 3000 </a:t>
            </a:r>
            <a:r>
              <a:rPr lang="en-US" dirty="0">
                <a:latin typeface="Times New Roman" panose="02020603050405020304" pitchFamily="18" charset="0"/>
                <a:cs typeface="Times New Roman" panose="02020603050405020304" pitchFamily="18" charset="0"/>
              </a:rPr>
              <a:t>in Indian market, which is not too much to afford by general public.</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Our </a:t>
            </a:r>
            <a:r>
              <a:rPr lang="en-US" b="1" dirty="0" err="1">
                <a:latin typeface="Times New Roman" panose="02020603050405020304" pitchFamily="18" charset="0"/>
                <a:cs typeface="Times New Roman" panose="02020603050405020304" pitchFamily="18" charset="0"/>
              </a:rPr>
              <a:t>ExtCharger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will target people who can spend in middle range in technology.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080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695</Words>
  <Application>Microsoft Office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Tejpreet Singh</dc:creator>
  <cp:lastModifiedBy>Aman kumar</cp:lastModifiedBy>
  <cp:revision>10</cp:revision>
  <dcterms:created xsi:type="dcterms:W3CDTF">2023-09-26T09:17:33Z</dcterms:created>
  <dcterms:modified xsi:type="dcterms:W3CDTF">2023-10-02T18:39:03Z</dcterms:modified>
</cp:coreProperties>
</file>