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0" r:id="rId6"/>
    <p:sldId id="301" r:id="rId7"/>
    <p:sldId id="30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695" autoAdjust="0"/>
    <p:restoredTop sz="94619" autoAdjust="0"/>
  </p:normalViewPr>
  <p:slideViewPr>
    <p:cSldViewPr snapToGrid="0">
      <p:cViewPr>
        <p:scale>
          <a:sx n="98" d="100"/>
          <a:sy n="98" d="100"/>
        </p:scale>
        <p:origin x="-216" y="-5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6/18/2021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6/18/2021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6/18/2021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6/18/2021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6/18/2021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6/18/2021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6/18/2021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6/18/2021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6/18/2021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6/18/2021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hyperlink" Target="mailto:amnkr301@gmail.com" TargetMode="Externa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7912607" y="1232294"/>
            <a:ext cx="3959012" cy="2901694"/>
          </a:xfrm>
        </p:spPr>
        <p:txBody>
          <a:bodyPr anchor="b">
            <a:normAutofit/>
          </a:bodyPr>
          <a:lstStyle/>
          <a:p>
            <a:r>
              <a:rPr lang="en-US" sz="4000" dirty="0">
                <a:solidFill>
                  <a:schemeClr val="tx1"/>
                </a:solidFill>
              </a:rPr>
              <a:t>EXPLORATRY DATA ANALYSIS</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Subtitle 5">
            <a:extLst>
              <a:ext uri="{FF2B5EF4-FFF2-40B4-BE49-F238E27FC236}">
                <a16:creationId xmlns:a16="http://schemas.microsoft.com/office/drawing/2014/main" id="{6F696E60-BA43-4DFB-8757-BFB68DBA0F2B}"/>
              </a:ext>
            </a:extLst>
          </p:cNvPr>
          <p:cNvSpPr>
            <a:spLocks noGrp="1"/>
          </p:cNvSpPr>
          <p:nvPr>
            <p:ph type="subTitle" idx="1"/>
          </p:nvPr>
        </p:nvSpPr>
        <p:spPr>
          <a:xfrm>
            <a:off x="7952594" y="4580155"/>
            <a:ext cx="2397293" cy="567871"/>
          </a:xfrm>
        </p:spPr>
        <p:txBody>
          <a:bodyPr/>
          <a:lstStyle/>
          <a:p>
            <a:r>
              <a:rPr lang="en-US" dirty="0"/>
              <a:t>Aman </a:t>
            </a:r>
            <a:r>
              <a:rPr lang="en-US" dirty="0" err="1"/>
              <a:t>kumar</a:t>
            </a:r>
            <a:endParaRPr lang="en-US" dirty="0"/>
          </a:p>
        </p:txBody>
      </p:sp>
      <p:sp>
        <p:nvSpPr>
          <p:cNvPr id="7" name="TextBox 6">
            <a:extLst>
              <a:ext uri="{FF2B5EF4-FFF2-40B4-BE49-F238E27FC236}">
                <a16:creationId xmlns:a16="http://schemas.microsoft.com/office/drawing/2014/main" id="{143569C3-D9E3-44A3-B2BC-C1F762112C81}"/>
              </a:ext>
            </a:extLst>
          </p:cNvPr>
          <p:cNvSpPr txBox="1"/>
          <p:nvPr/>
        </p:nvSpPr>
        <p:spPr>
          <a:xfrm>
            <a:off x="7949321" y="4940595"/>
            <a:ext cx="2696066" cy="369332"/>
          </a:xfrm>
          <a:prstGeom prst="rect">
            <a:avLst/>
          </a:prstGeom>
          <a:noFill/>
        </p:spPr>
        <p:txBody>
          <a:bodyPr wrap="square" rtlCol="0">
            <a:spAutoFit/>
          </a:bodyPr>
          <a:lstStyle/>
          <a:p>
            <a:r>
              <a:rPr lang="en-US" dirty="0">
                <a:hlinkClick r:id="rId4"/>
              </a:rPr>
              <a:t>amnkr301@gmail.com</a:t>
            </a:r>
            <a:endParaRPr lang="en-US" dirty="0"/>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224F176-07D3-4F1C-B397-7F00C217893E}"/>
              </a:ext>
            </a:extLst>
          </p:cNvPr>
          <p:cNvSpPr>
            <a:spLocks noGrp="1"/>
          </p:cNvSpPr>
          <p:nvPr>
            <p:ph idx="1"/>
          </p:nvPr>
        </p:nvSpPr>
        <p:spPr/>
        <p:txBody>
          <a:bodyPr/>
          <a:lstStyle/>
          <a:p>
            <a:pPr marL="0" indent="0">
              <a:buNone/>
            </a:pPr>
            <a:r>
              <a:rPr lang="en-US" dirty="0"/>
              <a:t>  The dataset contains 12043 transaction for 100 customer who have one bank account each.</a:t>
            </a:r>
          </a:p>
          <a:p>
            <a:r>
              <a:rPr lang="en-US" dirty="0"/>
              <a:t>Transaction period is from 01/08/2018 to 31/10/2018 (92 Days)</a:t>
            </a:r>
          </a:p>
          <a:p>
            <a:r>
              <a:rPr lang="en-US" dirty="0"/>
              <a:t>The data entries are unique and have consistent formats for analysis. Some columns contain missing data , possibly due to nature of transaction.</a:t>
            </a:r>
          </a:p>
          <a:p>
            <a:r>
              <a:rPr lang="en-US" dirty="0"/>
              <a:t>The columns are:</a:t>
            </a:r>
          </a:p>
          <a:p>
            <a:endParaRPr lang="en-US" dirty="0"/>
          </a:p>
        </p:txBody>
      </p:sp>
      <p:sp>
        <p:nvSpPr>
          <p:cNvPr id="7" name="Title 6">
            <a:extLst>
              <a:ext uri="{FF2B5EF4-FFF2-40B4-BE49-F238E27FC236}">
                <a16:creationId xmlns:a16="http://schemas.microsoft.com/office/drawing/2014/main" id="{16A7361A-FCB5-4B28-B791-1200B5BA05A4}"/>
              </a:ext>
            </a:extLst>
          </p:cNvPr>
          <p:cNvSpPr>
            <a:spLocks noGrp="1"/>
          </p:cNvSpPr>
          <p:nvPr>
            <p:ph type="title"/>
          </p:nvPr>
        </p:nvSpPr>
        <p:spPr>
          <a:xfrm>
            <a:off x="1066800" y="263529"/>
            <a:ext cx="10058400" cy="1450757"/>
          </a:xfrm>
        </p:spPr>
        <p:txBody>
          <a:bodyPr>
            <a:normAutofit/>
          </a:bodyPr>
          <a:lstStyle/>
          <a:p>
            <a:r>
              <a:rPr lang="en-US" sz="4000" dirty="0"/>
              <a:t>The Provided Data:</a:t>
            </a:r>
          </a:p>
        </p:txBody>
      </p:sp>
      <p:sp>
        <p:nvSpPr>
          <p:cNvPr id="8" name="Rectangle 1">
            <a:extLst>
              <a:ext uri="{FF2B5EF4-FFF2-40B4-BE49-F238E27FC236}">
                <a16:creationId xmlns:a16="http://schemas.microsoft.com/office/drawing/2014/main" id="{F9152F18-BF4A-4090-B39A-DEB3BB22F754}"/>
              </a:ext>
            </a:extLst>
          </p:cNvPr>
          <p:cNvSpPr>
            <a:spLocks noChangeArrowheads="1"/>
          </p:cNvSpPr>
          <p:nvPr/>
        </p:nvSpPr>
        <p:spPr bwMode="auto">
          <a:xfrm>
            <a:off x="2897752" y="4388853"/>
            <a:ext cx="6870717" cy="12926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Courier New" panose="02070309020205020404" pitchFamily="49" charset="0"/>
              </a:rPr>
              <a:t>['status', '</a:t>
            </a:r>
            <a:r>
              <a:rPr kumimoji="0" lang="en-US" altLang="en-US" sz="1400" b="1" i="0" u="none" strike="noStrike" cap="none" normalizeH="0" baseline="0" dirty="0" err="1">
                <a:ln>
                  <a:noFill/>
                </a:ln>
                <a:solidFill>
                  <a:srgbClr val="000000"/>
                </a:solidFill>
                <a:effectLst/>
                <a:latin typeface="Courier New" panose="02070309020205020404" pitchFamily="49" charset="0"/>
              </a:rPr>
              <a:t>card_present_flag</a:t>
            </a:r>
            <a:r>
              <a:rPr kumimoji="0" lang="en-US" altLang="en-US" sz="1400" b="1" i="0" u="none" strike="noStrike" cap="none" normalizeH="0" baseline="0" dirty="0">
                <a:ln>
                  <a:noFill/>
                </a:ln>
                <a:solidFill>
                  <a:srgbClr val="000000"/>
                </a:solidFill>
                <a:effectLst/>
                <a:latin typeface="Courier New" panose="02070309020205020404" pitchFamily="49" charset="0"/>
              </a:rPr>
              <a:t>', '</a:t>
            </a:r>
            <a:r>
              <a:rPr kumimoji="0" lang="en-US" altLang="en-US" sz="1400" b="1" i="0" u="none" strike="noStrike" cap="none" normalizeH="0" baseline="0" dirty="0" err="1">
                <a:ln>
                  <a:noFill/>
                </a:ln>
                <a:solidFill>
                  <a:srgbClr val="000000"/>
                </a:solidFill>
                <a:effectLst/>
                <a:latin typeface="Courier New" panose="02070309020205020404" pitchFamily="49" charset="0"/>
              </a:rPr>
              <a:t>bpay_biller_code</a:t>
            </a:r>
            <a:r>
              <a:rPr kumimoji="0" lang="en-US" altLang="en-US" sz="1400" b="1" i="0" u="none" strike="noStrike" cap="none" normalizeH="0" baseline="0" dirty="0">
                <a:ln>
                  <a:noFill/>
                </a:ln>
                <a:solidFill>
                  <a:srgbClr val="000000"/>
                </a:solidFill>
                <a:effectLst/>
                <a:latin typeface="Courier New" panose="02070309020205020404" pitchFamily="49" charset="0"/>
              </a:rPr>
              <a:t>', 'account', 'currency', '</a:t>
            </a:r>
            <a:r>
              <a:rPr kumimoji="0" lang="en-US" altLang="en-US" sz="1400" b="1" i="0" u="none" strike="noStrike" cap="none" normalizeH="0" baseline="0" dirty="0" err="1">
                <a:ln>
                  <a:noFill/>
                </a:ln>
                <a:solidFill>
                  <a:srgbClr val="000000"/>
                </a:solidFill>
                <a:effectLst/>
                <a:latin typeface="Courier New" panose="02070309020205020404" pitchFamily="49" charset="0"/>
              </a:rPr>
              <a:t>long_lat</a:t>
            </a:r>
            <a:r>
              <a:rPr kumimoji="0" lang="en-US" altLang="en-US" sz="1400" b="1" i="0" u="none" strike="noStrike" cap="none" normalizeH="0" baseline="0" dirty="0">
                <a:ln>
                  <a:noFill/>
                </a:ln>
                <a:solidFill>
                  <a:srgbClr val="000000"/>
                </a:solidFill>
                <a:effectLst/>
                <a:latin typeface="Courier New" panose="02070309020205020404" pitchFamily="49" charset="0"/>
              </a:rPr>
              <a:t>', '</a:t>
            </a:r>
            <a:r>
              <a:rPr kumimoji="0" lang="en-US" altLang="en-US" sz="1400" b="1" i="0" u="none" strike="noStrike" cap="none" normalizeH="0" baseline="0" dirty="0" err="1">
                <a:ln>
                  <a:noFill/>
                </a:ln>
                <a:solidFill>
                  <a:srgbClr val="000000"/>
                </a:solidFill>
                <a:effectLst/>
                <a:latin typeface="Courier New" panose="02070309020205020404" pitchFamily="49" charset="0"/>
              </a:rPr>
              <a:t>txn_description</a:t>
            </a:r>
            <a:r>
              <a:rPr kumimoji="0" lang="en-US" altLang="en-US" sz="1400" b="1" i="0" u="none" strike="noStrike" cap="none" normalizeH="0" baseline="0" dirty="0">
                <a:ln>
                  <a:noFill/>
                </a:ln>
                <a:solidFill>
                  <a:srgbClr val="000000"/>
                </a:solidFill>
                <a:effectLst/>
                <a:latin typeface="Courier New" panose="02070309020205020404" pitchFamily="49" charset="0"/>
              </a:rPr>
              <a:t>', '</a:t>
            </a:r>
            <a:r>
              <a:rPr kumimoji="0" lang="en-US" altLang="en-US" sz="1400" b="1" i="0" u="none" strike="noStrike" cap="none" normalizeH="0" baseline="0" dirty="0" err="1">
                <a:ln>
                  <a:noFill/>
                </a:ln>
                <a:solidFill>
                  <a:srgbClr val="000000"/>
                </a:solidFill>
                <a:effectLst/>
                <a:latin typeface="Courier New" panose="02070309020205020404" pitchFamily="49" charset="0"/>
              </a:rPr>
              <a:t>merchant_id</a:t>
            </a:r>
            <a:r>
              <a:rPr kumimoji="0" lang="en-US" altLang="en-US" sz="1400" b="1" i="0" u="none" strike="noStrike" cap="none" normalizeH="0" baseline="0" dirty="0">
                <a:ln>
                  <a:noFill/>
                </a:ln>
                <a:solidFill>
                  <a:srgbClr val="000000"/>
                </a:solidFill>
                <a:effectLst/>
                <a:latin typeface="Courier New" panose="02070309020205020404" pitchFamily="49" charset="0"/>
              </a:rPr>
              <a:t>', '</a:t>
            </a:r>
            <a:r>
              <a:rPr kumimoji="0" lang="en-US" altLang="en-US" sz="1400" b="1" i="0" u="none" strike="noStrike" cap="none" normalizeH="0" baseline="0" dirty="0" err="1">
                <a:ln>
                  <a:noFill/>
                </a:ln>
                <a:solidFill>
                  <a:srgbClr val="000000"/>
                </a:solidFill>
                <a:effectLst/>
                <a:latin typeface="Courier New" panose="02070309020205020404" pitchFamily="49" charset="0"/>
              </a:rPr>
              <a:t>merchant_code</a:t>
            </a:r>
            <a:r>
              <a:rPr kumimoji="0" lang="en-US" altLang="en-US" sz="1400" b="1" i="0" u="none" strike="noStrike" cap="none" normalizeH="0" baseline="0" dirty="0">
                <a:ln>
                  <a:noFill/>
                </a:ln>
                <a:solidFill>
                  <a:srgbClr val="000000"/>
                </a:solidFill>
                <a:effectLst/>
                <a:latin typeface="Courier New" panose="02070309020205020404" pitchFamily="49" charset="0"/>
              </a:rPr>
              <a:t>', '</a:t>
            </a:r>
            <a:r>
              <a:rPr kumimoji="0" lang="en-US" altLang="en-US" sz="1400" b="1" i="0" u="none" strike="noStrike" cap="none" normalizeH="0" baseline="0" dirty="0" err="1">
                <a:ln>
                  <a:noFill/>
                </a:ln>
                <a:solidFill>
                  <a:srgbClr val="000000"/>
                </a:solidFill>
                <a:effectLst/>
                <a:latin typeface="Courier New" panose="02070309020205020404" pitchFamily="49" charset="0"/>
              </a:rPr>
              <a:t>first_name</a:t>
            </a:r>
            <a:r>
              <a:rPr kumimoji="0" lang="en-US" altLang="en-US" sz="1400" b="1" i="0" u="none" strike="noStrike" cap="none" normalizeH="0" baseline="0" dirty="0">
                <a:ln>
                  <a:noFill/>
                </a:ln>
                <a:solidFill>
                  <a:srgbClr val="000000"/>
                </a:solidFill>
                <a:effectLst/>
                <a:latin typeface="Courier New" panose="02070309020205020404" pitchFamily="49" charset="0"/>
              </a:rPr>
              <a:t>', 'balance', 'date', 'gender', 'age', '</a:t>
            </a:r>
            <a:r>
              <a:rPr kumimoji="0" lang="en-US" altLang="en-US" sz="1400" b="1" i="0" u="none" strike="noStrike" cap="none" normalizeH="0" baseline="0" dirty="0" err="1">
                <a:ln>
                  <a:noFill/>
                </a:ln>
                <a:solidFill>
                  <a:srgbClr val="000000"/>
                </a:solidFill>
                <a:effectLst/>
                <a:latin typeface="Courier New" panose="02070309020205020404" pitchFamily="49" charset="0"/>
              </a:rPr>
              <a:t>merchant_suburb</a:t>
            </a:r>
            <a:r>
              <a:rPr kumimoji="0" lang="en-US" altLang="en-US" sz="1400" b="1" i="0" u="none" strike="noStrike" cap="none" normalizeH="0" baseline="0" dirty="0">
                <a:ln>
                  <a:noFill/>
                </a:ln>
                <a:solidFill>
                  <a:srgbClr val="000000"/>
                </a:solidFill>
                <a:effectLst/>
                <a:latin typeface="Courier New" panose="02070309020205020404" pitchFamily="49" charset="0"/>
              </a:rPr>
              <a:t>', '</a:t>
            </a:r>
            <a:r>
              <a:rPr kumimoji="0" lang="en-US" altLang="en-US" sz="1400" b="1" i="0" u="none" strike="noStrike" cap="none" normalizeH="0" baseline="0" dirty="0" err="1">
                <a:ln>
                  <a:noFill/>
                </a:ln>
                <a:solidFill>
                  <a:srgbClr val="000000"/>
                </a:solidFill>
                <a:effectLst/>
                <a:latin typeface="Courier New" panose="02070309020205020404" pitchFamily="49" charset="0"/>
              </a:rPr>
              <a:t>merchant_state</a:t>
            </a:r>
            <a:r>
              <a:rPr kumimoji="0" lang="en-US" altLang="en-US" sz="1400" b="1" i="0" u="none" strike="noStrike" cap="none" normalizeH="0" baseline="0" dirty="0">
                <a:ln>
                  <a:noFill/>
                </a:ln>
                <a:solidFill>
                  <a:srgbClr val="000000"/>
                </a:solidFill>
                <a:effectLst/>
                <a:latin typeface="Courier New" panose="02070309020205020404" pitchFamily="49" charset="0"/>
              </a:rPr>
              <a:t>', 'extraction', 'amount', '</a:t>
            </a:r>
            <a:r>
              <a:rPr kumimoji="0" lang="en-US" altLang="en-US" sz="1400" b="1" i="0" u="none" strike="noStrike" cap="none" normalizeH="0" baseline="0" dirty="0" err="1">
                <a:ln>
                  <a:noFill/>
                </a:ln>
                <a:solidFill>
                  <a:srgbClr val="000000"/>
                </a:solidFill>
                <a:effectLst/>
                <a:latin typeface="Courier New" panose="02070309020205020404" pitchFamily="49" charset="0"/>
              </a:rPr>
              <a:t>transaction_id</a:t>
            </a:r>
            <a:r>
              <a:rPr kumimoji="0" lang="en-US" altLang="en-US" sz="1400" b="1" i="0" u="none" strike="noStrike" cap="none" normalizeH="0" baseline="0" dirty="0">
                <a:ln>
                  <a:noFill/>
                </a:ln>
                <a:solidFill>
                  <a:srgbClr val="000000"/>
                </a:solidFill>
                <a:effectLst/>
                <a:latin typeface="Courier New" panose="02070309020205020404" pitchFamily="49" charset="0"/>
              </a:rPr>
              <a:t>', 'country', '</a:t>
            </a:r>
            <a:r>
              <a:rPr kumimoji="0" lang="en-US" altLang="en-US" sz="1400" b="1" i="0" u="none" strike="noStrike" cap="none" normalizeH="0" baseline="0" dirty="0" err="1">
                <a:ln>
                  <a:noFill/>
                </a:ln>
                <a:solidFill>
                  <a:srgbClr val="000000"/>
                </a:solidFill>
                <a:effectLst/>
                <a:latin typeface="Courier New" panose="02070309020205020404" pitchFamily="49" charset="0"/>
              </a:rPr>
              <a:t>customer_id</a:t>
            </a:r>
            <a:r>
              <a:rPr kumimoji="0" lang="en-US" altLang="en-US" sz="1400" b="1" i="0" u="none" strike="noStrike" cap="none" normalizeH="0" baseline="0" dirty="0">
                <a:ln>
                  <a:noFill/>
                </a:ln>
                <a:solidFill>
                  <a:srgbClr val="000000"/>
                </a:solidFill>
                <a:effectLst/>
                <a:latin typeface="Courier New" panose="02070309020205020404" pitchFamily="49" charset="0"/>
              </a:rPr>
              <a:t>', '</a:t>
            </a:r>
            <a:r>
              <a:rPr kumimoji="0" lang="en-US" altLang="en-US" sz="1400" b="1" i="0" u="none" strike="noStrike" cap="none" normalizeH="0" baseline="0" dirty="0" err="1">
                <a:ln>
                  <a:noFill/>
                </a:ln>
                <a:solidFill>
                  <a:srgbClr val="000000"/>
                </a:solidFill>
                <a:effectLst/>
                <a:latin typeface="Courier New" panose="02070309020205020404" pitchFamily="49" charset="0"/>
              </a:rPr>
              <a:t>merchant_long_lat</a:t>
            </a:r>
            <a:r>
              <a:rPr kumimoji="0" lang="en-US" altLang="en-US" sz="1400" b="1" i="0" u="none" strike="noStrike" cap="none" normalizeH="0" baseline="0" dirty="0">
                <a:ln>
                  <a:noFill/>
                </a:ln>
                <a:solidFill>
                  <a:srgbClr val="000000"/>
                </a:solidFill>
                <a:effectLst/>
                <a:latin typeface="Courier New" panose="02070309020205020404" pitchFamily="49" charset="0"/>
              </a:rPr>
              <a:t>', 'movement']</a:t>
            </a:r>
            <a:endParaRPr kumimoji="0" lang="en-US" altLang="en-US" sz="32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D50E3-A6E4-493B-BCA8-789904A9DE44}"/>
              </a:ext>
            </a:extLst>
          </p:cNvPr>
          <p:cNvSpPr>
            <a:spLocks noGrp="1"/>
          </p:cNvSpPr>
          <p:nvPr>
            <p:ph type="title"/>
          </p:nvPr>
        </p:nvSpPr>
        <p:spPr/>
        <p:txBody>
          <a:bodyPr/>
          <a:lstStyle/>
          <a:p>
            <a:r>
              <a:rPr lang="en-US" dirty="0"/>
              <a:t>The Insights:</a:t>
            </a:r>
          </a:p>
        </p:txBody>
      </p:sp>
      <p:sp>
        <p:nvSpPr>
          <p:cNvPr id="3" name="Content Placeholder 2">
            <a:extLst>
              <a:ext uri="{FF2B5EF4-FFF2-40B4-BE49-F238E27FC236}">
                <a16:creationId xmlns:a16="http://schemas.microsoft.com/office/drawing/2014/main" id="{A088019E-27D9-41D1-B5B3-98C178901259}"/>
              </a:ext>
            </a:extLst>
          </p:cNvPr>
          <p:cNvSpPr>
            <a:spLocks noGrp="1"/>
          </p:cNvSpPr>
          <p:nvPr>
            <p:ph idx="1"/>
          </p:nvPr>
        </p:nvSpPr>
        <p:spPr/>
        <p:txBody>
          <a:bodyPr>
            <a:normAutofit fontScale="85000" lnSpcReduction="10000"/>
          </a:bodyPr>
          <a:lstStyle/>
          <a:p>
            <a:pPr>
              <a:buFont typeface="Arial" panose="020B0604020202020204" pitchFamily="34" charset="0"/>
              <a:buChar char="•"/>
            </a:pPr>
            <a:r>
              <a:rPr lang="en-US" dirty="0"/>
              <a:t> Total transaction volume over the dates have ranged from 10,000 to 40,000 usually, mean transactions have ranged from 100 AUD to 300 AUD usually. </a:t>
            </a:r>
          </a:p>
          <a:p>
            <a:pPr>
              <a:buFont typeface="Arial" panose="020B0604020202020204" pitchFamily="34" charset="0"/>
              <a:buChar char="•"/>
            </a:pPr>
            <a:r>
              <a:rPr lang="en-US" dirty="0"/>
              <a:t>Male customers have spent more on their transactions over the dates, as compared to their female customers. </a:t>
            </a:r>
          </a:p>
          <a:p>
            <a:pPr>
              <a:buFont typeface="Arial" panose="020B0604020202020204" pitchFamily="34" charset="0"/>
              <a:buChar char="•"/>
            </a:pPr>
            <a:r>
              <a:rPr lang="en-US" dirty="0"/>
              <a:t>States have widely distributed transaction over the dates, but New South Wales Queensland have had a few peaks in transaction amounts.</a:t>
            </a:r>
          </a:p>
          <a:p>
            <a:pPr>
              <a:buFont typeface="Arial" panose="020B0604020202020204" pitchFamily="34" charset="0"/>
              <a:buChar char="•"/>
            </a:pPr>
            <a:r>
              <a:rPr lang="en-US" dirty="0"/>
              <a:t>State wise, New South Wales, Victoria and Queensland have had most transaction. The fact that most economic centers and large cities of Australia are in this states also supports the fact.</a:t>
            </a:r>
          </a:p>
          <a:p>
            <a:pPr>
              <a:buFont typeface="Arial" panose="020B0604020202020204" pitchFamily="34" charset="0"/>
              <a:buChar char="•"/>
            </a:pPr>
            <a:r>
              <a:rPr lang="en-US" dirty="0"/>
              <a:t>Going by total transaction in sub regions maximum transactions have come from Sydney, Melbourne and Brisbane. These are the largest cities in Australia, and it is logical that largest transactions come from there.</a:t>
            </a:r>
          </a:p>
          <a:p>
            <a:pPr>
              <a:buFont typeface="Arial" panose="020B0604020202020204" pitchFamily="34" charset="0"/>
              <a:buChar char="•"/>
            </a:pPr>
            <a:r>
              <a:rPr lang="en-US" dirty="0"/>
              <a:t>Going by mean transactions in sub regions high values have been from Plantain, Galesville, </a:t>
            </a:r>
            <a:r>
              <a:rPr lang="en-US" dirty="0" err="1"/>
              <a:t>Parap</a:t>
            </a:r>
            <a:r>
              <a:rPr lang="en-US" dirty="0"/>
              <a:t> and such. We cannot yet determine much about them due to limited data. </a:t>
            </a:r>
          </a:p>
        </p:txBody>
      </p:sp>
    </p:spTree>
    <p:extLst>
      <p:ext uri="{BB962C8B-B14F-4D97-AF65-F5344CB8AC3E}">
        <p14:creationId xmlns:p14="http://schemas.microsoft.com/office/powerpoint/2010/main" val="62975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D03C89B-4432-406B-8E37-420EC8387431}"/>
              </a:ext>
            </a:extLst>
          </p:cNvPr>
          <p:cNvSpPr txBox="1">
            <a:spLocks/>
          </p:cNvSpPr>
          <p:nvPr/>
        </p:nvSpPr>
        <p:spPr>
          <a:xfrm>
            <a:off x="1066799" y="1216104"/>
            <a:ext cx="10374351" cy="4129047"/>
          </a:xfrm>
          <a:prstGeom prst="rect">
            <a:avLst/>
          </a:prstGeom>
        </p:spPr>
        <p:txBody>
          <a:bodyPr>
            <a:normAutofit fontScale="625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sz="2300"/>
              <a:t>Total values of sum of customers bank accounts balance have been in the range of 1000000 to 1500000 AUD over the dates.</a:t>
            </a:r>
          </a:p>
          <a:p>
            <a:pPr>
              <a:buFont typeface="Arial" panose="020B0604020202020204" pitchFamily="34" charset="0"/>
              <a:buChar char="•"/>
            </a:pPr>
            <a:r>
              <a:rPr lang="en-US" sz="2300"/>
              <a:t>The mean and usual account balance of the customers has varied from 10,000 to 20,000 AUD over the times. </a:t>
            </a:r>
          </a:p>
          <a:p>
            <a:pPr>
              <a:buFont typeface="Arial" panose="020B0604020202020204" pitchFamily="34" charset="0"/>
              <a:buChar char="•"/>
            </a:pPr>
            <a:r>
              <a:rPr lang="en-US" sz="2300"/>
              <a:t>This does suggest that customers have been saving money, and their assets have grown.</a:t>
            </a:r>
          </a:p>
          <a:p>
            <a:pPr>
              <a:buFont typeface="Arial" panose="020B0604020202020204" pitchFamily="34" charset="0"/>
              <a:buChar char="•"/>
            </a:pPr>
            <a:r>
              <a:rPr lang="en-US" sz="2300"/>
              <a:t>Male customers have had a higher account balance than female customers, over the dates.</a:t>
            </a:r>
          </a:p>
          <a:p>
            <a:pPr>
              <a:buFont typeface="Arial" panose="020B0604020202020204" pitchFamily="34" charset="0"/>
              <a:buChar char="•"/>
            </a:pPr>
            <a:r>
              <a:rPr lang="en-US" sz="2300"/>
              <a:t>The mean transaction bar plot shows that the value has remained fairly uniform over the ages, the total transaction has high rises for 22 and 34.Most of the customers of the bank have made more credit transactions, as compared to debit transactions.</a:t>
            </a:r>
          </a:p>
          <a:p>
            <a:pPr>
              <a:buFont typeface="Arial" panose="020B0604020202020204" pitchFamily="34" charset="0"/>
              <a:buChar char="•"/>
            </a:pPr>
            <a:r>
              <a:rPr lang="en-US" sz="2300"/>
              <a:t>Working with the map coordinates, it becomes clear that the majority of the transactions are based where the major cities of Australia are.</a:t>
            </a:r>
          </a:p>
          <a:p>
            <a:pPr>
              <a:buFont typeface="Arial" panose="020B0604020202020204" pitchFamily="34" charset="0"/>
              <a:buChar char="•"/>
            </a:pPr>
            <a:r>
              <a:rPr lang="en-US" sz="2300"/>
              <a:t>Most spending is coming from the large cities of Australia and from some key states. The bank should look to expand its operations in these areas.</a:t>
            </a:r>
          </a:p>
          <a:p>
            <a:pPr>
              <a:buFont typeface="Arial" panose="020B0604020202020204" pitchFamily="34" charset="0"/>
              <a:buChar char="•"/>
            </a:pPr>
            <a:r>
              <a:rPr lang="en-US" sz="2300"/>
              <a:t>Some customers also have tendency to spend more than others, the average bank balance of the customers have increased. It indicates that the bank customers are getting well financially.</a:t>
            </a:r>
          </a:p>
          <a:p>
            <a:endParaRPr lang="en-US" dirty="0"/>
          </a:p>
        </p:txBody>
      </p:sp>
    </p:spTree>
    <p:extLst>
      <p:ext uri="{BB962C8B-B14F-4D97-AF65-F5344CB8AC3E}">
        <p14:creationId xmlns:p14="http://schemas.microsoft.com/office/powerpoint/2010/main" val="3931050237"/>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{92C5B0A0-594F-41E8-B271-D5BD49E2C7E2}tf22712842_win32</Template>
  <TotalTime>21</TotalTime>
  <Words>530</Words>
  <Application>Microsoft Office PowerPoint</Application>
  <PresentationFormat>Widescreen</PresentationFormat>
  <Paragraphs>24</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Bookman Old Style</vt:lpstr>
      <vt:lpstr>Calibri</vt:lpstr>
      <vt:lpstr>Courier New</vt:lpstr>
      <vt:lpstr>Franklin Gothic Book</vt:lpstr>
      <vt:lpstr>1_RetrospectVTI</vt:lpstr>
      <vt:lpstr>EXPLORATRY DATA ANALYSIS</vt:lpstr>
      <vt:lpstr>The Provided Data:</vt:lpstr>
      <vt:lpstr>The Insights: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EXPLORATRY DATA ANALYSIS</dc:title>
  <dc:creator>Aman Kumar</dc:creator>
  <cp:lastModifiedBy>Aman Kumar</cp:lastModifiedBy>
  <cp:revision>3</cp:revision>
  <dcterms:created xsi:type="dcterms:W3CDTF">2021-06-18T14:11:55Z</dcterms:created>
  <dcterms:modified xsi:type="dcterms:W3CDTF">2021-06-18T14:33:47Z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