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9A1EF0-E18B-472D-8F33-67F3B600BBA0}"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3C0AB-1C96-491C-B652-76ABF3B756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A1EF0-E18B-472D-8F33-67F3B600BBA0}"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3C0AB-1C96-491C-B652-76ABF3B756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A1EF0-E18B-472D-8F33-67F3B600BBA0}"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3C0AB-1C96-491C-B652-76ABF3B756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A1EF0-E18B-472D-8F33-67F3B600BBA0}"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3C0AB-1C96-491C-B652-76ABF3B756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9A1EF0-E18B-472D-8F33-67F3B600BBA0}" type="datetimeFigureOut">
              <a:rPr lang="en-US" smtClean="0"/>
              <a:pPr/>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3C0AB-1C96-491C-B652-76ABF3B756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9A1EF0-E18B-472D-8F33-67F3B600BBA0}"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3C0AB-1C96-491C-B652-76ABF3B756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9A1EF0-E18B-472D-8F33-67F3B600BBA0}" type="datetimeFigureOut">
              <a:rPr lang="en-US" smtClean="0"/>
              <a:pPr/>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53C0AB-1C96-491C-B652-76ABF3B756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9A1EF0-E18B-472D-8F33-67F3B600BBA0}" type="datetimeFigureOut">
              <a:rPr lang="en-US" smtClean="0"/>
              <a:pPr/>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53C0AB-1C96-491C-B652-76ABF3B756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A1EF0-E18B-472D-8F33-67F3B600BBA0}" type="datetimeFigureOut">
              <a:rPr lang="en-US" smtClean="0"/>
              <a:pPr/>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53C0AB-1C96-491C-B652-76ABF3B756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A1EF0-E18B-472D-8F33-67F3B600BBA0}"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3C0AB-1C96-491C-B652-76ABF3B756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A1EF0-E18B-472D-8F33-67F3B600BBA0}" type="datetimeFigureOut">
              <a:rPr lang="en-US" smtClean="0"/>
              <a:pPr/>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3C0AB-1C96-491C-B652-76ABF3B756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A1EF0-E18B-472D-8F33-67F3B600BBA0}" type="datetimeFigureOut">
              <a:rPr lang="en-US" smtClean="0"/>
              <a:pPr/>
              <a:t>9/11/2024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3C0AB-1C96-491C-B652-76ABF3B7567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81000"/>
            <a:ext cx="8763000"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HTML Fundamentals</a:t>
            </a:r>
            <a:endParaRPr lang="en-US" sz="2400" b="1" dirty="0">
              <a:latin typeface="Times New Roman" pitchFamily="18" charset="0"/>
              <a:cs typeface="Times New Roman" pitchFamily="18" charset="0"/>
            </a:endParaRPr>
          </a:p>
        </p:txBody>
      </p:sp>
      <p:sp>
        <p:nvSpPr>
          <p:cNvPr id="5" name="TextBox 4"/>
          <p:cNvSpPr txBox="1"/>
          <p:nvPr/>
        </p:nvSpPr>
        <p:spPr>
          <a:xfrm>
            <a:off x="228600" y="914400"/>
            <a:ext cx="8763000" cy="5016758"/>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Introduction to HTML Documents: </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HTML (</a:t>
            </a:r>
            <a:r>
              <a:rPr lang="en-US" sz="2000" dirty="0" err="1" smtClean="0">
                <a:latin typeface="Times New Roman" pitchFamily="18" charset="0"/>
                <a:cs typeface="Times New Roman" pitchFamily="18" charset="0"/>
              </a:rPr>
              <a:t>HyperText</a:t>
            </a:r>
            <a:r>
              <a:rPr lang="en-US" sz="2000" dirty="0" smtClean="0">
                <a:latin typeface="Times New Roman" pitchFamily="18" charset="0"/>
                <a:cs typeface="Times New Roman" pitchFamily="18" charset="0"/>
              </a:rPr>
              <a:t> Markup Language) is the foundation of web development, used to structure content on the web. Every web page you see is built with HTML at its core. Let's go through the basics step by step.</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1. What is an HTML Document?</a:t>
            </a:r>
          </a:p>
          <a:p>
            <a:pPr algn="just"/>
            <a:r>
              <a:rPr lang="en-US" sz="2000" dirty="0" smtClean="0">
                <a:latin typeface="Times New Roman" pitchFamily="18" charset="0"/>
                <a:cs typeface="Times New Roman" pitchFamily="18" charset="0"/>
              </a:rPr>
              <a:t>An HTML document is a file that contains the structure and content of a web page. It uses tags to define various elements like headings, paragraphs, links, images, etc. Browsers read these tags and render them into a visual interface for users to interact with.</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2. Basic Structure of an HTML Document</a:t>
            </a:r>
          </a:p>
          <a:p>
            <a:pPr algn="just"/>
            <a:r>
              <a:rPr lang="en-US" sz="2000" dirty="0" smtClean="0">
                <a:latin typeface="Times New Roman" pitchFamily="18" charset="0"/>
                <a:cs typeface="Times New Roman" pitchFamily="18" charset="0"/>
              </a:rPr>
              <a:t>Every HTML document starts with a basic structure. Here’s what it looks like:</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3170099"/>
          </a:xfrm>
          <a:prstGeom prst="rect">
            <a:avLst/>
          </a:prstGeom>
          <a:noFill/>
        </p:spPr>
        <p:txBody>
          <a:bodyPr wrap="square" rtlCol="0">
            <a:spAutoFit/>
          </a:bodyPr>
          <a:lstStyle/>
          <a:p>
            <a:pPr algn="just"/>
            <a:r>
              <a:rPr lang="en-US" sz="2000" b="1" dirty="0" err="1" smtClean="0">
                <a:latin typeface="Times New Roman" pitchFamily="18" charset="0"/>
                <a:cs typeface="Times New Roman" pitchFamily="18" charset="0"/>
              </a:rPr>
              <a:t>Doctype</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Declaration</a:t>
            </a:r>
            <a:r>
              <a:rPr lang="en-US" sz="2000" dirty="0" err="1" smtClean="0">
                <a:latin typeface="Times New Roman" pitchFamily="18" charset="0"/>
                <a:cs typeface="Times New Roman" pitchFamily="18" charset="0"/>
              </a:rPr>
              <a:t>:The</a:t>
            </a:r>
            <a:r>
              <a:rPr lang="en-US" sz="2000" dirty="0" smtClean="0">
                <a:latin typeface="Times New Roman" pitchFamily="18" charset="0"/>
                <a:cs typeface="Times New Roman" pitchFamily="18" charset="0"/>
              </a:rPr>
              <a:t> DOCTYPE declaration informs the web browser about the version of HTML the page is written in.</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It must appear at the very beginning of the document before any HTML tags.</a:t>
            </a:r>
          </a:p>
          <a:p>
            <a:pPr algn="just"/>
            <a:r>
              <a:rPr lang="en-US" sz="2000" b="1" dirty="0" smtClean="0">
                <a:latin typeface="Times New Roman" pitchFamily="18" charset="0"/>
                <a:cs typeface="Times New Roman" pitchFamily="18" charset="0"/>
              </a:rPr>
              <a:t>HTML5 </a:t>
            </a:r>
            <a:r>
              <a:rPr lang="en-US" sz="2000" b="1" dirty="0" err="1" smtClean="0">
                <a:latin typeface="Times New Roman" pitchFamily="18" charset="0"/>
                <a:cs typeface="Times New Roman" pitchFamily="18" charset="0"/>
              </a:rPr>
              <a:t>Doctype</a:t>
            </a:r>
            <a:r>
              <a:rPr lang="en-US" sz="2000" dirty="0" err="1" smtClean="0">
                <a:latin typeface="Times New Roman" pitchFamily="18" charset="0"/>
                <a:cs typeface="Times New Roman" pitchFamily="18" charset="0"/>
              </a:rPr>
              <a:t>:The</a:t>
            </a:r>
            <a:r>
              <a:rPr lang="en-US" sz="2000" dirty="0" smtClean="0">
                <a:latin typeface="Times New Roman" pitchFamily="18" charset="0"/>
                <a:cs typeface="Times New Roman" pitchFamily="18" charset="0"/>
              </a:rPr>
              <a:t> latest version of HTML is </a:t>
            </a:r>
            <a:r>
              <a:rPr lang="en-US" sz="2000" b="1" dirty="0" smtClean="0">
                <a:latin typeface="Times New Roman" pitchFamily="18" charset="0"/>
                <a:cs typeface="Times New Roman" pitchFamily="18" charset="0"/>
              </a:rPr>
              <a:t>HTML5</a:t>
            </a:r>
            <a:r>
              <a:rPr lang="en-US" sz="2000" dirty="0" smtClean="0">
                <a:latin typeface="Times New Roman" pitchFamily="18" charset="0"/>
                <a:cs typeface="Times New Roman" pitchFamily="18" charset="0"/>
              </a:rPr>
              <a:t>, and its DOCTYPE declaration is very simple:</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&lt;!DOCTYPE html&gt;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Basic Structure of an HTML5 Document: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4401205"/>
          </a:xfrm>
          <a:prstGeom prst="rect">
            <a:avLst/>
          </a:prstGeom>
          <a:noFill/>
        </p:spPr>
        <p:txBody>
          <a:bodyPr wrap="square" rtlCol="0">
            <a:spAutoFit/>
          </a:bodyPr>
          <a:lstStyle/>
          <a:p>
            <a:r>
              <a:rPr lang="en-US" sz="2000" dirty="0" smtClean="0">
                <a:latin typeface="Times New Roman" pitchFamily="18" charset="0"/>
                <a:cs typeface="Times New Roman" pitchFamily="18" charset="0"/>
              </a:rPr>
              <a:t>&lt;!DOCTYPE html&gt;</a:t>
            </a:r>
          </a:p>
          <a:p>
            <a:r>
              <a:rPr lang="en-US" sz="2000" dirty="0" smtClean="0">
                <a:latin typeface="Times New Roman" pitchFamily="18" charset="0"/>
                <a:cs typeface="Times New Roman" pitchFamily="18" charset="0"/>
              </a:rPr>
              <a:t>&lt;html </a:t>
            </a:r>
            <a:r>
              <a:rPr lang="en-US" sz="2000" dirty="0" err="1" smtClean="0">
                <a:latin typeface="Times New Roman" pitchFamily="18" charset="0"/>
                <a:cs typeface="Times New Roman" pitchFamily="18" charset="0"/>
              </a:rPr>
              <a:t>lang</a:t>
            </a:r>
            <a:r>
              <a:rPr lang="en-US" sz="2000" dirty="0" smtClean="0">
                <a:latin typeface="Times New Roman" pitchFamily="18" charset="0"/>
                <a:cs typeface="Times New Roman" pitchFamily="18" charset="0"/>
              </a:rPr>
              <a:t>="en"&gt;</a:t>
            </a:r>
          </a:p>
          <a:p>
            <a:r>
              <a:rPr lang="en-US" sz="2000" dirty="0" smtClean="0">
                <a:latin typeface="Times New Roman" pitchFamily="18" charset="0"/>
                <a:cs typeface="Times New Roman" pitchFamily="18" charset="0"/>
              </a:rPr>
              <a:t>&lt;head&gt;</a:t>
            </a:r>
          </a:p>
          <a:p>
            <a:r>
              <a:rPr lang="en-US" sz="2000" dirty="0" smtClean="0">
                <a:latin typeface="Times New Roman" pitchFamily="18" charset="0"/>
                <a:cs typeface="Times New Roman" pitchFamily="18" charset="0"/>
              </a:rPr>
              <a:t>    &lt;meta </a:t>
            </a:r>
            <a:r>
              <a:rPr lang="en-US" sz="2000" dirty="0" err="1" smtClean="0">
                <a:latin typeface="Times New Roman" pitchFamily="18" charset="0"/>
                <a:cs typeface="Times New Roman" pitchFamily="18" charset="0"/>
              </a:rPr>
              <a:t>charset</a:t>
            </a:r>
            <a:r>
              <a:rPr lang="en-US" sz="2000" dirty="0" smtClean="0">
                <a:latin typeface="Times New Roman" pitchFamily="18" charset="0"/>
                <a:cs typeface="Times New Roman" pitchFamily="18" charset="0"/>
              </a:rPr>
              <a:t>="UTF-8"&gt;</a:t>
            </a:r>
          </a:p>
          <a:p>
            <a:r>
              <a:rPr lang="en-US" sz="2000" dirty="0" smtClean="0">
                <a:latin typeface="Times New Roman" pitchFamily="18" charset="0"/>
                <a:cs typeface="Times New Roman" pitchFamily="18" charset="0"/>
              </a:rPr>
              <a:t>    &lt;meta http-equiv="X-UA-Compatible" content="IE=edge"&gt;</a:t>
            </a:r>
          </a:p>
          <a:p>
            <a:r>
              <a:rPr lang="en-US" sz="2000" dirty="0" smtClean="0">
                <a:latin typeface="Times New Roman" pitchFamily="18" charset="0"/>
                <a:cs typeface="Times New Roman" pitchFamily="18" charset="0"/>
              </a:rPr>
              <a:t>    &lt;meta name="viewport" content="width=device-width, initial-scale=1.0"&gt;</a:t>
            </a:r>
          </a:p>
          <a:p>
            <a:r>
              <a:rPr lang="en-US" sz="2000" dirty="0" smtClean="0">
                <a:latin typeface="Times New Roman" pitchFamily="18" charset="0"/>
                <a:cs typeface="Times New Roman" pitchFamily="18" charset="0"/>
              </a:rPr>
              <a:t>    &lt;title&gt;Basic HTML Document&lt;/title&gt;</a:t>
            </a:r>
          </a:p>
          <a:p>
            <a:r>
              <a:rPr lang="en-US" sz="2000" dirty="0" smtClean="0">
                <a:latin typeface="Times New Roman" pitchFamily="18" charset="0"/>
                <a:cs typeface="Times New Roman" pitchFamily="18" charset="0"/>
              </a:rPr>
              <a:t>&lt;/head&gt;</a:t>
            </a:r>
          </a:p>
          <a:p>
            <a:r>
              <a:rPr lang="en-US" sz="2000" dirty="0" smtClean="0">
                <a:latin typeface="Times New Roman" pitchFamily="18" charset="0"/>
                <a:cs typeface="Times New Roman" pitchFamily="18" charset="0"/>
              </a:rPr>
              <a:t>&lt;body&gt;</a:t>
            </a:r>
          </a:p>
          <a:p>
            <a:r>
              <a:rPr lang="en-US" sz="2000" dirty="0" smtClean="0">
                <a:latin typeface="Times New Roman" pitchFamily="18" charset="0"/>
                <a:cs typeface="Times New Roman" pitchFamily="18" charset="0"/>
              </a:rPr>
              <a:t>    &lt;h1&gt;Hello, World!&lt;/h1&gt;</a:t>
            </a:r>
          </a:p>
          <a:p>
            <a:r>
              <a:rPr lang="en-US" sz="2000" dirty="0" smtClean="0">
                <a:latin typeface="Times New Roman" pitchFamily="18" charset="0"/>
                <a:cs typeface="Times New Roman" pitchFamily="18" charset="0"/>
              </a:rPr>
              <a:t>    &lt;p&gt;This is a simple HTML document.&lt;/p&gt;</a:t>
            </a:r>
          </a:p>
          <a:p>
            <a:r>
              <a:rPr lang="en-US" sz="2000" dirty="0" smtClean="0">
                <a:latin typeface="Times New Roman" pitchFamily="18" charset="0"/>
                <a:cs typeface="Times New Roman" pitchFamily="18" charset="0"/>
              </a:rPr>
              <a:t>&lt;/body&gt;</a:t>
            </a:r>
          </a:p>
          <a:p>
            <a:r>
              <a:rPr lang="en-US" sz="2000" dirty="0" smtClean="0">
                <a:latin typeface="Times New Roman" pitchFamily="18" charset="0"/>
                <a:cs typeface="Times New Roman" pitchFamily="18" charset="0"/>
              </a:rPr>
              <a:t>&lt;/html&gt;</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940088"/>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Explanation:</a:t>
            </a:r>
          </a:p>
          <a:p>
            <a:pPr algn="just"/>
            <a:r>
              <a:rPr lang="en-US" sz="2000" b="1" dirty="0" smtClean="0">
                <a:latin typeface="Times New Roman" pitchFamily="18" charset="0"/>
                <a:cs typeface="Times New Roman" pitchFamily="18" charset="0"/>
              </a:rPr>
              <a:t>&lt;!DOCTYPE html&gt;</a:t>
            </a:r>
            <a:r>
              <a:rPr lang="en-US" sz="2000" dirty="0" smtClean="0">
                <a:latin typeface="Times New Roman" pitchFamily="18" charset="0"/>
                <a:cs typeface="Times New Roman" pitchFamily="18" charset="0"/>
              </a:rPr>
              <a:t>: This tells the browser to interpret the page as an HTML5 document. It's important for ensuring the page is displayed correctly in all browsers.</a:t>
            </a:r>
          </a:p>
          <a:p>
            <a:pPr algn="just"/>
            <a:r>
              <a:rPr lang="en-US" sz="2000" b="1" dirty="0" smtClean="0">
                <a:latin typeface="Times New Roman" pitchFamily="18" charset="0"/>
                <a:cs typeface="Times New Roman" pitchFamily="18" charset="0"/>
              </a:rPr>
              <a:t>&lt;html </a:t>
            </a:r>
            <a:r>
              <a:rPr lang="en-US" sz="2000" b="1" dirty="0" err="1" smtClean="0">
                <a:latin typeface="Times New Roman" pitchFamily="18" charset="0"/>
                <a:cs typeface="Times New Roman" pitchFamily="18" charset="0"/>
              </a:rPr>
              <a:t>lang</a:t>
            </a:r>
            <a:r>
              <a:rPr lang="en-US" sz="2000" b="1" dirty="0" smtClean="0">
                <a:latin typeface="Times New Roman" pitchFamily="18" charset="0"/>
                <a:cs typeface="Times New Roman" pitchFamily="18" charset="0"/>
              </a:rPr>
              <a:t>="en"&gt;</a:t>
            </a:r>
            <a:r>
              <a:rPr lang="en-US" sz="2000" dirty="0" smtClean="0">
                <a:latin typeface="Times New Roman" pitchFamily="18" charset="0"/>
                <a:cs typeface="Times New Roman" pitchFamily="18" charset="0"/>
              </a:rPr>
              <a:t>: The &lt;html&gt; tag is the root element of the HTML document. The </a:t>
            </a:r>
            <a:r>
              <a:rPr lang="en-US" sz="2000" dirty="0" err="1" smtClean="0">
                <a:latin typeface="Times New Roman" pitchFamily="18" charset="0"/>
                <a:cs typeface="Times New Roman" pitchFamily="18" charset="0"/>
              </a:rPr>
              <a:t>lang</a:t>
            </a:r>
            <a:r>
              <a:rPr lang="en-US" sz="2000" dirty="0" smtClean="0">
                <a:latin typeface="Times New Roman" pitchFamily="18" charset="0"/>
                <a:cs typeface="Times New Roman" pitchFamily="18" charset="0"/>
              </a:rPr>
              <a:t>="en" attribute specifies the language of the document (English in this case).</a:t>
            </a:r>
          </a:p>
          <a:p>
            <a:pPr algn="just"/>
            <a:r>
              <a:rPr lang="en-US" sz="2000" b="1" dirty="0" smtClean="0">
                <a:latin typeface="Times New Roman" pitchFamily="18" charset="0"/>
                <a:cs typeface="Times New Roman" pitchFamily="18" charset="0"/>
              </a:rPr>
              <a:t>&lt;head&gt; section</a:t>
            </a:r>
            <a:r>
              <a:rPr lang="en-US" sz="2000" dirty="0" smtClean="0">
                <a:latin typeface="Times New Roman" pitchFamily="18" charset="0"/>
                <a:cs typeface="Times New Roman" pitchFamily="18" charset="0"/>
              </a:rPr>
              <a:t>: This section contains metadata about the document:</a:t>
            </a:r>
          </a:p>
          <a:p>
            <a:pPr lvl="1" algn="just"/>
            <a:r>
              <a:rPr lang="en-US" sz="2000" b="1" dirty="0" smtClean="0">
                <a:latin typeface="Times New Roman" pitchFamily="18" charset="0"/>
                <a:cs typeface="Times New Roman" pitchFamily="18" charset="0"/>
              </a:rPr>
              <a:t>&lt;meta </a:t>
            </a:r>
            <a:r>
              <a:rPr lang="en-US" sz="2000" b="1" dirty="0" err="1" smtClean="0">
                <a:latin typeface="Times New Roman" pitchFamily="18" charset="0"/>
                <a:cs typeface="Times New Roman" pitchFamily="18" charset="0"/>
              </a:rPr>
              <a:t>charset</a:t>
            </a:r>
            <a:r>
              <a:rPr lang="en-US" sz="2000" b="1" dirty="0" smtClean="0">
                <a:latin typeface="Times New Roman" pitchFamily="18" charset="0"/>
                <a:cs typeface="Times New Roman" pitchFamily="18" charset="0"/>
              </a:rPr>
              <a:t>="UTF-8"&gt;</a:t>
            </a:r>
            <a:r>
              <a:rPr lang="en-US" sz="2000" dirty="0" smtClean="0">
                <a:latin typeface="Times New Roman" pitchFamily="18" charset="0"/>
                <a:cs typeface="Times New Roman" pitchFamily="18" charset="0"/>
              </a:rPr>
              <a:t>: Defines the character encoding (UTF-8 is used for most languages).</a:t>
            </a:r>
          </a:p>
          <a:p>
            <a:pPr lvl="1" algn="just"/>
            <a:r>
              <a:rPr lang="en-US" sz="2000" b="1" dirty="0" smtClean="0">
                <a:latin typeface="Times New Roman" pitchFamily="18" charset="0"/>
                <a:cs typeface="Times New Roman" pitchFamily="18" charset="0"/>
              </a:rPr>
              <a:t>&lt;meta http-equiv="X-UA-Compatible" content="IE=edge"&gt;</a:t>
            </a:r>
            <a:r>
              <a:rPr lang="en-US" sz="2000" dirty="0" smtClean="0">
                <a:latin typeface="Times New Roman" pitchFamily="18" charset="0"/>
                <a:cs typeface="Times New Roman" pitchFamily="18" charset="0"/>
              </a:rPr>
              <a:t>: Ensures compatibility with older versions of Internet Explorer.</a:t>
            </a:r>
          </a:p>
          <a:p>
            <a:pPr lvl="1" algn="just"/>
            <a:r>
              <a:rPr lang="en-US" sz="2000" b="1" dirty="0" smtClean="0">
                <a:latin typeface="Times New Roman" pitchFamily="18" charset="0"/>
                <a:cs typeface="Times New Roman" pitchFamily="18" charset="0"/>
              </a:rPr>
              <a:t>&lt;meta name="viewport" content="width=device-width, initial-scale=1.0"&gt;</a:t>
            </a:r>
            <a:r>
              <a:rPr lang="en-US" sz="2000" dirty="0" smtClean="0">
                <a:latin typeface="Times New Roman" pitchFamily="18" charset="0"/>
                <a:cs typeface="Times New Roman" pitchFamily="18" charset="0"/>
              </a:rPr>
              <a:t>: Ensures the webpage is responsive on different devices by controlling the page's dimensions and scaling.</a:t>
            </a:r>
          </a:p>
          <a:p>
            <a:pPr lvl="1" algn="just"/>
            <a:r>
              <a:rPr lang="en-US" sz="2000" b="1" dirty="0" smtClean="0">
                <a:latin typeface="Times New Roman" pitchFamily="18" charset="0"/>
                <a:cs typeface="Times New Roman" pitchFamily="18" charset="0"/>
              </a:rPr>
              <a:t>&lt;title&gt;</a:t>
            </a:r>
            <a:r>
              <a:rPr lang="en-US" sz="2000" dirty="0" smtClean="0">
                <a:latin typeface="Times New Roman" pitchFamily="18" charset="0"/>
                <a:cs typeface="Times New Roman" pitchFamily="18" charset="0"/>
              </a:rPr>
              <a:t>: Specifies the title of the document, which appears in the browser's title bar or tab.</a:t>
            </a:r>
          </a:p>
          <a:p>
            <a:pPr algn="just"/>
            <a:r>
              <a:rPr lang="en-US" sz="2000" b="1" dirty="0" smtClean="0">
                <a:latin typeface="Times New Roman" pitchFamily="18" charset="0"/>
                <a:cs typeface="Times New Roman" pitchFamily="18" charset="0"/>
              </a:rPr>
              <a:t>&lt;body&gt; section</a:t>
            </a:r>
            <a:r>
              <a:rPr lang="en-US" sz="2000" dirty="0" smtClean="0">
                <a:latin typeface="Times New Roman" pitchFamily="18" charset="0"/>
                <a:cs typeface="Times New Roman" pitchFamily="18" charset="0"/>
              </a:rPr>
              <a:t>: Contains the visible content of the web page (e.g., headings, paragraphs, images, links, etc.).</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4708981"/>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Role of the DOCTYPE Declaration</a:t>
            </a:r>
          </a:p>
          <a:p>
            <a:pPr algn="just"/>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DOCTYPE declaration</a:t>
            </a:r>
            <a:r>
              <a:rPr lang="en-US" sz="2000" dirty="0" smtClean="0">
                <a:latin typeface="Times New Roman" pitchFamily="18" charset="0"/>
                <a:cs typeface="Times New Roman" pitchFamily="18" charset="0"/>
              </a:rPr>
              <a:t> does not impact the behavior of the HTML code but tells the browser to render the document in </a:t>
            </a:r>
            <a:r>
              <a:rPr lang="en-US" sz="2000" b="1" dirty="0" smtClean="0">
                <a:latin typeface="Times New Roman" pitchFamily="18" charset="0"/>
                <a:cs typeface="Times New Roman" pitchFamily="18" charset="0"/>
              </a:rPr>
              <a:t>standards mode</a:t>
            </a:r>
            <a:r>
              <a:rPr lang="en-US" sz="2000" dirty="0" smtClean="0">
                <a:latin typeface="Times New Roman" pitchFamily="18" charset="0"/>
                <a:cs typeface="Times New Roman" pitchFamily="18" charset="0"/>
              </a:rPr>
              <a:t>. If omitted or written incorrectly, the browser might switch to </a:t>
            </a:r>
            <a:r>
              <a:rPr lang="en-US" sz="2000" b="1" dirty="0" smtClean="0">
                <a:latin typeface="Times New Roman" pitchFamily="18" charset="0"/>
                <a:cs typeface="Times New Roman" pitchFamily="18" charset="0"/>
              </a:rPr>
              <a:t>quirks mode</a:t>
            </a:r>
            <a:r>
              <a:rPr lang="en-US" sz="2000" dirty="0" smtClean="0">
                <a:latin typeface="Times New Roman" pitchFamily="18" charset="0"/>
                <a:cs typeface="Times New Roman" pitchFamily="18" charset="0"/>
              </a:rPr>
              <a:t>, leading to inconsistent rendering.</a:t>
            </a:r>
          </a:p>
          <a:p>
            <a:pPr algn="just"/>
            <a:endParaRPr lang="en-US" sz="2000" dirty="0" smtClean="0">
              <a:latin typeface="Times New Roman" pitchFamily="18" charset="0"/>
              <a:cs typeface="Times New Roman" pitchFamily="18" charset="0"/>
            </a:endParaRPr>
          </a:p>
          <a:p>
            <a:pPr algn="just"/>
            <a:r>
              <a:rPr lang="en-US" sz="2000" b="1" dirty="0" err="1" smtClean="0">
                <a:latin typeface="Times New Roman" pitchFamily="18" charset="0"/>
                <a:cs typeface="Times New Roman" pitchFamily="18" charset="0"/>
              </a:rPr>
              <a:t>Doctype</a:t>
            </a:r>
            <a:r>
              <a:rPr lang="en-US" sz="2000" b="1" dirty="0" smtClean="0">
                <a:latin typeface="Times New Roman" pitchFamily="18" charset="0"/>
                <a:cs typeface="Times New Roman" pitchFamily="18" charset="0"/>
              </a:rPr>
              <a:t> in Previous HTML Versions</a:t>
            </a:r>
          </a:p>
          <a:p>
            <a:pPr algn="just"/>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earlier HTML versions like HTML4 and XHTML, the DOCTYPE was more complex. For example, a strict HTML4 </a:t>
            </a:r>
            <a:r>
              <a:rPr lang="en-US" sz="2000" dirty="0" err="1" smtClean="0">
                <a:latin typeface="Times New Roman" pitchFamily="18" charset="0"/>
                <a:cs typeface="Times New Roman" pitchFamily="18" charset="0"/>
              </a:rPr>
              <a:t>doctype</a:t>
            </a:r>
            <a:r>
              <a:rPr lang="en-US" sz="2000" dirty="0" smtClean="0">
                <a:latin typeface="Times New Roman" pitchFamily="18" charset="0"/>
                <a:cs typeface="Times New Roman" pitchFamily="18" charset="0"/>
              </a:rPr>
              <a:t> looks like this: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&lt;!DOCTYPE HTML PUBLIC "-//W3C//DTD HTML 4.01//EN" "http://www.w3.org/TR/html4/strict.dtd"&gt;</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7078861"/>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HTML head element: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&lt;head&gt; element in HTML is one of the key sections of a webpage that contains metadata (data about the webpage) and links to external resources such as </a:t>
            </a:r>
            <a:r>
              <a:rPr lang="en-US" sz="2000" dirty="0" err="1" smtClean="0">
                <a:latin typeface="Times New Roman" pitchFamily="18" charset="0"/>
                <a:cs typeface="Times New Roman" pitchFamily="18" charset="0"/>
              </a:rPr>
              <a:t>stylesheets</a:t>
            </a:r>
            <a:r>
              <a:rPr lang="en-US" sz="2000" dirty="0" smtClean="0">
                <a:latin typeface="Times New Roman" pitchFamily="18" charset="0"/>
                <a:cs typeface="Times New Roman" pitchFamily="18" charset="0"/>
              </a:rPr>
              <a:t> and scripts. Unlike the &lt;body&gt; element, which holds the content visible to users, the &lt;head&gt; element contains information that is primarily for the browser and search engines.</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Structure of the &lt;head&gt; Element:</a:t>
            </a:r>
          </a:p>
          <a:p>
            <a:pPr algn="just"/>
            <a:endParaRPr lang="en-US" sz="2000" b="1" dirty="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&lt;!DOCTYPE html&gt;</a:t>
            </a:r>
          </a:p>
          <a:p>
            <a:pPr algn="just"/>
            <a:r>
              <a:rPr lang="en-US" b="1" dirty="0" smtClean="0">
                <a:latin typeface="Times New Roman" pitchFamily="18" charset="0"/>
                <a:cs typeface="Times New Roman" pitchFamily="18" charset="0"/>
              </a:rPr>
              <a:t>&lt;html </a:t>
            </a:r>
            <a:r>
              <a:rPr lang="en-US" b="1" dirty="0" err="1" smtClean="0">
                <a:latin typeface="Times New Roman" pitchFamily="18" charset="0"/>
                <a:cs typeface="Times New Roman" pitchFamily="18" charset="0"/>
              </a:rPr>
              <a:t>lang</a:t>
            </a:r>
            <a:r>
              <a:rPr lang="en-US" b="1" dirty="0" smtClean="0">
                <a:latin typeface="Times New Roman" pitchFamily="18" charset="0"/>
                <a:cs typeface="Times New Roman" pitchFamily="18" charset="0"/>
              </a:rPr>
              <a:t>="en"&gt;</a:t>
            </a:r>
          </a:p>
          <a:p>
            <a:pPr algn="just"/>
            <a:r>
              <a:rPr lang="en-US" b="1" dirty="0" smtClean="0">
                <a:latin typeface="Times New Roman" pitchFamily="18" charset="0"/>
                <a:cs typeface="Times New Roman" pitchFamily="18" charset="0"/>
              </a:rPr>
              <a:t>&lt;head&gt;</a:t>
            </a:r>
          </a:p>
          <a:p>
            <a:pPr algn="just"/>
            <a:r>
              <a:rPr lang="en-US" b="1" dirty="0" smtClean="0">
                <a:latin typeface="Times New Roman" pitchFamily="18" charset="0"/>
                <a:cs typeface="Times New Roman" pitchFamily="18" charset="0"/>
              </a:rPr>
              <a:t>    &lt;meta </a:t>
            </a:r>
            <a:r>
              <a:rPr lang="en-US" b="1" dirty="0" err="1" smtClean="0">
                <a:latin typeface="Times New Roman" pitchFamily="18" charset="0"/>
                <a:cs typeface="Times New Roman" pitchFamily="18" charset="0"/>
              </a:rPr>
              <a:t>charset</a:t>
            </a:r>
            <a:r>
              <a:rPr lang="en-US" b="1" dirty="0" smtClean="0">
                <a:latin typeface="Times New Roman" pitchFamily="18" charset="0"/>
                <a:cs typeface="Times New Roman" pitchFamily="18" charset="0"/>
              </a:rPr>
              <a:t>="UTF-8"&gt;</a:t>
            </a:r>
          </a:p>
          <a:p>
            <a:pPr algn="just"/>
            <a:r>
              <a:rPr lang="en-US" b="1" dirty="0" smtClean="0">
                <a:latin typeface="Times New Roman" pitchFamily="18" charset="0"/>
                <a:cs typeface="Times New Roman" pitchFamily="18" charset="0"/>
              </a:rPr>
              <a:t>    &lt;meta name="viewport" content="width=device-width, initial-scale=1.0"&gt;</a:t>
            </a:r>
          </a:p>
          <a:p>
            <a:pPr algn="just"/>
            <a:r>
              <a:rPr lang="en-US" b="1" dirty="0" smtClean="0">
                <a:latin typeface="Times New Roman" pitchFamily="18" charset="0"/>
                <a:cs typeface="Times New Roman" pitchFamily="18" charset="0"/>
              </a:rPr>
              <a:t>    &lt;title&gt;Introduction to HTML Head Element&lt;/title&gt;</a:t>
            </a:r>
          </a:p>
          <a:p>
            <a:pPr algn="just"/>
            <a:r>
              <a:rPr lang="en-US" b="1" dirty="0" smtClean="0">
                <a:latin typeface="Times New Roman" pitchFamily="18" charset="0"/>
                <a:cs typeface="Times New Roman" pitchFamily="18" charset="0"/>
              </a:rPr>
              <a:t>    &lt;link </a:t>
            </a:r>
            <a:r>
              <a:rPr lang="en-US" b="1" dirty="0" err="1" smtClean="0">
                <a:latin typeface="Times New Roman" pitchFamily="18" charset="0"/>
                <a:cs typeface="Times New Roman" pitchFamily="18" charset="0"/>
              </a:rPr>
              <a:t>rel</a:t>
            </a:r>
            <a:r>
              <a:rPr lang="en-US" b="1"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stylesheet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href</a:t>
            </a:r>
            <a:r>
              <a:rPr lang="en-US" b="1" dirty="0" smtClean="0">
                <a:latin typeface="Times New Roman" pitchFamily="18" charset="0"/>
                <a:cs typeface="Times New Roman" pitchFamily="18" charset="0"/>
              </a:rPr>
              <a:t>="styles.css"&gt;</a:t>
            </a:r>
          </a:p>
          <a:p>
            <a:pPr algn="just"/>
            <a:r>
              <a:rPr lang="en-US" b="1" dirty="0" smtClean="0">
                <a:latin typeface="Times New Roman" pitchFamily="18" charset="0"/>
                <a:cs typeface="Times New Roman" pitchFamily="18" charset="0"/>
              </a:rPr>
              <a:t>    &lt;script </a:t>
            </a:r>
            <a:r>
              <a:rPr lang="en-US" b="1" dirty="0" err="1" smtClean="0">
                <a:latin typeface="Times New Roman" pitchFamily="18" charset="0"/>
                <a:cs typeface="Times New Roman" pitchFamily="18" charset="0"/>
              </a:rPr>
              <a:t>src</a:t>
            </a:r>
            <a:r>
              <a:rPr lang="en-US" b="1" dirty="0" smtClean="0">
                <a:latin typeface="Times New Roman" pitchFamily="18" charset="0"/>
                <a:cs typeface="Times New Roman" pitchFamily="18" charset="0"/>
              </a:rPr>
              <a:t>="script.js" defer&gt;&lt;/script&gt;</a:t>
            </a:r>
          </a:p>
          <a:p>
            <a:pPr algn="just"/>
            <a:r>
              <a:rPr lang="en-US" b="1" dirty="0" smtClean="0">
                <a:latin typeface="Times New Roman" pitchFamily="18" charset="0"/>
                <a:cs typeface="Times New Roman" pitchFamily="18" charset="0"/>
              </a:rPr>
              <a:t>&lt;/head&gt;</a:t>
            </a:r>
          </a:p>
          <a:p>
            <a:pPr algn="just"/>
            <a:r>
              <a:rPr lang="en-US" b="1" dirty="0" smtClean="0">
                <a:latin typeface="Times New Roman" pitchFamily="18" charset="0"/>
                <a:cs typeface="Times New Roman" pitchFamily="18" charset="0"/>
              </a:rPr>
              <a:t>&lt;body&gt;</a:t>
            </a:r>
          </a:p>
          <a:p>
            <a:pPr algn="just"/>
            <a:r>
              <a:rPr lang="en-US" b="1" dirty="0" smtClean="0">
                <a:latin typeface="Times New Roman" pitchFamily="18" charset="0"/>
                <a:cs typeface="Times New Roman" pitchFamily="18" charset="0"/>
              </a:rPr>
              <a:t>    &lt;h1&gt;Welcome to My Web Page&lt;/h1&gt;</a:t>
            </a:r>
          </a:p>
          <a:p>
            <a:pPr algn="just"/>
            <a:r>
              <a:rPr lang="en-US" b="1" dirty="0" smtClean="0">
                <a:latin typeface="Times New Roman" pitchFamily="18" charset="0"/>
                <a:cs typeface="Times New Roman" pitchFamily="18" charset="0"/>
              </a:rPr>
              <a:t>&lt;/body&gt;</a:t>
            </a:r>
          </a:p>
          <a:p>
            <a:pPr algn="just"/>
            <a:r>
              <a:rPr lang="en-US" b="1" dirty="0" smtClean="0">
                <a:latin typeface="Times New Roman" pitchFamily="18" charset="0"/>
                <a:cs typeface="Times New Roman" pitchFamily="18" charset="0"/>
              </a:rPr>
              <a:t>&lt;/html&gt;</a:t>
            </a:r>
          </a:p>
          <a:p>
            <a:pPr algn="just"/>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632311"/>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Key Elements within the &lt;head&gt;</a:t>
            </a:r>
          </a:p>
          <a:p>
            <a:pPr algn="just"/>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&lt;meta&gt; Tags</a:t>
            </a:r>
            <a:r>
              <a:rPr lang="en-US" sz="2000" dirty="0" smtClean="0">
                <a:latin typeface="Times New Roman" pitchFamily="18" charset="0"/>
                <a:cs typeface="Times New Roman" pitchFamily="18" charset="0"/>
              </a:rPr>
              <a:t>:</a:t>
            </a:r>
          </a:p>
          <a:p>
            <a:pPr lvl="1" algn="just"/>
            <a:r>
              <a:rPr lang="en-US" sz="2000" dirty="0" smtClean="0">
                <a:latin typeface="Times New Roman" pitchFamily="18" charset="0"/>
                <a:cs typeface="Times New Roman" pitchFamily="18" charset="0"/>
              </a:rPr>
              <a:t>The &lt;meta&gt; tags provide metadata about the HTML document. This data isn't displayed on the page but can be used by browsers, search engines, and other web services.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&lt;meta </a:t>
            </a:r>
            <a:r>
              <a:rPr lang="en-US" sz="2000" dirty="0" err="1" smtClean="0">
                <a:latin typeface="Times New Roman" pitchFamily="18" charset="0"/>
                <a:cs typeface="Times New Roman" pitchFamily="18" charset="0"/>
              </a:rPr>
              <a:t>charset</a:t>
            </a:r>
            <a:r>
              <a:rPr lang="en-US" sz="2000" dirty="0" smtClean="0">
                <a:latin typeface="Times New Roman" pitchFamily="18" charset="0"/>
                <a:cs typeface="Times New Roman" pitchFamily="18" charset="0"/>
              </a:rPr>
              <a:t>="UTF-8"&gt;</a:t>
            </a:r>
          </a:p>
          <a:p>
            <a:pPr algn="just"/>
            <a:r>
              <a:rPr lang="en-US" sz="2000" dirty="0" smtClean="0">
                <a:latin typeface="Times New Roman" pitchFamily="18" charset="0"/>
                <a:cs typeface="Times New Roman" pitchFamily="18" charset="0"/>
              </a:rPr>
              <a:t>&lt;meta name="viewport" content="width=device-width, initial-scale=1.0"&gt;</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lvl="1" algn="just"/>
            <a:r>
              <a:rPr lang="en-US" sz="2000" b="1" dirty="0" err="1" smtClean="0">
                <a:latin typeface="Times New Roman" pitchFamily="18" charset="0"/>
                <a:cs typeface="Times New Roman" pitchFamily="18" charset="0"/>
              </a:rPr>
              <a:t>charset</a:t>
            </a:r>
            <a:r>
              <a:rPr lang="en-US" sz="2000" b="1" dirty="0" smtClean="0">
                <a:latin typeface="Times New Roman" pitchFamily="18" charset="0"/>
                <a:cs typeface="Times New Roman" pitchFamily="18" charset="0"/>
              </a:rPr>
              <a:t>="UTF-8"</a:t>
            </a:r>
            <a:r>
              <a:rPr lang="en-US" sz="2000" dirty="0" smtClean="0">
                <a:latin typeface="Times New Roman" pitchFamily="18" charset="0"/>
                <a:cs typeface="Times New Roman" pitchFamily="18" charset="0"/>
              </a:rPr>
              <a:t>: Defines the character encoding, ensuring the document is displayed correctly across different browsers and platforms.</a:t>
            </a:r>
          </a:p>
          <a:p>
            <a:pPr lvl="1" algn="just"/>
            <a:r>
              <a:rPr lang="en-US" sz="2000" b="1" dirty="0" smtClean="0">
                <a:latin typeface="Times New Roman" pitchFamily="18" charset="0"/>
                <a:cs typeface="Times New Roman" pitchFamily="18" charset="0"/>
              </a:rPr>
              <a:t>name="viewport"</a:t>
            </a:r>
            <a:r>
              <a:rPr lang="en-US" sz="2000" dirty="0" smtClean="0">
                <a:latin typeface="Times New Roman" pitchFamily="18" charset="0"/>
                <a:cs typeface="Times New Roman" pitchFamily="18" charset="0"/>
              </a:rPr>
              <a:t>: Controls how the webpage is displayed on different screen sizes (important for responsive design).</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&lt;title&gt; tag defines the title of the webpage, which appears in the browser's title bar or tab. It also plays a significant role in search engine optimization (SEO).</a:t>
            </a:r>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632311"/>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&lt;title&gt;Introduction to HTML Head Element&lt;/title&gt;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&lt;link&gt;</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The &lt;link&gt; element is used to link external resources, like </a:t>
            </a:r>
            <a:r>
              <a:rPr lang="en-US" sz="2000" dirty="0" err="1" smtClean="0">
                <a:latin typeface="Times New Roman" pitchFamily="18" charset="0"/>
                <a:cs typeface="Times New Roman" pitchFamily="18" charset="0"/>
              </a:rPr>
              <a:t>stylesheets</a:t>
            </a:r>
            <a:r>
              <a:rPr lang="en-US" sz="2000" dirty="0" smtClean="0">
                <a:latin typeface="Times New Roman" pitchFamily="18" charset="0"/>
                <a:cs typeface="Times New Roman" pitchFamily="18" charset="0"/>
              </a:rPr>
              <a:t>, to the document.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&lt;link </a:t>
            </a:r>
            <a:r>
              <a:rPr lang="en-US" sz="2000" dirty="0" err="1" smtClean="0">
                <a:latin typeface="Times New Roman" pitchFamily="18" charset="0"/>
                <a:cs typeface="Times New Roman" pitchFamily="18" charset="0"/>
              </a:rPr>
              <a:t>rel</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stylesheet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="styles.css"&gt;</a:t>
            </a:r>
          </a:p>
          <a:p>
            <a:pPr algn="just"/>
            <a:endParaRPr lang="en-US" sz="2000" dirty="0" smtClean="0">
              <a:latin typeface="Times New Roman" pitchFamily="18" charset="0"/>
              <a:cs typeface="Times New Roman" pitchFamily="18" charset="0"/>
            </a:endParaRPr>
          </a:p>
          <a:p>
            <a:pPr algn="just"/>
            <a:r>
              <a:rPr lang="en-US" sz="2000" b="1" dirty="0" err="1" smtClean="0">
                <a:latin typeface="Times New Roman" pitchFamily="18" charset="0"/>
                <a:cs typeface="Times New Roman" pitchFamily="18" charset="0"/>
              </a:rPr>
              <a:t>rel</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stylesheet</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specifies the relationship between the current document and the linked file, and </a:t>
            </a:r>
            <a:r>
              <a:rPr lang="en-US" sz="2000" b="1" dirty="0" err="1" smtClean="0">
                <a:latin typeface="Times New Roman" pitchFamily="18" charset="0"/>
                <a:cs typeface="Times New Roman" pitchFamily="18" charset="0"/>
              </a:rPr>
              <a:t>href</a:t>
            </a:r>
            <a:r>
              <a:rPr lang="en-US" sz="2000" b="1" dirty="0" smtClean="0">
                <a:latin typeface="Times New Roman" pitchFamily="18" charset="0"/>
                <a:cs typeface="Times New Roman" pitchFamily="18" charset="0"/>
              </a:rPr>
              <a:t>="styles.css"</a:t>
            </a:r>
            <a:r>
              <a:rPr lang="en-US" sz="2000" dirty="0" smtClean="0">
                <a:latin typeface="Times New Roman" pitchFamily="18" charset="0"/>
                <a:cs typeface="Times New Roman" pitchFamily="18" charset="0"/>
              </a:rPr>
              <a:t> is the path to the external </a:t>
            </a:r>
            <a:r>
              <a:rPr lang="en-US" sz="2000" dirty="0" err="1" smtClean="0">
                <a:latin typeface="Times New Roman" pitchFamily="18" charset="0"/>
                <a:cs typeface="Times New Roman" pitchFamily="18" charset="0"/>
              </a:rPr>
              <a:t>stylesheet</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&lt;script&gt;</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The &lt;script&gt; tag is used to include JavaScript files in your HTML document. The defer attribute ensures that the script will only run after the HTML document has been completely parsed.</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&lt;script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="script.js" defer&gt;&lt;/script&gt;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555641"/>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&lt;style&gt;</a:t>
            </a:r>
            <a:r>
              <a:rPr lang="en-US" sz="2000" dirty="0" smtClean="0">
                <a:latin typeface="Times New Roman" pitchFamily="18" charset="0"/>
                <a:cs typeface="Times New Roman" pitchFamily="18" charset="0"/>
              </a:rPr>
              <a:t> (optional):</a:t>
            </a:r>
          </a:p>
          <a:p>
            <a:pPr algn="just"/>
            <a:r>
              <a:rPr lang="en-US" sz="2000" dirty="0" smtClean="0">
                <a:latin typeface="Times New Roman" pitchFamily="18" charset="0"/>
                <a:cs typeface="Times New Roman" pitchFamily="18" charset="0"/>
              </a:rPr>
              <a:t>You can also include internal CSS styles within the &lt;head&gt; using the &lt;style&gt; tag.</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&lt;style&gt;</a:t>
            </a:r>
          </a:p>
          <a:p>
            <a:pPr algn="just"/>
            <a:r>
              <a:rPr lang="en-US" sz="2000" dirty="0" smtClean="0">
                <a:latin typeface="Times New Roman" pitchFamily="18" charset="0"/>
                <a:cs typeface="Times New Roman" pitchFamily="18" charset="0"/>
              </a:rPr>
              <a:t>    body {</a:t>
            </a:r>
          </a:p>
          <a:p>
            <a:pPr algn="just"/>
            <a:r>
              <a:rPr lang="en-US" sz="2000" dirty="0" smtClean="0">
                <a:latin typeface="Times New Roman" pitchFamily="18" charset="0"/>
                <a:cs typeface="Times New Roman" pitchFamily="18" charset="0"/>
              </a:rPr>
              <a:t>        font-family: Arial, sans-serif;</a:t>
            </a:r>
          </a:p>
          <a:p>
            <a:pPr algn="just"/>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&lt;/style&gt;</a:t>
            </a:r>
          </a:p>
          <a:p>
            <a:pPr algn="just"/>
            <a:endParaRPr lang="en-US" sz="2000" dirty="0" smtClean="0">
              <a:latin typeface="Times New Roman" pitchFamily="18" charset="0"/>
              <a:cs typeface="Times New Roman" pitchFamily="18" charset="0"/>
            </a:endParaRPr>
          </a:p>
          <a:p>
            <a:pPr algn="just"/>
            <a:r>
              <a:rPr lang="en-US" sz="2000" b="1" dirty="0" err="1" smtClean="0">
                <a:latin typeface="Times New Roman" pitchFamily="18" charset="0"/>
                <a:cs typeface="Times New Roman" pitchFamily="18" charset="0"/>
              </a:rPr>
              <a:t>Favicon</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favicon</a:t>
            </a:r>
            <a:r>
              <a:rPr lang="en-US" sz="2000" dirty="0" smtClean="0">
                <a:latin typeface="Times New Roman" pitchFamily="18" charset="0"/>
                <a:cs typeface="Times New Roman" pitchFamily="18" charset="0"/>
              </a:rPr>
              <a:t> is the small icon displayed in the browser tab.</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&lt;link </a:t>
            </a:r>
            <a:r>
              <a:rPr lang="en-US" sz="2000" dirty="0" err="1" smtClean="0">
                <a:latin typeface="Times New Roman" pitchFamily="18" charset="0"/>
                <a:cs typeface="Times New Roman" pitchFamily="18" charset="0"/>
              </a:rPr>
              <a:t>rel</a:t>
            </a:r>
            <a:r>
              <a:rPr lang="en-US" sz="2000" dirty="0" smtClean="0">
                <a:latin typeface="Times New Roman" pitchFamily="18" charset="0"/>
                <a:cs typeface="Times New Roman" pitchFamily="18" charset="0"/>
              </a:rPr>
              <a:t>="icon"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="favicon.ico" type="image/x-icon"&gt;</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&lt;meta name="description"&gt;</a:t>
            </a:r>
            <a:r>
              <a:rPr lang="en-US" sz="2000" dirty="0" smtClean="0">
                <a:latin typeface="Times New Roman" pitchFamily="18" charset="0"/>
                <a:cs typeface="Times New Roman" pitchFamily="18" charset="0"/>
              </a:rPr>
              <a:t> (SEO):</a:t>
            </a:r>
          </a:p>
          <a:p>
            <a:pPr algn="just"/>
            <a:r>
              <a:rPr lang="en-US" sz="2000" dirty="0" smtClean="0">
                <a:latin typeface="Times New Roman" pitchFamily="18" charset="0"/>
                <a:cs typeface="Times New Roman" pitchFamily="18" charset="0"/>
              </a:rPr>
              <a:t>A description of the webpage, often shown in search engine results.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&lt;meta name="description" content="Learn about the head element in HTML."&gt;</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740307"/>
          </a:xfrm>
          <a:prstGeom prst="rect">
            <a:avLst/>
          </a:prstGeom>
          <a:noFill/>
        </p:spPr>
        <p:txBody>
          <a:bodyPr wrap="square" rtlCol="0">
            <a:spAutoFit/>
          </a:bodyPr>
          <a:lstStyle/>
          <a:p>
            <a:pPr algn="just"/>
            <a:r>
              <a:rPr lang="en-US" b="1" dirty="0" smtClean="0">
                <a:latin typeface="Times New Roman" pitchFamily="18" charset="0"/>
                <a:cs typeface="Times New Roman" pitchFamily="18" charset="0"/>
              </a:rPr>
              <a:t>Importance of the &lt;head&gt; Element</a:t>
            </a:r>
          </a:p>
          <a:p>
            <a:pPr algn="just"/>
            <a:r>
              <a:rPr lang="en-US" b="1" dirty="0" smtClean="0">
                <a:latin typeface="Times New Roman" pitchFamily="18" charset="0"/>
                <a:cs typeface="Times New Roman" pitchFamily="18" charset="0"/>
              </a:rPr>
              <a:t>SEO</a:t>
            </a:r>
            <a:r>
              <a:rPr lang="en-US" dirty="0" smtClean="0">
                <a:latin typeface="Times New Roman" pitchFamily="18" charset="0"/>
                <a:cs typeface="Times New Roman" pitchFamily="18" charset="0"/>
              </a:rPr>
              <a:t>: Meta tags, such as the description and keywords, help search engines understand the content of your page.</a:t>
            </a:r>
          </a:p>
          <a:p>
            <a:pPr algn="just"/>
            <a:r>
              <a:rPr lang="en-US" b="1" dirty="0" smtClean="0">
                <a:latin typeface="Times New Roman" pitchFamily="18" charset="0"/>
                <a:cs typeface="Times New Roman" pitchFamily="18" charset="0"/>
              </a:rPr>
              <a:t>Performance</a:t>
            </a:r>
            <a:r>
              <a:rPr lang="en-US" dirty="0" smtClean="0">
                <a:latin typeface="Times New Roman" pitchFamily="18" charset="0"/>
                <a:cs typeface="Times New Roman" pitchFamily="18" charset="0"/>
              </a:rPr>
              <a:t>: By including resources like CSS in the &lt;head&gt;, the browser can render the page more quickly and efficiently.</a:t>
            </a:r>
          </a:p>
          <a:p>
            <a:pPr algn="just"/>
            <a:r>
              <a:rPr lang="en-US" b="1" dirty="0" smtClean="0">
                <a:latin typeface="Times New Roman" pitchFamily="18" charset="0"/>
                <a:cs typeface="Times New Roman" pitchFamily="18" charset="0"/>
              </a:rPr>
              <a:t>Accessibility and Compatibility</a:t>
            </a:r>
            <a:r>
              <a:rPr lang="en-US" dirty="0" smtClean="0">
                <a:latin typeface="Times New Roman" pitchFamily="18" charset="0"/>
                <a:cs typeface="Times New Roman" pitchFamily="18" charset="0"/>
              </a:rPr>
              <a:t>: Meta tags like viewport ensure the page looks good on all screen sizes and platforms.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&lt;!DOCTYPE html&gt;</a:t>
            </a:r>
          </a:p>
          <a:p>
            <a:pPr algn="just"/>
            <a:r>
              <a:rPr lang="en-US" dirty="0" smtClean="0">
                <a:latin typeface="Times New Roman" pitchFamily="18" charset="0"/>
                <a:cs typeface="Times New Roman" pitchFamily="18" charset="0"/>
              </a:rPr>
              <a:t>&lt;html </a:t>
            </a:r>
            <a:r>
              <a:rPr lang="en-US" dirty="0" err="1" smtClean="0">
                <a:latin typeface="Times New Roman" pitchFamily="18" charset="0"/>
                <a:cs typeface="Times New Roman" pitchFamily="18" charset="0"/>
              </a:rPr>
              <a:t>lang</a:t>
            </a:r>
            <a:r>
              <a:rPr lang="en-US" dirty="0" smtClean="0">
                <a:latin typeface="Times New Roman" pitchFamily="18" charset="0"/>
                <a:cs typeface="Times New Roman" pitchFamily="18" charset="0"/>
              </a:rPr>
              <a:t>="en"&gt;</a:t>
            </a:r>
          </a:p>
          <a:p>
            <a:pPr algn="just"/>
            <a:r>
              <a:rPr lang="en-US" dirty="0" smtClean="0">
                <a:latin typeface="Times New Roman" pitchFamily="18" charset="0"/>
                <a:cs typeface="Times New Roman" pitchFamily="18" charset="0"/>
              </a:rPr>
              <a:t>&lt;head&gt;</a:t>
            </a:r>
          </a:p>
          <a:p>
            <a:pPr algn="just"/>
            <a:r>
              <a:rPr lang="en-US" dirty="0" smtClean="0">
                <a:latin typeface="Times New Roman" pitchFamily="18" charset="0"/>
                <a:cs typeface="Times New Roman" pitchFamily="18" charset="0"/>
              </a:rPr>
              <a:t>    &lt;meta </a:t>
            </a:r>
            <a:r>
              <a:rPr lang="en-US" dirty="0" err="1" smtClean="0">
                <a:latin typeface="Times New Roman" pitchFamily="18" charset="0"/>
                <a:cs typeface="Times New Roman" pitchFamily="18" charset="0"/>
              </a:rPr>
              <a:t>charset</a:t>
            </a:r>
            <a:r>
              <a:rPr lang="en-US" dirty="0" smtClean="0">
                <a:latin typeface="Times New Roman" pitchFamily="18" charset="0"/>
                <a:cs typeface="Times New Roman" pitchFamily="18" charset="0"/>
              </a:rPr>
              <a:t>="UTF-8"&gt;</a:t>
            </a:r>
          </a:p>
          <a:p>
            <a:pPr algn="just"/>
            <a:r>
              <a:rPr lang="en-US" dirty="0" smtClean="0">
                <a:latin typeface="Times New Roman" pitchFamily="18" charset="0"/>
                <a:cs typeface="Times New Roman" pitchFamily="18" charset="0"/>
              </a:rPr>
              <a:t>    &lt;meta name="viewport" content="width=device-width, initial-scale=1.0"&gt;</a:t>
            </a:r>
          </a:p>
          <a:p>
            <a:pPr algn="just"/>
            <a:r>
              <a:rPr lang="en-US" dirty="0" smtClean="0">
                <a:latin typeface="Times New Roman" pitchFamily="18" charset="0"/>
                <a:cs typeface="Times New Roman" pitchFamily="18" charset="0"/>
              </a:rPr>
              <a:t>    &lt;meta name="description" content="Introduction to the HTML head element."&gt;</a:t>
            </a:r>
          </a:p>
          <a:p>
            <a:pPr algn="just"/>
            <a:r>
              <a:rPr lang="en-US" dirty="0" smtClean="0">
                <a:latin typeface="Times New Roman" pitchFamily="18" charset="0"/>
                <a:cs typeface="Times New Roman" pitchFamily="18" charset="0"/>
              </a:rPr>
              <a:t>    &lt;title&gt;HTML Head Element Example&lt;/title&gt;</a:t>
            </a:r>
          </a:p>
          <a:p>
            <a:pPr algn="just"/>
            <a:r>
              <a:rPr lang="en-US" dirty="0" smtClean="0">
                <a:latin typeface="Times New Roman" pitchFamily="18" charset="0"/>
                <a:cs typeface="Times New Roman" pitchFamily="18" charset="0"/>
              </a:rPr>
              <a:t>    &lt;link </a:t>
            </a:r>
            <a:r>
              <a:rPr lang="en-US" dirty="0" err="1" smtClean="0">
                <a:latin typeface="Times New Roman" pitchFamily="18" charset="0"/>
                <a:cs typeface="Times New Roman" pitchFamily="18" charset="0"/>
              </a:rPr>
              <a:t>rel</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stylesheet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="styles.css"&gt;</a:t>
            </a:r>
          </a:p>
          <a:p>
            <a:pPr algn="just"/>
            <a:r>
              <a:rPr lang="en-US" dirty="0" smtClean="0">
                <a:latin typeface="Times New Roman" pitchFamily="18" charset="0"/>
                <a:cs typeface="Times New Roman" pitchFamily="18" charset="0"/>
              </a:rPr>
              <a:t>    &lt;link </a:t>
            </a:r>
            <a:r>
              <a:rPr lang="en-US" dirty="0" err="1" smtClean="0">
                <a:latin typeface="Times New Roman" pitchFamily="18" charset="0"/>
                <a:cs typeface="Times New Roman" pitchFamily="18" charset="0"/>
              </a:rPr>
              <a:t>rel</a:t>
            </a:r>
            <a:r>
              <a:rPr lang="en-US" dirty="0" smtClean="0">
                <a:latin typeface="Times New Roman" pitchFamily="18" charset="0"/>
                <a:cs typeface="Times New Roman" pitchFamily="18" charset="0"/>
              </a:rPr>
              <a:t>="icon"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="favicon.ico" type="image/x-icon"&gt;</a:t>
            </a:r>
          </a:p>
          <a:p>
            <a:pPr algn="just"/>
            <a:r>
              <a:rPr lang="en-US" dirty="0" smtClean="0">
                <a:latin typeface="Times New Roman" pitchFamily="18" charset="0"/>
                <a:cs typeface="Times New Roman" pitchFamily="18" charset="0"/>
              </a:rPr>
              <a:t>    &lt;script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="script.js" defer&gt;&lt;/script&gt;</a:t>
            </a:r>
          </a:p>
          <a:p>
            <a:pPr algn="just"/>
            <a:r>
              <a:rPr lang="en-US" dirty="0" smtClean="0">
                <a:latin typeface="Times New Roman" pitchFamily="18" charset="0"/>
                <a:cs typeface="Times New Roman" pitchFamily="18" charset="0"/>
              </a:rPr>
              <a:t>&lt;/head&gt;</a:t>
            </a:r>
          </a:p>
          <a:p>
            <a:pPr algn="just"/>
            <a:r>
              <a:rPr lang="en-US" dirty="0" smtClean="0">
                <a:latin typeface="Times New Roman" pitchFamily="18" charset="0"/>
                <a:cs typeface="Times New Roman" pitchFamily="18" charset="0"/>
              </a:rPr>
              <a:t>&lt;body&gt;</a:t>
            </a:r>
          </a:p>
          <a:p>
            <a:pPr algn="just"/>
            <a:r>
              <a:rPr lang="en-US" dirty="0" smtClean="0">
                <a:latin typeface="Times New Roman" pitchFamily="18" charset="0"/>
                <a:cs typeface="Times New Roman" pitchFamily="18" charset="0"/>
              </a:rPr>
              <a:t>    &lt;h1&gt;Hello, World!&lt;/h1&gt;</a:t>
            </a:r>
          </a:p>
          <a:p>
            <a:pPr algn="just"/>
            <a:r>
              <a:rPr lang="en-US" dirty="0" smtClean="0">
                <a:latin typeface="Times New Roman" pitchFamily="18" charset="0"/>
                <a:cs typeface="Times New Roman" pitchFamily="18" charset="0"/>
              </a:rPr>
              <a:t>&lt;/body&gt;</a:t>
            </a:r>
          </a:p>
          <a:p>
            <a:pPr algn="just"/>
            <a:r>
              <a:rPr lang="en-US" dirty="0" smtClean="0">
                <a:latin typeface="Times New Roman" pitchFamily="18" charset="0"/>
                <a:cs typeface="Times New Roman" pitchFamily="18" charset="0"/>
              </a:rPr>
              <a:t>&lt;/html&gt;</a:t>
            </a:r>
          </a:p>
          <a:p>
            <a:pPr algn="just"/>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247864"/>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Introduction to HTML body element: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&lt;body&gt; element in HTML is one of the core components of any web page. It defines the structure of the content that will be displayed in a web browser. Everything visible on a web page (text, images, links, buttons, forms, etc.) is placed within the &lt;body&gt; tag. Here's a detailed explanation of the &lt;body&gt; element.</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Purpose of the &lt;body&gt; Element</a:t>
            </a:r>
          </a:p>
          <a:p>
            <a:pPr algn="just"/>
            <a:r>
              <a:rPr lang="en-US" sz="2000" dirty="0" smtClean="0">
                <a:latin typeface="Times New Roman" pitchFamily="18" charset="0"/>
                <a:cs typeface="Times New Roman" pitchFamily="18" charset="0"/>
              </a:rPr>
              <a:t>The primary role of the &lt;body&gt; element is to house all the elements and content that make up a web page. Everything from paragraphs, headings, images, forms, videos, and links, is placed within the &lt;body&gt;.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Common Elements Inside the &lt;body&gt;</a:t>
            </a:r>
          </a:p>
          <a:p>
            <a:pPr algn="just"/>
            <a:r>
              <a:rPr lang="en-US" sz="2000" dirty="0" smtClean="0">
                <a:latin typeface="Times New Roman" pitchFamily="18" charset="0"/>
                <a:cs typeface="Times New Roman" pitchFamily="18" charset="0"/>
              </a:rPr>
              <a:t>Here are some common elements that you will frequently place inside the &lt;body&gt;: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Headings:</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&lt;h1&gt;Main Heading&lt;/h1&gt;</a:t>
            </a:r>
          </a:p>
          <a:p>
            <a:pPr algn="just"/>
            <a:r>
              <a:rPr lang="en-US" sz="2000" dirty="0" smtClean="0">
                <a:latin typeface="Times New Roman" pitchFamily="18" charset="0"/>
                <a:cs typeface="Times New Roman" pitchFamily="18" charset="0"/>
              </a:rPr>
              <a:t>&lt;h2&gt;Subheading&lt;/h2&gt;</a:t>
            </a:r>
          </a:p>
          <a:p>
            <a:pPr algn="just"/>
            <a:endParaRPr lang="en-US" sz="2000"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3785652"/>
          </a:xfrm>
          <a:prstGeom prst="rect">
            <a:avLst/>
          </a:prstGeom>
          <a:noFill/>
        </p:spPr>
        <p:txBody>
          <a:bodyPr wrap="square" rtlCol="0">
            <a:spAutoFit/>
          </a:bodyPr>
          <a:lstStyle/>
          <a:p>
            <a:r>
              <a:rPr lang="en-US" sz="2000" dirty="0" smtClean="0">
                <a:latin typeface="Times New Roman" pitchFamily="18" charset="0"/>
                <a:cs typeface="Times New Roman" pitchFamily="18" charset="0"/>
              </a:rPr>
              <a:t>&lt;!DOCTYPE html&gt;</a:t>
            </a:r>
          </a:p>
          <a:p>
            <a:r>
              <a:rPr lang="en-US" sz="2000" dirty="0" smtClean="0">
                <a:latin typeface="Times New Roman" pitchFamily="18" charset="0"/>
                <a:cs typeface="Times New Roman" pitchFamily="18" charset="0"/>
              </a:rPr>
              <a:t>&lt;html&gt;</a:t>
            </a:r>
          </a:p>
          <a:p>
            <a:r>
              <a:rPr lang="en-US" sz="2000" dirty="0" smtClean="0">
                <a:latin typeface="Times New Roman" pitchFamily="18" charset="0"/>
                <a:cs typeface="Times New Roman" pitchFamily="18" charset="0"/>
              </a:rPr>
              <a:t>&lt;head&gt;</a:t>
            </a:r>
          </a:p>
          <a:p>
            <a:r>
              <a:rPr lang="en-US" sz="2000" dirty="0" smtClean="0">
                <a:latin typeface="Times New Roman" pitchFamily="18" charset="0"/>
                <a:cs typeface="Times New Roman" pitchFamily="18" charset="0"/>
              </a:rPr>
              <a:t>    &lt;meta </a:t>
            </a:r>
            <a:r>
              <a:rPr lang="en-US" sz="2000" dirty="0" err="1" smtClean="0">
                <a:latin typeface="Times New Roman" pitchFamily="18" charset="0"/>
                <a:cs typeface="Times New Roman" pitchFamily="18" charset="0"/>
              </a:rPr>
              <a:t>charset</a:t>
            </a:r>
            <a:r>
              <a:rPr lang="en-US" sz="2000" dirty="0" smtClean="0">
                <a:latin typeface="Times New Roman" pitchFamily="18" charset="0"/>
                <a:cs typeface="Times New Roman" pitchFamily="18" charset="0"/>
              </a:rPr>
              <a:t>="UTF-8"&gt;</a:t>
            </a:r>
          </a:p>
          <a:p>
            <a:r>
              <a:rPr lang="en-US" sz="2000" dirty="0" smtClean="0">
                <a:latin typeface="Times New Roman" pitchFamily="18" charset="0"/>
                <a:cs typeface="Times New Roman" pitchFamily="18" charset="0"/>
              </a:rPr>
              <a:t>    &lt;title&gt;Basic HTML Document&lt;/title&gt;</a:t>
            </a:r>
          </a:p>
          <a:p>
            <a:r>
              <a:rPr lang="en-US" sz="2000" dirty="0" smtClean="0">
                <a:latin typeface="Times New Roman" pitchFamily="18" charset="0"/>
                <a:cs typeface="Times New Roman" pitchFamily="18" charset="0"/>
              </a:rPr>
              <a:t>&lt;/head&gt;</a:t>
            </a:r>
          </a:p>
          <a:p>
            <a:r>
              <a:rPr lang="en-US" sz="2000" dirty="0" smtClean="0">
                <a:latin typeface="Times New Roman" pitchFamily="18" charset="0"/>
                <a:cs typeface="Times New Roman" pitchFamily="18" charset="0"/>
              </a:rPr>
              <a:t>&lt;body&gt;</a:t>
            </a:r>
          </a:p>
          <a:p>
            <a:r>
              <a:rPr lang="en-US" sz="2000" dirty="0" smtClean="0">
                <a:latin typeface="Times New Roman" pitchFamily="18" charset="0"/>
                <a:cs typeface="Times New Roman" pitchFamily="18" charset="0"/>
              </a:rPr>
              <a:t>    &lt;h1&gt;Hello, World!&lt;/h1&gt;</a:t>
            </a:r>
          </a:p>
          <a:p>
            <a:r>
              <a:rPr lang="en-US" sz="2000" dirty="0" smtClean="0">
                <a:latin typeface="Times New Roman" pitchFamily="18" charset="0"/>
                <a:cs typeface="Times New Roman" pitchFamily="18" charset="0"/>
              </a:rPr>
              <a:t>    &lt;p&gt;This is a basic HTML document structure.&lt;/p&gt;</a:t>
            </a:r>
          </a:p>
          <a:p>
            <a:r>
              <a:rPr lang="en-US" sz="2000" dirty="0" smtClean="0">
                <a:latin typeface="Times New Roman" pitchFamily="18" charset="0"/>
                <a:cs typeface="Times New Roman" pitchFamily="18" charset="0"/>
              </a:rPr>
              <a:t>&lt;/body&gt;</a:t>
            </a:r>
          </a:p>
          <a:p>
            <a:r>
              <a:rPr lang="en-US" sz="2000" dirty="0" smtClean="0">
                <a:latin typeface="Times New Roman" pitchFamily="18" charset="0"/>
                <a:cs typeface="Times New Roman" pitchFamily="18" charset="0"/>
              </a:rPr>
              <a:t>&lt;/html&gt;</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5940088"/>
          </a:xfrm>
          <a:prstGeom prst="rect">
            <a:avLst/>
          </a:prstGeom>
          <a:noFill/>
        </p:spPr>
        <p:txBody>
          <a:bodyPr wrap="square" rtlCol="0">
            <a:spAutoFit/>
          </a:bodyPr>
          <a:lstStyle/>
          <a:p>
            <a:r>
              <a:rPr lang="en-US" sz="2000" dirty="0" smtClean="0">
                <a:latin typeface="Times New Roman" pitchFamily="18" charset="0"/>
                <a:cs typeface="Times New Roman" pitchFamily="18" charset="0"/>
              </a:rPr>
              <a:t>Paragraphs:</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&lt;p&gt;This is a paragraph of text.&lt;/p&gt;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Images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fr-FR" sz="2000" dirty="0" smtClean="0">
                <a:latin typeface="Times New Roman" pitchFamily="18" charset="0"/>
                <a:cs typeface="Times New Roman" pitchFamily="18" charset="0"/>
              </a:rPr>
              <a:t>&lt;</a:t>
            </a:r>
            <a:r>
              <a:rPr lang="fr-FR" sz="2000" dirty="0" err="1" smtClean="0">
                <a:latin typeface="Times New Roman" pitchFamily="18" charset="0"/>
                <a:cs typeface="Times New Roman" pitchFamily="18" charset="0"/>
              </a:rPr>
              <a:t>img</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src</a:t>
            </a:r>
            <a:r>
              <a:rPr lang="fr-FR" sz="2000" dirty="0" smtClean="0">
                <a:latin typeface="Times New Roman" pitchFamily="18" charset="0"/>
                <a:cs typeface="Times New Roman" pitchFamily="18" charset="0"/>
              </a:rPr>
              <a:t>="image.jpg" </a:t>
            </a:r>
            <a:r>
              <a:rPr lang="fr-FR" sz="2000" dirty="0" err="1" smtClean="0">
                <a:latin typeface="Times New Roman" pitchFamily="18" charset="0"/>
                <a:cs typeface="Times New Roman" pitchFamily="18" charset="0"/>
              </a:rPr>
              <a:t>alt</a:t>
            </a:r>
            <a:r>
              <a:rPr lang="fr-FR" sz="2000" dirty="0" smtClean="0">
                <a:latin typeface="Times New Roman" pitchFamily="18" charset="0"/>
                <a:cs typeface="Times New Roman" pitchFamily="18" charset="0"/>
              </a:rPr>
              <a:t>="Image Description"&gt;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Links:</a:t>
            </a:r>
          </a:p>
          <a:p>
            <a:endParaRPr lang="en-US" sz="2000" dirty="0">
              <a:latin typeface="Times New Roman" pitchFamily="18" charset="0"/>
              <a:cs typeface="Times New Roman" pitchFamily="18" charset="0"/>
            </a:endParaRPr>
          </a:p>
          <a:p>
            <a:r>
              <a:rPr lang="pt-BR" sz="2000" dirty="0" smtClean="0">
                <a:latin typeface="Times New Roman" pitchFamily="18" charset="0"/>
                <a:cs typeface="Times New Roman" pitchFamily="18" charset="0"/>
              </a:rPr>
              <a:t>&lt;a href="https://example.com"&gt;Visit Example.com&lt;/a&gt;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Lists:</a:t>
            </a:r>
          </a:p>
          <a:p>
            <a:endParaRPr lang="en-US" sz="2000" dirty="0">
              <a:latin typeface="Times New Roman" pitchFamily="18" charset="0"/>
              <a:cs typeface="Times New Roman" pitchFamily="18" charset="0"/>
            </a:endParaRPr>
          </a:p>
          <a:p>
            <a:r>
              <a:rPr lang="it-IT" sz="2000" dirty="0" smtClean="0">
                <a:latin typeface="Times New Roman" pitchFamily="18" charset="0"/>
                <a:cs typeface="Times New Roman" pitchFamily="18" charset="0"/>
              </a:rPr>
              <a:t>&lt;ul&gt;</a:t>
            </a:r>
          </a:p>
          <a:p>
            <a:r>
              <a:rPr lang="it-IT" sz="2000" dirty="0" smtClean="0">
                <a:latin typeface="Times New Roman" pitchFamily="18" charset="0"/>
                <a:cs typeface="Times New Roman" pitchFamily="18" charset="0"/>
              </a:rPr>
              <a:t>  &lt;li&gt;First Item&lt;/li&gt;</a:t>
            </a:r>
          </a:p>
          <a:p>
            <a:r>
              <a:rPr lang="it-IT" sz="2000" dirty="0" smtClean="0">
                <a:latin typeface="Times New Roman" pitchFamily="18" charset="0"/>
                <a:cs typeface="Times New Roman" pitchFamily="18" charset="0"/>
              </a:rPr>
              <a:t>  &lt;li&gt;Second Item&lt;/li&gt;</a:t>
            </a:r>
          </a:p>
          <a:p>
            <a:r>
              <a:rPr lang="it-IT" sz="2000" dirty="0" smtClean="0">
                <a:latin typeface="Times New Roman" pitchFamily="18" charset="0"/>
                <a:cs typeface="Times New Roman" pitchFamily="18" charset="0"/>
              </a:rPr>
              <a:t>&lt;/ul&gt;</a:t>
            </a:r>
          </a:p>
          <a:p>
            <a:endParaRPr lang="en-US" sz="2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763000" cy="5940088"/>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Forms:</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&lt;form&gt;</a:t>
            </a:r>
          </a:p>
          <a:p>
            <a:pPr algn="just"/>
            <a:r>
              <a:rPr lang="en-US" sz="2000" dirty="0" smtClean="0">
                <a:latin typeface="Times New Roman" pitchFamily="18" charset="0"/>
                <a:cs typeface="Times New Roman" pitchFamily="18" charset="0"/>
              </a:rPr>
              <a:t>  &lt;input type="text" name="name" placeholder="Enter your name"&gt;</a:t>
            </a:r>
          </a:p>
          <a:p>
            <a:pPr algn="just"/>
            <a:r>
              <a:rPr lang="en-US" sz="2000" dirty="0" smtClean="0">
                <a:latin typeface="Times New Roman" pitchFamily="18" charset="0"/>
                <a:cs typeface="Times New Roman" pitchFamily="18" charset="0"/>
              </a:rPr>
              <a:t>  &lt;button type="submit"&gt;Submit&lt;/button&gt;</a:t>
            </a:r>
          </a:p>
          <a:p>
            <a:pPr algn="just"/>
            <a:r>
              <a:rPr lang="en-US" sz="2000" dirty="0" smtClean="0">
                <a:latin typeface="Times New Roman" pitchFamily="18" charset="0"/>
                <a:cs typeface="Times New Roman" pitchFamily="18" charset="0"/>
              </a:rPr>
              <a:t>&lt;/form&gt;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Attributes of the &lt;body&gt; Tag</a:t>
            </a:r>
          </a:p>
          <a:p>
            <a:pPr algn="just"/>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Although the &lt;body&gt; tag is usually kept simple, it can accept a few attributes: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class: Used to apply CSS classes to style the body.</a:t>
            </a:r>
          </a:p>
          <a:p>
            <a:pPr algn="just"/>
            <a:r>
              <a:rPr lang="en-US" sz="2000" dirty="0" smtClean="0">
                <a:latin typeface="Times New Roman" pitchFamily="18" charset="0"/>
                <a:cs typeface="Times New Roman" pitchFamily="18" charset="0"/>
              </a:rPr>
              <a:t>id: Provides a unique identifier for the body, useful for CSS or JavaScript.</a:t>
            </a:r>
          </a:p>
          <a:p>
            <a:pPr algn="just"/>
            <a:r>
              <a:rPr lang="en-US" sz="2000" dirty="0" smtClean="0">
                <a:latin typeface="Times New Roman" pitchFamily="18" charset="0"/>
                <a:cs typeface="Times New Roman" pitchFamily="18" charset="0"/>
              </a:rPr>
              <a:t>style: Allows inline CSS styling directly on the &lt;body&gt; element.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&lt;body class="main-body" id="</a:t>
            </a:r>
            <a:r>
              <a:rPr lang="en-US" sz="2000" dirty="0" err="1" smtClean="0">
                <a:latin typeface="Times New Roman" pitchFamily="18" charset="0"/>
                <a:cs typeface="Times New Roman" pitchFamily="18" charset="0"/>
              </a:rPr>
              <a:t>pageBody</a:t>
            </a:r>
            <a:r>
              <a:rPr lang="en-US" sz="2000" dirty="0" smtClean="0">
                <a:latin typeface="Times New Roman" pitchFamily="18" charset="0"/>
                <a:cs typeface="Times New Roman" pitchFamily="18" charset="0"/>
              </a:rPr>
              <a:t>" style="background-color: #f0f0f0;"&gt;</a:t>
            </a:r>
          </a:p>
          <a:p>
            <a:pPr algn="just"/>
            <a:r>
              <a:rPr lang="en-US" sz="2000" dirty="0" smtClean="0">
                <a:latin typeface="Times New Roman" pitchFamily="18" charset="0"/>
                <a:cs typeface="Times New Roman" pitchFamily="18" charset="0"/>
              </a:rPr>
              <a:t>  &lt;!-- Page content here --&gt;</a:t>
            </a:r>
          </a:p>
          <a:p>
            <a:pPr algn="just"/>
            <a:r>
              <a:rPr lang="en-US" sz="2000" dirty="0" smtClean="0">
                <a:latin typeface="Times New Roman" pitchFamily="18" charset="0"/>
                <a:cs typeface="Times New Roman" pitchFamily="18" charset="0"/>
              </a:rPr>
              <a:t>&lt;/body&gt;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940088"/>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Styling the &lt;body&gt;</a:t>
            </a:r>
          </a:p>
          <a:p>
            <a:r>
              <a:rPr lang="en-US" sz="2000" dirty="0" smtClean="0">
                <a:latin typeface="Times New Roman" pitchFamily="18" charset="0"/>
                <a:cs typeface="Times New Roman" pitchFamily="18" charset="0"/>
              </a:rPr>
              <a:t>The &lt;body&gt; element is commonly styled to set the default appearance of the entire page. CSS properties applied to the body affect all content inside it. Some common CSS properties include: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body {</a:t>
            </a:r>
          </a:p>
          <a:p>
            <a:r>
              <a:rPr lang="en-US" sz="2000" dirty="0" smtClean="0">
                <a:latin typeface="Times New Roman" pitchFamily="18" charset="0"/>
                <a:cs typeface="Times New Roman" pitchFamily="18" charset="0"/>
              </a:rPr>
              <a:t>  font-family: Arial, sans-serif;</a:t>
            </a:r>
          </a:p>
          <a:p>
            <a:r>
              <a:rPr lang="en-US" sz="2000" dirty="0" smtClean="0">
                <a:latin typeface="Times New Roman" pitchFamily="18" charset="0"/>
                <a:cs typeface="Times New Roman" pitchFamily="18" charset="0"/>
              </a:rPr>
              <a:t>  color: #333;</a:t>
            </a:r>
          </a:p>
          <a:p>
            <a:r>
              <a:rPr lang="en-US" sz="2000" dirty="0" smtClean="0">
                <a:latin typeface="Times New Roman" pitchFamily="18" charset="0"/>
                <a:cs typeface="Times New Roman" pitchFamily="18" charset="0"/>
              </a:rPr>
              <a:t>  background-color: #f9f9f9;</a:t>
            </a:r>
          </a:p>
          <a:p>
            <a:r>
              <a:rPr lang="en-US" sz="2000" dirty="0" smtClean="0">
                <a:latin typeface="Times New Roman" pitchFamily="18" charset="0"/>
                <a:cs typeface="Times New Roman" pitchFamily="18" charset="0"/>
              </a:rPr>
              <a:t>  margin: 0;</a:t>
            </a:r>
          </a:p>
          <a:p>
            <a:r>
              <a:rPr lang="en-US" sz="2000" dirty="0" smtClean="0">
                <a:latin typeface="Times New Roman" pitchFamily="18" charset="0"/>
                <a:cs typeface="Times New Roman" pitchFamily="18" charset="0"/>
              </a:rPr>
              <a:t>  padding: 0;</a:t>
            </a:r>
          </a:p>
          <a:p>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Font family</a:t>
            </a:r>
            <a:r>
              <a:rPr lang="en-US" sz="2000" dirty="0" smtClean="0">
                <a:latin typeface="Times New Roman" pitchFamily="18" charset="0"/>
                <a:cs typeface="Times New Roman" pitchFamily="18" charset="0"/>
              </a:rPr>
              <a:t>: Sets the default font for the page.</a:t>
            </a:r>
          </a:p>
          <a:p>
            <a:r>
              <a:rPr lang="en-US" sz="2000" b="1" dirty="0" smtClean="0">
                <a:latin typeface="Times New Roman" pitchFamily="18" charset="0"/>
                <a:cs typeface="Times New Roman" pitchFamily="18" charset="0"/>
              </a:rPr>
              <a:t>Color</a:t>
            </a:r>
            <a:r>
              <a:rPr lang="en-US" sz="2000" dirty="0" smtClean="0">
                <a:latin typeface="Times New Roman" pitchFamily="18" charset="0"/>
                <a:cs typeface="Times New Roman" pitchFamily="18" charset="0"/>
              </a:rPr>
              <a:t>: Defines the default text color.</a:t>
            </a:r>
          </a:p>
          <a:p>
            <a:r>
              <a:rPr lang="en-US" sz="2000" b="1" dirty="0" smtClean="0">
                <a:latin typeface="Times New Roman" pitchFamily="18" charset="0"/>
                <a:cs typeface="Times New Roman" pitchFamily="18" charset="0"/>
              </a:rPr>
              <a:t>Background-color</a:t>
            </a:r>
            <a:r>
              <a:rPr lang="en-US" sz="2000" dirty="0" smtClean="0">
                <a:latin typeface="Times New Roman" pitchFamily="18" charset="0"/>
                <a:cs typeface="Times New Roman" pitchFamily="18" charset="0"/>
              </a:rPr>
              <a:t>: Sets the background color of the entire web page.</a:t>
            </a:r>
          </a:p>
          <a:p>
            <a:r>
              <a:rPr lang="en-US" sz="2000" b="1" dirty="0" smtClean="0">
                <a:latin typeface="Times New Roman" pitchFamily="18" charset="0"/>
                <a:cs typeface="Times New Roman" pitchFamily="18" charset="0"/>
              </a:rPr>
              <a:t>Margin and padding</a:t>
            </a:r>
            <a:r>
              <a:rPr lang="en-US" sz="2000" dirty="0" smtClean="0">
                <a:latin typeface="Times New Roman" pitchFamily="18" charset="0"/>
                <a:cs typeface="Times New Roman" pitchFamily="18" charset="0"/>
              </a:rPr>
              <a:t>: Ensures there is no default spacing around the body.</a:t>
            </a:r>
          </a:p>
          <a:p>
            <a:endParaRPr lang="en-US" sz="2000"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Example of a Full Web Page with Body Content:</a:t>
            </a:r>
            <a:endParaRPr lang="en-US" sz="2000" b="1"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369332"/>
          </a:xfrm>
          <a:prstGeom prst="rect">
            <a:avLst/>
          </a:prstGeom>
          <a:noFill/>
        </p:spPr>
        <p:txBody>
          <a:bodyPr wrap="square" rtlCol="0">
            <a:spAutoFit/>
          </a:bodyPr>
          <a:lstStyle/>
          <a:p>
            <a:endParaRPr lang="en-US" dirty="0"/>
          </a:p>
        </p:txBody>
      </p:sp>
      <p:sp>
        <p:nvSpPr>
          <p:cNvPr id="5" name="TextBox 4"/>
          <p:cNvSpPr txBox="1"/>
          <p:nvPr/>
        </p:nvSpPr>
        <p:spPr>
          <a:xfrm>
            <a:off x="152400" y="304800"/>
            <a:ext cx="8839200" cy="5324535"/>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Introduction to HTML id and class attributes:</a:t>
            </a:r>
          </a:p>
          <a:p>
            <a:pPr algn="just"/>
            <a:endParaRPr lang="en-US" sz="2000" b="1"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HTML, the id and class attributes are essential for identifying and styling elements on a webpage. They help differentiate elements and are often used in conjunction with CSS and JavaScript for applying styles or adding functionality.</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The id Attribute</a:t>
            </a:r>
          </a:p>
          <a:p>
            <a:pPr algn="just"/>
            <a:r>
              <a:rPr lang="en-US" sz="2000" dirty="0" smtClean="0">
                <a:latin typeface="Times New Roman" pitchFamily="18" charset="0"/>
                <a:cs typeface="Times New Roman" pitchFamily="18" charset="0"/>
              </a:rPr>
              <a:t>The id attribute is a </a:t>
            </a:r>
            <a:r>
              <a:rPr lang="en-US" sz="2000" b="1" dirty="0" smtClean="0">
                <a:latin typeface="Times New Roman" pitchFamily="18" charset="0"/>
                <a:cs typeface="Times New Roman" pitchFamily="18" charset="0"/>
              </a:rPr>
              <a:t>unique identifier</a:t>
            </a:r>
            <a:r>
              <a:rPr lang="en-US" sz="2000" dirty="0" smtClean="0">
                <a:latin typeface="Times New Roman" pitchFamily="18" charset="0"/>
                <a:cs typeface="Times New Roman" pitchFamily="18" charset="0"/>
              </a:rPr>
              <a:t> for an HTML element. It must be unique within the entire document, meaning no two elements can share the same id. The id attribute is often used to style a specific element or to interact with that element using JavaScript.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&lt;tag id="unique-id"&gt;Content&lt;/tag&gt;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this example, the &lt;h1&gt; element has an id of header. In CSS, we can reference this id by using #header, applying specific styles like changing the text color to blue and increasing the font size.</a:t>
            </a:r>
            <a:endParaRPr lang="en-US" sz="20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324535"/>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The class Attribute</a:t>
            </a:r>
          </a:p>
          <a:p>
            <a:pPr algn="just"/>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class attribute is used to apply a </a:t>
            </a:r>
            <a:r>
              <a:rPr lang="en-US" sz="2000" b="1" dirty="0" smtClean="0">
                <a:latin typeface="Times New Roman" pitchFamily="18" charset="0"/>
                <a:cs typeface="Times New Roman" pitchFamily="18" charset="0"/>
              </a:rPr>
              <a:t>class name</a:t>
            </a:r>
            <a:r>
              <a:rPr lang="en-US" sz="2000" dirty="0" smtClean="0">
                <a:latin typeface="Times New Roman" pitchFamily="18" charset="0"/>
                <a:cs typeface="Times New Roman" pitchFamily="18" charset="0"/>
              </a:rPr>
              <a:t> to one or more HTML elements. Unlike the id attribute, multiple elements can share the same class. This is useful when you want to apply the same styles to several elements or when you want to interact with multiple elements using JavaScript.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&lt;tag class="class-name"&gt;Content&lt;/tag&gt;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this example, both paragraphs with the class="highlight" share the same styling: a yellow background and bold text. You can apply the .highlight class to multiple elements to share the same style.</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Using Both id and class</a:t>
            </a:r>
          </a:p>
          <a:p>
            <a:pPr algn="just"/>
            <a:r>
              <a:rPr lang="en-US" sz="2000" dirty="0" smtClean="0">
                <a:latin typeface="Times New Roman" pitchFamily="18" charset="0"/>
                <a:cs typeface="Times New Roman" pitchFamily="18" charset="0"/>
              </a:rPr>
              <a:t>Sometimes, it's useful to combine both the id and class attributes on the same element.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4708981"/>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Best Practices</a:t>
            </a:r>
          </a:p>
          <a:p>
            <a:pPr algn="just"/>
            <a:r>
              <a:rPr lang="en-US" sz="2000" b="1" dirty="0" smtClean="0">
                <a:latin typeface="Times New Roman" pitchFamily="18" charset="0"/>
                <a:cs typeface="Times New Roman" pitchFamily="18" charset="0"/>
              </a:rPr>
              <a:t>Use id for unique elements</a:t>
            </a:r>
            <a:r>
              <a:rPr lang="en-US" sz="2000" dirty="0" smtClean="0">
                <a:latin typeface="Times New Roman" pitchFamily="18" charset="0"/>
                <a:cs typeface="Times New Roman" pitchFamily="18" charset="0"/>
              </a:rPr>
              <a:t> that need specific styling or behavior (e.g., the main header, footer, or navigation).</a:t>
            </a:r>
          </a:p>
          <a:p>
            <a:pPr algn="just"/>
            <a:r>
              <a:rPr lang="en-US" sz="2000" b="1" dirty="0" smtClean="0">
                <a:latin typeface="Times New Roman" pitchFamily="18" charset="0"/>
                <a:cs typeface="Times New Roman" pitchFamily="18" charset="0"/>
              </a:rPr>
              <a:t>Use class for elements that share similar styling</a:t>
            </a:r>
            <a:r>
              <a:rPr lang="en-US" sz="2000" dirty="0" smtClean="0">
                <a:latin typeface="Times New Roman" pitchFamily="18" charset="0"/>
                <a:cs typeface="Times New Roman" pitchFamily="18" charset="0"/>
              </a:rPr>
              <a:t> (e.g., buttons, text blocks).</a:t>
            </a:r>
          </a:p>
          <a:p>
            <a:pPr algn="just"/>
            <a:r>
              <a:rPr lang="en-US" sz="2000" dirty="0" smtClean="0">
                <a:latin typeface="Times New Roman" pitchFamily="18" charset="0"/>
                <a:cs typeface="Times New Roman" pitchFamily="18" charset="0"/>
              </a:rPr>
              <a:t>Avoid using the same id on multiple elements as this may cause conflicts in your CSS and JavaScript.</a:t>
            </a:r>
          </a:p>
          <a:p>
            <a:pPr algn="just"/>
            <a:r>
              <a:rPr lang="en-US" sz="2000" dirty="0" smtClean="0">
                <a:latin typeface="Times New Roman" pitchFamily="18" charset="0"/>
                <a:cs typeface="Times New Roman" pitchFamily="18" charset="0"/>
              </a:rPr>
              <a:t>Use meaningful names for id and class to make your code easier to understand and maintain.</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JavaScript with id and class</a:t>
            </a:r>
          </a:p>
          <a:p>
            <a:pPr algn="just"/>
            <a:r>
              <a:rPr lang="en-US" sz="2000" dirty="0" smtClean="0">
                <a:latin typeface="Times New Roman" pitchFamily="18" charset="0"/>
                <a:cs typeface="Times New Roman" pitchFamily="18" charset="0"/>
              </a:rPr>
              <a:t>The id attribute can also be accessed via JavaScript using </a:t>
            </a:r>
            <a:r>
              <a:rPr lang="en-US" sz="2000" dirty="0" err="1" smtClean="0">
                <a:latin typeface="Times New Roman" pitchFamily="18" charset="0"/>
                <a:cs typeface="Times New Roman" pitchFamily="18" charset="0"/>
              </a:rPr>
              <a:t>document.getElementById</a:t>
            </a:r>
            <a:r>
              <a:rPr lang="en-US" sz="2000" dirty="0" smtClean="0">
                <a:latin typeface="Times New Roman" pitchFamily="18" charset="0"/>
                <a:cs typeface="Times New Roman" pitchFamily="18" charset="0"/>
              </a:rPr>
              <a:t>(), while the class attribute can be accessed using </a:t>
            </a:r>
            <a:r>
              <a:rPr lang="en-US" sz="2000" dirty="0" err="1" smtClean="0">
                <a:latin typeface="Times New Roman" pitchFamily="18" charset="0"/>
                <a:cs typeface="Times New Roman" pitchFamily="18" charset="0"/>
              </a:rPr>
              <a:t>document.getElementsByClassName</a:t>
            </a:r>
            <a:r>
              <a:rPr lang="en-US" sz="2000" dirty="0" smtClean="0">
                <a:latin typeface="Times New Roman" pitchFamily="18" charset="0"/>
                <a:cs typeface="Times New Roman" pitchFamily="18" charset="0"/>
              </a:rPr>
              <a:t>() or modern methods like </a:t>
            </a:r>
            <a:r>
              <a:rPr lang="en-US" sz="2000" dirty="0" err="1" smtClean="0">
                <a:latin typeface="Times New Roman" pitchFamily="18" charset="0"/>
                <a:cs typeface="Times New Roman" pitchFamily="18" charset="0"/>
              </a:rPr>
              <a:t>querySelector</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6555641"/>
          </a:xfrm>
          <a:prstGeom prst="rect">
            <a:avLst/>
          </a:prstGeom>
          <a:noFill/>
        </p:spPr>
        <p:txBody>
          <a:bodyPr wrap="square" rtlCol="0">
            <a:spAutoFit/>
          </a:bodyPr>
          <a:lstStyle/>
          <a:p>
            <a:pPr algn="just"/>
            <a:r>
              <a:rPr lang="en-US" sz="2000" dirty="0" smtClean="0">
                <a:latin typeface="Times New Roman" pitchFamily="18" charset="0"/>
                <a:ea typeface="Tahoma" pitchFamily="34" charset="0"/>
                <a:cs typeface="Times New Roman" pitchFamily="18" charset="0"/>
              </a:rPr>
              <a:t>Block and Inline Elements:</a:t>
            </a:r>
          </a:p>
          <a:p>
            <a:pPr algn="just"/>
            <a:endParaRPr lang="en-US" sz="2000" dirty="0" smtClean="0">
              <a:latin typeface="Times New Roman" pitchFamily="18" charset="0"/>
              <a:ea typeface="Tahoma" pitchFamily="34" charset="0"/>
              <a:cs typeface="Times New Roman" pitchFamily="18" charset="0"/>
            </a:endParaRPr>
          </a:p>
          <a:p>
            <a:pPr algn="just"/>
            <a:r>
              <a:rPr lang="en-US" sz="2000" dirty="0" smtClean="0">
                <a:latin typeface="Times New Roman" pitchFamily="18" charset="0"/>
                <a:ea typeface="Tahoma" pitchFamily="34" charset="0"/>
                <a:cs typeface="Times New Roman" pitchFamily="18" charset="0"/>
              </a:rPr>
              <a:t>Block elements are typically used for larger sections of content. They take up the full width available by default and always start on a new line, creating a "block" of content. These elements affect the layout of the document by pushing content to a new line.</a:t>
            </a:r>
          </a:p>
          <a:p>
            <a:pPr algn="just"/>
            <a:r>
              <a:rPr lang="en-US" sz="2000" b="1" dirty="0" smtClean="0">
                <a:latin typeface="Times New Roman" pitchFamily="18" charset="0"/>
                <a:ea typeface="Tahoma" pitchFamily="34" charset="0"/>
                <a:cs typeface="Times New Roman" pitchFamily="18" charset="0"/>
              </a:rPr>
              <a:t>Key Characteristics:</a:t>
            </a:r>
          </a:p>
          <a:p>
            <a:pPr algn="just"/>
            <a:r>
              <a:rPr lang="en-US" sz="2000" dirty="0" smtClean="0">
                <a:latin typeface="Times New Roman" pitchFamily="18" charset="0"/>
                <a:ea typeface="Tahoma" pitchFamily="34" charset="0"/>
                <a:cs typeface="Times New Roman" pitchFamily="18" charset="0"/>
              </a:rPr>
              <a:t>Start on a new line.</a:t>
            </a:r>
          </a:p>
          <a:p>
            <a:pPr algn="just"/>
            <a:r>
              <a:rPr lang="en-US" sz="2000" dirty="0" smtClean="0">
                <a:latin typeface="Times New Roman" pitchFamily="18" charset="0"/>
                <a:ea typeface="Tahoma" pitchFamily="34" charset="0"/>
                <a:cs typeface="Times New Roman" pitchFamily="18" charset="0"/>
              </a:rPr>
              <a:t>Take up the full width of the parent element (container).</a:t>
            </a:r>
          </a:p>
          <a:p>
            <a:pPr algn="just"/>
            <a:r>
              <a:rPr lang="en-US" sz="2000" dirty="0" smtClean="0">
                <a:latin typeface="Times New Roman" pitchFamily="18" charset="0"/>
                <a:ea typeface="Tahoma" pitchFamily="34" charset="0"/>
                <a:cs typeface="Times New Roman" pitchFamily="18" charset="0"/>
              </a:rPr>
              <a:t>Can contain other block-level or inline elements.</a:t>
            </a:r>
          </a:p>
          <a:p>
            <a:pPr algn="just"/>
            <a:r>
              <a:rPr lang="en-US" sz="2000" dirty="0" smtClean="0">
                <a:latin typeface="Times New Roman" pitchFamily="18" charset="0"/>
                <a:ea typeface="Tahoma" pitchFamily="34" charset="0"/>
                <a:cs typeface="Times New Roman" pitchFamily="18" charset="0"/>
              </a:rPr>
              <a:t>Often used for larger sections like paragraphs, headings, or divisions.</a:t>
            </a:r>
          </a:p>
          <a:p>
            <a:pPr algn="just"/>
            <a:r>
              <a:rPr lang="en-US" sz="2000" b="1" dirty="0" smtClean="0">
                <a:latin typeface="Times New Roman" pitchFamily="18" charset="0"/>
                <a:ea typeface="Tahoma" pitchFamily="34" charset="0"/>
                <a:cs typeface="Times New Roman" pitchFamily="18" charset="0"/>
              </a:rPr>
              <a:t>Common Block Elements:</a:t>
            </a:r>
          </a:p>
          <a:p>
            <a:pPr algn="just"/>
            <a:r>
              <a:rPr lang="en-US" sz="2000" dirty="0" smtClean="0">
                <a:latin typeface="Times New Roman" pitchFamily="18" charset="0"/>
                <a:ea typeface="Tahoma" pitchFamily="34" charset="0"/>
                <a:cs typeface="Times New Roman" pitchFamily="18" charset="0"/>
              </a:rPr>
              <a:t>&lt;div&gt;: Defines a division or section in HTML.</a:t>
            </a:r>
          </a:p>
          <a:p>
            <a:pPr algn="just"/>
            <a:r>
              <a:rPr lang="en-US" sz="2000" dirty="0" smtClean="0">
                <a:latin typeface="Times New Roman" pitchFamily="18" charset="0"/>
                <a:ea typeface="Tahoma" pitchFamily="34" charset="0"/>
                <a:cs typeface="Times New Roman" pitchFamily="18" charset="0"/>
              </a:rPr>
              <a:t>&lt;p&gt;: Defines a paragraph.</a:t>
            </a:r>
          </a:p>
          <a:p>
            <a:pPr algn="just"/>
            <a:r>
              <a:rPr lang="en-US" sz="2000" dirty="0" smtClean="0">
                <a:latin typeface="Times New Roman" pitchFamily="18" charset="0"/>
                <a:ea typeface="Tahoma" pitchFamily="34" charset="0"/>
                <a:cs typeface="Times New Roman" pitchFamily="18" charset="0"/>
              </a:rPr>
              <a:t>&lt;h1&gt; to &lt;h6&gt;: Define headings.</a:t>
            </a:r>
          </a:p>
          <a:p>
            <a:pPr algn="just"/>
            <a:r>
              <a:rPr lang="en-US" sz="2000" dirty="0" smtClean="0">
                <a:latin typeface="Times New Roman" pitchFamily="18" charset="0"/>
                <a:ea typeface="Tahoma" pitchFamily="34" charset="0"/>
                <a:cs typeface="Times New Roman" pitchFamily="18" charset="0"/>
              </a:rPr>
              <a:t>&lt;</a:t>
            </a:r>
            <a:r>
              <a:rPr lang="en-US" sz="2000" dirty="0" err="1" smtClean="0">
                <a:latin typeface="Times New Roman" pitchFamily="18" charset="0"/>
                <a:ea typeface="Tahoma" pitchFamily="34" charset="0"/>
                <a:cs typeface="Times New Roman" pitchFamily="18" charset="0"/>
              </a:rPr>
              <a:t>ul</a:t>
            </a:r>
            <a:r>
              <a:rPr lang="en-US" sz="2000" dirty="0" smtClean="0">
                <a:latin typeface="Times New Roman" pitchFamily="18" charset="0"/>
                <a:ea typeface="Tahoma" pitchFamily="34" charset="0"/>
                <a:cs typeface="Times New Roman" pitchFamily="18" charset="0"/>
              </a:rPr>
              <a:t>&gt; / &lt;</a:t>
            </a:r>
            <a:r>
              <a:rPr lang="en-US" sz="2000" dirty="0" err="1" smtClean="0">
                <a:latin typeface="Times New Roman" pitchFamily="18" charset="0"/>
                <a:ea typeface="Tahoma" pitchFamily="34" charset="0"/>
                <a:cs typeface="Times New Roman" pitchFamily="18" charset="0"/>
              </a:rPr>
              <a:t>ol</a:t>
            </a:r>
            <a:r>
              <a:rPr lang="en-US" sz="2000" dirty="0" smtClean="0">
                <a:latin typeface="Times New Roman" pitchFamily="18" charset="0"/>
                <a:ea typeface="Tahoma" pitchFamily="34" charset="0"/>
                <a:cs typeface="Times New Roman" pitchFamily="18" charset="0"/>
              </a:rPr>
              <a:t>&gt;: Define unordered and ordered lists, respectively.</a:t>
            </a:r>
          </a:p>
          <a:p>
            <a:pPr algn="just"/>
            <a:r>
              <a:rPr lang="en-US" sz="2000" dirty="0" smtClean="0">
                <a:latin typeface="Times New Roman" pitchFamily="18" charset="0"/>
                <a:ea typeface="Tahoma" pitchFamily="34" charset="0"/>
                <a:cs typeface="Times New Roman" pitchFamily="18" charset="0"/>
              </a:rPr>
              <a:t>&lt;</a:t>
            </a:r>
            <a:r>
              <a:rPr lang="en-US" sz="2000" dirty="0" err="1" smtClean="0">
                <a:latin typeface="Times New Roman" pitchFamily="18" charset="0"/>
                <a:ea typeface="Tahoma" pitchFamily="34" charset="0"/>
                <a:cs typeface="Times New Roman" pitchFamily="18" charset="0"/>
              </a:rPr>
              <a:t>li</a:t>
            </a:r>
            <a:r>
              <a:rPr lang="en-US" sz="2000" dirty="0" smtClean="0">
                <a:latin typeface="Times New Roman" pitchFamily="18" charset="0"/>
                <a:ea typeface="Tahoma" pitchFamily="34" charset="0"/>
                <a:cs typeface="Times New Roman" pitchFamily="18" charset="0"/>
              </a:rPr>
              <a:t>&gt;: Defines a list item.</a:t>
            </a:r>
          </a:p>
          <a:p>
            <a:pPr algn="just"/>
            <a:r>
              <a:rPr lang="en-US" sz="2000" dirty="0" smtClean="0">
                <a:latin typeface="Times New Roman" pitchFamily="18" charset="0"/>
                <a:ea typeface="Tahoma" pitchFamily="34" charset="0"/>
                <a:cs typeface="Times New Roman" pitchFamily="18" charset="0"/>
              </a:rPr>
              <a:t>&lt;section&gt;: Defines a section in the document.</a:t>
            </a:r>
          </a:p>
          <a:p>
            <a:pPr algn="just"/>
            <a:r>
              <a:rPr lang="en-US" sz="2000" dirty="0" smtClean="0">
                <a:latin typeface="Times New Roman" pitchFamily="18" charset="0"/>
                <a:ea typeface="Tahoma" pitchFamily="34" charset="0"/>
                <a:cs typeface="Times New Roman" pitchFamily="18" charset="0"/>
              </a:rPr>
              <a:t>&lt;header&gt;, &lt;footer&gt;: Define header and footer sections.</a:t>
            </a:r>
          </a:p>
          <a:p>
            <a:pPr algn="just"/>
            <a:r>
              <a:rPr lang="en-US" sz="2000" dirty="0" smtClean="0">
                <a:latin typeface="Times New Roman" pitchFamily="18" charset="0"/>
                <a:ea typeface="Tahoma" pitchFamily="34" charset="0"/>
                <a:cs typeface="Times New Roman" pitchFamily="18" charset="0"/>
              </a:rPr>
              <a:t>&lt;article&gt;: Defines a self-contained composition.</a:t>
            </a:r>
          </a:p>
          <a:p>
            <a:pPr algn="just"/>
            <a:endParaRPr lang="en-US" sz="2000" dirty="0">
              <a:latin typeface="Times New Roman" pitchFamily="18" charset="0"/>
              <a:ea typeface="Tahoma" pitchFamily="34"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463308"/>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&lt;h1&gt;This is a Heading&lt;/h1&gt;</a:t>
            </a:r>
          </a:p>
          <a:p>
            <a:pPr algn="just"/>
            <a:r>
              <a:rPr lang="en-US" dirty="0" smtClean="0">
                <a:latin typeface="Times New Roman" pitchFamily="18" charset="0"/>
                <a:cs typeface="Times New Roman" pitchFamily="18" charset="0"/>
              </a:rPr>
              <a:t>&lt;p&gt;This is a paragraph of text that acts as a block element.&lt;/p&gt;</a:t>
            </a:r>
          </a:p>
          <a:p>
            <a:pPr algn="just"/>
            <a:r>
              <a:rPr lang="en-US" dirty="0" smtClean="0">
                <a:latin typeface="Times New Roman" pitchFamily="18" charset="0"/>
                <a:cs typeface="Times New Roman" pitchFamily="18" charset="0"/>
              </a:rPr>
              <a:t>&lt;div&gt;</a:t>
            </a:r>
          </a:p>
          <a:p>
            <a:pPr algn="just"/>
            <a:r>
              <a:rPr lang="en-US" dirty="0" smtClean="0">
                <a:latin typeface="Times New Roman" pitchFamily="18" charset="0"/>
                <a:cs typeface="Times New Roman" pitchFamily="18" charset="0"/>
              </a:rPr>
              <a:t>    &lt;p&gt;Another paragraph inside a div (block element).&lt;/p&gt;</a:t>
            </a:r>
          </a:p>
          <a:p>
            <a:pPr algn="just"/>
            <a:r>
              <a:rPr lang="en-US" dirty="0" smtClean="0">
                <a:latin typeface="Times New Roman" pitchFamily="18" charset="0"/>
                <a:cs typeface="Times New Roman" pitchFamily="18" charset="0"/>
              </a:rPr>
              <a:t>&lt;/div&gt;</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What are Inline Elements?</a:t>
            </a:r>
          </a:p>
          <a:p>
            <a:pPr algn="just"/>
            <a:r>
              <a:rPr lang="en-US" dirty="0" smtClean="0">
                <a:latin typeface="Times New Roman" pitchFamily="18" charset="0"/>
                <a:cs typeface="Times New Roman" pitchFamily="18" charset="0"/>
              </a:rPr>
              <a:t>Inline elements, on the other hand, do not start on a new line. They only take up as much width as necessary, allowing multiple inline elements to sit next to each other within a block element. These are mainly used for formatting small pieces of content inside a block element.</a:t>
            </a:r>
          </a:p>
          <a:p>
            <a:pPr algn="just"/>
            <a:r>
              <a:rPr lang="en-US" b="1" dirty="0" smtClean="0">
                <a:latin typeface="Times New Roman" pitchFamily="18" charset="0"/>
                <a:cs typeface="Times New Roman" pitchFamily="18" charset="0"/>
              </a:rPr>
              <a:t>Key Characteristics:</a:t>
            </a:r>
          </a:p>
          <a:p>
            <a:pPr algn="just"/>
            <a:r>
              <a:rPr lang="en-US" dirty="0" smtClean="0">
                <a:latin typeface="Times New Roman" pitchFamily="18" charset="0"/>
                <a:cs typeface="Times New Roman" pitchFamily="18" charset="0"/>
              </a:rPr>
              <a:t>Do not start on a new line.</a:t>
            </a:r>
          </a:p>
          <a:p>
            <a:pPr algn="just"/>
            <a:r>
              <a:rPr lang="en-US" dirty="0" smtClean="0">
                <a:latin typeface="Times New Roman" pitchFamily="18" charset="0"/>
                <a:cs typeface="Times New Roman" pitchFamily="18" charset="0"/>
              </a:rPr>
              <a:t>Only take up as much width as necessary (content's width).</a:t>
            </a:r>
          </a:p>
          <a:p>
            <a:pPr algn="just"/>
            <a:r>
              <a:rPr lang="en-US" dirty="0" smtClean="0">
                <a:latin typeface="Times New Roman" pitchFamily="18" charset="0"/>
                <a:cs typeface="Times New Roman" pitchFamily="18" charset="0"/>
              </a:rPr>
              <a:t>Cannot contain block elements but can contain other inline elements.</a:t>
            </a:r>
          </a:p>
          <a:p>
            <a:pPr algn="just"/>
            <a:r>
              <a:rPr lang="en-US" dirty="0" smtClean="0">
                <a:latin typeface="Times New Roman" pitchFamily="18" charset="0"/>
                <a:cs typeface="Times New Roman" pitchFamily="18" charset="0"/>
              </a:rPr>
              <a:t>Often used for styling or linking text.</a:t>
            </a:r>
          </a:p>
          <a:p>
            <a:pPr algn="just"/>
            <a:r>
              <a:rPr lang="en-US" b="1" dirty="0" smtClean="0">
                <a:latin typeface="Times New Roman" pitchFamily="18" charset="0"/>
                <a:cs typeface="Times New Roman" pitchFamily="18" charset="0"/>
              </a:rPr>
              <a:t>Common Inline Elements:</a:t>
            </a:r>
          </a:p>
          <a:p>
            <a:pPr algn="just"/>
            <a:r>
              <a:rPr lang="en-US" dirty="0" smtClean="0">
                <a:latin typeface="Times New Roman" pitchFamily="18" charset="0"/>
                <a:cs typeface="Times New Roman" pitchFamily="18" charset="0"/>
              </a:rPr>
              <a:t>&lt;span&gt;: Used for grouping inline elements.</a:t>
            </a:r>
          </a:p>
          <a:p>
            <a:pPr algn="just"/>
            <a:r>
              <a:rPr lang="en-US" dirty="0" smtClean="0">
                <a:latin typeface="Times New Roman" pitchFamily="18" charset="0"/>
                <a:cs typeface="Times New Roman" pitchFamily="18" charset="0"/>
              </a:rPr>
              <a:t>&lt;a&gt;: Defines a hyperlink.</a:t>
            </a:r>
          </a:p>
          <a:p>
            <a:pPr algn="just"/>
            <a:r>
              <a:rPr lang="en-US" dirty="0" smtClean="0">
                <a:latin typeface="Times New Roman" pitchFamily="18" charset="0"/>
                <a:cs typeface="Times New Roman" pitchFamily="18" charset="0"/>
              </a:rPr>
              <a:t>&lt;</a:t>
            </a:r>
            <a:r>
              <a:rPr lang="en-US" dirty="0" err="1" smtClean="0">
                <a:latin typeface="Times New Roman" pitchFamily="18" charset="0"/>
                <a:cs typeface="Times New Roman" pitchFamily="18" charset="0"/>
              </a:rPr>
              <a:t>img</a:t>
            </a:r>
            <a:r>
              <a:rPr lang="en-US" dirty="0" smtClean="0">
                <a:latin typeface="Times New Roman" pitchFamily="18" charset="0"/>
                <a:cs typeface="Times New Roman" pitchFamily="18" charset="0"/>
              </a:rPr>
              <a:t>&gt;: Embeds an image.</a:t>
            </a:r>
          </a:p>
          <a:p>
            <a:pPr algn="just"/>
            <a:r>
              <a:rPr lang="en-US" dirty="0" smtClean="0">
                <a:latin typeface="Times New Roman" pitchFamily="18" charset="0"/>
                <a:cs typeface="Times New Roman" pitchFamily="18" charset="0"/>
              </a:rPr>
              <a:t>&lt;strong&gt;, &lt;</a:t>
            </a:r>
            <a:r>
              <a:rPr lang="en-US" dirty="0" err="1" smtClean="0">
                <a:latin typeface="Times New Roman" pitchFamily="18" charset="0"/>
                <a:cs typeface="Times New Roman" pitchFamily="18" charset="0"/>
              </a:rPr>
              <a:t>em</a:t>
            </a:r>
            <a:r>
              <a:rPr lang="en-US" dirty="0" smtClean="0">
                <a:latin typeface="Times New Roman" pitchFamily="18" charset="0"/>
                <a:cs typeface="Times New Roman" pitchFamily="18" charset="0"/>
              </a:rPr>
              <a:t>&gt;: Define important or emphasized text.</a:t>
            </a:r>
          </a:p>
          <a:p>
            <a:pPr algn="just"/>
            <a:r>
              <a:rPr lang="en-US" dirty="0" smtClean="0">
                <a:latin typeface="Times New Roman" pitchFamily="18" charset="0"/>
                <a:cs typeface="Times New Roman" pitchFamily="18" charset="0"/>
              </a:rPr>
              <a:t>&lt;b&gt;, &lt;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&gt;: Define bold and italicized text.</a:t>
            </a:r>
          </a:p>
          <a:p>
            <a:pPr algn="just"/>
            <a:r>
              <a:rPr lang="en-US" dirty="0" smtClean="0">
                <a:latin typeface="Times New Roman" pitchFamily="18" charset="0"/>
                <a:cs typeface="Times New Roman" pitchFamily="18" charset="0"/>
              </a:rPr>
              <a:t>&lt;u&gt;: Underlines text.</a:t>
            </a:r>
          </a:p>
          <a:p>
            <a:pPr algn="just"/>
            <a:endParaRPr 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909310"/>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&lt;p&gt;This is a paragraph with &lt;a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="#"&gt;an inline link&lt;/a&gt; and &lt;strong&gt;bold text&lt;/strong&gt;.&lt;/p&gt;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Combining Block and Inline Elements</a:t>
            </a:r>
          </a:p>
          <a:p>
            <a:pPr algn="just"/>
            <a:r>
              <a:rPr lang="en-US" sz="2000" dirty="0" smtClean="0">
                <a:latin typeface="Times New Roman" pitchFamily="18" charset="0"/>
                <a:cs typeface="Times New Roman" pitchFamily="18" charset="0"/>
              </a:rPr>
              <a:t>Often, you will find block elements containing inline elements. For example, a paragraph (&lt;p&gt;) is a block element that may contain text with formatting applied via inline elements like &lt;strong&gt;, &lt;</a:t>
            </a:r>
            <a:r>
              <a:rPr lang="en-US" sz="2000" dirty="0" err="1" smtClean="0">
                <a:latin typeface="Times New Roman" pitchFamily="18" charset="0"/>
                <a:cs typeface="Times New Roman" pitchFamily="18" charset="0"/>
              </a:rPr>
              <a:t>em</a:t>
            </a:r>
            <a:r>
              <a:rPr lang="en-US" sz="2000" dirty="0" smtClean="0">
                <a:latin typeface="Times New Roman" pitchFamily="18" charset="0"/>
                <a:cs typeface="Times New Roman" pitchFamily="18" charset="0"/>
              </a:rPr>
              <a:t>&gt;, or &lt;a&gt;.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&lt;div&gt;</a:t>
            </a:r>
          </a:p>
          <a:p>
            <a:pPr algn="just"/>
            <a:r>
              <a:rPr lang="en-US" sz="2000" dirty="0" smtClean="0">
                <a:latin typeface="Times New Roman" pitchFamily="18" charset="0"/>
                <a:cs typeface="Times New Roman" pitchFamily="18" charset="0"/>
              </a:rPr>
              <a:t>    &lt;h2&gt;This is a block-level heading&lt;/h2&gt;</a:t>
            </a:r>
          </a:p>
          <a:p>
            <a:pPr algn="just"/>
            <a:r>
              <a:rPr lang="en-US" sz="2000" dirty="0" smtClean="0">
                <a:latin typeface="Times New Roman" pitchFamily="18" charset="0"/>
                <a:cs typeface="Times New Roman" pitchFamily="18" charset="0"/>
              </a:rPr>
              <a:t>    &lt;p&gt;This paragraph has an &lt;a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="#"&gt;inline link&lt;/a&gt; and &lt;strong&gt;bold text&lt;/strong&gt;.&lt;/p&gt;</a:t>
            </a:r>
          </a:p>
          <a:p>
            <a:pPr algn="just"/>
            <a:r>
              <a:rPr lang="en-US" sz="2000" dirty="0" smtClean="0">
                <a:latin typeface="Times New Roman" pitchFamily="18" charset="0"/>
                <a:cs typeface="Times New Roman" pitchFamily="18" charset="0"/>
              </a:rPr>
              <a:t>&lt;/div&gt;</a:t>
            </a:r>
          </a:p>
          <a:p>
            <a:pPr algn="just"/>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 this example:</a:t>
            </a:r>
          </a:p>
          <a:p>
            <a:r>
              <a:rPr lang="en-US" sz="2000" dirty="0" smtClean="0">
                <a:latin typeface="Times New Roman" pitchFamily="18" charset="0"/>
                <a:cs typeface="Times New Roman" pitchFamily="18" charset="0"/>
              </a:rPr>
              <a:t>The &lt;div&gt; and &lt;h2&gt; are block elements.</a:t>
            </a:r>
          </a:p>
          <a:p>
            <a:r>
              <a:rPr lang="en-US" sz="2000" dirty="0" smtClean="0">
                <a:latin typeface="Times New Roman" pitchFamily="18" charset="0"/>
                <a:cs typeface="Times New Roman" pitchFamily="18" charset="0"/>
              </a:rPr>
              <a:t>The &lt;a&gt; and &lt;strong&gt; inside the &lt;p&gt; are inline elements.</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247864"/>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When to Use Block </a:t>
            </a:r>
            <a:r>
              <a:rPr lang="en-US" sz="2000" b="1" dirty="0" err="1" smtClean="0">
                <a:latin typeface="Times New Roman" pitchFamily="18" charset="0"/>
                <a:cs typeface="Times New Roman" pitchFamily="18" charset="0"/>
              </a:rPr>
              <a:t>vs</a:t>
            </a:r>
            <a:r>
              <a:rPr lang="en-US" sz="2000" b="1" dirty="0" smtClean="0">
                <a:latin typeface="Times New Roman" pitchFamily="18" charset="0"/>
                <a:cs typeface="Times New Roman" pitchFamily="18" charset="0"/>
              </a:rPr>
              <a:t> Inline Elements</a:t>
            </a:r>
          </a:p>
          <a:p>
            <a:pPr algn="just"/>
            <a:r>
              <a:rPr lang="en-US" sz="2000" b="1" dirty="0" smtClean="0">
                <a:latin typeface="Times New Roman" pitchFamily="18" charset="0"/>
                <a:cs typeface="Times New Roman" pitchFamily="18" charset="0"/>
              </a:rPr>
              <a:t>Block elements</a:t>
            </a:r>
            <a:r>
              <a:rPr lang="en-US" sz="2000" dirty="0" smtClean="0">
                <a:latin typeface="Times New Roman" pitchFamily="18" charset="0"/>
                <a:cs typeface="Times New Roman" pitchFamily="18" charset="0"/>
              </a:rPr>
              <a:t> are used when you want to define larger structural components, such as sections, headers, footers, and paragraphs.</a:t>
            </a:r>
          </a:p>
          <a:p>
            <a:pPr algn="just"/>
            <a:r>
              <a:rPr lang="en-US" sz="2000" b="1" dirty="0" smtClean="0">
                <a:latin typeface="Times New Roman" pitchFamily="18" charset="0"/>
                <a:cs typeface="Times New Roman" pitchFamily="18" charset="0"/>
              </a:rPr>
              <a:t>Inline elements</a:t>
            </a:r>
            <a:r>
              <a:rPr lang="en-US" sz="2000" dirty="0" smtClean="0">
                <a:latin typeface="Times New Roman" pitchFamily="18" charset="0"/>
                <a:cs typeface="Times New Roman" pitchFamily="18" charset="0"/>
              </a:rPr>
              <a:t> are used to apply formatting or links to small pieces of content without disrupting the flow of the surrounding content</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HTML </a:t>
            </a:r>
            <a:r>
              <a:rPr lang="en-US" sz="2000" b="1" dirty="0" smtClean="0">
                <a:latin typeface="Times New Roman" pitchFamily="18" charset="0"/>
                <a:cs typeface="Times New Roman" pitchFamily="18" charset="0"/>
              </a:rPr>
              <a:t>Lists: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HTML lists are used to group related items together. There are three main types of lists in HTML:</a:t>
            </a:r>
          </a:p>
          <a:p>
            <a:pPr algn="just"/>
            <a:r>
              <a:rPr lang="en-US" sz="2000" b="1" dirty="0" smtClean="0">
                <a:latin typeface="Times New Roman" pitchFamily="18" charset="0"/>
                <a:cs typeface="Times New Roman" pitchFamily="18" charset="0"/>
              </a:rPr>
              <a:t>Unordered List (&lt;</a:t>
            </a:r>
            <a:r>
              <a:rPr lang="en-US" sz="2000" b="1" dirty="0" err="1" smtClean="0">
                <a:latin typeface="Times New Roman" pitchFamily="18" charset="0"/>
                <a:cs typeface="Times New Roman" pitchFamily="18" charset="0"/>
              </a:rPr>
              <a:t>ul</a:t>
            </a:r>
            <a:r>
              <a:rPr lang="en-US" sz="2000" b="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Displays items in no specific order, usually marked by bullets.</a:t>
            </a:r>
          </a:p>
          <a:p>
            <a:pPr algn="just"/>
            <a:r>
              <a:rPr lang="en-US" sz="2000" b="1" dirty="0" smtClean="0">
                <a:latin typeface="Times New Roman" pitchFamily="18" charset="0"/>
                <a:cs typeface="Times New Roman" pitchFamily="18" charset="0"/>
              </a:rPr>
              <a:t>Ordered List (&lt;</a:t>
            </a:r>
            <a:r>
              <a:rPr lang="en-US" sz="2000" b="1" dirty="0" err="1" smtClean="0">
                <a:latin typeface="Times New Roman" pitchFamily="18" charset="0"/>
                <a:cs typeface="Times New Roman" pitchFamily="18" charset="0"/>
              </a:rPr>
              <a:t>ol</a:t>
            </a:r>
            <a:r>
              <a:rPr lang="en-US" sz="2000" b="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Displays items in a specific order, usually marked by numbers or letters.</a:t>
            </a:r>
          </a:p>
          <a:p>
            <a:pPr algn="just"/>
            <a:r>
              <a:rPr lang="en-US" sz="2000" b="1" dirty="0" smtClean="0">
                <a:latin typeface="Times New Roman" pitchFamily="18" charset="0"/>
                <a:cs typeface="Times New Roman" pitchFamily="18" charset="0"/>
              </a:rPr>
              <a:t>Description List (&lt;dl&gt;)</a:t>
            </a:r>
            <a:r>
              <a:rPr lang="en-US" sz="2000" dirty="0" smtClean="0">
                <a:latin typeface="Times New Roman" pitchFamily="18" charset="0"/>
                <a:cs typeface="Times New Roman" pitchFamily="18" charset="0"/>
              </a:rPr>
              <a:t>: Used for lists of terms and descriptions.</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1. Unordered List (&lt;</a:t>
            </a:r>
            <a:r>
              <a:rPr lang="en-US" sz="2000" b="1" dirty="0" err="1" smtClean="0">
                <a:latin typeface="Times New Roman" pitchFamily="18" charset="0"/>
                <a:cs typeface="Times New Roman" pitchFamily="18" charset="0"/>
              </a:rPr>
              <a:t>ul</a:t>
            </a:r>
            <a:r>
              <a:rPr lang="en-US" sz="2000" b="1" dirty="0" smtClean="0">
                <a:latin typeface="Times New Roman" pitchFamily="18" charset="0"/>
                <a:cs typeface="Times New Roman" pitchFamily="18" charset="0"/>
              </a:rPr>
              <a:t>&gt;)</a:t>
            </a:r>
          </a:p>
          <a:p>
            <a:pPr algn="just"/>
            <a:r>
              <a:rPr lang="en-US" sz="2000" dirty="0" smtClean="0">
                <a:latin typeface="Times New Roman" pitchFamily="18" charset="0"/>
                <a:cs typeface="Times New Roman" pitchFamily="18" charset="0"/>
              </a:rPr>
              <a:t>An unordered list is used when the order of the list items doesn’t matter.</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324535"/>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Explanation:</a:t>
            </a:r>
          </a:p>
          <a:p>
            <a:pPr algn="just"/>
            <a:r>
              <a:rPr lang="en-US" sz="2000" dirty="0" smtClean="0">
                <a:latin typeface="Times New Roman" pitchFamily="18" charset="0"/>
                <a:cs typeface="Times New Roman" pitchFamily="18" charset="0"/>
              </a:rPr>
              <a:t>&lt;!DOCTYPE html&gt;: Declares the document type and version of HTML (HTML5).</a:t>
            </a:r>
          </a:p>
          <a:p>
            <a:pPr algn="just"/>
            <a:r>
              <a:rPr lang="en-US" sz="2000" dirty="0" smtClean="0">
                <a:latin typeface="Times New Roman" pitchFamily="18" charset="0"/>
                <a:cs typeface="Times New Roman" pitchFamily="18" charset="0"/>
              </a:rPr>
              <a:t>&lt;html&gt;: The root element that contains all other elements on the page.</a:t>
            </a:r>
          </a:p>
          <a:p>
            <a:pPr algn="just"/>
            <a:r>
              <a:rPr lang="en-US" sz="2000" dirty="0" smtClean="0">
                <a:latin typeface="Times New Roman" pitchFamily="18" charset="0"/>
                <a:cs typeface="Times New Roman" pitchFamily="18" charset="0"/>
              </a:rPr>
              <a:t>&lt;head&gt;: Contains meta-information about the document like title, character set, styles, etc.</a:t>
            </a:r>
          </a:p>
          <a:p>
            <a:pPr algn="just"/>
            <a:r>
              <a:rPr lang="en-US" sz="2000" dirty="0" smtClean="0">
                <a:latin typeface="Times New Roman" pitchFamily="18" charset="0"/>
                <a:cs typeface="Times New Roman" pitchFamily="18" charset="0"/>
              </a:rPr>
              <a:t>&lt;meta </a:t>
            </a:r>
            <a:r>
              <a:rPr lang="en-US" sz="2000" dirty="0" err="1" smtClean="0">
                <a:latin typeface="Times New Roman" pitchFamily="18" charset="0"/>
                <a:cs typeface="Times New Roman" pitchFamily="18" charset="0"/>
              </a:rPr>
              <a:t>charset</a:t>
            </a:r>
            <a:r>
              <a:rPr lang="en-US" sz="2000" dirty="0" smtClean="0">
                <a:latin typeface="Times New Roman" pitchFamily="18" charset="0"/>
                <a:cs typeface="Times New Roman" pitchFamily="18" charset="0"/>
              </a:rPr>
              <a:t>="UTF-8"&gt;: Specifies the character encoding for the document.</a:t>
            </a:r>
          </a:p>
          <a:p>
            <a:pPr algn="just"/>
            <a:r>
              <a:rPr lang="en-US" sz="2000" dirty="0" smtClean="0">
                <a:latin typeface="Times New Roman" pitchFamily="18" charset="0"/>
                <a:cs typeface="Times New Roman" pitchFamily="18" charset="0"/>
              </a:rPr>
              <a:t>&lt;title&gt;: Defines the title of the document shown in the browser tab.</a:t>
            </a:r>
          </a:p>
          <a:p>
            <a:pPr algn="just"/>
            <a:r>
              <a:rPr lang="en-US" sz="2000" dirty="0" smtClean="0">
                <a:latin typeface="Times New Roman" pitchFamily="18" charset="0"/>
                <a:cs typeface="Times New Roman" pitchFamily="18" charset="0"/>
              </a:rPr>
              <a:t>&lt;body&gt;: Contains the visible content of the webpage like headings, paragraphs, images, etc.</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3. HTML Tags and Elements</a:t>
            </a:r>
          </a:p>
          <a:p>
            <a:pPr algn="just"/>
            <a:r>
              <a:rPr lang="en-US" sz="2000" dirty="0" smtClean="0">
                <a:latin typeface="Times New Roman" pitchFamily="18" charset="0"/>
                <a:cs typeface="Times New Roman" pitchFamily="18" charset="0"/>
              </a:rPr>
              <a:t>HTML uses tags to define elements. A tag typically comes in pairs: opening and closing tags. For example:</a:t>
            </a:r>
          </a:p>
          <a:p>
            <a:pPr algn="just"/>
            <a:r>
              <a:rPr lang="en-US" sz="2000" dirty="0" smtClean="0">
                <a:latin typeface="Times New Roman" pitchFamily="18" charset="0"/>
                <a:cs typeface="Times New Roman" pitchFamily="18" charset="0"/>
              </a:rPr>
              <a:t>&lt;h1&gt;Content&lt;/h1&gt;: A heading tag.</a:t>
            </a:r>
          </a:p>
          <a:p>
            <a:pPr algn="just"/>
            <a:r>
              <a:rPr lang="en-US" sz="2000" dirty="0" smtClean="0">
                <a:latin typeface="Times New Roman" pitchFamily="18" charset="0"/>
                <a:cs typeface="Times New Roman" pitchFamily="18" charset="0"/>
              </a:rPr>
              <a:t>&lt;p&gt;Content&lt;/p&gt;: A paragraph tag.</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016758"/>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Some tags are self-closing and don’t need a closing tag. For example, the image tag:</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="image.jpg" alt="Description"&gt;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4. HTML Document Elements Overview</a:t>
            </a:r>
          </a:p>
          <a:p>
            <a:pPr algn="just"/>
            <a:r>
              <a:rPr lang="en-US" sz="2000" dirty="0" smtClean="0">
                <a:latin typeface="Times New Roman" pitchFamily="18" charset="0"/>
                <a:cs typeface="Times New Roman" pitchFamily="18" charset="0"/>
              </a:rPr>
              <a:t>Let’s look at some common elements used in HTML documents:</a:t>
            </a:r>
          </a:p>
          <a:p>
            <a:pPr algn="just"/>
            <a:r>
              <a:rPr lang="en-US" sz="2000" b="1" dirty="0" smtClean="0">
                <a:latin typeface="Times New Roman" pitchFamily="18" charset="0"/>
                <a:cs typeface="Times New Roman" pitchFamily="18" charset="0"/>
              </a:rPr>
              <a:t>Headings</a:t>
            </a:r>
            <a:r>
              <a:rPr lang="en-US" sz="2000" dirty="0" smtClean="0">
                <a:latin typeface="Times New Roman" pitchFamily="18" charset="0"/>
                <a:cs typeface="Times New Roman" pitchFamily="18" charset="0"/>
              </a:rPr>
              <a:t>: &lt;h1&gt; to &lt;h6&gt; are used to define headings, with &lt;h1&gt; being the largest and &lt;h6&gt; the smallest.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&lt;h1&gt;Main Heading&lt;/h1&gt;</a:t>
            </a:r>
          </a:p>
          <a:p>
            <a:pPr algn="just"/>
            <a:r>
              <a:rPr lang="en-US" sz="2000" dirty="0" smtClean="0">
                <a:latin typeface="Times New Roman" pitchFamily="18" charset="0"/>
                <a:cs typeface="Times New Roman" pitchFamily="18" charset="0"/>
              </a:rPr>
              <a:t>&lt;h2&gt;Sub Heading&lt;/h2&gt;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Paragraphs</a:t>
            </a:r>
            <a:r>
              <a:rPr lang="en-US" sz="2000" dirty="0" smtClean="0">
                <a:latin typeface="Times New Roman" pitchFamily="18" charset="0"/>
                <a:cs typeface="Times New Roman" pitchFamily="18" charset="0"/>
              </a:rPr>
              <a:t>: &lt;p&gt; is used to define a paragraph of text.</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&lt;p&gt;This is a paragraph of text.&lt;/p&gt;</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5632311"/>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Links</a:t>
            </a:r>
            <a:r>
              <a:rPr lang="en-US" sz="2000" dirty="0" smtClean="0">
                <a:latin typeface="Times New Roman" pitchFamily="18" charset="0"/>
                <a:cs typeface="Times New Roman" pitchFamily="18" charset="0"/>
              </a:rPr>
              <a:t>: &lt;a&gt; is used to create hyperlinks.</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="https://www.example.com"&gt;Click here&lt;/a&gt;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Lists</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Ordered lists &lt;</a:t>
            </a:r>
            <a:r>
              <a:rPr lang="en-US" sz="2000" dirty="0" err="1" smtClean="0">
                <a:latin typeface="Times New Roman" pitchFamily="18" charset="0"/>
                <a:cs typeface="Times New Roman" pitchFamily="18" charset="0"/>
              </a:rPr>
              <a:t>ol</a:t>
            </a:r>
            <a:r>
              <a:rPr lang="en-US" sz="2000" dirty="0" smtClean="0">
                <a:latin typeface="Times New Roman" pitchFamily="18" charset="0"/>
                <a:cs typeface="Times New Roman" pitchFamily="18" charset="0"/>
              </a:rPr>
              <a:t>&gt; create numbered lists.</a:t>
            </a:r>
          </a:p>
          <a:p>
            <a:pPr algn="just"/>
            <a:r>
              <a:rPr lang="en-US" sz="2000" dirty="0" smtClean="0">
                <a:latin typeface="Times New Roman" pitchFamily="18" charset="0"/>
                <a:cs typeface="Times New Roman" pitchFamily="18" charset="0"/>
              </a:rPr>
              <a:t>Unordered lists &lt;</a:t>
            </a:r>
            <a:r>
              <a:rPr lang="en-US" sz="2000" dirty="0" err="1" smtClean="0">
                <a:latin typeface="Times New Roman" pitchFamily="18" charset="0"/>
                <a:cs typeface="Times New Roman" pitchFamily="18" charset="0"/>
              </a:rPr>
              <a:t>ul</a:t>
            </a:r>
            <a:r>
              <a:rPr lang="en-US" sz="2000" dirty="0" smtClean="0">
                <a:latin typeface="Times New Roman" pitchFamily="18" charset="0"/>
                <a:cs typeface="Times New Roman" pitchFamily="18" charset="0"/>
              </a:rPr>
              <a:t>&gt; create bulleted lists.</a:t>
            </a:r>
          </a:p>
          <a:p>
            <a:pPr algn="just"/>
            <a:endParaRPr lang="en-US" sz="2000" dirty="0" smtClean="0">
              <a:latin typeface="Times New Roman" pitchFamily="18" charset="0"/>
              <a:cs typeface="Times New Roman" pitchFamily="18" charset="0"/>
            </a:endParaRPr>
          </a:p>
          <a:p>
            <a:pPr algn="just"/>
            <a:r>
              <a:rPr lang="it-IT" sz="2000" dirty="0" smtClean="0">
                <a:latin typeface="Times New Roman" pitchFamily="18" charset="0"/>
                <a:cs typeface="Times New Roman" pitchFamily="18" charset="0"/>
              </a:rPr>
              <a:t>&lt;ol&gt;</a:t>
            </a:r>
          </a:p>
          <a:p>
            <a:pPr algn="just"/>
            <a:r>
              <a:rPr lang="it-IT" sz="2000" dirty="0" smtClean="0">
                <a:latin typeface="Times New Roman" pitchFamily="18" charset="0"/>
                <a:cs typeface="Times New Roman" pitchFamily="18" charset="0"/>
              </a:rPr>
              <a:t>    &lt;li&gt;First item&lt;/li&gt;</a:t>
            </a:r>
          </a:p>
          <a:p>
            <a:pPr algn="just"/>
            <a:r>
              <a:rPr lang="it-IT" sz="2000" dirty="0" smtClean="0">
                <a:latin typeface="Times New Roman" pitchFamily="18" charset="0"/>
                <a:cs typeface="Times New Roman" pitchFamily="18" charset="0"/>
              </a:rPr>
              <a:t>    &lt;li&gt;Second item&lt;/li&gt;</a:t>
            </a:r>
          </a:p>
          <a:p>
            <a:pPr algn="just"/>
            <a:r>
              <a:rPr lang="it-IT" sz="2000" dirty="0" smtClean="0">
                <a:latin typeface="Times New Roman" pitchFamily="18" charset="0"/>
                <a:cs typeface="Times New Roman" pitchFamily="18" charset="0"/>
              </a:rPr>
              <a:t>&lt;/ol&gt;</a:t>
            </a:r>
          </a:p>
          <a:p>
            <a:pPr algn="just"/>
            <a:endParaRPr lang="it-IT" sz="2000" dirty="0" smtClean="0">
              <a:latin typeface="Times New Roman" pitchFamily="18" charset="0"/>
              <a:cs typeface="Times New Roman" pitchFamily="18" charset="0"/>
            </a:endParaRPr>
          </a:p>
          <a:p>
            <a:pPr algn="just"/>
            <a:r>
              <a:rPr lang="it-IT" sz="2000" dirty="0" smtClean="0">
                <a:latin typeface="Times New Roman" pitchFamily="18" charset="0"/>
                <a:cs typeface="Times New Roman" pitchFamily="18" charset="0"/>
              </a:rPr>
              <a:t>&lt;ul&gt;</a:t>
            </a:r>
          </a:p>
          <a:p>
            <a:pPr algn="just"/>
            <a:r>
              <a:rPr lang="it-IT" sz="2000" dirty="0" smtClean="0">
                <a:latin typeface="Times New Roman" pitchFamily="18" charset="0"/>
                <a:cs typeface="Times New Roman" pitchFamily="18" charset="0"/>
              </a:rPr>
              <a:t>    &lt;li&gt;First item&lt;/li&gt;</a:t>
            </a:r>
          </a:p>
          <a:p>
            <a:pPr algn="just"/>
            <a:r>
              <a:rPr lang="it-IT" sz="2000" dirty="0" smtClean="0">
                <a:latin typeface="Times New Roman" pitchFamily="18" charset="0"/>
                <a:cs typeface="Times New Roman" pitchFamily="18" charset="0"/>
              </a:rPr>
              <a:t>    &lt;li&gt;Second item&lt;/li&gt;</a:t>
            </a:r>
          </a:p>
          <a:p>
            <a:pPr algn="just"/>
            <a:r>
              <a:rPr lang="it-IT" sz="2000" dirty="0" smtClean="0">
                <a:latin typeface="Times New Roman" pitchFamily="18" charset="0"/>
                <a:cs typeface="Times New Roman" pitchFamily="18" charset="0"/>
              </a:rPr>
              <a:t>&lt;/ul&gt;</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324535"/>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5. Attributes in HTML Tags</a:t>
            </a:r>
          </a:p>
          <a:p>
            <a:r>
              <a:rPr lang="en-US" sz="2000" dirty="0" smtClean="0">
                <a:latin typeface="Times New Roman" pitchFamily="18" charset="0"/>
                <a:cs typeface="Times New Roman" pitchFamily="18" charset="0"/>
              </a:rPr>
              <a:t>Attributes provide additional information about elements. For example, the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 attribute in the &lt;a&gt; tag defines the URL the link points to, and the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 attribute in the &lt;</a:t>
            </a: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&gt; tag specifies the path to the image.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="https://www.example.com"&gt;Visit Example&lt;/a&gt;</a:t>
            </a:r>
          </a:p>
          <a:p>
            <a:r>
              <a:rPr lang="en-US" sz="2000" dirty="0" smtClean="0">
                <a:latin typeface="Times New Roman" pitchFamily="18" charset="0"/>
                <a:cs typeface="Times New Roman" pitchFamily="18" charset="0"/>
              </a:rPr>
              <a:t>&lt;</a:t>
            </a: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="image.jpg" alt="Example Image"&gt;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6. Block-Level and Inline Elements</a:t>
            </a:r>
          </a:p>
          <a:p>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HTML elements are categorized as either block-level or inline elements:</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Block-level elements</a:t>
            </a:r>
            <a:r>
              <a:rPr lang="en-US" sz="2000" dirty="0" smtClean="0">
                <a:latin typeface="Times New Roman" pitchFamily="18" charset="0"/>
                <a:cs typeface="Times New Roman" pitchFamily="18" charset="0"/>
              </a:rPr>
              <a:t>: Take up the full width available and start on a new line (e.g., &lt;div&gt;, &lt;p&gt;, &lt;h1&gt;).</a:t>
            </a:r>
          </a:p>
          <a:p>
            <a:r>
              <a:rPr lang="en-US" sz="2000" b="1" dirty="0" smtClean="0">
                <a:latin typeface="Times New Roman" pitchFamily="18" charset="0"/>
                <a:cs typeface="Times New Roman" pitchFamily="18" charset="0"/>
              </a:rPr>
              <a:t>Inline elements</a:t>
            </a:r>
            <a:r>
              <a:rPr lang="en-US" sz="2000" dirty="0" smtClean="0">
                <a:latin typeface="Times New Roman" pitchFamily="18" charset="0"/>
                <a:cs typeface="Times New Roman" pitchFamily="18" charset="0"/>
              </a:rPr>
              <a:t>: Take up only as much width as their content and do not start on a new line (e.g., &lt;span&gt;, &lt;a&gt;, &lt;</a:t>
            </a: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&gt;).</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4708981"/>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7. Nesting HTML Elements</a:t>
            </a:r>
          </a:p>
          <a:p>
            <a:pPr algn="just"/>
            <a:r>
              <a:rPr lang="en-US" sz="2000" dirty="0" smtClean="0">
                <a:latin typeface="Times New Roman" pitchFamily="18" charset="0"/>
                <a:cs typeface="Times New Roman" pitchFamily="18" charset="0"/>
              </a:rPr>
              <a:t>You can nest elements inside one another. For example, you can put a link inside a paragraph:</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&lt;p&gt;This is a paragraph with a &lt;a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="#"&gt;link&lt;/a&gt;.&lt;/p&gt;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8. Commenting in HTML</a:t>
            </a:r>
          </a:p>
          <a:p>
            <a:pPr algn="just"/>
            <a:r>
              <a:rPr lang="en-US" sz="2000" dirty="0" smtClean="0">
                <a:latin typeface="Times New Roman" pitchFamily="18" charset="0"/>
                <a:cs typeface="Times New Roman" pitchFamily="18" charset="0"/>
              </a:rPr>
              <a:t>Comments in HTML are ignored by the browser and used to add notes or explanations in the code.</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 This is a comment --&gt;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9. Building a Simple Web Page</a:t>
            </a:r>
          </a:p>
          <a:p>
            <a:pPr algn="just"/>
            <a:r>
              <a:rPr lang="en-US" sz="2000" dirty="0" smtClean="0">
                <a:latin typeface="Times New Roman" pitchFamily="18" charset="0"/>
                <a:cs typeface="Times New Roman" pitchFamily="18" charset="0"/>
              </a:rPr>
              <a:t>Let’s put everything together and build a simple HTML document:</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740307"/>
          </a:xfrm>
          <a:prstGeom prst="rect">
            <a:avLst/>
          </a:prstGeom>
          <a:noFill/>
        </p:spPr>
        <p:txBody>
          <a:bodyPr wrap="square" rtlCol="0">
            <a:spAutoFit/>
          </a:bodyPr>
          <a:lstStyle/>
          <a:p>
            <a:r>
              <a:rPr lang="en-US" dirty="0" smtClean="0">
                <a:latin typeface="Times New Roman" pitchFamily="18" charset="0"/>
                <a:cs typeface="Times New Roman" pitchFamily="18" charset="0"/>
              </a:rPr>
              <a:t>&lt;!DOCTYPE html&gt;</a:t>
            </a:r>
          </a:p>
          <a:p>
            <a:r>
              <a:rPr lang="en-US" dirty="0" smtClean="0">
                <a:latin typeface="Times New Roman" pitchFamily="18" charset="0"/>
                <a:cs typeface="Times New Roman" pitchFamily="18" charset="0"/>
              </a:rPr>
              <a:t>&lt;html&gt;</a:t>
            </a:r>
          </a:p>
          <a:p>
            <a:r>
              <a:rPr lang="en-US" dirty="0" smtClean="0">
                <a:latin typeface="Times New Roman" pitchFamily="18" charset="0"/>
                <a:cs typeface="Times New Roman" pitchFamily="18" charset="0"/>
              </a:rPr>
              <a:t>&lt;head&gt;</a:t>
            </a:r>
          </a:p>
          <a:p>
            <a:r>
              <a:rPr lang="en-US" dirty="0" smtClean="0">
                <a:latin typeface="Times New Roman" pitchFamily="18" charset="0"/>
                <a:cs typeface="Times New Roman" pitchFamily="18" charset="0"/>
              </a:rPr>
              <a:t>    &lt;meta </a:t>
            </a:r>
            <a:r>
              <a:rPr lang="en-US" dirty="0" err="1" smtClean="0">
                <a:latin typeface="Times New Roman" pitchFamily="18" charset="0"/>
                <a:cs typeface="Times New Roman" pitchFamily="18" charset="0"/>
              </a:rPr>
              <a:t>charset</a:t>
            </a:r>
            <a:r>
              <a:rPr lang="en-US" dirty="0" smtClean="0">
                <a:latin typeface="Times New Roman" pitchFamily="18" charset="0"/>
                <a:cs typeface="Times New Roman" pitchFamily="18" charset="0"/>
              </a:rPr>
              <a:t>="UTF-8"&gt;</a:t>
            </a:r>
          </a:p>
          <a:p>
            <a:r>
              <a:rPr lang="en-US" dirty="0" smtClean="0">
                <a:latin typeface="Times New Roman" pitchFamily="18" charset="0"/>
                <a:cs typeface="Times New Roman" pitchFamily="18" charset="0"/>
              </a:rPr>
              <a:t>    &lt;title&gt;My First Web Page&lt;/title&gt;</a:t>
            </a:r>
          </a:p>
          <a:p>
            <a:r>
              <a:rPr lang="en-US" dirty="0" smtClean="0">
                <a:latin typeface="Times New Roman" pitchFamily="18" charset="0"/>
                <a:cs typeface="Times New Roman" pitchFamily="18" charset="0"/>
              </a:rPr>
              <a:t>&lt;/head&gt;</a:t>
            </a:r>
          </a:p>
          <a:p>
            <a:r>
              <a:rPr lang="en-US" dirty="0" smtClean="0">
                <a:latin typeface="Times New Roman" pitchFamily="18" charset="0"/>
                <a:cs typeface="Times New Roman" pitchFamily="18" charset="0"/>
              </a:rPr>
              <a:t>&lt;body&gt;</a:t>
            </a:r>
          </a:p>
          <a:p>
            <a:r>
              <a:rPr lang="en-US" dirty="0" smtClean="0">
                <a:latin typeface="Times New Roman" pitchFamily="18" charset="0"/>
                <a:cs typeface="Times New Roman" pitchFamily="18" charset="0"/>
              </a:rPr>
              <a:t>    &lt;h1&gt;Welcome to My Web Page&lt;/h1&gt;</a:t>
            </a:r>
          </a:p>
          <a:p>
            <a:r>
              <a:rPr lang="en-US" dirty="0" smtClean="0">
                <a:latin typeface="Times New Roman" pitchFamily="18" charset="0"/>
                <a:cs typeface="Times New Roman" pitchFamily="18" charset="0"/>
              </a:rPr>
              <a:t>    &lt;p&gt;This is a paragraph of text on my webpage.&lt;/p&gt;</a:t>
            </a:r>
          </a:p>
          <a:p>
            <a:r>
              <a:rPr lang="en-US" dirty="0" smtClean="0">
                <a:latin typeface="Times New Roman" pitchFamily="18" charset="0"/>
                <a:cs typeface="Times New Roman" pitchFamily="18" charset="0"/>
              </a:rPr>
              <a:t>    &lt;a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="https://www.example.com"&gt;Visit Example Website&lt;/a&gt;</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&lt;h2&gt;My Favorite Images&lt;/h2&gt;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img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="image1.jpg" alt="Image 1"&gt;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img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src</a:t>
            </a:r>
            <a:r>
              <a:rPr lang="en-US" dirty="0" smtClean="0">
                <a:latin typeface="Times New Roman" pitchFamily="18" charset="0"/>
                <a:cs typeface="Times New Roman" pitchFamily="18" charset="0"/>
              </a:rPr>
              <a:t>="image2.jpg" alt="Image 2"&gt;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&lt;h3&gt;Things I Like&lt;/h3&gt;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ul</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&gt;HTML&lt;/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&gt;CSS&lt;/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&gt;JavaScript&lt;/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ul</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&lt;/body&gt;</a:t>
            </a:r>
          </a:p>
          <a:p>
            <a:r>
              <a:rPr lang="en-US" dirty="0" smtClean="0">
                <a:latin typeface="Times New Roman" pitchFamily="18" charset="0"/>
                <a:cs typeface="Times New Roman" pitchFamily="18" charset="0"/>
              </a:rPr>
              <a:t>&lt;/html&gt;</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324535"/>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10. Testing Your HTML Code</a:t>
            </a:r>
          </a:p>
          <a:p>
            <a:pPr algn="just"/>
            <a:r>
              <a:rPr lang="en-US" sz="2000" dirty="0" smtClean="0">
                <a:latin typeface="Times New Roman" pitchFamily="18" charset="0"/>
                <a:cs typeface="Times New Roman" pitchFamily="18" charset="0"/>
              </a:rPr>
              <a:t>You can write HTML code in any text editor (e.g., Notepad, Sublime Text, or VS Code). Save the file with a .html extension and open it in a web browser to view the result.</a:t>
            </a:r>
          </a:p>
          <a:p>
            <a:pPr algn="just"/>
            <a:endParaRPr lang="en-US" sz="2000" dirty="0" smtClean="0">
              <a:latin typeface="Times New Roman" pitchFamily="18" charset="0"/>
              <a:cs typeface="Times New Roman" pitchFamily="18" charset="0"/>
            </a:endParaRPr>
          </a:p>
          <a:p>
            <a:pPr algn="ctr"/>
            <a:r>
              <a:rPr lang="en-US" sz="2000" b="1" dirty="0" smtClean="0">
                <a:latin typeface="Times New Roman" pitchFamily="18" charset="0"/>
                <a:cs typeface="Times New Roman" pitchFamily="18" charset="0"/>
              </a:rPr>
              <a:t>Introduction to HTML Documents Using &lt;!DOCTYPE&gt;</a:t>
            </a:r>
          </a:p>
          <a:p>
            <a:pPr algn="ctr"/>
            <a:endParaRPr lang="en-US" sz="2000" b="1"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HTML (</a:t>
            </a:r>
            <a:r>
              <a:rPr lang="en-US" sz="2000" dirty="0" err="1" smtClean="0">
                <a:latin typeface="Times New Roman" pitchFamily="18" charset="0"/>
                <a:cs typeface="Times New Roman" pitchFamily="18" charset="0"/>
              </a:rPr>
              <a:t>HyperText</a:t>
            </a:r>
            <a:r>
              <a:rPr lang="en-US" sz="2000" dirty="0" smtClean="0">
                <a:latin typeface="Times New Roman" pitchFamily="18" charset="0"/>
                <a:cs typeface="Times New Roman" pitchFamily="18" charset="0"/>
              </a:rPr>
              <a:t> Markup Language) is the standard language for creating web pages. When writing an HTML document, it is essential to define the type of document using a </a:t>
            </a:r>
            <a:r>
              <a:rPr lang="en-US" sz="2000" b="1" dirty="0" smtClean="0">
                <a:latin typeface="Times New Roman" pitchFamily="18" charset="0"/>
                <a:cs typeface="Times New Roman" pitchFamily="18" charset="0"/>
              </a:rPr>
              <a:t>DOCTYPE declaration</a:t>
            </a:r>
            <a:r>
              <a:rPr lang="en-US" sz="2000" dirty="0" smtClean="0">
                <a:latin typeface="Times New Roman" pitchFamily="18" charset="0"/>
                <a:cs typeface="Times New Roman" pitchFamily="18" charset="0"/>
              </a:rPr>
              <a:t>. This helps the browser understand which version of HTML you're using, ensuring the page is rendered correctly.</a:t>
            </a:r>
          </a:p>
          <a:p>
            <a:pPr algn="just"/>
            <a:endParaRPr lang="en-US" sz="2000" b="1"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Key Concepts:</a:t>
            </a:r>
          </a:p>
          <a:p>
            <a:pPr algn="just"/>
            <a:r>
              <a:rPr lang="en-US" sz="2000" b="1" dirty="0" smtClean="0">
                <a:latin typeface="Times New Roman" pitchFamily="18" charset="0"/>
                <a:cs typeface="Times New Roman" pitchFamily="18" charset="0"/>
              </a:rPr>
              <a:t>HTML Document Structure</a:t>
            </a:r>
            <a:r>
              <a:rPr lang="en-US" sz="2000" dirty="0" smtClean="0">
                <a:latin typeface="Times New Roman" pitchFamily="18" charset="0"/>
                <a:cs typeface="Times New Roman" pitchFamily="18" charset="0"/>
              </a:rPr>
              <a:t>:</a:t>
            </a:r>
          </a:p>
          <a:p>
            <a:pPr lvl="1" algn="just"/>
            <a:r>
              <a:rPr lang="en-US" sz="2000" dirty="0" smtClean="0">
                <a:latin typeface="Times New Roman" pitchFamily="18" charset="0"/>
                <a:cs typeface="Times New Roman" pitchFamily="18" charset="0"/>
              </a:rPr>
              <a:t>HTML documents have a well-defined structure consisting of a root element &lt;html&gt;, a head section &lt;head&gt;, and a body section &lt;body&gt;.</a:t>
            </a:r>
          </a:p>
          <a:p>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TotalTime>
  <Words>3777</Words>
  <Application>Microsoft Office PowerPoint</Application>
  <PresentationFormat>On-screen Show (4:3)</PresentationFormat>
  <Paragraphs>403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dc:creator>
  <cp:lastModifiedBy>q</cp:lastModifiedBy>
  <cp:revision>51</cp:revision>
  <dcterms:created xsi:type="dcterms:W3CDTF">2024-09-10T14:59:41Z</dcterms:created>
  <dcterms:modified xsi:type="dcterms:W3CDTF">2024-09-11T14:40:51Z</dcterms:modified>
</cp:coreProperties>
</file>