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1DC12C-BF23-4F7F-9933-CA63EE74469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1DC12C-BF23-4F7F-9933-CA63EE74469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1DC12C-BF23-4F7F-9933-CA63EE74469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1DC12C-BF23-4F7F-9933-CA63EE74469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1DC12C-BF23-4F7F-9933-CA63EE74469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1DC12C-BF23-4F7F-9933-CA63EE74469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1DC12C-BF23-4F7F-9933-CA63EE74469E}"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1DC12C-BF23-4F7F-9933-CA63EE74469E}"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DC12C-BF23-4F7F-9933-CA63EE74469E}"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1DC12C-BF23-4F7F-9933-CA63EE74469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1DC12C-BF23-4F7F-9933-CA63EE74469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DF65C-75BD-45B8-855D-C2D230145C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DC12C-BF23-4F7F-9933-CA63EE74469E}" type="datetimeFigureOut">
              <a:rPr lang="en-US" smtClean="0"/>
              <a:t>9/11/2024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DF65C-75BD-45B8-855D-C2D230145C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xample.com/search?query=valu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xamp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247864"/>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When to Use Block </a:t>
            </a:r>
            <a:r>
              <a:rPr lang="en-US" sz="2000" b="1" dirty="0" err="1" smtClean="0">
                <a:latin typeface="Times New Roman" pitchFamily="18" charset="0"/>
                <a:cs typeface="Times New Roman" pitchFamily="18" charset="0"/>
              </a:rPr>
              <a:t>vs</a:t>
            </a:r>
            <a:r>
              <a:rPr lang="en-US" sz="2000" b="1" dirty="0" smtClean="0">
                <a:latin typeface="Times New Roman" pitchFamily="18" charset="0"/>
                <a:cs typeface="Times New Roman" pitchFamily="18" charset="0"/>
              </a:rPr>
              <a:t> Inline Elements</a:t>
            </a:r>
          </a:p>
          <a:p>
            <a:pPr algn="just"/>
            <a:r>
              <a:rPr lang="en-US" sz="2000" b="1" dirty="0" smtClean="0">
                <a:latin typeface="Times New Roman" pitchFamily="18" charset="0"/>
                <a:cs typeface="Times New Roman" pitchFamily="18" charset="0"/>
              </a:rPr>
              <a:t>Block elements</a:t>
            </a:r>
            <a:r>
              <a:rPr lang="en-US" sz="2000" dirty="0" smtClean="0">
                <a:latin typeface="Times New Roman" pitchFamily="18" charset="0"/>
                <a:cs typeface="Times New Roman" pitchFamily="18" charset="0"/>
              </a:rPr>
              <a:t> are used when you want to define larger structural components, such as sections, headers, footers, and paragraphs.</a:t>
            </a:r>
          </a:p>
          <a:p>
            <a:pPr algn="just"/>
            <a:r>
              <a:rPr lang="en-US" sz="2000" b="1" dirty="0" smtClean="0">
                <a:latin typeface="Times New Roman" pitchFamily="18" charset="0"/>
                <a:cs typeface="Times New Roman" pitchFamily="18" charset="0"/>
              </a:rPr>
              <a:t>Inline elements</a:t>
            </a:r>
            <a:r>
              <a:rPr lang="en-US" sz="2000" dirty="0" smtClean="0">
                <a:latin typeface="Times New Roman" pitchFamily="18" charset="0"/>
                <a:cs typeface="Times New Roman" pitchFamily="18" charset="0"/>
              </a:rPr>
              <a:t> are used to apply formatting or links to small pieces of content without disrupting the flow of the surrounding content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HTML </a:t>
            </a:r>
            <a:r>
              <a:rPr lang="en-US" sz="2000" b="1" dirty="0" smtClean="0">
                <a:latin typeface="Times New Roman" pitchFamily="18" charset="0"/>
                <a:cs typeface="Times New Roman" pitchFamily="18" charset="0"/>
              </a:rPr>
              <a:t>Lists: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 lists are used to group related items together. There are three main types of lists in HTML:</a:t>
            </a:r>
          </a:p>
          <a:p>
            <a:pPr algn="just"/>
            <a:r>
              <a:rPr lang="en-US" sz="2000" b="1" dirty="0" smtClean="0">
                <a:latin typeface="Times New Roman" pitchFamily="18" charset="0"/>
                <a:cs typeface="Times New Roman" pitchFamily="18" charset="0"/>
              </a:rPr>
              <a:t>Unordered List (&lt;</a:t>
            </a:r>
            <a:r>
              <a:rPr lang="en-US" sz="2000" b="1" dirty="0" err="1" smtClean="0">
                <a:latin typeface="Times New Roman" pitchFamily="18" charset="0"/>
                <a:cs typeface="Times New Roman" pitchFamily="18" charset="0"/>
              </a:rPr>
              <a:t>ul</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Displays items in no specific order, usually marked by bullets.</a:t>
            </a:r>
          </a:p>
          <a:p>
            <a:pPr algn="just"/>
            <a:r>
              <a:rPr lang="en-US" sz="2000" b="1" dirty="0" smtClean="0">
                <a:latin typeface="Times New Roman" pitchFamily="18" charset="0"/>
                <a:cs typeface="Times New Roman" pitchFamily="18" charset="0"/>
              </a:rPr>
              <a:t>Ordered List (&lt;</a:t>
            </a:r>
            <a:r>
              <a:rPr lang="en-US" sz="2000" b="1" dirty="0" err="1" smtClean="0">
                <a:latin typeface="Times New Roman" pitchFamily="18" charset="0"/>
                <a:cs typeface="Times New Roman" pitchFamily="18" charset="0"/>
              </a:rPr>
              <a:t>ol</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Displays items in a specific order, usually marked by numbers or letters.</a:t>
            </a:r>
          </a:p>
          <a:p>
            <a:pPr algn="just"/>
            <a:r>
              <a:rPr lang="en-US" sz="2000" b="1" dirty="0" smtClean="0">
                <a:latin typeface="Times New Roman" pitchFamily="18" charset="0"/>
                <a:cs typeface="Times New Roman" pitchFamily="18" charset="0"/>
              </a:rPr>
              <a:t>Description List (&lt;dl&gt;)</a:t>
            </a:r>
            <a:r>
              <a:rPr lang="en-US" sz="2000" dirty="0" smtClean="0">
                <a:latin typeface="Times New Roman" pitchFamily="18" charset="0"/>
                <a:cs typeface="Times New Roman" pitchFamily="18" charset="0"/>
              </a:rPr>
              <a:t>: Used for lists of terms and descriptions.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1. Unordered List (&lt;</a:t>
            </a:r>
            <a:r>
              <a:rPr lang="en-US" sz="2000" b="1" dirty="0" err="1" smtClean="0">
                <a:latin typeface="Times New Roman" pitchFamily="18" charset="0"/>
                <a:cs typeface="Times New Roman" pitchFamily="18" charset="0"/>
              </a:rPr>
              <a:t>ul</a:t>
            </a:r>
            <a:r>
              <a:rPr lang="en-US" sz="2000" b="1"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An unordered list is used when the order of the list items doesn’t matter.</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3170099"/>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Styling Tables with CSS</a:t>
            </a:r>
          </a:p>
          <a:p>
            <a:pPr algn="just"/>
            <a:r>
              <a:rPr lang="en-US" sz="2000" dirty="0" smtClean="0">
                <a:latin typeface="Times New Roman" pitchFamily="18" charset="0"/>
                <a:cs typeface="Times New Roman" pitchFamily="18" charset="0"/>
              </a:rPr>
              <a:t>You can style tables using CSS to make them more visually appealing.</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Explanation:</a:t>
            </a:r>
          </a:p>
          <a:p>
            <a:pPr algn="just"/>
            <a:r>
              <a:rPr lang="en-US" sz="2000" b="1" dirty="0" smtClean="0">
                <a:latin typeface="Times New Roman" pitchFamily="18" charset="0"/>
                <a:cs typeface="Times New Roman" pitchFamily="18" charset="0"/>
              </a:rPr>
              <a:t>border-collapse: collapse;</a:t>
            </a:r>
            <a:r>
              <a:rPr lang="en-US" sz="2000" dirty="0" smtClean="0">
                <a:latin typeface="Times New Roman" pitchFamily="18" charset="0"/>
                <a:cs typeface="Times New Roman" pitchFamily="18" charset="0"/>
              </a:rPr>
              <a:t>: Ensures that the table borders are collapsed into a single border.</a:t>
            </a:r>
          </a:p>
          <a:p>
            <a:pPr algn="just"/>
            <a:r>
              <a:rPr lang="en-US" sz="2000" b="1" dirty="0" smtClean="0">
                <a:latin typeface="Times New Roman" pitchFamily="18" charset="0"/>
                <a:cs typeface="Times New Roman" pitchFamily="18" charset="0"/>
              </a:rPr>
              <a:t>padding</a:t>
            </a:r>
            <a:r>
              <a:rPr lang="en-US" sz="2000" dirty="0" smtClean="0">
                <a:latin typeface="Times New Roman" pitchFamily="18" charset="0"/>
                <a:cs typeface="Times New Roman" pitchFamily="18" charset="0"/>
              </a:rPr>
              <a:t>: Adds space inside table cells.</a:t>
            </a:r>
          </a:p>
          <a:p>
            <a:pPr algn="just"/>
            <a:r>
              <a:rPr lang="en-US" sz="2000" b="1" dirty="0" smtClean="0">
                <a:latin typeface="Times New Roman" pitchFamily="18" charset="0"/>
                <a:cs typeface="Times New Roman" pitchFamily="18" charset="0"/>
              </a:rPr>
              <a:t>nth-child(even)</a:t>
            </a:r>
            <a:r>
              <a:rPr lang="en-US" sz="2000" dirty="0" smtClean="0">
                <a:latin typeface="Times New Roman" pitchFamily="18" charset="0"/>
                <a:cs typeface="Times New Roman" pitchFamily="18" charset="0"/>
              </a:rPr>
              <a:t>: Adds alternating background colors to table rows.</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18630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HTML Images and Objects:</a:t>
            </a:r>
          </a:p>
          <a:p>
            <a:pPr algn="just"/>
            <a:endParaRPr lang="en-US"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1. HTML Images</a:t>
            </a:r>
          </a:p>
          <a:p>
            <a:pPr algn="just"/>
            <a:r>
              <a:rPr lang="en-US" dirty="0" smtClean="0">
                <a:latin typeface="Times New Roman" pitchFamily="18" charset="0"/>
                <a:cs typeface="Times New Roman" pitchFamily="18" charset="0"/>
              </a:rPr>
              <a:t>Images in HTML are embedded using the &lt;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&gt; tag. This tag is an inline element and does not require a closing tag. Images can be sourced from local directories or external URLs.</a:t>
            </a:r>
          </a:p>
          <a:p>
            <a:pPr algn="just"/>
            <a:r>
              <a:rPr lang="en-US" b="1" dirty="0" smtClean="0">
                <a:latin typeface="Times New Roman" pitchFamily="18" charset="0"/>
                <a:cs typeface="Times New Roman" pitchFamily="18" charset="0"/>
              </a:rPr>
              <a:t>Syntax of the &lt;</a:t>
            </a:r>
            <a:r>
              <a:rPr lang="en-US" b="1" dirty="0" err="1" smtClean="0">
                <a:latin typeface="Times New Roman" pitchFamily="18" charset="0"/>
                <a:cs typeface="Times New Roman" pitchFamily="18" charset="0"/>
              </a:rPr>
              <a:t>img</a:t>
            </a:r>
            <a:r>
              <a:rPr lang="en-US" b="1" dirty="0" smtClean="0">
                <a:latin typeface="Times New Roman" pitchFamily="18" charset="0"/>
                <a:cs typeface="Times New Roman" pitchFamily="18" charset="0"/>
              </a:rPr>
              <a:t>&gt; tag:</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image_url</a:t>
            </a:r>
            <a:r>
              <a:rPr lang="en-US" dirty="0" smtClean="0">
                <a:latin typeface="Times New Roman" pitchFamily="18" charset="0"/>
                <a:cs typeface="Times New Roman" pitchFamily="18" charset="0"/>
              </a:rPr>
              <a:t>" alt="description" width="value" height="value"&gt;</a:t>
            </a:r>
          </a:p>
          <a:p>
            <a:pPr algn="just"/>
            <a:endParaRPr lang="en-US" dirty="0" smtClean="0">
              <a:latin typeface="Times New Roman" pitchFamily="18" charset="0"/>
              <a:cs typeface="Times New Roman" pitchFamily="18" charset="0"/>
            </a:endParaRPr>
          </a:p>
          <a:p>
            <a:pPr algn="just"/>
            <a:r>
              <a:rPr lang="en-US" b="1" dirty="0" err="1" smtClean="0">
                <a:latin typeface="Times New Roman" pitchFamily="18" charset="0"/>
                <a:cs typeface="Times New Roman" pitchFamily="18" charset="0"/>
              </a:rPr>
              <a:t>src</a:t>
            </a:r>
            <a:r>
              <a:rPr lang="en-US" b="1" dirty="0" smtClean="0">
                <a:latin typeface="Times New Roman" pitchFamily="18" charset="0"/>
                <a:cs typeface="Times New Roman" pitchFamily="18" charset="0"/>
              </a:rPr>
              <a:t> (source)</a:t>
            </a:r>
            <a:r>
              <a:rPr lang="en-US" dirty="0" smtClean="0">
                <a:latin typeface="Times New Roman" pitchFamily="18" charset="0"/>
                <a:cs typeface="Times New Roman" pitchFamily="18" charset="0"/>
              </a:rPr>
              <a:t>: Defines the path of the image.</a:t>
            </a:r>
          </a:p>
          <a:p>
            <a:pPr algn="just"/>
            <a:r>
              <a:rPr lang="en-US" b="1" dirty="0" smtClean="0">
                <a:latin typeface="Times New Roman" pitchFamily="18" charset="0"/>
                <a:cs typeface="Times New Roman" pitchFamily="18" charset="0"/>
              </a:rPr>
              <a:t>alt (alternative text)</a:t>
            </a:r>
            <a:r>
              <a:rPr lang="en-US" dirty="0" smtClean="0">
                <a:latin typeface="Times New Roman" pitchFamily="18" charset="0"/>
                <a:cs typeface="Times New Roman" pitchFamily="18" charset="0"/>
              </a:rPr>
              <a:t>: Text that is displayed if the image cannot load. It also improves accessibility.</a:t>
            </a:r>
          </a:p>
          <a:p>
            <a:pPr algn="just"/>
            <a:r>
              <a:rPr lang="en-US" b="1" dirty="0" smtClean="0">
                <a:latin typeface="Times New Roman" pitchFamily="18" charset="0"/>
                <a:cs typeface="Times New Roman" pitchFamily="18" charset="0"/>
              </a:rPr>
              <a:t>width</a:t>
            </a:r>
            <a:r>
              <a:rPr lang="en-US" dirty="0" smtClean="0">
                <a:latin typeface="Times New Roman" pitchFamily="18" charset="0"/>
                <a:cs typeface="Times New Roman" pitchFamily="18" charset="0"/>
              </a:rPr>
              <a:t>: Specifies the width of the image.</a:t>
            </a:r>
          </a:p>
          <a:p>
            <a:pPr algn="just"/>
            <a:r>
              <a:rPr lang="en-US" b="1" dirty="0" smtClean="0">
                <a:latin typeface="Times New Roman" pitchFamily="18" charset="0"/>
                <a:cs typeface="Times New Roman" pitchFamily="18" charset="0"/>
              </a:rPr>
              <a:t>height</a:t>
            </a:r>
            <a:r>
              <a:rPr lang="en-US" dirty="0" smtClean="0">
                <a:latin typeface="Times New Roman" pitchFamily="18" charset="0"/>
                <a:cs typeface="Times New Roman" pitchFamily="18" charset="0"/>
              </a:rPr>
              <a:t>: Specifies the height of the image.</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="logo.png" alt="Website Logo" width="200" height="150"&gt;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Responsive Image Example:</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="small.jpg" </a:t>
            </a:r>
            <a:r>
              <a:rPr lang="en-US" dirty="0" err="1" smtClean="0">
                <a:latin typeface="Times New Roman" pitchFamily="18" charset="0"/>
                <a:cs typeface="Times New Roman" pitchFamily="18" charset="0"/>
              </a:rPr>
              <a:t>srcset</a:t>
            </a:r>
            <a:r>
              <a:rPr lang="en-US" dirty="0" smtClean="0">
                <a:latin typeface="Times New Roman" pitchFamily="18" charset="0"/>
                <a:cs typeface="Times New Roman" pitchFamily="18" charset="0"/>
              </a:rPr>
              <a:t>="medium.jpg 768w, large.jpg 1024w" sizes="(max-width: 768px) 100vw, 50vw" alt="Responsive Image"&gt;</a:t>
            </a:r>
          </a:p>
          <a:p>
            <a:pPr algn="just"/>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7171194"/>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2. HTML Objects</a:t>
            </a:r>
          </a:p>
          <a:p>
            <a:pPr algn="just"/>
            <a:r>
              <a:rPr lang="en-US" sz="2000" dirty="0" smtClean="0">
                <a:latin typeface="Times New Roman" pitchFamily="18" charset="0"/>
                <a:cs typeface="Times New Roman" pitchFamily="18" charset="0"/>
              </a:rPr>
              <a:t>The &lt;object&gt; tag is used to embed various media types, such as images, videos, audio, PDFs, or even another HTML page, into your document. The &lt;object&gt; tag is flexible and allows embedding other resources that may not be supported by the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&gt; tag.</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Syntax of the &lt;object&gt; tag:</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&lt;object data="</a:t>
            </a:r>
            <a:r>
              <a:rPr lang="en-US" sz="2000" dirty="0" err="1" smtClean="0">
                <a:latin typeface="Times New Roman" pitchFamily="18" charset="0"/>
                <a:cs typeface="Times New Roman" pitchFamily="18" charset="0"/>
              </a:rPr>
              <a:t>resource_url</a:t>
            </a:r>
            <a:r>
              <a:rPr lang="en-US" sz="2000" dirty="0" smtClean="0">
                <a:latin typeface="Times New Roman" pitchFamily="18" charset="0"/>
                <a:cs typeface="Times New Roman" pitchFamily="18" charset="0"/>
              </a:rPr>
              <a:t>" type="</a:t>
            </a:r>
            <a:r>
              <a:rPr lang="en-US" sz="2000" dirty="0" err="1" smtClean="0">
                <a:latin typeface="Times New Roman" pitchFamily="18" charset="0"/>
                <a:cs typeface="Times New Roman" pitchFamily="18" charset="0"/>
              </a:rPr>
              <a:t>MIME_type</a:t>
            </a:r>
            <a:r>
              <a:rPr lang="en-US" sz="2000" dirty="0" smtClean="0">
                <a:latin typeface="Times New Roman" pitchFamily="18" charset="0"/>
                <a:cs typeface="Times New Roman" pitchFamily="18" charset="0"/>
              </a:rPr>
              <a:t>" width="value" height="value"&gt;</a:t>
            </a:r>
          </a:p>
          <a:p>
            <a:pPr algn="just"/>
            <a:r>
              <a:rPr lang="en-US" sz="2000" dirty="0" smtClean="0">
                <a:latin typeface="Times New Roman" pitchFamily="18" charset="0"/>
                <a:cs typeface="Times New Roman" pitchFamily="18" charset="0"/>
              </a:rPr>
              <a:t>  Fallback content</a:t>
            </a:r>
          </a:p>
          <a:p>
            <a:pPr algn="just"/>
            <a:r>
              <a:rPr lang="en-US" sz="2000" dirty="0" smtClean="0">
                <a:latin typeface="Times New Roman" pitchFamily="18" charset="0"/>
                <a:cs typeface="Times New Roman" pitchFamily="18" charset="0"/>
              </a:rPr>
              <a:t>&lt;/object&gt;</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data</a:t>
            </a:r>
            <a:r>
              <a:rPr lang="en-US" sz="2000" dirty="0" smtClean="0">
                <a:latin typeface="Times New Roman" pitchFamily="18" charset="0"/>
                <a:cs typeface="Times New Roman" pitchFamily="18" charset="0"/>
              </a:rPr>
              <a:t>: Specifies the file to be embedded (e.g., image, video, PDF).</a:t>
            </a:r>
          </a:p>
          <a:p>
            <a:pPr algn="just"/>
            <a:r>
              <a:rPr lang="en-US" sz="2000" b="1" dirty="0" smtClean="0">
                <a:latin typeface="Times New Roman" pitchFamily="18" charset="0"/>
                <a:cs typeface="Times New Roman" pitchFamily="18" charset="0"/>
              </a:rPr>
              <a:t>type</a:t>
            </a:r>
            <a:r>
              <a:rPr lang="en-US" sz="2000" dirty="0" smtClean="0">
                <a:latin typeface="Times New Roman" pitchFamily="18" charset="0"/>
                <a:cs typeface="Times New Roman" pitchFamily="18" charset="0"/>
              </a:rPr>
              <a:t>: Specifies the MIME type of the embedded content (e.g., image/</a:t>
            </a:r>
            <a:r>
              <a:rPr lang="en-US" sz="2000" dirty="0" err="1" smtClean="0">
                <a:latin typeface="Times New Roman" pitchFamily="18" charset="0"/>
                <a:cs typeface="Times New Roman" pitchFamily="18" charset="0"/>
              </a:rPr>
              <a:t>png</a:t>
            </a:r>
            <a:r>
              <a:rPr lang="en-US" sz="2000" dirty="0" smtClean="0">
                <a:latin typeface="Times New Roman" pitchFamily="18" charset="0"/>
                <a:cs typeface="Times New Roman" pitchFamily="18" charset="0"/>
              </a:rPr>
              <a:t>, application/</a:t>
            </a:r>
            <a:r>
              <a:rPr lang="en-US" sz="2000" dirty="0" err="1" smtClean="0">
                <a:latin typeface="Times New Roman" pitchFamily="18" charset="0"/>
                <a:cs typeface="Times New Roman" pitchFamily="18" charset="0"/>
              </a:rPr>
              <a:t>pdf</a:t>
            </a:r>
            <a:r>
              <a:rPr lang="en-US" sz="2000" dirty="0" smtClean="0">
                <a:latin typeface="Times New Roman" pitchFamily="18" charset="0"/>
                <a:cs typeface="Times New Roman" pitchFamily="18" charset="0"/>
              </a:rPr>
              <a:t>).</a:t>
            </a:r>
          </a:p>
          <a:p>
            <a:pPr algn="just"/>
            <a:r>
              <a:rPr lang="en-US" sz="2000" b="1" dirty="0" smtClean="0">
                <a:latin typeface="Times New Roman" pitchFamily="18" charset="0"/>
                <a:cs typeface="Times New Roman" pitchFamily="18" charset="0"/>
              </a:rPr>
              <a:t>width</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height</a:t>
            </a:r>
            <a:r>
              <a:rPr lang="en-US" sz="2000" dirty="0" smtClean="0">
                <a:latin typeface="Times New Roman" pitchFamily="18" charset="0"/>
                <a:cs typeface="Times New Roman" pitchFamily="18" charset="0"/>
              </a:rPr>
              <a:t>: Defines the dimensions of the embedded object.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&lt;object data="document.pdf" type="application/</a:t>
            </a:r>
            <a:r>
              <a:rPr lang="en-US" sz="2000" dirty="0" err="1" smtClean="0">
                <a:latin typeface="Times New Roman" pitchFamily="18" charset="0"/>
                <a:cs typeface="Times New Roman" pitchFamily="18" charset="0"/>
              </a:rPr>
              <a:t>pdf</a:t>
            </a:r>
            <a:r>
              <a:rPr lang="en-US" sz="2000" dirty="0" smtClean="0">
                <a:latin typeface="Times New Roman" pitchFamily="18" charset="0"/>
                <a:cs typeface="Times New Roman" pitchFamily="18" charset="0"/>
              </a:rPr>
              <a:t>" width="600" height="400"&gt;</a:t>
            </a:r>
          </a:p>
          <a:p>
            <a:pPr algn="just"/>
            <a:r>
              <a:rPr lang="en-US" sz="2000" dirty="0" smtClean="0">
                <a:latin typeface="Times New Roman" pitchFamily="18" charset="0"/>
                <a:cs typeface="Times New Roman" pitchFamily="18" charset="0"/>
              </a:rPr>
              <a:t>  Your browser does not support embedding PDFs. Please download the PDF to view it.</a:t>
            </a:r>
          </a:p>
          <a:p>
            <a:pPr algn="just"/>
            <a:r>
              <a:rPr lang="en-US" sz="2000" dirty="0" smtClean="0">
                <a:latin typeface="Times New Roman" pitchFamily="18" charset="0"/>
                <a:cs typeface="Times New Roman" pitchFamily="18" charset="0"/>
              </a:rPr>
              <a:t>&lt;/object&gt;</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01675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Differences between &lt;</a:t>
            </a:r>
            <a:r>
              <a:rPr lang="en-US" sz="2000" b="1" dirty="0" err="1" smtClean="0">
                <a:latin typeface="Times New Roman" pitchFamily="18" charset="0"/>
                <a:cs typeface="Times New Roman" pitchFamily="18" charset="0"/>
              </a:rPr>
              <a:t>img</a:t>
            </a:r>
            <a:r>
              <a:rPr lang="en-US" sz="2000" b="1" dirty="0" smtClean="0">
                <a:latin typeface="Times New Roman" pitchFamily="18" charset="0"/>
                <a:cs typeface="Times New Roman" pitchFamily="18" charset="0"/>
              </a:rPr>
              <a:t>&gt; and &lt;object&gt;:</a:t>
            </a:r>
          </a:p>
          <a:p>
            <a:pPr algn="just"/>
            <a:r>
              <a:rPr lang="en-US" sz="2000" dirty="0" smtClean="0">
                <a:latin typeface="Times New Roman" pitchFamily="18" charset="0"/>
                <a:cs typeface="Times New Roman" pitchFamily="18" charset="0"/>
              </a:rPr>
              <a:t>The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&gt; tag is strictly for displaying images, while the &lt;object&gt; tag can embed a variety of multimedia.</a:t>
            </a:r>
          </a:p>
          <a:p>
            <a:pPr algn="just"/>
            <a:r>
              <a:rPr lang="en-US" sz="2000" dirty="0" smtClean="0">
                <a:latin typeface="Times New Roman" pitchFamily="18" charset="0"/>
                <a:cs typeface="Times New Roman" pitchFamily="18" charset="0"/>
              </a:rPr>
              <a:t>The &lt;object&gt; tag allows for fallback content, meaning that if the object cannot load, an alternative message or content can be displayed.</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Best Practices for Using Images and Objects:</a:t>
            </a:r>
          </a:p>
          <a:p>
            <a:pPr algn="just"/>
            <a:r>
              <a:rPr lang="en-US" sz="2000" b="1" dirty="0" smtClean="0">
                <a:latin typeface="Times New Roman" pitchFamily="18" charset="0"/>
                <a:cs typeface="Times New Roman" pitchFamily="18" charset="0"/>
              </a:rPr>
              <a:t>Optimizing Images</a:t>
            </a:r>
            <a:r>
              <a:rPr lang="en-US" sz="2000" dirty="0" smtClean="0">
                <a:latin typeface="Times New Roman" pitchFamily="18" charset="0"/>
                <a:cs typeface="Times New Roman" pitchFamily="18" charset="0"/>
              </a:rPr>
              <a:t>: Use optimized image formats such as JPEG for photos and PNG for logos to reduce load times.</a:t>
            </a:r>
          </a:p>
          <a:p>
            <a:pPr algn="just"/>
            <a:r>
              <a:rPr lang="en-US" sz="2000" b="1" dirty="0" smtClean="0">
                <a:latin typeface="Times New Roman" pitchFamily="18" charset="0"/>
                <a:cs typeface="Times New Roman" pitchFamily="18" charset="0"/>
              </a:rPr>
              <a:t>Responsive Design</a:t>
            </a:r>
            <a:r>
              <a:rPr lang="en-US" sz="2000" dirty="0" smtClean="0">
                <a:latin typeface="Times New Roman" pitchFamily="18" charset="0"/>
                <a:cs typeface="Times New Roman" pitchFamily="18" charset="0"/>
              </a:rPr>
              <a:t>: Use the </a:t>
            </a:r>
            <a:r>
              <a:rPr lang="en-US" sz="2000" dirty="0" err="1" smtClean="0">
                <a:latin typeface="Times New Roman" pitchFamily="18" charset="0"/>
                <a:cs typeface="Times New Roman" pitchFamily="18" charset="0"/>
              </a:rPr>
              <a:t>srcset</a:t>
            </a:r>
            <a:r>
              <a:rPr lang="en-US" sz="2000" dirty="0" smtClean="0">
                <a:latin typeface="Times New Roman" pitchFamily="18" charset="0"/>
                <a:cs typeface="Times New Roman" pitchFamily="18" charset="0"/>
              </a:rPr>
              <a:t> attribute to load images of appropriate sizes on different devices.</a:t>
            </a:r>
          </a:p>
          <a:p>
            <a:pPr algn="just"/>
            <a:r>
              <a:rPr lang="en-US" sz="2000" b="1" dirty="0" smtClean="0">
                <a:latin typeface="Times New Roman" pitchFamily="18" charset="0"/>
                <a:cs typeface="Times New Roman" pitchFamily="18" charset="0"/>
              </a:rPr>
              <a:t>Accessibility</a:t>
            </a:r>
            <a:r>
              <a:rPr lang="en-US" sz="2000" dirty="0" smtClean="0">
                <a:latin typeface="Times New Roman" pitchFamily="18" charset="0"/>
                <a:cs typeface="Times New Roman" pitchFamily="18" charset="0"/>
              </a:rPr>
              <a:t>: Always provide alt text for images to ensure accessibility for visually impaired users and for SEO purposes.</a:t>
            </a:r>
          </a:p>
          <a:p>
            <a:pPr algn="just"/>
            <a:r>
              <a:rPr lang="en-US" sz="2000" b="1" dirty="0" smtClean="0">
                <a:latin typeface="Times New Roman" pitchFamily="18" charset="0"/>
                <a:cs typeface="Times New Roman" pitchFamily="18" charset="0"/>
              </a:rPr>
              <a:t>Fallbacks for Objects</a:t>
            </a:r>
            <a:r>
              <a:rPr lang="en-US" sz="2000" dirty="0" smtClean="0">
                <a:latin typeface="Times New Roman" pitchFamily="18" charset="0"/>
                <a:cs typeface="Times New Roman" pitchFamily="18" charset="0"/>
              </a:rPr>
              <a:t>: Provide fallback content for &lt;object&gt; elements to ensure the user has an alternative way to access the content.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46330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HTML Forms: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HTML forms are a key part of web development, allowing users to input data and submit it to a server. Forms are essential for collecting user information, whether it's for login details, surveys, or any other interaction that requires user input.</a:t>
            </a:r>
          </a:p>
          <a:p>
            <a:pPr algn="just"/>
            <a:endParaRPr lang="en-US"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1. What is a Form?</a:t>
            </a:r>
          </a:p>
          <a:p>
            <a:pPr algn="just"/>
            <a:r>
              <a:rPr lang="en-US" dirty="0" smtClean="0">
                <a:latin typeface="Times New Roman" pitchFamily="18" charset="0"/>
                <a:cs typeface="Times New Roman" pitchFamily="18" charset="0"/>
              </a:rPr>
              <a:t>A form in HTML is used to collect user input. It consists of form elements like text fields, checkboxes, radio buttons, submit buttons, and more, which allows users to interact with the webpage.</a:t>
            </a:r>
          </a:p>
          <a:p>
            <a:pPr algn="just"/>
            <a:r>
              <a:rPr lang="en-US" b="1" dirty="0" smtClean="0">
                <a:latin typeface="Times New Roman" pitchFamily="18" charset="0"/>
                <a:cs typeface="Times New Roman" pitchFamily="18" charset="0"/>
              </a:rPr>
              <a:t>2. Basic Structure of a Form</a:t>
            </a:r>
          </a:p>
          <a:p>
            <a:pPr algn="just"/>
            <a:r>
              <a:rPr lang="en-US" dirty="0" smtClean="0">
                <a:latin typeface="Times New Roman" pitchFamily="18" charset="0"/>
                <a:cs typeface="Times New Roman" pitchFamily="18" charset="0"/>
              </a:rPr>
              <a:t>The basic syntax for creating a form in HTML:</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&lt;form action="submit_page.php" method="POST"&gt;</a:t>
            </a:r>
          </a:p>
          <a:p>
            <a:pPr algn="just"/>
            <a:r>
              <a:rPr lang="en-US" dirty="0" smtClean="0">
                <a:latin typeface="Times New Roman" pitchFamily="18" charset="0"/>
                <a:cs typeface="Times New Roman" pitchFamily="18" charset="0"/>
              </a:rPr>
              <a:t>    &lt;!-- Form elements go here --&gt;</a:t>
            </a:r>
          </a:p>
          <a:p>
            <a:pPr algn="just"/>
            <a:r>
              <a:rPr lang="en-US" dirty="0" smtClean="0">
                <a:latin typeface="Times New Roman" pitchFamily="18" charset="0"/>
                <a:cs typeface="Times New Roman" pitchFamily="18" charset="0"/>
              </a:rPr>
              <a:t>&lt;/form&gt;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&lt;form&gt;: The main container that holds all the input fields.</a:t>
            </a:r>
          </a:p>
          <a:p>
            <a:pPr algn="just"/>
            <a:r>
              <a:rPr lang="en-US" dirty="0" smtClean="0">
                <a:latin typeface="Times New Roman" pitchFamily="18" charset="0"/>
                <a:cs typeface="Times New Roman" pitchFamily="18" charset="0"/>
              </a:rPr>
              <a:t>action: Defines where the form data will be sent (usually a URL).</a:t>
            </a:r>
          </a:p>
          <a:p>
            <a:pPr algn="just"/>
            <a:r>
              <a:rPr lang="en-US" dirty="0" smtClean="0">
                <a:latin typeface="Times New Roman" pitchFamily="18" charset="0"/>
                <a:cs typeface="Times New Roman" pitchFamily="18" charset="0"/>
              </a:rPr>
              <a:t>method: Defines the HTTP method used when sending the data. It can be GET or POST.</a:t>
            </a:r>
          </a:p>
          <a:p>
            <a:pPr algn="just"/>
            <a:r>
              <a:rPr lang="en-US" b="1" dirty="0" smtClean="0">
                <a:latin typeface="Times New Roman" pitchFamily="18" charset="0"/>
                <a:cs typeface="Times New Roman" pitchFamily="18" charset="0"/>
              </a:rPr>
              <a:t>GET</a:t>
            </a:r>
            <a:r>
              <a:rPr lang="en-US" dirty="0" smtClean="0">
                <a:latin typeface="Times New Roman" pitchFamily="18" charset="0"/>
                <a:cs typeface="Times New Roman" pitchFamily="18" charset="0"/>
              </a:rPr>
              <a:t>: Appends form data to the URL (visible in the URL).</a:t>
            </a:r>
          </a:p>
          <a:p>
            <a:pPr algn="just"/>
            <a:r>
              <a:rPr lang="en-US" b="1" dirty="0" smtClean="0">
                <a:latin typeface="Times New Roman" pitchFamily="18" charset="0"/>
                <a:cs typeface="Times New Roman" pitchFamily="18" charset="0"/>
              </a:rPr>
              <a:t>POST</a:t>
            </a:r>
            <a:r>
              <a:rPr lang="en-US" dirty="0" smtClean="0">
                <a:latin typeface="Times New Roman" pitchFamily="18" charset="0"/>
                <a:cs typeface="Times New Roman" pitchFamily="18" charset="0"/>
              </a:rPr>
              <a:t>: Sends form data as part of the HTTP request body (more secure).</a:t>
            </a:r>
          </a:p>
          <a:p>
            <a:pPr algn="just"/>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94008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3. Input Elements</a:t>
            </a:r>
          </a:p>
          <a:p>
            <a:pPr algn="just"/>
            <a:r>
              <a:rPr lang="en-US" sz="2000" dirty="0" smtClean="0">
                <a:latin typeface="Times New Roman" pitchFamily="18" charset="0"/>
                <a:cs typeface="Times New Roman" pitchFamily="18" charset="0"/>
              </a:rPr>
              <a:t>HTML offers a wide variety of input types, each suited for different tasks.</a:t>
            </a:r>
          </a:p>
          <a:p>
            <a:pPr algn="just"/>
            <a:r>
              <a:rPr lang="en-US" sz="2000" b="1" dirty="0" smtClean="0">
                <a:latin typeface="Times New Roman" pitchFamily="18" charset="0"/>
                <a:cs typeface="Times New Roman" pitchFamily="18" charset="0"/>
              </a:rPr>
              <a:t>a) Text Input</a:t>
            </a:r>
          </a:p>
          <a:p>
            <a:pPr algn="just"/>
            <a:r>
              <a:rPr lang="en-US" sz="2000" dirty="0" smtClean="0">
                <a:latin typeface="Times New Roman" pitchFamily="18" charset="0"/>
                <a:cs typeface="Times New Roman" pitchFamily="18" charset="0"/>
              </a:rPr>
              <a:t>A simple text field for user input: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&lt;label for="name"&gt;Name:&lt;/label&gt;</a:t>
            </a:r>
          </a:p>
          <a:p>
            <a:pPr algn="just"/>
            <a:r>
              <a:rPr lang="en-US" sz="2000" dirty="0" smtClean="0">
                <a:latin typeface="Times New Roman" pitchFamily="18" charset="0"/>
                <a:cs typeface="Times New Roman" pitchFamily="18" charset="0"/>
              </a:rPr>
              <a:t>&lt;input type="text" id="name" name="name"&gt;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type="text": Defines a single-line text field.</a:t>
            </a:r>
          </a:p>
          <a:p>
            <a:pPr algn="just"/>
            <a:r>
              <a:rPr lang="en-US" sz="2000" dirty="0" smtClean="0">
                <a:latin typeface="Times New Roman" pitchFamily="18" charset="0"/>
                <a:cs typeface="Times New Roman" pitchFamily="18" charset="0"/>
              </a:rPr>
              <a:t>id and name: Important attributes to associate the input field with labels and for sending data to the server.</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 Password Input</a:t>
            </a:r>
          </a:p>
          <a:p>
            <a:pPr algn="just"/>
            <a:r>
              <a:rPr lang="en-US" sz="2000" dirty="0" smtClean="0">
                <a:latin typeface="Times New Roman" pitchFamily="18" charset="0"/>
                <a:cs typeface="Times New Roman" pitchFamily="18" charset="0"/>
              </a:rPr>
              <a:t>To hide the characters when the user types: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&lt;label for="password"&gt;Password:&lt;/label&gt;</a:t>
            </a:r>
          </a:p>
          <a:p>
            <a:pPr algn="just"/>
            <a:r>
              <a:rPr lang="en-US" sz="2000" dirty="0" smtClean="0">
                <a:latin typeface="Times New Roman" pitchFamily="18" charset="0"/>
                <a:cs typeface="Times New Roman" pitchFamily="18" charset="0"/>
              </a:rPr>
              <a:t>&lt;input type="password" id="password" name="password"&gt;</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863417"/>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c) Email Input</a:t>
            </a:r>
          </a:p>
          <a:p>
            <a:pPr algn="just"/>
            <a:r>
              <a:rPr lang="en-US" sz="2000" dirty="0" smtClean="0">
                <a:latin typeface="Times New Roman" pitchFamily="18" charset="0"/>
                <a:cs typeface="Times New Roman" pitchFamily="18" charset="0"/>
              </a:rPr>
              <a:t>A field specifically for email addresses (validates email format):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&lt;label for="email"&gt;Email:&lt;/label&gt;</a:t>
            </a:r>
          </a:p>
          <a:p>
            <a:pPr algn="just"/>
            <a:r>
              <a:rPr lang="en-US" sz="2000" dirty="0" smtClean="0">
                <a:latin typeface="Times New Roman" pitchFamily="18" charset="0"/>
                <a:cs typeface="Times New Roman" pitchFamily="18" charset="0"/>
              </a:rPr>
              <a:t>&lt;input type="email" id="email" name="email"&gt;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d) Radio Buttons</a:t>
            </a:r>
          </a:p>
          <a:p>
            <a:pPr algn="just"/>
            <a:r>
              <a:rPr lang="en-US" sz="2000" dirty="0" smtClean="0">
                <a:latin typeface="Times New Roman" pitchFamily="18" charset="0"/>
                <a:cs typeface="Times New Roman" pitchFamily="18" charset="0"/>
              </a:rPr>
              <a:t>To select one option from a group:</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&lt;label for="gender"&gt;Gender:&lt;/label&gt;</a:t>
            </a:r>
          </a:p>
          <a:p>
            <a:pPr algn="just"/>
            <a:r>
              <a:rPr lang="en-US" sz="2000" dirty="0" smtClean="0">
                <a:latin typeface="Times New Roman" pitchFamily="18" charset="0"/>
                <a:cs typeface="Times New Roman" pitchFamily="18" charset="0"/>
              </a:rPr>
              <a:t>&lt;input type="radio" id="male" name="gender" value="male"&gt; Male</a:t>
            </a:r>
          </a:p>
          <a:p>
            <a:pPr algn="just"/>
            <a:r>
              <a:rPr lang="en-US" sz="2000" dirty="0" smtClean="0">
                <a:latin typeface="Times New Roman" pitchFamily="18" charset="0"/>
                <a:cs typeface="Times New Roman" pitchFamily="18" charset="0"/>
              </a:rPr>
              <a:t>&lt;input type="radio" id="female" name="gender" value="female"&gt; Female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type="radio": Used when only one option can be selected.name: All radio buttons with the same name are part of the same group.</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 Checkbox</a:t>
            </a:r>
          </a:p>
          <a:p>
            <a:pPr algn="just"/>
            <a:r>
              <a:rPr lang="en-US" sz="2000" dirty="0" smtClean="0">
                <a:latin typeface="Times New Roman" pitchFamily="18" charset="0"/>
                <a:cs typeface="Times New Roman" pitchFamily="18" charset="0"/>
              </a:rPr>
              <a:t>For selecting multiple options: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&lt;label for="subscribe"&gt;Subscribe to newsletter:&lt;/label&gt;</a:t>
            </a:r>
          </a:p>
          <a:p>
            <a:pPr algn="just"/>
            <a:r>
              <a:rPr lang="en-US" sz="2000" dirty="0" smtClean="0">
                <a:latin typeface="Times New Roman" pitchFamily="18" charset="0"/>
                <a:cs typeface="Times New Roman" pitchFamily="18" charset="0"/>
              </a:rPr>
              <a:t>&lt;input type="checkbox" id="subscribe" name="subscribe"&gt;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f) Dropdown (Select)</a:t>
            </a:r>
          </a:p>
          <a:p>
            <a:pPr algn="just"/>
            <a:r>
              <a:rPr lang="en-US" sz="2000" dirty="0" smtClean="0">
                <a:latin typeface="Times New Roman" pitchFamily="18" charset="0"/>
                <a:cs typeface="Times New Roman" pitchFamily="18" charset="0"/>
              </a:rPr>
              <a:t>A dropdown menu for multiple predefined options: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&lt;label for="country"&gt;Country:&lt;/label&gt;</a:t>
            </a:r>
          </a:p>
          <a:p>
            <a:pPr algn="just"/>
            <a:r>
              <a:rPr lang="en-US" sz="2000" dirty="0" smtClean="0">
                <a:latin typeface="Times New Roman" pitchFamily="18" charset="0"/>
                <a:cs typeface="Times New Roman" pitchFamily="18" charset="0"/>
              </a:rPr>
              <a:t>&lt;select id="country" name="country"&gt;</a:t>
            </a:r>
          </a:p>
          <a:p>
            <a:pPr algn="just"/>
            <a:r>
              <a:rPr lang="en-US" sz="2000" dirty="0" smtClean="0">
                <a:latin typeface="Times New Roman" pitchFamily="18" charset="0"/>
                <a:cs typeface="Times New Roman" pitchFamily="18" charset="0"/>
              </a:rPr>
              <a:t>    &lt;option value="us"&gt;USA&lt;/option&gt;</a:t>
            </a:r>
          </a:p>
          <a:p>
            <a:pPr algn="just"/>
            <a:r>
              <a:rPr lang="en-US" sz="2000" dirty="0" smtClean="0">
                <a:latin typeface="Times New Roman" pitchFamily="18" charset="0"/>
                <a:cs typeface="Times New Roman" pitchFamily="18" charset="0"/>
              </a:rPr>
              <a:t>    &lt;option value="</a:t>
            </a:r>
            <a:r>
              <a:rPr lang="en-US" sz="2000" dirty="0" err="1" smtClean="0">
                <a:latin typeface="Times New Roman" pitchFamily="18" charset="0"/>
                <a:cs typeface="Times New Roman" pitchFamily="18" charset="0"/>
              </a:rPr>
              <a:t>uk</a:t>
            </a:r>
            <a:r>
              <a:rPr lang="en-US" sz="2000" dirty="0" smtClean="0">
                <a:latin typeface="Times New Roman" pitchFamily="18" charset="0"/>
                <a:cs typeface="Times New Roman" pitchFamily="18" charset="0"/>
              </a:rPr>
              <a:t>"&gt;UK&lt;/option&gt;</a:t>
            </a:r>
          </a:p>
          <a:p>
            <a:pPr algn="just"/>
            <a:r>
              <a:rPr lang="en-US" sz="2000" dirty="0" smtClean="0">
                <a:latin typeface="Times New Roman" pitchFamily="18" charset="0"/>
                <a:cs typeface="Times New Roman" pitchFamily="18" charset="0"/>
              </a:rPr>
              <a:t>    &lt;option value="in"&gt;India&lt;/option&gt;</a:t>
            </a:r>
          </a:p>
          <a:p>
            <a:pPr algn="just"/>
            <a:r>
              <a:rPr lang="en-US" sz="2000" dirty="0" smtClean="0">
                <a:latin typeface="Times New Roman" pitchFamily="18" charset="0"/>
                <a:cs typeface="Times New Roman" pitchFamily="18" charset="0"/>
              </a:rPr>
              <a:t>&lt;/select&gt;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&lt;select&gt;: Creates a dropdown.&lt;option&gt;: Defines each option inside the dropdown.</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g) </a:t>
            </a:r>
            <a:r>
              <a:rPr lang="en-US" sz="2000" b="1" dirty="0" err="1" smtClean="0">
                <a:latin typeface="Times New Roman" pitchFamily="18" charset="0"/>
                <a:cs typeface="Times New Roman" pitchFamily="18" charset="0"/>
              </a:rPr>
              <a:t>Textarea</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 multi-line text input: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&lt;label for="message"&gt;Message:&lt;/label&gt;</a:t>
            </a:r>
          </a:p>
          <a:p>
            <a:pPr algn="just"/>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 id="message" name="message" rows="4" cols="50"&gt;&lt;/</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&gt;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863417"/>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4. Buttons</a:t>
            </a:r>
          </a:p>
          <a:p>
            <a:pPr algn="just"/>
            <a:r>
              <a:rPr lang="en-US" sz="2000" b="1" dirty="0" smtClean="0">
                <a:latin typeface="Times New Roman" pitchFamily="18" charset="0"/>
                <a:cs typeface="Times New Roman" pitchFamily="18" charset="0"/>
              </a:rPr>
              <a:t>a) Submit Button</a:t>
            </a:r>
          </a:p>
          <a:p>
            <a:pPr algn="just"/>
            <a:r>
              <a:rPr lang="en-US" sz="2000" dirty="0" smtClean="0">
                <a:latin typeface="Times New Roman" pitchFamily="18" charset="0"/>
                <a:cs typeface="Times New Roman" pitchFamily="18" charset="0"/>
              </a:rPr>
              <a:t>To submit the form:</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&lt;input type="submit" value="Submit"&gt;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type="submit": A button that submits the form data to the server.</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 Reset Button</a:t>
            </a:r>
          </a:p>
          <a:p>
            <a:pPr algn="just"/>
            <a:r>
              <a:rPr lang="en-US" sz="2000" dirty="0" smtClean="0">
                <a:latin typeface="Times New Roman" pitchFamily="18" charset="0"/>
                <a:cs typeface="Times New Roman" pitchFamily="18" charset="0"/>
              </a:rPr>
              <a:t>To reset all form fields: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&lt;input type="reset" value="Reset"&gt;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c) Custom Button</a:t>
            </a:r>
          </a:p>
          <a:p>
            <a:pPr algn="just"/>
            <a:r>
              <a:rPr lang="en-US" sz="2000" dirty="0" smtClean="0">
                <a:latin typeface="Times New Roman" pitchFamily="18" charset="0"/>
                <a:cs typeface="Times New Roman" pitchFamily="18" charset="0"/>
              </a:rPr>
              <a:t>A customizable button that does not submit the form:</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&lt;button type="button"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="alert('Clicked!')"&gt;Click Me!&lt;/button&gt;</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5. Form Validation</a:t>
            </a:r>
          </a:p>
          <a:p>
            <a:pPr algn="just"/>
            <a:r>
              <a:rPr lang="en-US" sz="2000" dirty="0" smtClean="0">
                <a:latin typeface="Times New Roman" pitchFamily="18" charset="0"/>
                <a:cs typeface="Times New Roman" pitchFamily="18" charset="0"/>
              </a:rPr>
              <a:t>HTML provides built-in validation for form inputs.</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94008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 Required Attribute</a:t>
            </a:r>
          </a:p>
          <a:p>
            <a:r>
              <a:rPr lang="en-US" sz="2000" dirty="0" smtClean="0">
                <a:latin typeface="Times New Roman" pitchFamily="18" charset="0"/>
                <a:cs typeface="Times New Roman" pitchFamily="18" charset="0"/>
              </a:rPr>
              <a:t>To make a field mandatory: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&lt;input type="text" name="username" required&gt;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b) Pattern Attribute</a:t>
            </a:r>
          </a:p>
          <a:p>
            <a:r>
              <a:rPr lang="en-US" sz="2000" dirty="0" smtClean="0">
                <a:latin typeface="Times New Roman" pitchFamily="18" charset="0"/>
                <a:cs typeface="Times New Roman" pitchFamily="18" charset="0"/>
              </a:rPr>
              <a:t>To enforce a specific input pattern using a regular expression: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&lt;input type="text" name="phone" pattern="\d{10}" title="Enter a 10-digit phone number"&gt;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 </a:t>
            </a:r>
            <a:r>
              <a:rPr lang="en-US" sz="2000" b="1" dirty="0" err="1" smtClean="0">
                <a:latin typeface="Times New Roman" pitchFamily="18" charset="0"/>
                <a:cs typeface="Times New Roman" pitchFamily="18" charset="0"/>
              </a:rPr>
              <a:t>Minlength</a:t>
            </a:r>
            <a:r>
              <a:rPr lang="en-US" sz="2000" b="1" dirty="0" smtClean="0">
                <a:latin typeface="Times New Roman" pitchFamily="18" charset="0"/>
                <a:cs typeface="Times New Roman" pitchFamily="18" charset="0"/>
              </a:rPr>
              <a:t> and </a:t>
            </a:r>
            <a:r>
              <a:rPr lang="en-US" sz="2000" b="1" dirty="0" err="1" smtClean="0">
                <a:latin typeface="Times New Roman" pitchFamily="18" charset="0"/>
                <a:cs typeface="Times New Roman" pitchFamily="18" charset="0"/>
              </a:rPr>
              <a:t>Maxlength</a:t>
            </a: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Set the minimum and maximum length of the input: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&lt;input type="text" name="username" </a:t>
            </a:r>
            <a:r>
              <a:rPr lang="en-US" sz="2000" dirty="0" err="1" smtClean="0">
                <a:latin typeface="Times New Roman" pitchFamily="18" charset="0"/>
                <a:cs typeface="Times New Roman" pitchFamily="18" charset="0"/>
              </a:rPr>
              <a:t>minlength</a:t>
            </a:r>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maxlength</a:t>
            </a:r>
            <a:r>
              <a:rPr lang="en-US" sz="2000" dirty="0" smtClean="0">
                <a:latin typeface="Times New Roman" pitchFamily="18" charset="0"/>
                <a:cs typeface="Times New Roman" pitchFamily="18" charset="0"/>
              </a:rPr>
              <a:t>="15"&gt;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6. Form Method Example</a:t>
            </a:r>
          </a:p>
          <a:p>
            <a:r>
              <a:rPr lang="en-US" sz="2000" b="1" dirty="0" smtClean="0">
                <a:latin typeface="Times New Roman" pitchFamily="18" charset="0"/>
                <a:cs typeface="Times New Roman" pitchFamily="18" charset="0"/>
              </a:rPr>
              <a:t>a) GET Method Example</a:t>
            </a:r>
          </a:p>
          <a:p>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555641"/>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Syntax</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it-IT" sz="2000" dirty="0" smtClean="0">
                <a:latin typeface="Times New Roman" pitchFamily="18" charset="0"/>
                <a:cs typeface="Times New Roman" pitchFamily="18" charset="0"/>
              </a:rPr>
              <a:t>&lt;ul&gt;</a:t>
            </a:r>
          </a:p>
          <a:p>
            <a:pPr algn="just"/>
            <a:r>
              <a:rPr lang="it-IT" sz="2000" dirty="0" smtClean="0">
                <a:latin typeface="Times New Roman" pitchFamily="18" charset="0"/>
                <a:cs typeface="Times New Roman" pitchFamily="18" charset="0"/>
              </a:rPr>
              <a:t>  &lt;li&gt;Item 1&lt;/li&gt;</a:t>
            </a:r>
          </a:p>
          <a:p>
            <a:pPr algn="just"/>
            <a:r>
              <a:rPr lang="it-IT" sz="2000" dirty="0" smtClean="0">
                <a:latin typeface="Times New Roman" pitchFamily="18" charset="0"/>
                <a:cs typeface="Times New Roman" pitchFamily="18" charset="0"/>
              </a:rPr>
              <a:t>  &lt;li&gt;Item 2&lt;/li&gt;</a:t>
            </a:r>
          </a:p>
          <a:p>
            <a:pPr algn="just"/>
            <a:r>
              <a:rPr lang="it-IT" sz="2000" dirty="0" smtClean="0">
                <a:latin typeface="Times New Roman" pitchFamily="18" charset="0"/>
                <a:cs typeface="Times New Roman" pitchFamily="18" charset="0"/>
              </a:rPr>
              <a:t>  &lt;li&gt;Item 3&lt;/li&gt;</a:t>
            </a:r>
          </a:p>
          <a:p>
            <a:pPr algn="just"/>
            <a:r>
              <a:rPr lang="it-IT" sz="2000" dirty="0" smtClean="0">
                <a:latin typeface="Times New Roman" pitchFamily="18" charset="0"/>
                <a:cs typeface="Times New Roman" pitchFamily="18" charset="0"/>
              </a:rPr>
              <a:t>&lt;/ul&gt;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2. Ordered List (&lt;</a:t>
            </a:r>
            <a:r>
              <a:rPr lang="en-US" sz="2000" b="1" dirty="0" err="1" smtClean="0">
                <a:latin typeface="Times New Roman" pitchFamily="18" charset="0"/>
                <a:cs typeface="Times New Roman" pitchFamily="18" charset="0"/>
              </a:rPr>
              <a:t>ol</a:t>
            </a:r>
            <a:r>
              <a:rPr lang="en-US" sz="2000" b="1"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An ordered list is used when the sequence of items is important.</a:t>
            </a:r>
          </a:p>
          <a:p>
            <a:pPr algn="just"/>
            <a:endParaRPr lang="en-US" sz="2000" dirty="0" smtClean="0">
              <a:latin typeface="Times New Roman" pitchFamily="18" charset="0"/>
              <a:cs typeface="Times New Roman" pitchFamily="18" charset="0"/>
            </a:endParaRPr>
          </a:p>
          <a:p>
            <a:pPr algn="just"/>
            <a:r>
              <a:rPr lang="it-IT" sz="2000" dirty="0" smtClean="0">
                <a:latin typeface="Times New Roman" pitchFamily="18" charset="0"/>
                <a:cs typeface="Times New Roman" pitchFamily="18" charset="0"/>
              </a:rPr>
              <a:t>&lt;ol&gt;</a:t>
            </a:r>
          </a:p>
          <a:p>
            <a:pPr algn="just"/>
            <a:r>
              <a:rPr lang="it-IT" sz="2000" dirty="0" smtClean="0">
                <a:latin typeface="Times New Roman" pitchFamily="18" charset="0"/>
                <a:cs typeface="Times New Roman" pitchFamily="18" charset="0"/>
              </a:rPr>
              <a:t>  &lt;li&gt;Step 1&lt;/li&gt;</a:t>
            </a:r>
          </a:p>
          <a:p>
            <a:pPr algn="just"/>
            <a:r>
              <a:rPr lang="it-IT" sz="2000" dirty="0" smtClean="0">
                <a:latin typeface="Times New Roman" pitchFamily="18" charset="0"/>
                <a:cs typeface="Times New Roman" pitchFamily="18" charset="0"/>
              </a:rPr>
              <a:t>  &lt;li&gt;Step 2&lt;/li&gt;</a:t>
            </a:r>
          </a:p>
          <a:p>
            <a:pPr algn="just"/>
            <a:r>
              <a:rPr lang="it-IT" sz="2000" dirty="0" smtClean="0">
                <a:latin typeface="Times New Roman" pitchFamily="18" charset="0"/>
                <a:cs typeface="Times New Roman" pitchFamily="18" charset="0"/>
              </a:rPr>
              <a:t>  &lt;li&gt;Step 3&lt;/li&gt;</a:t>
            </a:r>
          </a:p>
          <a:p>
            <a:pPr algn="just"/>
            <a:r>
              <a:rPr lang="it-IT" sz="2000" dirty="0" smtClean="0">
                <a:latin typeface="Times New Roman" pitchFamily="18" charset="0"/>
                <a:cs typeface="Times New Roman" pitchFamily="18" charset="0"/>
              </a:rPr>
              <a:t>&lt;/ol</a:t>
            </a:r>
            <a:r>
              <a:rPr lang="it-IT" sz="2000" dirty="0" smtClean="0">
                <a:latin typeface="Times New Roman" pitchFamily="18" charset="0"/>
                <a:cs typeface="Times New Roman" pitchFamily="18" charset="0"/>
              </a:rPr>
              <a:t>&gt;</a:t>
            </a:r>
          </a:p>
          <a:p>
            <a:pPr algn="just"/>
            <a:endParaRPr lang="it-IT"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3. Description List (&lt;dl&gt;)</a:t>
            </a:r>
          </a:p>
          <a:p>
            <a:pPr algn="just"/>
            <a:r>
              <a:rPr lang="en-US" sz="2000" dirty="0" smtClean="0">
                <a:latin typeface="Times New Roman" pitchFamily="18" charset="0"/>
                <a:cs typeface="Times New Roman" pitchFamily="18" charset="0"/>
              </a:rPr>
              <a:t>A description list is used for pairs of terms and descriptions.</a:t>
            </a:r>
          </a:p>
          <a:p>
            <a:pPr algn="just"/>
            <a:endParaRPr lang="it-IT"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555641"/>
          </a:xfrm>
          <a:prstGeom prst="rect">
            <a:avLst/>
          </a:prstGeom>
          <a:noFill/>
        </p:spPr>
        <p:txBody>
          <a:bodyPr wrap="square" rtlCol="0">
            <a:spAutoFit/>
          </a:bodyPr>
          <a:lstStyle/>
          <a:p>
            <a:r>
              <a:rPr lang="en-US" sz="2000" dirty="0" smtClean="0">
                <a:latin typeface="Times New Roman" pitchFamily="18" charset="0"/>
                <a:cs typeface="Times New Roman" pitchFamily="18" charset="0"/>
              </a:rPr>
              <a:t>&lt;form action="/search" method="GET"&gt;</a:t>
            </a:r>
          </a:p>
          <a:p>
            <a:r>
              <a:rPr lang="en-US" sz="2000" dirty="0" smtClean="0">
                <a:latin typeface="Times New Roman" pitchFamily="18" charset="0"/>
                <a:cs typeface="Times New Roman" pitchFamily="18" charset="0"/>
              </a:rPr>
              <a:t>    &lt;label for="query"&gt;Search:&lt;/label&gt;</a:t>
            </a:r>
          </a:p>
          <a:p>
            <a:r>
              <a:rPr lang="en-US" sz="2000" dirty="0" smtClean="0">
                <a:latin typeface="Times New Roman" pitchFamily="18" charset="0"/>
                <a:cs typeface="Times New Roman" pitchFamily="18" charset="0"/>
              </a:rPr>
              <a:t>    &lt;input type="text" id="query" name="query"&gt;</a:t>
            </a:r>
          </a:p>
          <a:p>
            <a:r>
              <a:rPr lang="en-US" sz="2000" dirty="0" smtClean="0">
                <a:latin typeface="Times New Roman" pitchFamily="18" charset="0"/>
                <a:cs typeface="Times New Roman" pitchFamily="18" charset="0"/>
              </a:rPr>
              <a:t>    &lt;input type="submit" value="Search"&gt;</a:t>
            </a:r>
          </a:p>
          <a:p>
            <a:r>
              <a:rPr lang="en-US" sz="2000" dirty="0" smtClean="0">
                <a:latin typeface="Times New Roman" pitchFamily="18" charset="0"/>
                <a:cs typeface="Times New Roman" pitchFamily="18" charset="0"/>
              </a:rPr>
              <a:t>&lt;/form&gt;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Sends form data appended to the URL like </a:t>
            </a:r>
            <a:r>
              <a:rPr lang="en-US" sz="2000" dirty="0" smtClean="0">
                <a:latin typeface="Times New Roman" pitchFamily="18" charset="0"/>
                <a:cs typeface="Times New Roman" pitchFamily="18" charset="0"/>
                <a:hlinkClick r:id="rId2"/>
              </a:rPr>
              <a:t>https://example.com/search?query=value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b) </a:t>
            </a:r>
            <a:r>
              <a:rPr lang="en-US" sz="2000" b="1" dirty="0" smtClean="0">
                <a:latin typeface="Times New Roman" pitchFamily="18" charset="0"/>
                <a:cs typeface="Times New Roman" pitchFamily="18" charset="0"/>
              </a:rPr>
              <a:t>POST Method Example</a:t>
            </a:r>
          </a:p>
          <a:p>
            <a:endParaRPr lang="en-US" sz="20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&lt;form action="/login" method="POST"&gt;</a:t>
            </a:r>
          </a:p>
          <a:p>
            <a:r>
              <a:rPr lang="en-US" sz="2000" dirty="0" smtClean="0">
                <a:latin typeface="Times New Roman" pitchFamily="18" charset="0"/>
                <a:cs typeface="Times New Roman" pitchFamily="18" charset="0"/>
              </a:rPr>
              <a:t>    &lt;label for="username"&gt;Username:&lt;/label&gt;</a:t>
            </a:r>
          </a:p>
          <a:p>
            <a:r>
              <a:rPr lang="en-US" sz="2000" dirty="0" smtClean="0">
                <a:latin typeface="Times New Roman" pitchFamily="18" charset="0"/>
                <a:cs typeface="Times New Roman" pitchFamily="18" charset="0"/>
              </a:rPr>
              <a:t>    &lt;input type="text" id="username" name="username"&gt;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&lt;label for="password"&gt;Password:&lt;/label&gt;</a:t>
            </a:r>
          </a:p>
          <a:p>
            <a:r>
              <a:rPr lang="en-US" sz="2000" dirty="0" smtClean="0">
                <a:latin typeface="Times New Roman" pitchFamily="18" charset="0"/>
                <a:cs typeface="Times New Roman" pitchFamily="18" charset="0"/>
              </a:rPr>
              <a:t>    &lt;input type="password" id="password" name="password"&gt;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&lt;input type="submit" value="Login"&gt;</a:t>
            </a:r>
          </a:p>
          <a:p>
            <a:r>
              <a:rPr lang="en-US" sz="2000" dirty="0" smtClean="0">
                <a:latin typeface="Times New Roman" pitchFamily="18" charset="0"/>
                <a:cs typeface="Times New Roman" pitchFamily="18" charset="0"/>
              </a:rPr>
              <a:t>&lt;/form&gt;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form data is sent to the server in the request body and is not visible in the URL.</a:t>
            </a: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2862322"/>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7. Form Accessibility</a:t>
            </a:r>
          </a:p>
          <a:p>
            <a:pPr algn="just"/>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ensure your forms are accessible:</a:t>
            </a:r>
          </a:p>
          <a:p>
            <a:pPr algn="just"/>
            <a:r>
              <a:rPr lang="en-US" sz="2000" dirty="0" smtClean="0">
                <a:latin typeface="Times New Roman" pitchFamily="18" charset="0"/>
                <a:cs typeface="Times New Roman" pitchFamily="18" charset="0"/>
              </a:rPr>
              <a:t>Use &lt;label&gt; tags for every form field.</a:t>
            </a:r>
          </a:p>
          <a:p>
            <a:pPr algn="just"/>
            <a:r>
              <a:rPr lang="en-US" sz="2000" dirty="0" smtClean="0">
                <a:latin typeface="Times New Roman" pitchFamily="18" charset="0"/>
                <a:cs typeface="Times New Roman" pitchFamily="18" charset="0"/>
              </a:rPr>
              <a:t>Group related fields (e.g., using &lt;</a:t>
            </a:r>
            <a:r>
              <a:rPr lang="en-US" sz="2000" dirty="0" err="1" smtClean="0">
                <a:latin typeface="Times New Roman" pitchFamily="18" charset="0"/>
                <a:cs typeface="Times New Roman" pitchFamily="18" charset="0"/>
              </a:rPr>
              <a:t>fieldset</a:t>
            </a:r>
            <a:r>
              <a:rPr lang="en-US" sz="2000" dirty="0" smtClean="0">
                <a:latin typeface="Times New Roman" pitchFamily="18" charset="0"/>
                <a:cs typeface="Times New Roman" pitchFamily="18" charset="0"/>
              </a:rPr>
              <a:t>&gt; for a group of radio buttons).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8. </a:t>
            </a:r>
            <a:r>
              <a:rPr lang="en-US" sz="2000" b="1" dirty="0" smtClean="0">
                <a:latin typeface="Times New Roman" pitchFamily="18" charset="0"/>
                <a:cs typeface="Times New Roman" pitchFamily="18" charset="0"/>
              </a:rPr>
              <a:t>Complete Form Example</a:t>
            </a:r>
          </a:p>
          <a:p>
            <a:pPr algn="just"/>
            <a:endParaRPr lang="en-US" sz="2000" b="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463308"/>
          </a:xfrm>
          <a:prstGeom prst="rect">
            <a:avLst/>
          </a:prstGeom>
          <a:noFill/>
        </p:spPr>
        <p:txBody>
          <a:bodyPr wrap="square" rtlCol="0">
            <a:spAutoFit/>
          </a:bodyPr>
          <a:lstStyle/>
          <a:p>
            <a:r>
              <a:rPr lang="en-US" dirty="0" smtClean="0">
                <a:latin typeface="Times New Roman" pitchFamily="18" charset="0"/>
                <a:cs typeface="Times New Roman" pitchFamily="18" charset="0"/>
              </a:rPr>
              <a:t>&lt;form action="/</a:t>
            </a:r>
            <a:r>
              <a:rPr lang="en-US" dirty="0" err="1" smtClean="0">
                <a:latin typeface="Times New Roman" pitchFamily="18" charset="0"/>
                <a:cs typeface="Times New Roman" pitchFamily="18" charset="0"/>
              </a:rPr>
              <a:t>submit_form</a:t>
            </a:r>
            <a:r>
              <a:rPr lang="en-US" dirty="0" smtClean="0">
                <a:latin typeface="Times New Roman" pitchFamily="18" charset="0"/>
                <a:cs typeface="Times New Roman" pitchFamily="18" charset="0"/>
              </a:rPr>
              <a:t>" method="POST"&gt;</a:t>
            </a:r>
          </a:p>
          <a:p>
            <a:r>
              <a:rPr lang="en-US" dirty="0" smtClean="0">
                <a:latin typeface="Times New Roman" pitchFamily="18" charset="0"/>
                <a:cs typeface="Times New Roman" pitchFamily="18" charset="0"/>
              </a:rPr>
              <a:t>    &lt;label for="</a:t>
            </a:r>
            <a:r>
              <a:rPr lang="en-US" dirty="0" err="1" smtClean="0">
                <a:latin typeface="Times New Roman" pitchFamily="18" charset="0"/>
                <a:cs typeface="Times New Roman" pitchFamily="18" charset="0"/>
              </a:rPr>
              <a:t>fname</a:t>
            </a:r>
            <a:r>
              <a:rPr lang="en-US" dirty="0" smtClean="0">
                <a:latin typeface="Times New Roman" pitchFamily="18" charset="0"/>
                <a:cs typeface="Times New Roman" pitchFamily="18" charset="0"/>
              </a:rPr>
              <a:t>"&gt;First Name:&lt;/label&gt;</a:t>
            </a:r>
          </a:p>
          <a:p>
            <a:r>
              <a:rPr lang="en-US" dirty="0" smtClean="0">
                <a:latin typeface="Times New Roman" pitchFamily="18" charset="0"/>
                <a:cs typeface="Times New Roman" pitchFamily="18" charset="0"/>
              </a:rPr>
              <a:t>    &lt;input type="text" id="</a:t>
            </a:r>
            <a:r>
              <a:rPr lang="en-US" dirty="0" err="1" smtClean="0">
                <a:latin typeface="Times New Roman" pitchFamily="18" charset="0"/>
                <a:cs typeface="Times New Roman" pitchFamily="18" charset="0"/>
              </a:rPr>
              <a:t>fname</a:t>
            </a:r>
            <a:r>
              <a:rPr lang="en-US" dirty="0" smtClean="0">
                <a:latin typeface="Times New Roman" pitchFamily="18" charset="0"/>
                <a:cs typeface="Times New Roman" pitchFamily="18" charset="0"/>
              </a:rPr>
              <a:t>" name="</a:t>
            </a:r>
            <a:r>
              <a:rPr lang="en-US" dirty="0" err="1" smtClean="0">
                <a:latin typeface="Times New Roman" pitchFamily="18" charset="0"/>
                <a:cs typeface="Times New Roman" pitchFamily="18" charset="0"/>
              </a:rPr>
              <a:t>firstname</a:t>
            </a:r>
            <a:r>
              <a:rPr lang="en-US" dirty="0" smtClean="0">
                <a:latin typeface="Times New Roman" pitchFamily="18" charset="0"/>
                <a:cs typeface="Times New Roman" pitchFamily="18" charset="0"/>
              </a:rPr>
              <a:t>" required&gt;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&lt;label for="</a:t>
            </a:r>
            <a:r>
              <a:rPr lang="en-US" dirty="0" err="1" smtClean="0">
                <a:latin typeface="Times New Roman" pitchFamily="18" charset="0"/>
                <a:cs typeface="Times New Roman" pitchFamily="18" charset="0"/>
              </a:rPr>
              <a:t>lname</a:t>
            </a:r>
            <a:r>
              <a:rPr lang="en-US" dirty="0" smtClean="0">
                <a:latin typeface="Times New Roman" pitchFamily="18" charset="0"/>
                <a:cs typeface="Times New Roman" pitchFamily="18" charset="0"/>
              </a:rPr>
              <a:t>"&gt;Last Name:&lt;/label&gt;</a:t>
            </a:r>
          </a:p>
          <a:p>
            <a:r>
              <a:rPr lang="en-US" dirty="0" smtClean="0">
                <a:latin typeface="Times New Roman" pitchFamily="18" charset="0"/>
                <a:cs typeface="Times New Roman" pitchFamily="18" charset="0"/>
              </a:rPr>
              <a:t>    &lt;input type="text" id="</a:t>
            </a:r>
            <a:r>
              <a:rPr lang="en-US" dirty="0" err="1" smtClean="0">
                <a:latin typeface="Times New Roman" pitchFamily="18" charset="0"/>
                <a:cs typeface="Times New Roman" pitchFamily="18" charset="0"/>
              </a:rPr>
              <a:t>lname</a:t>
            </a:r>
            <a:r>
              <a:rPr lang="en-US" dirty="0" smtClean="0">
                <a:latin typeface="Times New Roman" pitchFamily="18" charset="0"/>
                <a:cs typeface="Times New Roman" pitchFamily="18" charset="0"/>
              </a:rPr>
              <a:t>" name="</a:t>
            </a:r>
            <a:r>
              <a:rPr lang="en-US" dirty="0" err="1" smtClean="0">
                <a:latin typeface="Times New Roman" pitchFamily="18" charset="0"/>
                <a:cs typeface="Times New Roman" pitchFamily="18" charset="0"/>
              </a:rPr>
              <a:t>lastname</a:t>
            </a:r>
            <a:r>
              <a:rPr lang="en-US" dirty="0" smtClean="0">
                <a:latin typeface="Times New Roman" pitchFamily="18" charset="0"/>
                <a:cs typeface="Times New Roman" pitchFamily="18" charset="0"/>
              </a:rPr>
              <a:t>" required&gt;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&lt;label for="email"&gt;Email:&lt;/label&gt;</a:t>
            </a:r>
          </a:p>
          <a:p>
            <a:r>
              <a:rPr lang="en-US" dirty="0" smtClean="0">
                <a:latin typeface="Times New Roman" pitchFamily="18" charset="0"/>
                <a:cs typeface="Times New Roman" pitchFamily="18" charset="0"/>
              </a:rPr>
              <a:t>    &lt;input type="email" id="email" name="email" required&gt;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&lt;label for="country"&gt;Country:&lt;/label&gt;</a:t>
            </a:r>
          </a:p>
          <a:p>
            <a:r>
              <a:rPr lang="en-US" dirty="0" smtClean="0">
                <a:latin typeface="Times New Roman" pitchFamily="18" charset="0"/>
                <a:cs typeface="Times New Roman" pitchFamily="18" charset="0"/>
              </a:rPr>
              <a:t>    &lt;select id="country" name="country"&gt;</a:t>
            </a:r>
          </a:p>
          <a:p>
            <a:r>
              <a:rPr lang="en-US" dirty="0" smtClean="0">
                <a:latin typeface="Times New Roman" pitchFamily="18" charset="0"/>
                <a:cs typeface="Times New Roman" pitchFamily="18" charset="0"/>
              </a:rPr>
              <a:t>        &lt;option value="us"&gt;USA&lt;/option&gt;</a:t>
            </a:r>
          </a:p>
          <a:p>
            <a:r>
              <a:rPr lang="en-US" dirty="0" smtClean="0">
                <a:latin typeface="Times New Roman" pitchFamily="18" charset="0"/>
                <a:cs typeface="Times New Roman" pitchFamily="18" charset="0"/>
              </a:rPr>
              <a:t>        &lt;option value="</a:t>
            </a:r>
            <a:r>
              <a:rPr lang="en-US" dirty="0" err="1" smtClean="0">
                <a:latin typeface="Times New Roman" pitchFamily="18" charset="0"/>
                <a:cs typeface="Times New Roman" pitchFamily="18" charset="0"/>
              </a:rPr>
              <a:t>uk</a:t>
            </a:r>
            <a:r>
              <a:rPr lang="en-US" dirty="0" smtClean="0">
                <a:latin typeface="Times New Roman" pitchFamily="18" charset="0"/>
                <a:cs typeface="Times New Roman" pitchFamily="18" charset="0"/>
              </a:rPr>
              <a:t>"&gt;UK&lt;/option&gt;</a:t>
            </a:r>
          </a:p>
          <a:p>
            <a:r>
              <a:rPr lang="en-US" dirty="0" smtClean="0">
                <a:latin typeface="Times New Roman" pitchFamily="18" charset="0"/>
                <a:cs typeface="Times New Roman" pitchFamily="18" charset="0"/>
              </a:rPr>
              <a:t>        &lt;option value="in"&gt;India&lt;/option&gt;</a:t>
            </a:r>
          </a:p>
          <a:p>
            <a:r>
              <a:rPr lang="en-US" dirty="0" smtClean="0">
                <a:latin typeface="Times New Roman" pitchFamily="18" charset="0"/>
                <a:cs typeface="Times New Roman" pitchFamily="18" charset="0"/>
              </a:rPr>
              <a:t>    &lt;/select&gt;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&lt;label for="message"&gt;Message:&lt;/label&gt;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textarea</a:t>
            </a:r>
            <a:r>
              <a:rPr lang="en-US" dirty="0" smtClean="0">
                <a:latin typeface="Times New Roman" pitchFamily="18" charset="0"/>
                <a:cs typeface="Times New Roman" pitchFamily="18" charset="0"/>
              </a:rPr>
              <a:t> id="message" name="message" rows="4" cols="50"&gt;&lt;/</a:t>
            </a:r>
            <a:r>
              <a:rPr lang="en-US" dirty="0" err="1" smtClean="0">
                <a:latin typeface="Times New Roman" pitchFamily="18" charset="0"/>
                <a:cs typeface="Times New Roman" pitchFamily="18" charset="0"/>
              </a:rPr>
              <a:t>textarea</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&lt;input type="submit" value="Submit"&gt;</a:t>
            </a:r>
          </a:p>
          <a:p>
            <a:r>
              <a:rPr lang="en-US" dirty="0" smtClean="0">
                <a:latin typeface="Times New Roman" pitchFamily="18" charset="0"/>
                <a:cs typeface="Times New Roman" pitchFamily="18" charset="0"/>
              </a:rPr>
              <a:t>&lt;/form&gt;</a:t>
            </a: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7171194"/>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&lt;dl&gt;</a:t>
            </a:r>
          </a:p>
          <a:p>
            <a:pPr algn="just"/>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dt</a:t>
            </a:r>
            <a:r>
              <a:rPr lang="en-US" sz="2000" dirty="0" smtClean="0">
                <a:latin typeface="Times New Roman" pitchFamily="18" charset="0"/>
                <a:cs typeface="Times New Roman" pitchFamily="18" charset="0"/>
              </a:rPr>
              <a:t>&gt;Term 1&lt;/</a:t>
            </a:r>
            <a:r>
              <a:rPr lang="en-US" sz="2000" dirty="0" err="1" smtClean="0">
                <a:latin typeface="Times New Roman" pitchFamily="18" charset="0"/>
                <a:cs typeface="Times New Roman" pitchFamily="18" charset="0"/>
              </a:rPr>
              <a:t>dt</a:t>
            </a:r>
            <a:r>
              <a:rPr lang="en-US" sz="2000"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dd</a:t>
            </a:r>
            <a:r>
              <a:rPr lang="en-US" sz="2000" dirty="0" smtClean="0">
                <a:latin typeface="Times New Roman" pitchFamily="18" charset="0"/>
                <a:cs typeface="Times New Roman" pitchFamily="18" charset="0"/>
              </a:rPr>
              <a:t>&gt;Description for Term 1&lt;/</a:t>
            </a:r>
            <a:r>
              <a:rPr lang="en-US" sz="2000" dirty="0" err="1" smtClean="0">
                <a:latin typeface="Times New Roman" pitchFamily="18" charset="0"/>
                <a:cs typeface="Times New Roman" pitchFamily="18" charset="0"/>
              </a:rPr>
              <a:t>dd</a:t>
            </a:r>
            <a:r>
              <a:rPr lang="en-US" sz="2000"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dt</a:t>
            </a:r>
            <a:r>
              <a:rPr lang="en-US" sz="2000" dirty="0" smtClean="0">
                <a:latin typeface="Times New Roman" pitchFamily="18" charset="0"/>
                <a:cs typeface="Times New Roman" pitchFamily="18" charset="0"/>
              </a:rPr>
              <a:t>&gt;Term 2&lt;/</a:t>
            </a:r>
            <a:r>
              <a:rPr lang="en-US" sz="2000" dirty="0" err="1" smtClean="0">
                <a:latin typeface="Times New Roman" pitchFamily="18" charset="0"/>
                <a:cs typeface="Times New Roman" pitchFamily="18" charset="0"/>
              </a:rPr>
              <a:t>dt</a:t>
            </a:r>
            <a:r>
              <a:rPr lang="en-US" sz="2000"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dd</a:t>
            </a:r>
            <a:r>
              <a:rPr lang="en-US" sz="2000" dirty="0" smtClean="0">
                <a:latin typeface="Times New Roman" pitchFamily="18" charset="0"/>
                <a:cs typeface="Times New Roman" pitchFamily="18" charset="0"/>
              </a:rPr>
              <a:t>&gt;Description for Term 2&lt;/</a:t>
            </a:r>
            <a:r>
              <a:rPr lang="en-US" sz="2000" dirty="0" err="1" smtClean="0">
                <a:latin typeface="Times New Roman" pitchFamily="18" charset="0"/>
                <a:cs typeface="Times New Roman" pitchFamily="18" charset="0"/>
              </a:rPr>
              <a:t>dd</a:t>
            </a:r>
            <a:r>
              <a:rPr lang="en-US" sz="2000"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&lt;/dl&gt;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4. Nested Lists</a:t>
            </a:r>
          </a:p>
          <a:p>
            <a:pPr algn="just"/>
            <a:r>
              <a:rPr lang="en-US" sz="2000" dirty="0" smtClean="0">
                <a:latin typeface="Times New Roman" pitchFamily="18" charset="0"/>
                <a:cs typeface="Times New Roman" pitchFamily="18" charset="0"/>
              </a:rPr>
              <a:t>You can nest one list inside another to create a </a:t>
            </a:r>
            <a:r>
              <a:rPr lang="en-US" sz="2000" dirty="0" err="1" smtClean="0">
                <a:latin typeface="Times New Roman" pitchFamily="18" charset="0"/>
                <a:cs typeface="Times New Roman" pitchFamily="18" charset="0"/>
              </a:rPr>
              <a:t>sublist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 Links: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 links (or </a:t>
            </a:r>
            <a:r>
              <a:rPr lang="en-US" sz="2000" b="1" dirty="0" smtClean="0">
                <a:latin typeface="Times New Roman" pitchFamily="18" charset="0"/>
                <a:cs typeface="Times New Roman" pitchFamily="18" charset="0"/>
              </a:rPr>
              <a:t>hyperlinks</a:t>
            </a:r>
            <a:r>
              <a:rPr lang="en-US" sz="2000" dirty="0" smtClean="0">
                <a:latin typeface="Times New Roman" pitchFamily="18" charset="0"/>
                <a:cs typeface="Times New Roman" pitchFamily="18" charset="0"/>
              </a:rPr>
              <a:t>) allow users to navigate from one webpage to another. They are an essential part of the web, enabling the connection between different pages or resources. Links are created using the &lt;a&gt; (anchor) tag in HTML.</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1. Basic Syntax of an HTML Link</a:t>
            </a:r>
          </a:p>
          <a:p>
            <a:pPr algn="just"/>
            <a:r>
              <a:rPr lang="en-US" sz="2000" dirty="0" smtClean="0">
                <a:latin typeface="Times New Roman" pitchFamily="18" charset="0"/>
                <a:cs typeface="Times New Roman" pitchFamily="18" charset="0"/>
              </a:rPr>
              <a:t>The basic structure of an HTML link consists of an opening &lt;a&gt; tag, an attribute (usually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link text, and a closing &lt;/a&gt; tag.</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="URL"&gt;Link Text&lt;/a&gt;</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555641"/>
          </a:xfrm>
          <a:prstGeom prst="rect">
            <a:avLst/>
          </a:prstGeom>
          <a:noFill/>
        </p:spPr>
        <p:txBody>
          <a:bodyPr wrap="square" rtlCol="0">
            <a:spAutoFit/>
          </a:bodyPr>
          <a:lstStyle/>
          <a:p>
            <a:pPr algn="just"/>
            <a:r>
              <a:rPr lang="en-US" sz="2000" b="1" dirty="0" err="1" smtClean="0">
                <a:latin typeface="Times New Roman" pitchFamily="18" charset="0"/>
                <a:cs typeface="Times New Roman" pitchFamily="18" charset="0"/>
              </a:rPr>
              <a:t>href</a:t>
            </a:r>
            <a:r>
              <a:rPr lang="en-US" sz="2000" b="1" dirty="0" smtClean="0">
                <a:latin typeface="Times New Roman" pitchFamily="18" charset="0"/>
                <a:cs typeface="Times New Roman" pitchFamily="18" charset="0"/>
              </a:rPr>
              <a:t> attribute</a:t>
            </a: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attribute specifies the destination URL where the user will be directed when they click the link.</a:t>
            </a:r>
          </a:p>
          <a:p>
            <a:pPr algn="just"/>
            <a:r>
              <a:rPr lang="en-US" sz="2000" b="1" dirty="0" smtClean="0">
                <a:latin typeface="Times New Roman" pitchFamily="18" charset="0"/>
                <a:cs typeface="Times New Roman" pitchFamily="18" charset="0"/>
              </a:rPr>
              <a:t>Link Text</a:t>
            </a:r>
            <a:r>
              <a:rPr lang="en-US" sz="2000" dirty="0" smtClean="0">
                <a:latin typeface="Times New Roman" pitchFamily="18" charset="0"/>
                <a:cs typeface="Times New Roman" pitchFamily="18" charset="0"/>
              </a:rPr>
              <a:t>: The text between the opening and closing &lt;a&gt; tags is clickable and displayed to the user.</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2. Types of Links</a:t>
            </a:r>
          </a:p>
          <a:p>
            <a:pPr algn="just"/>
            <a:r>
              <a:rPr lang="en-US" sz="2000" dirty="0" smtClean="0">
                <a:latin typeface="Times New Roman" pitchFamily="18" charset="0"/>
                <a:cs typeface="Times New Roman" pitchFamily="18" charset="0"/>
              </a:rPr>
              <a:t>There are different types of links you can create:</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Absolute URLs</a:t>
            </a:r>
            <a:r>
              <a:rPr lang="en-US" sz="2000" dirty="0" smtClean="0">
                <a:latin typeface="Times New Roman" pitchFamily="18" charset="0"/>
                <a:cs typeface="Times New Roman" pitchFamily="18" charset="0"/>
              </a:rPr>
              <a:t>: Links that point to an external website.</a:t>
            </a:r>
          </a:p>
          <a:p>
            <a:pPr algn="just"/>
            <a:endParaRPr lang="en-US" sz="2000" dirty="0">
              <a:latin typeface="Times New Roman" pitchFamily="18" charset="0"/>
              <a:cs typeface="Times New Roman" pitchFamily="18" charset="0"/>
            </a:endParaRPr>
          </a:p>
          <a:p>
            <a:pPr algn="just"/>
            <a:r>
              <a:rPr lang="pt-BR" sz="2000" dirty="0" smtClean="0">
                <a:latin typeface="Times New Roman" pitchFamily="18" charset="0"/>
                <a:cs typeface="Times New Roman" pitchFamily="18" charset="0"/>
              </a:rPr>
              <a:t>&lt;a href="https://www.google.com"&gt;Google&lt;/a&gt;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Relative URLs</a:t>
            </a:r>
            <a:r>
              <a:rPr lang="en-US" sz="2000" dirty="0" smtClean="0">
                <a:latin typeface="Times New Roman" pitchFamily="18" charset="0"/>
                <a:cs typeface="Times New Roman" pitchFamily="18" charset="0"/>
              </a:rPr>
              <a:t>: Links that point to a page within your own website or project directory.</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="/about.html"&gt;About Us&lt;/a&gt;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Email Links</a:t>
            </a:r>
            <a:r>
              <a:rPr lang="en-US" sz="2000" dirty="0" smtClean="0">
                <a:latin typeface="Times New Roman" pitchFamily="18" charset="0"/>
                <a:cs typeface="Times New Roman" pitchFamily="18" charset="0"/>
              </a:rPr>
              <a:t>: These links open the user’s default email client.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="mailto:support@example.com"&gt;Contact Us&lt;/a&gt;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247864"/>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Telephone Links</a:t>
            </a:r>
            <a:r>
              <a:rPr lang="en-US" sz="2000" dirty="0" smtClean="0">
                <a:latin typeface="Times New Roman" pitchFamily="18" charset="0"/>
                <a:cs typeface="Times New Roman" pitchFamily="18" charset="0"/>
              </a:rPr>
              <a:t>: Links that allow users to initiate phone calls on mobile devices.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tel</a:t>
            </a:r>
            <a:r>
              <a:rPr lang="en-US" sz="2000" dirty="0" smtClean="0">
                <a:latin typeface="Times New Roman" pitchFamily="18" charset="0"/>
                <a:cs typeface="Times New Roman" pitchFamily="18" charset="0"/>
              </a:rPr>
              <a:t>:+1234567890"&gt;Call Us&lt;/a&gt;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3. Opening Links in a New Tab</a:t>
            </a:r>
          </a:p>
          <a:p>
            <a:pPr algn="just"/>
            <a:r>
              <a:rPr lang="en-US" sz="2000" dirty="0" smtClean="0">
                <a:latin typeface="Times New Roman" pitchFamily="18" charset="0"/>
                <a:cs typeface="Times New Roman" pitchFamily="18" charset="0"/>
              </a:rPr>
              <a:t>To open a link in a new tab, the target attribute is used with the value _blank.</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="https://www.example.com" target="_blank"&gt;Open in New Tab&lt;/a&gt;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4. </a:t>
            </a:r>
            <a:r>
              <a:rPr lang="en-US" sz="2000" b="1" dirty="0" smtClean="0">
                <a:latin typeface="Times New Roman" pitchFamily="18" charset="0"/>
                <a:cs typeface="Times New Roman" pitchFamily="18" charset="0"/>
              </a:rPr>
              <a:t>Linking to Specific Sections on a Page (Anchor Links)</a:t>
            </a:r>
          </a:p>
          <a:p>
            <a:pPr algn="just"/>
            <a:endParaRPr lang="en-US" sz="2000" b="1"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You can link to a specific section on the same page using the id attribute.</a:t>
            </a:r>
          </a:p>
          <a:p>
            <a:pPr algn="just"/>
            <a:r>
              <a:rPr lang="en-US" sz="2000" dirty="0" smtClean="0">
                <a:latin typeface="Times New Roman" pitchFamily="18" charset="0"/>
                <a:cs typeface="Times New Roman" pitchFamily="18" charset="0"/>
              </a:rPr>
              <a:t>First, assign an id to the section of the page you want to link to:</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&lt;h2 id="section1"&gt;Section 1&lt;/h2&gt;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Then, create a link that points to this id:</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="#section1"&gt;Go to Section 1&lt;/a&gt;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740307"/>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5. Styling Links with CSS</a:t>
            </a:r>
          </a:p>
          <a:p>
            <a:pPr algn="just"/>
            <a:r>
              <a:rPr lang="en-US" dirty="0" smtClean="0">
                <a:latin typeface="Times New Roman" pitchFamily="18" charset="0"/>
                <a:cs typeface="Times New Roman" pitchFamily="18" charset="0"/>
              </a:rPr>
              <a:t>HTML links have different states that can be styled using CSS:</a:t>
            </a:r>
          </a:p>
          <a:p>
            <a:pPr algn="just"/>
            <a:r>
              <a:rPr lang="en-US" b="1" dirty="0" smtClean="0">
                <a:latin typeface="Times New Roman" pitchFamily="18" charset="0"/>
                <a:cs typeface="Times New Roman" pitchFamily="18" charset="0"/>
              </a:rPr>
              <a:t>Normal</a:t>
            </a:r>
            <a:r>
              <a:rPr lang="en-US" dirty="0" smtClean="0">
                <a:latin typeface="Times New Roman" pitchFamily="18" charset="0"/>
                <a:cs typeface="Times New Roman" pitchFamily="18" charset="0"/>
              </a:rPr>
              <a:t>: When the link hasn’t been clicked.</a:t>
            </a:r>
          </a:p>
          <a:p>
            <a:pPr algn="just"/>
            <a:r>
              <a:rPr lang="en-US" b="1" dirty="0" smtClean="0">
                <a:latin typeface="Times New Roman" pitchFamily="18" charset="0"/>
                <a:cs typeface="Times New Roman" pitchFamily="18" charset="0"/>
              </a:rPr>
              <a:t>Hover</a:t>
            </a:r>
            <a:r>
              <a:rPr lang="en-US" dirty="0" smtClean="0">
                <a:latin typeface="Times New Roman" pitchFamily="18" charset="0"/>
                <a:cs typeface="Times New Roman" pitchFamily="18" charset="0"/>
              </a:rPr>
              <a:t>: When the mouse is over the link.</a:t>
            </a:r>
          </a:p>
          <a:p>
            <a:pPr algn="just"/>
            <a:r>
              <a:rPr lang="en-US" b="1" dirty="0" smtClean="0">
                <a:latin typeface="Times New Roman" pitchFamily="18" charset="0"/>
                <a:cs typeface="Times New Roman" pitchFamily="18" charset="0"/>
              </a:rPr>
              <a:t>Active</a:t>
            </a:r>
            <a:r>
              <a:rPr lang="en-US" dirty="0" smtClean="0">
                <a:latin typeface="Times New Roman" pitchFamily="18" charset="0"/>
                <a:cs typeface="Times New Roman" pitchFamily="18" charset="0"/>
              </a:rPr>
              <a:t>: When the link is clicked.</a:t>
            </a:r>
          </a:p>
          <a:p>
            <a:pPr algn="just"/>
            <a:r>
              <a:rPr lang="en-US" b="1" dirty="0" smtClean="0">
                <a:latin typeface="Times New Roman" pitchFamily="18" charset="0"/>
                <a:cs typeface="Times New Roman" pitchFamily="18" charset="0"/>
              </a:rPr>
              <a:t>Visited</a:t>
            </a:r>
            <a:r>
              <a:rPr lang="en-US" dirty="0" smtClean="0">
                <a:latin typeface="Times New Roman" pitchFamily="18" charset="0"/>
                <a:cs typeface="Times New Roman" pitchFamily="18" charset="0"/>
              </a:rPr>
              <a:t>: After the link has been clicked.</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p>
          <a:p>
            <a:pPr algn="just"/>
            <a:r>
              <a:rPr lang="en-US" dirty="0" smtClean="0">
                <a:latin typeface="Times New Roman" pitchFamily="18" charset="0"/>
                <a:cs typeface="Times New Roman" pitchFamily="18" charset="0"/>
              </a:rPr>
              <a:t>    color: blue; /* Normal state */</a:t>
            </a:r>
          </a:p>
          <a:p>
            <a:pPr algn="just"/>
            <a:r>
              <a:rPr lang="en-US" dirty="0" smtClean="0">
                <a:latin typeface="Times New Roman" pitchFamily="18" charset="0"/>
                <a:cs typeface="Times New Roman" pitchFamily="18" charset="0"/>
              </a:rPr>
              <a:t>    text-decoration: none; /* Removes the underline */</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a:hover {</a:t>
            </a:r>
          </a:p>
          <a:p>
            <a:pPr algn="just"/>
            <a:r>
              <a:rPr lang="en-US" dirty="0" smtClean="0">
                <a:latin typeface="Times New Roman" pitchFamily="18" charset="0"/>
                <a:cs typeface="Times New Roman" pitchFamily="18" charset="0"/>
              </a:rPr>
              <a:t>    color: red; /* Changes color on hover */</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a:active {</a:t>
            </a:r>
          </a:p>
          <a:p>
            <a:pPr algn="just"/>
            <a:r>
              <a:rPr lang="en-US" dirty="0" smtClean="0">
                <a:latin typeface="Times New Roman" pitchFamily="18" charset="0"/>
                <a:cs typeface="Times New Roman" pitchFamily="18" charset="0"/>
              </a:rPr>
              <a:t>    color: green; /* Changes color when clicked */</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a:visited {</a:t>
            </a:r>
          </a:p>
          <a:p>
            <a:pPr algn="just"/>
            <a:r>
              <a:rPr lang="en-US" dirty="0" smtClean="0">
                <a:latin typeface="Times New Roman" pitchFamily="18" charset="0"/>
                <a:cs typeface="Times New Roman" pitchFamily="18" charset="0"/>
              </a:rPr>
              <a:t>    color: purple; /* Changes color after visiting the link */</a:t>
            </a:r>
          </a:p>
          <a:p>
            <a:pPr algn="just"/>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70898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6. Linking Images</a:t>
            </a:r>
          </a:p>
          <a:p>
            <a:pPr algn="just"/>
            <a:r>
              <a:rPr lang="en-US" sz="2000" dirty="0" smtClean="0">
                <a:latin typeface="Times New Roman" pitchFamily="18" charset="0"/>
                <a:cs typeface="Times New Roman" pitchFamily="18" charset="0"/>
              </a:rPr>
              <a:t>You can use images as clickable links by placing the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&gt; tag inside the &lt;a&gt; tag.</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="https://www.example.com"&gt;</a:t>
            </a:r>
          </a:p>
          <a:p>
            <a:pPr algn="just"/>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="image.jpg" alt="Example Image"&gt;</a:t>
            </a:r>
          </a:p>
          <a:p>
            <a:pPr algn="just"/>
            <a:r>
              <a:rPr lang="en-US" sz="2000" dirty="0" smtClean="0">
                <a:latin typeface="Times New Roman" pitchFamily="18" charset="0"/>
                <a:cs typeface="Times New Roman" pitchFamily="18" charset="0"/>
              </a:rPr>
              <a:t>&lt;/a&gt;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case, clicking the image will navigate the user to </a:t>
            </a:r>
            <a:r>
              <a:rPr lang="en-US" sz="2000" dirty="0" smtClean="0">
                <a:latin typeface="Times New Roman" pitchFamily="18" charset="0"/>
                <a:cs typeface="Times New Roman" pitchFamily="18" charset="0"/>
                <a:hlinkClick r:id="rId2"/>
              </a:rPr>
              <a:t>https://www.example.com</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7. Linking to Downloads</a:t>
            </a:r>
          </a:p>
          <a:p>
            <a:pPr algn="just"/>
            <a:r>
              <a:rPr lang="en-US" sz="2000" dirty="0" smtClean="0">
                <a:latin typeface="Times New Roman" pitchFamily="18" charset="0"/>
                <a:cs typeface="Times New Roman" pitchFamily="18" charset="0"/>
              </a:rPr>
              <a:t>You can also link to downloadable files such as PDFs, documents, or images. By using the download attribute, you prompt the browser to download the file.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="file.pdf" download&gt;Download PDF&lt;/a&gt;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6247864"/>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HTML Tables: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 tables are used to present data in a tabular format, consisting of rows and columns. Tables are widely used for displaying information like schedules, pricing charts, and other structured data.</a:t>
            </a:r>
          </a:p>
          <a:p>
            <a:pPr algn="just"/>
            <a:r>
              <a:rPr lang="en-US" sz="2000" b="1" dirty="0" smtClean="0">
                <a:latin typeface="Times New Roman" pitchFamily="18" charset="0"/>
                <a:cs typeface="Times New Roman" pitchFamily="18" charset="0"/>
              </a:rPr>
              <a:t>Basic Table Structure</a:t>
            </a:r>
          </a:p>
          <a:p>
            <a:pPr algn="just"/>
            <a:r>
              <a:rPr lang="en-US" sz="2000" dirty="0" smtClean="0">
                <a:latin typeface="Times New Roman" pitchFamily="18" charset="0"/>
                <a:cs typeface="Times New Roman" pitchFamily="18" charset="0"/>
              </a:rPr>
              <a:t>A simple HTML table is made up of several essential elements:</a:t>
            </a:r>
          </a:p>
          <a:p>
            <a:pPr algn="just"/>
            <a:r>
              <a:rPr lang="en-US" sz="2000" dirty="0" smtClean="0">
                <a:latin typeface="Times New Roman" pitchFamily="18" charset="0"/>
                <a:cs typeface="Times New Roman" pitchFamily="18" charset="0"/>
              </a:rPr>
              <a:t>&lt;table&gt;: Defines the table.</a:t>
            </a:r>
          </a:p>
          <a:p>
            <a:pPr algn="just"/>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tr</a:t>
            </a:r>
            <a:r>
              <a:rPr lang="en-US" sz="2000" dirty="0" smtClean="0">
                <a:latin typeface="Times New Roman" pitchFamily="18" charset="0"/>
                <a:cs typeface="Times New Roman" pitchFamily="18" charset="0"/>
              </a:rPr>
              <a:t>&gt; (Table Row): Defines a row in the table.</a:t>
            </a:r>
          </a:p>
          <a:p>
            <a:pPr algn="just"/>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&gt; (Table Header): Defines a header cell in the table.</a:t>
            </a:r>
          </a:p>
          <a:p>
            <a:pPr algn="just"/>
            <a:r>
              <a:rPr lang="en-US" sz="2000" dirty="0" smtClean="0">
                <a:latin typeface="Times New Roman" pitchFamily="18" charset="0"/>
                <a:cs typeface="Times New Roman" pitchFamily="18" charset="0"/>
              </a:rPr>
              <a:t>&lt;td&gt; (Table Data): Defines a data cell in the table.</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Explanation:</a:t>
            </a:r>
          </a:p>
          <a:p>
            <a:pPr algn="just"/>
            <a:r>
              <a:rPr lang="en-US" sz="2000" b="1" dirty="0" smtClean="0">
                <a:latin typeface="Times New Roman" pitchFamily="18" charset="0"/>
                <a:cs typeface="Times New Roman" pitchFamily="18" charset="0"/>
              </a:rPr>
              <a:t>&lt;table&gt;</a:t>
            </a:r>
            <a:r>
              <a:rPr lang="en-US" sz="2000" dirty="0" smtClean="0">
                <a:latin typeface="Times New Roman" pitchFamily="18" charset="0"/>
                <a:cs typeface="Times New Roman" pitchFamily="18" charset="0"/>
              </a:rPr>
              <a:t>: This element wraps the entire table structure. The border="1" attribute adds a border around the table and cells.</a:t>
            </a:r>
          </a:p>
          <a:p>
            <a:pPr algn="just"/>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tr</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Defines a table row. The first row contains the table headers, and the subsequent rows contain data.</a:t>
            </a:r>
          </a:p>
          <a:p>
            <a:pPr algn="just"/>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th</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Represents the header cells. These are usually bold and centered by default.</a:t>
            </a:r>
          </a:p>
          <a:p>
            <a:pPr algn="just"/>
            <a:r>
              <a:rPr lang="en-US" sz="2000" b="1" dirty="0" smtClean="0">
                <a:latin typeface="Times New Roman" pitchFamily="18" charset="0"/>
                <a:cs typeface="Times New Roman" pitchFamily="18" charset="0"/>
              </a:rPr>
              <a:t>&lt;td&gt;</a:t>
            </a:r>
            <a:r>
              <a:rPr lang="en-US" sz="2000" dirty="0" smtClean="0">
                <a:latin typeface="Times New Roman" pitchFamily="18" charset="0"/>
                <a:cs typeface="Times New Roman" pitchFamily="18" charset="0"/>
              </a:rPr>
              <a:t>: Represents the data cells where the actual data is placed.</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94008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Table with Caption, </a:t>
            </a:r>
            <a:r>
              <a:rPr lang="en-US" sz="2000" b="1" dirty="0" err="1" smtClean="0">
                <a:latin typeface="Times New Roman" pitchFamily="18" charset="0"/>
                <a:cs typeface="Times New Roman" pitchFamily="18" charset="0"/>
              </a:rPr>
              <a:t>Rowspan</a:t>
            </a:r>
            <a:r>
              <a:rPr lang="en-US" sz="2000" b="1" dirty="0" smtClean="0">
                <a:latin typeface="Times New Roman" pitchFamily="18" charset="0"/>
                <a:cs typeface="Times New Roman" pitchFamily="18" charset="0"/>
              </a:rPr>
              <a:t>, and </a:t>
            </a:r>
            <a:r>
              <a:rPr lang="en-US" sz="2000" b="1" dirty="0" err="1" smtClean="0">
                <a:latin typeface="Times New Roman" pitchFamily="18" charset="0"/>
                <a:cs typeface="Times New Roman" pitchFamily="18" charset="0"/>
              </a:rPr>
              <a:t>Colspan</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 tables can also have captions, merge rows (</a:t>
            </a:r>
            <a:r>
              <a:rPr lang="en-US" sz="2000" dirty="0" err="1" smtClean="0">
                <a:latin typeface="Times New Roman" pitchFamily="18" charset="0"/>
                <a:cs typeface="Times New Roman" pitchFamily="18" charset="0"/>
              </a:rPr>
              <a:t>rowspan</a:t>
            </a:r>
            <a:r>
              <a:rPr lang="en-US" sz="2000" dirty="0" smtClean="0">
                <a:latin typeface="Times New Roman" pitchFamily="18" charset="0"/>
                <a:cs typeface="Times New Roman" pitchFamily="18" charset="0"/>
              </a:rPr>
              <a:t>), and merge columns (</a:t>
            </a:r>
            <a:r>
              <a:rPr lang="en-US" sz="2000" dirty="0" err="1" smtClean="0">
                <a:latin typeface="Times New Roman" pitchFamily="18" charset="0"/>
                <a:cs typeface="Times New Roman" pitchFamily="18" charset="0"/>
              </a:rPr>
              <a:t>colspan</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Explanation:</a:t>
            </a:r>
          </a:p>
          <a:p>
            <a:pPr algn="just"/>
            <a:r>
              <a:rPr lang="en-US" sz="2000" b="1" dirty="0" smtClean="0">
                <a:latin typeface="Times New Roman" pitchFamily="18" charset="0"/>
                <a:cs typeface="Times New Roman" pitchFamily="18" charset="0"/>
              </a:rPr>
              <a:t>&lt;caption&gt;</a:t>
            </a:r>
            <a:r>
              <a:rPr lang="en-US" sz="2000" dirty="0" smtClean="0">
                <a:latin typeface="Times New Roman" pitchFamily="18" charset="0"/>
                <a:cs typeface="Times New Roman" pitchFamily="18" charset="0"/>
              </a:rPr>
              <a:t>: Provides a title for the table, placed above the table.</a:t>
            </a:r>
          </a:p>
          <a:p>
            <a:pPr algn="just"/>
            <a:r>
              <a:rPr lang="en-US" sz="2000" b="1" dirty="0" err="1" smtClean="0">
                <a:latin typeface="Times New Roman" pitchFamily="18" charset="0"/>
                <a:cs typeface="Times New Roman" pitchFamily="18" charset="0"/>
              </a:rPr>
              <a:t>rowspan</a:t>
            </a:r>
            <a:r>
              <a:rPr lang="en-US" sz="2000" b="1"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rowspan</a:t>
            </a:r>
            <a:r>
              <a:rPr lang="en-US" sz="2000" dirty="0" smtClean="0">
                <a:latin typeface="Times New Roman" pitchFamily="18" charset="0"/>
                <a:cs typeface="Times New Roman" pitchFamily="18" charset="0"/>
              </a:rPr>
              <a:t> attribute merges two rows in the "Day" column for Monday.</a:t>
            </a:r>
          </a:p>
          <a:p>
            <a:pPr algn="just"/>
            <a:r>
              <a:rPr lang="en-US" sz="2000" b="1" dirty="0" err="1" smtClean="0">
                <a:latin typeface="Times New Roman" pitchFamily="18" charset="0"/>
                <a:cs typeface="Times New Roman" pitchFamily="18" charset="0"/>
              </a:rPr>
              <a:t>colspan</a:t>
            </a:r>
            <a:r>
              <a:rPr lang="en-US" sz="2000" b="1"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colspan</a:t>
            </a:r>
            <a:r>
              <a:rPr lang="en-US" sz="2000" dirty="0" smtClean="0">
                <a:latin typeface="Times New Roman" pitchFamily="18" charset="0"/>
                <a:cs typeface="Times New Roman" pitchFamily="18" charset="0"/>
              </a:rPr>
              <a:t> attribute merges two columns in the "Subject" and "Time" columns on Tuesday.</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Key Attributes in Tables:</a:t>
            </a:r>
          </a:p>
          <a:p>
            <a:pPr algn="just"/>
            <a:r>
              <a:rPr lang="en-US" sz="2000" b="1" dirty="0" smtClean="0">
                <a:latin typeface="Times New Roman" pitchFamily="18" charset="0"/>
                <a:cs typeface="Times New Roman" pitchFamily="18" charset="0"/>
              </a:rPr>
              <a:t>border</a:t>
            </a:r>
            <a:r>
              <a:rPr lang="en-US" sz="2000" dirty="0" smtClean="0">
                <a:latin typeface="Times New Roman" pitchFamily="18" charset="0"/>
                <a:cs typeface="Times New Roman" pitchFamily="18" charset="0"/>
              </a:rPr>
              <a:t>: Adds a border around the table and cells.</a:t>
            </a:r>
          </a:p>
          <a:p>
            <a:pPr algn="just"/>
            <a:r>
              <a:rPr lang="en-US" sz="2000" b="1" dirty="0" err="1" smtClean="0">
                <a:latin typeface="Times New Roman" pitchFamily="18" charset="0"/>
                <a:cs typeface="Times New Roman" pitchFamily="18" charset="0"/>
              </a:rPr>
              <a:t>rowspan</a:t>
            </a:r>
            <a:r>
              <a:rPr lang="en-US" sz="2000" dirty="0" smtClean="0">
                <a:latin typeface="Times New Roman" pitchFamily="18" charset="0"/>
                <a:cs typeface="Times New Roman" pitchFamily="18" charset="0"/>
              </a:rPr>
              <a:t>: Merges two or more rows in a table cell.</a:t>
            </a:r>
          </a:p>
          <a:p>
            <a:pPr algn="just"/>
            <a:r>
              <a:rPr lang="en-US" sz="2000" b="1" dirty="0" err="1" smtClean="0">
                <a:latin typeface="Times New Roman" pitchFamily="18" charset="0"/>
                <a:cs typeface="Times New Roman" pitchFamily="18" charset="0"/>
              </a:rPr>
              <a:t>colspan</a:t>
            </a:r>
            <a:r>
              <a:rPr lang="en-US" sz="2000" dirty="0" smtClean="0">
                <a:latin typeface="Times New Roman" pitchFamily="18" charset="0"/>
                <a:cs typeface="Times New Roman" pitchFamily="18" charset="0"/>
              </a:rPr>
              <a:t>: Merges two or more columns in a table cell.</a:t>
            </a:r>
          </a:p>
          <a:p>
            <a:pPr algn="just"/>
            <a:r>
              <a:rPr lang="en-US" sz="2000" b="1" dirty="0" smtClean="0">
                <a:latin typeface="Times New Roman" pitchFamily="18" charset="0"/>
                <a:cs typeface="Times New Roman" pitchFamily="18" charset="0"/>
              </a:rPr>
              <a:t>align</a:t>
            </a:r>
            <a:r>
              <a:rPr lang="en-US" sz="2000" dirty="0" smtClean="0">
                <a:latin typeface="Times New Roman" pitchFamily="18" charset="0"/>
                <a:cs typeface="Times New Roman" pitchFamily="18" charset="0"/>
              </a:rPr>
              <a:t>: Sets the alignment for content in a table (deprecated in HTML5, use CSS instead).</a:t>
            </a:r>
          </a:p>
          <a:p>
            <a:pPr algn="just"/>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1368</TotalTime>
  <Words>3040</Words>
  <Application>Microsoft Office PowerPoint</Application>
  <PresentationFormat>On-screen Show (4:3)</PresentationFormat>
  <Paragraphs>359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dc:creator>
  <cp:lastModifiedBy>q</cp:lastModifiedBy>
  <cp:revision>41</cp:revision>
  <dcterms:created xsi:type="dcterms:W3CDTF">2024-09-11T14:39:50Z</dcterms:created>
  <dcterms:modified xsi:type="dcterms:W3CDTF">2024-09-12T13:28:16Z</dcterms:modified>
</cp:coreProperties>
</file>