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D861E9-FC38-4AC6-9DA0-EF4A5E29967C}"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861E9-FC38-4AC6-9DA0-EF4A5E29967C}"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861E9-FC38-4AC6-9DA0-EF4A5E29967C}"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D861E9-FC38-4AC6-9DA0-EF4A5E29967C}"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861E9-FC38-4AC6-9DA0-EF4A5E29967C}" type="datetimeFigureOut">
              <a:rPr lang="en-US" smtClean="0"/>
              <a:pPr/>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D861E9-FC38-4AC6-9DA0-EF4A5E29967C}"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D861E9-FC38-4AC6-9DA0-EF4A5E29967C}" type="datetimeFigureOut">
              <a:rPr lang="en-US" smtClean="0"/>
              <a:pPr/>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D861E9-FC38-4AC6-9DA0-EF4A5E29967C}" type="datetimeFigureOut">
              <a:rPr lang="en-US" smtClean="0"/>
              <a:pPr/>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D861E9-FC38-4AC6-9DA0-EF4A5E29967C}" type="datetimeFigureOut">
              <a:rPr lang="en-US" smtClean="0"/>
              <a:pPr/>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861E9-FC38-4AC6-9DA0-EF4A5E29967C}"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D861E9-FC38-4AC6-9DA0-EF4A5E29967C}" type="datetimeFigureOut">
              <a:rPr lang="en-US" smtClean="0"/>
              <a:pPr/>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F1916B-5200-41B6-AF5E-50CE184925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D861E9-FC38-4AC6-9DA0-EF4A5E29967C}" type="datetimeFigureOut">
              <a:rPr lang="en-US" smtClean="0"/>
              <a:pPr/>
              <a:t>9/13/2024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F1916B-5200-41B6-AF5E-50CE184925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6247864"/>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HTML Tab index:</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 attribute in HTML is used to control the order in which elements receive keyboard focus when navigating through a web page using the </a:t>
            </a:r>
            <a:r>
              <a:rPr lang="en-US" sz="2000" b="1" dirty="0" smtClean="0">
                <a:latin typeface="Times New Roman" pitchFamily="18" charset="0"/>
                <a:cs typeface="Times New Roman" pitchFamily="18" charset="0"/>
              </a:rPr>
              <a:t>Tab</a:t>
            </a:r>
            <a:r>
              <a:rPr lang="en-US" sz="2000" dirty="0" smtClean="0">
                <a:latin typeface="Times New Roman" pitchFamily="18" charset="0"/>
                <a:cs typeface="Times New Roman" pitchFamily="18" charset="0"/>
              </a:rPr>
              <a:t> key. By default, the browser determines the order based on the structure of the document, but the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 attribute allows you to customize this focus behavior.</a:t>
            </a:r>
          </a:p>
          <a:p>
            <a:pPr algn="just"/>
            <a:r>
              <a:rPr lang="en-US" sz="2000" b="1" dirty="0" smtClean="0">
                <a:latin typeface="Times New Roman" pitchFamily="18" charset="0"/>
                <a:cs typeface="Times New Roman" pitchFamily="18" charset="0"/>
              </a:rPr>
              <a:t>How </a:t>
            </a:r>
            <a:r>
              <a:rPr lang="en-US" sz="2000" b="1" dirty="0" err="1" smtClean="0">
                <a:latin typeface="Times New Roman" pitchFamily="18" charset="0"/>
                <a:cs typeface="Times New Roman" pitchFamily="18" charset="0"/>
              </a:rPr>
              <a:t>tabindex</a:t>
            </a:r>
            <a:r>
              <a:rPr lang="en-US" sz="2000" b="1" dirty="0" smtClean="0">
                <a:latin typeface="Times New Roman" pitchFamily="18" charset="0"/>
                <a:cs typeface="Times New Roman" pitchFamily="18" charset="0"/>
              </a:rPr>
              <a:t> Works:</a:t>
            </a:r>
          </a:p>
          <a:p>
            <a:pPr algn="just"/>
            <a:r>
              <a:rPr lang="en-US" sz="2000" dirty="0" smtClean="0">
                <a:latin typeface="Times New Roman" pitchFamily="18" charset="0"/>
                <a:cs typeface="Times New Roman" pitchFamily="18" charset="0"/>
              </a:rPr>
              <a:t>Elements with a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 value of 0 or positive numbers can receive focus.</a:t>
            </a:r>
          </a:p>
          <a:p>
            <a:pPr algn="just"/>
            <a:r>
              <a:rPr lang="en-US" sz="2000" dirty="0" smtClean="0">
                <a:latin typeface="Times New Roman" pitchFamily="18" charset="0"/>
                <a:cs typeface="Times New Roman" pitchFamily="18" charset="0"/>
              </a:rPr>
              <a:t>The natural tab order of elements (like links, buttons, form controls) is controlled by the order in which they appear in the HTML code. Adding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 allows you to override this order.</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Basic Usage of </a:t>
            </a:r>
            <a:r>
              <a:rPr lang="en-US" sz="2000" b="1" dirty="0" err="1" smtClean="0">
                <a:latin typeface="Times New Roman" pitchFamily="18" charset="0"/>
                <a:cs typeface="Times New Roman" pitchFamily="18" charset="0"/>
              </a:rPr>
              <a:t>tabindex</a:t>
            </a:r>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Default Tab Order (without </a:t>
            </a:r>
            <a:r>
              <a:rPr lang="en-US" sz="2000" b="1" dirty="0" err="1" smtClean="0">
                <a:latin typeface="Times New Roman" pitchFamily="18" charset="0"/>
                <a:cs typeface="Times New Roman" pitchFamily="18" charset="0"/>
              </a:rPr>
              <a:t>tabindex</a:t>
            </a:r>
            <a:r>
              <a:rPr lang="en-US"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Interactive elements such as links (&lt;a&gt;), buttons (&lt;button&gt;), form fields (&lt;input&gt;, &lt;</a:t>
            </a:r>
            <a:r>
              <a:rPr lang="en-US" sz="2000" dirty="0" err="1" smtClean="0">
                <a:latin typeface="Times New Roman" pitchFamily="18" charset="0"/>
                <a:cs typeface="Times New Roman" pitchFamily="18" charset="0"/>
              </a:rPr>
              <a:t>textarea</a:t>
            </a:r>
            <a:r>
              <a:rPr lang="en-US" sz="2000" dirty="0" smtClean="0">
                <a:latin typeface="Times New Roman" pitchFamily="18" charset="0"/>
                <a:cs typeface="Times New Roman" pitchFamily="18" charset="0"/>
              </a:rPr>
              <a:t>&gt;), and others can be navigated using the Tab key by default. The tab order is simply the sequence they appear in the HTML.</a:t>
            </a:r>
          </a:p>
          <a:p>
            <a:pPr algn="just"/>
            <a:r>
              <a:rPr lang="en-US" sz="2000" b="1" dirty="0" smtClean="0">
                <a:latin typeface="Times New Roman" pitchFamily="18" charset="0"/>
                <a:cs typeface="Times New Roman" pitchFamily="18" charset="0"/>
              </a:rPr>
              <a:t>Using </a:t>
            </a:r>
            <a:r>
              <a:rPr lang="en-US" sz="2000" b="1" dirty="0" err="1" smtClean="0">
                <a:latin typeface="Times New Roman" pitchFamily="18" charset="0"/>
                <a:cs typeface="Times New Roman" pitchFamily="18" charset="0"/>
              </a:rPr>
              <a:t>tabindex</a:t>
            </a:r>
            <a:r>
              <a:rPr lang="en-US" sz="2000" b="1" dirty="0" smtClean="0">
                <a:latin typeface="Times New Roman" pitchFamily="18" charset="0"/>
                <a:cs typeface="Times New Roman" pitchFamily="18" charset="0"/>
              </a:rPr>
              <a:t> with Positive Numbers</a:t>
            </a:r>
            <a:r>
              <a:rPr lang="en-US" sz="2000" dirty="0" smtClean="0">
                <a:latin typeface="Times New Roman" pitchFamily="18" charset="0"/>
                <a:cs typeface="Times New Roman" pitchFamily="18" charset="0"/>
              </a:rPr>
              <a:t>: You can specify the order explicitly using positive integers. Lower numbers will be focused on before higher ones.</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7017306"/>
          </a:xfrm>
          <a:prstGeom prst="rect">
            <a:avLst/>
          </a:prstGeom>
          <a:noFill/>
        </p:spPr>
        <p:txBody>
          <a:bodyPr wrap="square" rtlCol="0">
            <a:spAutoFit/>
          </a:bodyPr>
          <a:lstStyle/>
          <a:p>
            <a:r>
              <a:rPr lang="en-US" b="1" dirty="0" smtClean="0">
                <a:latin typeface="Times New Roman" pitchFamily="18" charset="0"/>
                <a:cs typeface="Times New Roman" pitchFamily="18" charset="0"/>
              </a:rPr>
              <a:t>&lt;aside&gt;</a:t>
            </a:r>
            <a:r>
              <a:rPr lang="en-US" dirty="0" smtClean="0">
                <a:latin typeface="Times New Roman" pitchFamily="18" charset="0"/>
                <a:cs typeface="Times New Roman" pitchFamily="18" charset="0"/>
              </a:rPr>
              <a:t>: Represents content that is tangentially related to the main content (e.g., sidebars, related links).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&lt;aside&gt;</a:t>
            </a:r>
          </a:p>
          <a:p>
            <a:r>
              <a:rPr lang="en-US" dirty="0" smtClean="0">
                <a:latin typeface="Times New Roman" pitchFamily="18" charset="0"/>
                <a:cs typeface="Times New Roman" pitchFamily="18" charset="0"/>
              </a:rPr>
              <a:t>  &lt;h3&gt;Related Articles&lt;/h3&gt;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&gt;&lt;a </a:t>
            </a:r>
            <a:r>
              <a:rPr lang="en-US" dirty="0" err="1" smtClean="0">
                <a:latin typeface="Times New Roman" pitchFamily="18" charset="0"/>
                <a:cs typeface="Times New Roman" pitchFamily="18" charset="0"/>
              </a:rPr>
              <a:t>href</a:t>
            </a:r>
            <a:r>
              <a:rPr lang="en-US" dirty="0" smtClean="0">
                <a:latin typeface="Times New Roman" pitchFamily="18" charset="0"/>
                <a:cs typeface="Times New Roman" pitchFamily="18" charset="0"/>
              </a:rPr>
              <a:t>="#"&gt;CSS3 Basics&lt;/a&gt;&lt;/</a:t>
            </a:r>
            <a:r>
              <a:rPr lang="en-US" dirty="0" err="1" smtClean="0">
                <a:latin typeface="Times New Roman" pitchFamily="18" charset="0"/>
                <a:cs typeface="Times New Roman" pitchFamily="18" charset="0"/>
              </a:rPr>
              <a:t>li</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  &lt;/</a:t>
            </a:r>
            <a:r>
              <a:rPr lang="en-US" dirty="0" err="1" smtClean="0">
                <a:latin typeface="Times New Roman" pitchFamily="18" charset="0"/>
                <a:cs typeface="Times New Roman" pitchFamily="18" charset="0"/>
              </a:rPr>
              <a:t>ul</a:t>
            </a:r>
            <a:r>
              <a:rPr lang="en-US" dirty="0" smtClean="0">
                <a:latin typeface="Times New Roman" pitchFamily="18" charset="0"/>
                <a:cs typeface="Times New Roman" pitchFamily="18" charset="0"/>
              </a:rPr>
              <a:t>&gt;</a:t>
            </a:r>
          </a:p>
          <a:p>
            <a:r>
              <a:rPr lang="en-US" dirty="0" smtClean="0">
                <a:latin typeface="Times New Roman" pitchFamily="18" charset="0"/>
                <a:cs typeface="Times New Roman" pitchFamily="18" charset="0"/>
              </a:rPr>
              <a:t>&lt;/aside&gt;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&lt;footer&gt;</a:t>
            </a:r>
            <a:r>
              <a:rPr lang="en-US" dirty="0" smtClean="0">
                <a:latin typeface="Times New Roman" pitchFamily="18" charset="0"/>
                <a:cs typeface="Times New Roman" pitchFamily="18" charset="0"/>
              </a:rPr>
              <a:t>: Defines a footer for a document or section. Often contains copyright information, contact details, or links.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&lt;footer&gt;</a:t>
            </a:r>
          </a:p>
          <a:p>
            <a:r>
              <a:rPr lang="en-US" dirty="0" smtClean="0">
                <a:latin typeface="Times New Roman" pitchFamily="18" charset="0"/>
                <a:cs typeface="Times New Roman" pitchFamily="18" charset="0"/>
              </a:rPr>
              <a:t>  &lt;p&gt;&amp;copy; 2024 My Website&lt;/p&gt;</a:t>
            </a:r>
          </a:p>
          <a:p>
            <a:r>
              <a:rPr lang="en-US" dirty="0" smtClean="0">
                <a:latin typeface="Times New Roman" pitchFamily="18" charset="0"/>
                <a:cs typeface="Times New Roman" pitchFamily="18" charset="0"/>
              </a:rPr>
              <a:t>&lt;/footer&gt;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&lt;main&gt;</a:t>
            </a:r>
            <a:r>
              <a:rPr lang="en-US" dirty="0" smtClean="0">
                <a:latin typeface="Times New Roman" pitchFamily="18" charset="0"/>
                <a:cs typeface="Times New Roman" pitchFamily="18" charset="0"/>
              </a:rPr>
              <a:t>: Represents the main content of a document. It helps search engines and screen readers focus on the primary content.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&lt;main&gt;</a:t>
            </a:r>
          </a:p>
          <a:p>
            <a:r>
              <a:rPr lang="en-US" dirty="0" smtClean="0">
                <a:latin typeface="Times New Roman" pitchFamily="18" charset="0"/>
                <a:cs typeface="Times New Roman" pitchFamily="18" charset="0"/>
              </a:rPr>
              <a:t>  &lt;h1&gt;Blog Posts&lt;/h1&gt;</a:t>
            </a:r>
          </a:p>
          <a:p>
            <a:r>
              <a:rPr lang="en-US" dirty="0" smtClean="0">
                <a:latin typeface="Times New Roman" pitchFamily="18" charset="0"/>
                <a:cs typeface="Times New Roman" pitchFamily="18" charset="0"/>
              </a:rPr>
              <a:t>  &lt;article&gt;...&lt;/article&gt;</a:t>
            </a:r>
          </a:p>
          <a:p>
            <a:r>
              <a:rPr lang="en-US" dirty="0" smtClean="0">
                <a:latin typeface="Times New Roman" pitchFamily="18" charset="0"/>
                <a:cs typeface="Times New Roman" pitchFamily="18" charset="0"/>
              </a:rPr>
              <a:t>&lt;/main&gt;</a:t>
            </a:r>
          </a:p>
          <a:p>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94008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2. Multimedia Elements</a:t>
            </a:r>
          </a:p>
          <a:p>
            <a:pPr algn="just"/>
            <a:r>
              <a:rPr lang="en-US" sz="2000" dirty="0" smtClean="0">
                <a:latin typeface="Times New Roman" pitchFamily="18" charset="0"/>
                <a:cs typeface="Times New Roman" pitchFamily="18" charset="0"/>
              </a:rPr>
              <a:t>HTML5 introduced elements for embedding audio, video, and other media.</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&lt;audio&gt;</a:t>
            </a:r>
            <a:r>
              <a:rPr lang="en-US" sz="2000" dirty="0" smtClean="0">
                <a:latin typeface="Times New Roman" pitchFamily="18" charset="0"/>
                <a:cs typeface="Times New Roman" pitchFamily="18" charset="0"/>
              </a:rPr>
              <a:t>: Embeds audio files.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&lt;audio controls&gt;</a:t>
            </a:r>
          </a:p>
          <a:p>
            <a:pPr algn="just"/>
            <a:r>
              <a:rPr lang="en-US" sz="2000" dirty="0" smtClean="0">
                <a:latin typeface="Times New Roman" pitchFamily="18" charset="0"/>
                <a:cs typeface="Times New Roman" pitchFamily="18" charset="0"/>
              </a:rPr>
              <a:t>  &lt;source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="song.mp3" type="audio/mpeg"&gt;</a:t>
            </a:r>
          </a:p>
          <a:p>
            <a:pPr algn="just"/>
            <a:r>
              <a:rPr lang="en-US" sz="2000" dirty="0" smtClean="0">
                <a:latin typeface="Times New Roman" pitchFamily="18" charset="0"/>
                <a:cs typeface="Times New Roman" pitchFamily="18" charset="0"/>
              </a:rPr>
              <a:t>  Your browser does not support the audio element.</a:t>
            </a:r>
          </a:p>
          <a:p>
            <a:pPr algn="just"/>
            <a:r>
              <a:rPr lang="en-US" sz="2000" dirty="0" smtClean="0">
                <a:latin typeface="Times New Roman" pitchFamily="18" charset="0"/>
                <a:cs typeface="Times New Roman" pitchFamily="18" charset="0"/>
              </a:rPr>
              <a:t>&lt;/audio&gt;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&lt;video&gt;</a:t>
            </a:r>
            <a:r>
              <a:rPr lang="en-US" sz="2000" dirty="0" smtClean="0">
                <a:latin typeface="Times New Roman" pitchFamily="18" charset="0"/>
                <a:cs typeface="Times New Roman" pitchFamily="18" charset="0"/>
              </a:rPr>
              <a:t>: Embeds video files with playback controls.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&lt;video controls width="600"&gt;</a:t>
            </a:r>
          </a:p>
          <a:p>
            <a:pPr algn="just"/>
            <a:r>
              <a:rPr lang="en-US" sz="2000" dirty="0" smtClean="0">
                <a:latin typeface="Times New Roman" pitchFamily="18" charset="0"/>
                <a:cs typeface="Times New Roman" pitchFamily="18" charset="0"/>
              </a:rPr>
              <a:t>  &lt;source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="movie.mp4" type="video/mp4"&gt;</a:t>
            </a:r>
          </a:p>
          <a:p>
            <a:pPr algn="just"/>
            <a:r>
              <a:rPr lang="en-US" sz="2000" dirty="0" smtClean="0">
                <a:latin typeface="Times New Roman" pitchFamily="18" charset="0"/>
                <a:cs typeface="Times New Roman" pitchFamily="18" charset="0"/>
              </a:rPr>
              <a:t>  Your browser does not support the video element.</a:t>
            </a:r>
          </a:p>
          <a:p>
            <a:pPr algn="just"/>
            <a:r>
              <a:rPr lang="en-US" sz="2000" dirty="0" smtClean="0">
                <a:latin typeface="Times New Roman" pitchFamily="18" charset="0"/>
                <a:cs typeface="Times New Roman" pitchFamily="18" charset="0"/>
              </a:rPr>
              <a:t>&lt;/video&gt;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&lt;canvas&gt;</a:t>
            </a:r>
            <a:r>
              <a:rPr lang="en-US" sz="2000" dirty="0" smtClean="0">
                <a:latin typeface="Times New Roman" pitchFamily="18" charset="0"/>
                <a:cs typeface="Times New Roman" pitchFamily="18" charset="0"/>
              </a:rPr>
              <a:t>: Provides a space where you can use JavaScript to draw graphics, charts, animations, etc.</a:t>
            </a:r>
            <a:endParaRPr lang="en-US"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247864"/>
          </a:xfrm>
          <a:prstGeom prst="rect">
            <a:avLst/>
          </a:prstGeom>
          <a:noFill/>
        </p:spPr>
        <p:txBody>
          <a:bodyPr wrap="square" rtlCol="0">
            <a:spAutoFit/>
          </a:bodyPr>
          <a:lstStyle/>
          <a:p>
            <a:r>
              <a:rPr lang="en-US" sz="2000" dirty="0" smtClean="0">
                <a:latin typeface="Times New Roman" pitchFamily="18" charset="0"/>
                <a:cs typeface="Times New Roman" pitchFamily="18" charset="0"/>
              </a:rPr>
              <a:t>&lt;canvas id="</a:t>
            </a:r>
            <a:r>
              <a:rPr lang="en-US" sz="2000" dirty="0" err="1" smtClean="0">
                <a:latin typeface="Times New Roman" pitchFamily="18" charset="0"/>
                <a:cs typeface="Times New Roman" pitchFamily="18" charset="0"/>
              </a:rPr>
              <a:t>myCanvas</a:t>
            </a:r>
            <a:r>
              <a:rPr lang="en-US" sz="2000" dirty="0" smtClean="0">
                <a:latin typeface="Times New Roman" pitchFamily="18" charset="0"/>
                <a:cs typeface="Times New Roman" pitchFamily="18" charset="0"/>
              </a:rPr>
              <a:t>" width="500" height="500"&gt;&lt;/canvas&gt;</a:t>
            </a:r>
          </a:p>
          <a:p>
            <a:r>
              <a:rPr lang="en-US" sz="2000" dirty="0" smtClean="0">
                <a:latin typeface="Times New Roman" pitchFamily="18" charset="0"/>
                <a:cs typeface="Times New Roman" pitchFamily="18" charset="0"/>
              </a:rPr>
              <a:t>&lt;script&gt;</a:t>
            </a:r>
          </a:p>
          <a:p>
            <a:r>
              <a:rPr lang="en-US" sz="2000" dirty="0" smtClean="0">
                <a:latin typeface="Times New Roman" pitchFamily="18" charset="0"/>
                <a:cs typeface="Times New Roman" pitchFamily="18" charset="0"/>
              </a:rPr>
              <a:t>  const canvas = </a:t>
            </a:r>
            <a:r>
              <a:rPr lang="en-US" sz="2000" dirty="0" err="1" smtClean="0">
                <a:latin typeface="Times New Roman" pitchFamily="18" charset="0"/>
                <a:cs typeface="Times New Roman" pitchFamily="18" charset="0"/>
              </a:rPr>
              <a:t>document.getElementById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myCanvas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const context = </a:t>
            </a:r>
            <a:r>
              <a:rPr lang="en-US" sz="2000" dirty="0" err="1" smtClean="0">
                <a:latin typeface="Times New Roman" pitchFamily="18" charset="0"/>
                <a:cs typeface="Times New Roman" pitchFamily="18" charset="0"/>
              </a:rPr>
              <a:t>canvas.getContext</a:t>
            </a:r>
            <a:r>
              <a:rPr lang="en-US" sz="2000" dirty="0" smtClean="0">
                <a:latin typeface="Times New Roman" pitchFamily="18" charset="0"/>
                <a:cs typeface="Times New Roman" pitchFamily="18" charset="0"/>
              </a:rPr>
              <a:t>("2d");</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context.fillStyle</a:t>
            </a:r>
            <a:r>
              <a:rPr lang="en-US" sz="2000" dirty="0" smtClean="0">
                <a:latin typeface="Times New Roman" pitchFamily="18" charset="0"/>
                <a:cs typeface="Times New Roman" pitchFamily="18" charset="0"/>
              </a:rPr>
              <a:t> = "blue";</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context.fillRect</a:t>
            </a:r>
            <a:r>
              <a:rPr lang="en-US" sz="2000" dirty="0" smtClean="0">
                <a:latin typeface="Times New Roman" pitchFamily="18" charset="0"/>
                <a:cs typeface="Times New Roman" pitchFamily="18" charset="0"/>
              </a:rPr>
              <a:t>(20, 20, 150, 100);</a:t>
            </a:r>
          </a:p>
          <a:p>
            <a:r>
              <a:rPr lang="en-US" sz="2000" dirty="0" smtClean="0">
                <a:latin typeface="Times New Roman" pitchFamily="18" charset="0"/>
                <a:cs typeface="Times New Roman" pitchFamily="18" charset="0"/>
              </a:rPr>
              <a:t>&lt;/script&gt;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&lt;figure&gt;</a:t>
            </a:r>
            <a:r>
              <a:rPr lang="en-US" sz="2000" dirty="0" smtClean="0">
                <a:latin typeface="Times New Roman" pitchFamily="18" charset="0"/>
                <a:cs typeface="Times New Roman" pitchFamily="18" charset="0"/>
              </a:rPr>
              <a:t> and </a:t>
            </a:r>
            <a:r>
              <a:rPr lang="en-US" sz="2000" b="1" dirty="0" smtClean="0">
                <a:latin typeface="Times New Roman" pitchFamily="18" charset="0"/>
                <a:cs typeface="Times New Roman" pitchFamily="18" charset="0"/>
              </a:rPr>
              <a:t>&lt;</a:t>
            </a:r>
            <a:r>
              <a:rPr lang="en-US" sz="2000" b="1" dirty="0" err="1" smtClean="0">
                <a:latin typeface="Times New Roman" pitchFamily="18" charset="0"/>
                <a:cs typeface="Times New Roman" pitchFamily="18" charset="0"/>
              </a:rPr>
              <a:t>figcaption</a:t>
            </a:r>
            <a:r>
              <a:rPr lang="en-US" sz="2000" b="1" dirty="0" smtClean="0">
                <a:latin typeface="Times New Roman" pitchFamily="18" charset="0"/>
                <a:cs typeface="Times New Roman" pitchFamily="18" charset="0"/>
              </a:rPr>
              <a:t>&gt;</a:t>
            </a:r>
            <a:r>
              <a:rPr lang="en-US" sz="2000" dirty="0" smtClean="0">
                <a:latin typeface="Times New Roman" pitchFamily="18" charset="0"/>
                <a:cs typeface="Times New Roman" pitchFamily="18" charset="0"/>
              </a:rPr>
              <a:t>: The &lt;figure&gt; element represents self-contained content, like an image or diagram, and &lt;</a:t>
            </a:r>
            <a:r>
              <a:rPr lang="en-US" sz="2000" dirty="0" err="1" smtClean="0">
                <a:latin typeface="Times New Roman" pitchFamily="18" charset="0"/>
                <a:cs typeface="Times New Roman" pitchFamily="18" charset="0"/>
              </a:rPr>
              <a:t>figcaption</a:t>
            </a:r>
            <a:r>
              <a:rPr lang="en-US" sz="2000" dirty="0" smtClean="0">
                <a:latin typeface="Times New Roman" pitchFamily="18" charset="0"/>
                <a:cs typeface="Times New Roman" pitchFamily="18" charset="0"/>
              </a:rPr>
              <a:t>&gt; provides a caption for the content.</a:t>
            </a:r>
          </a:p>
          <a:p>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&lt;figure&gt;</a:t>
            </a:r>
          </a:p>
          <a:p>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img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src</a:t>
            </a:r>
            <a:r>
              <a:rPr lang="en-US" sz="2000" dirty="0" smtClean="0">
                <a:latin typeface="Times New Roman" pitchFamily="18" charset="0"/>
                <a:cs typeface="Times New Roman" pitchFamily="18" charset="0"/>
              </a:rPr>
              <a:t>="image.jpg" alt="A beautiful view"&gt;</a:t>
            </a:r>
          </a:p>
          <a:p>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figcaption</a:t>
            </a:r>
            <a:r>
              <a:rPr lang="en-US" sz="2000" dirty="0" smtClean="0">
                <a:latin typeface="Times New Roman" pitchFamily="18" charset="0"/>
                <a:cs typeface="Times New Roman" pitchFamily="18" charset="0"/>
              </a:rPr>
              <a:t>&gt;A view from the mountains.&lt;/</a:t>
            </a:r>
            <a:r>
              <a:rPr lang="en-US" sz="2000" dirty="0" err="1" smtClean="0">
                <a:latin typeface="Times New Roman" pitchFamily="18" charset="0"/>
                <a:cs typeface="Times New Roman" pitchFamily="18" charset="0"/>
              </a:rPr>
              <a:t>figcaption</a:t>
            </a:r>
            <a:r>
              <a:rPr lang="en-US" sz="2000" dirty="0" smtClean="0">
                <a:latin typeface="Times New Roman" pitchFamily="18" charset="0"/>
                <a:cs typeface="Times New Roman" pitchFamily="18" charset="0"/>
              </a:rPr>
              <a:t>&gt;</a:t>
            </a:r>
          </a:p>
          <a:p>
            <a:r>
              <a:rPr lang="en-US" sz="2000" dirty="0" smtClean="0">
                <a:latin typeface="Times New Roman" pitchFamily="18" charset="0"/>
                <a:cs typeface="Times New Roman" pitchFamily="18" charset="0"/>
              </a:rPr>
              <a:t>&lt;/figure&gt;</a:t>
            </a:r>
          </a:p>
          <a:p>
            <a:endParaRPr lang="en-US" sz="2000" dirty="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3. Form Elements</a:t>
            </a:r>
          </a:p>
          <a:p>
            <a:r>
              <a:rPr lang="en-US" sz="2000" dirty="0" smtClean="0">
                <a:latin typeface="Times New Roman" pitchFamily="18" charset="0"/>
                <a:cs typeface="Times New Roman" pitchFamily="18" charset="0"/>
              </a:rPr>
              <a:t>HTML5 enhanced form controls with several new input types and attributes.</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909310"/>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4. Interactive Elements</a:t>
            </a:r>
          </a:p>
          <a:p>
            <a:pPr algn="just"/>
            <a:r>
              <a:rPr lang="en-US" dirty="0" smtClean="0">
                <a:latin typeface="Times New Roman" pitchFamily="18" charset="0"/>
                <a:cs typeface="Times New Roman" pitchFamily="18" charset="0"/>
              </a:rPr>
              <a:t>HTML5 added elements for creating more interactive web pages.</a:t>
            </a:r>
          </a:p>
          <a:p>
            <a:pPr algn="just"/>
            <a:r>
              <a:rPr lang="en-US" b="1" dirty="0" smtClean="0">
                <a:latin typeface="Times New Roman" pitchFamily="18" charset="0"/>
                <a:cs typeface="Times New Roman" pitchFamily="18" charset="0"/>
              </a:rPr>
              <a:t>&lt;details&gt;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&lt;summary&gt;</a:t>
            </a:r>
            <a:r>
              <a:rPr lang="en-US" dirty="0" smtClean="0">
                <a:latin typeface="Times New Roman" pitchFamily="18" charset="0"/>
                <a:cs typeface="Times New Roman" pitchFamily="18" charset="0"/>
              </a:rPr>
              <a:t>: The &lt;details&gt; element creates a collapsible section, and the &lt;summary&gt; defines the label that appears for the collapsed/expanded section.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&lt;details&gt;</a:t>
            </a:r>
          </a:p>
          <a:p>
            <a:pPr algn="just"/>
            <a:r>
              <a:rPr lang="en-US" dirty="0" smtClean="0">
                <a:latin typeface="Times New Roman" pitchFamily="18" charset="0"/>
                <a:cs typeface="Times New Roman" pitchFamily="18" charset="0"/>
              </a:rPr>
              <a:t>  &lt;summary&gt;More information&lt;/summary&gt;</a:t>
            </a:r>
          </a:p>
          <a:p>
            <a:pPr algn="just"/>
            <a:r>
              <a:rPr lang="en-US" dirty="0" smtClean="0">
                <a:latin typeface="Times New Roman" pitchFamily="18" charset="0"/>
                <a:cs typeface="Times New Roman" pitchFamily="18" charset="0"/>
              </a:rPr>
              <a:t>  &lt;p&gt;Here is some additional content that can be hidden or shown.&lt;/p&gt;</a:t>
            </a:r>
          </a:p>
          <a:p>
            <a:pPr algn="just"/>
            <a:r>
              <a:rPr lang="en-US" dirty="0" smtClean="0">
                <a:latin typeface="Times New Roman" pitchFamily="18" charset="0"/>
                <a:cs typeface="Times New Roman" pitchFamily="18" charset="0"/>
              </a:rPr>
              <a:t>&lt;/details&gt;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&lt;progress&gt;</a:t>
            </a:r>
            <a:r>
              <a:rPr lang="en-US" dirty="0" smtClean="0">
                <a:latin typeface="Times New Roman" pitchFamily="18" charset="0"/>
                <a:cs typeface="Times New Roman" pitchFamily="18" charset="0"/>
              </a:rPr>
              <a:t>: Displays the completion progress of a task.</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&lt;label for="progress"&gt;Progress:&lt;/label&gt;</a:t>
            </a:r>
          </a:p>
          <a:p>
            <a:pPr algn="just"/>
            <a:r>
              <a:rPr lang="en-US" dirty="0" smtClean="0">
                <a:latin typeface="Times New Roman" pitchFamily="18" charset="0"/>
                <a:cs typeface="Times New Roman" pitchFamily="18" charset="0"/>
              </a:rPr>
              <a:t>&lt;progress id="progress" value="70" max="100"&gt;70%&lt;/progress&gt;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&lt;meter&gt;</a:t>
            </a:r>
            <a:r>
              <a:rPr lang="en-US" dirty="0" smtClean="0">
                <a:latin typeface="Times New Roman" pitchFamily="18" charset="0"/>
                <a:cs typeface="Times New Roman" pitchFamily="18" charset="0"/>
              </a:rPr>
              <a:t>: Displays a scalar measurement within a known range, like disk usage or a battery level.</a:t>
            </a:r>
          </a:p>
          <a:p>
            <a:pPr algn="just"/>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&lt;label for="disk"&gt;Disk Usage:&lt;/label&gt;</a:t>
            </a:r>
          </a:p>
          <a:p>
            <a:pPr algn="just"/>
            <a:r>
              <a:rPr lang="en-US" dirty="0" smtClean="0">
                <a:latin typeface="Times New Roman" pitchFamily="18" charset="0"/>
                <a:cs typeface="Times New Roman" pitchFamily="18" charset="0"/>
              </a:rPr>
              <a:t>&lt;meter id="disk" value="0.6"&gt;60%&lt;/meter&gt;</a:t>
            </a:r>
          </a:p>
          <a:p>
            <a:pPr algn="just"/>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94008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5. Other Semantic Elements</a:t>
            </a:r>
          </a:p>
          <a:p>
            <a:pPr algn="just"/>
            <a:r>
              <a:rPr lang="en-US" sz="2000" dirty="0" smtClean="0">
                <a:latin typeface="Times New Roman" pitchFamily="18" charset="0"/>
                <a:cs typeface="Times New Roman" pitchFamily="18" charset="0"/>
              </a:rPr>
              <a:t>These elements help structure web pages semantically, improving accessibility and SEO.</a:t>
            </a:r>
          </a:p>
          <a:p>
            <a:pPr algn="just"/>
            <a:r>
              <a:rPr lang="en-US" sz="2000" b="1" dirty="0" smtClean="0">
                <a:latin typeface="Times New Roman" pitchFamily="18" charset="0"/>
                <a:cs typeface="Times New Roman" pitchFamily="18" charset="0"/>
              </a:rPr>
              <a:t>&lt;mark&gt;</a:t>
            </a:r>
            <a:r>
              <a:rPr lang="en-US" sz="2000" dirty="0" smtClean="0">
                <a:latin typeface="Times New Roman" pitchFamily="18" charset="0"/>
                <a:cs typeface="Times New Roman" pitchFamily="18" charset="0"/>
              </a:rPr>
              <a:t>: Highlights text for reference or relevance.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&lt;p&gt;This is &lt;mark&gt;important&lt;/mark&gt; information.&lt;/p&gt;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&lt;time&gt;</a:t>
            </a:r>
            <a:r>
              <a:rPr lang="en-US" sz="2000" dirty="0" smtClean="0">
                <a:latin typeface="Times New Roman" pitchFamily="18" charset="0"/>
                <a:cs typeface="Times New Roman" pitchFamily="18" charset="0"/>
              </a:rPr>
              <a:t>: Represents time or a date.</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&lt;time </a:t>
            </a:r>
            <a:r>
              <a:rPr lang="en-US" sz="2000" dirty="0" err="1" smtClean="0">
                <a:latin typeface="Times New Roman" pitchFamily="18" charset="0"/>
                <a:cs typeface="Times New Roman" pitchFamily="18" charset="0"/>
              </a:rPr>
              <a:t>datetime</a:t>
            </a:r>
            <a:r>
              <a:rPr lang="en-US" sz="2000" dirty="0" smtClean="0">
                <a:latin typeface="Times New Roman" pitchFamily="18" charset="0"/>
                <a:cs typeface="Times New Roman" pitchFamily="18" charset="0"/>
              </a:rPr>
              <a:t>="2024-07-01"&gt;July 1st, 2024&lt;/time&gt;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&lt;output&gt;</a:t>
            </a:r>
            <a:r>
              <a:rPr lang="en-US" sz="2000" dirty="0" smtClean="0">
                <a:latin typeface="Times New Roman" pitchFamily="18" charset="0"/>
                <a:cs typeface="Times New Roman" pitchFamily="18" charset="0"/>
              </a:rPr>
              <a:t>: Represents the result of a calculation or user action.</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&lt;form </a:t>
            </a:r>
            <a:r>
              <a:rPr lang="en-US" sz="2000" dirty="0" err="1" smtClean="0">
                <a:latin typeface="Times New Roman" pitchFamily="18" charset="0"/>
                <a:cs typeface="Times New Roman" pitchFamily="18" charset="0"/>
              </a:rPr>
              <a:t>oninput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result.value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parseInt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a.value</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parseInt</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b.value</a:t>
            </a:r>
            <a:r>
              <a:rPr lang="en-US" sz="2000"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  &lt;input type="number" id="a" value="50"&gt; +</a:t>
            </a:r>
          </a:p>
          <a:p>
            <a:pPr algn="just"/>
            <a:r>
              <a:rPr lang="en-US" sz="2000" dirty="0" smtClean="0">
                <a:latin typeface="Times New Roman" pitchFamily="18" charset="0"/>
                <a:cs typeface="Times New Roman" pitchFamily="18" charset="0"/>
              </a:rPr>
              <a:t>  &lt;input type="number" id="b" value="50"&gt;</a:t>
            </a:r>
          </a:p>
          <a:p>
            <a:pPr algn="just"/>
            <a:r>
              <a:rPr lang="en-US" sz="2000" dirty="0" smtClean="0">
                <a:latin typeface="Times New Roman" pitchFamily="18" charset="0"/>
                <a:cs typeface="Times New Roman" pitchFamily="18" charset="0"/>
              </a:rPr>
              <a:t>  &lt;output name="result" for="a b"&gt;100&lt;/output&gt;</a:t>
            </a:r>
          </a:p>
          <a:p>
            <a:pPr algn="just"/>
            <a:r>
              <a:rPr lang="en-US" sz="2000" dirty="0" smtClean="0">
                <a:latin typeface="Times New Roman" pitchFamily="18" charset="0"/>
                <a:cs typeface="Times New Roman" pitchFamily="18" charset="0"/>
              </a:rPr>
              <a:t>&lt;/form&gt;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7478970"/>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New JavaScript APIs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HTML5 introduced several new JavaScript APIs that expand the functionality of web applications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1. Canvas API</a:t>
            </a:r>
          </a:p>
          <a:p>
            <a:pPr algn="just"/>
            <a:r>
              <a:rPr lang="en-US" sz="2000" dirty="0" smtClean="0">
                <a:latin typeface="Times New Roman" pitchFamily="18" charset="0"/>
                <a:cs typeface="Times New Roman" pitchFamily="18" charset="0"/>
              </a:rPr>
              <a:t>The Canvas API allows for dynamic, scriptable rendering of 2D shapes and bitmap images.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2. </a:t>
            </a:r>
            <a:r>
              <a:rPr lang="en-US" sz="2000" b="1" dirty="0" err="1" smtClean="0">
                <a:latin typeface="Times New Roman" pitchFamily="18" charset="0"/>
                <a:cs typeface="Times New Roman" pitchFamily="18" charset="0"/>
              </a:rPr>
              <a:t>Geolocation</a:t>
            </a:r>
            <a:r>
              <a:rPr lang="en-US" sz="2000" b="1" dirty="0" smtClean="0">
                <a:latin typeface="Times New Roman" pitchFamily="18" charset="0"/>
                <a:cs typeface="Times New Roman" pitchFamily="18" charset="0"/>
              </a:rPr>
              <a:t> API</a:t>
            </a:r>
          </a:p>
          <a:p>
            <a:pPr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Geolocation</a:t>
            </a:r>
            <a:r>
              <a:rPr lang="en-US" sz="2000" dirty="0" smtClean="0">
                <a:latin typeface="Times New Roman" pitchFamily="18" charset="0"/>
                <a:cs typeface="Times New Roman" pitchFamily="18" charset="0"/>
              </a:rPr>
              <a:t> API provides access to the user’s geographical location.</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3. Web Storage API</a:t>
            </a:r>
          </a:p>
          <a:p>
            <a:pPr algn="just"/>
            <a:r>
              <a:rPr lang="en-US" sz="2000" dirty="0" smtClean="0">
                <a:latin typeface="Times New Roman" pitchFamily="18" charset="0"/>
                <a:cs typeface="Times New Roman" pitchFamily="18" charset="0"/>
              </a:rPr>
              <a:t>The Web Storage API provides storage that is accessible within the client’s browser. It includes </a:t>
            </a:r>
            <a:r>
              <a:rPr lang="en-US" sz="2000" dirty="0" err="1" smtClean="0">
                <a:latin typeface="Times New Roman" pitchFamily="18" charset="0"/>
                <a:cs typeface="Times New Roman" pitchFamily="18" charset="0"/>
              </a:rPr>
              <a:t>localStorage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sessionStorage</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4. Web Workers API</a:t>
            </a:r>
          </a:p>
          <a:p>
            <a:pPr algn="just"/>
            <a:r>
              <a:rPr lang="en-US" sz="2000" dirty="0" smtClean="0">
                <a:latin typeface="Times New Roman" pitchFamily="18" charset="0"/>
                <a:cs typeface="Times New Roman" pitchFamily="18" charset="0"/>
              </a:rPr>
              <a:t>Web Workers allow JavaScript to run in the background, separate from the main thread, without affecting the performance of the web page.</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5. </a:t>
            </a:r>
            <a:r>
              <a:rPr lang="en-US" sz="2000" b="1" dirty="0" err="1" smtClean="0">
                <a:latin typeface="Times New Roman" pitchFamily="18" charset="0"/>
                <a:cs typeface="Times New Roman" pitchFamily="18" charset="0"/>
              </a:rPr>
              <a:t>WebRTC</a:t>
            </a:r>
            <a:r>
              <a:rPr lang="en-US" sz="2000" b="1" dirty="0" smtClean="0">
                <a:latin typeface="Times New Roman" pitchFamily="18" charset="0"/>
                <a:cs typeface="Times New Roman" pitchFamily="18" charset="0"/>
              </a:rPr>
              <a:t> API</a:t>
            </a:r>
          </a:p>
          <a:p>
            <a:pPr algn="just"/>
            <a:r>
              <a:rPr lang="en-US" sz="2000" dirty="0" err="1" smtClean="0">
                <a:latin typeface="Times New Roman" pitchFamily="18" charset="0"/>
                <a:cs typeface="Times New Roman" pitchFamily="18" charset="0"/>
              </a:rPr>
              <a:t>WebRTC</a:t>
            </a:r>
            <a:r>
              <a:rPr lang="en-US" sz="2000" dirty="0" smtClean="0">
                <a:latin typeface="Times New Roman" pitchFamily="18" charset="0"/>
                <a:cs typeface="Times New Roman" pitchFamily="18" charset="0"/>
              </a:rPr>
              <a:t> (Web Real-Time Communication) allows for peer-to-peer audio, video, and data sharing.</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555641"/>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When is HTML5 Fully Compliant with All Browsers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HTML5 is considered "fully supported" when the majority of modern browsers (like Chrome, Firefox, Safari, and Edge) implement its core features. HTML5 became a stable recommendation by the World Wide Web Consortium (W3C) on </a:t>
            </a:r>
            <a:r>
              <a:rPr lang="en-US" sz="2000" b="1" dirty="0" smtClean="0">
                <a:latin typeface="Times New Roman" pitchFamily="18" charset="0"/>
                <a:cs typeface="Times New Roman" pitchFamily="18" charset="0"/>
              </a:rPr>
              <a:t>October 28, 2014</a:t>
            </a:r>
            <a:r>
              <a:rPr lang="en-US" sz="2000" dirty="0" smtClean="0">
                <a:latin typeface="Times New Roman" pitchFamily="18" charset="0"/>
                <a:cs typeface="Times New Roman" pitchFamily="18" charset="0"/>
              </a:rPr>
              <a:t>. However, full compliance across all browsers is a nuanced issue since each browser has varying levels of support for different HTML5 features</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Key Factors:</a:t>
            </a:r>
          </a:p>
          <a:p>
            <a:pPr algn="just"/>
            <a:r>
              <a:rPr lang="en-US" sz="2000" b="1" dirty="0" smtClean="0">
                <a:latin typeface="Times New Roman" pitchFamily="18" charset="0"/>
                <a:cs typeface="Times New Roman" pitchFamily="18" charset="0"/>
              </a:rPr>
              <a:t>Modern Browsers</a:t>
            </a:r>
            <a:r>
              <a:rPr lang="en-US" sz="2000" dirty="0" smtClean="0">
                <a:latin typeface="Times New Roman" pitchFamily="18" charset="0"/>
                <a:cs typeface="Times New Roman" pitchFamily="18" charset="0"/>
              </a:rPr>
              <a:t>: Most modern browsers (Chrome, Firefox, Safari, Edge) have been fully supporting the core HTML5 specifications since around 2015. Browsers frequently update, and now they almost universally support HTML5's elements, APIs, and multimedia features.</a:t>
            </a:r>
          </a:p>
          <a:p>
            <a:pPr algn="just"/>
            <a:r>
              <a:rPr lang="en-US" sz="2000" b="1" dirty="0" smtClean="0">
                <a:latin typeface="Times New Roman" pitchFamily="18" charset="0"/>
                <a:cs typeface="Times New Roman" pitchFamily="18" charset="0"/>
              </a:rPr>
              <a:t>Older Browsers</a:t>
            </a:r>
            <a:r>
              <a:rPr lang="en-US" sz="2000" dirty="0" smtClean="0">
                <a:latin typeface="Times New Roman" pitchFamily="18" charset="0"/>
                <a:cs typeface="Times New Roman" pitchFamily="18" charset="0"/>
              </a:rPr>
              <a:t>: Some legacy browsers, like older versions of Internet Explorer (pre-IE11), do not fully support HTML5 or its more advanced features. For example, Internet Explorer 8 and earlier have very limited support for HTML5.</a:t>
            </a:r>
          </a:p>
          <a:p>
            <a:pPr algn="just"/>
            <a:r>
              <a:rPr lang="en-US" sz="2000" b="1" dirty="0" smtClean="0">
                <a:latin typeface="Times New Roman" pitchFamily="18" charset="0"/>
                <a:cs typeface="Times New Roman" pitchFamily="18" charset="0"/>
              </a:rPr>
              <a:t>Feature Support</a:t>
            </a:r>
            <a:r>
              <a:rPr lang="en-US" sz="2000" dirty="0" smtClean="0">
                <a:latin typeface="Times New Roman" pitchFamily="18" charset="0"/>
                <a:cs typeface="Times New Roman" pitchFamily="18" charset="0"/>
              </a:rPr>
              <a:t>: Full compliance may also depend on specific HTML5 features like the &lt;canvas&gt; element, </a:t>
            </a:r>
            <a:r>
              <a:rPr lang="en-US" sz="2000" dirty="0" err="1" smtClean="0">
                <a:latin typeface="Times New Roman" pitchFamily="18" charset="0"/>
                <a:cs typeface="Times New Roman" pitchFamily="18" charset="0"/>
              </a:rPr>
              <a:t>WebSockets</a:t>
            </a:r>
            <a:r>
              <a:rPr lang="en-US" sz="2000" dirty="0" smtClean="0">
                <a:latin typeface="Times New Roman" pitchFamily="18" charset="0"/>
                <a:cs typeface="Times New Roman" pitchFamily="18" charset="0"/>
              </a:rPr>
              <a:t>, or local storage, as support can vary slightly across browsers. You can check feature-specific compatibility on platforms like </a:t>
            </a:r>
            <a:r>
              <a:rPr lang="en-US" sz="2000" b="1" dirty="0" smtClean="0">
                <a:latin typeface="Times New Roman" pitchFamily="18" charset="0"/>
                <a:cs typeface="Times New Roman" pitchFamily="18" charset="0"/>
              </a:rPr>
              <a:t>caniuse.com</a:t>
            </a:r>
            <a:r>
              <a:rPr lang="en-US" sz="2000" dirty="0" smtClean="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763000" cy="5324535"/>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Markup Example Before and After </a:t>
            </a:r>
            <a:r>
              <a:rPr lang="en-US" sz="2000" dirty="0" smtClean="0">
                <a:latin typeface="Times New Roman" pitchFamily="18" charset="0"/>
                <a:cs typeface="Times New Roman" pitchFamily="18" charset="0"/>
              </a:rPr>
              <a:t>HTML5:</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Below is a comparison of how HTML markup was written before HTML5 and after HTML5. The new version introduces more semantic elements, making the markup more readable and accessible</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Before HTML5</a:t>
            </a:r>
          </a:p>
          <a:p>
            <a:pPr algn="just"/>
            <a:r>
              <a:rPr lang="en-US" sz="2000" dirty="0" smtClean="0">
                <a:latin typeface="Times New Roman" pitchFamily="18" charset="0"/>
                <a:cs typeface="Times New Roman" pitchFamily="18" charset="0"/>
              </a:rPr>
              <a:t>In older versions of HTML, developers typically used non-semantic elements like &lt;div&gt; and &lt;span&gt; for layout and structure, which didn't convey the meaning of the content to browsers or screen readers.</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After </a:t>
            </a:r>
            <a:r>
              <a:rPr lang="en-US" sz="2000" b="1" dirty="0" smtClean="0">
                <a:latin typeface="Times New Roman" pitchFamily="18" charset="0"/>
                <a:cs typeface="Times New Roman" pitchFamily="18" charset="0"/>
              </a:rPr>
              <a:t>HTML5</a:t>
            </a:r>
          </a:p>
          <a:p>
            <a:pPr algn="just"/>
            <a:r>
              <a:rPr lang="en-US" sz="2000" dirty="0" smtClean="0">
                <a:latin typeface="Times New Roman" pitchFamily="18" charset="0"/>
                <a:cs typeface="Times New Roman" pitchFamily="18" charset="0"/>
              </a:rPr>
              <a:t>With HTML5, the introduction of semantic elements like &lt;header&gt;, &lt;</a:t>
            </a:r>
            <a:r>
              <a:rPr lang="en-US" sz="2000" dirty="0" err="1" smtClean="0">
                <a:latin typeface="Times New Roman" pitchFamily="18" charset="0"/>
                <a:cs typeface="Times New Roman" pitchFamily="18" charset="0"/>
              </a:rPr>
              <a:t>nav</a:t>
            </a:r>
            <a:r>
              <a:rPr lang="en-US" sz="2000" dirty="0" smtClean="0">
                <a:latin typeface="Times New Roman" pitchFamily="18" charset="0"/>
                <a:cs typeface="Times New Roman" pitchFamily="18" charset="0"/>
              </a:rPr>
              <a:t>&gt;, &lt;article&gt;, &lt;section&gt;, and &lt;footer&gt; makes the structure clearer, more accessible, and easier to maintain.</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46330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Detecting HTML5 </a:t>
            </a:r>
            <a:r>
              <a:rPr lang="en-US" dirty="0" smtClean="0">
                <a:latin typeface="Times New Roman" pitchFamily="18" charset="0"/>
                <a:cs typeface="Times New Roman" pitchFamily="18" charset="0"/>
              </a:rPr>
              <a:t>Features: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Detecting HTML5 features from scratch involves checking if the user's browser supports various HTML5 APIs and elements. You can achieve this using JavaScript by leveraging feature detection methods. Here's how you can implement feature detection for HTML5 features:</a:t>
            </a:r>
          </a:p>
          <a:p>
            <a:pPr algn="just"/>
            <a:r>
              <a:rPr lang="en-US" b="1" dirty="0" smtClean="0">
                <a:latin typeface="Times New Roman" pitchFamily="18" charset="0"/>
                <a:cs typeface="Times New Roman" pitchFamily="18" charset="0"/>
              </a:rPr>
              <a:t>1. Using </a:t>
            </a:r>
            <a:r>
              <a:rPr lang="en-US" b="1" dirty="0" err="1" smtClean="0">
                <a:latin typeface="Times New Roman" pitchFamily="18" charset="0"/>
                <a:cs typeface="Times New Roman" pitchFamily="18" charset="0"/>
              </a:rPr>
              <a:t>Modernizr</a:t>
            </a:r>
            <a:r>
              <a:rPr lang="en-US" b="1" dirty="0" smtClean="0">
                <a:latin typeface="Times New Roman" pitchFamily="18" charset="0"/>
                <a:cs typeface="Times New Roman" pitchFamily="18" charset="0"/>
              </a:rPr>
              <a:t> Library (Optional but Recommended)</a:t>
            </a:r>
          </a:p>
          <a:p>
            <a:pPr algn="just"/>
            <a:r>
              <a:rPr lang="en-US" dirty="0" err="1" smtClean="0">
                <a:latin typeface="Times New Roman" pitchFamily="18" charset="0"/>
                <a:cs typeface="Times New Roman" pitchFamily="18" charset="0"/>
              </a:rPr>
              <a:t>Modernizr</a:t>
            </a:r>
            <a:r>
              <a:rPr lang="en-US" dirty="0" smtClean="0">
                <a:latin typeface="Times New Roman" pitchFamily="18" charset="0"/>
                <a:cs typeface="Times New Roman" pitchFamily="18" charset="0"/>
              </a:rPr>
              <a:t> is a popular JavaScript library that helps in detecting HTML5 and CSS3 features in browsers. It makes feature detection easier, but for a from-scratch approach, you can also use vanilla JavaScript.</a:t>
            </a:r>
          </a:p>
          <a:p>
            <a:pPr algn="just"/>
            <a:r>
              <a:rPr lang="en-US" b="1" dirty="0" smtClean="0">
                <a:latin typeface="Times New Roman" pitchFamily="18" charset="0"/>
                <a:cs typeface="Times New Roman" pitchFamily="18" charset="0"/>
              </a:rPr>
              <a:t>2. Vanilla JavaScript: Manual Feature Detection</a:t>
            </a:r>
          </a:p>
          <a:p>
            <a:pPr algn="just"/>
            <a:r>
              <a:rPr lang="en-US" dirty="0" smtClean="0">
                <a:latin typeface="Times New Roman" pitchFamily="18" charset="0"/>
                <a:cs typeface="Times New Roman" pitchFamily="18" charset="0"/>
              </a:rPr>
              <a:t>Here are some common HTML5 features and how you can detect them using JavaScript: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1. Canvas Detection</a:t>
            </a:r>
          </a:p>
          <a:p>
            <a:pPr algn="just"/>
            <a:r>
              <a:rPr lang="en-US" dirty="0" smtClean="0">
                <a:latin typeface="Times New Roman" pitchFamily="18" charset="0"/>
                <a:cs typeface="Times New Roman" pitchFamily="18" charset="0"/>
              </a:rPr>
              <a:t>The &lt;canvas&gt; element is used for drawing graphics. You can detect if the browser supports it: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detectCanvas</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canvas = </a:t>
            </a:r>
            <a:r>
              <a:rPr lang="en-US" dirty="0" err="1" smtClean="0">
                <a:latin typeface="Times New Roman" pitchFamily="18" charset="0"/>
                <a:cs typeface="Times New Roman" pitchFamily="18" charset="0"/>
              </a:rPr>
              <a:t>document.createElement</a:t>
            </a:r>
            <a:r>
              <a:rPr lang="en-US" dirty="0" smtClean="0">
                <a:latin typeface="Times New Roman" pitchFamily="18" charset="0"/>
                <a:cs typeface="Times New Roman" pitchFamily="18" charset="0"/>
              </a:rPr>
              <a:t>('canvas');</a:t>
            </a:r>
          </a:p>
          <a:p>
            <a:pPr algn="just"/>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canvas.getContext</a:t>
            </a:r>
            <a:r>
              <a:rPr lang="en-US" dirty="0" smtClean="0">
                <a:latin typeface="Times New Roman" pitchFamily="18" charset="0"/>
                <a:cs typeface="Times New Roman" pitchFamily="18" charset="0"/>
              </a:rPr>
              <a:t> &amp;&amp; </a:t>
            </a:r>
            <a:r>
              <a:rPr lang="en-US" dirty="0" err="1" smtClean="0">
                <a:latin typeface="Times New Roman" pitchFamily="18" charset="0"/>
                <a:cs typeface="Times New Roman" pitchFamily="18" charset="0"/>
              </a:rPr>
              <a:t>canvas.getContext</a:t>
            </a:r>
            <a:r>
              <a:rPr lang="en-US" dirty="0" smtClean="0">
                <a:latin typeface="Times New Roman" pitchFamily="18" charset="0"/>
                <a:cs typeface="Times New Roman" pitchFamily="18" charset="0"/>
              </a:rPr>
              <a:t>('2d'));</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console.log("Canvas supported: ", </a:t>
            </a:r>
            <a:r>
              <a:rPr lang="en-US" dirty="0" err="1" smtClean="0">
                <a:latin typeface="Times New Roman" pitchFamily="18" charset="0"/>
                <a:cs typeface="Times New Roman" pitchFamily="18" charset="0"/>
              </a:rPr>
              <a:t>detectCanvas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186309"/>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2. </a:t>
            </a:r>
            <a:r>
              <a:rPr lang="en-US" b="1" dirty="0" err="1" smtClean="0">
                <a:latin typeface="Times New Roman" pitchFamily="18" charset="0"/>
                <a:cs typeface="Times New Roman" pitchFamily="18" charset="0"/>
              </a:rPr>
              <a:t>Geolocation</a:t>
            </a:r>
            <a:r>
              <a:rPr lang="en-US" b="1" dirty="0" smtClean="0">
                <a:latin typeface="Times New Roman" pitchFamily="18" charset="0"/>
                <a:cs typeface="Times New Roman" pitchFamily="18" charset="0"/>
              </a:rPr>
              <a:t> API Detection</a:t>
            </a:r>
          </a:p>
          <a:p>
            <a:pPr algn="just"/>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Geolocation</a:t>
            </a:r>
            <a:r>
              <a:rPr lang="en-US" dirty="0" smtClean="0">
                <a:latin typeface="Times New Roman" pitchFamily="18" charset="0"/>
                <a:cs typeface="Times New Roman" pitchFamily="18" charset="0"/>
              </a:rPr>
              <a:t> API allows you to get the geographic location of the user.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detectGeolocation</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geolocation</a:t>
            </a:r>
            <a:r>
              <a:rPr lang="en-US" dirty="0" smtClean="0">
                <a:latin typeface="Times New Roman" pitchFamily="18" charset="0"/>
                <a:cs typeface="Times New Roman" pitchFamily="18" charset="0"/>
              </a:rPr>
              <a:t>' in navigator;</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console.log("</a:t>
            </a:r>
            <a:r>
              <a:rPr lang="en-US" dirty="0" err="1" smtClean="0">
                <a:latin typeface="Times New Roman" pitchFamily="18" charset="0"/>
                <a:cs typeface="Times New Roman" pitchFamily="18" charset="0"/>
              </a:rPr>
              <a:t>Geolocation</a:t>
            </a:r>
            <a:r>
              <a:rPr lang="en-US" dirty="0" smtClean="0">
                <a:latin typeface="Times New Roman" pitchFamily="18" charset="0"/>
                <a:cs typeface="Times New Roman" pitchFamily="18" charset="0"/>
              </a:rPr>
              <a:t> supported: ", </a:t>
            </a:r>
            <a:r>
              <a:rPr lang="en-US" dirty="0" err="1" smtClean="0">
                <a:latin typeface="Times New Roman" pitchFamily="18" charset="0"/>
                <a:cs typeface="Times New Roman" pitchFamily="18" charset="0"/>
              </a:rPr>
              <a:t>detectGeolocation</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3. Local Storage Detection</a:t>
            </a:r>
          </a:p>
          <a:p>
            <a:pPr algn="just"/>
            <a:r>
              <a:rPr lang="en-US" dirty="0" smtClean="0">
                <a:latin typeface="Times New Roman" pitchFamily="18" charset="0"/>
                <a:cs typeface="Times New Roman" pitchFamily="18" charset="0"/>
              </a:rPr>
              <a:t>HTML5 local storage allows you to store key-value pairs in the browser.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detectLocalStorage</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try {</a:t>
            </a:r>
          </a:p>
          <a:p>
            <a:pPr algn="just"/>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localStorage</a:t>
            </a:r>
            <a:r>
              <a:rPr lang="en-US" dirty="0" smtClean="0">
                <a:latin typeface="Times New Roman" pitchFamily="18" charset="0"/>
                <a:cs typeface="Times New Roman" pitchFamily="18" charset="0"/>
              </a:rPr>
              <a:t>' in window &amp;&amp; window['</a:t>
            </a:r>
            <a:r>
              <a:rPr lang="en-US" dirty="0" err="1" smtClean="0">
                <a:latin typeface="Times New Roman" pitchFamily="18" charset="0"/>
                <a:cs typeface="Times New Roman" pitchFamily="18" charset="0"/>
              </a:rPr>
              <a:t>localStorage</a:t>
            </a:r>
            <a:r>
              <a:rPr lang="en-US" dirty="0" smtClean="0">
                <a:latin typeface="Times New Roman" pitchFamily="18" charset="0"/>
                <a:cs typeface="Times New Roman" pitchFamily="18" charset="0"/>
              </a:rPr>
              <a:t>'] !== null;</a:t>
            </a:r>
          </a:p>
          <a:p>
            <a:pPr algn="just"/>
            <a:r>
              <a:rPr lang="en-US" dirty="0" smtClean="0">
                <a:latin typeface="Times New Roman" pitchFamily="18" charset="0"/>
                <a:cs typeface="Times New Roman" pitchFamily="18" charset="0"/>
              </a:rPr>
              <a:t>    } catch (e) {</a:t>
            </a:r>
          </a:p>
          <a:p>
            <a:pPr algn="just"/>
            <a:r>
              <a:rPr lang="en-US" dirty="0" smtClean="0">
                <a:latin typeface="Times New Roman" pitchFamily="18" charset="0"/>
                <a:cs typeface="Times New Roman" pitchFamily="18" charset="0"/>
              </a:rPr>
              <a:t>        return false;</a:t>
            </a:r>
          </a:p>
          <a:p>
            <a:pPr algn="just"/>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console.log("Local Storage supported: ", </a:t>
            </a:r>
            <a:r>
              <a:rPr lang="en-US" dirty="0" err="1" smtClean="0">
                <a:latin typeface="Times New Roman" pitchFamily="18" charset="0"/>
                <a:cs typeface="Times New Roman" pitchFamily="18" charset="0"/>
              </a:rPr>
              <a:t>detectLocalStorage</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94008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&lt;button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="2"&gt;Button 1&lt;/button&gt;</a:t>
            </a:r>
          </a:p>
          <a:p>
            <a:pPr algn="just"/>
            <a:r>
              <a:rPr lang="en-US" sz="2000" dirty="0" smtClean="0">
                <a:latin typeface="Times New Roman" pitchFamily="18" charset="0"/>
                <a:cs typeface="Times New Roman" pitchFamily="18" charset="0"/>
              </a:rPr>
              <a:t>&lt;button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="1"&gt;Button 2&lt;/button&gt;</a:t>
            </a:r>
          </a:p>
          <a:p>
            <a:pPr algn="just"/>
            <a:r>
              <a:rPr lang="en-US" sz="2000" dirty="0" smtClean="0">
                <a:latin typeface="Times New Roman" pitchFamily="18" charset="0"/>
                <a:cs typeface="Times New Roman" pitchFamily="18" charset="0"/>
              </a:rPr>
              <a:t>&lt;button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="3"&gt;Button 3&lt;/button&gt;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In this example, pressing </a:t>
            </a:r>
            <a:r>
              <a:rPr lang="en-US" sz="2000" b="1" dirty="0" smtClean="0">
                <a:latin typeface="Times New Roman" pitchFamily="18" charset="0"/>
                <a:cs typeface="Times New Roman" pitchFamily="18" charset="0"/>
              </a:rPr>
              <a:t>Tab</a:t>
            </a:r>
            <a:r>
              <a:rPr lang="en-US" sz="2000" dirty="0" smtClean="0">
                <a:latin typeface="Times New Roman" pitchFamily="18" charset="0"/>
                <a:cs typeface="Times New Roman" pitchFamily="18" charset="0"/>
              </a:rPr>
              <a:t> will focus on "Button 2" first, then "Button 1", and finally "Button 3".</a:t>
            </a:r>
          </a:p>
          <a:p>
            <a:pPr algn="just"/>
            <a:r>
              <a:rPr lang="en-US" sz="2000" b="1" dirty="0" smtClean="0">
                <a:latin typeface="Times New Roman" pitchFamily="18" charset="0"/>
                <a:cs typeface="Times New Roman" pitchFamily="18" charset="0"/>
              </a:rPr>
              <a:t>Using </a:t>
            </a:r>
            <a:r>
              <a:rPr lang="en-US" sz="2000" b="1" dirty="0" err="1" smtClean="0">
                <a:latin typeface="Times New Roman" pitchFamily="18" charset="0"/>
                <a:cs typeface="Times New Roman" pitchFamily="18" charset="0"/>
              </a:rPr>
              <a:t>tabindex</a:t>
            </a:r>
            <a:r>
              <a:rPr lang="en-US" sz="2000" b="1" dirty="0" smtClean="0">
                <a:latin typeface="Times New Roman" pitchFamily="18" charset="0"/>
                <a:cs typeface="Times New Roman" pitchFamily="18" charset="0"/>
              </a:rPr>
              <a:t>="0"</a:t>
            </a:r>
            <a:r>
              <a:rPr lang="en-US" sz="2000" dirty="0" smtClean="0">
                <a:latin typeface="Times New Roman" pitchFamily="18" charset="0"/>
                <a:cs typeface="Times New Roman" pitchFamily="18" charset="0"/>
              </a:rPr>
              <a:t>: This makes the element focusable in the natural tab order, without affecting its position in the sequence.</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&lt;div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="0"&gt;Focusable Div&lt;/div&gt;</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This element will be part of the normal tab flow, but it's now focusable with the keyboard even though it's not typically an interactive element.</a:t>
            </a:r>
          </a:p>
          <a:p>
            <a:pPr algn="just"/>
            <a:r>
              <a:rPr lang="en-US" sz="2000" b="1" dirty="0" smtClean="0">
                <a:latin typeface="Times New Roman" pitchFamily="18" charset="0"/>
                <a:cs typeface="Times New Roman" pitchFamily="18" charset="0"/>
              </a:rPr>
              <a:t>Using Negative </a:t>
            </a:r>
            <a:r>
              <a:rPr lang="en-US" sz="2000" b="1"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 A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 of -1 makes the element focusable programmatically (e.g., using JavaScript), but it cannot be reached by pressing the Tab key.</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&lt;button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="-1"&gt;Not focusable by tab&lt;/button&gt;</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355312"/>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4. Web Workers Detection</a:t>
            </a:r>
          </a:p>
          <a:p>
            <a:pPr algn="just"/>
            <a:r>
              <a:rPr lang="en-US" dirty="0" smtClean="0">
                <a:latin typeface="Times New Roman" pitchFamily="18" charset="0"/>
                <a:cs typeface="Times New Roman" pitchFamily="18" charset="0"/>
              </a:rPr>
              <a:t>Web workers allow you to run scripts in background threads.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detectWebWorkers</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window.Worker</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console.log("Web Workers supported: ", </a:t>
            </a:r>
            <a:r>
              <a:rPr lang="en-US" dirty="0" err="1" smtClean="0">
                <a:latin typeface="Times New Roman" pitchFamily="18" charset="0"/>
                <a:cs typeface="Times New Roman" pitchFamily="18" charset="0"/>
              </a:rPr>
              <a:t>detectWebWorkers</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5. </a:t>
            </a:r>
            <a:r>
              <a:rPr lang="en-US" b="1" dirty="0" err="1" smtClean="0">
                <a:latin typeface="Times New Roman" pitchFamily="18" charset="0"/>
                <a:cs typeface="Times New Roman" pitchFamily="18" charset="0"/>
              </a:rPr>
              <a:t>WebSockets</a:t>
            </a:r>
            <a:r>
              <a:rPr lang="en-US"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Detection</a:t>
            </a:r>
          </a:p>
          <a:p>
            <a:pPr algn="just"/>
            <a:endParaRPr lang="en-US" b="1"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WebSockets</a:t>
            </a:r>
            <a:r>
              <a:rPr lang="en-US" dirty="0" smtClean="0">
                <a:latin typeface="Times New Roman" pitchFamily="18" charset="0"/>
                <a:cs typeface="Times New Roman" pitchFamily="18" charset="0"/>
              </a:rPr>
              <a:t> provide full-duplex communication channels over a single TCP connection.</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detectWebSockets</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WebSocket</a:t>
            </a:r>
            <a:r>
              <a:rPr lang="en-US" dirty="0" smtClean="0">
                <a:latin typeface="Times New Roman" pitchFamily="18" charset="0"/>
                <a:cs typeface="Times New Roman" pitchFamily="18" charset="0"/>
              </a:rPr>
              <a:t>' in window || '</a:t>
            </a:r>
            <a:r>
              <a:rPr lang="en-US" dirty="0" err="1" smtClean="0">
                <a:latin typeface="Times New Roman" pitchFamily="18" charset="0"/>
                <a:cs typeface="Times New Roman" pitchFamily="18" charset="0"/>
              </a:rPr>
              <a:t>MozWebSocket</a:t>
            </a:r>
            <a:r>
              <a:rPr lang="en-US" dirty="0" smtClean="0">
                <a:latin typeface="Times New Roman" pitchFamily="18" charset="0"/>
                <a:cs typeface="Times New Roman" pitchFamily="18" charset="0"/>
              </a:rPr>
              <a:t>' in window;</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console.log("</a:t>
            </a:r>
            <a:r>
              <a:rPr lang="en-US" dirty="0" err="1" smtClean="0">
                <a:latin typeface="Times New Roman" pitchFamily="18" charset="0"/>
                <a:cs typeface="Times New Roman" pitchFamily="18" charset="0"/>
              </a:rPr>
              <a:t>WebSockets</a:t>
            </a:r>
            <a:r>
              <a:rPr lang="en-US" dirty="0" smtClean="0">
                <a:latin typeface="Times New Roman" pitchFamily="18" charset="0"/>
                <a:cs typeface="Times New Roman" pitchFamily="18" charset="0"/>
              </a:rPr>
              <a:t> supported: ", </a:t>
            </a:r>
            <a:r>
              <a:rPr lang="en-US" dirty="0" err="1" smtClean="0">
                <a:latin typeface="Times New Roman" pitchFamily="18" charset="0"/>
                <a:cs typeface="Times New Roman" pitchFamily="18" charset="0"/>
              </a:rPr>
              <a:t>detectWebSockets</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763000" cy="6740307"/>
          </a:xfrm>
          <a:prstGeom prst="rect">
            <a:avLst/>
          </a:prstGeom>
          <a:noFill/>
        </p:spPr>
        <p:txBody>
          <a:bodyPr wrap="square" rtlCol="0">
            <a:spAutoFit/>
          </a:bodyPr>
          <a:lstStyle/>
          <a:p>
            <a:r>
              <a:rPr lang="en-US" b="1" dirty="0" smtClean="0">
                <a:latin typeface="Times New Roman" pitchFamily="18" charset="0"/>
                <a:cs typeface="Times New Roman" pitchFamily="18" charset="0"/>
              </a:rPr>
              <a:t>6. SVG Detection</a:t>
            </a:r>
          </a:p>
          <a:p>
            <a:r>
              <a:rPr lang="en-US" dirty="0" smtClean="0">
                <a:latin typeface="Times New Roman" pitchFamily="18" charset="0"/>
                <a:cs typeface="Times New Roman" pitchFamily="18" charset="0"/>
              </a:rPr>
              <a:t>SVG (Scalable Vector Graphics) is used for vector-based graphics.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detectSVG</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document.createElementNS</a:t>
            </a:r>
            <a:r>
              <a:rPr lang="en-US" dirty="0" smtClean="0">
                <a:latin typeface="Times New Roman" pitchFamily="18" charset="0"/>
                <a:cs typeface="Times New Roman" pitchFamily="18" charset="0"/>
              </a:rPr>
              <a:t> &amp;&amp; !!</a:t>
            </a:r>
            <a:r>
              <a:rPr lang="en-US" dirty="0" err="1" smtClean="0">
                <a:latin typeface="Times New Roman" pitchFamily="18" charset="0"/>
                <a:cs typeface="Times New Roman" pitchFamily="18" charset="0"/>
              </a:rPr>
              <a:t>document.createElementNS</a:t>
            </a:r>
            <a:r>
              <a:rPr lang="en-US" dirty="0" smtClean="0">
                <a:latin typeface="Times New Roman" pitchFamily="18" charset="0"/>
                <a:cs typeface="Times New Roman" pitchFamily="18" charset="0"/>
              </a:rPr>
              <a:t>("http://www.w3.org/2000/svg", "</a:t>
            </a:r>
            <a:r>
              <a:rPr lang="en-US" dirty="0" err="1" smtClean="0">
                <a:latin typeface="Times New Roman" pitchFamily="18" charset="0"/>
                <a:cs typeface="Times New Roman" pitchFamily="18" charset="0"/>
              </a:rPr>
              <a:t>svg</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createSVGRect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console.log("SVG supported: ", </a:t>
            </a:r>
            <a:r>
              <a:rPr lang="en-US" dirty="0" err="1" smtClean="0">
                <a:latin typeface="Times New Roman" pitchFamily="18" charset="0"/>
                <a:cs typeface="Times New Roman" pitchFamily="18" charset="0"/>
              </a:rPr>
              <a:t>detectSVG</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7. Video and Audio Detection</a:t>
            </a:r>
          </a:p>
          <a:p>
            <a:r>
              <a:rPr lang="en-US" dirty="0" smtClean="0">
                <a:latin typeface="Times New Roman" pitchFamily="18" charset="0"/>
                <a:cs typeface="Times New Roman" pitchFamily="18" charset="0"/>
              </a:rPr>
              <a:t>You can check if the browser supports HTML5 video and audio elements.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detectVideo</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document.createElement</a:t>
            </a:r>
            <a:r>
              <a:rPr lang="en-US" dirty="0" smtClean="0">
                <a:latin typeface="Times New Roman" pitchFamily="18" charset="0"/>
                <a:cs typeface="Times New Roman" pitchFamily="18" charset="0"/>
              </a:rPr>
              <a:t>('video').</a:t>
            </a:r>
            <a:r>
              <a:rPr lang="en-US" dirty="0" err="1" smtClean="0">
                <a:latin typeface="Times New Roman" pitchFamily="18" charset="0"/>
                <a:cs typeface="Times New Roman" pitchFamily="18" charset="0"/>
              </a:rPr>
              <a:t>canPlayType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detectAudio</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document.createElement</a:t>
            </a:r>
            <a:r>
              <a:rPr lang="en-US" dirty="0" smtClean="0">
                <a:latin typeface="Times New Roman" pitchFamily="18" charset="0"/>
                <a:cs typeface="Times New Roman" pitchFamily="18" charset="0"/>
              </a:rPr>
              <a:t>('audio').</a:t>
            </a:r>
            <a:r>
              <a:rPr lang="en-US" dirty="0" err="1" smtClean="0">
                <a:latin typeface="Times New Roman" pitchFamily="18" charset="0"/>
                <a:cs typeface="Times New Roman" pitchFamily="18" charset="0"/>
              </a:rPr>
              <a:t>canPlayType</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console.log("Video supported: ", </a:t>
            </a:r>
            <a:r>
              <a:rPr lang="en-US" dirty="0" err="1" smtClean="0">
                <a:latin typeface="Times New Roman" pitchFamily="18" charset="0"/>
                <a:cs typeface="Times New Roman" pitchFamily="18" charset="0"/>
              </a:rPr>
              <a:t>detectVideo</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console.log("Audio supported: ", </a:t>
            </a:r>
            <a:r>
              <a:rPr lang="en-US" dirty="0" err="1" smtClean="0">
                <a:latin typeface="Times New Roman" pitchFamily="18" charset="0"/>
                <a:cs typeface="Times New Roman" pitchFamily="18" charset="0"/>
              </a:rPr>
              <a:t>detectAudio</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355312"/>
          </a:xfrm>
          <a:prstGeom prst="rect">
            <a:avLst/>
          </a:prstGeom>
          <a:noFill/>
        </p:spPr>
        <p:txBody>
          <a:bodyPr wrap="square" rtlCol="0">
            <a:spAutoFit/>
          </a:bodyPr>
          <a:lstStyle/>
          <a:p>
            <a:pPr algn="just"/>
            <a:r>
              <a:rPr lang="en-US" b="1" dirty="0" smtClean="0">
                <a:latin typeface="Times New Roman" pitchFamily="18" charset="0"/>
                <a:cs typeface="Times New Roman" pitchFamily="18" charset="0"/>
              </a:rPr>
              <a:t>8. Drag and Drop Detection</a:t>
            </a:r>
          </a:p>
          <a:p>
            <a:pPr algn="just"/>
            <a:r>
              <a:rPr lang="en-US" dirty="0" smtClean="0">
                <a:latin typeface="Times New Roman" pitchFamily="18" charset="0"/>
                <a:cs typeface="Times New Roman" pitchFamily="18" charset="0"/>
              </a:rPr>
              <a:t>HTML5 includes a Drag and Drop API for handling drag-and-drop functionality.</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detectDragAndDrop</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div = </a:t>
            </a:r>
            <a:r>
              <a:rPr lang="en-US" dirty="0" err="1" smtClean="0">
                <a:latin typeface="Times New Roman" pitchFamily="18" charset="0"/>
                <a:cs typeface="Times New Roman" pitchFamily="18" charset="0"/>
              </a:rPr>
              <a:t>document.createElement</a:t>
            </a:r>
            <a:r>
              <a:rPr lang="en-US" dirty="0" smtClean="0">
                <a:latin typeface="Times New Roman" pitchFamily="18" charset="0"/>
                <a:cs typeface="Times New Roman" pitchFamily="18" charset="0"/>
              </a:rPr>
              <a:t>('div');</a:t>
            </a:r>
          </a:p>
          <a:p>
            <a:pPr algn="just"/>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draggable</a:t>
            </a:r>
            <a:r>
              <a:rPr lang="en-US" dirty="0" smtClean="0">
                <a:latin typeface="Times New Roman" pitchFamily="18" charset="0"/>
                <a:cs typeface="Times New Roman" pitchFamily="18" charset="0"/>
              </a:rPr>
              <a:t>' in div) || ('</a:t>
            </a:r>
            <a:r>
              <a:rPr lang="en-US" dirty="0" err="1" smtClean="0">
                <a:latin typeface="Times New Roman" pitchFamily="18" charset="0"/>
                <a:cs typeface="Times New Roman" pitchFamily="18" charset="0"/>
              </a:rPr>
              <a:t>ondragstart</a:t>
            </a:r>
            <a:r>
              <a:rPr lang="en-US" dirty="0" smtClean="0">
                <a:latin typeface="Times New Roman" pitchFamily="18" charset="0"/>
                <a:cs typeface="Times New Roman" pitchFamily="18" charset="0"/>
              </a:rPr>
              <a:t>' in div &amp;&amp; '</a:t>
            </a:r>
            <a:r>
              <a:rPr lang="en-US" dirty="0" err="1" smtClean="0">
                <a:latin typeface="Times New Roman" pitchFamily="18" charset="0"/>
                <a:cs typeface="Times New Roman" pitchFamily="18" charset="0"/>
              </a:rPr>
              <a:t>ondrop</a:t>
            </a:r>
            <a:r>
              <a:rPr lang="en-US" dirty="0" smtClean="0">
                <a:latin typeface="Times New Roman" pitchFamily="18" charset="0"/>
                <a:cs typeface="Times New Roman" pitchFamily="18" charset="0"/>
              </a:rPr>
              <a:t>' in div);</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console.log("Drag and Drop supported: ", </a:t>
            </a:r>
            <a:r>
              <a:rPr lang="en-US" dirty="0" err="1" smtClean="0">
                <a:latin typeface="Times New Roman" pitchFamily="18" charset="0"/>
                <a:cs typeface="Times New Roman" pitchFamily="18" charset="0"/>
              </a:rPr>
              <a:t>detectDragAndDrop</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9. File API Detection</a:t>
            </a:r>
          </a:p>
          <a:p>
            <a:pPr algn="just"/>
            <a:r>
              <a:rPr lang="en-US" dirty="0" smtClean="0">
                <a:latin typeface="Times New Roman" pitchFamily="18" charset="0"/>
                <a:cs typeface="Times New Roman" pitchFamily="18" charset="0"/>
              </a:rPr>
              <a:t>The File API allows interaction with files on the user's computer.</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function </a:t>
            </a:r>
            <a:r>
              <a:rPr lang="en-US" dirty="0" err="1" smtClean="0">
                <a:latin typeface="Times New Roman" pitchFamily="18" charset="0"/>
                <a:cs typeface="Times New Roman" pitchFamily="18" charset="0"/>
              </a:rPr>
              <a:t>detectFileAPI</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window.File</a:t>
            </a:r>
            <a:r>
              <a:rPr lang="en-US" dirty="0" smtClean="0">
                <a:latin typeface="Times New Roman" pitchFamily="18" charset="0"/>
                <a:cs typeface="Times New Roman" pitchFamily="18" charset="0"/>
              </a:rPr>
              <a:t> &amp;&amp; </a:t>
            </a:r>
            <a:r>
              <a:rPr lang="en-US" dirty="0" err="1" smtClean="0">
                <a:latin typeface="Times New Roman" pitchFamily="18" charset="0"/>
                <a:cs typeface="Times New Roman" pitchFamily="18" charset="0"/>
              </a:rPr>
              <a:t>window.FileReader</a:t>
            </a:r>
            <a:r>
              <a:rPr lang="en-US" dirty="0" smtClean="0">
                <a:latin typeface="Times New Roman" pitchFamily="18" charset="0"/>
                <a:cs typeface="Times New Roman" pitchFamily="18" charset="0"/>
              </a:rPr>
              <a:t> &amp;&amp; </a:t>
            </a:r>
            <a:r>
              <a:rPr lang="en-US" dirty="0" err="1" smtClean="0">
                <a:latin typeface="Times New Roman" pitchFamily="18" charset="0"/>
                <a:cs typeface="Times New Roman" pitchFamily="18" charset="0"/>
              </a:rPr>
              <a:t>window.FileList</a:t>
            </a:r>
            <a:r>
              <a:rPr lang="en-US" dirty="0" smtClean="0">
                <a:latin typeface="Times New Roman" pitchFamily="18" charset="0"/>
                <a:cs typeface="Times New Roman" pitchFamily="18" charset="0"/>
              </a:rPr>
              <a:t> &amp;&amp; </a:t>
            </a:r>
            <a:r>
              <a:rPr lang="en-US" dirty="0" err="1" smtClean="0">
                <a:latin typeface="Times New Roman" pitchFamily="18" charset="0"/>
                <a:cs typeface="Times New Roman" pitchFamily="18" charset="0"/>
              </a:rPr>
              <a:t>window.Blob</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console.log("File API supported: ", </a:t>
            </a:r>
            <a:r>
              <a:rPr lang="en-US" dirty="0" err="1" smtClean="0">
                <a:latin typeface="Times New Roman" pitchFamily="18" charset="0"/>
                <a:cs typeface="Times New Roman" pitchFamily="18" charset="0"/>
              </a:rPr>
              <a:t>detectFileAPI</a:t>
            </a:r>
            <a:r>
              <a:rPr lang="en-US"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3477875"/>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10. History API Detection</a:t>
            </a:r>
          </a:p>
          <a:p>
            <a:r>
              <a:rPr lang="en-US" sz="2000" dirty="0" smtClean="0">
                <a:latin typeface="Times New Roman" pitchFamily="18" charset="0"/>
                <a:cs typeface="Times New Roman" pitchFamily="18" charset="0"/>
              </a:rPr>
              <a:t>HTML5 provides the </a:t>
            </a:r>
            <a:r>
              <a:rPr lang="en-US" sz="2000" dirty="0" err="1" smtClean="0">
                <a:latin typeface="Times New Roman" pitchFamily="18" charset="0"/>
                <a:cs typeface="Times New Roman" pitchFamily="18" charset="0"/>
              </a:rPr>
              <a:t>history.pushState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history.replaceState</a:t>
            </a:r>
            <a:r>
              <a:rPr lang="en-US" sz="2000" dirty="0" smtClean="0">
                <a:latin typeface="Times New Roman" pitchFamily="18" charset="0"/>
                <a:cs typeface="Times New Roman" pitchFamily="18" charset="0"/>
              </a:rPr>
              <a:t>() methods to manipulate the browser history.</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function </a:t>
            </a:r>
            <a:r>
              <a:rPr lang="en-US" sz="2000" dirty="0" err="1" smtClean="0">
                <a:latin typeface="Times New Roman" pitchFamily="18" charset="0"/>
                <a:cs typeface="Times New Roman" pitchFamily="18" charset="0"/>
              </a:rPr>
              <a:t>detectHistoryAPI</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return !!(</a:t>
            </a:r>
            <a:r>
              <a:rPr lang="en-US" sz="2000" dirty="0" err="1" smtClean="0">
                <a:latin typeface="Times New Roman" pitchFamily="18" charset="0"/>
                <a:cs typeface="Times New Roman" pitchFamily="18" charset="0"/>
              </a:rPr>
              <a:t>window.history</a:t>
            </a:r>
            <a:r>
              <a:rPr lang="en-US" sz="2000" dirty="0" smtClean="0">
                <a:latin typeface="Times New Roman" pitchFamily="18" charset="0"/>
                <a:cs typeface="Times New Roman" pitchFamily="18" charset="0"/>
              </a:rPr>
              <a:t> &amp;&amp; </a:t>
            </a:r>
            <a:r>
              <a:rPr lang="en-US" sz="2000" dirty="0" err="1" smtClean="0">
                <a:latin typeface="Times New Roman" pitchFamily="18" charset="0"/>
                <a:cs typeface="Times New Roman" pitchFamily="18" charset="0"/>
              </a:rPr>
              <a:t>history.pushState</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console.log("History API supported: ", </a:t>
            </a:r>
            <a:r>
              <a:rPr lang="en-US" sz="2000" dirty="0" err="1" smtClean="0">
                <a:latin typeface="Times New Roman" pitchFamily="18" charset="0"/>
                <a:cs typeface="Times New Roman" pitchFamily="18" charset="0"/>
              </a:rPr>
              <a:t>detectHistoryAPI</a:t>
            </a:r>
            <a:r>
              <a:rPr lang="en-US" sz="2000" dirty="0" smtClean="0">
                <a:latin typeface="Times New Roman" pitchFamily="18" charset="0"/>
                <a:cs typeface="Times New Roman" pitchFamily="18" charset="0"/>
              </a:rPr>
              <a:t>());</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463308"/>
          </a:xfrm>
          <a:prstGeom prst="rect">
            <a:avLst/>
          </a:prstGeom>
          <a:noFill/>
        </p:spPr>
        <p:txBody>
          <a:bodyPr wrap="square" rtlCol="0">
            <a:spAutoFit/>
          </a:bodyPr>
          <a:lstStyle/>
          <a:p>
            <a:pPr algn="just"/>
            <a:r>
              <a:rPr lang="en-US" dirty="0" smtClean="0">
                <a:latin typeface="Times New Roman" pitchFamily="18" charset="0"/>
                <a:cs typeface="Times New Roman" pitchFamily="18" charset="0"/>
              </a:rPr>
              <a:t>Auditing a Site for Semantic </a:t>
            </a:r>
            <a:r>
              <a:rPr lang="en-US" dirty="0" smtClean="0">
                <a:latin typeface="Times New Roman" pitchFamily="18" charset="0"/>
                <a:cs typeface="Times New Roman" pitchFamily="18" charset="0"/>
              </a:rPr>
              <a:t>Issues:</a:t>
            </a:r>
          </a:p>
          <a:p>
            <a:pPr algn="just"/>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Auditing a site for semantic issues involves reviewing the website's structure and content to ensure it follows semantic HTML principles, which enhance accessibility, SEO, and overall user experience. Here's a step-by-step guide to audit a site for semantic issues from scratch:</a:t>
            </a:r>
          </a:p>
          <a:p>
            <a:pPr algn="just"/>
            <a:r>
              <a:rPr lang="en-US" b="1" dirty="0" smtClean="0">
                <a:latin typeface="Times New Roman" pitchFamily="18" charset="0"/>
                <a:cs typeface="Times New Roman" pitchFamily="18" charset="0"/>
              </a:rPr>
              <a:t>1. Understand Semantic HTML</a:t>
            </a:r>
          </a:p>
          <a:p>
            <a:pPr algn="just"/>
            <a:r>
              <a:rPr lang="en-US" b="1" dirty="0" smtClean="0">
                <a:latin typeface="Times New Roman" pitchFamily="18" charset="0"/>
                <a:cs typeface="Times New Roman" pitchFamily="18" charset="0"/>
              </a:rPr>
              <a:t>Semantic HTML</a:t>
            </a:r>
            <a:r>
              <a:rPr lang="en-US" dirty="0" smtClean="0">
                <a:latin typeface="Times New Roman" pitchFamily="18" charset="0"/>
                <a:cs typeface="Times New Roman" pitchFamily="18" charset="0"/>
              </a:rPr>
              <a:t>: Refers to the use of HTML elements according to their meaning, rather than just their appearance. It helps search engines, screen readers, and browsers better understand the content.</a:t>
            </a:r>
          </a:p>
          <a:p>
            <a:pPr algn="just"/>
            <a:r>
              <a:rPr lang="en-US" b="1" dirty="0" smtClean="0">
                <a:latin typeface="Times New Roman" pitchFamily="18" charset="0"/>
                <a:cs typeface="Times New Roman" pitchFamily="18" charset="0"/>
              </a:rPr>
              <a:t>Common Semantic Elements</a:t>
            </a:r>
            <a:r>
              <a:rPr lang="en-US" dirty="0" smtClean="0">
                <a:latin typeface="Times New Roman" pitchFamily="18" charset="0"/>
                <a:cs typeface="Times New Roman" pitchFamily="18" charset="0"/>
              </a:rPr>
              <a:t>:</a:t>
            </a:r>
          </a:p>
          <a:p>
            <a:pPr lvl="1" algn="just"/>
            <a:r>
              <a:rPr lang="en-US" dirty="0" smtClean="0">
                <a:latin typeface="Times New Roman" pitchFamily="18" charset="0"/>
                <a:cs typeface="Times New Roman" pitchFamily="18" charset="0"/>
              </a:rPr>
              <a:t>&lt;header&gt;, &lt;</a:t>
            </a:r>
            <a:r>
              <a:rPr lang="en-US" dirty="0" err="1" smtClean="0">
                <a:latin typeface="Times New Roman" pitchFamily="18" charset="0"/>
                <a:cs typeface="Times New Roman" pitchFamily="18" charset="0"/>
              </a:rPr>
              <a:t>nav</a:t>
            </a:r>
            <a:r>
              <a:rPr lang="en-US" dirty="0" smtClean="0">
                <a:latin typeface="Times New Roman" pitchFamily="18" charset="0"/>
                <a:cs typeface="Times New Roman" pitchFamily="18" charset="0"/>
              </a:rPr>
              <a:t>&gt;, &lt;main&gt;, &lt;footer&gt;</a:t>
            </a:r>
          </a:p>
          <a:p>
            <a:pPr lvl="1" algn="just"/>
            <a:r>
              <a:rPr lang="en-US" dirty="0" smtClean="0">
                <a:latin typeface="Times New Roman" pitchFamily="18" charset="0"/>
                <a:cs typeface="Times New Roman" pitchFamily="18" charset="0"/>
              </a:rPr>
              <a:t>&lt;section&gt;, &lt;article&gt;, &lt;aside&gt;, &lt;figure&gt;</a:t>
            </a:r>
          </a:p>
          <a:p>
            <a:pPr lvl="1" algn="just"/>
            <a:r>
              <a:rPr lang="en-US" dirty="0" smtClean="0">
                <a:latin typeface="Times New Roman" pitchFamily="18" charset="0"/>
                <a:cs typeface="Times New Roman" pitchFamily="18" charset="0"/>
              </a:rPr>
              <a:t>Headings &lt;h1&gt; through &lt;h6&gt;</a:t>
            </a:r>
          </a:p>
          <a:p>
            <a:pPr lvl="1" algn="just"/>
            <a:r>
              <a:rPr lang="en-US" dirty="0" smtClean="0">
                <a:latin typeface="Times New Roman" pitchFamily="18" charset="0"/>
                <a:cs typeface="Times New Roman" pitchFamily="18" charset="0"/>
              </a:rPr>
              <a:t>&lt;strong&gt;, &lt;</a:t>
            </a:r>
            <a:r>
              <a:rPr lang="en-US" dirty="0" err="1" smtClean="0">
                <a:latin typeface="Times New Roman" pitchFamily="18" charset="0"/>
                <a:cs typeface="Times New Roman" pitchFamily="18" charset="0"/>
              </a:rPr>
              <a:t>em</a:t>
            </a:r>
            <a:r>
              <a:rPr lang="en-US" dirty="0" smtClean="0">
                <a:latin typeface="Times New Roman" pitchFamily="18" charset="0"/>
                <a:cs typeface="Times New Roman" pitchFamily="18" charset="0"/>
              </a:rPr>
              <a:t>&gt;, &lt;</a:t>
            </a:r>
            <a:r>
              <a:rPr lang="en-US" dirty="0" err="1" smtClean="0">
                <a:latin typeface="Times New Roman" pitchFamily="18" charset="0"/>
                <a:cs typeface="Times New Roman" pitchFamily="18" charset="0"/>
              </a:rPr>
              <a:t>blockquote</a:t>
            </a:r>
            <a:r>
              <a:rPr lang="en-US" dirty="0" smtClean="0">
                <a:latin typeface="Times New Roman" pitchFamily="18" charset="0"/>
                <a:cs typeface="Times New Roman" pitchFamily="18" charset="0"/>
              </a:rPr>
              <a:t>&gt;, &lt;code&gt;</a:t>
            </a:r>
          </a:p>
          <a:p>
            <a:pPr algn="just"/>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2. Tools for Auditing</a:t>
            </a:r>
          </a:p>
          <a:p>
            <a:pPr algn="just"/>
            <a:r>
              <a:rPr lang="en-US" b="1" dirty="0" smtClean="0">
                <a:latin typeface="Times New Roman" pitchFamily="18" charset="0"/>
                <a:cs typeface="Times New Roman" pitchFamily="18" charset="0"/>
              </a:rPr>
              <a:t>Browser Developer Tools</a:t>
            </a:r>
            <a:r>
              <a:rPr lang="en-US" dirty="0" smtClean="0">
                <a:latin typeface="Times New Roman" pitchFamily="18" charset="0"/>
                <a:cs typeface="Times New Roman" pitchFamily="18" charset="0"/>
              </a:rPr>
              <a:t>: Most browsers (Chrome, Firefox) offer built-in tools to inspect HTML structure.</a:t>
            </a:r>
          </a:p>
          <a:p>
            <a:pPr algn="just"/>
            <a:r>
              <a:rPr lang="en-US" b="1" dirty="0" smtClean="0">
                <a:latin typeface="Times New Roman" pitchFamily="18" charset="0"/>
                <a:cs typeface="Times New Roman" pitchFamily="18" charset="0"/>
              </a:rPr>
              <a:t>Lighthouse Audit</a:t>
            </a:r>
            <a:r>
              <a:rPr lang="en-US" dirty="0" smtClean="0">
                <a:latin typeface="Times New Roman" pitchFamily="18" charset="0"/>
                <a:cs typeface="Times New Roman" pitchFamily="18" charset="0"/>
              </a:rPr>
              <a:t>: Available in Chrome </a:t>
            </a:r>
            <a:r>
              <a:rPr lang="en-US" dirty="0" err="1" smtClean="0">
                <a:latin typeface="Times New Roman" pitchFamily="18" charset="0"/>
                <a:cs typeface="Times New Roman" pitchFamily="18" charset="0"/>
              </a:rPr>
              <a:t>DevTools</a:t>
            </a:r>
            <a:r>
              <a:rPr lang="en-US" dirty="0" smtClean="0">
                <a:latin typeface="Times New Roman" pitchFamily="18" charset="0"/>
                <a:cs typeface="Times New Roman" pitchFamily="18" charset="0"/>
              </a:rPr>
              <a:t>, helps identify semantic issues.</a:t>
            </a:r>
          </a:p>
          <a:p>
            <a:pPr algn="just"/>
            <a:r>
              <a:rPr lang="en-US" b="1" dirty="0" smtClean="0">
                <a:latin typeface="Times New Roman" pitchFamily="18" charset="0"/>
                <a:cs typeface="Times New Roman" pitchFamily="18" charset="0"/>
              </a:rPr>
              <a:t>WAVE (Web Accessibility Evaluation Tool)</a:t>
            </a:r>
            <a:r>
              <a:rPr lang="en-US" dirty="0" smtClean="0">
                <a:latin typeface="Times New Roman" pitchFamily="18" charset="0"/>
                <a:cs typeface="Times New Roman" pitchFamily="18" charset="0"/>
              </a:rPr>
              <a:t>: Checks accessibility, including semantic issues.</a:t>
            </a:r>
          </a:p>
          <a:p>
            <a:pPr algn="just"/>
            <a:r>
              <a:rPr lang="en-US" b="1" dirty="0" smtClean="0">
                <a:latin typeface="Times New Roman" pitchFamily="18" charset="0"/>
                <a:cs typeface="Times New Roman" pitchFamily="18" charset="0"/>
              </a:rPr>
              <a:t>HTML </a:t>
            </a:r>
            <a:r>
              <a:rPr lang="en-US" b="1" dirty="0" err="1" smtClean="0">
                <a:latin typeface="Times New Roman" pitchFamily="18" charset="0"/>
                <a:cs typeface="Times New Roman" pitchFamily="18" charset="0"/>
              </a:rPr>
              <a:t>Validator</a:t>
            </a:r>
            <a:r>
              <a:rPr lang="en-US" dirty="0" smtClean="0">
                <a:latin typeface="Times New Roman" pitchFamily="18" charset="0"/>
                <a:cs typeface="Times New Roman" pitchFamily="18" charset="0"/>
              </a:rPr>
              <a:t>: Online tools like W3C HTML </a:t>
            </a:r>
            <a:r>
              <a:rPr lang="en-US" dirty="0" err="1" smtClean="0">
                <a:latin typeface="Times New Roman" pitchFamily="18" charset="0"/>
                <a:cs typeface="Times New Roman" pitchFamily="18" charset="0"/>
              </a:rPr>
              <a:t>Validator</a:t>
            </a:r>
            <a:r>
              <a:rPr lang="en-US" dirty="0" smtClean="0">
                <a:latin typeface="Times New Roman" pitchFamily="18" charset="0"/>
                <a:cs typeface="Times New Roman" pitchFamily="18" charset="0"/>
              </a:rPr>
              <a:t> can help catch incorrect semantic tags.</a:t>
            </a:r>
          </a:p>
          <a:p>
            <a:pPr algn="just"/>
            <a:endParaRPr lang="en-US"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555641"/>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3. Audit Process</a:t>
            </a:r>
          </a:p>
          <a:p>
            <a:r>
              <a:rPr lang="en-US" sz="2000" b="1" dirty="0" smtClean="0">
                <a:latin typeface="Times New Roman" pitchFamily="18" charset="0"/>
                <a:cs typeface="Times New Roman" pitchFamily="18" charset="0"/>
              </a:rPr>
              <a:t>Step 1: Check Document Structure</a:t>
            </a:r>
          </a:p>
          <a:p>
            <a:r>
              <a:rPr lang="en-US" sz="2000" b="1" dirty="0" err="1" smtClean="0">
                <a:latin typeface="Times New Roman" pitchFamily="18" charset="0"/>
                <a:cs typeface="Times New Roman" pitchFamily="18" charset="0"/>
              </a:rPr>
              <a:t>Doctype</a:t>
            </a:r>
            <a:r>
              <a:rPr lang="en-US" sz="2000" b="1" dirty="0" smtClean="0">
                <a:latin typeface="Times New Roman" pitchFamily="18" charset="0"/>
                <a:cs typeface="Times New Roman" pitchFamily="18" charset="0"/>
              </a:rPr>
              <a:t> Declaration</a:t>
            </a:r>
            <a:r>
              <a:rPr lang="en-US" sz="2000" dirty="0" smtClean="0">
                <a:latin typeface="Times New Roman" pitchFamily="18" charset="0"/>
                <a:cs typeface="Times New Roman" pitchFamily="18" charset="0"/>
              </a:rPr>
              <a:t>: Ensure the page starts with a proper &lt;!DOCTYPE html&gt; declaration for HTML5.</a:t>
            </a:r>
          </a:p>
          <a:p>
            <a:r>
              <a:rPr lang="en-US" sz="2000" b="1" dirty="0" smtClean="0">
                <a:latin typeface="Times New Roman" pitchFamily="18" charset="0"/>
                <a:cs typeface="Times New Roman" pitchFamily="18" charset="0"/>
              </a:rPr>
              <a:t>Language Declaration</a:t>
            </a:r>
            <a:r>
              <a:rPr lang="en-US" sz="2000" dirty="0" smtClean="0">
                <a:latin typeface="Times New Roman" pitchFamily="18" charset="0"/>
                <a:cs typeface="Times New Roman" pitchFamily="18" charset="0"/>
              </a:rPr>
              <a:t>: The &lt;html&gt; tag should have a </a:t>
            </a:r>
            <a:r>
              <a:rPr lang="en-US" sz="2000" dirty="0" err="1" smtClean="0">
                <a:latin typeface="Times New Roman" pitchFamily="18" charset="0"/>
                <a:cs typeface="Times New Roman" pitchFamily="18" charset="0"/>
              </a:rPr>
              <a:t>lang</a:t>
            </a:r>
            <a:r>
              <a:rPr lang="en-US" sz="2000" dirty="0" smtClean="0">
                <a:latin typeface="Times New Roman" pitchFamily="18" charset="0"/>
                <a:cs typeface="Times New Roman" pitchFamily="18" charset="0"/>
              </a:rPr>
              <a:t> attribute, e.g., &lt;html </a:t>
            </a:r>
            <a:r>
              <a:rPr lang="en-US" sz="2000" dirty="0" err="1" smtClean="0">
                <a:latin typeface="Times New Roman" pitchFamily="18" charset="0"/>
                <a:cs typeface="Times New Roman" pitchFamily="18" charset="0"/>
              </a:rPr>
              <a:t>lang</a:t>
            </a:r>
            <a:r>
              <a:rPr lang="en-US" sz="2000" dirty="0" smtClean="0">
                <a:latin typeface="Times New Roman" pitchFamily="18" charset="0"/>
                <a:cs typeface="Times New Roman" pitchFamily="18" charset="0"/>
              </a:rPr>
              <a:t>="en"&gt;, to specify the language.</a:t>
            </a:r>
          </a:p>
          <a:p>
            <a:r>
              <a:rPr lang="en-US" sz="2000" b="1" dirty="0" smtClean="0">
                <a:latin typeface="Times New Roman" pitchFamily="18" charset="0"/>
                <a:cs typeface="Times New Roman" pitchFamily="18" charset="0"/>
              </a:rPr>
              <a:t>Headings</a:t>
            </a:r>
            <a:r>
              <a:rPr lang="en-US" sz="2000" dirty="0" smtClean="0">
                <a:latin typeface="Times New Roman" pitchFamily="18" charset="0"/>
                <a:cs typeface="Times New Roman" pitchFamily="18" charset="0"/>
              </a:rPr>
              <a:t>: Ensure proper hierarchy of heading tags (&lt;h1&gt; to &lt;h6&gt;). There should be only one &lt;h1&gt; per page, typically used for the main title.</a:t>
            </a:r>
          </a:p>
          <a:p>
            <a:pPr lvl="1"/>
            <a:r>
              <a:rPr lang="en-US" sz="2000" b="1" dirty="0" smtClean="0">
                <a:latin typeface="Times New Roman" pitchFamily="18" charset="0"/>
                <a:cs typeface="Times New Roman" pitchFamily="18" charset="0"/>
              </a:rPr>
              <a:t>Issue</a:t>
            </a:r>
            <a:r>
              <a:rPr lang="en-US" sz="2000" dirty="0" smtClean="0">
                <a:latin typeface="Times New Roman" pitchFamily="18" charset="0"/>
                <a:cs typeface="Times New Roman" pitchFamily="18" charset="0"/>
              </a:rPr>
              <a:t>: Multiple &lt;h1&gt; elements or skipping heading levels (e.g., &lt;h1&gt; followed directly by &lt;h3&gt;).</a:t>
            </a:r>
          </a:p>
          <a:p>
            <a:pPr lvl="1"/>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Restructure headings logically.</a:t>
            </a:r>
          </a:p>
          <a:p>
            <a:r>
              <a:rPr lang="en-US" sz="2000" b="1" dirty="0" smtClean="0">
                <a:latin typeface="Times New Roman" pitchFamily="18" charset="0"/>
                <a:cs typeface="Times New Roman" pitchFamily="18" charset="0"/>
              </a:rPr>
              <a:t>Meta Tags</a:t>
            </a:r>
            <a:r>
              <a:rPr lang="en-US" sz="2000" dirty="0" smtClean="0">
                <a:latin typeface="Times New Roman" pitchFamily="18" charset="0"/>
                <a:cs typeface="Times New Roman" pitchFamily="18" charset="0"/>
              </a:rPr>
              <a:t>: Verify the presence of descriptive meta tags like &lt;meta name="description"&gt; and &lt;meta </a:t>
            </a:r>
            <a:r>
              <a:rPr lang="en-US" sz="2000" dirty="0" err="1" smtClean="0">
                <a:latin typeface="Times New Roman" pitchFamily="18" charset="0"/>
                <a:cs typeface="Times New Roman" pitchFamily="18" charset="0"/>
              </a:rPr>
              <a:t>charset</a:t>
            </a:r>
            <a:r>
              <a:rPr lang="en-US" sz="2000" dirty="0" smtClean="0">
                <a:latin typeface="Times New Roman" pitchFamily="18" charset="0"/>
                <a:cs typeface="Times New Roman" pitchFamily="18" charset="0"/>
              </a:rPr>
              <a:t>="UTF-8"&gt;.</a:t>
            </a:r>
          </a:p>
          <a:p>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Step 2: Semantic Element Usage</a:t>
            </a:r>
          </a:p>
          <a:p>
            <a:r>
              <a:rPr lang="en-US" sz="2000" b="1" dirty="0" smtClean="0">
                <a:latin typeface="Times New Roman" pitchFamily="18" charset="0"/>
                <a:cs typeface="Times New Roman" pitchFamily="18" charset="0"/>
              </a:rPr>
              <a:t>Use of Layout Elements</a:t>
            </a:r>
            <a:r>
              <a:rPr lang="en-US" sz="2000" dirty="0" smtClean="0">
                <a:latin typeface="Times New Roman" pitchFamily="18" charset="0"/>
                <a:cs typeface="Times New Roman" pitchFamily="18" charset="0"/>
              </a:rPr>
              <a:t>: Review if the site uses semantic elements like &lt;header&gt;, &lt;footer&gt;, &lt;</a:t>
            </a:r>
            <a:r>
              <a:rPr lang="en-US" sz="2000" dirty="0" err="1" smtClean="0">
                <a:latin typeface="Times New Roman" pitchFamily="18" charset="0"/>
                <a:cs typeface="Times New Roman" pitchFamily="18" charset="0"/>
              </a:rPr>
              <a:t>nav</a:t>
            </a:r>
            <a:r>
              <a:rPr lang="en-US" sz="2000" dirty="0" smtClean="0">
                <a:latin typeface="Times New Roman" pitchFamily="18" charset="0"/>
                <a:cs typeface="Times New Roman" pitchFamily="18" charset="0"/>
              </a:rPr>
              <a:t>&gt;, &lt;main&gt;, &lt;section&gt;, etc.</a:t>
            </a:r>
          </a:p>
          <a:p>
            <a:pPr lvl="1"/>
            <a:r>
              <a:rPr lang="en-US" sz="2000" b="1" dirty="0" smtClean="0">
                <a:latin typeface="Times New Roman" pitchFamily="18" charset="0"/>
                <a:cs typeface="Times New Roman" pitchFamily="18" charset="0"/>
              </a:rPr>
              <a:t>Issue</a:t>
            </a:r>
            <a:r>
              <a:rPr lang="en-US" sz="2000" dirty="0" smtClean="0">
                <a:latin typeface="Times New Roman" pitchFamily="18" charset="0"/>
                <a:cs typeface="Times New Roman" pitchFamily="18" charset="0"/>
              </a:rPr>
              <a:t>: Using &lt;div&gt; or &lt;span&gt; in place of semantic elements for major sections like navigation or content.</a:t>
            </a:r>
          </a:p>
          <a:p>
            <a:pPr lvl="1"/>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Replace non-semantic elements with proper tags.</a:t>
            </a:r>
          </a:p>
          <a:p>
            <a:endParaRPr lang="en-US" sz="2000"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863417"/>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Content Grouping</a:t>
            </a:r>
            <a:r>
              <a:rPr lang="en-US" sz="2000" dirty="0" smtClean="0">
                <a:latin typeface="Times New Roman" pitchFamily="18" charset="0"/>
                <a:cs typeface="Times New Roman" pitchFamily="18" charset="0"/>
              </a:rPr>
              <a:t>:</a:t>
            </a:r>
          </a:p>
          <a:p>
            <a:pPr lvl="1" algn="just"/>
            <a:r>
              <a:rPr lang="en-US" sz="2000" b="1" dirty="0" smtClean="0">
                <a:latin typeface="Times New Roman" pitchFamily="18" charset="0"/>
                <a:cs typeface="Times New Roman" pitchFamily="18" charset="0"/>
              </a:rPr>
              <a:t>Articles and Sections</a:t>
            </a:r>
            <a:r>
              <a:rPr lang="en-US" sz="2000" dirty="0" smtClean="0">
                <a:latin typeface="Times New Roman" pitchFamily="18" charset="0"/>
                <a:cs typeface="Times New Roman" pitchFamily="18" charset="0"/>
              </a:rPr>
              <a:t>: Use &lt;article&gt; for independent, self-contained content and &lt;section&gt; for thematic grouping.</a:t>
            </a:r>
          </a:p>
          <a:p>
            <a:pPr lvl="1" algn="just"/>
            <a:r>
              <a:rPr lang="en-US" sz="2000" b="1" dirty="0" smtClean="0">
                <a:latin typeface="Times New Roman" pitchFamily="18" charset="0"/>
                <a:cs typeface="Times New Roman" pitchFamily="18" charset="0"/>
              </a:rPr>
              <a:t>Figures</a:t>
            </a:r>
            <a:r>
              <a:rPr lang="en-US" sz="2000" dirty="0" smtClean="0">
                <a:latin typeface="Times New Roman" pitchFamily="18" charset="0"/>
                <a:cs typeface="Times New Roman" pitchFamily="18" charset="0"/>
              </a:rPr>
              <a:t>: Use &lt;figure&gt; and &lt;</a:t>
            </a:r>
            <a:r>
              <a:rPr lang="en-US" sz="2000" dirty="0" err="1" smtClean="0">
                <a:latin typeface="Times New Roman" pitchFamily="18" charset="0"/>
                <a:cs typeface="Times New Roman" pitchFamily="18" charset="0"/>
              </a:rPr>
              <a:t>figcaption</a:t>
            </a:r>
            <a:r>
              <a:rPr lang="en-US" sz="2000" dirty="0" smtClean="0">
                <a:latin typeface="Times New Roman" pitchFamily="18" charset="0"/>
                <a:cs typeface="Times New Roman" pitchFamily="18" charset="0"/>
              </a:rPr>
              <a:t>&gt; for images that require a caption.</a:t>
            </a:r>
          </a:p>
          <a:p>
            <a:pPr algn="just"/>
            <a:r>
              <a:rPr lang="en-US" sz="2000" b="1" dirty="0" smtClean="0">
                <a:latin typeface="Times New Roman" pitchFamily="18" charset="0"/>
                <a:cs typeface="Times New Roman" pitchFamily="18" charset="0"/>
              </a:rPr>
              <a:t>Step 3: Check Inline Semantics</a:t>
            </a:r>
          </a:p>
          <a:p>
            <a:pPr algn="just"/>
            <a:r>
              <a:rPr lang="en-US" sz="2000" b="1" dirty="0" smtClean="0">
                <a:latin typeface="Times New Roman" pitchFamily="18" charset="0"/>
                <a:cs typeface="Times New Roman" pitchFamily="18" charset="0"/>
              </a:rPr>
              <a:t>Text Formatting</a:t>
            </a:r>
            <a:r>
              <a:rPr lang="en-US" sz="2000" dirty="0" smtClean="0">
                <a:latin typeface="Times New Roman" pitchFamily="18" charset="0"/>
                <a:cs typeface="Times New Roman" pitchFamily="18" charset="0"/>
              </a:rPr>
              <a:t>: Ensure that inline elements are used correctly.</a:t>
            </a:r>
          </a:p>
          <a:p>
            <a:pPr lvl="1" algn="just"/>
            <a:r>
              <a:rPr lang="en-US" sz="2000" b="1" dirty="0" smtClean="0">
                <a:latin typeface="Times New Roman" pitchFamily="18" charset="0"/>
                <a:cs typeface="Times New Roman" pitchFamily="18" charset="0"/>
              </a:rPr>
              <a:t>Bold/Italic</a:t>
            </a:r>
            <a:r>
              <a:rPr lang="en-US" sz="2000" dirty="0" smtClean="0">
                <a:latin typeface="Times New Roman" pitchFamily="18" charset="0"/>
                <a:cs typeface="Times New Roman" pitchFamily="18" charset="0"/>
              </a:rPr>
              <a:t>: Use &lt;strong&gt; for important text and &lt;</a:t>
            </a:r>
            <a:r>
              <a:rPr lang="en-US" sz="2000" dirty="0" err="1" smtClean="0">
                <a:latin typeface="Times New Roman" pitchFamily="18" charset="0"/>
                <a:cs typeface="Times New Roman" pitchFamily="18" charset="0"/>
              </a:rPr>
              <a:t>em</a:t>
            </a:r>
            <a:r>
              <a:rPr lang="en-US" sz="2000" dirty="0" smtClean="0">
                <a:latin typeface="Times New Roman" pitchFamily="18" charset="0"/>
                <a:cs typeface="Times New Roman" pitchFamily="18" charset="0"/>
              </a:rPr>
              <a:t>&gt; for emphasis instead of purely visual &lt;b&gt; and &lt;</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&gt;.</a:t>
            </a:r>
          </a:p>
          <a:p>
            <a:pPr lvl="1" algn="just"/>
            <a:r>
              <a:rPr lang="en-US" sz="2000" b="1" dirty="0" err="1" smtClean="0">
                <a:latin typeface="Times New Roman" pitchFamily="18" charset="0"/>
                <a:cs typeface="Times New Roman" pitchFamily="18" charset="0"/>
              </a:rPr>
              <a:t>Blockquotes</a:t>
            </a:r>
            <a:r>
              <a:rPr lang="en-US" sz="2000" b="1" dirty="0" smtClean="0">
                <a:latin typeface="Times New Roman" pitchFamily="18" charset="0"/>
                <a:cs typeface="Times New Roman" pitchFamily="18" charset="0"/>
              </a:rPr>
              <a:t> and Code</a:t>
            </a:r>
            <a:r>
              <a:rPr lang="en-US" sz="2000" dirty="0" smtClean="0">
                <a:latin typeface="Times New Roman" pitchFamily="18" charset="0"/>
                <a:cs typeface="Times New Roman" pitchFamily="18" charset="0"/>
              </a:rPr>
              <a:t>: Use &lt;</a:t>
            </a:r>
            <a:r>
              <a:rPr lang="en-US" sz="2000" dirty="0" err="1" smtClean="0">
                <a:latin typeface="Times New Roman" pitchFamily="18" charset="0"/>
                <a:cs typeface="Times New Roman" pitchFamily="18" charset="0"/>
              </a:rPr>
              <a:t>blockquote</a:t>
            </a:r>
            <a:r>
              <a:rPr lang="en-US" sz="2000" dirty="0" smtClean="0">
                <a:latin typeface="Times New Roman" pitchFamily="18" charset="0"/>
                <a:cs typeface="Times New Roman" pitchFamily="18" charset="0"/>
              </a:rPr>
              <a:t>&gt; for quotes and &lt;code&gt; for code snippets.</a:t>
            </a:r>
          </a:p>
          <a:p>
            <a:pPr lvl="1" algn="just"/>
            <a:r>
              <a:rPr lang="en-US" sz="2000" b="1" dirty="0" smtClean="0">
                <a:latin typeface="Times New Roman" pitchFamily="18" charset="0"/>
                <a:cs typeface="Times New Roman" pitchFamily="18" charset="0"/>
              </a:rPr>
              <a:t>Issue</a:t>
            </a:r>
            <a:r>
              <a:rPr lang="en-US" sz="2000" dirty="0" smtClean="0">
                <a:latin typeface="Times New Roman" pitchFamily="18" charset="0"/>
                <a:cs typeface="Times New Roman" pitchFamily="18" charset="0"/>
              </a:rPr>
              <a:t>: Using non-semantic tags for emphasis (e.g., &lt;span&gt; instead of &lt;strong&gt; or &lt;</a:t>
            </a:r>
            <a:r>
              <a:rPr lang="en-US" sz="2000" dirty="0" err="1" smtClean="0">
                <a:latin typeface="Times New Roman" pitchFamily="18" charset="0"/>
                <a:cs typeface="Times New Roman" pitchFamily="18" charset="0"/>
              </a:rPr>
              <a:t>em</a:t>
            </a:r>
            <a:r>
              <a:rPr lang="en-US" sz="2000" dirty="0" smtClean="0">
                <a:latin typeface="Times New Roman" pitchFamily="18" charset="0"/>
                <a:cs typeface="Times New Roman" pitchFamily="18" charset="0"/>
              </a:rPr>
              <a:t>&gt;).</a:t>
            </a:r>
          </a:p>
          <a:p>
            <a:pPr lvl="1" algn="just"/>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Replace with appropriate semantic elements.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Step 4: Check Accessibility-Related Semantics</a:t>
            </a:r>
          </a:p>
          <a:p>
            <a:pPr algn="just"/>
            <a:r>
              <a:rPr lang="en-US" sz="2000" b="1" dirty="0" smtClean="0">
                <a:latin typeface="Times New Roman" pitchFamily="18" charset="0"/>
                <a:cs typeface="Times New Roman" pitchFamily="18" charset="0"/>
              </a:rPr>
              <a:t>ARIA Roles</a:t>
            </a:r>
            <a:r>
              <a:rPr lang="en-US" sz="2000" dirty="0" smtClean="0">
                <a:latin typeface="Times New Roman" pitchFamily="18" charset="0"/>
                <a:cs typeface="Times New Roman" pitchFamily="18" charset="0"/>
              </a:rPr>
              <a:t>: Ensure correct usage of ARIA (Accessible Rich Internet Applications) roles where needed. Avoid overuse of ARIA attributes where semantic HTML can achieve the same outcome.</a:t>
            </a:r>
          </a:p>
          <a:p>
            <a:pPr lvl="1" algn="just"/>
            <a:r>
              <a:rPr lang="en-US" sz="2000" b="1" dirty="0" smtClean="0">
                <a:latin typeface="Times New Roman" pitchFamily="18" charset="0"/>
                <a:cs typeface="Times New Roman" pitchFamily="18" charset="0"/>
              </a:rPr>
              <a:t>Issue</a:t>
            </a:r>
            <a:r>
              <a:rPr lang="en-US" sz="2000" dirty="0" smtClean="0">
                <a:latin typeface="Times New Roman" pitchFamily="18" charset="0"/>
                <a:cs typeface="Times New Roman" pitchFamily="18" charset="0"/>
              </a:rPr>
              <a:t>: Relying on ARIA roles to fix poor semantic structure.</a:t>
            </a:r>
          </a:p>
          <a:p>
            <a:pPr lvl="1" algn="just"/>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Use native semantic elements first, then supplement with ARIA if needed.</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01675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Forms</a:t>
            </a:r>
            <a:r>
              <a:rPr lang="en-US" sz="2000" dirty="0" smtClean="0">
                <a:latin typeface="Times New Roman" pitchFamily="18" charset="0"/>
                <a:cs typeface="Times New Roman" pitchFamily="18" charset="0"/>
              </a:rPr>
              <a:t>: Ensure form elements are correctly </a:t>
            </a:r>
            <a:r>
              <a:rPr lang="en-US" sz="2000" dirty="0" err="1" smtClean="0">
                <a:latin typeface="Times New Roman" pitchFamily="18" charset="0"/>
                <a:cs typeface="Times New Roman" pitchFamily="18" charset="0"/>
              </a:rPr>
              <a:t>labeled.</a:t>
            </a:r>
            <a:r>
              <a:rPr lang="en-US" sz="2000" b="1" dirty="0" err="1" smtClean="0">
                <a:latin typeface="Times New Roman" pitchFamily="18" charset="0"/>
                <a:cs typeface="Times New Roman" pitchFamily="18" charset="0"/>
              </a:rPr>
              <a:t>Labeling</a:t>
            </a:r>
            <a:r>
              <a:rPr lang="en-US" sz="2000" b="1" dirty="0" smtClean="0">
                <a:latin typeface="Times New Roman" pitchFamily="18" charset="0"/>
                <a:cs typeface="Times New Roman" pitchFamily="18" charset="0"/>
              </a:rPr>
              <a:t> Inputs</a:t>
            </a:r>
            <a:r>
              <a:rPr lang="en-US" sz="2000" dirty="0" smtClean="0">
                <a:latin typeface="Times New Roman" pitchFamily="18" charset="0"/>
                <a:cs typeface="Times New Roman" pitchFamily="18" charset="0"/>
              </a:rPr>
              <a:t>: Each form input should have a corresponding &lt;label&gt; element, connected via the for attribute.</a:t>
            </a:r>
          </a:p>
          <a:p>
            <a:pPr algn="just"/>
            <a:r>
              <a:rPr lang="en-US" sz="2000" b="1" dirty="0" smtClean="0">
                <a:latin typeface="Times New Roman" pitchFamily="18" charset="0"/>
                <a:cs typeface="Times New Roman" pitchFamily="18" charset="0"/>
              </a:rPr>
              <a:t>Button Elements</a:t>
            </a:r>
            <a:r>
              <a:rPr lang="en-US" sz="2000" dirty="0" smtClean="0">
                <a:latin typeface="Times New Roman" pitchFamily="18" charset="0"/>
                <a:cs typeface="Times New Roman" pitchFamily="18" charset="0"/>
              </a:rPr>
              <a:t>: Use &lt;button&gt; for actions instead of clickable &lt;div&gt;s or &lt;a&gt; tags.</a:t>
            </a:r>
          </a:p>
          <a:p>
            <a:pPr algn="just"/>
            <a:r>
              <a:rPr lang="en-US" sz="2000" b="1" dirty="0" smtClean="0">
                <a:latin typeface="Times New Roman" pitchFamily="18" charset="0"/>
                <a:cs typeface="Times New Roman" pitchFamily="18" charset="0"/>
              </a:rPr>
              <a:t>Issue</a:t>
            </a:r>
            <a:r>
              <a:rPr lang="en-US" sz="2000" dirty="0" smtClean="0">
                <a:latin typeface="Times New Roman" pitchFamily="18" charset="0"/>
                <a:cs typeface="Times New Roman" pitchFamily="18" charset="0"/>
              </a:rPr>
              <a:t>: Missing labels or using non-semantic elements for buttons/links.</a:t>
            </a:r>
          </a:p>
          <a:p>
            <a:pPr algn="just"/>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Ensure proper form and action semantics.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Step 5: Check for SEO and Accessibility </a:t>
            </a:r>
            <a:r>
              <a:rPr lang="en-US" sz="2000" b="1" dirty="0" smtClean="0">
                <a:latin typeface="Times New Roman" pitchFamily="18" charset="0"/>
                <a:cs typeface="Times New Roman" pitchFamily="18" charset="0"/>
              </a:rPr>
              <a:t>Enhancements</a:t>
            </a:r>
          </a:p>
          <a:p>
            <a:pPr algn="just"/>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Alt Attributes on Images</a:t>
            </a:r>
            <a:r>
              <a:rPr lang="en-US" sz="2000" dirty="0" smtClean="0">
                <a:latin typeface="Times New Roman" pitchFamily="18" charset="0"/>
                <a:cs typeface="Times New Roman" pitchFamily="18" charset="0"/>
              </a:rPr>
              <a:t>: Every image should have an alt attribute that describes the image content</a:t>
            </a:r>
            <a:r>
              <a:rPr lang="en-US" sz="2000" dirty="0" smtClean="0">
                <a:latin typeface="Times New Roman" pitchFamily="18" charset="0"/>
                <a:cs typeface="Times New Roman" pitchFamily="18" charset="0"/>
              </a:rPr>
              <a: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Anchor Tags</a:t>
            </a:r>
            <a:r>
              <a:rPr lang="en-US" sz="2000" dirty="0" smtClean="0">
                <a:latin typeface="Times New Roman" pitchFamily="18" charset="0"/>
                <a:cs typeface="Times New Roman" pitchFamily="18" charset="0"/>
              </a:rPr>
              <a:t>: Ensure &lt;a&gt; tags have descriptive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values. Avoid using # or </a:t>
            </a:r>
            <a:r>
              <a:rPr lang="en-US" sz="2000" dirty="0" err="1" smtClean="0">
                <a:latin typeface="Times New Roman" pitchFamily="18" charset="0"/>
                <a:cs typeface="Times New Roman" pitchFamily="18" charset="0"/>
              </a:rPr>
              <a:t>javascript:void</a:t>
            </a:r>
            <a:r>
              <a:rPr lang="en-US" sz="2000" dirty="0" smtClean="0">
                <a:latin typeface="Times New Roman" pitchFamily="18" charset="0"/>
                <a:cs typeface="Times New Roman" pitchFamily="18" charset="0"/>
              </a:rPr>
              <a:t>(0); as placeholders.</a:t>
            </a:r>
          </a:p>
          <a:p>
            <a:pPr lvl="1" algn="just"/>
            <a:r>
              <a:rPr lang="en-US" sz="2000" b="1" dirty="0" smtClean="0">
                <a:latin typeface="Times New Roman" pitchFamily="18" charset="0"/>
                <a:cs typeface="Times New Roman" pitchFamily="18" charset="0"/>
              </a:rPr>
              <a:t>Issue</a:t>
            </a:r>
            <a:r>
              <a:rPr lang="en-US" sz="2000" dirty="0" smtClean="0">
                <a:latin typeface="Times New Roman" pitchFamily="18" charset="0"/>
                <a:cs typeface="Times New Roman" pitchFamily="18" charset="0"/>
              </a:rPr>
              <a:t>: Empty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attributes or using non-semantic elements as clickable items.</a:t>
            </a:r>
          </a:p>
          <a:p>
            <a:pPr lvl="1" algn="just"/>
            <a:r>
              <a:rPr lang="en-US" sz="2000" b="1" dirty="0" smtClean="0">
                <a:latin typeface="Times New Roman" pitchFamily="18" charset="0"/>
                <a:cs typeface="Times New Roman" pitchFamily="18" charset="0"/>
              </a:rPr>
              <a:t>Solution</a:t>
            </a:r>
            <a:r>
              <a:rPr lang="en-US" sz="2000" dirty="0" smtClean="0">
                <a:latin typeface="Times New Roman" pitchFamily="18" charset="0"/>
                <a:cs typeface="Times New Roman" pitchFamily="18" charset="0"/>
              </a:rPr>
              <a:t>: Use meaningful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 values and anchor tags properly.</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01675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Best Practices for Using </a:t>
            </a:r>
            <a:r>
              <a:rPr lang="en-US" sz="2000" b="1" dirty="0" err="1" smtClean="0">
                <a:latin typeface="Times New Roman" pitchFamily="18" charset="0"/>
                <a:cs typeface="Times New Roman" pitchFamily="18" charset="0"/>
              </a:rPr>
              <a:t>tabindex</a:t>
            </a:r>
            <a:endParaRPr lang="en-US" sz="2000" b="1" dirty="0" smtClean="0">
              <a:latin typeface="Times New Roman" pitchFamily="18" charset="0"/>
              <a:cs typeface="Times New Roman" pitchFamily="18" charset="0"/>
            </a:endParaRPr>
          </a:p>
          <a:p>
            <a:pPr algn="just"/>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Avoid Using Positive </a:t>
            </a:r>
            <a:r>
              <a:rPr lang="en-US" sz="2000" b="1" dirty="0" err="1" smtClean="0">
                <a:latin typeface="Times New Roman" pitchFamily="18" charset="0"/>
                <a:cs typeface="Times New Roman" pitchFamily="18" charset="0"/>
              </a:rPr>
              <a:t>tabindex</a:t>
            </a:r>
            <a:r>
              <a:rPr lang="en-US" sz="2000" b="1" dirty="0" smtClean="0">
                <a:latin typeface="Times New Roman" pitchFamily="18" charset="0"/>
                <a:cs typeface="Times New Roman" pitchFamily="18" charset="0"/>
              </a:rPr>
              <a:t> Values</a:t>
            </a:r>
            <a:r>
              <a:rPr lang="en-US" sz="2000" dirty="0" smtClean="0">
                <a:latin typeface="Times New Roman" pitchFamily="18" charset="0"/>
                <a:cs typeface="Times New Roman" pitchFamily="18" charset="0"/>
              </a:rPr>
              <a:t>: Using a positive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 can confuse users who rely on keyboard navigation, as it overrides the natural tab order. Instead, stick to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="0" for elements that should be part of the tab order but aren’t natively focusable.</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Use Negative </a:t>
            </a:r>
            <a:r>
              <a:rPr lang="en-US" sz="2000" b="1" dirty="0" err="1" smtClean="0">
                <a:latin typeface="Times New Roman" pitchFamily="18" charset="0"/>
                <a:cs typeface="Times New Roman" pitchFamily="18" charset="0"/>
              </a:rPr>
              <a:t>tabindex</a:t>
            </a:r>
            <a:r>
              <a:rPr lang="en-US" sz="2000" b="1" dirty="0" smtClean="0">
                <a:latin typeface="Times New Roman" pitchFamily="18" charset="0"/>
                <a:cs typeface="Times New Roman" pitchFamily="18" charset="0"/>
              </a:rPr>
              <a:t> Wisely</a:t>
            </a:r>
            <a:r>
              <a:rPr lang="en-US" sz="2000" dirty="0" smtClean="0">
                <a:latin typeface="Times New Roman" pitchFamily="18" charset="0"/>
                <a:cs typeface="Times New Roman" pitchFamily="18" charset="0"/>
              </a:rPr>
              <a:t>: Use </a:t>
            </a:r>
            <a:r>
              <a:rPr lang="en-US" sz="2000" dirty="0" err="1" smtClean="0">
                <a:latin typeface="Times New Roman" pitchFamily="18" charset="0"/>
                <a:cs typeface="Times New Roman" pitchFamily="18" charset="0"/>
              </a:rPr>
              <a:t>tabindex</a:t>
            </a:r>
            <a:r>
              <a:rPr lang="en-US" sz="2000" dirty="0" smtClean="0">
                <a:latin typeface="Times New Roman" pitchFamily="18" charset="0"/>
                <a:cs typeface="Times New Roman" pitchFamily="18" charset="0"/>
              </a:rPr>
              <a:t>="-1" for elements that need to be focusable for accessibility reasons but shouldn’t be reachable via the Tab key, like modal dialogs or hidden navigation menus.</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Accessibility Considerations</a:t>
            </a:r>
            <a:r>
              <a:rPr lang="en-US" sz="2000" dirty="0" smtClean="0">
                <a:latin typeface="Times New Roman" pitchFamily="18" charset="0"/>
                <a:cs typeface="Times New Roman" pitchFamily="18" charset="0"/>
              </a:rPr>
              <a:t>: Proper tabbing order is crucial for users who navigate with a keyboard, especially for accessibility tools like screen readers. Make sure that your tab order follows a logical flow that matches the visual layout of your page.</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839200" cy="5016758"/>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HTML Access Key:</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Access keys</a:t>
            </a:r>
            <a:r>
              <a:rPr lang="en-US" sz="2000" dirty="0" smtClean="0">
                <a:latin typeface="Times New Roman" pitchFamily="18" charset="0"/>
                <a:cs typeface="Times New Roman" pitchFamily="18" charset="0"/>
              </a:rPr>
              <a:t> in HTML are shortcuts that allow users to quickly navigate to specific parts of a webpage by using a keyboard. This feature is useful for improving accessibility, especially for users with disabilities or those who prefer using a keyboard over a mouse.</a:t>
            </a:r>
          </a:p>
          <a:p>
            <a:pPr algn="just"/>
            <a:r>
              <a:rPr lang="en-US" sz="2000" b="1" dirty="0" smtClean="0">
                <a:latin typeface="Times New Roman" pitchFamily="18" charset="0"/>
                <a:cs typeface="Times New Roman" pitchFamily="18" charset="0"/>
              </a:rPr>
              <a:t>Syntax</a:t>
            </a:r>
          </a:p>
          <a:p>
            <a:pPr algn="just"/>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accesskey</a:t>
            </a:r>
            <a:r>
              <a:rPr lang="en-US" sz="2000" dirty="0" smtClean="0">
                <a:latin typeface="Times New Roman" pitchFamily="18" charset="0"/>
                <a:cs typeface="Times New Roman" pitchFamily="18" charset="0"/>
              </a:rPr>
              <a:t> attribute is used in HTML to define a keyboard shortcut for an element. It can be added to any interactive HTML element such as links, buttons, or form controls.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&lt;element </a:t>
            </a:r>
            <a:r>
              <a:rPr lang="en-US" sz="2000" dirty="0" err="1" smtClean="0">
                <a:latin typeface="Times New Roman" pitchFamily="18" charset="0"/>
                <a:cs typeface="Times New Roman" pitchFamily="18" charset="0"/>
              </a:rPr>
              <a:t>accesskey</a:t>
            </a:r>
            <a:r>
              <a:rPr lang="en-US" sz="2000" dirty="0" smtClean="0">
                <a:latin typeface="Times New Roman" pitchFamily="18" charset="0"/>
                <a:cs typeface="Times New Roman" pitchFamily="18" charset="0"/>
              </a:rPr>
              <a:t>="key"&gt;Content&lt;/element&gt;</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element</a:t>
            </a:r>
            <a:r>
              <a:rPr lang="en-US" sz="2000" dirty="0" smtClean="0">
                <a:latin typeface="Times New Roman" pitchFamily="18" charset="0"/>
                <a:cs typeface="Times New Roman" pitchFamily="18" charset="0"/>
              </a:rPr>
              <a:t>: The HTML element to which the access key is being added (e.g., &lt;a&gt;, &lt;button&gt;, &lt;input&gt;, etc.).</a:t>
            </a:r>
          </a:p>
          <a:p>
            <a:pPr algn="just"/>
            <a:r>
              <a:rPr lang="en-US" sz="2000" b="1" dirty="0" smtClean="0">
                <a:latin typeface="Times New Roman" pitchFamily="18" charset="0"/>
                <a:cs typeface="Times New Roman" pitchFamily="18" charset="0"/>
              </a:rPr>
              <a:t>key</a:t>
            </a:r>
            <a:r>
              <a:rPr lang="en-US" sz="2000" dirty="0" smtClean="0">
                <a:latin typeface="Times New Roman" pitchFamily="18" charset="0"/>
                <a:cs typeface="Times New Roman" pitchFamily="18" charset="0"/>
              </a:rPr>
              <a:t>: The character or key that acts as the shortcut.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6863417"/>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What is HTML5: </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HTML5 (</a:t>
            </a:r>
            <a:r>
              <a:rPr lang="en-US" sz="2000" dirty="0" err="1" smtClean="0">
                <a:latin typeface="Times New Roman" pitchFamily="18" charset="0"/>
                <a:cs typeface="Times New Roman" pitchFamily="18" charset="0"/>
              </a:rPr>
              <a:t>HyperText</a:t>
            </a:r>
            <a:r>
              <a:rPr lang="en-US" sz="2000" dirty="0" smtClean="0">
                <a:latin typeface="Times New Roman" pitchFamily="18" charset="0"/>
                <a:cs typeface="Times New Roman" pitchFamily="18" charset="0"/>
              </a:rPr>
              <a:t> Markup Language version 5) is the latest standard of HTML, designed to structure and present content on the web. It introduces new elements, attributes, and APIs for building modern, rich web applications. Here's an overview from scratch:</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1. What is HTML?</a:t>
            </a:r>
          </a:p>
          <a:p>
            <a:pPr algn="just"/>
            <a:r>
              <a:rPr lang="en-US" sz="2000" dirty="0" smtClean="0">
                <a:latin typeface="Times New Roman" pitchFamily="18" charset="0"/>
                <a:cs typeface="Times New Roman" pitchFamily="18" charset="0"/>
              </a:rPr>
              <a:t>HTML is the standard markup language used to create web pages. It describes the structure of web pages using tags or elements. Web browsers interpret these elements to display the content properly on the screen.</a:t>
            </a:r>
          </a:p>
          <a:p>
            <a:pPr algn="just"/>
            <a:r>
              <a:rPr lang="en-US" sz="2000" b="1" dirty="0" smtClean="0">
                <a:latin typeface="Times New Roman" pitchFamily="18" charset="0"/>
                <a:cs typeface="Times New Roman" pitchFamily="18" charset="0"/>
              </a:rPr>
              <a:t>2. HTML5 Evolution</a:t>
            </a:r>
          </a:p>
          <a:p>
            <a:pPr algn="just"/>
            <a:r>
              <a:rPr lang="en-US" sz="2000" dirty="0" smtClean="0">
                <a:latin typeface="Times New Roman" pitchFamily="18" charset="0"/>
                <a:cs typeface="Times New Roman" pitchFamily="18" charset="0"/>
              </a:rPr>
              <a:t>HTML5 is a significant update to the earlier versions of HTML. Released in 2014, it introduces new features that enable developers to build more interactive, multimedia-rich websites without relying heavily on external </a:t>
            </a:r>
            <a:r>
              <a:rPr lang="en-US" sz="2000" dirty="0" err="1" smtClean="0">
                <a:latin typeface="Times New Roman" pitchFamily="18" charset="0"/>
                <a:cs typeface="Times New Roman" pitchFamily="18" charset="0"/>
              </a:rPr>
              <a:t>plugins</a:t>
            </a:r>
            <a:r>
              <a:rPr lang="en-US" sz="2000" dirty="0" smtClean="0">
                <a:latin typeface="Times New Roman" pitchFamily="18" charset="0"/>
                <a:cs typeface="Times New Roman" pitchFamily="18" charset="0"/>
              </a:rPr>
              <a:t> (like Flash).</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3. Key Features of HTML5</a:t>
            </a:r>
          </a:p>
          <a:p>
            <a:pPr algn="just"/>
            <a:r>
              <a:rPr lang="en-US" sz="2000" b="1" dirty="0" smtClean="0">
                <a:latin typeface="Times New Roman" pitchFamily="18" charset="0"/>
                <a:cs typeface="Times New Roman" pitchFamily="18" charset="0"/>
              </a:rPr>
              <a:t>New Semantic Elements</a:t>
            </a:r>
            <a:r>
              <a:rPr lang="en-US" sz="2000" dirty="0" smtClean="0">
                <a:latin typeface="Times New Roman" pitchFamily="18" charset="0"/>
                <a:cs typeface="Times New Roman" pitchFamily="18" charset="0"/>
              </a:rPr>
              <a:t>: HTML5 introduces semantic elements that describe the meaning of the content more clearly. For example:</a:t>
            </a:r>
          </a:p>
          <a:p>
            <a:pPr lvl="1" algn="just"/>
            <a:r>
              <a:rPr lang="en-US" sz="2000" dirty="0" smtClean="0">
                <a:latin typeface="Times New Roman" pitchFamily="18" charset="0"/>
                <a:cs typeface="Times New Roman" pitchFamily="18" charset="0"/>
              </a:rPr>
              <a:t>&lt;header&gt;, &lt;footer&gt;, &lt;section&gt;, &lt;article&gt;, &lt;</a:t>
            </a:r>
            <a:r>
              <a:rPr lang="en-US" sz="2000" dirty="0" err="1" smtClean="0">
                <a:latin typeface="Times New Roman" pitchFamily="18" charset="0"/>
                <a:cs typeface="Times New Roman" pitchFamily="18" charset="0"/>
              </a:rPr>
              <a:t>nav</a:t>
            </a:r>
            <a:r>
              <a:rPr lang="en-US" sz="2000" dirty="0" smtClean="0">
                <a:latin typeface="Times New Roman" pitchFamily="18" charset="0"/>
                <a:cs typeface="Times New Roman" pitchFamily="18" charset="0"/>
              </a:rPr>
              <a:t>&gt;, and &lt;aside&gt;. These elements help structure the page better and improve accessibility.</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304800"/>
            <a:ext cx="8686800" cy="5324535"/>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Multimedia Support</a:t>
            </a:r>
            <a:r>
              <a:rPr lang="en-US" sz="2000" dirty="0" smtClean="0">
                <a:latin typeface="Times New Roman" pitchFamily="18" charset="0"/>
                <a:cs typeface="Times New Roman" pitchFamily="18" charset="0"/>
              </a:rPr>
              <a:t>: HTML5 natively supports audio and video embedding, eliminating the need for third-party </a:t>
            </a:r>
            <a:r>
              <a:rPr lang="en-US" sz="2000" dirty="0" err="1" smtClean="0">
                <a:latin typeface="Times New Roman" pitchFamily="18" charset="0"/>
                <a:cs typeface="Times New Roman" pitchFamily="18" charset="0"/>
              </a:rPr>
              <a:t>plugins</a:t>
            </a:r>
            <a:r>
              <a:rPr lang="en-US" sz="2000" dirty="0" smtClean="0">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&lt;audio&gt; and &lt;video&gt; elements can be used to include media files.</a:t>
            </a:r>
          </a:p>
          <a:p>
            <a:pPr algn="just"/>
            <a:r>
              <a:rPr lang="en-US" sz="2000" b="1" dirty="0" smtClean="0">
                <a:latin typeface="Times New Roman" pitchFamily="18" charset="0"/>
                <a:cs typeface="Times New Roman" pitchFamily="18" charset="0"/>
              </a:rPr>
              <a:t>Form Enhancements</a:t>
            </a:r>
            <a:r>
              <a:rPr lang="en-US" sz="2000" dirty="0" smtClean="0">
                <a:latin typeface="Times New Roman" pitchFamily="18" charset="0"/>
                <a:cs typeface="Times New Roman" pitchFamily="18" charset="0"/>
              </a:rPr>
              <a:t>: New input types and attributes simplify the creation of user forms, such as:</a:t>
            </a:r>
          </a:p>
          <a:p>
            <a:pPr algn="just"/>
            <a:r>
              <a:rPr lang="en-US" sz="2000" dirty="0" smtClean="0">
                <a:latin typeface="Times New Roman" pitchFamily="18" charset="0"/>
                <a:cs typeface="Times New Roman" pitchFamily="18" charset="0"/>
              </a:rPr>
              <a:t>&lt;input type="email"&gt;, &lt;input type="date"&gt;, &lt;input type="number"&gt;, and more.</a:t>
            </a:r>
          </a:p>
          <a:p>
            <a:pPr algn="just"/>
            <a:r>
              <a:rPr lang="en-US" sz="2000" b="1" dirty="0" smtClean="0">
                <a:latin typeface="Times New Roman" pitchFamily="18" charset="0"/>
                <a:cs typeface="Times New Roman" pitchFamily="18" charset="0"/>
              </a:rPr>
              <a:t>Canvas and SVG</a:t>
            </a:r>
            <a:r>
              <a:rPr lang="en-US" sz="2000" dirty="0" smtClean="0">
                <a:latin typeface="Times New Roman" pitchFamily="18" charset="0"/>
                <a:cs typeface="Times New Roman" pitchFamily="18" charset="0"/>
              </a:rPr>
              <a:t>: HTML5 supports drawing graphics directly in the browser using the &lt;canvas&gt; element or scalable vector graphics (SVG), useful for animations and gaming.</a:t>
            </a:r>
          </a:p>
          <a:p>
            <a:pPr algn="just"/>
            <a:r>
              <a:rPr lang="en-US" sz="2000" b="1" dirty="0" err="1" smtClean="0">
                <a:latin typeface="Times New Roman" pitchFamily="18" charset="0"/>
                <a:cs typeface="Times New Roman" pitchFamily="18" charset="0"/>
              </a:rPr>
              <a:t>Geolocation</a:t>
            </a:r>
            <a:r>
              <a:rPr lang="en-US" sz="2000" b="1" dirty="0" smtClean="0">
                <a:latin typeface="Times New Roman" pitchFamily="18" charset="0"/>
                <a:cs typeface="Times New Roman" pitchFamily="18" charset="0"/>
              </a:rPr>
              <a:t> API</a:t>
            </a:r>
            <a:r>
              <a:rPr lang="en-US" sz="2000" dirty="0" smtClean="0">
                <a:latin typeface="Times New Roman" pitchFamily="18" charset="0"/>
                <a:cs typeface="Times New Roman" pitchFamily="18" charset="0"/>
              </a:rPr>
              <a:t>: Allows websites to access the user's geographic location, which is used in services like mapping.</a:t>
            </a:r>
          </a:p>
          <a:p>
            <a:pPr algn="just"/>
            <a:r>
              <a:rPr lang="en-US" sz="2000" b="1" dirty="0" smtClean="0">
                <a:latin typeface="Times New Roman" pitchFamily="18" charset="0"/>
                <a:cs typeface="Times New Roman" pitchFamily="18" charset="0"/>
              </a:rPr>
              <a:t>Offline Storage (Web Storage)</a:t>
            </a:r>
            <a:r>
              <a:rPr lang="en-US" sz="2000" dirty="0" smtClean="0">
                <a:latin typeface="Times New Roman" pitchFamily="18" charset="0"/>
                <a:cs typeface="Times New Roman" pitchFamily="18" charset="0"/>
              </a:rPr>
              <a:t>: HTML5 provides mechanisms to store data locally in the user's browser with </a:t>
            </a:r>
            <a:r>
              <a:rPr lang="en-US" sz="2000" dirty="0" err="1" smtClean="0">
                <a:latin typeface="Times New Roman" pitchFamily="18" charset="0"/>
                <a:cs typeface="Times New Roman" pitchFamily="18" charset="0"/>
              </a:rPr>
              <a:t>localStorage</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sessionStorage</a:t>
            </a:r>
            <a:r>
              <a:rPr lang="en-US" sz="2000" dirty="0" smtClean="0">
                <a:latin typeface="Times New Roman" pitchFamily="18" charset="0"/>
                <a:cs typeface="Times New Roman" pitchFamily="18" charset="0"/>
              </a:rPr>
              <a:t>, replacing traditional cookies for certain use cases.</a:t>
            </a:r>
          </a:p>
          <a:p>
            <a:pPr algn="just"/>
            <a:r>
              <a:rPr lang="en-US" sz="2000" b="1" dirty="0" smtClean="0">
                <a:latin typeface="Times New Roman" pitchFamily="18" charset="0"/>
                <a:cs typeface="Times New Roman" pitchFamily="18" charset="0"/>
              </a:rPr>
              <a:t>Improved Accessibility</a:t>
            </a:r>
            <a:r>
              <a:rPr lang="en-US" sz="2000" dirty="0" smtClean="0">
                <a:latin typeface="Times New Roman" pitchFamily="18" charset="0"/>
                <a:cs typeface="Times New Roman" pitchFamily="18" charset="0"/>
              </a:rPr>
              <a:t>: HTML5 focuses on improving accessibility by making elements like &lt;</a:t>
            </a:r>
            <a:r>
              <a:rPr lang="en-US" sz="2000" dirty="0" err="1" smtClean="0">
                <a:latin typeface="Times New Roman" pitchFamily="18" charset="0"/>
                <a:cs typeface="Times New Roman" pitchFamily="18" charset="0"/>
              </a:rPr>
              <a:t>nav</a:t>
            </a:r>
            <a:r>
              <a:rPr lang="en-US" sz="2000" dirty="0" smtClean="0">
                <a:latin typeface="Times New Roman" pitchFamily="18" charset="0"/>
                <a:cs typeface="Times New Roman" pitchFamily="18" charset="0"/>
              </a:rPr>
              <a:t>&gt; and &lt;aside&gt; easier for screen readers to understand.</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839200" cy="5940088"/>
          </a:xfrm>
          <a:prstGeom prst="rect">
            <a:avLst/>
          </a:prstGeom>
          <a:noFill/>
        </p:spPr>
        <p:txBody>
          <a:bodyPr wrap="square" rtlCol="0">
            <a:spAutoFit/>
          </a:bodyPr>
          <a:lstStyle/>
          <a:p>
            <a:pPr algn="just"/>
            <a:r>
              <a:rPr lang="en-US" sz="2000" b="1" dirty="0" smtClean="0">
                <a:latin typeface="Times New Roman" pitchFamily="18" charset="0"/>
                <a:cs typeface="Times New Roman" pitchFamily="18" charset="0"/>
              </a:rPr>
              <a:t>5. Advantages of HTML5</a:t>
            </a:r>
          </a:p>
          <a:p>
            <a:pPr algn="just"/>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Better Performance</a:t>
            </a:r>
            <a:r>
              <a:rPr lang="en-US" sz="2000" dirty="0" smtClean="0">
                <a:latin typeface="Times New Roman" pitchFamily="18" charset="0"/>
                <a:cs typeface="Times New Roman" pitchFamily="18" charset="0"/>
              </a:rPr>
              <a:t>: HTML5 provides lightweight structures and faster rendering.</a:t>
            </a:r>
          </a:p>
          <a:p>
            <a:pPr algn="just"/>
            <a:r>
              <a:rPr lang="en-US" sz="2000" b="1" dirty="0" smtClean="0">
                <a:latin typeface="Times New Roman" pitchFamily="18" charset="0"/>
                <a:cs typeface="Times New Roman" pitchFamily="18" charset="0"/>
              </a:rPr>
              <a:t>Cross-Platform Compatibility</a:t>
            </a:r>
            <a:r>
              <a:rPr lang="en-US" sz="2000" dirty="0" smtClean="0">
                <a:latin typeface="Times New Roman" pitchFamily="18" charset="0"/>
                <a:cs typeface="Times New Roman" pitchFamily="18" charset="0"/>
              </a:rPr>
              <a:t>: HTML5 is compatible with various devices, making it ideal for mobile and responsive design.</a:t>
            </a:r>
          </a:p>
          <a:p>
            <a:pPr algn="just"/>
            <a:r>
              <a:rPr lang="en-US" sz="2000" b="1" dirty="0" smtClean="0">
                <a:latin typeface="Times New Roman" pitchFamily="18" charset="0"/>
                <a:cs typeface="Times New Roman" pitchFamily="18" charset="0"/>
              </a:rPr>
              <a:t>Simpler Development</a:t>
            </a:r>
            <a:r>
              <a:rPr lang="en-US" sz="2000" dirty="0" smtClean="0">
                <a:latin typeface="Times New Roman" pitchFamily="18" charset="0"/>
                <a:cs typeface="Times New Roman" pitchFamily="18" charset="0"/>
              </a:rPr>
              <a:t>: Fewer external dependencies (like </a:t>
            </a:r>
            <a:r>
              <a:rPr lang="en-US" sz="2000" dirty="0" err="1" smtClean="0">
                <a:latin typeface="Times New Roman" pitchFamily="18" charset="0"/>
                <a:cs typeface="Times New Roman" pitchFamily="18" charset="0"/>
              </a:rPr>
              <a:t>plugins</a:t>
            </a:r>
            <a:r>
              <a:rPr lang="en-US" sz="2000" dirty="0" smtClean="0">
                <a:latin typeface="Times New Roman" pitchFamily="18" charset="0"/>
                <a:cs typeface="Times New Roman" pitchFamily="18" charset="0"/>
              </a:rPr>
              <a:t>) are needed, simplifying code maintenance.</a:t>
            </a:r>
          </a:p>
          <a:p>
            <a:pPr algn="just"/>
            <a:r>
              <a:rPr lang="en-US" sz="2000" b="1" dirty="0" smtClean="0">
                <a:latin typeface="Times New Roman" pitchFamily="18" charset="0"/>
                <a:cs typeface="Times New Roman" pitchFamily="18" charset="0"/>
              </a:rPr>
              <a:t>Improved SEO and Accessibility</a:t>
            </a:r>
            <a:r>
              <a:rPr lang="en-US" sz="2000" dirty="0" smtClean="0">
                <a:latin typeface="Times New Roman" pitchFamily="18" charset="0"/>
                <a:cs typeface="Times New Roman" pitchFamily="18" charset="0"/>
              </a:rPr>
              <a:t>: Semantic elements help search engines and assistive technologies understand the content better.</a:t>
            </a:r>
          </a:p>
          <a:p>
            <a:pPr algn="just"/>
            <a:endParaRPr lang="en-US" sz="2000"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6. HTML5 Use Cases</a:t>
            </a:r>
          </a:p>
          <a:p>
            <a:pPr algn="just"/>
            <a:endParaRPr lang="en-US" sz="2000" b="1" dirty="0" smtClean="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Web Applications</a:t>
            </a:r>
            <a:r>
              <a:rPr lang="en-US" sz="2000" dirty="0" smtClean="0">
                <a:latin typeface="Times New Roman" pitchFamily="18" charset="0"/>
                <a:cs typeface="Times New Roman" pitchFamily="18" charset="0"/>
              </a:rPr>
              <a:t>: With APIs like </a:t>
            </a:r>
            <a:r>
              <a:rPr lang="en-US" sz="2000" dirty="0" err="1" smtClean="0">
                <a:latin typeface="Times New Roman" pitchFamily="18" charset="0"/>
                <a:cs typeface="Times New Roman" pitchFamily="18" charset="0"/>
              </a:rPr>
              <a:t>WebSockets</a:t>
            </a:r>
            <a:r>
              <a:rPr lang="en-US" sz="2000" dirty="0" smtClean="0">
                <a:latin typeface="Times New Roman" pitchFamily="18" charset="0"/>
                <a:cs typeface="Times New Roman" pitchFamily="18" charset="0"/>
              </a:rPr>
              <a:t> and Web Workers, HTML5 allows building real-time, interactive applications.</a:t>
            </a:r>
          </a:p>
          <a:p>
            <a:pPr algn="just"/>
            <a:r>
              <a:rPr lang="en-US" sz="2000" b="1" dirty="0" smtClean="0">
                <a:latin typeface="Times New Roman" pitchFamily="18" charset="0"/>
                <a:cs typeface="Times New Roman" pitchFamily="18" charset="0"/>
              </a:rPr>
              <a:t>Mobile Apps</a:t>
            </a:r>
            <a:r>
              <a:rPr lang="en-US" sz="2000" dirty="0" smtClean="0">
                <a:latin typeface="Times New Roman" pitchFamily="18" charset="0"/>
                <a:cs typeface="Times New Roman" pitchFamily="18" charset="0"/>
              </a:rPr>
              <a:t>: Using frameworks like </a:t>
            </a:r>
            <a:r>
              <a:rPr lang="en-US" sz="2000" dirty="0" err="1" smtClean="0">
                <a:latin typeface="Times New Roman" pitchFamily="18" charset="0"/>
                <a:cs typeface="Times New Roman" pitchFamily="18" charset="0"/>
              </a:rPr>
              <a:t>PhoneGap</a:t>
            </a:r>
            <a:r>
              <a:rPr lang="en-US" sz="2000" dirty="0" smtClean="0">
                <a:latin typeface="Times New Roman" pitchFamily="18" charset="0"/>
                <a:cs typeface="Times New Roman" pitchFamily="18" charset="0"/>
              </a:rPr>
              <a:t>/Cordova, HTML5-based apps can be packaged for mobile platforms.</a:t>
            </a:r>
          </a:p>
          <a:p>
            <a:pPr algn="just"/>
            <a:r>
              <a:rPr lang="en-US" sz="2000" b="1" dirty="0" smtClean="0">
                <a:latin typeface="Times New Roman" pitchFamily="18" charset="0"/>
                <a:cs typeface="Times New Roman" pitchFamily="18" charset="0"/>
              </a:rPr>
              <a:t>Gaming</a:t>
            </a:r>
            <a:r>
              <a:rPr lang="en-US" sz="2000" dirty="0" smtClean="0">
                <a:latin typeface="Times New Roman" pitchFamily="18" charset="0"/>
                <a:cs typeface="Times New Roman" pitchFamily="18" charset="0"/>
              </a:rPr>
              <a:t>: The &lt;canvas&gt; and </a:t>
            </a:r>
            <a:r>
              <a:rPr lang="en-US" sz="2000" dirty="0" err="1" smtClean="0">
                <a:latin typeface="Times New Roman" pitchFamily="18" charset="0"/>
                <a:cs typeface="Times New Roman" pitchFamily="18" charset="0"/>
              </a:rPr>
              <a:t>WebGL</a:t>
            </a:r>
            <a:r>
              <a:rPr lang="en-US" sz="2000" dirty="0" smtClean="0">
                <a:latin typeface="Times New Roman" pitchFamily="18" charset="0"/>
                <a:cs typeface="Times New Roman" pitchFamily="18" charset="0"/>
              </a:rPr>
              <a:t> make it possible to create browser-based games.</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304800"/>
            <a:ext cx="8915400" cy="6247864"/>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New HTML5 Elements: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HTML5 introduced several new elements that enhance the semantic structure, multimedia support, and interactivity of web pages. Below are the new HTML5 elements, grouped by their functionalities, explained from scratch:</a:t>
            </a:r>
          </a:p>
          <a:p>
            <a:pPr algn="just"/>
            <a:endParaRPr lang="en-US" sz="2000" dirty="0">
              <a:latin typeface="Times New Roman" pitchFamily="18" charset="0"/>
              <a:cs typeface="Times New Roman" pitchFamily="18" charset="0"/>
            </a:endParaRPr>
          </a:p>
          <a:p>
            <a:pPr algn="just"/>
            <a:r>
              <a:rPr lang="en-US" sz="2000" b="1" dirty="0" smtClean="0">
                <a:latin typeface="Times New Roman" pitchFamily="18" charset="0"/>
                <a:cs typeface="Times New Roman" pitchFamily="18" charset="0"/>
              </a:rPr>
              <a:t>1. Structural Elements</a:t>
            </a:r>
          </a:p>
          <a:p>
            <a:pPr algn="just"/>
            <a:r>
              <a:rPr lang="en-US" sz="2000" dirty="0" smtClean="0">
                <a:latin typeface="Times New Roman" pitchFamily="18" charset="0"/>
                <a:cs typeface="Times New Roman" pitchFamily="18" charset="0"/>
              </a:rPr>
              <a:t>These elements improve the semantic meaning of your content, making it more understandable to browsers and screen readers.</a:t>
            </a:r>
          </a:p>
          <a:p>
            <a:pPr algn="just"/>
            <a:r>
              <a:rPr lang="en-US" sz="2000" b="1" dirty="0" smtClean="0">
                <a:latin typeface="Times New Roman" pitchFamily="18" charset="0"/>
                <a:cs typeface="Times New Roman" pitchFamily="18" charset="0"/>
              </a:rPr>
              <a:t>&lt;header&gt;</a:t>
            </a:r>
            <a:r>
              <a:rPr lang="en-US" sz="2000" dirty="0" smtClean="0">
                <a:latin typeface="Times New Roman" pitchFamily="18" charset="0"/>
                <a:cs typeface="Times New Roman" pitchFamily="18" charset="0"/>
              </a:rPr>
              <a:t>: Defines a header section for a document or a section. It typically contains introductory content like logos, navigation links, and headlines.</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&lt;header&gt;</a:t>
            </a:r>
          </a:p>
          <a:p>
            <a:pPr algn="just"/>
            <a:r>
              <a:rPr lang="en-US" sz="2000" dirty="0" smtClean="0">
                <a:latin typeface="Times New Roman" pitchFamily="18" charset="0"/>
                <a:cs typeface="Times New Roman" pitchFamily="18" charset="0"/>
              </a:rPr>
              <a:t>  &lt;h1&gt;Welcome to My Website&lt;/h1&gt;</a:t>
            </a:r>
          </a:p>
          <a:p>
            <a:pPr algn="just"/>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nav</a:t>
            </a:r>
            <a:r>
              <a:rPr lang="en-US" sz="2000"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="#"&gt;Home&lt;/a&gt;</a:t>
            </a:r>
          </a:p>
          <a:p>
            <a:pPr algn="just"/>
            <a:r>
              <a:rPr lang="en-US" sz="2000" dirty="0" smtClean="0">
                <a:latin typeface="Times New Roman" pitchFamily="18" charset="0"/>
                <a:cs typeface="Times New Roman" pitchFamily="18" charset="0"/>
              </a:rPr>
              <a:t>    &lt;a </a:t>
            </a:r>
            <a:r>
              <a:rPr lang="en-US" sz="2000" dirty="0" err="1" smtClean="0">
                <a:latin typeface="Times New Roman" pitchFamily="18" charset="0"/>
                <a:cs typeface="Times New Roman" pitchFamily="18" charset="0"/>
              </a:rPr>
              <a:t>href</a:t>
            </a:r>
            <a:r>
              <a:rPr lang="en-US" sz="2000" dirty="0" smtClean="0">
                <a:latin typeface="Times New Roman" pitchFamily="18" charset="0"/>
                <a:cs typeface="Times New Roman" pitchFamily="18" charset="0"/>
              </a:rPr>
              <a:t>="#"&gt;About&lt;/a&gt;</a:t>
            </a:r>
          </a:p>
          <a:p>
            <a:pPr algn="just"/>
            <a:r>
              <a:rPr lang="en-US" sz="2000" dirty="0" smtClean="0">
                <a:latin typeface="Times New Roman" pitchFamily="18" charset="0"/>
                <a:cs typeface="Times New Roman" pitchFamily="18" charset="0"/>
              </a:rPr>
              <a:t>  &lt;/</a:t>
            </a:r>
            <a:r>
              <a:rPr lang="en-US" sz="2000" dirty="0" err="1" smtClean="0">
                <a:latin typeface="Times New Roman" pitchFamily="18" charset="0"/>
                <a:cs typeface="Times New Roman" pitchFamily="18" charset="0"/>
              </a:rPr>
              <a:t>nav</a:t>
            </a:r>
            <a:r>
              <a:rPr lang="en-US" sz="2000" dirty="0" smtClean="0">
                <a:latin typeface="Times New Roman" pitchFamily="18" charset="0"/>
                <a:cs typeface="Times New Roman" pitchFamily="18" charset="0"/>
              </a:rPr>
              <a:t>&gt;</a:t>
            </a:r>
          </a:p>
          <a:p>
            <a:pPr algn="just"/>
            <a:r>
              <a:rPr lang="en-US" sz="2000" dirty="0" smtClean="0">
                <a:latin typeface="Times New Roman" pitchFamily="18" charset="0"/>
                <a:cs typeface="Times New Roman" pitchFamily="18" charset="0"/>
              </a:rPr>
              <a:t>&lt;/header&gt;</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228600"/>
            <a:ext cx="8991600" cy="6463308"/>
          </a:xfrm>
          <a:prstGeom prst="rect">
            <a:avLst/>
          </a:prstGeom>
          <a:noFill/>
        </p:spPr>
        <p:txBody>
          <a:bodyPr wrap="square" rtlCol="0">
            <a:spAutoFit/>
          </a:bodyPr>
          <a:lstStyle/>
          <a:p>
            <a:r>
              <a:rPr lang="en-US" b="1" dirty="0" smtClean="0">
                <a:latin typeface="Times New Roman" pitchFamily="18" charset="0"/>
                <a:cs typeface="Times New Roman" pitchFamily="18" charset="0"/>
              </a:rPr>
              <a:t>&lt;</a:t>
            </a:r>
            <a:r>
              <a:rPr lang="en-US" b="1" dirty="0" err="1" smtClean="0">
                <a:latin typeface="Times New Roman" pitchFamily="18" charset="0"/>
                <a:cs typeface="Times New Roman" pitchFamily="18" charset="0"/>
              </a:rPr>
              <a:t>nav</a:t>
            </a:r>
            <a:r>
              <a:rPr lang="en-US" b="1" dirty="0" smtClean="0">
                <a:latin typeface="Times New Roman" pitchFamily="18" charset="0"/>
                <a:cs typeface="Times New Roman" pitchFamily="18" charset="0"/>
              </a:rPr>
              <a:t>&gt;</a:t>
            </a:r>
            <a:r>
              <a:rPr lang="en-US" dirty="0" smtClean="0">
                <a:latin typeface="Times New Roman" pitchFamily="18" charset="0"/>
                <a:cs typeface="Times New Roman" pitchFamily="18" charset="0"/>
              </a:rPr>
              <a:t>: Used to define a section of navigation links.</a:t>
            </a:r>
          </a:p>
          <a:p>
            <a:endParaRPr lang="en-US" dirty="0">
              <a:latin typeface="Times New Roman" pitchFamily="18" charset="0"/>
              <a:cs typeface="Times New Roman" pitchFamily="18" charset="0"/>
            </a:endParaRPr>
          </a:p>
          <a:p>
            <a:r>
              <a:rPr lang="it-IT" dirty="0" smtClean="0">
                <a:latin typeface="Times New Roman" pitchFamily="18" charset="0"/>
                <a:cs typeface="Times New Roman" pitchFamily="18" charset="0"/>
              </a:rPr>
              <a:t>&lt;nav&gt;</a:t>
            </a:r>
          </a:p>
          <a:p>
            <a:r>
              <a:rPr lang="it-IT" dirty="0" smtClean="0">
                <a:latin typeface="Times New Roman" pitchFamily="18" charset="0"/>
                <a:cs typeface="Times New Roman" pitchFamily="18" charset="0"/>
              </a:rPr>
              <a:t>  &lt;ul&gt;</a:t>
            </a:r>
          </a:p>
          <a:p>
            <a:r>
              <a:rPr lang="it-IT" dirty="0" smtClean="0">
                <a:latin typeface="Times New Roman" pitchFamily="18" charset="0"/>
                <a:cs typeface="Times New Roman" pitchFamily="18" charset="0"/>
              </a:rPr>
              <a:t>    &lt;li&gt;&lt;a href="#"&gt;Home&lt;/a&gt;&lt;/li&gt;</a:t>
            </a:r>
          </a:p>
          <a:p>
            <a:r>
              <a:rPr lang="it-IT" dirty="0" smtClean="0">
                <a:latin typeface="Times New Roman" pitchFamily="18" charset="0"/>
                <a:cs typeface="Times New Roman" pitchFamily="18" charset="0"/>
              </a:rPr>
              <a:t>    &lt;li&gt;&lt;a href="#"&gt;Blog&lt;/a&gt;&lt;/li&gt;</a:t>
            </a:r>
          </a:p>
          <a:p>
            <a:r>
              <a:rPr lang="it-IT" dirty="0" smtClean="0">
                <a:latin typeface="Times New Roman" pitchFamily="18" charset="0"/>
                <a:cs typeface="Times New Roman" pitchFamily="18" charset="0"/>
              </a:rPr>
              <a:t>  &lt;/ul&gt;</a:t>
            </a:r>
          </a:p>
          <a:p>
            <a:r>
              <a:rPr lang="it-IT" dirty="0" smtClean="0">
                <a:latin typeface="Times New Roman" pitchFamily="18" charset="0"/>
                <a:cs typeface="Times New Roman" pitchFamily="18" charset="0"/>
              </a:rPr>
              <a:t>&lt;/nav&gt;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&lt;section&gt;</a:t>
            </a:r>
            <a:r>
              <a:rPr lang="en-US" dirty="0" smtClean="0">
                <a:latin typeface="Times New Roman" pitchFamily="18" charset="0"/>
                <a:cs typeface="Times New Roman" pitchFamily="18" charset="0"/>
              </a:rPr>
              <a:t>: Represents a generic section of a document. It’s useful for grouping related content.</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&lt;section&gt;</a:t>
            </a:r>
          </a:p>
          <a:p>
            <a:r>
              <a:rPr lang="en-US" dirty="0" smtClean="0">
                <a:latin typeface="Times New Roman" pitchFamily="18" charset="0"/>
                <a:cs typeface="Times New Roman" pitchFamily="18" charset="0"/>
              </a:rPr>
              <a:t>  &lt;h2&gt;Our Services&lt;/h2&gt;</a:t>
            </a:r>
          </a:p>
          <a:p>
            <a:r>
              <a:rPr lang="en-US" dirty="0" smtClean="0">
                <a:latin typeface="Times New Roman" pitchFamily="18" charset="0"/>
                <a:cs typeface="Times New Roman" pitchFamily="18" charset="0"/>
              </a:rPr>
              <a:t>  &lt;p&gt;We offer web development and design services.&lt;/p&gt;</a:t>
            </a:r>
          </a:p>
          <a:p>
            <a:r>
              <a:rPr lang="en-US" dirty="0" smtClean="0">
                <a:latin typeface="Times New Roman" pitchFamily="18" charset="0"/>
                <a:cs typeface="Times New Roman" pitchFamily="18" charset="0"/>
              </a:rPr>
              <a:t>&lt;/section&gt;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&lt;article&gt;</a:t>
            </a:r>
            <a:r>
              <a:rPr lang="en-US" dirty="0" smtClean="0">
                <a:latin typeface="Times New Roman" pitchFamily="18" charset="0"/>
                <a:cs typeface="Times New Roman" pitchFamily="18" charset="0"/>
              </a:rPr>
              <a:t>: Represents self-contained content like blog posts, articles, or comments.</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&lt;article&gt;</a:t>
            </a:r>
          </a:p>
          <a:p>
            <a:r>
              <a:rPr lang="en-US" dirty="0" smtClean="0">
                <a:latin typeface="Times New Roman" pitchFamily="18" charset="0"/>
                <a:cs typeface="Times New Roman" pitchFamily="18" charset="0"/>
              </a:rPr>
              <a:t>  &lt;h2&gt;HTML5 Guide&lt;/h2&gt;</a:t>
            </a:r>
          </a:p>
          <a:p>
            <a:r>
              <a:rPr lang="en-US" dirty="0" smtClean="0">
                <a:latin typeface="Times New Roman" pitchFamily="18" charset="0"/>
                <a:cs typeface="Times New Roman" pitchFamily="18" charset="0"/>
              </a:rPr>
              <a:t>  &lt;p&gt;This is an article about HTML5 elements.&lt;/p&gt;</a:t>
            </a:r>
          </a:p>
          <a:p>
            <a:r>
              <a:rPr lang="en-US" dirty="0" smtClean="0">
                <a:latin typeface="Times New Roman" pitchFamily="18" charset="0"/>
                <a:cs typeface="Times New Roman" pitchFamily="18" charset="0"/>
              </a:rPr>
              <a:t>&lt;/article&gt;</a:t>
            </a:r>
          </a:p>
          <a:p>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3900</Words>
  <Application>Microsoft Office PowerPoint</Application>
  <PresentationFormat>On-screen Show (4:3)</PresentationFormat>
  <Paragraphs>394</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q</dc:creator>
  <cp:lastModifiedBy>q</cp:lastModifiedBy>
  <cp:revision>19</cp:revision>
  <dcterms:created xsi:type="dcterms:W3CDTF">2024-09-12T14:05:10Z</dcterms:created>
  <dcterms:modified xsi:type="dcterms:W3CDTF">2024-09-13T08:22:42Z</dcterms:modified>
</cp:coreProperties>
</file>