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4"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1D6D41-CBD4-4EFC-B631-14EB1EDCDFBB}" type="datetimeFigureOut">
              <a:rPr lang="en-IN" smtClean="0"/>
              <a:t>02-01-2021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ADDAC3-B4D5-46A8-8E27-4C912838A902}" type="slidenum">
              <a:rPr lang="en-IN" smtClean="0"/>
              <a:t>‹#›</a:t>
            </a:fld>
            <a:endParaRPr lang="en-IN"/>
          </a:p>
        </p:txBody>
      </p:sp>
    </p:spTree>
    <p:extLst>
      <p:ext uri="{BB962C8B-B14F-4D97-AF65-F5344CB8AC3E}">
        <p14:creationId xmlns:p14="http://schemas.microsoft.com/office/powerpoint/2010/main" val="1452869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1D6D41-CBD4-4EFC-B631-14EB1EDCDFBB}" type="datetimeFigureOut">
              <a:rPr lang="en-IN" smtClean="0"/>
              <a:t>02-01-2021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ADDAC3-B4D5-46A8-8E27-4C912838A902}" type="slidenum">
              <a:rPr lang="en-IN" smtClean="0"/>
              <a:t>‹#›</a:t>
            </a:fld>
            <a:endParaRPr lang="en-IN"/>
          </a:p>
        </p:txBody>
      </p:sp>
    </p:spTree>
    <p:extLst>
      <p:ext uri="{BB962C8B-B14F-4D97-AF65-F5344CB8AC3E}">
        <p14:creationId xmlns:p14="http://schemas.microsoft.com/office/powerpoint/2010/main" val="2051343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71D6D41-CBD4-4EFC-B631-14EB1EDCDFBB}" type="datetimeFigureOut">
              <a:rPr lang="en-IN" smtClean="0"/>
              <a:t>02-01-2021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ADDAC3-B4D5-46A8-8E27-4C912838A902}" type="slidenum">
              <a:rPr lang="en-IN" smtClean="0"/>
              <a:t>‹#›</a:t>
            </a:fld>
            <a:endParaRPr lang="en-IN"/>
          </a:p>
        </p:txBody>
      </p:sp>
    </p:spTree>
    <p:extLst>
      <p:ext uri="{BB962C8B-B14F-4D97-AF65-F5344CB8AC3E}">
        <p14:creationId xmlns:p14="http://schemas.microsoft.com/office/powerpoint/2010/main" val="39709109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71D6D41-CBD4-4EFC-B631-14EB1EDCDFBB}" type="datetimeFigureOut">
              <a:rPr lang="en-IN" smtClean="0"/>
              <a:t>02-01-2021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ADDAC3-B4D5-46A8-8E27-4C912838A902}"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5834576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1D6D41-CBD4-4EFC-B631-14EB1EDCDFBB}" type="datetimeFigureOut">
              <a:rPr lang="en-IN" smtClean="0"/>
              <a:t>02-01-2021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ADDAC3-B4D5-46A8-8E27-4C912838A902}" type="slidenum">
              <a:rPr lang="en-IN" smtClean="0"/>
              <a:t>‹#›</a:t>
            </a:fld>
            <a:endParaRPr lang="en-IN"/>
          </a:p>
        </p:txBody>
      </p:sp>
    </p:spTree>
    <p:extLst>
      <p:ext uri="{BB962C8B-B14F-4D97-AF65-F5344CB8AC3E}">
        <p14:creationId xmlns:p14="http://schemas.microsoft.com/office/powerpoint/2010/main" val="40526157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71D6D41-CBD4-4EFC-B631-14EB1EDCDFBB}" type="datetimeFigureOut">
              <a:rPr lang="en-IN" smtClean="0"/>
              <a:t>02-01-2021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ADDAC3-B4D5-46A8-8E27-4C912838A902}" type="slidenum">
              <a:rPr lang="en-IN" smtClean="0"/>
              <a:t>‹#›</a:t>
            </a:fld>
            <a:endParaRPr lang="en-IN"/>
          </a:p>
        </p:txBody>
      </p:sp>
    </p:spTree>
    <p:extLst>
      <p:ext uri="{BB962C8B-B14F-4D97-AF65-F5344CB8AC3E}">
        <p14:creationId xmlns:p14="http://schemas.microsoft.com/office/powerpoint/2010/main" val="25807583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71D6D41-CBD4-4EFC-B631-14EB1EDCDFBB}" type="datetimeFigureOut">
              <a:rPr lang="en-IN" smtClean="0"/>
              <a:t>02-01-2021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ADDAC3-B4D5-46A8-8E27-4C912838A902}" type="slidenum">
              <a:rPr lang="en-IN" smtClean="0"/>
              <a:t>‹#›</a:t>
            </a:fld>
            <a:endParaRPr lang="en-IN"/>
          </a:p>
        </p:txBody>
      </p:sp>
    </p:spTree>
    <p:extLst>
      <p:ext uri="{BB962C8B-B14F-4D97-AF65-F5344CB8AC3E}">
        <p14:creationId xmlns:p14="http://schemas.microsoft.com/office/powerpoint/2010/main" val="14729552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1D6D41-CBD4-4EFC-B631-14EB1EDCDFBB}" type="datetimeFigureOut">
              <a:rPr lang="en-IN" smtClean="0"/>
              <a:t>02-01-2021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ADDAC3-B4D5-46A8-8E27-4C912838A902}" type="slidenum">
              <a:rPr lang="en-IN" smtClean="0"/>
              <a:t>‹#›</a:t>
            </a:fld>
            <a:endParaRPr lang="en-IN"/>
          </a:p>
        </p:txBody>
      </p:sp>
    </p:spTree>
    <p:extLst>
      <p:ext uri="{BB962C8B-B14F-4D97-AF65-F5344CB8AC3E}">
        <p14:creationId xmlns:p14="http://schemas.microsoft.com/office/powerpoint/2010/main" val="27356037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1D6D41-CBD4-4EFC-B631-14EB1EDCDFBB}" type="datetimeFigureOut">
              <a:rPr lang="en-IN" smtClean="0"/>
              <a:t>02-01-2021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ADDAC3-B4D5-46A8-8E27-4C912838A902}" type="slidenum">
              <a:rPr lang="en-IN" smtClean="0"/>
              <a:t>‹#›</a:t>
            </a:fld>
            <a:endParaRPr lang="en-IN"/>
          </a:p>
        </p:txBody>
      </p:sp>
    </p:spTree>
    <p:extLst>
      <p:ext uri="{BB962C8B-B14F-4D97-AF65-F5344CB8AC3E}">
        <p14:creationId xmlns:p14="http://schemas.microsoft.com/office/powerpoint/2010/main" val="1471625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71D6D41-CBD4-4EFC-B631-14EB1EDCDFBB}" type="datetimeFigureOut">
              <a:rPr lang="en-IN" smtClean="0"/>
              <a:t>02-01-2021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ADDAC3-B4D5-46A8-8E27-4C912838A902}" type="slidenum">
              <a:rPr lang="en-IN" smtClean="0"/>
              <a:t>‹#›</a:t>
            </a:fld>
            <a:endParaRPr lang="en-IN"/>
          </a:p>
        </p:txBody>
      </p:sp>
    </p:spTree>
    <p:extLst>
      <p:ext uri="{BB962C8B-B14F-4D97-AF65-F5344CB8AC3E}">
        <p14:creationId xmlns:p14="http://schemas.microsoft.com/office/powerpoint/2010/main" val="2437942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1D6D41-CBD4-4EFC-B631-14EB1EDCDFBB}" type="datetimeFigureOut">
              <a:rPr lang="en-IN" smtClean="0"/>
              <a:t>02-01-2021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ADDAC3-B4D5-46A8-8E27-4C912838A902}" type="slidenum">
              <a:rPr lang="en-IN" smtClean="0"/>
              <a:t>‹#›</a:t>
            </a:fld>
            <a:endParaRPr lang="en-IN"/>
          </a:p>
        </p:txBody>
      </p:sp>
    </p:spTree>
    <p:extLst>
      <p:ext uri="{BB962C8B-B14F-4D97-AF65-F5344CB8AC3E}">
        <p14:creationId xmlns:p14="http://schemas.microsoft.com/office/powerpoint/2010/main" val="1039841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1D6D41-CBD4-4EFC-B631-14EB1EDCDFBB}" type="datetimeFigureOut">
              <a:rPr lang="en-IN" smtClean="0"/>
              <a:t>02-01-2021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ADDAC3-B4D5-46A8-8E27-4C912838A902}" type="slidenum">
              <a:rPr lang="en-IN" smtClean="0"/>
              <a:t>‹#›</a:t>
            </a:fld>
            <a:endParaRPr lang="en-IN"/>
          </a:p>
        </p:txBody>
      </p:sp>
    </p:spTree>
    <p:extLst>
      <p:ext uri="{BB962C8B-B14F-4D97-AF65-F5344CB8AC3E}">
        <p14:creationId xmlns:p14="http://schemas.microsoft.com/office/powerpoint/2010/main" val="1506154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1D6D41-CBD4-4EFC-B631-14EB1EDCDFBB}" type="datetimeFigureOut">
              <a:rPr lang="en-IN" smtClean="0"/>
              <a:t>02-01-2021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EADDAC3-B4D5-46A8-8E27-4C912838A902}" type="slidenum">
              <a:rPr lang="en-IN" smtClean="0"/>
              <a:t>‹#›</a:t>
            </a:fld>
            <a:endParaRPr lang="en-IN"/>
          </a:p>
        </p:txBody>
      </p:sp>
    </p:spTree>
    <p:extLst>
      <p:ext uri="{BB962C8B-B14F-4D97-AF65-F5344CB8AC3E}">
        <p14:creationId xmlns:p14="http://schemas.microsoft.com/office/powerpoint/2010/main" val="102396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71D6D41-CBD4-4EFC-B631-14EB1EDCDFBB}" type="datetimeFigureOut">
              <a:rPr lang="en-IN" smtClean="0"/>
              <a:t>02-01-2021</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CEADDAC3-B4D5-46A8-8E27-4C912838A902}" type="slidenum">
              <a:rPr lang="en-IN" smtClean="0"/>
              <a:t>‹#›</a:t>
            </a:fld>
            <a:endParaRPr lang="en-IN"/>
          </a:p>
        </p:txBody>
      </p:sp>
    </p:spTree>
    <p:extLst>
      <p:ext uri="{BB962C8B-B14F-4D97-AF65-F5344CB8AC3E}">
        <p14:creationId xmlns:p14="http://schemas.microsoft.com/office/powerpoint/2010/main" val="3042957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71D6D41-CBD4-4EFC-B631-14EB1EDCDFBB}" type="datetimeFigureOut">
              <a:rPr lang="en-IN" smtClean="0"/>
              <a:t>02-01-2021</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CEADDAC3-B4D5-46A8-8E27-4C912838A902}" type="slidenum">
              <a:rPr lang="en-IN" smtClean="0"/>
              <a:t>‹#›</a:t>
            </a:fld>
            <a:endParaRPr lang="en-IN"/>
          </a:p>
        </p:txBody>
      </p:sp>
    </p:spTree>
    <p:extLst>
      <p:ext uri="{BB962C8B-B14F-4D97-AF65-F5344CB8AC3E}">
        <p14:creationId xmlns:p14="http://schemas.microsoft.com/office/powerpoint/2010/main" val="3940240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A71D6D41-CBD4-4EFC-B631-14EB1EDCDFBB}" type="datetimeFigureOut">
              <a:rPr lang="en-IN" smtClean="0"/>
              <a:t>02-01-2021</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CEADDAC3-B4D5-46A8-8E27-4C912838A902}" type="slidenum">
              <a:rPr lang="en-IN" smtClean="0"/>
              <a:t>‹#›</a:t>
            </a:fld>
            <a:endParaRPr lang="en-IN"/>
          </a:p>
        </p:txBody>
      </p:sp>
    </p:spTree>
    <p:extLst>
      <p:ext uri="{BB962C8B-B14F-4D97-AF65-F5344CB8AC3E}">
        <p14:creationId xmlns:p14="http://schemas.microsoft.com/office/powerpoint/2010/main" val="2805854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1D6D41-CBD4-4EFC-B631-14EB1EDCDFBB}" type="datetimeFigureOut">
              <a:rPr lang="en-IN" smtClean="0"/>
              <a:t>02-01-2021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ADDAC3-B4D5-46A8-8E27-4C912838A902}" type="slidenum">
              <a:rPr lang="en-IN" smtClean="0"/>
              <a:t>‹#›</a:t>
            </a:fld>
            <a:endParaRPr lang="en-IN"/>
          </a:p>
        </p:txBody>
      </p:sp>
    </p:spTree>
    <p:extLst>
      <p:ext uri="{BB962C8B-B14F-4D97-AF65-F5344CB8AC3E}">
        <p14:creationId xmlns:p14="http://schemas.microsoft.com/office/powerpoint/2010/main" val="1751277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71D6D41-CBD4-4EFC-B631-14EB1EDCDFBB}" type="datetimeFigureOut">
              <a:rPr lang="en-IN" smtClean="0"/>
              <a:t>02-01-2021</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EADDAC3-B4D5-46A8-8E27-4C912838A902}" type="slidenum">
              <a:rPr lang="en-IN" smtClean="0"/>
              <a:t>‹#›</a:t>
            </a:fld>
            <a:endParaRPr lang="en-IN"/>
          </a:p>
        </p:txBody>
      </p:sp>
    </p:spTree>
    <p:extLst>
      <p:ext uri="{BB962C8B-B14F-4D97-AF65-F5344CB8AC3E}">
        <p14:creationId xmlns:p14="http://schemas.microsoft.com/office/powerpoint/2010/main" val="18103661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5.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5.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2.png"/><Relationship Id="rId7"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8.jp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9.jp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Content Placeholder 16" descr="A picture containing text, sign&#10;&#10;Description automatically generated">
            <a:extLst>
              <a:ext uri="{FF2B5EF4-FFF2-40B4-BE49-F238E27FC236}">
                <a16:creationId xmlns:a16="http://schemas.microsoft.com/office/drawing/2014/main" id="{2FF1A593-F509-43AD-9BFF-409EB80B8992}"/>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5242560" y="840348"/>
            <a:ext cx="1546225" cy="1544637"/>
          </a:xfrm>
        </p:spPr>
      </p:pic>
      <p:sp>
        <p:nvSpPr>
          <p:cNvPr id="15" name="Rectangle 14">
            <a:extLst>
              <a:ext uri="{FF2B5EF4-FFF2-40B4-BE49-F238E27FC236}">
                <a16:creationId xmlns:a16="http://schemas.microsoft.com/office/drawing/2014/main" id="{7F8187BE-12C7-45E0-812E-A25E7EA105E1}"/>
              </a:ext>
            </a:extLst>
          </p:cNvPr>
          <p:cNvSpPr/>
          <p:nvPr/>
        </p:nvSpPr>
        <p:spPr>
          <a:xfrm>
            <a:off x="688111" y="365125"/>
            <a:ext cx="10815782" cy="461665"/>
          </a:xfrm>
          <a:prstGeom prst="rect">
            <a:avLst/>
          </a:prstGeom>
          <a:noFill/>
        </p:spPr>
        <p:txBody>
          <a:bodyPr wrap="none" lIns="91440" tIns="45720" rIns="91440" bIns="45720">
            <a:spAutoFit/>
          </a:bodyPr>
          <a:lstStyle/>
          <a:p>
            <a:pPr algn="ctr"/>
            <a:r>
              <a:rPr lang="en-US" sz="2400" b="1" dirty="0">
                <a:ln w="9525">
                  <a:solidFill>
                    <a:schemeClr val="bg1"/>
                  </a:solidFill>
                  <a:prstDash val="solid"/>
                </a:ln>
                <a:solidFill>
                  <a:srgbClr val="0070C0"/>
                </a:solidFill>
                <a:effectLst>
                  <a:outerShdw blurRad="12700" dist="38100" dir="2700000" algn="tl" rotWithShape="0">
                    <a:schemeClr val="accent5">
                      <a:lumMod val="60000"/>
                      <a:lumOff val="40000"/>
                    </a:schemeClr>
                  </a:outerShdw>
                </a:effectLst>
              </a:rPr>
              <a:t>MADAN MOHAN MALAVIYA UNIVERSITY OF TECHNOLOGY, GORAKHPUR </a:t>
            </a:r>
            <a:endParaRPr lang="en-US" sz="2400" b="1" cap="none" spc="0" dirty="0">
              <a:ln w="9525">
                <a:solidFill>
                  <a:schemeClr val="bg1"/>
                </a:solidFill>
                <a:prstDash val="solid"/>
              </a:ln>
              <a:solidFill>
                <a:srgbClr val="0070C0"/>
              </a:solidFill>
              <a:effectLst>
                <a:outerShdw blurRad="12700" dist="38100" dir="2700000" algn="tl" rotWithShape="0">
                  <a:schemeClr val="accent5">
                    <a:lumMod val="60000"/>
                    <a:lumOff val="40000"/>
                  </a:schemeClr>
                </a:outerShdw>
              </a:effectLst>
            </a:endParaRPr>
          </a:p>
        </p:txBody>
      </p:sp>
      <p:sp>
        <p:nvSpPr>
          <p:cNvPr id="18" name="TextBox 17">
            <a:extLst>
              <a:ext uri="{FF2B5EF4-FFF2-40B4-BE49-F238E27FC236}">
                <a16:creationId xmlns:a16="http://schemas.microsoft.com/office/drawing/2014/main" id="{ADA72A2B-FE4A-4A98-945E-E19A85ABD0CE}"/>
              </a:ext>
            </a:extLst>
          </p:cNvPr>
          <p:cNvSpPr txBox="1"/>
          <p:nvPr/>
        </p:nvSpPr>
        <p:spPr>
          <a:xfrm>
            <a:off x="5049519" y="2400841"/>
            <a:ext cx="2295843" cy="923330"/>
          </a:xfrm>
          <a:prstGeom prst="rect">
            <a:avLst/>
          </a:prstGeom>
          <a:noFill/>
        </p:spPr>
        <p:txBody>
          <a:bodyPr wrap="square" rtlCol="0">
            <a:spAutoFit/>
          </a:bodyPr>
          <a:lstStyle/>
          <a:p>
            <a:pPr algn="ctr"/>
            <a:r>
              <a:rPr lang="en-IN" b="1" dirty="0"/>
              <a:t>MINI PROJECT-125  PRESENTATION</a:t>
            </a:r>
          </a:p>
          <a:p>
            <a:pPr algn="ctr"/>
            <a:r>
              <a:rPr lang="en-IN" b="1" dirty="0"/>
              <a:t>ON</a:t>
            </a:r>
          </a:p>
        </p:txBody>
      </p:sp>
      <p:sp>
        <p:nvSpPr>
          <p:cNvPr id="19" name="Rectangle 18">
            <a:extLst>
              <a:ext uri="{FF2B5EF4-FFF2-40B4-BE49-F238E27FC236}">
                <a16:creationId xmlns:a16="http://schemas.microsoft.com/office/drawing/2014/main" id="{FABFBFBC-7271-40C5-BA98-6298514545DC}"/>
              </a:ext>
            </a:extLst>
          </p:cNvPr>
          <p:cNvSpPr/>
          <p:nvPr/>
        </p:nvSpPr>
        <p:spPr>
          <a:xfrm>
            <a:off x="2853348" y="3254920"/>
            <a:ext cx="6758011" cy="584775"/>
          </a:xfrm>
          <a:prstGeom prst="rect">
            <a:avLst/>
          </a:prstGeom>
          <a:noFill/>
        </p:spPr>
        <p:txBody>
          <a:bodyPr wrap="square" lIns="91440" tIns="45720" rIns="91440" bIns="45720">
            <a:spAutoFit/>
          </a:bodyPr>
          <a:lstStyle/>
          <a:p>
            <a:pPr algn="ctr"/>
            <a:r>
              <a:rPr lang="en-US" sz="3200" b="1" dirty="0">
                <a:ln w="22225">
                  <a:solidFill>
                    <a:schemeClr val="accent2"/>
                  </a:solidFill>
                  <a:prstDash val="solid"/>
                </a:ln>
                <a:solidFill>
                  <a:schemeClr val="accent2">
                    <a:lumMod val="40000"/>
                    <a:lumOff val="60000"/>
                  </a:schemeClr>
                </a:solidFill>
              </a:rPr>
              <a:t>QUIZZBIZZ-ONLINE QUIZ SYSTEM</a:t>
            </a:r>
            <a:endParaRPr lang="en-US" sz="3200" b="1" cap="none" spc="0" dirty="0">
              <a:ln w="22225">
                <a:solidFill>
                  <a:schemeClr val="accent2"/>
                </a:solidFill>
                <a:prstDash val="solid"/>
              </a:ln>
              <a:solidFill>
                <a:schemeClr val="accent2">
                  <a:lumMod val="40000"/>
                  <a:lumOff val="60000"/>
                </a:schemeClr>
              </a:solidFill>
              <a:effectLst/>
            </a:endParaRPr>
          </a:p>
        </p:txBody>
      </p:sp>
      <p:sp>
        <p:nvSpPr>
          <p:cNvPr id="21" name="TextBox 20">
            <a:extLst>
              <a:ext uri="{FF2B5EF4-FFF2-40B4-BE49-F238E27FC236}">
                <a16:creationId xmlns:a16="http://schemas.microsoft.com/office/drawing/2014/main" id="{486D18C3-7529-49A9-8764-303DF2A10D15}"/>
              </a:ext>
            </a:extLst>
          </p:cNvPr>
          <p:cNvSpPr txBox="1"/>
          <p:nvPr/>
        </p:nvSpPr>
        <p:spPr>
          <a:xfrm>
            <a:off x="4748530" y="3855084"/>
            <a:ext cx="2833370" cy="646331"/>
          </a:xfrm>
          <a:prstGeom prst="rect">
            <a:avLst/>
          </a:prstGeom>
          <a:noFill/>
        </p:spPr>
        <p:txBody>
          <a:bodyPr wrap="square" rtlCol="0">
            <a:spAutoFit/>
          </a:bodyPr>
          <a:lstStyle/>
          <a:p>
            <a:pPr algn="ctr"/>
            <a:r>
              <a:rPr lang="en-IN" b="1" dirty="0"/>
              <a:t>UNDER GUIDANCE </a:t>
            </a:r>
          </a:p>
          <a:p>
            <a:pPr algn="ctr"/>
            <a:r>
              <a:rPr lang="en-IN" b="1" dirty="0"/>
              <a:t>OF </a:t>
            </a:r>
          </a:p>
        </p:txBody>
      </p:sp>
      <p:sp>
        <p:nvSpPr>
          <p:cNvPr id="22" name="TextBox 21">
            <a:extLst>
              <a:ext uri="{FF2B5EF4-FFF2-40B4-BE49-F238E27FC236}">
                <a16:creationId xmlns:a16="http://schemas.microsoft.com/office/drawing/2014/main" id="{216D819E-22D1-4360-9899-7E993DBAC902}"/>
              </a:ext>
            </a:extLst>
          </p:cNvPr>
          <p:cNvSpPr txBox="1"/>
          <p:nvPr/>
        </p:nvSpPr>
        <p:spPr>
          <a:xfrm>
            <a:off x="246380" y="4455248"/>
            <a:ext cx="4610100" cy="646331"/>
          </a:xfrm>
          <a:prstGeom prst="rect">
            <a:avLst/>
          </a:prstGeom>
          <a:noFill/>
        </p:spPr>
        <p:txBody>
          <a:bodyPr wrap="square" rtlCol="0">
            <a:spAutoFit/>
          </a:bodyPr>
          <a:lstStyle/>
          <a:p>
            <a:pPr algn="ctr"/>
            <a:r>
              <a:rPr lang="en-IN" b="1" dirty="0"/>
              <a:t>MR. RAJENDRA KUMAR DWIVEDI</a:t>
            </a:r>
          </a:p>
          <a:p>
            <a:pPr algn="ctr"/>
            <a:r>
              <a:rPr lang="en-IN" dirty="0"/>
              <a:t>(Associate prof. IT &amp; CA)</a:t>
            </a:r>
          </a:p>
        </p:txBody>
      </p:sp>
      <p:sp>
        <p:nvSpPr>
          <p:cNvPr id="23" name="TextBox 22">
            <a:extLst>
              <a:ext uri="{FF2B5EF4-FFF2-40B4-BE49-F238E27FC236}">
                <a16:creationId xmlns:a16="http://schemas.microsoft.com/office/drawing/2014/main" id="{8D88CD6C-C869-4BF1-B2CD-0D4FEBB88ABA}"/>
              </a:ext>
            </a:extLst>
          </p:cNvPr>
          <p:cNvSpPr txBox="1"/>
          <p:nvPr/>
        </p:nvSpPr>
        <p:spPr>
          <a:xfrm>
            <a:off x="7581900" y="4455248"/>
            <a:ext cx="4029074" cy="646331"/>
          </a:xfrm>
          <a:prstGeom prst="rect">
            <a:avLst/>
          </a:prstGeom>
          <a:noFill/>
        </p:spPr>
        <p:txBody>
          <a:bodyPr wrap="square" rtlCol="0">
            <a:spAutoFit/>
          </a:bodyPr>
          <a:lstStyle/>
          <a:p>
            <a:pPr algn="ctr"/>
            <a:r>
              <a:rPr lang="en-IN" b="1" dirty="0" err="1"/>
              <a:t>Dr.</a:t>
            </a:r>
            <a:r>
              <a:rPr lang="en-IN" b="1" dirty="0"/>
              <a:t> JAY PRAKASH</a:t>
            </a:r>
          </a:p>
          <a:p>
            <a:pPr algn="ctr"/>
            <a:r>
              <a:rPr lang="en-IN" dirty="0"/>
              <a:t>(Assistant prof. IT &amp; CA)</a:t>
            </a:r>
          </a:p>
        </p:txBody>
      </p:sp>
      <p:sp>
        <p:nvSpPr>
          <p:cNvPr id="24" name="TextBox 23">
            <a:extLst>
              <a:ext uri="{FF2B5EF4-FFF2-40B4-BE49-F238E27FC236}">
                <a16:creationId xmlns:a16="http://schemas.microsoft.com/office/drawing/2014/main" id="{8ABB5BA3-3EA1-4DFB-A051-671607CDFC79}"/>
              </a:ext>
            </a:extLst>
          </p:cNvPr>
          <p:cNvSpPr txBox="1"/>
          <p:nvPr/>
        </p:nvSpPr>
        <p:spPr>
          <a:xfrm>
            <a:off x="3730465" y="5320945"/>
            <a:ext cx="4933950" cy="1384995"/>
          </a:xfrm>
          <a:prstGeom prst="rect">
            <a:avLst/>
          </a:prstGeom>
          <a:noFill/>
        </p:spPr>
        <p:txBody>
          <a:bodyPr wrap="square" rtlCol="0">
            <a:spAutoFit/>
          </a:bodyPr>
          <a:lstStyle/>
          <a:p>
            <a:pPr algn="ctr"/>
            <a:r>
              <a:rPr lang="en-IN" sz="2400" b="1" dirty="0">
                <a:solidFill>
                  <a:schemeClr val="tx1">
                    <a:lumMod val="50000"/>
                    <a:lumOff val="50000"/>
                  </a:schemeClr>
                </a:solidFill>
                <a:latin typeface="Britannic Bold" panose="020B0903060703020204" pitchFamily="34" charset="0"/>
              </a:rPr>
              <a:t>SUBMITTED BY</a:t>
            </a:r>
          </a:p>
          <a:p>
            <a:pPr algn="ctr"/>
            <a:r>
              <a:rPr lang="en-IN" sz="2000" b="1" dirty="0"/>
              <a:t>AMAN KUMAR GUPTA</a:t>
            </a:r>
          </a:p>
          <a:p>
            <a:pPr algn="ctr"/>
            <a:r>
              <a:rPr lang="en-IN" sz="2000" b="1" dirty="0"/>
              <a:t>(2019104007)</a:t>
            </a:r>
          </a:p>
          <a:p>
            <a:pPr algn="ctr"/>
            <a:r>
              <a:rPr lang="en-IN" sz="2000" b="1" dirty="0"/>
              <a:t>SESSION 2020-2021</a:t>
            </a:r>
          </a:p>
        </p:txBody>
      </p:sp>
    </p:spTree>
    <p:extLst>
      <p:ext uri="{BB962C8B-B14F-4D97-AF65-F5344CB8AC3E}">
        <p14:creationId xmlns:p14="http://schemas.microsoft.com/office/powerpoint/2010/main" val="3786761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FC88EE6D-8362-4487-95C1-A09959A5B0A3}"/>
              </a:ext>
            </a:extLst>
          </p:cNvPr>
          <p:cNvSpPr/>
          <p:nvPr/>
        </p:nvSpPr>
        <p:spPr>
          <a:xfrm>
            <a:off x="8191925" y="1325880"/>
            <a:ext cx="3352375" cy="3066507"/>
          </a:xfrm>
          <a:prstGeom prst="rect">
            <a:avLst/>
          </a:prstGeom>
        </p:spPr>
        <p:txBody>
          <a:bodyPr vert="horz" lIns="91440" tIns="45720" rIns="91440" bIns="45720" rtlCol="0" anchor="b">
            <a:normAutofit/>
          </a:bodyPr>
          <a:lstStyle/>
          <a:p>
            <a:pPr>
              <a:spcBef>
                <a:spcPct val="0"/>
              </a:spcBef>
              <a:spcAft>
                <a:spcPts val="600"/>
              </a:spcAft>
            </a:pPr>
            <a:r>
              <a:rPr lang="en-US" sz="5400" b="0" i="0" kern="1200">
                <a:ln w="22225">
                  <a:solidFill>
                    <a:schemeClr val="accent2"/>
                  </a:solidFill>
                  <a:prstDash val="solid"/>
                </a:ln>
                <a:solidFill>
                  <a:srgbClr val="EBEBEB"/>
                </a:solidFill>
                <a:latin typeface="+mj-lt"/>
                <a:ea typeface="+mj-ea"/>
                <a:cs typeface="+mj-cs"/>
              </a:rPr>
              <a:t>Create Quiz</a:t>
            </a:r>
            <a:endParaRPr lang="en-US" sz="5400" b="0" i="0" kern="1200" cap="none" spc="0">
              <a:ln w="22225">
                <a:solidFill>
                  <a:schemeClr val="accent2"/>
                </a:solidFill>
                <a:prstDash val="solid"/>
              </a:ln>
              <a:solidFill>
                <a:srgbClr val="EBEBEB"/>
              </a:solidFill>
              <a:effectLst/>
              <a:latin typeface="+mj-lt"/>
              <a:ea typeface="+mj-ea"/>
              <a:cs typeface="+mj-cs"/>
            </a:endParaRPr>
          </a:p>
        </p:txBody>
      </p:sp>
      <p:sp>
        <p:nvSpPr>
          <p:cNvPr id="23"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5" name="Freeform: Shape 24">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Picture 3" descr="Graphical user interface&#10;&#10;Description automatically generated">
            <a:extLst>
              <a:ext uri="{FF2B5EF4-FFF2-40B4-BE49-F238E27FC236}">
                <a16:creationId xmlns:a16="http://schemas.microsoft.com/office/drawing/2014/main" id="{1F175544-0E25-4F35-8307-ABCF0BCEE2BA}"/>
              </a:ext>
            </a:extLst>
          </p:cNvPr>
          <p:cNvPicPr>
            <a:picLocks noChangeAspect="1"/>
          </p:cNvPicPr>
          <p:nvPr/>
        </p:nvPicPr>
        <p:blipFill rotWithShape="1">
          <a:blip r:embed="rId6">
            <a:extLst>
              <a:ext uri="{28A0092B-C50C-407E-A947-70E740481C1C}">
                <a14:useLocalDpi xmlns:a14="http://schemas.microsoft.com/office/drawing/2010/main" val="0"/>
              </a:ext>
            </a:extLst>
          </a:blip>
          <a:srcRect t="4928" b="5202"/>
          <a:stretch/>
        </p:blipFill>
        <p:spPr>
          <a:xfrm>
            <a:off x="701584" y="792480"/>
            <a:ext cx="6270662" cy="4368800"/>
          </a:xfrm>
          <a:prstGeom prst="rect">
            <a:avLst/>
          </a:prstGeom>
          <a:effectLst/>
        </p:spPr>
      </p:pic>
    </p:spTree>
    <p:extLst>
      <p:ext uri="{BB962C8B-B14F-4D97-AF65-F5344CB8AC3E}">
        <p14:creationId xmlns:p14="http://schemas.microsoft.com/office/powerpoint/2010/main" val="1648237527"/>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6E278EBB-3DCD-466C-911A-A4E833337329}"/>
              </a:ext>
            </a:extLst>
          </p:cNvPr>
          <p:cNvSpPr/>
          <p:nvPr/>
        </p:nvSpPr>
        <p:spPr>
          <a:xfrm>
            <a:off x="8191925" y="1325880"/>
            <a:ext cx="3352375" cy="3066507"/>
          </a:xfrm>
          <a:prstGeom prst="rect">
            <a:avLst/>
          </a:prstGeom>
        </p:spPr>
        <p:txBody>
          <a:bodyPr vert="horz" lIns="91440" tIns="45720" rIns="91440" bIns="45720" rtlCol="0" anchor="b">
            <a:normAutofit/>
          </a:bodyPr>
          <a:lstStyle/>
          <a:p>
            <a:pPr>
              <a:spcBef>
                <a:spcPct val="0"/>
              </a:spcBef>
              <a:spcAft>
                <a:spcPts val="600"/>
              </a:spcAft>
            </a:pPr>
            <a:r>
              <a:rPr lang="en-US" sz="5400" b="0" i="0" kern="1200">
                <a:ln w="22225">
                  <a:solidFill>
                    <a:schemeClr val="accent2"/>
                  </a:solidFill>
                  <a:prstDash val="solid"/>
                </a:ln>
                <a:solidFill>
                  <a:srgbClr val="EBEBEB"/>
                </a:solidFill>
                <a:latin typeface="+mj-lt"/>
                <a:ea typeface="+mj-ea"/>
                <a:cs typeface="+mj-cs"/>
              </a:rPr>
              <a:t>Adding Question</a:t>
            </a:r>
            <a:endParaRPr lang="en-US" sz="5400" b="0" i="0" kern="1200" cap="none" spc="0">
              <a:ln w="22225">
                <a:solidFill>
                  <a:schemeClr val="accent2"/>
                </a:solidFill>
                <a:prstDash val="solid"/>
              </a:ln>
              <a:solidFill>
                <a:srgbClr val="EBEBEB"/>
              </a:solidFill>
              <a:effectLst/>
              <a:latin typeface="+mj-lt"/>
              <a:ea typeface="+mj-ea"/>
              <a:cs typeface="+mj-cs"/>
            </a:endParaRPr>
          </a:p>
        </p:txBody>
      </p:sp>
      <p:sp>
        <p:nvSpPr>
          <p:cNvPr id="23"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5" name="Freeform: Shape 24">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Picture 3" descr="Graphical user interface, application, website&#10;&#10;Description automatically generated">
            <a:extLst>
              <a:ext uri="{FF2B5EF4-FFF2-40B4-BE49-F238E27FC236}">
                <a16:creationId xmlns:a16="http://schemas.microsoft.com/office/drawing/2014/main" id="{8C684A1A-5725-4894-86CA-D4D5581E2F21}"/>
              </a:ext>
            </a:extLst>
          </p:cNvPr>
          <p:cNvPicPr>
            <a:picLocks noChangeAspect="1"/>
          </p:cNvPicPr>
          <p:nvPr/>
        </p:nvPicPr>
        <p:blipFill rotWithShape="1">
          <a:blip r:embed="rId6">
            <a:extLst>
              <a:ext uri="{28A0092B-C50C-407E-A947-70E740481C1C}">
                <a14:useLocalDpi xmlns:a14="http://schemas.microsoft.com/office/drawing/2010/main" val="0"/>
              </a:ext>
            </a:extLst>
          </a:blip>
          <a:srcRect t="4928" b="4914"/>
          <a:stretch/>
        </p:blipFill>
        <p:spPr>
          <a:xfrm>
            <a:off x="499249" y="1125042"/>
            <a:ext cx="6665150" cy="4348480"/>
          </a:xfrm>
          <a:prstGeom prst="rect">
            <a:avLst/>
          </a:prstGeom>
          <a:effectLst/>
        </p:spPr>
      </p:pic>
      <p:sp>
        <p:nvSpPr>
          <p:cNvPr id="5" name="Arrow: Left 4">
            <a:extLst>
              <a:ext uri="{FF2B5EF4-FFF2-40B4-BE49-F238E27FC236}">
                <a16:creationId xmlns:a16="http://schemas.microsoft.com/office/drawing/2014/main" id="{171C5CCD-FEC1-4307-8F9D-6A8818E1E8D0}"/>
              </a:ext>
            </a:extLst>
          </p:cNvPr>
          <p:cNvSpPr/>
          <p:nvPr/>
        </p:nvSpPr>
        <p:spPr>
          <a:xfrm>
            <a:off x="3830320" y="1798320"/>
            <a:ext cx="629920" cy="1352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Arrow: Down 5">
            <a:extLst>
              <a:ext uri="{FF2B5EF4-FFF2-40B4-BE49-F238E27FC236}">
                <a16:creationId xmlns:a16="http://schemas.microsoft.com/office/drawing/2014/main" id="{26D0779C-BA79-43CA-9FA0-08B5103F4420}"/>
              </a:ext>
            </a:extLst>
          </p:cNvPr>
          <p:cNvSpPr/>
          <p:nvPr/>
        </p:nvSpPr>
        <p:spPr>
          <a:xfrm>
            <a:off x="5476875" y="1325880"/>
            <a:ext cx="45719" cy="2838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Arrow: Left 6">
            <a:extLst>
              <a:ext uri="{FF2B5EF4-FFF2-40B4-BE49-F238E27FC236}">
                <a16:creationId xmlns:a16="http://schemas.microsoft.com/office/drawing/2014/main" id="{8202B6DB-1A4D-4F85-88C3-7EE5429612B0}"/>
              </a:ext>
            </a:extLst>
          </p:cNvPr>
          <p:cNvSpPr/>
          <p:nvPr/>
        </p:nvSpPr>
        <p:spPr>
          <a:xfrm>
            <a:off x="5522594" y="2552700"/>
            <a:ext cx="354331" cy="11698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59816DB8-997C-4E93-95B6-605216D16162}"/>
              </a:ext>
            </a:extLst>
          </p:cNvPr>
          <p:cNvSpPr txBox="1"/>
          <p:nvPr/>
        </p:nvSpPr>
        <p:spPr>
          <a:xfrm>
            <a:off x="4432301" y="1628775"/>
            <a:ext cx="1044574" cy="461665"/>
          </a:xfrm>
          <a:prstGeom prst="rect">
            <a:avLst/>
          </a:prstGeom>
          <a:noFill/>
        </p:spPr>
        <p:txBody>
          <a:bodyPr wrap="square" rtlCol="0">
            <a:spAutoFit/>
          </a:bodyPr>
          <a:lstStyle/>
          <a:p>
            <a:r>
              <a:rPr lang="en-IN" sz="1200" b="1" dirty="0"/>
              <a:t>Adding question</a:t>
            </a:r>
          </a:p>
        </p:txBody>
      </p:sp>
      <p:sp>
        <p:nvSpPr>
          <p:cNvPr id="10" name="TextBox 9">
            <a:extLst>
              <a:ext uri="{FF2B5EF4-FFF2-40B4-BE49-F238E27FC236}">
                <a16:creationId xmlns:a16="http://schemas.microsoft.com/office/drawing/2014/main" id="{320B50FD-8B17-4BC6-B67D-F8CBBFB03083}"/>
              </a:ext>
            </a:extLst>
          </p:cNvPr>
          <p:cNvSpPr txBox="1"/>
          <p:nvPr/>
        </p:nvSpPr>
        <p:spPr>
          <a:xfrm>
            <a:off x="4956176" y="1048881"/>
            <a:ext cx="1333500" cy="307777"/>
          </a:xfrm>
          <a:prstGeom prst="rect">
            <a:avLst/>
          </a:prstGeom>
          <a:noFill/>
        </p:spPr>
        <p:txBody>
          <a:bodyPr wrap="square" rtlCol="0">
            <a:spAutoFit/>
          </a:bodyPr>
          <a:lstStyle/>
          <a:p>
            <a:r>
              <a:rPr lang="en-IN" sz="1400" b="1" dirty="0">
                <a:solidFill>
                  <a:schemeClr val="bg1"/>
                </a:solidFill>
              </a:rPr>
              <a:t>Enter order</a:t>
            </a:r>
          </a:p>
        </p:txBody>
      </p:sp>
      <p:sp>
        <p:nvSpPr>
          <p:cNvPr id="12" name="TextBox 11">
            <a:extLst>
              <a:ext uri="{FF2B5EF4-FFF2-40B4-BE49-F238E27FC236}">
                <a16:creationId xmlns:a16="http://schemas.microsoft.com/office/drawing/2014/main" id="{0C81A427-E39D-4ECD-9D28-0D13D86E63EB}"/>
              </a:ext>
            </a:extLst>
          </p:cNvPr>
          <p:cNvSpPr txBox="1"/>
          <p:nvPr/>
        </p:nvSpPr>
        <p:spPr>
          <a:xfrm>
            <a:off x="5856715" y="2392686"/>
            <a:ext cx="971550" cy="553998"/>
          </a:xfrm>
          <a:prstGeom prst="rect">
            <a:avLst/>
          </a:prstGeom>
          <a:noFill/>
        </p:spPr>
        <p:txBody>
          <a:bodyPr wrap="square" rtlCol="0">
            <a:spAutoFit/>
          </a:bodyPr>
          <a:lstStyle/>
          <a:p>
            <a:r>
              <a:rPr lang="en-IN" sz="1000" b="1" dirty="0"/>
              <a:t>Marking correct answer</a:t>
            </a:r>
          </a:p>
        </p:txBody>
      </p:sp>
    </p:spTree>
    <p:extLst>
      <p:ext uri="{BB962C8B-B14F-4D97-AF65-F5344CB8AC3E}">
        <p14:creationId xmlns:p14="http://schemas.microsoft.com/office/powerpoint/2010/main" val="3795830159"/>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41A31750-5DF7-45F7-84BE-DCA1E3328C2D}"/>
              </a:ext>
            </a:extLst>
          </p:cNvPr>
          <p:cNvSpPr/>
          <p:nvPr/>
        </p:nvSpPr>
        <p:spPr>
          <a:xfrm>
            <a:off x="8191925" y="1325880"/>
            <a:ext cx="3352375" cy="3066507"/>
          </a:xfrm>
          <a:prstGeom prst="rect">
            <a:avLst/>
          </a:prstGeom>
        </p:spPr>
        <p:txBody>
          <a:bodyPr vert="horz" lIns="91440" tIns="45720" rIns="91440" bIns="45720" rtlCol="0" anchor="b">
            <a:normAutofit/>
          </a:bodyPr>
          <a:lstStyle/>
          <a:p>
            <a:pPr>
              <a:spcBef>
                <a:spcPct val="0"/>
              </a:spcBef>
              <a:spcAft>
                <a:spcPts val="600"/>
              </a:spcAft>
            </a:pPr>
            <a:r>
              <a:rPr lang="en-US" sz="5400" b="0" i="0" kern="1200" cap="none" spc="0">
                <a:ln w="22225">
                  <a:solidFill>
                    <a:schemeClr val="accent2"/>
                  </a:solidFill>
                  <a:prstDash val="solid"/>
                </a:ln>
                <a:solidFill>
                  <a:srgbClr val="EBEBEB"/>
                </a:solidFill>
                <a:effectLst/>
                <a:latin typeface="+mj-lt"/>
                <a:ea typeface="+mj-ea"/>
                <a:cs typeface="+mj-cs"/>
              </a:rPr>
              <a:t>Quiz Created</a:t>
            </a:r>
          </a:p>
        </p:txBody>
      </p:sp>
      <p:sp>
        <p:nvSpPr>
          <p:cNvPr id="23"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5" name="Freeform: Shape 24">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Picture 3" descr="Graphical user interface, application&#10;&#10;Description automatically generated">
            <a:extLst>
              <a:ext uri="{FF2B5EF4-FFF2-40B4-BE49-F238E27FC236}">
                <a16:creationId xmlns:a16="http://schemas.microsoft.com/office/drawing/2014/main" id="{AA8EE262-52A5-4762-9AC4-F9AF2EDFB058}"/>
              </a:ext>
            </a:extLst>
          </p:cNvPr>
          <p:cNvPicPr>
            <a:picLocks noChangeAspect="1"/>
          </p:cNvPicPr>
          <p:nvPr/>
        </p:nvPicPr>
        <p:blipFill rotWithShape="1">
          <a:blip r:embed="rId6">
            <a:extLst>
              <a:ext uri="{28A0092B-C50C-407E-A947-70E740481C1C}">
                <a14:useLocalDpi xmlns:a14="http://schemas.microsoft.com/office/drawing/2010/main" val="0"/>
              </a:ext>
            </a:extLst>
          </a:blip>
          <a:srcRect t="4272" b="6646"/>
          <a:stretch/>
        </p:blipFill>
        <p:spPr>
          <a:xfrm>
            <a:off x="643854" y="1186325"/>
            <a:ext cx="6437856" cy="4289915"/>
          </a:xfrm>
          <a:prstGeom prst="rect">
            <a:avLst/>
          </a:prstGeom>
          <a:effectLst/>
        </p:spPr>
      </p:pic>
    </p:spTree>
    <p:extLst>
      <p:ext uri="{BB962C8B-B14F-4D97-AF65-F5344CB8AC3E}">
        <p14:creationId xmlns:p14="http://schemas.microsoft.com/office/powerpoint/2010/main" val="72318041"/>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FDEA3F67-EA04-4A9B-A4A9-FA12C9CD1685}"/>
              </a:ext>
            </a:extLst>
          </p:cNvPr>
          <p:cNvSpPr/>
          <p:nvPr/>
        </p:nvSpPr>
        <p:spPr>
          <a:xfrm>
            <a:off x="8191925" y="1325880"/>
            <a:ext cx="3352375" cy="3066507"/>
          </a:xfrm>
          <a:prstGeom prst="rect">
            <a:avLst/>
          </a:prstGeom>
        </p:spPr>
        <p:txBody>
          <a:bodyPr vert="horz" lIns="91440" tIns="45720" rIns="91440" bIns="45720" rtlCol="0" anchor="b">
            <a:normAutofit/>
          </a:bodyPr>
          <a:lstStyle/>
          <a:p>
            <a:pPr>
              <a:spcBef>
                <a:spcPct val="0"/>
              </a:spcBef>
              <a:spcAft>
                <a:spcPts val="600"/>
              </a:spcAft>
            </a:pPr>
            <a:r>
              <a:rPr lang="en-US" sz="5400" b="0" i="0" kern="1200" cap="none" spc="0">
                <a:ln w="22225">
                  <a:solidFill>
                    <a:schemeClr val="accent2"/>
                  </a:solidFill>
                  <a:prstDash val="solid"/>
                </a:ln>
                <a:solidFill>
                  <a:srgbClr val="EBEBEB"/>
                </a:solidFill>
                <a:effectLst/>
                <a:latin typeface="+mj-lt"/>
                <a:ea typeface="+mj-ea"/>
                <a:cs typeface="+mj-cs"/>
              </a:rPr>
              <a:t>Quiz Takers</a:t>
            </a:r>
          </a:p>
        </p:txBody>
      </p:sp>
      <p:sp>
        <p:nvSpPr>
          <p:cNvPr id="23"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5" name="Freeform: Shape 24">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Picture 3" descr="A screenshot of a computer&#10;&#10;Description automatically generated">
            <a:extLst>
              <a:ext uri="{FF2B5EF4-FFF2-40B4-BE49-F238E27FC236}">
                <a16:creationId xmlns:a16="http://schemas.microsoft.com/office/drawing/2014/main" id="{09274C98-CF93-49CE-A509-B40798EA9E13}"/>
              </a:ext>
            </a:extLst>
          </p:cNvPr>
          <p:cNvPicPr>
            <a:picLocks noChangeAspect="1"/>
          </p:cNvPicPr>
          <p:nvPr/>
        </p:nvPicPr>
        <p:blipFill rotWithShape="1">
          <a:blip r:embed="rId6">
            <a:extLst>
              <a:ext uri="{28A0092B-C50C-407E-A947-70E740481C1C}">
                <a14:useLocalDpi xmlns:a14="http://schemas.microsoft.com/office/drawing/2010/main" val="0"/>
              </a:ext>
            </a:extLst>
          </a:blip>
          <a:srcRect t="5215" b="4915"/>
          <a:stretch/>
        </p:blipFill>
        <p:spPr>
          <a:xfrm>
            <a:off x="335281" y="1141407"/>
            <a:ext cx="6788256" cy="4188315"/>
          </a:xfrm>
          <a:prstGeom prst="rect">
            <a:avLst/>
          </a:prstGeom>
          <a:effectLst/>
        </p:spPr>
      </p:pic>
    </p:spTree>
    <p:extLst>
      <p:ext uri="{BB962C8B-B14F-4D97-AF65-F5344CB8AC3E}">
        <p14:creationId xmlns:p14="http://schemas.microsoft.com/office/powerpoint/2010/main" val="1483439206"/>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D6D60C36-8F42-4AC5-86D4-3191A29BBCC4}"/>
              </a:ext>
            </a:extLst>
          </p:cNvPr>
          <p:cNvSpPr/>
          <p:nvPr/>
        </p:nvSpPr>
        <p:spPr>
          <a:xfrm>
            <a:off x="8191925" y="1325880"/>
            <a:ext cx="3352375" cy="3066507"/>
          </a:xfrm>
          <a:prstGeom prst="rect">
            <a:avLst/>
          </a:prstGeom>
        </p:spPr>
        <p:txBody>
          <a:bodyPr vert="horz" lIns="91440" tIns="45720" rIns="91440" bIns="45720" rtlCol="0" anchor="b">
            <a:normAutofit/>
          </a:bodyPr>
          <a:lstStyle/>
          <a:p>
            <a:pPr>
              <a:spcBef>
                <a:spcPct val="0"/>
              </a:spcBef>
              <a:spcAft>
                <a:spcPts val="600"/>
              </a:spcAft>
            </a:pPr>
            <a:r>
              <a:rPr lang="en-US" sz="5400" b="0" i="0" kern="1200" cap="none" spc="0">
                <a:ln w="22225">
                  <a:solidFill>
                    <a:schemeClr val="accent2"/>
                  </a:solidFill>
                  <a:prstDash val="solid"/>
                </a:ln>
                <a:solidFill>
                  <a:srgbClr val="EBEBEB"/>
                </a:solidFill>
                <a:effectLst/>
                <a:latin typeface="+mj-lt"/>
                <a:ea typeface="+mj-ea"/>
                <a:cs typeface="+mj-cs"/>
              </a:rPr>
              <a:t>User Page</a:t>
            </a:r>
          </a:p>
        </p:txBody>
      </p:sp>
      <p:sp>
        <p:nvSpPr>
          <p:cNvPr id="23"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5" name="Freeform: Shape 24">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Picture 3" descr="Graphical user interface, application, PowerPoint&#10;&#10;Description automatically generated">
            <a:extLst>
              <a:ext uri="{FF2B5EF4-FFF2-40B4-BE49-F238E27FC236}">
                <a16:creationId xmlns:a16="http://schemas.microsoft.com/office/drawing/2014/main" id="{076AACF5-6325-4807-89A1-C6B2040C452A}"/>
              </a:ext>
            </a:extLst>
          </p:cNvPr>
          <p:cNvPicPr>
            <a:picLocks noChangeAspect="1"/>
          </p:cNvPicPr>
          <p:nvPr/>
        </p:nvPicPr>
        <p:blipFill rotWithShape="1">
          <a:blip r:embed="rId6">
            <a:extLst>
              <a:ext uri="{28A0092B-C50C-407E-A947-70E740481C1C}">
                <a14:useLocalDpi xmlns:a14="http://schemas.microsoft.com/office/drawing/2010/main" val="0"/>
              </a:ext>
            </a:extLst>
          </a:blip>
          <a:srcRect t="5114" b="5516"/>
          <a:stretch/>
        </p:blipFill>
        <p:spPr>
          <a:xfrm>
            <a:off x="701584" y="1141407"/>
            <a:ext cx="6380126" cy="4030033"/>
          </a:xfrm>
          <a:prstGeom prst="rect">
            <a:avLst/>
          </a:prstGeom>
          <a:effectLst/>
        </p:spPr>
      </p:pic>
      <p:sp>
        <p:nvSpPr>
          <p:cNvPr id="5" name="TextBox 4">
            <a:extLst>
              <a:ext uri="{FF2B5EF4-FFF2-40B4-BE49-F238E27FC236}">
                <a16:creationId xmlns:a16="http://schemas.microsoft.com/office/drawing/2014/main" id="{39587AD7-4F94-4FB1-A1B5-106C979F1196}"/>
              </a:ext>
            </a:extLst>
          </p:cNvPr>
          <p:cNvSpPr txBox="1"/>
          <p:nvPr/>
        </p:nvSpPr>
        <p:spPr>
          <a:xfrm>
            <a:off x="8023153" y="955040"/>
            <a:ext cx="2298771" cy="1477328"/>
          </a:xfrm>
          <a:prstGeom prst="rect">
            <a:avLst/>
          </a:prstGeom>
          <a:noFill/>
        </p:spPr>
        <p:txBody>
          <a:bodyPr wrap="square" rtlCol="0">
            <a:spAutoFit/>
          </a:bodyPr>
          <a:lstStyle/>
          <a:p>
            <a:r>
              <a:rPr lang="en-IN" b="1" dirty="0">
                <a:solidFill>
                  <a:schemeClr val="bg1"/>
                </a:solidFill>
              </a:rPr>
              <a:t>User can login by entering their credentials</a:t>
            </a:r>
          </a:p>
          <a:p>
            <a:pPr marL="285750" indent="-285750">
              <a:buFont typeface="Arial" panose="020B0604020202020204" pitchFamily="34" charset="0"/>
              <a:buChar char="•"/>
            </a:pPr>
            <a:r>
              <a:rPr lang="en-IN" b="1" dirty="0">
                <a:solidFill>
                  <a:schemeClr val="bg1"/>
                </a:solidFill>
              </a:rPr>
              <a:t>Username</a:t>
            </a:r>
          </a:p>
          <a:p>
            <a:pPr marL="285750" indent="-285750">
              <a:buFont typeface="Arial" panose="020B0604020202020204" pitchFamily="34" charset="0"/>
              <a:buChar char="•"/>
            </a:pPr>
            <a:r>
              <a:rPr lang="en-IN" b="1" dirty="0">
                <a:solidFill>
                  <a:schemeClr val="bg1"/>
                </a:solidFill>
              </a:rPr>
              <a:t>password</a:t>
            </a:r>
          </a:p>
        </p:txBody>
      </p:sp>
    </p:spTree>
    <p:extLst>
      <p:ext uri="{BB962C8B-B14F-4D97-AF65-F5344CB8AC3E}">
        <p14:creationId xmlns:p14="http://schemas.microsoft.com/office/powerpoint/2010/main" val="2052954182"/>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CC4329BF-FB43-4ADE-B4CE-2414F3B9C3A0}"/>
              </a:ext>
            </a:extLst>
          </p:cNvPr>
          <p:cNvSpPr/>
          <p:nvPr/>
        </p:nvSpPr>
        <p:spPr>
          <a:xfrm>
            <a:off x="8191925" y="1325880"/>
            <a:ext cx="3352375" cy="3066507"/>
          </a:xfrm>
          <a:prstGeom prst="rect">
            <a:avLst/>
          </a:prstGeom>
        </p:spPr>
        <p:txBody>
          <a:bodyPr vert="horz" lIns="91440" tIns="45720" rIns="91440" bIns="45720" rtlCol="0" anchor="b">
            <a:normAutofit/>
          </a:bodyPr>
          <a:lstStyle/>
          <a:p>
            <a:pPr>
              <a:spcBef>
                <a:spcPct val="0"/>
              </a:spcBef>
              <a:spcAft>
                <a:spcPts val="600"/>
              </a:spcAft>
            </a:pPr>
            <a:r>
              <a:rPr lang="en-US" sz="5400" b="0" i="0" kern="1200" dirty="0" err="1">
                <a:ln w="22225">
                  <a:solidFill>
                    <a:schemeClr val="accent2"/>
                  </a:solidFill>
                  <a:prstDash val="solid"/>
                </a:ln>
                <a:solidFill>
                  <a:srgbClr val="EBEBEB"/>
                </a:solidFill>
                <a:latin typeface="+mj-lt"/>
                <a:ea typeface="+mj-ea"/>
                <a:cs typeface="+mj-cs"/>
              </a:rPr>
              <a:t>SignUp</a:t>
            </a:r>
            <a:endParaRPr lang="en-US" sz="5400" b="0" i="0" kern="1200" cap="none" spc="0" dirty="0">
              <a:ln w="22225">
                <a:solidFill>
                  <a:schemeClr val="accent2"/>
                </a:solidFill>
                <a:prstDash val="solid"/>
              </a:ln>
              <a:solidFill>
                <a:srgbClr val="EBEBEB"/>
              </a:solidFill>
              <a:effectLst/>
              <a:latin typeface="+mj-lt"/>
              <a:ea typeface="+mj-ea"/>
              <a:cs typeface="+mj-cs"/>
            </a:endParaRPr>
          </a:p>
        </p:txBody>
      </p:sp>
      <p:sp>
        <p:nvSpPr>
          <p:cNvPr id="23"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5" name="Freeform: Shape 24">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Picture 3" descr="Graphical user interface, application, PowerPoint&#10;&#10;Description automatically generated">
            <a:extLst>
              <a:ext uri="{FF2B5EF4-FFF2-40B4-BE49-F238E27FC236}">
                <a16:creationId xmlns:a16="http://schemas.microsoft.com/office/drawing/2014/main" id="{5C10CE28-5D51-4BD7-B803-A623F178DCDC}"/>
              </a:ext>
            </a:extLst>
          </p:cNvPr>
          <p:cNvPicPr>
            <a:picLocks noChangeAspect="1"/>
          </p:cNvPicPr>
          <p:nvPr/>
        </p:nvPicPr>
        <p:blipFill rotWithShape="1">
          <a:blip r:embed="rId6">
            <a:extLst>
              <a:ext uri="{28A0092B-C50C-407E-A947-70E740481C1C}">
                <a14:useLocalDpi xmlns:a14="http://schemas.microsoft.com/office/drawing/2010/main" val="0"/>
              </a:ext>
            </a:extLst>
          </a:blip>
          <a:srcRect t="4927" b="5779"/>
          <a:stretch/>
        </p:blipFill>
        <p:spPr>
          <a:xfrm>
            <a:off x="643854" y="1196485"/>
            <a:ext cx="6437856" cy="4188315"/>
          </a:xfrm>
          <a:prstGeom prst="rect">
            <a:avLst/>
          </a:prstGeom>
          <a:effectLst/>
        </p:spPr>
      </p:pic>
      <p:sp>
        <p:nvSpPr>
          <p:cNvPr id="6" name="TextBox 5">
            <a:extLst>
              <a:ext uri="{FF2B5EF4-FFF2-40B4-BE49-F238E27FC236}">
                <a16:creationId xmlns:a16="http://schemas.microsoft.com/office/drawing/2014/main" id="{EA6091A8-ABBC-44EF-89CD-9D4B516295D4}"/>
              </a:ext>
            </a:extLst>
          </p:cNvPr>
          <p:cNvSpPr txBox="1"/>
          <p:nvPr/>
        </p:nvSpPr>
        <p:spPr>
          <a:xfrm>
            <a:off x="8023153" y="1325880"/>
            <a:ext cx="2685487" cy="1200329"/>
          </a:xfrm>
          <a:prstGeom prst="rect">
            <a:avLst/>
          </a:prstGeom>
          <a:noFill/>
        </p:spPr>
        <p:txBody>
          <a:bodyPr wrap="square" rtlCol="0">
            <a:spAutoFit/>
          </a:bodyPr>
          <a:lstStyle/>
          <a:p>
            <a:r>
              <a:rPr lang="en-IN" b="1" dirty="0">
                <a:solidFill>
                  <a:schemeClr val="bg1"/>
                </a:solidFill>
              </a:rPr>
              <a:t>New user can register using their email and password</a:t>
            </a:r>
          </a:p>
          <a:p>
            <a:endParaRPr lang="en-IN" dirty="0"/>
          </a:p>
        </p:txBody>
      </p:sp>
    </p:spTree>
    <p:extLst>
      <p:ext uri="{BB962C8B-B14F-4D97-AF65-F5344CB8AC3E}">
        <p14:creationId xmlns:p14="http://schemas.microsoft.com/office/powerpoint/2010/main" val="3710217521"/>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95689FEF-9CFC-479A-AB43-DBE8613E98F1}"/>
              </a:ext>
            </a:extLst>
          </p:cNvPr>
          <p:cNvSpPr/>
          <p:nvPr/>
        </p:nvSpPr>
        <p:spPr>
          <a:xfrm>
            <a:off x="8191925" y="1325880"/>
            <a:ext cx="3352375" cy="3066507"/>
          </a:xfrm>
          <a:prstGeom prst="rect">
            <a:avLst/>
          </a:prstGeom>
        </p:spPr>
        <p:txBody>
          <a:bodyPr vert="horz" lIns="91440" tIns="45720" rIns="91440" bIns="45720" rtlCol="0" anchor="b">
            <a:normAutofit/>
          </a:bodyPr>
          <a:lstStyle/>
          <a:p>
            <a:pPr>
              <a:spcBef>
                <a:spcPct val="0"/>
              </a:spcBef>
              <a:spcAft>
                <a:spcPts val="600"/>
              </a:spcAft>
            </a:pPr>
            <a:r>
              <a:rPr lang="en-US" sz="5400" b="0" i="0" kern="1200">
                <a:ln w="22225">
                  <a:solidFill>
                    <a:schemeClr val="accent2"/>
                  </a:solidFill>
                  <a:prstDash val="solid"/>
                </a:ln>
                <a:solidFill>
                  <a:srgbClr val="EBEBEB"/>
                </a:solidFill>
                <a:latin typeface="+mj-lt"/>
                <a:ea typeface="+mj-ea"/>
                <a:cs typeface="+mj-cs"/>
              </a:rPr>
              <a:t>Q</a:t>
            </a:r>
            <a:r>
              <a:rPr lang="en-US" sz="5400" b="0" i="0" kern="1200" cap="none" spc="0">
                <a:ln w="22225">
                  <a:solidFill>
                    <a:schemeClr val="accent2"/>
                  </a:solidFill>
                  <a:prstDash val="solid"/>
                </a:ln>
                <a:solidFill>
                  <a:srgbClr val="EBEBEB"/>
                </a:solidFill>
                <a:effectLst/>
                <a:latin typeface="+mj-lt"/>
                <a:ea typeface="+mj-ea"/>
                <a:cs typeface="+mj-cs"/>
              </a:rPr>
              <a:t>uiz </a:t>
            </a:r>
            <a:r>
              <a:rPr lang="en-US" sz="5400" b="0" i="0" kern="1200">
                <a:ln w="22225">
                  <a:solidFill>
                    <a:schemeClr val="accent2"/>
                  </a:solidFill>
                  <a:prstDash val="solid"/>
                </a:ln>
                <a:solidFill>
                  <a:srgbClr val="EBEBEB"/>
                </a:solidFill>
                <a:latin typeface="+mj-lt"/>
                <a:ea typeface="+mj-ea"/>
                <a:cs typeface="+mj-cs"/>
              </a:rPr>
              <a:t>P</a:t>
            </a:r>
            <a:r>
              <a:rPr lang="en-US" sz="5400" b="0" i="0" kern="1200" cap="none" spc="0">
                <a:ln w="22225">
                  <a:solidFill>
                    <a:schemeClr val="accent2"/>
                  </a:solidFill>
                  <a:prstDash val="solid"/>
                </a:ln>
                <a:solidFill>
                  <a:srgbClr val="EBEBEB"/>
                </a:solidFill>
                <a:effectLst/>
                <a:latin typeface="+mj-lt"/>
                <a:ea typeface="+mj-ea"/>
                <a:cs typeface="+mj-cs"/>
              </a:rPr>
              <a:t>age</a:t>
            </a:r>
          </a:p>
        </p:txBody>
      </p:sp>
      <p:sp>
        <p:nvSpPr>
          <p:cNvPr id="23"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5" name="Freeform: Shape 24">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Picture 3" descr="Graphical user interface&#10;&#10;Description automatically generated">
            <a:extLst>
              <a:ext uri="{FF2B5EF4-FFF2-40B4-BE49-F238E27FC236}">
                <a16:creationId xmlns:a16="http://schemas.microsoft.com/office/drawing/2014/main" id="{76D9B3B8-E568-4E7A-8737-FB2E27053E3E}"/>
              </a:ext>
            </a:extLst>
          </p:cNvPr>
          <p:cNvPicPr>
            <a:picLocks noChangeAspect="1"/>
          </p:cNvPicPr>
          <p:nvPr/>
        </p:nvPicPr>
        <p:blipFill rotWithShape="1">
          <a:blip r:embed="rId6">
            <a:extLst>
              <a:ext uri="{28A0092B-C50C-407E-A947-70E740481C1C}">
                <a14:useLocalDpi xmlns:a14="http://schemas.microsoft.com/office/drawing/2010/main" val="0"/>
              </a:ext>
            </a:extLst>
          </a:blip>
          <a:srcRect t="5503" b="5490"/>
          <a:stretch/>
        </p:blipFill>
        <p:spPr>
          <a:xfrm>
            <a:off x="643854" y="1141407"/>
            <a:ext cx="6366546" cy="3857313"/>
          </a:xfrm>
          <a:prstGeom prst="rect">
            <a:avLst/>
          </a:prstGeom>
          <a:effectLst/>
        </p:spPr>
      </p:pic>
      <p:sp>
        <p:nvSpPr>
          <p:cNvPr id="5" name="Arrow: Left 4">
            <a:extLst>
              <a:ext uri="{FF2B5EF4-FFF2-40B4-BE49-F238E27FC236}">
                <a16:creationId xmlns:a16="http://schemas.microsoft.com/office/drawing/2014/main" id="{73BB8A96-3471-47C0-9823-16BDDC58D1EC}"/>
              </a:ext>
            </a:extLst>
          </p:cNvPr>
          <p:cNvSpPr/>
          <p:nvPr/>
        </p:nvSpPr>
        <p:spPr>
          <a:xfrm>
            <a:off x="3820160" y="3007360"/>
            <a:ext cx="680720" cy="12192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73CC064E-BEF0-42B2-88BF-F94CA8CDF57E}"/>
              </a:ext>
            </a:extLst>
          </p:cNvPr>
          <p:cNvSpPr txBox="1"/>
          <p:nvPr/>
        </p:nvSpPr>
        <p:spPr>
          <a:xfrm>
            <a:off x="4882851" y="2828835"/>
            <a:ext cx="1606440" cy="1200329"/>
          </a:xfrm>
          <a:prstGeom prst="rect">
            <a:avLst/>
          </a:prstGeom>
          <a:noFill/>
        </p:spPr>
        <p:txBody>
          <a:bodyPr wrap="square" rtlCol="0">
            <a:spAutoFit/>
          </a:bodyPr>
          <a:lstStyle/>
          <a:p>
            <a:r>
              <a:rPr lang="en-IN" b="1" dirty="0"/>
              <a:t>User can give quiz by clicking on start button</a:t>
            </a:r>
          </a:p>
        </p:txBody>
      </p:sp>
    </p:spTree>
    <p:extLst>
      <p:ext uri="{BB962C8B-B14F-4D97-AF65-F5344CB8AC3E}">
        <p14:creationId xmlns:p14="http://schemas.microsoft.com/office/powerpoint/2010/main" val="3269361527"/>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6A912272-B7EF-4C91-80E9-F9CCDB854BC7}"/>
              </a:ext>
            </a:extLst>
          </p:cNvPr>
          <p:cNvSpPr/>
          <p:nvPr/>
        </p:nvSpPr>
        <p:spPr>
          <a:xfrm>
            <a:off x="8191925" y="1325880"/>
            <a:ext cx="3352375" cy="3066507"/>
          </a:xfrm>
          <a:prstGeom prst="rect">
            <a:avLst/>
          </a:prstGeom>
        </p:spPr>
        <p:txBody>
          <a:bodyPr vert="horz" lIns="91440" tIns="45720" rIns="91440" bIns="45720" rtlCol="0" anchor="b">
            <a:normAutofit/>
          </a:bodyPr>
          <a:lstStyle/>
          <a:p>
            <a:pPr>
              <a:spcBef>
                <a:spcPct val="0"/>
              </a:spcBef>
              <a:spcAft>
                <a:spcPts val="600"/>
              </a:spcAft>
            </a:pPr>
            <a:r>
              <a:rPr lang="en-US" sz="3600" b="0" i="0" kern="1200" cap="none" spc="0" dirty="0">
                <a:ln w="22225">
                  <a:solidFill>
                    <a:schemeClr val="accent2"/>
                  </a:solidFill>
                  <a:prstDash val="solid"/>
                </a:ln>
                <a:solidFill>
                  <a:srgbClr val="EBEBEB"/>
                </a:solidFill>
                <a:effectLst/>
                <a:latin typeface="+mj-lt"/>
                <a:ea typeface="+mj-ea"/>
                <a:cs typeface="+mj-cs"/>
              </a:rPr>
              <a:t>Quiz Questions</a:t>
            </a:r>
          </a:p>
        </p:txBody>
      </p:sp>
      <p:sp>
        <p:nvSpPr>
          <p:cNvPr id="23"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5" name="Freeform: Shape 24">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Picture 3" descr="Graphical user interface, text&#10;&#10;Description automatically generated">
            <a:extLst>
              <a:ext uri="{FF2B5EF4-FFF2-40B4-BE49-F238E27FC236}">
                <a16:creationId xmlns:a16="http://schemas.microsoft.com/office/drawing/2014/main" id="{B72D5358-AED4-467D-9FE7-E0E56E4C56F9}"/>
              </a:ext>
            </a:extLst>
          </p:cNvPr>
          <p:cNvPicPr>
            <a:picLocks noChangeAspect="1"/>
          </p:cNvPicPr>
          <p:nvPr/>
        </p:nvPicPr>
        <p:blipFill rotWithShape="1">
          <a:blip r:embed="rId6">
            <a:extLst>
              <a:ext uri="{28A0092B-C50C-407E-A947-70E740481C1C}">
                <a14:useLocalDpi xmlns:a14="http://schemas.microsoft.com/office/drawing/2010/main" val="0"/>
              </a:ext>
            </a:extLst>
          </a:blip>
          <a:srcRect t="4928" b="5490"/>
          <a:stretch/>
        </p:blipFill>
        <p:spPr>
          <a:xfrm>
            <a:off x="701584" y="956338"/>
            <a:ext cx="6380126" cy="3961102"/>
          </a:xfrm>
          <a:prstGeom prst="rect">
            <a:avLst/>
          </a:prstGeom>
          <a:effectLst/>
        </p:spPr>
      </p:pic>
    </p:spTree>
    <p:extLst>
      <p:ext uri="{BB962C8B-B14F-4D97-AF65-F5344CB8AC3E}">
        <p14:creationId xmlns:p14="http://schemas.microsoft.com/office/powerpoint/2010/main" val="104816140"/>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378E077D-74B2-435B-818A-29C64BEB486C}"/>
              </a:ext>
            </a:extLst>
          </p:cNvPr>
          <p:cNvSpPr/>
          <p:nvPr/>
        </p:nvSpPr>
        <p:spPr>
          <a:xfrm>
            <a:off x="8191925" y="1325880"/>
            <a:ext cx="3352375" cy="3066507"/>
          </a:xfrm>
          <a:prstGeom prst="rect">
            <a:avLst/>
          </a:prstGeom>
        </p:spPr>
        <p:txBody>
          <a:bodyPr vert="horz" lIns="91440" tIns="45720" rIns="91440" bIns="45720" rtlCol="0" anchor="b">
            <a:normAutofit/>
          </a:bodyPr>
          <a:lstStyle/>
          <a:p>
            <a:pPr>
              <a:spcBef>
                <a:spcPct val="0"/>
              </a:spcBef>
              <a:spcAft>
                <a:spcPts val="600"/>
              </a:spcAft>
            </a:pPr>
            <a:r>
              <a:rPr lang="en-US" sz="5400" b="0" i="0" kern="1200">
                <a:ln w="22225">
                  <a:solidFill>
                    <a:schemeClr val="accent2"/>
                  </a:solidFill>
                  <a:prstDash val="solid"/>
                </a:ln>
                <a:solidFill>
                  <a:srgbClr val="EBEBEB"/>
                </a:solidFill>
                <a:latin typeface="+mj-lt"/>
                <a:ea typeface="+mj-ea"/>
                <a:cs typeface="+mj-cs"/>
              </a:rPr>
              <a:t>Submit Answer</a:t>
            </a:r>
            <a:endParaRPr lang="en-US" sz="5400" b="0" i="0" kern="1200" cap="none" spc="0">
              <a:ln w="22225">
                <a:solidFill>
                  <a:schemeClr val="accent2"/>
                </a:solidFill>
                <a:prstDash val="solid"/>
              </a:ln>
              <a:solidFill>
                <a:srgbClr val="EBEBEB"/>
              </a:solidFill>
              <a:effectLst/>
              <a:latin typeface="+mj-lt"/>
              <a:ea typeface="+mj-ea"/>
              <a:cs typeface="+mj-cs"/>
            </a:endParaRPr>
          </a:p>
        </p:txBody>
      </p:sp>
      <p:sp>
        <p:nvSpPr>
          <p:cNvPr id="23"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5" name="Freeform: Shape 24">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Picture 3" descr="Graphical user interface, text&#10;&#10;Description automatically generated">
            <a:extLst>
              <a:ext uri="{FF2B5EF4-FFF2-40B4-BE49-F238E27FC236}">
                <a16:creationId xmlns:a16="http://schemas.microsoft.com/office/drawing/2014/main" id="{9CCD0CE5-6404-4C92-8F5F-2856D645ACE7}"/>
              </a:ext>
            </a:extLst>
          </p:cNvPr>
          <p:cNvPicPr>
            <a:picLocks noChangeAspect="1"/>
          </p:cNvPicPr>
          <p:nvPr/>
        </p:nvPicPr>
        <p:blipFill rotWithShape="1">
          <a:blip r:embed="rId6">
            <a:extLst>
              <a:ext uri="{28A0092B-C50C-407E-A947-70E740481C1C}">
                <a14:useLocalDpi xmlns:a14="http://schemas.microsoft.com/office/drawing/2010/main" val="0"/>
              </a:ext>
            </a:extLst>
          </a:blip>
          <a:srcRect t="4928" b="6066"/>
          <a:stretch/>
        </p:blipFill>
        <p:spPr>
          <a:xfrm>
            <a:off x="647700" y="1219200"/>
            <a:ext cx="6352540" cy="3942080"/>
          </a:xfrm>
          <a:prstGeom prst="rect">
            <a:avLst/>
          </a:prstGeom>
          <a:effectLst/>
        </p:spPr>
      </p:pic>
      <p:sp>
        <p:nvSpPr>
          <p:cNvPr id="5" name="Arrow: Left 4">
            <a:extLst>
              <a:ext uri="{FF2B5EF4-FFF2-40B4-BE49-F238E27FC236}">
                <a16:creationId xmlns:a16="http://schemas.microsoft.com/office/drawing/2014/main" id="{0BAFAABB-05A0-49DA-8502-C742BE88F34B}"/>
              </a:ext>
            </a:extLst>
          </p:cNvPr>
          <p:cNvSpPr/>
          <p:nvPr/>
        </p:nvSpPr>
        <p:spPr>
          <a:xfrm>
            <a:off x="4389120" y="4013200"/>
            <a:ext cx="650240" cy="17272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865225BA-4AAA-40CB-A03C-D0AA3CDB7D7D}"/>
              </a:ext>
            </a:extLst>
          </p:cNvPr>
          <p:cNvSpPr txBox="1"/>
          <p:nvPr/>
        </p:nvSpPr>
        <p:spPr>
          <a:xfrm>
            <a:off x="5092244" y="3503474"/>
            <a:ext cx="1411743" cy="1754326"/>
          </a:xfrm>
          <a:prstGeom prst="rect">
            <a:avLst/>
          </a:prstGeom>
          <a:noFill/>
        </p:spPr>
        <p:txBody>
          <a:bodyPr wrap="square" rtlCol="0">
            <a:spAutoFit/>
          </a:bodyPr>
          <a:lstStyle/>
          <a:p>
            <a:r>
              <a:rPr lang="en-IN" b="1" dirty="0"/>
              <a:t>Quiz taker can submit quiz by clicking on submit button</a:t>
            </a:r>
          </a:p>
        </p:txBody>
      </p:sp>
    </p:spTree>
    <p:extLst>
      <p:ext uri="{BB962C8B-B14F-4D97-AF65-F5344CB8AC3E}">
        <p14:creationId xmlns:p14="http://schemas.microsoft.com/office/powerpoint/2010/main" val="3811535039"/>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12E3267-7ABE-412B-8580-47EC0D1F61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3" name="Picture 12">
            <a:extLst>
              <a:ext uri="{FF2B5EF4-FFF2-40B4-BE49-F238E27FC236}">
                <a16:creationId xmlns:a16="http://schemas.microsoft.com/office/drawing/2014/main" id="{20B62C5A-2250-4380-AB23-DB87446CCED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5" name="Oval 14">
            <a:extLst>
              <a:ext uri="{FF2B5EF4-FFF2-40B4-BE49-F238E27FC236}">
                <a16:creationId xmlns:a16="http://schemas.microsoft.com/office/drawing/2014/main" id="{D42CF425-7213-4F89-B0FF-4C2BDDD9C6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7" name="Picture 16">
            <a:extLst>
              <a:ext uri="{FF2B5EF4-FFF2-40B4-BE49-F238E27FC236}">
                <a16:creationId xmlns:a16="http://schemas.microsoft.com/office/drawing/2014/main" id="{D35DA97D-88F8-4249-B650-4FC9FD50A38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9" name="Picture 18">
            <a:extLst>
              <a:ext uri="{FF2B5EF4-FFF2-40B4-BE49-F238E27FC236}">
                <a16:creationId xmlns:a16="http://schemas.microsoft.com/office/drawing/2014/main" id="{43F38673-6E30-4BAE-AC67-0B283EBF42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1" name="Rectangle 20">
            <a:extLst>
              <a:ext uri="{FF2B5EF4-FFF2-40B4-BE49-F238E27FC236}">
                <a16:creationId xmlns:a16="http://schemas.microsoft.com/office/drawing/2014/main" id="{202A25CB-1ED1-4C87-AB49-8D3BC684D1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Rectangle 1">
            <a:extLst>
              <a:ext uri="{FF2B5EF4-FFF2-40B4-BE49-F238E27FC236}">
                <a16:creationId xmlns:a16="http://schemas.microsoft.com/office/drawing/2014/main" id="{8A44AADB-2C62-4DE9-BE43-BFD1B2927DBE}"/>
              </a:ext>
            </a:extLst>
          </p:cNvPr>
          <p:cNvSpPr/>
          <p:nvPr/>
        </p:nvSpPr>
        <p:spPr>
          <a:xfrm>
            <a:off x="8210623" y="1447800"/>
            <a:ext cx="3333676" cy="3096987"/>
          </a:xfrm>
          <a:prstGeom prst="rect">
            <a:avLst/>
          </a:prstGeom>
        </p:spPr>
        <p:txBody>
          <a:bodyPr vert="horz" lIns="91440" tIns="45720" rIns="91440" bIns="45720" rtlCol="0" anchor="b">
            <a:normAutofit/>
          </a:bodyPr>
          <a:lstStyle/>
          <a:p>
            <a:pPr>
              <a:spcBef>
                <a:spcPct val="0"/>
              </a:spcBef>
              <a:spcAft>
                <a:spcPts val="600"/>
              </a:spcAft>
            </a:pPr>
            <a:r>
              <a:rPr lang="en-US" sz="3600" dirty="0" err="1">
                <a:ln w="22225">
                  <a:solidFill>
                    <a:schemeClr val="accent2"/>
                  </a:solidFill>
                  <a:prstDash val="solid"/>
                </a:ln>
                <a:solidFill>
                  <a:schemeClr val="tx2"/>
                </a:solidFill>
                <a:latin typeface="+mj-lt"/>
                <a:ea typeface="+mj-ea"/>
                <a:cs typeface="+mj-cs"/>
              </a:rPr>
              <a:t>UserAnswer</a:t>
            </a:r>
            <a:endParaRPr lang="en-US" sz="3600" cap="none" spc="0" dirty="0">
              <a:ln w="22225">
                <a:solidFill>
                  <a:schemeClr val="accent2"/>
                </a:solidFill>
                <a:prstDash val="solid"/>
              </a:ln>
              <a:solidFill>
                <a:schemeClr val="tx2"/>
              </a:solidFill>
              <a:effectLst/>
              <a:latin typeface="+mj-lt"/>
              <a:ea typeface="+mj-ea"/>
              <a:cs typeface="+mj-cs"/>
            </a:endParaRPr>
          </a:p>
        </p:txBody>
      </p:sp>
      <p:sp>
        <p:nvSpPr>
          <p:cNvPr id="23" name="Freeform: Shape 22">
            <a:extLst>
              <a:ext uri="{FF2B5EF4-FFF2-40B4-BE49-F238E27FC236}">
                <a16:creationId xmlns:a16="http://schemas.microsoft.com/office/drawing/2014/main" id="{6CA339E8-C3D7-476D-AC8A-9B101D1A5D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475977" y="-475977"/>
            <a:ext cx="6858000" cy="7809953"/>
          </a:xfrm>
          <a:custGeom>
            <a:avLst/>
            <a:gdLst>
              <a:gd name="connsiteX0" fmla="*/ 6858000 w 6858000"/>
              <a:gd name="connsiteY0" fmla="*/ 1344715 h 7809953"/>
              <a:gd name="connsiteX1" fmla="*/ 6858000 w 6858000"/>
              <a:gd name="connsiteY1" fmla="*/ 1177 h 7809953"/>
              <a:gd name="connsiteX2" fmla="*/ 6702323 w 6858000"/>
              <a:gd name="connsiteY2" fmla="*/ 26222 h 7809953"/>
              <a:gd name="connsiteX3" fmla="*/ 6547332 w 6858000"/>
              <a:gd name="connsiteY3" fmla="*/ 50091 h 7809953"/>
              <a:gd name="connsiteX4" fmla="*/ 6391656 w 6858000"/>
              <a:gd name="connsiteY4" fmla="*/ 73455 h 7809953"/>
              <a:gd name="connsiteX5" fmla="*/ 6235293 w 6858000"/>
              <a:gd name="connsiteY5" fmla="*/ 93458 h 7809953"/>
              <a:gd name="connsiteX6" fmla="*/ 6079617 w 6858000"/>
              <a:gd name="connsiteY6" fmla="*/ 113629 h 7809953"/>
              <a:gd name="connsiteX7" fmla="*/ 5923254 w 6858000"/>
              <a:gd name="connsiteY7" fmla="*/ 132455 h 7809953"/>
              <a:gd name="connsiteX8" fmla="*/ 5768949 w 6858000"/>
              <a:gd name="connsiteY8" fmla="*/ 148591 h 7809953"/>
              <a:gd name="connsiteX9" fmla="*/ 5612587 w 6858000"/>
              <a:gd name="connsiteY9" fmla="*/ 163887 h 7809953"/>
              <a:gd name="connsiteX10" fmla="*/ 5456910 w 6858000"/>
              <a:gd name="connsiteY10" fmla="*/ 177839 h 7809953"/>
              <a:gd name="connsiteX11" fmla="*/ 5303977 w 6858000"/>
              <a:gd name="connsiteY11" fmla="*/ 189941 h 7809953"/>
              <a:gd name="connsiteX12" fmla="*/ 5148986 w 6858000"/>
              <a:gd name="connsiteY12" fmla="*/ 202044 h 7809953"/>
              <a:gd name="connsiteX13" fmla="*/ 4996053 w 6858000"/>
              <a:gd name="connsiteY13" fmla="*/ 212129 h 7809953"/>
              <a:gd name="connsiteX14" fmla="*/ 4843119 w 6858000"/>
              <a:gd name="connsiteY14" fmla="*/ 220029 h 7809953"/>
              <a:gd name="connsiteX15" fmla="*/ 4690872 w 6858000"/>
              <a:gd name="connsiteY15" fmla="*/ 228266 h 7809953"/>
              <a:gd name="connsiteX16" fmla="*/ 4539996 w 6858000"/>
              <a:gd name="connsiteY16" fmla="*/ 235157 h 7809953"/>
              <a:gd name="connsiteX17" fmla="*/ 4390491 w 6858000"/>
              <a:gd name="connsiteY17" fmla="*/ 240032 h 7809953"/>
              <a:gd name="connsiteX18" fmla="*/ 4240987 w 6858000"/>
              <a:gd name="connsiteY18" fmla="*/ 244234 h 7809953"/>
              <a:gd name="connsiteX19" fmla="*/ 4092855 w 6858000"/>
              <a:gd name="connsiteY19" fmla="*/ 248268 h 7809953"/>
              <a:gd name="connsiteX20" fmla="*/ 3946779 w 6858000"/>
              <a:gd name="connsiteY20" fmla="*/ 250117 h 7809953"/>
              <a:gd name="connsiteX21" fmla="*/ 3800704 w 6858000"/>
              <a:gd name="connsiteY21" fmla="*/ 252134 h 7809953"/>
              <a:gd name="connsiteX22" fmla="*/ 3656685 w 6858000"/>
              <a:gd name="connsiteY22" fmla="*/ 253143 h 7809953"/>
              <a:gd name="connsiteX23" fmla="*/ 3514039 w 6858000"/>
              <a:gd name="connsiteY23" fmla="*/ 252134 h 7809953"/>
              <a:gd name="connsiteX24" fmla="*/ 3372765 w 6858000"/>
              <a:gd name="connsiteY24" fmla="*/ 252134 h 7809953"/>
              <a:gd name="connsiteX25" fmla="*/ 3232861 w 6858000"/>
              <a:gd name="connsiteY25" fmla="*/ 250117 h 7809953"/>
              <a:gd name="connsiteX26" fmla="*/ 3095701 w 6858000"/>
              <a:gd name="connsiteY26" fmla="*/ 247092 h 7809953"/>
              <a:gd name="connsiteX27" fmla="*/ 2959913 w 6858000"/>
              <a:gd name="connsiteY27" fmla="*/ 244234 h 7809953"/>
              <a:gd name="connsiteX28" fmla="*/ 2826868 w 6858000"/>
              <a:gd name="connsiteY28" fmla="*/ 241040 h 7809953"/>
              <a:gd name="connsiteX29" fmla="*/ 2694508 w 6858000"/>
              <a:gd name="connsiteY29" fmla="*/ 236166 h 7809953"/>
              <a:gd name="connsiteX30" fmla="*/ 2564207 w 6858000"/>
              <a:gd name="connsiteY30" fmla="*/ 230955 h 7809953"/>
              <a:gd name="connsiteX31" fmla="*/ 2436648 w 6858000"/>
              <a:gd name="connsiteY31" fmla="*/ 226249 h 7809953"/>
              <a:gd name="connsiteX32" fmla="*/ 2187702 w 6858000"/>
              <a:gd name="connsiteY32" fmla="*/ 212969 h 7809953"/>
              <a:gd name="connsiteX33" fmla="*/ 1949044 w 6858000"/>
              <a:gd name="connsiteY33" fmla="*/ 198850 h 7809953"/>
              <a:gd name="connsiteX34" fmla="*/ 1719987 w 6858000"/>
              <a:gd name="connsiteY34" fmla="*/ 184058 h 7809953"/>
              <a:gd name="connsiteX35" fmla="*/ 1503274 w 6858000"/>
              <a:gd name="connsiteY35" fmla="*/ 167753 h 7809953"/>
              <a:gd name="connsiteX36" fmla="*/ 1296162 w 6858000"/>
              <a:gd name="connsiteY36" fmla="*/ 150776 h 7809953"/>
              <a:gd name="connsiteX37" fmla="*/ 1104138 w 6858000"/>
              <a:gd name="connsiteY37" fmla="*/ 132455 h 7809953"/>
              <a:gd name="connsiteX38" fmla="*/ 923773 w 6858000"/>
              <a:gd name="connsiteY38" fmla="*/ 114469 h 7809953"/>
              <a:gd name="connsiteX39" fmla="*/ 757809 w 6858000"/>
              <a:gd name="connsiteY39" fmla="*/ 96484 h 7809953"/>
              <a:gd name="connsiteX40" fmla="*/ 605562 w 6858000"/>
              <a:gd name="connsiteY40" fmla="*/ 79507 h 7809953"/>
              <a:gd name="connsiteX41" fmla="*/ 470459 w 6858000"/>
              <a:gd name="connsiteY41" fmla="*/ 63370 h 7809953"/>
              <a:gd name="connsiteX42" fmla="*/ 348387 w 6858000"/>
              <a:gd name="connsiteY42" fmla="*/ 48074 h 7809953"/>
              <a:gd name="connsiteX43" fmla="*/ 245517 w 6858000"/>
              <a:gd name="connsiteY43" fmla="*/ 35299 h 7809953"/>
              <a:gd name="connsiteX44" fmla="*/ 159106 w 6858000"/>
              <a:gd name="connsiteY44" fmla="*/ 23197 h 7809953"/>
              <a:gd name="connsiteX45" fmla="*/ 40462 w 6858000"/>
              <a:gd name="connsiteY45" fmla="*/ 5883 h 7809953"/>
              <a:gd name="connsiteX46" fmla="*/ 0 w 6858000"/>
              <a:gd name="connsiteY46" fmla="*/ 0 h 7809953"/>
              <a:gd name="connsiteX47" fmla="*/ 0 w 6858000"/>
              <a:gd name="connsiteY47" fmla="*/ 652830 h 7809953"/>
              <a:gd name="connsiteX48" fmla="*/ 0 w 6858000"/>
              <a:gd name="connsiteY48" fmla="*/ 652830 h 7809953"/>
              <a:gd name="connsiteX49" fmla="*/ 0 w 6858000"/>
              <a:gd name="connsiteY49" fmla="*/ 7809953 h 7809953"/>
              <a:gd name="connsiteX50" fmla="*/ 6857999 w 6858000"/>
              <a:gd name="connsiteY50" fmla="*/ 7809953 h 7809953"/>
              <a:gd name="connsiteX51" fmla="*/ 6857999 w 6858000"/>
              <a:gd name="connsiteY51" fmla="*/ 1344715 h 7809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0" h="7809953">
                <a:moveTo>
                  <a:pt x="6858000" y="1344715"/>
                </a:moveTo>
                <a:lnTo>
                  <a:pt x="6858000" y="1177"/>
                </a:lnTo>
                <a:lnTo>
                  <a:pt x="6702323" y="26222"/>
                </a:lnTo>
                <a:lnTo>
                  <a:pt x="6547332" y="50091"/>
                </a:lnTo>
                <a:lnTo>
                  <a:pt x="6391656" y="73455"/>
                </a:lnTo>
                <a:lnTo>
                  <a:pt x="6235293" y="93458"/>
                </a:lnTo>
                <a:lnTo>
                  <a:pt x="6079617" y="113629"/>
                </a:lnTo>
                <a:lnTo>
                  <a:pt x="5923254" y="132455"/>
                </a:lnTo>
                <a:lnTo>
                  <a:pt x="5768949" y="148591"/>
                </a:lnTo>
                <a:lnTo>
                  <a:pt x="5612587" y="163887"/>
                </a:lnTo>
                <a:lnTo>
                  <a:pt x="5456910" y="177839"/>
                </a:lnTo>
                <a:lnTo>
                  <a:pt x="5303977" y="189941"/>
                </a:lnTo>
                <a:lnTo>
                  <a:pt x="5148986" y="202044"/>
                </a:lnTo>
                <a:lnTo>
                  <a:pt x="4996053" y="212129"/>
                </a:lnTo>
                <a:lnTo>
                  <a:pt x="4843119" y="220029"/>
                </a:lnTo>
                <a:lnTo>
                  <a:pt x="4690872" y="228266"/>
                </a:lnTo>
                <a:lnTo>
                  <a:pt x="4539996" y="235157"/>
                </a:lnTo>
                <a:lnTo>
                  <a:pt x="4390491" y="240032"/>
                </a:lnTo>
                <a:lnTo>
                  <a:pt x="4240987" y="244234"/>
                </a:lnTo>
                <a:lnTo>
                  <a:pt x="4092855" y="248268"/>
                </a:lnTo>
                <a:lnTo>
                  <a:pt x="3946779" y="250117"/>
                </a:lnTo>
                <a:lnTo>
                  <a:pt x="3800704" y="252134"/>
                </a:lnTo>
                <a:lnTo>
                  <a:pt x="3656685" y="253143"/>
                </a:lnTo>
                <a:lnTo>
                  <a:pt x="3514039" y="252134"/>
                </a:lnTo>
                <a:lnTo>
                  <a:pt x="3372765" y="252134"/>
                </a:lnTo>
                <a:lnTo>
                  <a:pt x="3232861" y="250117"/>
                </a:lnTo>
                <a:lnTo>
                  <a:pt x="3095701" y="247092"/>
                </a:lnTo>
                <a:lnTo>
                  <a:pt x="2959913" y="244234"/>
                </a:lnTo>
                <a:lnTo>
                  <a:pt x="2826868" y="241040"/>
                </a:lnTo>
                <a:lnTo>
                  <a:pt x="2694508" y="236166"/>
                </a:lnTo>
                <a:lnTo>
                  <a:pt x="2564207" y="230955"/>
                </a:lnTo>
                <a:lnTo>
                  <a:pt x="2436648" y="226249"/>
                </a:lnTo>
                <a:lnTo>
                  <a:pt x="2187702" y="212969"/>
                </a:lnTo>
                <a:lnTo>
                  <a:pt x="1949044" y="198850"/>
                </a:lnTo>
                <a:lnTo>
                  <a:pt x="1719987" y="184058"/>
                </a:lnTo>
                <a:lnTo>
                  <a:pt x="1503274" y="167753"/>
                </a:lnTo>
                <a:lnTo>
                  <a:pt x="1296162" y="150776"/>
                </a:lnTo>
                <a:lnTo>
                  <a:pt x="1104138" y="132455"/>
                </a:lnTo>
                <a:lnTo>
                  <a:pt x="923773" y="114469"/>
                </a:lnTo>
                <a:lnTo>
                  <a:pt x="757809" y="96484"/>
                </a:lnTo>
                <a:lnTo>
                  <a:pt x="605562" y="79507"/>
                </a:lnTo>
                <a:lnTo>
                  <a:pt x="470459" y="63370"/>
                </a:lnTo>
                <a:lnTo>
                  <a:pt x="348387" y="48074"/>
                </a:lnTo>
                <a:lnTo>
                  <a:pt x="245517" y="35299"/>
                </a:lnTo>
                <a:lnTo>
                  <a:pt x="159106" y="23197"/>
                </a:lnTo>
                <a:lnTo>
                  <a:pt x="40462" y="5883"/>
                </a:lnTo>
                <a:lnTo>
                  <a:pt x="0" y="0"/>
                </a:lnTo>
                <a:lnTo>
                  <a:pt x="0" y="652830"/>
                </a:lnTo>
                <a:lnTo>
                  <a:pt x="0" y="652830"/>
                </a:lnTo>
                <a:lnTo>
                  <a:pt x="0" y="7809953"/>
                </a:lnTo>
                <a:lnTo>
                  <a:pt x="6857999" y="7809953"/>
                </a:lnTo>
                <a:lnTo>
                  <a:pt x="6857999" y="1344715"/>
                </a:lnTo>
                <a:close/>
              </a:path>
            </a:pathLst>
          </a:custGeom>
          <a:solidFill>
            <a:srgbClr val="FFFFFF"/>
          </a:solidFill>
          <a:ln>
            <a:noFill/>
          </a:ln>
        </p:spPr>
      </p:sp>
      <p:pic>
        <p:nvPicPr>
          <p:cNvPr id="6" name="Picture 5" descr="A screenshot of a computer&#10;&#10;Description automatically generated">
            <a:extLst>
              <a:ext uri="{FF2B5EF4-FFF2-40B4-BE49-F238E27FC236}">
                <a16:creationId xmlns:a16="http://schemas.microsoft.com/office/drawing/2014/main" id="{4F288C29-D144-41D7-890B-3D0B57A91FBE}"/>
              </a:ext>
            </a:extLst>
          </p:cNvPr>
          <p:cNvPicPr>
            <a:picLocks noChangeAspect="1"/>
          </p:cNvPicPr>
          <p:nvPr/>
        </p:nvPicPr>
        <p:blipFill rotWithShape="1">
          <a:blip r:embed="rId7">
            <a:extLst>
              <a:ext uri="{28A0092B-C50C-407E-A947-70E740481C1C}">
                <a14:useLocalDpi xmlns:a14="http://schemas.microsoft.com/office/drawing/2010/main" val="0"/>
              </a:ext>
            </a:extLst>
          </a:blip>
          <a:srcRect t="4883" b="4883"/>
          <a:stretch/>
        </p:blipFill>
        <p:spPr>
          <a:xfrm>
            <a:off x="4037011" y="1200244"/>
            <a:ext cx="3426669" cy="3709642"/>
          </a:xfrm>
          <a:prstGeom prst="rect">
            <a:avLst/>
          </a:prstGeom>
          <a:effectLst/>
        </p:spPr>
      </p:pic>
      <p:sp>
        <p:nvSpPr>
          <p:cNvPr id="25" name="Freeform 31">
            <a:extLst>
              <a:ext uri="{FF2B5EF4-FFF2-40B4-BE49-F238E27FC236}">
                <a16:creationId xmlns:a16="http://schemas.microsoft.com/office/drawing/2014/main" id="{066DF7B3-9ED5-41D5-A5B2-B2C5775B13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4" name="Picture 3" descr="A screenshot of a computer&#10;&#10;Description automatically generated">
            <a:extLst>
              <a:ext uri="{FF2B5EF4-FFF2-40B4-BE49-F238E27FC236}">
                <a16:creationId xmlns:a16="http://schemas.microsoft.com/office/drawing/2014/main" id="{B6F7564D-DBD3-4785-8158-EF5C34EB2C39}"/>
              </a:ext>
            </a:extLst>
          </p:cNvPr>
          <p:cNvPicPr>
            <a:picLocks noChangeAspect="1"/>
          </p:cNvPicPr>
          <p:nvPr/>
        </p:nvPicPr>
        <p:blipFill rotWithShape="1">
          <a:blip r:embed="rId8">
            <a:extLst>
              <a:ext uri="{28A0092B-C50C-407E-A947-70E740481C1C}">
                <a14:useLocalDpi xmlns:a14="http://schemas.microsoft.com/office/drawing/2010/main" val="0"/>
              </a:ext>
            </a:extLst>
          </a:blip>
          <a:srcRect t="4963" b="4963"/>
          <a:stretch/>
        </p:blipFill>
        <p:spPr>
          <a:xfrm>
            <a:off x="243840" y="1200245"/>
            <a:ext cx="3677285" cy="3709641"/>
          </a:xfrm>
          <a:prstGeom prst="rect">
            <a:avLst/>
          </a:prstGeom>
          <a:effectLst/>
        </p:spPr>
      </p:pic>
      <p:sp>
        <p:nvSpPr>
          <p:cNvPr id="7" name="TextBox 6">
            <a:extLst>
              <a:ext uri="{FF2B5EF4-FFF2-40B4-BE49-F238E27FC236}">
                <a16:creationId xmlns:a16="http://schemas.microsoft.com/office/drawing/2014/main" id="{0BCE3F0F-9C78-47EF-89DF-391D49DB4B26}"/>
              </a:ext>
            </a:extLst>
          </p:cNvPr>
          <p:cNvSpPr txBox="1"/>
          <p:nvPr/>
        </p:nvSpPr>
        <p:spPr>
          <a:xfrm>
            <a:off x="8210623" y="1141407"/>
            <a:ext cx="2376097" cy="923330"/>
          </a:xfrm>
          <a:prstGeom prst="rect">
            <a:avLst/>
          </a:prstGeom>
          <a:noFill/>
        </p:spPr>
        <p:txBody>
          <a:bodyPr wrap="square" rtlCol="0">
            <a:spAutoFit/>
          </a:bodyPr>
          <a:lstStyle/>
          <a:p>
            <a:r>
              <a:rPr lang="en-IN" b="1" dirty="0"/>
              <a:t>Admin can see user submitted answers of quiz</a:t>
            </a:r>
          </a:p>
        </p:txBody>
      </p:sp>
      <p:sp>
        <p:nvSpPr>
          <p:cNvPr id="9" name="Arrow: Left 8">
            <a:extLst>
              <a:ext uri="{FF2B5EF4-FFF2-40B4-BE49-F238E27FC236}">
                <a16:creationId xmlns:a16="http://schemas.microsoft.com/office/drawing/2014/main" id="{910319CB-E546-40A0-A1E1-DA9E3926B9B2}"/>
              </a:ext>
            </a:extLst>
          </p:cNvPr>
          <p:cNvSpPr/>
          <p:nvPr/>
        </p:nvSpPr>
        <p:spPr>
          <a:xfrm>
            <a:off x="7579566" y="1447800"/>
            <a:ext cx="515170" cy="61693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01166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7229C43-CA52-4525-A2D1-ACD2BA29DA85}"/>
              </a:ext>
            </a:extLst>
          </p:cNvPr>
          <p:cNvSpPr/>
          <p:nvPr/>
        </p:nvSpPr>
        <p:spPr>
          <a:xfrm>
            <a:off x="3187735" y="-19050"/>
            <a:ext cx="5816529" cy="646331"/>
          </a:xfrm>
          <a:prstGeom prst="rect">
            <a:avLst/>
          </a:prstGeom>
          <a:noFill/>
        </p:spPr>
        <p:txBody>
          <a:bodyPr wrap="none" lIns="91440" tIns="45720" rIns="91440" bIns="45720">
            <a:spAutoFit/>
          </a:bodyPr>
          <a:lstStyle/>
          <a:p>
            <a:pPr algn="ctr"/>
            <a:r>
              <a:rPr lang="en-US" sz="3600" b="1">
                <a:ln w="22225">
                  <a:solidFill>
                    <a:schemeClr val="accent2"/>
                  </a:solidFill>
                  <a:prstDash val="solid"/>
                </a:ln>
                <a:solidFill>
                  <a:schemeClr val="accent2">
                    <a:lumMod val="40000"/>
                    <a:lumOff val="60000"/>
                  </a:schemeClr>
                </a:solidFill>
              </a:rPr>
              <a:t>QuizzBizz-Online Quiz System</a:t>
            </a:r>
            <a:endParaRPr lang="en-US" sz="3600" b="1" cap="none" spc="0" dirty="0">
              <a:ln w="22225">
                <a:solidFill>
                  <a:schemeClr val="accent2"/>
                </a:solidFill>
                <a:prstDash val="solid"/>
              </a:ln>
              <a:solidFill>
                <a:schemeClr val="accent2">
                  <a:lumMod val="40000"/>
                  <a:lumOff val="60000"/>
                </a:schemeClr>
              </a:solidFill>
              <a:effectLst/>
            </a:endParaRPr>
          </a:p>
        </p:txBody>
      </p:sp>
      <p:sp>
        <p:nvSpPr>
          <p:cNvPr id="4" name="TextBox 3">
            <a:extLst>
              <a:ext uri="{FF2B5EF4-FFF2-40B4-BE49-F238E27FC236}">
                <a16:creationId xmlns:a16="http://schemas.microsoft.com/office/drawing/2014/main" id="{BEDECE2E-3DFE-4C54-87FA-19942D425019}"/>
              </a:ext>
            </a:extLst>
          </p:cNvPr>
          <p:cNvSpPr txBox="1"/>
          <p:nvPr/>
        </p:nvSpPr>
        <p:spPr>
          <a:xfrm>
            <a:off x="1228725" y="1047750"/>
            <a:ext cx="10410825" cy="4524315"/>
          </a:xfrm>
          <a:prstGeom prst="rect">
            <a:avLst/>
          </a:prstGeom>
          <a:noFill/>
        </p:spPr>
        <p:txBody>
          <a:bodyPr wrap="square" rtlCol="0">
            <a:spAutoFit/>
          </a:bodyPr>
          <a:lstStyle/>
          <a:p>
            <a:pPr marL="285750" indent="-285750">
              <a:buFont typeface="Arial" panose="020B0604020202020204" pitchFamily="34" charset="0"/>
              <a:buChar char="•"/>
            </a:pPr>
            <a:r>
              <a:rPr lang="en-IN" sz="2400" dirty="0">
                <a:effectLst/>
                <a:latin typeface="Calibri" panose="020F0502020204030204" pitchFamily="34" charset="0"/>
                <a:ea typeface="Calibri" panose="020F0502020204030204" pitchFamily="34" charset="0"/>
                <a:cs typeface="Mangal" panose="02040503050203030202" pitchFamily="18" charset="0"/>
              </a:rPr>
              <a:t>I developed this project to organise Quiz through online mode. In present system everything is done manually, quiz organiser’s need to maintain books to store information like student details, course details, question paper, result etc. It is very difficult to maintain all data manually, also in current situation when students cannot appear in exams physically due to covid-19 pandemic, it is difficult to evaluate and organise test.</a:t>
            </a:r>
          </a:p>
          <a:p>
            <a:endParaRPr lang="en-IN" sz="2400" dirty="0">
              <a:effectLst/>
              <a:latin typeface="Calibri" panose="020F0502020204030204" pitchFamily="34" charset="0"/>
              <a:ea typeface="Calibri" panose="020F0502020204030204" pitchFamily="34" charset="0"/>
              <a:cs typeface="Mangal" panose="02040503050203030202" pitchFamily="18" charset="0"/>
            </a:endParaRPr>
          </a:p>
          <a:p>
            <a:pPr marL="285750" indent="-285750">
              <a:buFont typeface="Arial" panose="020B0604020202020204" pitchFamily="34" charset="0"/>
              <a:buChar char="•"/>
            </a:pPr>
            <a:r>
              <a:rPr lang="en-IN" sz="2400" dirty="0">
                <a:effectLst/>
                <a:latin typeface="Calibri" panose="020F0502020204030204" pitchFamily="34" charset="0"/>
                <a:ea typeface="Calibri" panose="020F0502020204030204" pitchFamily="34" charset="0"/>
                <a:cs typeface="Mangal" panose="02040503050203030202" pitchFamily="18" charset="0"/>
              </a:rPr>
              <a:t>The aim of the project is to organise quiz through online mode and to evaluate student. The administrator, instructor, student who are attending quiz can connect through this project, thus facilitating effective implementation and monitoring of various activities of online examination like conducting examination as per scheduled and delivering result to that user or student. </a:t>
            </a:r>
            <a:endParaRPr lang="en-IN" sz="2400" dirty="0">
              <a:solidFill>
                <a:schemeClr val="accent2">
                  <a:lumMod val="50000"/>
                </a:schemeClr>
              </a:solidFill>
            </a:endParaRPr>
          </a:p>
        </p:txBody>
      </p:sp>
    </p:spTree>
    <p:extLst>
      <p:ext uri="{BB962C8B-B14F-4D97-AF65-F5344CB8AC3E}">
        <p14:creationId xmlns:p14="http://schemas.microsoft.com/office/powerpoint/2010/main" val="1138518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79DA2A9-032C-48FA-BD60-7908DB7B2C3A}"/>
              </a:ext>
            </a:extLst>
          </p:cNvPr>
          <p:cNvSpPr/>
          <p:nvPr/>
        </p:nvSpPr>
        <p:spPr>
          <a:xfrm>
            <a:off x="4253989" y="81260"/>
            <a:ext cx="3684022" cy="646331"/>
          </a:xfrm>
          <a:prstGeom prst="rect">
            <a:avLst/>
          </a:prstGeom>
          <a:noFill/>
        </p:spPr>
        <p:txBody>
          <a:bodyPr wrap="none" lIns="91440" tIns="45720" rIns="91440" bIns="45720">
            <a:spAutoFit/>
          </a:bodyPr>
          <a:lstStyle/>
          <a:p>
            <a:pPr algn="ctr"/>
            <a:r>
              <a:rPr lang="en-US" sz="3600" b="1" dirty="0">
                <a:ln w="22225">
                  <a:solidFill>
                    <a:schemeClr val="accent2"/>
                  </a:solidFill>
                  <a:prstDash val="solid"/>
                </a:ln>
                <a:solidFill>
                  <a:schemeClr val="accent2">
                    <a:lumMod val="40000"/>
                    <a:lumOff val="60000"/>
                  </a:schemeClr>
                </a:solidFill>
              </a:rPr>
              <a:t>Language Used</a:t>
            </a:r>
            <a:endParaRPr lang="en-US" sz="3600" b="1" cap="none" spc="0" dirty="0">
              <a:ln w="22225">
                <a:solidFill>
                  <a:schemeClr val="accent2"/>
                </a:solidFill>
                <a:prstDash val="solid"/>
              </a:ln>
              <a:solidFill>
                <a:schemeClr val="accent2">
                  <a:lumMod val="40000"/>
                  <a:lumOff val="60000"/>
                </a:schemeClr>
              </a:solidFill>
              <a:effectLst/>
            </a:endParaRPr>
          </a:p>
        </p:txBody>
      </p:sp>
      <p:sp>
        <p:nvSpPr>
          <p:cNvPr id="3" name="TextBox 2">
            <a:extLst>
              <a:ext uri="{FF2B5EF4-FFF2-40B4-BE49-F238E27FC236}">
                <a16:creationId xmlns:a16="http://schemas.microsoft.com/office/drawing/2014/main" id="{72D68787-4459-482D-96D4-6702D4FB7ECB}"/>
              </a:ext>
            </a:extLst>
          </p:cNvPr>
          <p:cNvSpPr txBox="1"/>
          <p:nvPr/>
        </p:nvSpPr>
        <p:spPr>
          <a:xfrm>
            <a:off x="2200275" y="1571625"/>
            <a:ext cx="7591425" cy="830997"/>
          </a:xfrm>
          <a:prstGeom prst="rect">
            <a:avLst/>
          </a:prstGeom>
          <a:noFill/>
        </p:spPr>
        <p:txBody>
          <a:bodyPr wrap="square" rtlCol="0">
            <a:spAutoFit/>
          </a:bodyPr>
          <a:lstStyle/>
          <a:p>
            <a:pPr algn="ctr"/>
            <a:r>
              <a:rPr lang="en-IN" sz="2400" b="1" dirty="0"/>
              <a:t>Backend-Python, Django Framework</a:t>
            </a:r>
          </a:p>
          <a:p>
            <a:pPr algn="ctr"/>
            <a:r>
              <a:rPr lang="en-IN" sz="2400" b="1" dirty="0"/>
              <a:t>Frontend-Angular Framework(typescript)</a:t>
            </a:r>
          </a:p>
        </p:txBody>
      </p:sp>
      <p:sp>
        <p:nvSpPr>
          <p:cNvPr id="4" name="Rectangle 3">
            <a:extLst>
              <a:ext uri="{FF2B5EF4-FFF2-40B4-BE49-F238E27FC236}">
                <a16:creationId xmlns:a16="http://schemas.microsoft.com/office/drawing/2014/main" id="{7695D073-83CC-4A3D-85F7-7C74C383981E}"/>
              </a:ext>
            </a:extLst>
          </p:cNvPr>
          <p:cNvSpPr/>
          <p:nvPr/>
        </p:nvSpPr>
        <p:spPr>
          <a:xfrm>
            <a:off x="4914426" y="2930783"/>
            <a:ext cx="2363147" cy="646331"/>
          </a:xfrm>
          <a:prstGeom prst="rect">
            <a:avLst/>
          </a:prstGeom>
          <a:noFill/>
        </p:spPr>
        <p:txBody>
          <a:bodyPr wrap="none" lIns="91440" tIns="45720" rIns="91440" bIns="45720">
            <a:spAutoFit/>
          </a:bodyPr>
          <a:lstStyle/>
          <a:p>
            <a:pPr algn="ctr"/>
            <a:r>
              <a:rPr lang="en-US" sz="3600" b="1" cap="none" spc="0" dirty="0">
                <a:ln w="22225">
                  <a:solidFill>
                    <a:schemeClr val="accent2"/>
                  </a:solidFill>
                  <a:prstDash val="solid"/>
                </a:ln>
                <a:solidFill>
                  <a:schemeClr val="accent2">
                    <a:lumMod val="40000"/>
                    <a:lumOff val="60000"/>
                  </a:schemeClr>
                </a:solidFill>
                <a:effectLst/>
              </a:rPr>
              <a:t>Database</a:t>
            </a:r>
          </a:p>
        </p:txBody>
      </p:sp>
      <p:sp>
        <p:nvSpPr>
          <p:cNvPr id="5" name="TextBox 4">
            <a:extLst>
              <a:ext uri="{FF2B5EF4-FFF2-40B4-BE49-F238E27FC236}">
                <a16:creationId xmlns:a16="http://schemas.microsoft.com/office/drawing/2014/main" id="{015113D7-0EE7-4ED3-8A64-07D9559EC718}"/>
              </a:ext>
            </a:extLst>
          </p:cNvPr>
          <p:cNvSpPr txBox="1"/>
          <p:nvPr/>
        </p:nvSpPr>
        <p:spPr>
          <a:xfrm>
            <a:off x="3509961" y="4105275"/>
            <a:ext cx="5172075" cy="461665"/>
          </a:xfrm>
          <a:prstGeom prst="rect">
            <a:avLst/>
          </a:prstGeom>
          <a:noFill/>
        </p:spPr>
        <p:txBody>
          <a:bodyPr wrap="square" rtlCol="0">
            <a:spAutoFit/>
          </a:bodyPr>
          <a:lstStyle/>
          <a:p>
            <a:pPr algn="ctr"/>
            <a:r>
              <a:rPr lang="en-IN" sz="2400" b="1" dirty="0"/>
              <a:t>PostgreSQL</a:t>
            </a:r>
          </a:p>
        </p:txBody>
      </p:sp>
    </p:spTree>
    <p:extLst>
      <p:ext uri="{BB962C8B-B14F-4D97-AF65-F5344CB8AC3E}">
        <p14:creationId xmlns:p14="http://schemas.microsoft.com/office/powerpoint/2010/main" val="2852681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0"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1"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2"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3"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4"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5" name="Rectangle 20">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3B75C072-56D2-4E86-B686-AD195D5C0E0E}"/>
              </a:ext>
            </a:extLst>
          </p:cNvPr>
          <p:cNvSpPr/>
          <p:nvPr/>
        </p:nvSpPr>
        <p:spPr>
          <a:xfrm>
            <a:off x="8191925" y="1325880"/>
            <a:ext cx="3352375" cy="3066507"/>
          </a:xfrm>
          <a:prstGeom prst="rect">
            <a:avLst/>
          </a:prstGeom>
        </p:spPr>
        <p:txBody>
          <a:bodyPr vert="horz" lIns="91440" tIns="45720" rIns="91440" bIns="45720" rtlCol="0" anchor="b">
            <a:normAutofit/>
          </a:bodyPr>
          <a:lstStyle/>
          <a:p>
            <a:pPr>
              <a:spcBef>
                <a:spcPct val="0"/>
              </a:spcBef>
              <a:spcAft>
                <a:spcPts val="600"/>
              </a:spcAft>
            </a:pPr>
            <a:r>
              <a:rPr lang="en-US" sz="5400" b="0" i="0" kern="1200">
                <a:ln w="22225">
                  <a:solidFill>
                    <a:schemeClr val="accent2"/>
                  </a:solidFill>
                  <a:prstDash val="solid"/>
                </a:ln>
                <a:solidFill>
                  <a:srgbClr val="EBEBEB"/>
                </a:solidFill>
                <a:latin typeface="+mj-lt"/>
                <a:ea typeface="+mj-ea"/>
                <a:cs typeface="+mj-cs"/>
              </a:rPr>
              <a:t>Zero-level DFD</a:t>
            </a:r>
          </a:p>
        </p:txBody>
      </p:sp>
      <p:sp>
        <p:nvSpPr>
          <p:cNvPr id="36"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37" name="Freeform: Shape 24">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Rectangle 26">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Picture 3" descr="Diagram&#10;&#10;Description automatically generated">
            <a:extLst>
              <a:ext uri="{FF2B5EF4-FFF2-40B4-BE49-F238E27FC236}">
                <a16:creationId xmlns:a16="http://schemas.microsoft.com/office/drawing/2014/main" id="{A91DF016-304B-46E0-8092-D9BE3559B14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3854" y="2370594"/>
            <a:ext cx="6270662" cy="2116347"/>
          </a:xfrm>
          <a:prstGeom prst="rect">
            <a:avLst/>
          </a:prstGeom>
          <a:effectLst/>
        </p:spPr>
      </p:pic>
    </p:spTree>
    <p:extLst>
      <p:ext uri="{BB962C8B-B14F-4D97-AF65-F5344CB8AC3E}">
        <p14:creationId xmlns:p14="http://schemas.microsoft.com/office/powerpoint/2010/main" val="326593862"/>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C011CCBA-43E0-43EC-8ABB-56DE2BBCE14A}"/>
              </a:ext>
            </a:extLst>
          </p:cNvPr>
          <p:cNvSpPr/>
          <p:nvPr/>
        </p:nvSpPr>
        <p:spPr>
          <a:xfrm>
            <a:off x="8191925" y="1325880"/>
            <a:ext cx="3352375" cy="3066507"/>
          </a:xfrm>
          <a:prstGeom prst="rect">
            <a:avLst/>
          </a:prstGeom>
        </p:spPr>
        <p:txBody>
          <a:bodyPr vert="horz" lIns="91440" tIns="45720" rIns="91440" bIns="45720" rtlCol="0" anchor="b">
            <a:normAutofit/>
          </a:bodyPr>
          <a:lstStyle/>
          <a:p>
            <a:pPr>
              <a:spcBef>
                <a:spcPct val="0"/>
              </a:spcBef>
              <a:spcAft>
                <a:spcPts val="600"/>
              </a:spcAft>
            </a:pPr>
            <a:r>
              <a:rPr lang="en-US" sz="5400" b="0" i="0" kern="1200">
                <a:ln w="22225">
                  <a:solidFill>
                    <a:schemeClr val="accent2"/>
                  </a:solidFill>
                  <a:prstDash val="solid"/>
                </a:ln>
                <a:solidFill>
                  <a:srgbClr val="EBEBEB"/>
                </a:solidFill>
                <a:latin typeface="+mj-lt"/>
                <a:ea typeface="+mj-ea"/>
                <a:cs typeface="+mj-cs"/>
              </a:rPr>
              <a:t>First-level DFD</a:t>
            </a:r>
            <a:endParaRPr lang="en-US" sz="5400" b="0" i="0" kern="1200" cap="none" spc="0">
              <a:ln w="22225">
                <a:solidFill>
                  <a:schemeClr val="accent2"/>
                </a:solidFill>
                <a:prstDash val="solid"/>
              </a:ln>
              <a:solidFill>
                <a:srgbClr val="EBEBEB"/>
              </a:solidFill>
              <a:effectLst/>
              <a:latin typeface="+mj-lt"/>
              <a:ea typeface="+mj-ea"/>
              <a:cs typeface="+mj-cs"/>
            </a:endParaRPr>
          </a:p>
        </p:txBody>
      </p:sp>
      <p:sp>
        <p:nvSpPr>
          <p:cNvPr id="23"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5" name="Freeform: Shape 24">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Picture 3" descr="Diagram&#10;&#10;Description automatically generated">
            <a:extLst>
              <a:ext uri="{FF2B5EF4-FFF2-40B4-BE49-F238E27FC236}">
                <a16:creationId xmlns:a16="http://schemas.microsoft.com/office/drawing/2014/main" id="{291E7323-C02D-40FC-BA0D-D9EF69C5496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3854" y="1147814"/>
            <a:ext cx="6270662" cy="4561906"/>
          </a:xfrm>
          <a:prstGeom prst="rect">
            <a:avLst/>
          </a:prstGeom>
          <a:effectLst/>
        </p:spPr>
      </p:pic>
    </p:spTree>
    <p:extLst>
      <p:ext uri="{BB962C8B-B14F-4D97-AF65-F5344CB8AC3E}">
        <p14:creationId xmlns:p14="http://schemas.microsoft.com/office/powerpoint/2010/main" val="2226456666"/>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889D2AFF-9935-449B-B8D5-DE0E12DCF4DD}"/>
              </a:ext>
            </a:extLst>
          </p:cNvPr>
          <p:cNvSpPr/>
          <p:nvPr/>
        </p:nvSpPr>
        <p:spPr>
          <a:xfrm>
            <a:off x="8191925" y="1325880"/>
            <a:ext cx="3352375" cy="3066507"/>
          </a:xfrm>
          <a:prstGeom prst="rect">
            <a:avLst/>
          </a:prstGeom>
        </p:spPr>
        <p:txBody>
          <a:bodyPr vert="horz" lIns="91440" tIns="45720" rIns="91440" bIns="45720" rtlCol="0" anchor="b">
            <a:normAutofit/>
          </a:bodyPr>
          <a:lstStyle/>
          <a:p>
            <a:pPr>
              <a:spcBef>
                <a:spcPct val="0"/>
              </a:spcBef>
              <a:spcAft>
                <a:spcPts val="600"/>
              </a:spcAft>
            </a:pPr>
            <a:r>
              <a:rPr lang="en-US" sz="5400" b="0" i="0" kern="1200" cap="none" spc="0">
                <a:ln w="22225">
                  <a:solidFill>
                    <a:schemeClr val="accent2"/>
                  </a:solidFill>
                  <a:prstDash val="solid"/>
                </a:ln>
                <a:solidFill>
                  <a:srgbClr val="EBEBEB"/>
                </a:solidFill>
                <a:effectLst/>
                <a:latin typeface="+mj-lt"/>
                <a:ea typeface="+mj-ea"/>
                <a:cs typeface="+mj-cs"/>
              </a:rPr>
              <a:t>Use Case Diagram</a:t>
            </a:r>
          </a:p>
        </p:txBody>
      </p:sp>
      <p:sp>
        <p:nvSpPr>
          <p:cNvPr id="23"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5" name="Freeform: Shape 24">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Picture 3" descr="Diagram&#10;&#10;Description automatically generated">
            <a:extLst>
              <a:ext uri="{FF2B5EF4-FFF2-40B4-BE49-F238E27FC236}">
                <a16:creationId xmlns:a16="http://schemas.microsoft.com/office/drawing/2014/main" id="{DF146057-13EB-4753-8AAF-F9D4E507E2C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4019" y="647698"/>
            <a:ext cx="5870331" cy="5562139"/>
          </a:xfrm>
          <a:prstGeom prst="rect">
            <a:avLst/>
          </a:prstGeom>
          <a:effectLst/>
        </p:spPr>
      </p:pic>
    </p:spTree>
    <p:extLst>
      <p:ext uri="{BB962C8B-B14F-4D97-AF65-F5344CB8AC3E}">
        <p14:creationId xmlns:p14="http://schemas.microsoft.com/office/powerpoint/2010/main" val="1278908824"/>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EE553D20-6296-4384-90B9-D32114B233CD}"/>
              </a:ext>
            </a:extLst>
          </p:cNvPr>
          <p:cNvSpPr/>
          <p:nvPr/>
        </p:nvSpPr>
        <p:spPr>
          <a:xfrm>
            <a:off x="8191925" y="2669685"/>
            <a:ext cx="3352375" cy="1722702"/>
          </a:xfrm>
          <a:prstGeom prst="rect">
            <a:avLst/>
          </a:prstGeom>
        </p:spPr>
        <p:txBody>
          <a:bodyPr vert="horz" lIns="91440" tIns="45720" rIns="91440" bIns="45720" rtlCol="0" anchor="b">
            <a:normAutofit lnSpcReduction="10000"/>
          </a:bodyPr>
          <a:lstStyle/>
          <a:p>
            <a:pPr>
              <a:spcBef>
                <a:spcPct val="0"/>
              </a:spcBef>
              <a:spcAft>
                <a:spcPts val="600"/>
              </a:spcAft>
            </a:pPr>
            <a:r>
              <a:rPr lang="en-US" sz="5400" b="0" i="0" kern="1200" cap="none" spc="0" dirty="0">
                <a:ln w="22225">
                  <a:solidFill>
                    <a:schemeClr val="accent2"/>
                  </a:solidFill>
                  <a:prstDash val="solid"/>
                </a:ln>
                <a:solidFill>
                  <a:srgbClr val="EBEBEB"/>
                </a:solidFill>
                <a:effectLst/>
                <a:latin typeface="+mj-lt"/>
                <a:ea typeface="+mj-ea"/>
                <a:cs typeface="+mj-cs"/>
              </a:rPr>
              <a:t>Admin </a:t>
            </a:r>
            <a:r>
              <a:rPr lang="en-US" sz="5400" b="0" i="0" kern="1200" dirty="0">
                <a:ln w="22225">
                  <a:solidFill>
                    <a:schemeClr val="accent2"/>
                  </a:solidFill>
                  <a:prstDash val="solid"/>
                </a:ln>
                <a:solidFill>
                  <a:srgbClr val="EBEBEB"/>
                </a:solidFill>
                <a:latin typeface="+mj-lt"/>
                <a:ea typeface="+mj-ea"/>
                <a:cs typeface="+mj-cs"/>
              </a:rPr>
              <a:t>P</a:t>
            </a:r>
            <a:r>
              <a:rPr lang="en-US" sz="5400" b="0" i="0" kern="1200" cap="none" spc="0" dirty="0">
                <a:ln w="22225">
                  <a:solidFill>
                    <a:schemeClr val="accent2"/>
                  </a:solidFill>
                  <a:prstDash val="solid"/>
                </a:ln>
                <a:solidFill>
                  <a:srgbClr val="EBEBEB"/>
                </a:solidFill>
                <a:effectLst/>
                <a:latin typeface="+mj-lt"/>
                <a:ea typeface="+mj-ea"/>
                <a:cs typeface="+mj-cs"/>
              </a:rPr>
              <a:t>age</a:t>
            </a:r>
          </a:p>
        </p:txBody>
      </p:sp>
      <p:sp>
        <p:nvSpPr>
          <p:cNvPr id="23"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5" name="Freeform: Shape 24">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Picture 3" descr="A screenshot of a computer&#10;&#10;Description automatically generated">
            <a:extLst>
              <a:ext uri="{FF2B5EF4-FFF2-40B4-BE49-F238E27FC236}">
                <a16:creationId xmlns:a16="http://schemas.microsoft.com/office/drawing/2014/main" id="{55E911C4-CD67-48E7-8A35-F6D1A9791141}"/>
              </a:ext>
            </a:extLst>
          </p:cNvPr>
          <p:cNvPicPr>
            <a:picLocks noChangeAspect="1"/>
          </p:cNvPicPr>
          <p:nvPr/>
        </p:nvPicPr>
        <p:blipFill rotWithShape="1">
          <a:blip r:embed="rId6">
            <a:extLst>
              <a:ext uri="{28A0092B-C50C-407E-A947-70E740481C1C}">
                <a14:useLocalDpi xmlns:a14="http://schemas.microsoft.com/office/drawing/2010/main" val="0"/>
              </a:ext>
            </a:extLst>
          </a:blip>
          <a:srcRect t="4446" b="5185"/>
          <a:stretch/>
        </p:blipFill>
        <p:spPr>
          <a:xfrm>
            <a:off x="152399" y="568960"/>
            <a:ext cx="7275937" cy="5120640"/>
          </a:xfrm>
          <a:prstGeom prst="rect">
            <a:avLst/>
          </a:prstGeom>
          <a:effectLst/>
        </p:spPr>
      </p:pic>
    </p:spTree>
    <p:extLst>
      <p:ext uri="{BB962C8B-B14F-4D97-AF65-F5344CB8AC3E}">
        <p14:creationId xmlns:p14="http://schemas.microsoft.com/office/powerpoint/2010/main" val="1680069967"/>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FDD3C9FE-8DC4-4D9B-8EEB-1CB93C3D0E39}"/>
              </a:ext>
            </a:extLst>
          </p:cNvPr>
          <p:cNvSpPr/>
          <p:nvPr/>
        </p:nvSpPr>
        <p:spPr>
          <a:xfrm>
            <a:off x="8191925" y="1325880"/>
            <a:ext cx="3352375" cy="3066507"/>
          </a:xfrm>
          <a:prstGeom prst="rect">
            <a:avLst/>
          </a:prstGeom>
        </p:spPr>
        <p:txBody>
          <a:bodyPr vert="horz" lIns="91440" tIns="45720" rIns="91440" bIns="45720" rtlCol="0" anchor="b">
            <a:normAutofit/>
          </a:bodyPr>
          <a:lstStyle/>
          <a:p>
            <a:pPr>
              <a:spcBef>
                <a:spcPct val="0"/>
              </a:spcBef>
              <a:spcAft>
                <a:spcPts val="600"/>
              </a:spcAft>
            </a:pPr>
            <a:r>
              <a:rPr lang="en-US" sz="5400" b="0" i="0" kern="1200">
                <a:ln w="22225">
                  <a:solidFill>
                    <a:schemeClr val="accent2"/>
                  </a:solidFill>
                  <a:prstDash val="solid"/>
                </a:ln>
                <a:solidFill>
                  <a:srgbClr val="EBEBEB"/>
                </a:solidFill>
                <a:latin typeface="+mj-lt"/>
                <a:ea typeface="+mj-ea"/>
                <a:cs typeface="+mj-cs"/>
              </a:rPr>
              <a:t>U</a:t>
            </a:r>
            <a:r>
              <a:rPr lang="en-US" sz="5400" b="0" i="0" kern="1200" cap="none" spc="0">
                <a:ln w="22225">
                  <a:solidFill>
                    <a:schemeClr val="accent2"/>
                  </a:solidFill>
                  <a:prstDash val="solid"/>
                </a:ln>
                <a:solidFill>
                  <a:srgbClr val="EBEBEB"/>
                </a:solidFill>
                <a:effectLst/>
                <a:latin typeface="+mj-lt"/>
                <a:ea typeface="+mj-ea"/>
                <a:cs typeface="+mj-cs"/>
              </a:rPr>
              <a:t>sers</a:t>
            </a:r>
          </a:p>
        </p:txBody>
      </p:sp>
      <p:sp>
        <p:nvSpPr>
          <p:cNvPr id="23"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5" name="Freeform: Shape 24">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 name="Picture 2" descr="A screenshot of a computer&#10;&#10;Description automatically generated">
            <a:extLst>
              <a:ext uri="{FF2B5EF4-FFF2-40B4-BE49-F238E27FC236}">
                <a16:creationId xmlns:a16="http://schemas.microsoft.com/office/drawing/2014/main" id="{317EF8BE-7C33-4F09-906E-D36767366690}"/>
              </a:ext>
            </a:extLst>
          </p:cNvPr>
          <p:cNvPicPr>
            <a:picLocks noChangeAspect="1"/>
          </p:cNvPicPr>
          <p:nvPr/>
        </p:nvPicPr>
        <p:blipFill rotWithShape="1">
          <a:blip r:embed="rId6">
            <a:extLst>
              <a:ext uri="{28A0092B-C50C-407E-A947-70E740481C1C}">
                <a14:useLocalDpi xmlns:a14="http://schemas.microsoft.com/office/drawing/2010/main" val="0"/>
              </a:ext>
            </a:extLst>
          </a:blip>
          <a:srcRect t="4640" r="253" b="5491"/>
          <a:stretch/>
        </p:blipFill>
        <p:spPr>
          <a:xfrm>
            <a:off x="366947" y="934720"/>
            <a:ext cx="6756590" cy="4323080"/>
          </a:xfrm>
          <a:prstGeom prst="rect">
            <a:avLst/>
          </a:prstGeom>
          <a:effectLst/>
        </p:spPr>
      </p:pic>
    </p:spTree>
    <p:extLst>
      <p:ext uri="{BB962C8B-B14F-4D97-AF65-F5344CB8AC3E}">
        <p14:creationId xmlns:p14="http://schemas.microsoft.com/office/powerpoint/2010/main" val="4227442371"/>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D1F1AF97-D759-4CDA-9C71-53DA611B0095}"/>
              </a:ext>
            </a:extLst>
          </p:cNvPr>
          <p:cNvSpPr/>
          <p:nvPr/>
        </p:nvSpPr>
        <p:spPr>
          <a:xfrm>
            <a:off x="8191925" y="1325880"/>
            <a:ext cx="3352375" cy="3066507"/>
          </a:xfrm>
          <a:prstGeom prst="rect">
            <a:avLst/>
          </a:prstGeom>
        </p:spPr>
        <p:txBody>
          <a:bodyPr vert="horz" lIns="91440" tIns="45720" rIns="91440" bIns="45720" rtlCol="0" anchor="b">
            <a:normAutofit/>
          </a:bodyPr>
          <a:lstStyle/>
          <a:p>
            <a:pPr>
              <a:spcBef>
                <a:spcPct val="0"/>
              </a:spcBef>
              <a:spcAft>
                <a:spcPts val="600"/>
              </a:spcAft>
            </a:pPr>
            <a:r>
              <a:rPr lang="en-US" sz="5400" b="0" i="0" kern="1200" cap="none" spc="0">
                <a:ln w="22225">
                  <a:solidFill>
                    <a:schemeClr val="accent2"/>
                  </a:solidFill>
                  <a:prstDash val="solid"/>
                </a:ln>
                <a:solidFill>
                  <a:srgbClr val="EBEBEB"/>
                </a:solidFill>
                <a:effectLst/>
                <a:latin typeface="+mj-lt"/>
                <a:ea typeface="+mj-ea"/>
                <a:cs typeface="+mj-cs"/>
              </a:rPr>
              <a:t>Quizzes</a:t>
            </a:r>
          </a:p>
        </p:txBody>
      </p:sp>
      <p:sp>
        <p:nvSpPr>
          <p:cNvPr id="23"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5" name="Freeform: Shape 24">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6" name="Picture 5" descr="A screenshot of a computer&#10;&#10;Description automatically generated">
            <a:extLst>
              <a:ext uri="{FF2B5EF4-FFF2-40B4-BE49-F238E27FC236}">
                <a16:creationId xmlns:a16="http://schemas.microsoft.com/office/drawing/2014/main" id="{2682EFFD-8376-47A9-820B-F03C4F6622DE}"/>
              </a:ext>
            </a:extLst>
          </p:cNvPr>
          <p:cNvPicPr>
            <a:picLocks noChangeAspect="1"/>
          </p:cNvPicPr>
          <p:nvPr/>
        </p:nvPicPr>
        <p:blipFill rotWithShape="1">
          <a:blip r:embed="rId6">
            <a:extLst>
              <a:ext uri="{28A0092B-C50C-407E-A947-70E740481C1C}">
                <a14:useLocalDpi xmlns:a14="http://schemas.microsoft.com/office/drawing/2010/main" val="0"/>
              </a:ext>
            </a:extLst>
          </a:blip>
          <a:srcRect t="4715" b="5305"/>
          <a:stretch/>
        </p:blipFill>
        <p:spPr>
          <a:xfrm>
            <a:off x="203200" y="1249680"/>
            <a:ext cx="7051937" cy="4419600"/>
          </a:xfrm>
          <a:prstGeom prst="rect">
            <a:avLst/>
          </a:prstGeom>
        </p:spPr>
      </p:pic>
      <p:sp>
        <p:nvSpPr>
          <p:cNvPr id="7" name="Arrow: Left 6">
            <a:extLst>
              <a:ext uri="{FF2B5EF4-FFF2-40B4-BE49-F238E27FC236}">
                <a16:creationId xmlns:a16="http://schemas.microsoft.com/office/drawing/2014/main" id="{185ED2FD-1828-4D77-9D3B-D114E8372873}"/>
              </a:ext>
            </a:extLst>
          </p:cNvPr>
          <p:cNvSpPr/>
          <p:nvPr/>
        </p:nvSpPr>
        <p:spPr>
          <a:xfrm>
            <a:off x="7366000" y="2062480"/>
            <a:ext cx="825925" cy="4048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E75D89A0-F286-47C6-9FB9-63E6B3745AD9}"/>
              </a:ext>
            </a:extLst>
          </p:cNvPr>
          <p:cNvSpPr txBox="1"/>
          <p:nvPr/>
        </p:nvSpPr>
        <p:spPr>
          <a:xfrm>
            <a:off x="8305800" y="1990725"/>
            <a:ext cx="2466975" cy="923330"/>
          </a:xfrm>
          <a:prstGeom prst="rect">
            <a:avLst/>
          </a:prstGeom>
          <a:noFill/>
        </p:spPr>
        <p:txBody>
          <a:bodyPr wrap="square" rtlCol="0">
            <a:spAutoFit/>
          </a:bodyPr>
          <a:lstStyle/>
          <a:p>
            <a:r>
              <a:rPr lang="en-IN" b="1" dirty="0">
                <a:solidFill>
                  <a:schemeClr val="bg1"/>
                </a:solidFill>
              </a:rPr>
              <a:t>Admin can create Quiz by clicking on ADD QUIZ button </a:t>
            </a:r>
          </a:p>
        </p:txBody>
      </p:sp>
    </p:spTree>
    <p:extLst>
      <p:ext uri="{BB962C8B-B14F-4D97-AF65-F5344CB8AC3E}">
        <p14:creationId xmlns:p14="http://schemas.microsoft.com/office/powerpoint/2010/main" val="1591727342"/>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136</TotalTime>
  <Words>296</Words>
  <Application>Microsoft Office PowerPoint</Application>
  <PresentationFormat>Widescreen</PresentationFormat>
  <Paragraphs>50</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Britannic Bold</vt:lpstr>
      <vt:lpstr>Calibri</vt:lpstr>
      <vt:lpstr>Century Gothic</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Aman Kumar Gupta</dc:creator>
  <cp:lastModifiedBy>Aman Kumar Gupta</cp:lastModifiedBy>
  <cp:revision>10</cp:revision>
  <dcterms:created xsi:type="dcterms:W3CDTF">2021-01-01T17:59:31Z</dcterms:created>
  <dcterms:modified xsi:type="dcterms:W3CDTF">2021-01-02T07:00:21Z</dcterms:modified>
</cp:coreProperties>
</file>