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5.jpg" ContentType="image/jpeg"/>
  <Override PartName="/ppt/media/image12.jpg" ContentType="image/jpeg"/>
  <Override PartName="/ppt/media/image1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2" r:id="rId5"/>
    <p:sldId id="270" r:id="rId6"/>
    <p:sldId id="272" r:id="rId7"/>
    <p:sldId id="273" r:id="rId8"/>
    <p:sldId id="271" r:id="rId9"/>
    <p:sldId id="274" r:id="rId10"/>
    <p:sldId id="275" r:id="rId11"/>
    <p:sldId id="276" r:id="rId12"/>
    <p:sldId id="277" r:id="rId13"/>
    <p:sldId id="261" r:id="rId14"/>
    <p:sldId id="260" r:id="rId15"/>
    <p:sldId id="265" r:id="rId16"/>
    <p:sldId id="268" r:id="rId17"/>
    <p:sldId id="269" r:id="rId18"/>
    <p:sldId id="266" r:id="rId19"/>
    <p:sldId id="267" r:id="rId20"/>
    <p:sldId id="25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4/17/2022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Arial Rounded MT Bold" panose="020F0704030504030204" pitchFamily="34" charset="0"/>
              </a:rPr>
              <a:t>E-Mail</a:t>
            </a:r>
            <a:endParaRPr lang="en-IN" b="1" dirty="0">
              <a:latin typeface="Arial Rounded MT Bold" panose="020F0704030504030204" pitchFamily="34" charset="0"/>
            </a:endParaRPr>
          </a:p>
        </p:txBody>
      </p:sp>
      <p:sp>
        <p:nvSpPr>
          <p:cNvPr id="3" name="Subtitle 2"/>
          <p:cNvSpPr>
            <a:spLocks noGrp="1"/>
          </p:cNvSpPr>
          <p:nvPr>
            <p:ph type="subTitle" idx="1"/>
          </p:nvPr>
        </p:nvSpPr>
        <p:spPr/>
        <p:txBody>
          <a:bodyPr/>
          <a:lstStyle/>
          <a:p>
            <a:r>
              <a:rPr lang="en-US" b="1" dirty="0">
                <a:latin typeface="Arial Rounded MT Bold" panose="020F0704030504030204" pitchFamily="34" charset="0"/>
              </a:rPr>
              <a:t>One of the most popular Internet services is electronic mail (e-mail).</a:t>
            </a:r>
            <a:endParaRPr lang="en-IN" b="1" dirty="0">
              <a:latin typeface="Arial Rounded MT Bold" panose="020F0704030504030204" pitchFamily="34" charset="0"/>
            </a:endParaRPr>
          </a:p>
        </p:txBody>
      </p:sp>
      <p:sp>
        <p:nvSpPr>
          <p:cNvPr id="5" name="Rounded Rectangle 4"/>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xmlns="" id="{E6E8062E-E6F6-AC4B-AB81-29C254387C6B}"/>
              </a:ext>
            </a:extLst>
          </p:cNvPr>
          <p:cNvPicPr>
            <a:picLocks noChangeAspect="1"/>
          </p:cNvPicPr>
          <p:nvPr/>
        </p:nvPicPr>
        <p:blipFill>
          <a:blip r:embed="rId2"/>
          <a:stretch>
            <a:fillRect/>
          </a:stretch>
        </p:blipFill>
        <p:spPr>
          <a:xfrm>
            <a:off x="10551057" y="116677"/>
            <a:ext cx="1546455" cy="580461"/>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b="15433"/>
          <a:stretch/>
        </p:blipFill>
        <p:spPr>
          <a:xfrm>
            <a:off x="4639012" y="2274995"/>
            <a:ext cx="2143125" cy="1812374"/>
          </a:xfrm>
          <a:prstGeom prst="rect">
            <a:avLst/>
          </a:prstGeom>
        </p:spPr>
      </p:pic>
    </p:spTree>
    <p:extLst>
      <p:ext uri="{BB962C8B-B14F-4D97-AF65-F5344CB8AC3E}">
        <p14:creationId xmlns:p14="http://schemas.microsoft.com/office/powerpoint/2010/main" val="2952777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7;p38">
            <a:extLst>
              <a:ext uri="{FF2B5EF4-FFF2-40B4-BE49-F238E27FC236}">
                <a16:creationId xmlns:a16="http://schemas.microsoft.com/office/drawing/2014/main" xmlns="" id="{EB973544-1028-8646-AC0C-3D550E7A5EAF}"/>
              </a:ext>
            </a:extLst>
          </p:cNvPr>
          <p:cNvSpPr txBox="1"/>
          <p:nvPr/>
        </p:nvSpPr>
        <p:spPr>
          <a:xfrm>
            <a:off x="993746" y="348619"/>
            <a:ext cx="7235854" cy="738633"/>
          </a:xfrm>
          <a:prstGeom prst="rect">
            <a:avLst/>
          </a:prstGeom>
          <a:noFill/>
          <a:ln>
            <a:noFill/>
          </a:ln>
        </p:spPr>
        <p:txBody>
          <a:bodyPr spcFirstLastPara="1" wrap="square" lIns="91425" tIns="91425" rIns="91425" bIns="91425" anchor="t" anchorCtr="0">
            <a:spAutoFit/>
          </a:bodyPr>
          <a:lstStyle/>
          <a:p>
            <a:r>
              <a:rPr lang="en-IN" sz="3600" dirty="0">
                <a:solidFill>
                  <a:schemeClr val="bg2">
                    <a:lumMod val="50000"/>
                  </a:schemeClr>
                </a:solidFill>
                <a:latin typeface="Arial Rounded MT Bold" panose="020F0704030504030204" pitchFamily="34" charset="0"/>
              </a:rPr>
              <a:t>Architecture of </a:t>
            </a:r>
            <a:r>
              <a:rPr lang="en-IN" sz="3600" dirty="0" smtClean="0">
                <a:solidFill>
                  <a:schemeClr val="bg2">
                    <a:lumMod val="50000"/>
                  </a:schemeClr>
                </a:solidFill>
                <a:latin typeface="Arial Rounded MT Bold" panose="020F0704030504030204" pitchFamily="34" charset="0"/>
              </a:rPr>
              <a:t>Email contd..</a:t>
            </a:r>
            <a:endParaRPr lang="en-IN" sz="3600" dirty="0">
              <a:solidFill>
                <a:schemeClr val="bg2">
                  <a:lumMod val="50000"/>
                </a:schemeClr>
              </a:solidFill>
              <a:latin typeface="Arial Rounded MT Bold" panose="020F0704030504030204" pitchFamily="34" charset="0"/>
            </a:endParaRPr>
          </a:p>
        </p:txBody>
      </p:sp>
      <p:sp>
        <p:nvSpPr>
          <p:cNvPr id="3" name="Rectangle 2"/>
          <p:cNvSpPr/>
          <p:nvPr/>
        </p:nvSpPr>
        <p:spPr>
          <a:xfrm>
            <a:off x="749808" y="1457236"/>
            <a:ext cx="8220456" cy="1138773"/>
          </a:xfrm>
          <a:prstGeom prst="rect">
            <a:avLst/>
          </a:prstGeom>
        </p:spPr>
        <p:txBody>
          <a:bodyPr wrap="square">
            <a:spAutoFit/>
          </a:bodyPr>
          <a:lstStyle/>
          <a:p>
            <a:r>
              <a:rPr lang="pt-BR" sz="2000" b="1" dirty="0" smtClean="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Second Scenario:</a:t>
            </a:r>
          </a:p>
          <a:p>
            <a:r>
              <a:rPr lang="en-US" sz="1600" dirty="0"/>
              <a:t>In this scenario, the sender and receiver of an e-mail are basically users on the two different systems. Also, the message needs to send over the Internet. In this case, we need to make use of User Agents and Message transfer agents(MTA).</a:t>
            </a:r>
            <a:endParaRPr lang="pt-BR" sz="1600" dirty="0">
              <a:solidFill>
                <a:schemeClr val="tx1">
                  <a:lumMod val="65000"/>
                  <a:lumOff val="35000"/>
                </a:schemeClr>
              </a:solidFill>
              <a:latin typeface="Arial" panose="020B0604020202020204" pitchFamily="34" charset="0"/>
              <a:ea typeface="Arial Unicode MS" panose="020B0604020202020204" pitchFamily="34" charset="-128"/>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620" y="3163824"/>
            <a:ext cx="7518235" cy="2820204"/>
          </a:xfrm>
          <a:prstGeom prst="rect">
            <a:avLst/>
          </a:prstGeom>
        </p:spPr>
      </p:pic>
      <p:sp>
        <p:nvSpPr>
          <p:cNvPr id="5" name="Rounded Rectangle 4"/>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xmlns="" id="{E6E8062E-E6F6-AC4B-AB81-29C254387C6B}"/>
              </a:ext>
            </a:extLst>
          </p:cNvPr>
          <p:cNvPicPr>
            <a:picLocks noChangeAspect="1"/>
          </p:cNvPicPr>
          <p:nvPr/>
        </p:nvPicPr>
        <p:blipFill>
          <a:blip r:embed="rId3"/>
          <a:stretch>
            <a:fillRect/>
          </a:stretch>
        </p:blipFill>
        <p:spPr>
          <a:xfrm>
            <a:off x="10514480" y="132587"/>
            <a:ext cx="1546455" cy="580461"/>
          </a:xfrm>
          <a:prstGeom prst="rect">
            <a:avLst/>
          </a:prstGeom>
        </p:spPr>
      </p:pic>
    </p:spTree>
    <p:extLst>
      <p:ext uri="{BB962C8B-B14F-4D97-AF65-F5344CB8AC3E}">
        <p14:creationId xmlns:p14="http://schemas.microsoft.com/office/powerpoint/2010/main" val="2542306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7;p38">
            <a:extLst>
              <a:ext uri="{FF2B5EF4-FFF2-40B4-BE49-F238E27FC236}">
                <a16:creationId xmlns:a16="http://schemas.microsoft.com/office/drawing/2014/main" xmlns="" id="{EB973544-1028-8646-AC0C-3D550E7A5EAF}"/>
              </a:ext>
            </a:extLst>
          </p:cNvPr>
          <p:cNvSpPr txBox="1"/>
          <p:nvPr/>
        </p:nvSpPr>
        <p:spPr>
          <a:xfrm>
            <a:off x="993746" y="348619"/>
            <a:ext cx="7235854" cy="738633"/>
          </a:xfrm>
          <a:prstGeom prst="rect">
            <a:avLst/>
          </a:prstGeom>
          <a:noFill/>
          <a:ln>
            <a:noFill/>
          </a:ln>
        </p:spPr>
        <p:txBody>
          <a:bodyPr spcFirstLastPara="1" wrap="square" lIns="91425" tIns="91425" rIns="91425" bIns="91425" anchor="t" anchorCtr="0">
            <a:spAutoFit/>
          </a:bodyPr>
          <a:lstStyle/>
          <a:p>
            <a:r>
              <a:rPr lang="en-IN" sz="3600" dirty="0">
                <a:solidFill>
                  <a:schemeClr val="bg2">
                    <a:lumMod val="50000"/>
                  </a:schemeClr>
                </a:solidFill>
                <a:latin typeface="Arial Rounded MT Bold" panose="020F0704030504030204" pitchFamily="34" charset="0"/>
              </a:rPr>
              <a:t>Architecture of </a:t>
            </a:r>
            <a:r>
              <a:rPr lang="en-IN" sz="3600" dirty="0" smtClean="0">
                <a:solidFill>
                  <a:schemeClr val="bg2">
                    <a:lumMod val="50000"/>
                  </a:schemeClr>
                </a:solidFill>
                <a:latin typeface="Arial Rounded MT Bold" panose="020F0704030504030204" pitchFamily="34" charset="0"/>
              </a:rPr>
              <a:t>Email contd..</a:t>
            </a:r>
            <a:endParaRPr lang="en-IN" sz="3600" dirty="0">
              <a:solidFill>
                <a:schemeClr val="bg2">
                  <a:lumMod val="50000"/>
                </a:schemeClr>
              </a:solidFill>
              <a:latin typeface="Arial Rounded MT Bold" panose="020F0704030504030204" pitchFamily="34" charset="0"/>
            </a:endParaRPr>
          </a:p>
        </p:txBody>
      </p:sp>
      <p:sp>
        <p:nvSpPr>
          <p:cNvPr id="3" name="Rectangle 2"/>
          <p:cNvSpPr/>
          <p:nvPr/>
        </p:nvSpPr>
        <p:spPr>
          <a:xfrm>
            <a:off x="749808" y="1457236"/>
            <a:ext cx="8220456" cy="1138773"/>
          </a:xfrm>
          <a:prstGeom prst="rect">
            <a:avLst/>
          </a:prstGeom>
        </p:spPr>
        <p:txBody>
          <a:bodyPr wrap="square">
            <a:spAutoFit/>
          </a:bodyPr>
          <a:lstStyle/>
          <a:p>
            <a:r>
              <a:rPr lang="pt-BR" sz="2000" b="1" dirty="0" smtClean="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Third Scenario:</a:t>
            </a:r>
          </a:p>
          <a:p>
            <a:r>
              <a:rPr lang="en-US" sz="1600" dirty="0"/>
              <a:t>In this scenario, the sender is connected to the system via a point-to-point WAN it can be either a dial-up modem or a cable modem. While the receiver is directly connected to the system like it was connected in the second scenario.</a:t>
            </a:r>
            <a:endParaRPr lang="pt-BR" sz="1600" dirty="0">
              <a:solidFill>
                <a:schemeClr val="tx1">
                  <a:lumMod val="65000"/>
                  <a:lumOff val="35000"/>
                </a:schemeClr>
              </a:solidFill>
              <a:latin typeface="Arial" panose="020B0604020202020204" pitchFamily="34" charset="0"/>
              <a:ea typeface="Arial Unicode MS" panose="020B0604020202020204" pitchFamily="34" charset="-128"/>
              <a:cs typeface="Arial" panose="020B0604020202020204" pitchFamily="34"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1519" b="2943"/>
          <a:stretch/>
        </p:blipFill>
        <p:spPr>
          <a:xfrm>
            <a:off x="1095705" y="2765960"/>
            <a:ext cx="6822999" cy="3772000"/>
          </a:xfrm>
          <a:prstGeom prst="rect">
            <a:avLst/>
          </a:prstGeom>
        </p:spPr>
      </p:pic>
      <p:sp>
        <p:nvSpPr>
          <p:cNvPr id="5" name="Rounded Rectangle 4"/>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xmlns="" id="{E6E8062E-E6F6-AC4B-AB81-29C254387C6B}"/>
              </a:ext>
            </a:extLst>
          </p:cNvPr>
          <p:cNvPicPr>
            <a:picLocks noChangeAspect="1"/>
          </p:cNvPicPr>
          <p:nvPr/>
        </p:nvPicPr>
        <p:blipFill>
          <a:blip r:embed="rId3"/>
          <a:stretch>
            <a:fillRect/>
          </a:stretch>
        </p:blipFill>
        <p:spPr>
          <a:xfrm>
            <a:off x="10514480" y="132587"/>
            <a:ext cx="1546455" cy="580461"/>
          </a:xfrm>
          <a:prstGeom prst="rect">
            <a:avLst/>
          </a:prstGeom>
        </p:spPr>
      </p:pic>
    </p:spTree>
    <p:extLst>
      <p:ext uri="{BB962C8B-B14F-4D97-AF65-F5344CB8AC3E}">
        <p14:creationId xmlns:p14="http://schemas.microsoft.com/office/powerpoint/2010/main" val="2446966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7;p38">
            <a:extLst>
              <a:ext uri="{FF2B5EF4-FFF2-40B4-BE49-F238E27FC236}">
                <a16:creationId xmlns:a16="http://schemas.microsoft.com/office/drawing/2014/main" xmlns="" id="{EB973544-1028-8646-AC0C-3D550E7A5EAF}"/>
              </a:ext>
            </a:extLst>
          </p:cNvPr>
          <p:cNvSpPr txBox="1"/>
          <p:nvPr/>
        </p:nvSpPr>
        <p:spPr>
          <a:xfrm>
            <a:off x="993746" y="275467"/>
            <a:ext cx="7235854" cy="738633"/>
          </a:xfrm>
          <a:prstGeom prst="rect">
            <a:avLst/>
          </a:prstGeom>
          <a:noFill/>
          <a:ln>
            <a:noFill/>
          </a:ln>
        </p:spPr>
        <p:txBody>
          <a:bodyPr spcFirstLastPara="1" wrap="square" lIns="91425" tIns="91425" rIns="91425" bIns="91425" anchor="t" anchorCtr="0">
            <a:spAutoFit/>
          </a:bodyPr>
          <a:lstStyle/>
          <a:p>
            <a:r>
              <a:rPr lang="en-IN" sz="3600" dirty="0">
                <a:solidFill>
                  <a:schemeClr val="bg2">
                    <a:lumMod val="50000"/>
                  </a:schemeClr>
                </a:solidFill>
                <a:latin typeface="Arial Rounded MT Bold" panose="020F0704030504030204" pitchFamily="34" charset="0"/>
              </a:rPr>
              <a:t>Architecture of </a:t>
            </a:r>
            <a:r>
              <a:rPr lang="en-IN" sz="3600" dirty="0" smtClean="0">
                <a:solidFill>
                  <a:schemeClr val="bg2">
                    <a:lumMod val="50000"/>
                  </a:schemeClr>
                </a:solidFill>
                <a:latin typeface="Arial Rounded MT Bold" panose="020F0704030504030204" pitchFamily="34" charset="0"/>
              </a:rPr>
              <a:t>Email contd..</a:t>
            </a:r>
            <a:endParaRPr lang="en-IN" sz="3600" dirty="0">
              <a:solidFill>
                <a:schemeClr val="bg2">
                  <a:lumMod val="50000"/>
                </a:schemeClr>
              </a:solidFill>
              <a:latin typeface="Arial Rounded MT Bold" panose="020F0704030504030204" pitchFamily="34" charset="0"/>
            </a:endParaRPr>
          </a:p>
        </p:txBody>
      </p:sp>
      <p:sp>
        <p:nvSpPr>
          <p:cNvPr id="3" name="Rectangle 2"/>
          <p:cNvSpPr/>
          <p:nvPr/>
        </p:nvSpPr>
        <p:spPr>
          <a:xfrm>
            <a:off x="731520" y="1182916"/>
            <a:ext cx="8220456" cy="1692771"/>
          </a:xfrm>
          <a:prstGeom prst="rect">
            <a:avLst/>
          </a:prstGeom>
        </p:spPr>
        <p:txBody>
          <a:bodyPr wrap="square">
            <a:spAutoFit/>
          </a:bodyPr>
          <a:lstStyle/>
          <a:p>
            <a:r>
              <a:rPr lang="pt-BR" sz="2000" b="1" dirty="0" smtClean="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Fourth Scenario:</a:t>
            </a:r>
          </a:p>
          <a:p>
            <a:r>
              <a:rPr lang="en-US" sz="1600" dirty="0"/>
              <a:t>When the message arrives the receiver needs to retrieve the message; thus there is a need for another set of client/server agents. The recipient makes use of MAA(Message access agent) client in order to retrieve the message.</a:t>
            </a:r>
          </a:p>
          <a:p>
            <a:r>
              <a:rPr lang="en-US" sz="1600" dirty="0"/>
              <a:t>In this, the client sends the request to the Mail Access agent(MAA) server and then makes a request for the transfer of messages.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098" t="7072" r="707" b="6294"/>
          <a:stretch/>
        </p:blipFill>
        <p:spPr>
          <a:xfrm>
            <a:off x="1014984" y="2843783"/>
            <a:ext cx="6684264" cy="3908139"/>
          </a:xfrm>
          <a:prstGeom prst="rect">
            <a:avLst/>
          </a:prstGeom>
        </p:spPr>
      </p:pic>
      <p:sp>
        <p:nvSpPr>
          <p:cNvPr id="5" name="Rounded Rectangle 4"/>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xmlns="" id="{E6E8062E-E6F6-AC4B-AB81-29C254387C6B}"/>
              </a:ext>
            </a:extLst>
          </p:cNvPr>
          <p:cNvPicPr>
            <a:picLocks noChangeAspect="1"/>
          </p:cNvPicPr>
          <p:nvPr/>
        </p:nvPicPr>
        <p:blipFill>
          <a:blip r:embed="rId3"/>
          <a:stretch>
            <a:fillRect/>
          </a:stretch>
        </p:blipFill>
        <p:spPr>
          <a:xfrm>
            <a:off x="10514480" y="132587"/>
            <a:ext cx="1546455" cy="580461"/>
          </a:xfrm>
          <a:prstGeom prst="rect">
            <a:avLst/>
          </a:prstGeom>
        </p:spPr>
      </p:pic>
    </p:spTree>
    <p:extLst>
      <p:ext uri="{BB962C8B-B14F-4D97-AF65-F5344CB8AC3E}">
        <p14:creationId xmlns:p14="http://schemas.microsoft.com/office/powerpoint/2010/main" val="2540348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35023"/>
            <a:ext cx="8596668" cy="5447003"/>
          </a:xfrm>
        </p:spPr>
        <p:txBody>
          <a:bodyPr>
            <a:normAutofit lnSpcReduction="10000"/>
          </a:bodyPr>
          <a:lstStyle/>
          <a:p>
            <a:pPr>
              <a:buFont typeface="Wingdings" panose="05000000000000000000" pitchFamily="2" charset="2"/>
              <a:buChar char="q"/>
            </a:pPr>
            <a:r>
              <a:rPr lang="en-US" dirty="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Figure 1</a:t>
            </a:r>
            <a:r>
              <a:rPr lang="en-US" dirty="0" smtClean="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presents a high-level view of the Internet mail system. We see from this diagram that it has three major components: </a:t>
            </a:r>
            <a:r>
              <a:rPr lang="en-US" b="1" dirty="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user agents</a:t>
            </a:r>
            <a:r>
              <a:rPr lang="en-US" dirty="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b="1" dirty="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mail servers</a:t>
            </a:r>
            <a:r>
              <a:rPr lang="en-US" dirty="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and </a:t>
            </a:r>
            <a:r>
              <a:rPr lang="en-US" dirty="0" smtClean="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the </a:t>
            </a:r>
            <a:r>
              <a:rPr lang="pt-BR" b="1" dirty="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Simple Mail Transfer Protocol (SMTP</a:t>
            </a:r>
            <a:r>
              <a:rPr lang="pt-BR" b="1" dirty="0" smtClean="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dirty="0" smtClean="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a:buFont typeface="Wingdings" panose="05000000000000000000" pitchFamily="2" charset="2"/>
              <a:buChar char="q"/>
            </a:pPr>
            <a:r>
              <a:rPr lang="en-US" dirty="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Alice, sending an e-mail message to a recipient, Bob. User agents allow users to read, reply to, forward, save, and compose </a:t>
            </a:r>
            <a:r>
              <a:rPr lang="en-US" dirty="0" smtClean="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messages. </a:t>
            </a:r>
            <a:r>
              <a:rPr lang="en-US" dirty="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Microsoft Outlook and Apple Mail are examples of user agents for e-mail</a:t>
            </a:r>
            <a:r>
              <a:rPr lang="en-US" dirty="0" smtClean="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a:buFont typeface="Wingdings" panose="05000000000000000000" pitchFamily="2" charset="2"/>
              <a:buChar char="q"/>
            </a:pPr>
            <a:r>
              <a:rPr lang="en-US" dirty="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Alice is finished composing her message, her user agent sends the message to her mail server, where the message is placed in the mail server’s outgoing message queue. When Bob wants to read a message, his user agent retrieves the message from his mailbox in his mail </a:t>
            </a:r>
            <a:r>
              <a:rPr lang="en-US" dirty="0" smtClean="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server.</a:t>
            </a:r>
            <a:endParaRPr lang="pt-BR" dirty="0" smtClean="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buFont typeface="Wingdings" panose="05000000000000000000" pitchFamily="2" charset="2"/>
              <a:buChar char="q"/>
            </a:pPr>
            <a:r>
              <a:rPr lang="en-US" dirty="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Mail servers form the core of the e-mail infrastructure. Each recipient, such as Bob, has a mailbox located in one of the mail </a:t>
            </a:r>
            <a:r>
              <a:rPr lang="en-US" dirty="0" smtClean="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servers.</a:t>
            </a:r>
          </a:p>
          <a:p>
            <a:pPr>
              <a:buFont typeface="Wingdings" panose="05000000000000000000" pitchFamily="2" charset="2"/>
              <a:buChar char="q"/>
            </a:pPr>
            <a:r>
              <a:rPr lang="en-US" dirty="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SMTP is the principal application-layer protocol for Internet electronic mail. It uses the reliable data transfer service of TCP to transfer mail from the sender’s mail server to the recipient’s mail </a:t>
            </a:r>
            <a:r>
              <a:rPr lang="en-US" dirty="0" smtClean="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server.</a:t>
            </a:r>
          </a:p>
          <a:p>
            <a:pPr>
              <a:buFont typeface="Wingdings" panose="05000000000000000000" pitchFamily="2" charset="2"/>
              <a:buChar char="q"/>
            </a:pPr>
            <a:r>
              <a:rPr lang="en-US" dirty="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When a mail server sends mail to other mail servers, it acts as an </a:t>
            </a:r>
            <a:r>
              <a:rPr lang="en-US" b="1" dirty="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SMTP client</a:t>
            </a:r>
            <a:r>
              <a:rPr lang="en-US" dirty="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When a mail server receives mail from other mail servers, it acts as an </a:t>
            </a:r>
            <a:r>
              <a:rPr lang="en-US" b="1" dirty="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SMTP </a:t>
            </a:r>
            <a:r>
              <a:rPr lang="en-US" b="1" dirty="0" smtClean="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server</a:t>
            </a:r>
            <a:r>
              <a:rPr lang="en-US" dirty="0" smtClean="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t>
            </a:r>
            <a:endParaRPr lang="en-IN" dirty="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Google Shape;308;p37">
            <a:extLst>
              <a:ext uri="{FF2B5EF4-FFF2-40B4-BE49-F238E27FC236}">
                <a16:creationId xmlns:a16="http://schemas.microsoft.com/office/drawing/2014/main" xmlns="" id="{438472C6-6668-D949-9321-3701D5D22040}"/>
              </a:ext>
            </a:extLst>
          </p:cNvPr>
          <p:cNvSpPr txBox="1">
            <a:spLocks/>
          </p:cNvSpPr>
          <p:nvPr/>
        </p:nvSpPr>
        <p:spPr>
          <a:xfrm>
            <a:off x="493776" y="440500"/>
            <a:ext cx="9144000"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lgn="ctr">
              <a:buClr>
                <a:srgbClr val="000000"/>
              </a:buClr>
              <a:defRPr/>
            </a:pPr>
            <a:r>
              <a:rPr lang="en-US" b="1" dirty="0">
                <a:solidFill>
                  <a:schemeClr val="tx1">
                    <a:lumMod val="50000"/>
                    <a:lumOff val="50000"/>
                  </a:schemeClr>
                </a:solidFill>
                <a:latin typeface="Arial Rounded MT Bold" panose="020F0704030504030204" pitchFamily="34" charset="0"/>
                <a:ea typeface="+mn-ea"/>
                <a:cs typeface="+mn-cs"/>
              </a:rPr>
              <a:t>A high-level view of the Internet e-mail </a:t>
            </a:r>
            <a:r>
              <a:rPr lang="en-US" b="1" dirty="0">
                <a:solidFill>
                  <a:schemeClr val="tx1">
                    <a:lumMod val="50000"/>
                    <a:lumOff val="50000"/>
                  </a:schemeClr>
                </a:solidFill>
                <a:latin typeface="Arial Rounded MT Bold" panose="020F0704030504030204" pitchFamily="34" charset="0"/>
                <a:ea typeface="+mn-ea"/>
                <a:cs typeface="+mn-cs"/>
              </a:rPr>
              <a:t>system</a:t>
            </a:r>
            <a:endParaRPr lang="en-IN" b="1" dirty="0">
              <a:solidFill>
                <a:schemeClr val="tx1">
                  <a:lumMod val="50000"/>
                  <a:lumOff val="50000"/>
                </a:schemeClr>
              </a:solidFill>
              <a:latin typeface="Arial Rounded MT Bold" panose="020F0704030504030204" pitchFamily="34" charset="0"/>
              <a:ea typeface="+mn-ea"/>
              <a:cs typeface="+mn-cs"/>
            </a:endParaRPr>
          </a:p>
        </p:txBody>
      </p:sp>
      <p:sp>
        <p:nvSpPr>
          <p:cNvPr id="5" name="Rounded Rectangle 4"/>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xmlns="" id="{E6E8062E-E6F6-AC4B-AB81-29C254387C6B}"/>
              </a:ext>
            </a:extLst>
          </p:cNvPr>
          <p:cNvPicPr>
            <a:picLocks noChangeAspect="1"/>
          </p:cNvPicPr>
          <p:nvPr/>
        </p:nvPicPr>
        <p:blipFill>
          <a:blip r:embed="rId2"/>
          <a:stretch>
            <a:fillRect/>
          </a:stretch>
        </p:blipFill>
        <p:spPr>
          <a:xfrm>
            <a:off x="10514480" y="132587"/>
            <a:ext cx="1546455" cy="580461"/>
          </a:xfrm>
          <a:prstGeom prst="rect">
            <a:avLst/>
          </a:prstGeom>
        </p:spPr>
      </p:pic>
    </p:spTree>
    <p:extLst>
      <p:ext uri="{BB962C8B-B14F-4D97-AF65-F5344CB8AC3E}">
        <p14:creationId xmlns:p14="http://schemas.microsoft.com/office/powerpoint/2010/main" val="27813737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828" r="13676"/>
          <a:stretch/>
        </p:blipFill>
        <p:spPr>
          <a:xfrm>
            <a:off x="577020" y="301751"/>
            <a:ext cx="7561140" cy="5978035"/>
          </a:xfrm>
          <a:prstGeom prst="rect">
            <a:avLst/>
          </a:prstGeom>
        </p:spPr>
      </p:pic>
      <p:sp>
        <p:nvSpPr>
          <p:cNvPr id="3" name="Rectangle 2"/>
          <p:cNvSpPr/>
          <p:nvPr/>
        </p:nvSpPr>
        <p:spPr>
          <a:xfrm>
            <a:off x="2176272" y="5897880"/>
            <a:ext cx="402336"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1">
                    <a:lumMod val="75000"/>
                  </a:schemeClr>
                </a:solidFill>
              </a:rPr>
              <a:t>1</a:t>
            </a:r>
            <a:endParaRPr lang="en-IN" sz="1400" dirty="0">
              <a:solidFill>
                <a:schemeClr val="accent1">
                  <a:lumMod val="75000"/>
                </a:schemeClr>
              </a:solidFill>
            </a:endParaRPr>
          </a:p>
        </p:txBody>
      </p:sp>
      <p:sp>
        <p:nvSpPr>
          <p:cNvPr id="5" name="Rounded Rectangle 4"/>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xmlns="" id="{E6E8062E-E6F6-AC4B-AB81-29C254387C6B}"/>
              </a:ext>
            </a:extLst>
          </p:cNvPr>
          <p:cNvPicPr>
            <a:picLocks noChangeAspect="1"/>
          </p:cNvPicPr>
          <p:nvPr/>
        </p:nvPicPr>
        <p:blipFill>
          <a:blip r:embed="rId3"/>
          <a:stretch>
            <a:fillRect/>
          </a:stretch>
        </p:blipFill>
        <p:spPr>
          <a:xfrm>
            <a:off x="10514480" y="132587"/>
            <a:ext cx="1546455" cy="580461"/>
          </a:xfrm>
          <a:prstGeom prst="rect">
            <a:avLst/>
          </a:prstGeom>
        </p:spPr>
      </p:pic>
    </p:spTree>
    <p:extLst>
      <p:ext uri="{BB962C8B-B14F-4D97-AF65-F5344CB8AC3E}">
        <p14:creationId xmlns:p14="http://schemas.microsoft.com/office/powerpoint/2010/main" val="23603156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7;p38">
            <a:extLst>
              <a:ext uri="{FF2B5EF4-FFF2-40B4-BE49-F238E27FC236}">
                <a16:creationId xmlns:a16="http://schemas.microsoft.com/office/drawing/2014/main" xmlns="" id="{EB973544-1028-8646-AC0C-3D550E7A5EAF}"/>
              </a:ext>
            </a:extLst>
          </p:cNvPr>
          <p:cNvSpPr txBox="1"/>
          <p:nvPr/>
        </p:nvSpPr>
        <p:spPr>
          <a:xfrm>
            <a:off x="993746" y="348619"/>
            <a:ext cx="6374337" cy="800189"/>
          </a:xfrm>
          <a:prstGeom prst="rect">
            <a:avLst/>
          </a:prstGeom>
          <a:noFill/>
          <a:ln>
            <a:noFill/>
          </a:ln>
        </p:spPr>
        <p:txBody>
          <a:bodyPr spcFirstLastPara="1" wrap="square" lIns="91425" tIns="91425" rIns="91425" bIns="91425" anchor="t" anchorCtr="0">
            <a:spAutoFit/>
          </a:bodyPr>
          <a:lstStyle/>
          <a:p>
            <a:pPr lvl="0"/>
            <a:r>
              <a:rPr lang="en-US" sz="4000" dirty="0" smtClean="0">
                <a:solidFill>
                  <a:schemeClr val="bg2">
                    <a:lumMod val="50000"/>
                  </a:schemeClr>
                </a:solidFill>
                <a:latin typeface="Arial Rounded MT Bold" panose="020F0704030504030204" pitchFamily="34" charset="0"/>
              </a:rPr>
              <a:t>Different types of E-mail</a:t>
            </a:r>
            <a:endParaRPr sz="4000" dirty="0">
              <a:solidFill>
                <a:schemeClr val="bg2">
                  <a:lumMod val="50000"/>
                </a:schemeClr>
              </a:solidFill>
              <a:latin typeface="Arial Rounded MT Bold" panose="020F0704030504030204" pitchFamily="34" charset="0"/>
            </a:endParaRPr>
          </a:p>
        </p:txBody>
      </p:sp>
      <p:sp>
        <p:nvSpPr>
          <p:cNvPr id="3" name="Rounded Rectangle 2">
            <a:extLst>
              <a:ext uri="{FF2B5EF4-FFF2-40B4-BE49-F238E27FC236}">
                <a16:creationId xmlns:a16="http://schemas.microsoft.com/office/drawing/2014/main" xmlns="" id="{21418F3C-4753-8941-B1DD-511EE3DB05FE}"/>
              </a:ext>
            </a:extLst>
          </p:cNvPr>
          <p:cNvSpPr/>
          <p:nvPr/>
        </p:nvSpPr>
        <p:spPr>
          <a:xfrm>
            <a:off x="792578" y="1541090"/>
            <a:ext cx="2754966" cy="4240966"/>
          </a:xfrm>
          <a:prstGeom prst="roundRect">
            <a:avLst/>
          </a:prstGeom>
          <a:solidFill>
            <a:schemeClr val="accent2">
              <a:lumMod val="75000"/>
            </a:schemeClr>
          </a:solidFill>
          <a:ln>
            <a:solidFill>
              <a:schemeClr val="bg1"/>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latin typeface="Arial Rounded MT Bold" panose="020F0704030504030204" pitchFamily="34" charset="0"/>
              </a:rPr>
              <a:t>Newsletters</a:t>
            </a:r>
            <a:r>
              <a:rPr lang="en-US" sz="2400" dirty="0" smtClean="0">
                <a:latin typeface="Arial Rounded MT Bold" panose="020F0704030504030204" pitchFamily="34" charset="0"/>
              </a:rPr>
              <a:t>:</a:t>
            </a:r>
            <a:endParaRPr lang="en-US" sz="2400" dirty="0">
              <a:latin typeface="Arial Rounded MT Bold" panose="020F0704030504030204" pitchFamily="34" charset="0"/>
            </a:endParaRPr>
          </a:p>
          <a:p>
            <a:pPr algn="ctr"/>
            <a:endParaRPr lang="en-US" dirty="0"/>
          </a:p>
          <a:p>
            <a:r>
              <a:rPr lang="en-US" sz="1200" dirty="0">
                <a:latin typeface="Arial Rounded MT Bold" panose="020F0704030504030204" pitchFamily="34" charset="0"/>
              </a:rPr>
              <a:t>It is studying by Clutch, the newsletter is the most common type of email that are routinely sent to all mailing list </a:t>
            </a:r>
            <a:r>
              <a:rPr lang="en-US" sz="1200" dirty="0" smtClean="0">
                <a:latin typeface="Arial Rounded MT Bold" panose="020F0704030504030204" pitchFamily="34" charset="0"/>
              </a:rPr>
              <a:t>subscribers. </a:t>
            </a:r>
            <a:r>
              <a:rPr lang="en-US" sz="1200" dirty="0">
                <a:latin typeface="Arial Rounded MT Bold" panose="020F0704030504030204" pitchFamily="34" charset="0"/>
              </a:rPr>
              <a:t>These emails often contain from the blog or website, links curated from other sources, and selected content that the company has recently published. Typically, Newsletter emails are sent on a consistent schedule, and they offer businesses the option to convey important information to their client through a single source. </a:t>
            </a:r>
            <a:endParaRPr lang="en-US" sz="1200" dirty="0">
              <a:latin typeface="Arial Rounded MT Bold" panose="020F0704030504030204" pitchFamily="34" charset="0"/>
            </a:endParaRPr>
          </a:p>
        </p:txBody>
      </p:sp>
      <p:sp>
        <p:nvSpPr>
          <p:cNvPr id="4" name="Rounded Rectangle 3">
            <a:extLst>
              <a:ext uri="{FF2B5EF4-FFF2-40B4-BE49-F238E27FC236}">
                <a16:creationId xmlns:a16="http://schemas.microsoft.com/office/drawing/2014/main" xmlns="" id="{744647EC-9B03-784D-840E-535984B5C19A}"/>
              </a:ext>
            </a:extLst>
          </p:cNvPr>
          <p:cNvSpPr/>
          <p:nvPr/>
        </p:nvSpPr>
        <p:spPr>
          <a:xfrm>
            <a:off x="3685458" y="1559378"/>
            <a:ext cx="2754966" cy="4240966"/>
          </a:xfrm>
          <a:prstGeom prst="roundRect">
            <a:avLst/>
          </a:prstGeom>
          <a:solidFill>
            <a:srgbClr val="FFC000"/>
          </a:solidFill>
          <a:ln>
            <a:solidFill>
              <a:schemeClr val="tx2"/>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Rounded MT Bold" panose="020F0704030504030204" pitchFamily="34" charset="0"/>
              </a:rPr>
              <a:t>Lead Nurturing:</a:t>
            </a:r>
            <a:endParaRPr lang="en-US" sz="2400" b="1" dirty="0">
              <a:latin typeface="Arial Rounded MT Bold" panose="020F0704030504030204" pitchFamily="34" charset="0"/>
            </a:endParaRPr>
          </a:p>
          <a:p>
            <a:pPr algn="ctr"/>
            <a:endParaRPr lang="en-US" dirty="0"/>
          </a:p>
          <a:p>
            <a:r>
              <a:rPr lang="en-US" sz="1200" dirty="0">
                <a:latin typeface="Arial Rounded MT Bold" panose="020F0704030504030204" pitchFamily="34" charset="0"/>
              </a:rPr>
              <a:t>Lead-nurturing emails are a series of related emails that marketers use to take users on a journey that may impact their buying behavior. </a:t>
            </a:r>
            <a:r>
              <a:rPr lang="en-US" sz="1200" dirty="0" smtClean="0">
                <a:latin typeface="Arial Rounded MT Bold" panose="020F0704030504030204" pitchFamily="34" charset="0"/>
              </a:rPr>
              <a:t>Lead-nurturing </a:t>
            </a:r>
            <a:r>
              <a:rPr lang="en-US" sz="1200" dirty="0">
                <a:latin typeface="Arial Rounded MT Bold" panose="020F0704030504030204" pitchFamily="34" charset="0"/>
              </a:rPr>
              <a:t>emails are also known as trigger campaigns, which are used for solutions in an attempt to move any prospective sale into a completed purchase and educate potential buyers on the services. These emails are not only helpful for converting emails but also drive engagement.</a:t>
            </a:r>
            <a:endParaRPr lang="en-US" sz="1200" dirty="0">
              <a:latin typeface="Arial Rounded MT Bold" panose="020F0704030504030204" pitchFamily="34" charset="0"/>
            </a:endParaRPr>
          </a:p>
        </p:txBody>
      </p:sp>
      <p:sp>
        <p:nvSpPr>
          <p:cNvPr id="5" name="Rounded Rectangle 4">
            <a:extLst>
              <a:ext uri="{FF2B5EF4-FFF2-40B4-BE49-F238E27FC236}">
                <a16:creationId xmlns:a16="http://schemas.microsoft.com/office/drawing/2014/main" xmlns="" id="{744647EC-9B03-784D-840E-535984B5C19A}"/>
              </a:ext>
            </a:extLst>
          </p:cNvPr>
          <p:cNvSpPr/>
          <p:nvPr/>
        </p:nvSpPr>
        <p:spPr>
          <a:xfrm>
            <a:off x="6590202" y="1574618"/>
            <a:ext cx="2754966" cy="4240966"/>
          </a:xfrm>
          <a:prstGeom prst="roundRect">
            <a:avLst/>
          </a:prstGeom>
          <a:solidFill>
            <a:schemeClr val="accent4">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Rounded MT Bold" panose="020F0704030504030204" pitchFamily="34" charset="0"/>
              </a:rPr>
              <a:t>Promotional emails:</a:t>
            </a:r>
            <a:endParaRPr lang="en-US" sz="2400" b="1" dirty="0">
              <a:latin typeface="Arial Rounded MT Bold" panose="020F0704030504030204" pitchFamily="34" charset="0"/>
            </a:endParaRPr>
          </a:p>
          <a:p>
            <a:pPr algn="ctr"/>
            <a:endParaRPr lang="en-US" dirty="0"/>
          </a:p>
          <a:p>
            <a:r>
              <a:rPr lang="en-US" sz="1200" dirty="0">
                <a:latin typeface="Arial Rounded MT Bold" panose="020F0704030504030204" pitchFamily="34" charset="0"/>
              </a:rPr>
              <a:t>It is the most common type of B2B (Business to Business) email, which is used to inform the email list of your new or existing products or services. These types of emails contain creating new or repeat customers, speeding up the buying process, or encouraging contacts to take some type of action. </a:t>
            </a:r>
            <a:r>
              <a:rPr lang="en-US" sz="1200" dirty="0">
                <a:latin typeface="Arial Rounded MT Bold" panose="020F0704030504030204" pitchFamily="34" charset="0"/>
              </a:rPr>
              <a:t>It provides some critical benefits to buyers, such as a free month of service, reduced </a:t>
            </a:r>
            <a:r>
              <a:rPr lang="en-US" sz="1200" dirty="0" smtClean="0">
                <a:latin typeface="Arial Rounded MT Bold" panose="020F0704030504030204" pitchFamily="34" charset="0"/>
              </a:rPr>
              <a:t>fees </a:t>
            </a:r>
            <a:r>
              <a:rPr lang="en-US" sz="1200" dirty="0">
                <a:latin typeface="Arial Rounded MT Bold" panose="020F0704030504030204" pitchFamily="34" charset="0"/>
              </a:rPr>
              <a:t>for managed services, or percentage off the purchase price.</a:t>
            </a:r>
          </a:p>
        </p:txBody>
      </p:sp>
      <p:sp>
        <p:nvSpPr>
          <p:cNvPr id="6" name="Rounded Rectangle 5"/>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xmlns="" id="{E6E8062E-E6F6-AC4B-AB81-29C254387C6B}"/>
              </a:ext>
            </a:extLst>
          </p:cNvPr>
          <p:cNvPicPr>
            <a:picLocks noChangeAspect="1"/>
          </p:cNvPicPr>
          <p:nvPr/>
        </p:nvPicPr>
        <p:blipFill>
          <a:blip r:embed="rId2"/>
          <a:stretch>
            <a:fillRect/>
          </a:stretch>
        </p:blipFill>
        <p:spPr>
          <a:xfrm>
            <a:off x="10514480" y="132587"/>
            <a:ext cx="1546455" cy="580461"/>
          </a:xfrm>
          <a:prstGeom prst="rect">
            <a:avLst/>
          </a:prstGeom>
        </p:spPr>
      </p:pic>
    </p:spTree>
    <p:extLst>
      <p:ext uri="{BB962C8B-B14F-4D97-AF65-F5344CB8AC3E}">
        <p14:creationId xmlns:p14="http://schemas.microsoft.com/office/powerpoint/2010/main" val="28878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7;p38">
            <a:extLst>
              <a:ext uri="{FF2B5EF4-FFF2-40B4-BE49-F238E27FC236}">
                <a16:creationId xmlns:a16="http://schemas.microsoft.com/office/drawing/2014/main" xmlns="" id="{EB973544-1028-8646-AC0C-3D550E7A5EAF}"/>
              </a:ext>
            </a:extLst>
          </p:cNvPr>
          <p:cNvSpPr txBox="1"/>
          <p:nvPr/>
        </p:nvSpPr>
        <p:spPr>
          <a:xfrm>
            <a:off x="993746" y="348619"/>
            <a:ext cx="8095390" cy="800189"/>
          </a:xfrm>
          <a:prstGeom prst="rect">
            <a:avLst/>
          </a:prstGeom>
          <a:noFill/>
          <a:ln>
            <a:noFill/>
          </a:ln>
        </p:spPr>
        <p:txBody>
          <a:bodyPr spcFirstLastPara="1" wrap="square" lIns="91425" tIns="91425" rIns="91425" bIns="91425" anchor="t" anchorCtr="0">
            <a:spAutoFit/>
          </a:bodyPr>
          <a:lstStyle/>
          <a:p>
            <a:pPr lvl="0"/>
            <a:r>
              <a:rPr lang="en-US" sz="4000" dirty="0" smtClean="0">
                <a:solidFill>
                  <a:schemeClr val="bg2">
                    <a:lumMod val="50000"/>
                  </a:schemeClr>
                </a:solidFill>
                <a:latin typeface="Arial Rounded MT Bold" panose="020F0704030504030204" pitchFamily="34" charset="0"/>
              </a:rPr>
              <a:t>Different types of E-mail Contd..</a:t>
            </a:r>
            <a:endParaRPr sz="4000" dirty="0">
              <a:solidFill>
                <a:schemeClr val="bg2">
                  <a:lumMod val="50000"/>
                </a:schemeClr>
              </a:solidFill>
              <a:latin typeface="Arial Rounded MT Bold" panose="020F0704030504030204" pitchFamily="34" charset="0"/>
            </a:endParaRPr>
          </a:p>
        </p:txBody>
      </p:sp>
      <p:sp>
        <p:nvSpPr>
          <p:cNvPr id="3" name="Rounded Rectangle 2">
            <a:extLst>
              <a:ext uri="{FF2B5EF4-FFF2-40B4-BE49-F238E27FC236}">
                <a16:creationId xmlns:a16="http://schemas.microsoft.com/office/drawing/2014/main" xmlns="" id="{21418F3C-4753-8941-B1DD-511EE3DB05FE}"/>
              </a:ext>
            </a:extLst>
          </p:cNvPr>
          <p:cNvSpPr/>
          <p:nvPr/>
        </p:nvSpPr>
        <p:spPr>
          <a:xfrm>
            <a:off x="792578" y="1541090"/>
            <a:ext cx="2754966" cy="4240966"/>
          </a:xfrm>
          <a:prstGeom prst="roundRect">
            <a:avLst/>
          </a:prstGeom>
          <a:solidFill>
            <a:srgbClr val="FFC000"/>
          </a:solidFill>
          <a:ln>
            <a:solidFill>
              <a:schemeClr val="bg1"/>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Standalone Emails:</a:t>
            </a:r>
            <a:endParaRPr lang="en-US" sz="2400" dirty="0">
              <a:latin typeface="Arial Rounded MT Bold" panose="020F0704030504030204" pitchFamily="34" charset="0"/>
            </a:endParaRPr>
          </a:p>
          <a:p>
            <a:pPr algn="ctr"/>
            <a:endParaRPr lang="en-US" dirty="0"/>
          </a:p>
          <a:p>
            <a:r>
              <a:rPr lang="en-US" sz="1400" dirty="0">
                <a:latin typeface="Arial Rounded MT Bold" panose="020F0704030504030204" pitchFamily="34" charset="0"/>
              </a:rPr>
              <a:t>These emails are popular like newsletters emails, but they contain a limitation. If you want to send an email with multiple links or blurbs, your main call-to-action can weaken. Your subscriber may skip your email and move on, as they may click on the first link or two in your email but may not come back to the others.</a:t>
            </a:r>
            <a:endParaRPr lang="en-US" sz="1400" dirty="0">
              <a:latin typeface="Arial Rounded MT Bold" panose="020F0704030504030204" pitchFamily="34" charset="0"/>
            </a:endParaRPr>
          </a:p>
        </p:txBody>
      </p:sp>
      <p:sp>
        <p:nvSpPr>
          <p:cNvPr id="4" name="Rounded Rectangle 3">
            <a:extLst>
              <a:ext uri="{FF2B5EF4-FFF2-40B4-BE49-F238E27FC236}">
                <a16:creationId xmlns:a16="http://schemas.microsoft.com/office/drawing/2014/main" xmlns="" id="{744647EC-9B03-784D-840E-535984B5C19A}"/>
              </a:ext>
            </a:extLst>
          </p:cNvPr>
          <p:cNvSpPr/>
          <p:nvPr/>
        </p:nvSpPr>
        <p:spPr>
          <a:xfrm>
            <a:off x="3685458" y="1559378"/>
            <a:ext cx="2754966" cy="4240966"/>
          </a:xfrm>
          <a:prstGeom prst="roundRect">
            <a:avLst/>
          </a:prstGeom>
          <a:solidFill>
            <a:schemeClr val="accent2">
              <a:lumMod val="75000"/>
            </a:schemeClr>
          </a:solidFill>
          <a:ln>
            <a:solidFill>
              <a:schemeClr val="tx2"/>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Onboarding emails</a:t>
            </a:r>
            <a:r>
              <a:rPr lang="en-IN" sz="2400" b="1" dirty="0" smtClean="0"/>
              <a:t>:</a:t>
            </a:r>
          </a:p>
          <a:p>
            <a:pPr algn="ctr"/>
            <a:endParaRPr lang="en-US" dirty="0"/>
          </a:p>
          <a:p>
            <a:r>
              <a:rPr lang="en-US" sz="1200" dirty="0">
                <a:latin typeface="Arial Rounded MT Bold" panose="020F0704030504030204" pitchFamily="34" charset="0"/>
              </a:rPr>
              <a:t>An onboarding email is a message that is used to strengthen customer loyalty, also known as post-sale emails. These emails receive users right after subscription. The onboarding emails are sent to buyers to familiarize and educate them about how to use a product effectively. Additionally, when clients faced with large-scale service deployments, these emails help them facilitate user adoption.</a:t>
            </a:r>
            <a:endParaRPr lang="en-US" sz="1200" dirty="0">
              <a:latin typeface="Arial Rounded MT Bold" panose="020F0704030504030204" pitchFamily="34" charset="0"/>
            </a:endParaRPr>
          </a:p>
        </p:txBody>
      </p:sp>
      <p:sp>
        <p:nvSpPr>
          <p:cNvPr id="5" name="Rounded Rectangle 4">
            <a:extLst>
              <a:ext uri="{FF2B5EF4-FFF2-40B4-BE49-F238E27FC236}">
                <a16:creationId xmlns:a16="http://schemas.microsoft.com/office/drawing/2014/main" xmlns="" id="{744647EC-9B03-784D-840E-535984B5C19A}"/>
              </a:ext>
            </a:extLst>
          </p:cNvPr>
          <p:cNvSpPr/>
          <p:nvPr/>
        </p:nvSpPr>
        <p:spPr>
          <a:xfrm>
            <a:off x="6590202" y="1574618"/>
            <a:ext cx="2754966" cy="4240966"/>
          </a:xfrm>
          <a:prstGeom prst="roundRect">
            <a:avLst/>
          </a:prstGeom>
          <a:solidFill>
            <a:schemeClr val="accent4">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Transactional: </a:t>
            </a:r>
            <a:endParaRPr lang="en-IN" sz="2400" b="1" dirty="0" smtClean="0"/>
          </a:p>
          <a:p>
            <a:pPr algn="ctr"/>
            <a:endParaRPr lang="en-US" sz="2400" b="1" dirty="0"/>
          </a:p>
          <a:p>
            <a:r>
              <a:rPr lang="en-US" sz="1400" dirty="0"/>
              <a:t>These emails are related to account activity or a commercial transaction and sent from one sender to one recipient. Some examples of transactional email are purchase confirmations, password reminder emails, and personalized product notifications. These emails are used when you have any kind of e-commerce component to your business.</a:t>
            </a:r>
            <a:endParaRPr lang="en-US" sz="1400" dirty="0">
              <a:latin typeface="Arial Rounded MT Bold" panose="020F0704030504030204" pitchFamily="34" charset="0"/>
            </a:endParaRPr>
          </a:p>
        </p:txBody>
      </p:sp>
      <p:sp>
        <p:nvSpPr>
          <p:cNvPr id="6" name="Rounded Rectangle 5"/>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xmlns="" id="{E6E8062E-E6F6-AC4B-AB81-29C254387C6B}"/>
              </a:ext>
            </a:extLst>
          </p:cNvPr>
          <p:cNvPicPr>
            <a:picLocks noChangeAspect="1"/>
          </p:cNvPicPr>
          <p:nvPr/>
        </p:nvPicPr>
        <p:blipFill>
          <a:blip r:embed="rId2"/>
          <a:stretch>
            <a:fillRect/>
          </a:stretch>
        </p:blipFill>
        <p:spPr>
          <a:xfrm>
            <a:off x="10514480" y="132587"/>
            <a:ext cx="1546455" cy="580461"/>
          </a:xfrm>
          <a:prstGeom prst="rect">
            <a:avLst/>
          </a:prstGeom>
        </p:spPr>
      </p:pic>
    </p:spTree>
    <p:extLst>
      <p:ext uri="{BB962C8B-B14F-4D97-AF65-F5344CB8AC3E}">
        <p14:creationId xmlns:p14="http://schemas.microsoft.com/office/powerpoint/2010/main" val="56989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7;p38">
            <a:extLst>
              <a:ext uri="{FF2B5EF4-FFF2-40B4-BE49-F238E27FC236}">
                <a16:creationId xmlns:a16="http://schemas.microsoft.com/office/drawing/2014/main" xmlns="" id="{EB973544-1028-8646-AC0C-3D550E7A5EAF}"/>
              </a:ext>
            </a:extLst>
          </p:cNvPr>
          <p:cNvSpPr txBox="1"/>
          <p:nvPr/>
        </p:nvSpPr>
        <p:spPr>
          <a:xfrm>
            <a:off x="993746" y="348619"/>
            <a:ext cx="8351422" cy="800189"/>
          </a:xfrm>
          <a:prstGeom prst="rect">
            <a:avLst/>
          </a:prstGeom>
          <a:noFill/>
          <a:ln>
            <a:noFill/>
          </a:ln>
        </p:spPr>
        <p:txBody>
          <a:bodyPr spcFirstLastPara="1" wrap="square" lIns="91425" tIns="91425" rIns="91425" bIns="91425" anchor="t" anchorCtr="0">
            <a:spAutoFit/>
          </a:bodyPr>
          <a:lstStyle/>
          <a:p>
            <a:pPr lvl="0"/>
            <a:r>
              <a:rPr lang="en-US" sz="4000" dirty="0" smtClean="0">
                <a:solidFill>
                  <a:schemeClr val="bg2">
                    <a:lumMod val="50000"/>
                  </a:schemeClr>
                </a:solidFill>
                <a:latin typeface="Arial Rounded MT Bold" panose="020F0704030504030204" pitchFamily="34" charset="0"/>
              </a:rPr>
              <a:t>Different types of E-mail Contd..</a:t>
            </a:r>
            <a:endParaRPr sz="4000" dirty="0">
              <a:solidFill>
                <a:schemeClr val="bg2">
                  <a:lumMod val="50000"/>
                </a:schemeClr>
              </a:solidFill>
              <a:latin typeface="Arial Rounded MT Bold" panose="020F0704030504030204" pitchFamily="34" charset="0"/>
            </a:endParaRPr>
          </a:p>
        </p:txBody>
      </p:sp>
      <p:sp>
        <p:nvSpPr>
          <p:cNvPr id="3" name="Rounded Rectangle 2">
            <a:extLst>
              <a:ext uri="{FF2B5EF4-FFF2-40B4-BE49-F238E27FC236}">
                <a16:creationId xmlns:a16="http://schemas.microsoft.com/office/drawing/2014/main" xmlns="" id="{21418F3C-4753-8941-B1DD-511EE3DB05FE}"/>
              </a:ext>
            </a:extLst>
          </p:cNvPr>
          <p:cNvSpPr/>
          <p:nvPr/>
        </p:nvSpPr>
        <p:spPr>
          <a:xfrm>
            <a:off x="1716122" y="1623386"/>
            <a:ext cx="3245694" cy="4240966"/>
          </a:xfrm>
          <a:prstGeom prst="roundRect">
            <a:avLst/>
          </a:prstGeom>
          <a:solidFill>
            <a:schemeClr val="accent4">
              <a:lumMod val="75000"/>
            </a:schemeClr>
          </a:solidFill>
          <a:ln>
            <a:solidFill>
              <a:schemeClr val="bg1"/>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Arial Rounded MT Bold" panose="020F0704030504030204" pitchFamily="34" charset="0"/>
              </a:rPr>
              <a:t>Plain-Text </a:t>
            </a:r>
            <a:r>
              <a:rPr lang="en-IN" sz="2000" b="1" dirty="0" smtClean="0">
                <a:latin typeface="Arial Rounded MT Bold" panose="020F0704030504030204" pitchFamily="34" charset="0"/>
              </a:rPr>
              <a:t>Emails</a:t>
            </a:r>
            <a:r>
              <a:rPr lang="en-US" sz="2000" dirty="0" smtClean="0">
                <a:latin typeface="Arial Rounded MT Bold" panose="020F0704030504030204" pitchFamily="34" charset="0"/>
              </a:rPr>
              <a:t>:</a:t>
            </a:r>
          </a:p>
          <a:p>
            <a:pPr algn="ctr"/>
            <a:endParaRPr lang="en-US" dirty="0">
              <a:latin typeface="Arial Rounded MT Bold" panose="020F0704030504030204" pitchFamily="34" charset="0"/>
            </a:endParaRPr>
          </a:p>
          <a:p>
            <a:r>
              <a:rPr lang="en-US" sz="1400" dirty="0">
                <a:latin typeface="Arial Rounded MT Bold" panose="020F0704030504030204" pitchFamily="34" charset="0"/>
              </a:rPr>
              <a:t>It is a simple email that does not include images or graphics and no formatting; it only contains the text. </a:t>
            </a:r>
            <a:r>
              <a:rPr lang="en-US" sz="1400" dirty="0">
                <a:latin typeface="Arial Rounded MT Bold" panose="020F0704030504030204" pitchFamily="34" charset="0"/>
              </a:rPr>
              <a:t>These types of emails contain just simple text similar to other text message services. It does not include images, videos, documents, graphics, or any attachments. Plain-text emails are also used to send casual chatting like other text message services. </a:t>
            </a:r>
          </a:p>
        </p:txBody>
      </p:sp>
      <p:sp>
        <p:nvSpPr>
          <p:cNvPr id="4" name="Rounded Rectangle 3">
            <a:extLst>
              <a:ext uri="{FF2B5EF4-FFF2-40B4-BE49-F238E27FC236}">
                <a16:creationId xmlns:a16="http://schemas.microsoft.com/office/drawing/2014/main" xmlns="" id="{744647EC-9B03-784D-840E-535984B5C19A}"/>
              </a:ext>
            </a:extLst>
          </p:cNvPr>
          <p:cNvSpPr/>
          <p:nvPr/>
        </p:nvSpPr>
        <p:spPr>
          <a:xfrm>
            <a:off x="5203362" y="1641674"/>
            <a:ext cx="3245694" cy="4240966"/>
          </a:xfrm>
          <a:prstGeom prst="roundRect">
            <a:avLst/>
          </a:prstGeom>
          <a:solidFill>
            <a:schemeClr val="accent2">
              <a:lumMod val="75000"/>
            </a:schemeClr>
          </a:solidFill>
          <a:ln>
            <a:solidFill>
              <a:schemeClr val="tx2"/>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latin typeface="Arial Rounded MT Bold" panose="020F0704030504030204" pitchFamily="34" charset="0"/>
              </a:rPr>
              <a:t>Welcome emails:</a:t>
            </a:r>
            <a:endParaRPr lang="en-US" sz="2400" b="1" dirty="0">
              <a:latin typeface="Arial Rounded MT Bold" panose="020F0704030504030204" pitchFamily="34" charset="0"/>
            </a:endParaRPr>
          </a:p>
          <a:p>
            <a:pPr algn="ctr"/>
            <a:endParaRPr lang="en-US" dirty="0">
              <a:latin typeface="Arial Rounded MT Bold" panose="020F0704030504030204" pitchFamily="34" charset="0"/>
            </a:endParaRPr>
          </a:p>
          <a:p>
            <a:r>
              <a:rPr lang="en-US" sz="1400" dirty="0" smtClean="0">
                <a:latin typeface="Arial Rounded MT Bold" panose="020F0704030504030204" pitchFamily="34" charset="0"/>
              </a:rPr>
              <a:t>It </a:t>
            </a:r>
            <a:r>
              <a:rPr lang="en-US" sz="1400" dirty="0">
                <a:latin typeface="Arial Rounded MT Bold" panose="020F0704030504030204" pitchFamily="34" charset="0"/>
              </a:rPr>
              <a:t>is a type of B2B email and common parts of onboarding emails that help users get acquainted with the brand. These emails can improve subscriber constancy as they include additional information, which helps to the new subscriber in terms of a business objective. Generally, welcome emails are sent buyers who got a subscription to a business's opt-in activities, such as a blog, mailing list, or webinar. </a:t>
            </a:r>
            <a:endParaRPr lang="en-US" sz="1400" dirty="0">
              <a:latin typeface="Arial Rounded MT Bold" panose="020F0704030504030204" pitchFamily="34" charset="0"/>
            </a:endParaRPr>
          </a:p>
        </p:txBody>
      </p:sp>
      <p:sp>
        <p:nvSpPr>
          <p:cNvPr id="6" name="Rounded Rectangle 5"/>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xmlns="" id="{E6E8062E-E6F6-AC4B-AB81-29C254387C6B}"/>
              </a:ext>
            </a:extLst>
          </p:cNvPr>
          <p:cNvPicPr>
            <a:picLocks noChangeAspect="1"/>
          </p:cNvPicPr>
          <p:nvPr/>
        </p:nvPicPr>
        <p:blipFill>
          <a:blip r:embed="rId2"/>
          <a:stretch>
            <a:fillRect/>
          </a:stretch>
        </p:blipFill>
        <p:spPr>
          <a:xfrm>
            <a:off x="10514480" y="132587"/>
            <a:ext cx="1546455" cy="580461"/>
          </a:xfrm>
          <a:prstGeom prst="rect">
            <a:avLst/>
          </a:prstGeom>
        </p:spPr>
      </p:pic>
    </p:spTree>
    <p:extLst>
      <p:ext uri="{BB962C8B-B14F-4D97-AF65-F5344CB8AC3E}">
        <p14:creationId xmlns:p14="http://schemas.microsoft.com/office/powerpoint/2010/main" val="136246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xmlns="" id="{744647EC-9B03-784D-840E-535984B5C19A}"/>
              </a:ext>
            </a:extLst>
          </p:cNvPr>
          <p:cNvSpPr/>
          <p:nvPr/>
        </p:nvSpPr>
        <p:spPr>
          <a:xfrm>
            <a:off x="3621024" y="1691640"/>
            <a:ext cx="5715000" cy="4178808"/>
          </a:xfrm>
          <a:prstGeom prst="roundRect">
            <a:avLst/>
          </a:prstGeom>
          <a:solidFill>
            <a:schemeClr val="accent2">
              <a:lumMod val="75000"/>
            </a:schemeClr>
          </a:solidFill>
          <a:ln>
            <a:noFill/>
          </a:ln>
          <a:effectLst>
            <a:outerShdw blurRad="76200" dir="18900000" sy="23000" kx="-1200000" algn="bl" rotWithShape="0">
              <a:prstClr val="black">
                <a:alpha val="20000"/>
              </a:prstClr>
            </a:outerShdw>
          </a:effectLst>
          <a:scene3d>
            <a:camera prst="perspective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Rounded MT Bold" panose="020F0704030504030204" pitchFamily="34" charset="0"/>
            </a:endParaRPr>
          </a:p>
          <a:p>
            <a:pPr fontAlgn="base"/>
            <a:r>
              <a:rPr lang="en-US" sz="1600" dirty="0">
                <a:latin typeface="Arial Rounded MT Bold" panose="020F0704030504030204" pitchFamily="34" charset="0"/>
              </a:rPr>
              <a:t>Gmail is the world’s most used email service provided by Google. Today, more than 1.5 billion active users worldwide. It is a web-based email service available on various devices. It supported email clients via the POP and IMAP protocols. Gmail is like other mail services, we can send and receive emails, block spam, create an address book, and perform other basic email tasks.</a:t>
            </a:r>
          </a:p>
          <a:p>
            <a:pPr fontAlgn="base"/>
            <a:r>
              <a:rPr lang="en-US" sz="1600" dirty="0">
                <a:latin typeface="Arial Rounded MT Bold" panose="020F0704030504030204" pitchFamily="34" charset="0"/>
              </a:rPr>
              <a:t>To access Gmail, we need a Google account. It is just like many services offered by Google by registered users. The creation of a new Google account is free for everyone. The domain of Gmail is xyz@gmail.com where Xyz is your unique username. </a:t>
            </a:r>
          </a:p>
          <a:p>
            <a:endParaRPr lang="en-US" sz="1200" dirty="0">
              <a:latin typeface="Arial Rounded MT Bold" panose="020F0704030504030204" pitchFamily="34" charset="0"/>
            </a:endParaRPr>
          </a:p>
        </p:txBody>
      </p:sp>
      <p:sp>
        <p:nvSpPr>
          <p:cNvPr id="7" name="Google Shape;297;p38">
            <a:extLst>
              <a:ext uri="{FF2B5EF4-FFF2-40B4-BE49-F238E27FC236}">
                <a16:creationId xmlns:a16="http://schemas.microsoft.com/office/drawing/2014/main" xmlns="" id="{EB973544-1028-8646-AC0C-3D550E7A5EAF}"/>
              </a:ext>
            </a:extLst>
          </p:cNvPr>
          <p:cNvSpPr txBox="1"/>
          <p:nvPr/>
        </p:nvSpPr>
        <p:spPr>
          <a:xfrm>
            <a:off x="993746" y="348619"/>
            <a:ext cx="8058814" cy="800189"/>
          </a:xfrm>
          <a:prstGeom prst="rect">
            <a:avLst/>
          </a:prstGeom>
          <a:noFill/>
          <a:ln>
            <a:noFill/>
          </a:ln>
        </p:spPr>
        <p:txBody>
          <a:bodyPr spcFirstLastPara="1" wrap="square" lIns="91425" tIns="91425" rIns="91425" bIns="91425" anchor="t" anchorCtr="0">
            <a:spAutoFit/>
          </a:bodyPr>
          <a:lstStyle/>
          <a:p>
            <a:pPr lvl="0"/>
            <a:r>
              <a:rPr lang="en-US" sz="4000" dirty="0" smtClean="0">
                <a:solidFill>
                  <a:schemeClr val="bg2">
                    <a:lumMod val="50000"/>
                  </a:schemeClr>
                </a:solidFill>
                <a:latin typeface="Arial Rounded MT Bold" panose="020F0704030504030204" pitchFamily="34" charset="0"/>
              </a:rPr>
              <a:t>Popular Email Services</a:t>
            </a:r>
            <a:endParaRPr sz="4000" dirty="0">
              <a:solidFill>
                <a:schemeClr val="bg2">
                  <a:lumMod val="50000"/>
                </a:schemeClr>
              </a:solidFill>
              <a:latin typeface="Arial Rounded MT Bold" panose="020F0704030504030204" pitchFamily="34" charset="0"/>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18307" b="15628"/>
          <a:stretch/>
        </p:blipFill>
        <p:spPr>
          <a:xfrm>
            <a:off x="408530" y="2834640"/>
            <a:ext cx="2802815" cy="123444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9" name="Rounded Rectangle 8"/>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xmlns="" id="{E6E8062E-E6F6-AC4B-AB81-29C254387C6B}"/>
              </a:ext>
            </a:extLst>
          </p:cNvPr>
          <p:cNvPicPr>
            <a:picLocks noChangeAspect="1"/>
          </p:cNvPicPr>
          <p:nvPr/>
        </p:nvPicPr>
        <p:blipFill>
          <a:blip r:embed="rId3"/>
          <a:stretch>
            <a:fillRect/>
          </a:stretch>
        </p:blipFill>
        <p:spPr>
          <a:xfrm>
            <a:off x="10514480" y="132587"/>
            <a:ext cx="1546455" cy="580461"/>
          </a:xfrm>
          <a:prstGeom prst="rect">
            <a:avLst/>
          </a:prstGeom>
        </p:spPr>
      </p:pic>
    </p:spTree>
    <p:extLst>
      <p:ext uri="{BB962C8B-B14F-4D97-AF65-F5344CB8AC3E}">
        <p14:creationId xmlns:p14="http://schemas.microsoft.com/office/powerpoint/2010/main" val="316664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xmlns="" id="{744647EC-9B03-784D-840E-535984B5C19A}"/>
              </a:ext>
            </a:extLst>
          </p:cNvPr>
          <p:cNvSpPr/>
          <p:nvPr/>
        </p:nvSpPr>
        <p:spPr>
          <a:xfrm>
            <a:off x="3621024" y="1691640"/>
            <a:ext cx="5715000" cy="4178808"/>
          </a:xfrm>
          <a:prstGeom prst="roundRect">
            <a:avLst/>
          </a:prstGeom>
          <a:solidFill>
            <a:schemeClr val="accent4">
              <a:lumMod val="50000"/>
            </a:schemeClr>
          </a:solidFill>
          <a:ln>
            <a:noFill/>
          </a:ln>
          <a:effectLst>
            <a:outerShdw blurRad="76200" dir="18900000" sy="23000" kx="-1200000" algn="bl" rotWithShape="0">
              <a:prstClr val="black">
                <a:alpha val="20000"/>
              </a:prstClr>
            </a:outerShdw>
          </a:effectLst>
          <a:scene3d>
            <a:camera prst="perspective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Rounded MT Bold" panose="020F0704030504030204" pitchFamily="34" charset="0"/>
            </a:endParaRPr>
          </a:p>
          <a:p>
            <a:pPr fontAlgn="base"/>
            <a:r>
              <a:rPr lang="en-US" sz="1600" dirty="0">
                <a:latin typeface="Arial Rounded MT Bold" panose="020F0704030504030204" pitchFamily="34" charset="0"/>
              </a:rPr>
              <a:t>Outlook is also a popular webmail service founded in 1996 by Sabeer Bhatia and Jack Smith as Hotmail later in 1997 acquired by Microsoft. It is older than Gmail. Like other webmail services, Outlook supports Chrome, Firefox, Safari, and later versions of Internet Explorer. It has more features like keyboard controls ability that provide more facility to the users. </a:t>
            </a:r>
          </a:p>
          <a:p>
            <a:pPr fontAlgn="base"/>
            <a:r>
              <a:rPr lang="en-US" sz="1600" dirty="0">
                <a:latin typeface="Arial Rounded MT Bold" panose="020F0704030504030204" pitchFamily="34" charset="0"/>
              </a:rPr>
              <a:t>To access Outlook, we need an Outlook account. It is free to create an account and sending mail. It also operates other Microsoft applications like Microsoft Word, Power BI, etc. The domain of Outlook is abc@outlook.com where the abc is our unique username. </a:t>
            </a:r>
          </a:p>
          <a:p>
            <a:endParaRPr lang="en-US" sz="1200" dirty="0">
              <a:latin typeface="Arial Rounded MT Bold" panose="020F0704030504030204" pitchFamily="34" charset="0"/>
            </a:endParaRPr>
          </a:p>
        </p:txBody>
      </p:sp>
      <p:sp>
        <p:nvSpPr>
          <p:cNvPr id="7" name="Google Shape;297;p38">
            <a:extLst>
              <a:ext uri="{FF2B5EF4-FFF2-40B4-BE49-F238E27FC236}">
                <a16:creationId xmlns:a16="http://schemas.microsoft.com/office/drawing/2014/main" xmlns="" id="{EB973544-1028-8646-AC0C-3D550E7A5EAF}"/>
              </a:ext>
            </a:extLst>
          </p:cNvPr>
          <p:cNvSpPr txBox="1"/>
          <p:nvPr/>
        </p:nvSpPr>
        <p:spPr>
          <a:xfrm>
            <a:off x="993746" y="348619"/>
            <a:ext cx="8058814" cy="800189"/>
          </a:xfrm>
          <a:prstGeom prst="rect">
            <a:avLst/>
          </a:prstGeom>
          <a:noFill/>
          <a:ln>
            <a:noFill/>
          </a:ln>
        </p:spPr>
        <p:txBody>
          <a:bodyPr spcFirstLastPara="1" wrap="square" lIns="91425" tIns="91425" rIns="91425" bIns="91425" anchor="t" anchorCtr="0">
            <a:spAutoFit/>
          </a:bodyPr>
          <a:lstStyle/>
          <a:p>
            <a:pPr lvl="0"/>
            <a:r>
              <a:rPr lang="en-US" sz="4000" dirty="0" smtClean="0">
                <a:solidFill>
                  <a:schemeClr val="bg2">
                    <a:lumMod val="50000"/>
                  </a:schemeClr>
                </a:solidFill>
                <a:latin typeface="Arial Rounded MT Bold" panose="020F0704030504030204" pitchFamily="34" charset="0"/>
              </a:rPr>
              <a:t>Popular Email Services contd..</a:t>
            </a:r>
            <a:endParaRPr sz="4000" dirty="0">
              <a:solidFill>
                <a:schemeClr val="bg2">
                  <a:lumMod val="50000"/>
                </a:schemeClr>
              </a:solidFill>
              <a:latin typeface="Arial Rounded MT Bold" panose="020F07040305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170" y="2783164"/>
            <a:ext cx="2051206" cy="1936720"/>
          </a:xfrm>
          <a:prstGeom prst="rect">
            <a:avLst/>
          </a:prstGeom>
          <a:ln>
            <a:noFill/>
          </a:ln>
          <a:effectLst>
            <a:outerShdw blurRad="292100" dist="139700" dir="2700000" algn="tl" rotWithShape="0">
              <a:srgbClr val="333333">
                <a:alpha val="65000"/>
              </a:srgbClr>
            </a:outerShdw>
          </a:effectLst>
        </p:spPr>
      </p:pic>
      <p:sp>
        <p:nvSpPr>
          <p:cNvPr id="8" name="Rounded Rectangle 7"/>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xmlns="" id="{E6E8062E-E6F6-AC4B-AB81-29C254387C6B}"/>
              </a:ext>
            </a:extLst>
          </p:cNvPr>
          <p:cNvPicPr>
            <a:picLocks noChangeAspect="1"/>
          </p:cNvPicPr>
          <p:nvPr/>
        </p:nvPicPr>
        <p:blipFill>
          <a:blip r:embed="rId3"/>
          <a:stretch>
            <a:fillRect/>
          </a:stretch>
        </p:blipFill>
        <p:spPr>
          <a:xfrm>
            <a:off x="10505336" y="141731"/>
            <a:ext cx="1546455" cy="580461"/>
          </a:xfrm>
          <a:prstGeom prst="rect">
            <a:avLst/>
          </a:prstGeom>
        </p:spPr>
      </p:pic>
    </p:spTree>
    <p:extLst>
      <p:ext uri="{BB962C8B-B14F-4D97-AF65-F5344CB8AC3E}">
        <p14:creationId xmlns:p14="http://schemas.microsoft.com/office/powerpoint/2010/main" val="169084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oogle Shape;175;p29"/>
          <p:cNvGrpSpPr/>
          <p:nvPr/>
        </p:nvGrpSpPr>
        <p:grpSpPr>
          <a:xfrm>
            <a:off x="918433" y="1376314"/>
            <a:ext cx="2003876" cy="3035428"/>
            <a:chOff x="475373" y="1100947"/>
            <a:chExt cx="1665424" cy="2793428"/>
          </a:xfrm>
        </p:grpSpPr>
        <p:sp>
          <p:nvSpPr>
            <p:cNvPr id="11" name="Google Shape;176;p29"/>
            <p:cNvSpPr/>
            <p:nvPr/>
          </p:nvSpPr>
          <p:spPr>
            <a:xfrm>
              <a:off x="491371" y="1620025"/>
              <a:ext cx="1649426" cy="2190091"/>
            </a:xfrm>
            <a:custGeom>
              <a:avLst/>
              <a:gdLst/>
              <a:ahLst/>
              <a:cxnLst/>
              <a:rect l="l" t="t" r="r" b="b"/>
              <a:pathLst>
                <a:path w="58615" h="94953" extrusionOk="0">
                  <a:moveTo>
                    <a:pt x="0" y="0"/>
                  </a:moveTo>
                  <a:lnTo>
                    <a:pt x="0" y="94952"/>
                  </a:lnTo>
                  <a:lnTo>
                    <a:pt x="58615" y="94952"/>
                  </a:lnTo>
                  <a:lnTo>
                    <a:pt x="58615" y="0"/>
                  </a:lnTo>
                  <a:close/>
                </a:path>
              </a:pathLst>
            </a:custGeom>
            <a:solidFill>
              <a:schemeClr val="accent1">
                <a:lumMod val="75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2" name="Google Shape;177;p29"/>
            <p:cNvSpPr/>
            <p:nvPr/>
          </p:nvSpPr>
          <p:spPr>
            <a:xfrm>
              <a:off x="891733" y="1100947"/>
              <a:ext cx="833829" cy="888054"/>
            </a:xfrm>
            <a:custGeom>
              <a:avLst/>
              <a:gdLst/>
              <a:ahLst/>
              <a:cxnLst/>
              <a:rect l="l" t="t" r="r" b="b"/>
              <a:pathLst>
                <a:path w="29028" h="32089" extrusionOk="0">
                  <a:moveTo>
                    <a:pt x="14514" y="1"/>
                  </a:moveTo>
                  <a:cubicBezTo>
                    <a:pt x="13713" y="1"/>
                    <a:pt x="12913" y="209"/>
                    <a:pt x="12192" y="626"/>
                  </a:cubicBezTo>
                  <a:lnTo>
                    <a:pt x="2322" y="6329"/>
                  </a:lnTo>
                  <a:cubicBezTo>
                    <a:pt x="881" y="7151"/>
                    <a:pt x="0" y="8686"/>
                    <a:pt x="0" y="10341"/>
                  </a:cubicBezTo>
                  <a:lnTo>
                    <a:pt x="0" y="21748"/>
                  </a:lnTo>
                  <a:cubicBezTo>
                    <a:pt x="0" y="23403"/>
                    <a:pt x="881" y="24938"/>
                    <a:pt x="2322" y="25760"/>
                  </a:cubicBezTo>
                  <a:lnTo>
                    <a:pt x="12192" y="31463"/>
                  </a:lnTo>
                  <a:cubicBezTo>
                    <a:pt x="12913" y="31880"/>
                    <a:pt x="13713" y="32088"/>
                    <a:pt x="14514" y="32088"/>
                  </a:cubicBezTo>
                  <a:cubicBezTo>
                    <a:pt x="15315" y="32088"/>
                    <a:pt x="16115" y="31880"/>
                    <a:pt x="16836" y="31463"/>
                  </a:cubicBezTo>
                  <a:lnTo>
                    <a:pt x="26706" y="25760"/>
                  </a:lnTo>
                  <a:cubicBezTo>
                    <a:pt x="28147" y="24938"/>
                    <a:pt x="29028" y="23403"/>
                    <a:pt x="29028" y="21748"/>
                  </a:cubicBezTo>
                  <a:lnTo>
                    <a:pt x="29028" y="10341"/>
                  </a:lnTo>
                  <a:cubicBezTo>
                    <a:pt x="29028" y="8686"/>
                    <a:pt x="28147" y="7151"/>
                    <a:pt x="26706" y="6329"/>
                  </a:cubicBezTo>
                  <a:lnTo>
                    <a:pt x="16836" y="626"/>
                  </a:lnTo>
                  <a:cubicBezTo>
                    <a:pt x="16115" y="209"/>
                    <a:pt x="15315" y="1"/>
                    <a:pt x="14514" y="1"/>
                  </a:cubicBezTo>
                  <a:close/>
                </a:path>
              </a:pathLst>
            </a:custGeom>
            <a:solidFill>
              <a:srgbClr val="FFC001"/>
            </a:solidFill>
            <a:ln w="37200"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78;p29"/>
            <p:cNvSpPr txBox="1"/>
            <p:nvPr/>
          </p:nvSpPr>
          <p:spPr>
            <a:xfrm>
              <a:off x="475373" y="2481380"/>
              <a:ext cx="1649567" cy="429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700"/>
                <a:buFont typeface="Arial"/>
                <a:buNone/>
              </a:pPr>
              <a:r>
                <a:rPr lang="en" sz="2600" dirty="0">
                  <a:solidFill>
                    <a:srgbClr val="FFFFFF"/>
                  </a:solidFill>
                  <a:latin typeface="Arial Rounded MT Bold" panose="020F0704030504030204" pitchFamily="34" charset="0"/>
                  <a:ea typeface="Fira Sans Extra Condensed Medium"/>
                  <a:cs typeface="Fira Sans Extra Condensed Medium"/>
                  <a:sym typeface="Fira Sans Extra Condensed Medium"/>
                </a:rPr>
                <a:t>Table </a:t>
              </a:r>
              <a:br>
                <a:rPr lang="en" sz="2600" dirty="0">
                  <a:solidFill>
                    <a:srgbClr val="FFFFFF"/>
                  </a:solidFill>
                  <a:latin typeface="Arial Rounded MT Bold" panose="020F0704030504030204" pitchFamily="34" charset="0"/>
                  <a:ea typeface="Fira Sans Extra Condensed Medium"/>
                  <a:cs typeface="Fira Sans Extra Condensed Medium"/>
                  <a:sym typeface="Fira Sans Extra Condensed Medium"/>
                </a:rPr>
              </a:br>
              <a:r>
                <a:rPr lang="en" sz="2600" dirty="0">
                  <a:solidFill>
                    <a:srgbClr val="FFFFFF"/>
                  </a:solidFill>
                  <a:latin typeface="Arial Rounded MT Bold" panose="020F0704030504030204" pitchFamily="34" charset="0"/>
                  <a:ea typeface="Fira Sans Extra Condensed Medium"/>
                  <a:cs typeface="Fira Sans Extra Condensed Medium"/>
                  <a:sym typeface="Fira Sans Extra Condensed Medium"/>
                </a:rPr>
                <a:t>of </a:t>
              </a:r>
              <a:br>
                <a:rPr lang="en" sz="2600" dirty="0">
                  <a:solidFill>
                    <a:srgbClr val="FFFFFF"/>
                  </a:solidFill>
                  <a:latin typeface="Arial Rounded MT Bold" panose="020F0704030504030204" pitchFamily="34" charset="0"/>
                  <a:ea typeface="Fira Sans Extra Condensed Medium"/>
                  <a:cs typeface="Fira Sans Extra Condensed Medium"/>
                  <a:sym typeface="Fira Sans Extra Condensed Medium"/>
                </a:rPr>
              </a:br>
              <a:r>
                <a:rPr lang="en" sz="2600" dirty="0">
                  <a:solidFill>
                    <a:srgbClr val="FFFFFF"/>
                  </a:solidFill>
                  <a:latin typeface="Arial Rounded MT Bold" panose="020F0704030504030204" pitchFamily="34" charset="0"/>
                  <a:ea typeface="Fira Sans Extra Condensed Medium"/>
                  <a:cs typeface="Fira Sans Extra Condensed Medium"/>
                  <a:sym typeface="Fira Sans Extra Condensed Medium"/>
                </a:rPr>
                <a:t>Contents</a:t>
              </a:r>
              <a:endParaRPr sz="2800" b="0" i="0" u="none" strike="noStrike" cap="none" dirty="0">
                <a:solidFill>
                  <a:srgbClr val="FFFFFF"/>
                </a:solidFill>
                <a:latin typeface="Arial Rounded MT Bold" panose="020F0704030504030204" pitchFamily="34" charset="0"/>
                <a:ea typeface="Fira Sans Extra Condensed Medium"/>
                <a:cs typeface="Fira Sans Extra Condensed Medium"/>
                <a:sym typeface="Fira Sans Extra Condensed Medium"/>
              </a:endParaRPr>
            </a:p>
          </p:txBody>
        </p:sp>
        <p:sp>
          <p:nvSpPr>
            <p:cNvPr id="14" name="Google Shape;179;p29"/>
            <p:cNvSpPr/>
            <p:nvPr/>
          </p:nvSpPr>
          <p:spPr>
            <a:xfrm>
              <a:off x="1230325" y="3732075"/>
              <a:ext cx="171600" cy="162300"/>
            </a:xfrm>
            <a:prstGeom prst="ellipse">
              <a:avLst/>
            </a:prstGeom>
            <a:solidFill>
              <a:srgbClr val="397DAB"/>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80;p29"/>
            <p:cNvSpPr/>
            <p:nvPr/>
          </p:nvSpPr>
          <p:spPr>
            <a:xfrm>
              <a:off x="1042094" y="1466224"/>
              <a:ext cx="445903" cy="295144"/>
            </a:xfrm>
            <a:custGeom>
              <a:avLst/>
              <a:gdLst/>
              <a:ahLst/>
              <a:cxnLst/>
              <a:rect l="l" t="t" r="r" b="b"/>
              <a:pathLst>
                <a:path w="15741" h="10419" extrusionOk="0">
                  <a:moveTo>
                    <a:pt x="2691" y="6549"/>
                  </a:moveTo>
                  <a:lnTo>
                    <a:pt x="2691" y="9823"/>
                  </a:lnTo>
                  <a:lnTo>
                    <a:pt x="1346" y="9823"/>
                  </a:lnTo>
                  <a:lnTo>
                    <a:pt x="1346" y="6549"/>
                  </a:lnTo>
                  <a:close/>
                  <a:moveTo>
                    <a:pt x="6561" y="3275"/>
                  </a:moveTo>
                  <a:lnTo>
                    <a:pt x="6561" y="9823"/>
                  </a:lnTo>
                  <a:lnTo>
                    <a:pt x="5215" y="9823"/>
                  </a:lnTo>
                  <a:lnTo>
                    <a:pt x="5215" y="3275"/>
                  </a:lnTo>
                  <a:close/>
                  <a:moveTo>
                    <a:pt x="10430" y="4608"/>
                  </a:moveTo>
                  <a:lnTo>
                    <a:pt x="10430" y="9823"/>
                  </a:lnTo>
                  <a:lnTo>
                    <a:pt x="9240" y="9823"/>
                  </a:lnTo>
                  <a:lnTo>
                    <a:pt x="9240" y="4608"/>
                  </a:lnTo>
                  <a:close/>
                  <a:moveTo>
                    <a:pt x="14443" y="596"/>
                  </a:moveTo>
                  <a:lnTo>
                    <a:pt x="14443" y="9823"/>
                  </a:lnTo>
                  <a:lnTo>
                    <a:pt x="13109" y="9823"/>
                  </a:lnTo>
                  <a:lnTo>
                    <a:pt x="13109" y="596"/>
                  </a:lnTo>
                  <a:close/>
                  <a:moveTo>
                    <a:pt x="12788" y="1"/>
                  </a:moveTo>
                  <a:cubicBezTo>
                    <a:pt x="12609" y="1"/>
                    <a:pt x="12514" y="108"/>
                    <a:pt x="12514" y="286"/>
                  </a:cubicBezTo>
                  <a:lnTo>
                    <a:pt x="12514" y="9823"/>
                  </a:lnTo>
                  <a:lnTo>
                    <a:pt x="11168" y="9823"/>
                  </a:lnTo>
                  <a:lnTo>
                    <a:pt x="11168" y="4215"/>
                  </a:lnTo>
                  <a:cubicBezTo>
                    <a:pt x="11168" y="4037"/>
                    <a:pt x="11002" y="3870"/>
                    <a:pt x="10823" y="3870"/>
                  </a:cubicBezTo>
                  <a:lnTo>
                    <a:pt x="8859" y="3870"/>
                  </a:lnTo>
                  <a:cubicBezTo>
                    <a:pt x="8680" y="3870"/>
                    <a:pt x="8489" y="4037"/>
                    <a:pt x="8489" y="4215"/>
                  </a:cubicBezTo>
                  <a:lnTo>
                    <a:pt x="8489" y="9823"/>
                  </a:lnTo>
                  <a:lnTo>
                    <a:pt x="7156" y="9823"/>
                  </a:lnTo>
                  <a:lnTo>
                    <a:pt x="7156" y="2906"/>
                  </a:lnTo>
                  <a:cubicBezTo>
                    <a:pt x="7156" y="2727"/>
                    <a:pt x="7073" y="2525"/>
                    <a:pt x="6894" y="2525"/>
                  </a:cubicBezTo>
                  <a:lnTo>
                    <a:pt x="4918" y="2525"/>
                  </a:lnTo>
                  <a:cubicBezTo>
                    <a:pt x="4739" y="2525"/>
                    <a:pt x="4620" y="2727"/>
                    <a:pt x="4620" y="2906"/>
                  </a:cubicBezTo>
                  <a:lnTo>
                    <a:pt x="4620" y="9823"/>
                  </a:lnTo>
                  <a:lnTo>
                    <a:pt x="3286" y="9823"/>
                  </a:lnTo>
                  <a:lnTo>
                    <a:pt x="3286" y="6192"/>
                  </a:lnTo>
                  <a:cubicBezTo>
                    <a:pt x="3286" y="6001"/>
                    <a:pt x="3132" y="5799"/>
                    <a:pt x="2953" y="5799"/>
                  </a:cubicBezTo>
                  <a:lnTo>
                    <a:pt x="988" y="5799"/>
                  </a:lnTo>
                  <a:cubicBezTo>
                    <a:pt x="810" y="5799"/>
                    <a:pt x="607" y="6001"/>
                    <a:pt x="607" y="6192"/>
                  </a:cubicBezTo>
                  <a:lnTo>
                    <a:pt x="607" y="9823"/>
                  </a:lnTo>
                  <a:lnTo>
                    <a:pt x="334" y="9823"/>
                  </a:lnTo>
                  <a:cubicBezTo>
                    <a:pt x="155" y="9823"/>
                    <a:pt x="0" y="9942"/>
                    <a:pt x="0" y="10121"/>
                  </a:cubicBezTo>
                  <a:cubicBezTo>
                    <a:pt x="0" y="10300"/>
                    <a:pt x="155" y="10419"/>
                    <a:pt x="334" y="10419"/>
                  </a:cubicBezTo>
                  <a:lnTo>
                    <a:pt x="15419" y="10419"/>
                  </a:lnTo>
                  <a:cubicBezTo>
                    <a:pt x="15597" y="10419"/>
                    <a:pt x="15740" y="10300"/>
                    <a:pt x="15740" y="10121"/>
                  </a:cubicBezTo>
                  <a:cubicBezTo>
                    <a:pt x="15740" y="9942"/>
                    <a:pt x="15597" y="9823"/>
                    <a:pt x="15419" y="9823"/>
                  </a:cubicBezTo>
                  <a:lnTo>
                    <a:pt x="15038" y="9823"/>
                  </a:lnTo>
                  <a:lnTo>
                    <a:pt x="15038" y="286"/>
                  </a:lnTo>
                  <a:cubicBezTo>
                    <a:pt x="15038" y="108"/>
                    <a:pt x="14943" y="1"/>
                    <a:pt x="1476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81;p29"/>
            <p:cNvSpPr/>
            <p:nvPr/>
          </p:nvSpPr>
          <p:spPr>
            <a:xfrm>
              <a:off x="1060649" y="1316482"/>
              <a:ext cx="408794" cy="241520"/>
            </a:xfrm>
            <a:custGeom>
              <a:avLst/>
              <a:gdLst/>
              <a:ahLst/>
              <a:cxnLst/>
              <a:rect l="l" t="t" r="r" b="b"/>
              <a:pathLst>
                <a:path w="14431" h="8526" extrusionOk="0">
                  <a:moveTo>
                    <a:pt x="13121" y="655"/>
                  </a:moveTo>
                  <a:cubicBezTo>
                    <a:pt x="13478" y="655"/>
                    <a:pt x="13776" y="953"/>
                    <a:pt x="13776" y="1310"/>
                  </a:cubicBezTo>
                  <a:cubicBezTo>
                    <a:pt x="13776" y="1667"/>
                    <a:pt x="13478" y="1965"/>
                    <a:pt x="13121" y="1965"/>
                  </a:cubicBezTo>
                  <a:cubicBezTo>
                    <a:pt x="12942" y="1965"/>
                    <a:pt x="12776" y="1893"/>
                    <a:pt x="12656" y="1774"/>
                  </a:cubicBezTo>
                  <a:cubicBezTo>
                    <a:pt x="12537" y="1655"/>
                    <a:pt x="12466" y="1489"/>
                    <a:pt x="12466" y="1310"/>
                  </a:cubicBezTo>
                  <a:cubicBezTo>
                    <a:pt x="12466" y="953"/>
                    <a:pt x="12764" y="655"/>
                    <a:pt x="13121" y="655"/>
                  </a:cubicBezTo>
                  <a:close/>
                  <a:moveTo>
                    <a:pt x="5251" y="3275"/>
                  </a:moveTo>
                  <a:cubicBezTo>
                    <a:pt x="5608" y="3275"/>
                    <a:pt x="5906" y="3572"/>
                    <a:pt x="5906" y="3929"/>
                  </a:cubicBezTo>
                  <a:cubicBezTo>
                    <a:pt x="5906" y="4298"/>
                    <a:pt x="5620" y="4584"/>
                    <a:pt x="5251" y="4584"/>
                  </a:cubicBezTo>
                  <a:cubicBezTo>
                    <a:pt x="4894" y="4584"/>
                    <a:pt x="4596" y="4298"/>
                    <a:pt x="4596" y="3929"/>
                  </a:cubicBezTo>
                  <a:cubicBezTo>
                    <a:pt x="4596" y="3572"/>
                    <a:pt x="4894" y="3275"/>
                    <a:pt x="5251" y="3275"/>
                  </a:cubicBezTo>
                  <a:close/>
                  <a:moveTo>
                    <a:pt x="9192" y="4584"/>
                  </a:moveTo>
                  <a:cubicBezTo>
                    <a:pt x="9549" y="4584"/>
                    <a:pt x="9847" y="4882"/>
                    <a:pt x="9847" y="5239"/>
                  </a:cubicBezTo>
                  <a:cubicBezTo>
                    <a:pt x="9847" y="5608"/>
                    <a:pt x="9549" y="5894"/>
                    <a:pt x="9192" y="5894"/>
                  </a:cubicBezTo>
                  <a:cubicBezTo>
                    <a:pt x="8823" y="5894"/>
                    <a:pt x="8525" y="5608"/>
                    <a:pt x="8525" y="5239"/>
                  </a:cubicBezTo>
                  <a:cubicBezTo>
                    <a:pt x="8525" y="4882"/>
                    <a:pt x="8823" y="4584"/>
                    <a:pt x="9192" y="4584"/>
                  </a:cubicBezTo>
                  <a:close/>
                  <a:moveTo>
                    <a:pt x="1322" y="6561"/>
                  </a:moveTo>
                  <a:cubicBezTo>
                    <a:pt x="1679" y="6561"/>
                    <a:pt x="1977" y="6846"/>
                    <a:pt x="1977" y="7215"/>
                  </a:cubicBezTo>
                  <a:cubicBezTo>
                    <a:pt x="1977" y="7573"/>
                    <a:pt x="1679" y="7870"/>
                    <a:pt x="1322" y="7870"/>
                  </a:cubicBezTo>
                  <a:cubicBezTo>
                    <a:pt x="953" y="7870"/>
                    <a:pt x="667" y="7573"/>
                    <a:pt x="667" y="7215"/>
                  </a:cubicBezTo>
                  <a:cubicBezTo>
                    <a:pt x="667" y="6846"/>
                    <a:pt x="953" y="6561"/>
                    <a:pt x="1322" y="6561"/>
                  </a:cubicBezTo>
                  <a:close/>
                  <a:moveTo>
                    <a:pt x="13121" y="0"/>
                  </a:moveTo>
                  <a:cubicBezTo>
                    <a:pt x="12395" y="0"/>
                    <a:pt x="11811" y="584"/>
                    <a:pt x="11811" y="1310"/>
                  </a:cubicBezTo>
                  <a:cubicBezTo>
                    <a:pt x="11811" y="1548"/>
                    <a:pt x="11883" y="1774"/>
                    <a:pt x="11990" y="1977"/>
                  </a:cubicBezTo>
                  <a:lnTo>
                    <a:pt x="9847" y="4120"/>
                  </a:lnTo>
                  <a:cubicBezTo>
                    <a:pt x="9656" y="4001"/>
                    <a:pt x="9430" y="3929"/>
                    <a:pt x="9192" y="3929"/>
                  </a:cubicBezTo>
                  <a:cubicBezTo>
                    <a:pt x="8775" y="3929"/>
                    <a:pt x="8406" y="4120"/>
                    <a:pt x="8168" y="4418"/>
                  </a:cubicBezTo>
                  <a:lnTo>
                    <a:pt x="6560" y="3965"/>
                  </a:lnTo>
                  <a:cubicBezTo>
                    <a:pt x="6560" y="3953"/>
                    <a:pt x="6560" y="3941"/>
                    <a:pt x="6560" y="3929"/>
                  </a:cubicBezTo>
                  <a:cubicBezTo>
                    <a:pt x="6560" y="3203"/>
                    <a:pt x="5977" y="2620"/>
                    <a:pt x="5251" y="2620"/>
                  </a:cubicBezTo>
                  <a:cubicBezTo>
                    <a:pt x="4524" y="2620"/>
                    <a:pt x="3941" y="3203"/>
                    <a:pt x="3941" y="3929"/>
                  </a:cubicBezTo>
                  <a:cubicBezTo>
                    <a:pt x="3941" y="4120"/>
                    <a:pt x="3977" y="4298"/>
                    <a:pt x="4060" y="4465"/>
                  </a:cubicBezTo>
                  <a:lnTo>
                    <a:pt x="2012" y="6096"/>
                  </a:lnTo>
                  <a:cubicBezTo>
                    <a:pt x="1810" y="5977"/>
                    <a:pt x="1572" y="5894"/>
                    <a:pt x="1322" y="5894"/>
                  </a:cubicBezTo>
                  <a:cubicBezTo>
                    <a:pt x="595" y="5894"/>
                    <a:pt x="0" y="6489"/>
                    <a:pt x="0" y="7215"/>
                  </a:cubicBezTo>
                  <a:cubicBezTo>
                    <a:pt x="0" y="7930"/>
                    <a:pt x="595" y="8525"/>
                    <a:pt x="1322" y="8525"/>
                  </a:cubicBezTo>
                  <a:cubicBezTo>
                    <a:pt x="2036" y="8525"/>
                    <a:pt x="2631" y="7930"/>
                    <a:pt x="2631" y="7215"/>
                  </a:cubicBezTo>
                  <a:cubicBezTo>
                    <a:pt x="2631" y="6977"/>
                    <a:pt x="2572" y="6763"/>
                    <a:pt x="2465" y="6573"/>
                  </a:cubicBezTo>
                  <a:lnTo>
                    <a:pt x="4465" y="4977"/>
                  </a:lnTo>
                  <a:cubicBezTo>
                    <a:pt x="4679" y="5144"/>
                    <a:pt x="4953" y="5239"/>
                    <a:pt x="5251" y="5239"/>
                  </a:cubicBezTo>
                  <a:cubicBezTo>
                    <a:pt x="5727" y="5239"/>
                    <a:pt x="6156" y="4977"/>
                    <a:pt x="6382" y="4596"/>
                  </a:cubicBezTo>
                  <a:lnTo>
                    <a:pt x="7894" y="5025"/>
                  </a:lnTo>
                  <a:cubicBezTo>
                    <a:pt x="7882" y="5096"/>
                    <a:pt x="7870" y="5168"/>
                    <a:pt x="7870" y="5239"/>
                  </a:cubicBezTo>
                  <a:cubicBezTo>
                    <a:pt x="7870" y="5965"/>
                    <a:pt x="8465" y="6561"/>
                    <a:pt x="9192" y="6561"/>
                  </a:cubicBezTo>
                  <a:cubicBezTo>
                    <a:pt x="9906" y="6561"/>
                    <a:pt x="10501" y="5965"/>
                    <a:pt x="10501" y="5239"/>
                  </a:cubicBezTo>
                  <a:cubicBezTo>
                    <a:pt x="10501" y="5001"/>
                    <a:pt x="10430" y="4775"/>
                    <a:pt x="10311" y="4584"/>
                  </a:cubicBezTo>
                  <a:lnTo>
                    <a:pt x="12454" y="2441"/>
                  </a:lnTo>
                  <a:cubicBezTo>
                    <a:pt x="12656" y="2548"/>
                    <a:pt x="12883" y="2620"/>
                    <a:pt x="13121" y="2620"/>
                  </a:cubicBezTo>
                  <a:cubicBezTo>
                    <a:pt x="13847" y="2620"/>
                    <a:pt x="14430" y="2036"/>
                    <a:pt x="14430" y="1310"/>
                  </a:cubicBezTo>
                  <a:cubicBezTo>
                    <a:pt x="14430" y="584"/>
                    <a:pt x="13847" y="0"/>
                    <a:pt x="1312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 name="Google Shape;143;p29"/>
          <p:cNvGrpSpPr/>
          <p:nvPr/>
        </p:nvGrpSpPr>
        <p:grpSpPr>
          <a:xfrm>
            <a:off x="3952071" y="555585"/>
            <a:ext cx="4354657" cy="481192"/>
            <a:chOff x="4059500" y="-188639"/>
            <a:chExt cx="3832650" cy="923593"/>
          </a:xfrm>
        </p:grpSpPr>
        <p:sp>
          <p:nvSpPr>
            <p:cNvPr id="18" name="Google Shape;144;p29"/>
            <p:cNvSpPr txBox="1"/>
            <p:nvPr/>
          </p:nvSpPr>
          <p:spPr>
            <a:xfrm>
              <a:off x="4059500" y="-14333"/>
              <a:ext cx="788700" cy="481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3500"/>
                <a:buFont typeface="Arial"/>
                <a:buNone/>
              </a:pPr>
              <a:r>
                <a:rPr lang="en" sz="2900" b="0" i="0" u="none" strike="noStrike" cap="none" dirty="0">
                  <a:solidFill>
                    <a:schemeClr val="tx1"/>
                  </a:solidFill>
                  <a:latin typeface="Fira Sans Extra Condensed Medium"/>
                  <a:ea typeface="Fira Sans Extra Condensed Medium"/>
                  <a:cs typeface="Fira Sans Extra Condensed Medium"/>
                  <a:sym typeface="Fira Sans Extra Condensed Medium"/>
                </a:rPr>
                <a:t>01</a:t>
              </a:r>
              <a:endParaRPr sz="2900" b="0" i="0" u="none" strike="noStrike" cap="none"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19" name="Google Shape;145;p29"/>
            <p:cNvSpPr/>
            <p:nvPr/>
          </p:nvSpPr>
          <p:spPr>
            <a:xfrm>
              <a:off x="4848200" y="-188623"/>
              <a:ext cx="566175" cy="923575"/>
            </a:xfrm>
            <a:custGeom>
              <a:avLst/>
              <a:gdLst/>
              <a:ahLst/>
              <a:cxnLst/>
              <a:rect l="l" t="t" r="r" b="b"/>
              <a:pathLst>
                <a:path w="22647" h="36943" extrusionOk="0">
                  <a:moveTo>
                    <a:pt x="3869" y="0"/>
                  </a:moveTo>
                  <a:cubicBezTo>
                    <a:pt x="3069" y="0"/>
                    <a:pt x="2269" y="304"/>
                    <a:pt x="1655" y="911"/>
                  </a:cubicBezTo>
                  <a:lnTo>
                    <a:pt x="1" y="2566"/>
                  </a:lnTo>
                  <a:lnTo>
                    <a:pt x="13693" y="16258"/>
                  </a:lnTo>
                  <a:cubicBezTo>
                    <a:pt x="14919" y="17484"/>
                    <a:pt x="14919" y="19461"/>
                    <a:pt x="13693" y="20675"/>
                  </a:cubicBezTo>
                  <a:lnTo>
                    <a:pt x="1" y="34379"/>
                  </a:lnTo>
                  <a:lnTo>
                    <a:pt x="1655" y="36022"/>
                  </a:lnTo>
                  <a:cubicBezTo>
                    <a:pt x="2269" y="36636"/>
                    <a:pt x="3069" y="36942"/>
                    <a:pt x="3869" y="36942"/>
                  </a:cubicBezTo>
                  <a:cubicBezTo>
                    <a:pt x="4668" y="36942"/>
                    <a:pt x="5465" y="36636"/>
                    <a:pt x="6073" y="36022"/>
                  </a:cubicBezTo>
                  <a:lnTo>
                    <a:pt x="21420" y="20675"/>
                  </a:lnTo>
                  <a:cubicBezTo>
                    <a:pt x="22646" y="19461"/>
                    <a:pt x="22646" y="17484"/>
                    <a:pt x="21420" y="16258"/>
                  </a:cubicBezTo>
                  <a:lnTo>
                    <a:pt x="6073" y="911"/>
                  </a:lnTo>
                  <a:cubicBezTo>
                    <a:pt x="5465" y="304"/>
                    <a:pt x="4668" y="0"/>
                    <a:pt x="3869"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6"/>
                </a:solidFill>
                <a:latin typeface="Arial"/>
                <a:ea typeface="Arial"/>
                <a:cs typeface="Arial"/>
                <a:sym typeface="Arial"/>
              </a:endParaRPr>
            </a:p>
          </p:txBody>
        </p:sp>
        <p:sp>
          <p:nvSpPr>
            <p:cNvPr id="20" name="Google Shape;146;p29"/>
            <p:cNvSpPr/>
            <p:nvPr/>
          </p:nvSpPr>
          <p:spPr>
            <a:xfrm>
              <a:off x="4905250" y="76992"/>
              <a:ext cx="171775" cy="298550"/>
            </a:xfrm>
            <a:custGeom>
              <a:avLst/>
              <a:gdLst/>
              <a:ahLst/>
              <a:cxnLst/>
              <a:rect l="l" t="t" r="r" b="b"/>
              <a:pathLst>
                <a:path w="6871" h="11942" extrusionOk="0">
                  <a:moveTo>
                    <a:pt x="1501" y="0"/>
                  </a:moveTo>
                  <a:cubicBezTo>
                    <a:pt x="737" y="0"/>
                    <a:pt x="0" y="597"/>
                    <a:pt x="0" y="1500"/>
                  </a:cubicBezTo>
                  <a:lnTo>
                    <a:pt x="0" y="10453"/>
                  </a:lnTo>
                  <a:cubicBezTo>
                    <a:pt x="0" y="11347"/>
                    <a:pt x="736" y="11942"/>
                    <a:pt x="1499" y="11942"/>
                  </a:cubicBezTo>
                  <a:cubicBezTo>
                    <a:pt x="1864" y="11942"/>
                    <a:pt x="2236" y="11806"/>
                    <a:pt x="2536" y="11501"/>
                  </a:cubicBezTo>
                  <a:lnTo>
                    <a:pt x="5382" y="8656"/>
                  </a:lnTo>
                  <a:cubicBezTo>
                    <a:pt x="6870" y="7179"/>
                    <a:pt x="6870" y="4774"/>
                    <a:pt x="5382" y="3286"/>
                  </a:cubicBezTo>
                  <a:lnTo>
                    <a:pt x="2536" y="440"/>
                  </a:lnTo>
                  <a:cubicBezTo>
                    <a:pt x="2236" y="136"/>
                    <a:pt x="1865" y="0"/>
                    <a:pt x="1501"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FF00"/>
                </a:solidFill>
                <a:latin typeface="Arial"/>
                <a:ea typeface="Arial"/>
                <a:cs typeface="Arial"/>
                <a:sym typeface="Arial"/>
              </a:endParaRPr>
            </a:p>
          </p:txBody>
        </p:sp>
        <p:sp>
          <p:nvSpPr>
            <p:cNvPr id="21" name="Google Shape;147;p29"/>
            <p:cNvSpPr/>
            <p:nvPr/>
          </p:nvSpPr>
          <p:spPr>
            <a:xfrm>
              <a:off x="5039100" y="-188639"/>
              <a:ext cx="2853050" cy="923593"/>
            </a:xfrm>
            <a:custGeom>
              <a:avLst/>
              <a:gdLst/>
              <a:ahLst/>
              <a:cxnLst/>
              <a:rect l="l" t="t" r="r" b="b"/>
              <a:pathLst>
                <a:path w="114122" h="30136" extrusionOk="0">
                  <a:moveTo>
                    <a:pt x="0" y="0"/>
                  </a:moveTo>
                  <a:lnTo>
                    <a:pt x="12871" y="12859"/>
                  </a:lnTo>
                  <a:cubicBezTo>
                    <a:pt x="13478" y="13466"/>
                    <a:pt x="13788" y="14276"/>
                    <a:pt x="13788" y="15074"/>
                  </a:cubicBezTo>
                  <a:cubicBezTo>
                    <a:pt x="13788" y="15871"/>
                    <a:pt x="13478" y="16669"/>
                    <a:pt x="12871" y="17276"/>
                  </a:cubicBezTo>
                  <a:lnTo>
                    <a:pt x="12" y="30135"/>
                  </a:lnTo>
                  <a:lnTo>
                    <a:pt x="99286" y="30135"/>
                  </a:lnTo>
                  <a:lnTo>
                    <a:pt x="114122" y="15074"/>
                  </a:lnTo>
                  <a:lnTo>
                    <a:pt x="99286" y="0"/>
                  </a:lnTo>
                  <a:close/>
                </a:path>
              </a:pathLst>
            </a:custGeom>
            <a:solidFill>
              <a:schemeClr val="accent1">
                <a:lumMod val="75000"/>
              </a:schemeClr>
            </a:solidFill>
            <a:ln>
              <a:noFill/>
            </a:ln>
          </p:spPr>
          <p:txBody>
            <a:bodyPr spcFirstLastPara="1" wrap="square" lIns="548625" tIns="91425" rIns="5486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1400" b="1" dirty="0">
                  <a:solidFill>
                    <a:schemeClr val="bg1"/>
                  </a:solidFill>
                  <a:latin typeface="Roboto"/>
                  <a:ea typeface="Roboto"/>
                  <a:cs typeface="Roboto"/>
                  <a:sym typeface="Roboto"/>
                </a:rPr>
                <a:t>Introduction</a:t>
              </a:r>
              <a:endParaRPr b="1" i="0" u="none" strike="noStrike" cap="none" dirty="0">
                <a:solidFill>
                  <a:schemeClr val="bg1"/>
                </a:solidFill>
                <a:latin typeface="Roboto"/>
                <a:ea typeface="Roboto"/>
                <a:cs typeface="Roboto"/>
                <a:sym typeface="Roboto"/>
              </a:endParaRPr>
            </a:p>
          </p:txBody>
        </p:sp>
      </p:grpSp>
      <p:grpSp>
        <p:nvGrpSpPr>
          <p:cNvPr id="25" name="Google Shape;149;p29"/>
          <p:cNvGrpSpPr/>
          <p:nvPr/>
        </p:nvGrpSpPr>
        <p:grpSpPr>
          <a:xfrm>
            <a:off x="4794722" y="1310556"/>
            <a:ext cx="4414368" cy="481194"/>
            <a:chOff x="3777800" y="566335"/>
            <a:chExt cx="3860738" cy="764164"/>
          </a:xfrm>
        </p:grpSpPr>
        <p:sp>
          <p:nvSpPr>
            <p:cNvPr id="26" name="Google Shape;150;p29"/>
            <p:cNvSpPr txBox="1"/>
            <p:nvPr/>
          </p:nvSpPr>
          <p:spPr>
            <a:xfrm>
              <a:off x="6849838" y="707817"/>
              <a:ext cx="788700" cy="481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0"/>
                <a:buFont typeface="Arial"/>
                <a:buNone/>
              </a:pPr>
              <a:r>
                <a:rPr lang="en" sz="2900" b="0" i="0" u="none" strike="noStrike" cap="none" dirty="0">
                  <a:solidFill>
                    <a:schemeClr val="tx1"/>
                  </a:solidFill>
                  <a:latin typeface="Fira Sans Extra Condensed Medium"/>
                  <a:ea typeface="Fira Sans Extra Condensed Medium"/>
                  <a:cs typeface="Fira Sans Extra Condensed Medium"/>
                  <a:sym typeface="Fira Sans Extra Condensed Medium"/>
                </a:rPr>
                <a:t>02</a:t>
              </a:r>
              <a:endParaRPr sz="2900" b="0" i="0" u="none" strike="noStrike" cap="none"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27" name="Google Shape;151;p29"/>
            <p:cNvSpPr/>
            <p:nvPr/>
          </p:nvSpPr>
          <p:spPr>
            <a:xfrm>
              <a:off x="6350666" y="566335"/>
              <a:ext cx="493308" cy="764164"/>
            </a:xfrm>
            <a:custGeom>
              <a:avLst/>
              <a:gdLst/>
              <a:ahLst/>
              <a:cxnLst/>
              <a:rect l="l" t="t" r="r" b="b"/>
              <a:pathLst>
                <a:path w="22634" h="36934" extrusionOk="0">
                  <a:moveTo>
                    <a:pt x="18766" y="1"/>
                  </a:moveTo>
                  <a:cubicBezTo>
                    <a:pt x="17967" y="1"/>
                    <a:pt x="17169" y="304"/>
                    <a:pt x="16562" y="912"/>
                  </a:cubicBezTo>
                  <a:lnTo>
                    <a:pt x="1215" y="16259"/>
                  </a:lnTo>
                  <a:cubicBezTo>
                    <a:pt x="0" y="17473"/>
                    <a:pt x="0" y="19462"/>
                    <a:pt x="1215" y="20676"/>
                  </a:cubicBezTo>
                  <a:lnTo>
                    <a:pt x="16562" y="36023"/>
                  </a:lnTo>
                  <a:cubicBezTo>
                    <a:pt x="17169" y="36630"/>
                    <a:pt x="17967" y="36934"/>
                    <a:pt x="18766" y="36934"/>
                  </a:cubicBezTo>
                  <a:cubicBezTo>
                    <a:pt x="19565" y="36934"/>
                    <a:pt x="20366" y="36630"/>
                    <a:pt x="20979" y="36023"/>
                  </a:cubicBezTo>
                  <a:lnTo>
                    <a:pt x="22634" y="34368"/>
                  </a:lnTo>
                  <a:lnTo>
                    <a:pt x="8942" y="20676"/>
                  </a:lnTo>
                  <a:cubicBezTo>
                    <a:pt x="7716" y="19462"/>
                    <a:pt x="7716" y="17473"/>
                    <a:pt x="8942" y="16259"/>
                  </a:cubicBezTo>
                  <a:lnTo>
                    <a:pt x="22634" y="2567"/>
                  </a:lnTo>
                  <a:lnTo>
                    <a:pt x="20979" y="912"/>
                  </a:lnTo>
                  <a:cubicBezTo>
                    <a:pt x="20366" y="304"/>
                    <a:pt x="19565" y="1"/>
                    <a:pt x="18766"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ED9700"/>
                </a:solidFill>
                <a:latin typeface="Arial"/>
                <a:ea typeface="Arial"/>
                <a:cs typeface="Arial"/>
                <a:sym typeface="Arial"/>
              </a:endParaRPr>
            </a:p>
          </p:txBody>
        </p:sp>
        <p:sp>
          <p:nvSpPr>
            <p:cNvPr id="28" name="Google Shape;152;p29"/>
            <p:cNvSpPr/>
            <p:nvPr/>
          </p:nvSpPr>
          <p:spPr>
            <a:xfrm>
              <a:off x="6672193" y="799142"/>
              <a:ext cx="171775" cy="298575"/>
            </a:xfrm>
            <a:custGeom>
              <a:avLst/>
              <a:gdLst/>
              <a:ahLst/>
              <a:cxnLst/>
              <a:rect l="l" t="t" r="r" b="b"/>
              <a:pathLst>
                <a:path w="6871" h="11943" extrusionOk="0">
                  <a:moveTo>
                    <a:pt x="5372" y="0"/>
                  </a:moveTo>
                  <a:cubicBezTo>
                    <a:pt x="5006" y="0"/>
                    <a:pt x="4635" y="137"/>
                    <a:pt x="4334" y="441"/>
                  </a:cubicBezTo>
                  <a:lnTo>
                    <a:pt x="1489" y="3286"/>
                  </a:lnTo>
                  <a:cubicBezTo>
                    <a:pt x="0" y="4763"/>
                    <a:pt x="0" y="7168"/>
                    <a:pt x="1489" y="8656"/>
                  </a:cubicBezTo>
                  <a:lnTo>
                    <a:pt x="4334" y="11502"/>
                  </a:lnTo>
                  <a:cubicBezTo>
                    <a:pt x="4635" y="11806"/>
                    <a:pt x="5006" y="11942"/>
                    <a:pt x="5372" y="11942"/>
                  </a:cubicBezTo>
                  <a:cubicBezTo>
                    <a:pt x="6135" y="11942"/>
                    <a:pt x="6870" y="11348"/>
                    <a:pt x="6870" y="10454"/>
                  </a:cubicBezTo>
                  <a:lnTo>
                    <a:pt x="6870" y="1489"/>
                  </a:lnTo>
                  <a:cubicBezTo>
                    <a:pt x="6870" y="595"/>
                    <a:pt x="6135" y="0"/>
                    <a:pt x="537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153;p29"/>
            <p:cNvSpPr/>
            <p:nvPr/>
          </p:nvSpPr>
          <p:spPr>
            <a:xfrm>
              <a:off x="3777800" y="571742"/>
              <a:ext cx="2853075" cy="753374"/>
            </a:xfrm>
            <a:custGeom>
              <a:avLst/>
              <a:gdLst/>
              <a:ahLst/>
              <a:cxnLst/>
              <a:rect l="l" t="t" r="r" b="b"/>
              <a:pathLst>
                <a:path w="114123" h="30135" extrusionOk="0">
                  <a:moveTo>
                    <a:pt x="14836" y="0"/>
                  </a:moveTo>
                  <a:lnTo>
                    <a:pt x="1" y="15061"/>
                  </a:lnTo>
                  <a:lnTo>
                    <a:pt x="14836" y="30135"/>
                  </a:lnTo>
                  <a:lnTo>
                    <a:pt x="114122" y="30135"/>
                  </a:lnTo>
                  <a:lnTo>
                    <a:pt x="101252" y="17276"/>
                  </a:lnTo>
                  <a:cubicBezTo>
                    <a:pt x="100644" y="16669"/>
                    <a:pt x="100335" y="15871"/>
                    <a:pt x="100335" y="15061"/>
                  </a:cubicBezTo>
                  <a:cubicBezTo>
                    <a:pt x="100335" y="14264"/>
                    <a:pt x="100644" y="13466"/>
                    <a:pt x="101252" y="12859"/>
                  </a:cubicBezTo>
                  <a:lnTo>
                    <a:pt x="114110" y="0"/>
                  </a:lnTo>
                  <a:close/>
                </a:path>
              </a:pathLst>
            </a:custGeom>
            <a:solidFill>
              <a:schemeClr val="accent3">
                <a:lumMod val="50000"/>
              </a:schemeClr>
            </a:solidFill>
            <a:ln>
              <a:noFill/>
            </a:ln>
          </p:spPr>
          <p:txBody>
            <a:bodyPr spcFirstLastPara="1" wrap="square" lIns="548625" tIns="91425" rIns="5486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1400" b="1" i="0" u="none" strike="noStrike" cap="none" dirty="0" smtClean="0">
                  <a:solidFill>
                    <a:schemeClr val="bg1"/>
                  </a:solidFill>
                  <a:latin typeface="Roboto"/>
                  <a:ea typeface="Roboto"/>
                  <a:cs typeface="Roboto"/>
                  <a:sym typeface="Roboto"/>
                </a:rPr>
                <a:t>History of e-mail</a:t>
              </a:r>
              <a:endParaRPr sz="1400" b="1" i="0" u="none" strike="noStrike" cap="none" dirty="0">
                <a:solidFill>
                  <a:schemeClr val="bg1"/>
                </a:solidFill>
                <a:latin typeface="Roboto"/>
                <a:ea typeface="Roboto"/>
                <a:cs typeface="Roboto"/>
                <a:sym typeface="Roboto"/>
              </a:endParaRPr>
            </a:p>
          </p:txBody>
        </p:sp>
      </p:grpSp>
      <p:grpSp>
        <p:nvGrpSpPr>
          <p:cNvPr id="30" name="Google Shape;143;p29"/>
          <p:cNvGrpSpPr/>
          <p:nvPr/>
        </p:nvGrpSpPr>
        <p:grpSpPr>
          <a:xfrm>
            <a:off x="3906504" y="2084298"/>
            <a:ext cx="4354657" cy="481192"/>
            <a:chOff x="4059500" y="-188639"/>
            <a:chExt cx="3832650" cy="923593"/>
          </a:xfrm>
        </p:grpSpPr>
        <p:sp>
          <p:nvSpPr>
            <p:cNvPr id="31" name="Google Shape;144;p29"/>
            <p:cNvSpPr txBox="1"/>
            <p:nvPr/>
          </p:nvSpPr>
          <p:spPr>
            <a:xfrm>
              <a:off x="4059500" y="58042"/>
              <a:ext cx="788700" cy="481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3500"/>
                <a:buFont typeface="Arial"/>
                <a:buNone/>
              </a:pPr>
              <a:r>
                <a:rPr lang="en" sz="2900" b="0" i="0" u="none" strike="noStrike" cap="none" dirty="0" smtClean="0">
                  <a:solidFill>
                    <a:schemeClr val="tx1"/>
                  </a:solidFill>
                  <a:latin typeface="Fira Sans Extra Condensed Medium"/>
                  <a:ea typeface="Fira Sans Extra Condensed Medium"/>
                  <a:cs typeface="Fira Sans Extra Condensed Medium"/>
                  <a:sym typeface="Fira Sans Extra Condensed Medium"/>
                </a:rPr>
                <a:t>03</a:t>
              </a:r>
              <a:endParaRPr sz="2900" b="0" i="0" u="none" strike="noStrike" cap="none"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32" name="Google Shape;145;p29"/>
            <p:cNvSpPr/>
            <p:nvPr/>
          </p:nvSpPr>
          <p:spPr>
            <a:xfrm>
              <a:off x="4848200" y="-188623"/>
              <a:ext cx="566175" cy="923575"/>
            </a:xfrm>
            <a:custGeom>
              <a:avLst/>
              <a:gdLst/>
              <a:ahLst/>
              <a:cxnLst/>
              <a:rect l="l" t="t" r="r" b="b"/>
              <a:pathLst>
                <a:path w="22647" h="36943" extrusionOk="0">
                  <a:moveTo>
                    <a:pt x="3869" y="0"/>
                  </a:moveTo>
                  <a:cubicBezTo>
                    <a:pt x="3069" y="0"/>
                    <a:pt x="2269" y="304"/>
                    <a:pt x="1655" y="911"/>
                  </a:cubicBezTo>
                  <a:lnTo>
                    <a:pt x="1" y="2566"/>
                  </a:lnTo>
                  <a:lnTo>
                    <a:pt x="13693" y="16258"/>
                  </a:lnTo>
                  <a:cubicBezTo>
                    <a:pt x="14919" y="17484"/>
                    <a:pt x="14919" y="19461"/>
                    <a:pt x="13693" y="20675"/>
                  </a:cubicBezTo>
                  <a:lnTo>
                    <a:pt x="1" y="34379"/>
                  </a:lnTo>
                  <a:lnTo>
                    <a:pt x="1655" y="36022"/>
                  </a:lnTo>
                  <a:cubicBezTo>
                    <a:pt x="2269" y="36636"/>
                    <a:pt x="3069" y="36942"/>
                    <a:pt x="3869" y="36942"/>
                  </a:cubicBezTo>
                  <a:cubicBezTo>
                    <a:pt x="4668" y="36942"/>
                    <a:pt x="5465" y="36636"/>
                    <a:pt x="6073" y="36022"/>
                  </a:cubicBezTo>
                  <a:lnTo>
                    <a:pt x="21420" y="20675"/>
                  </a:lnTo>
                  <a:cubicBezTo>
                    <a:pt x="22646" y="19461"/>
                    <a:pt x="22646" y="17484"/>
                    <a:pt x="21420" y="16258"/>
                  </a:cubicBezTo>
                  <a:lnTo>
                    <a:pt x="6073" y="911"/>
                  </a:lnTo>
                  <a:cubicBezTo>
                    <a:pt x="5465" y="304"/>
                    <a:pt x="4668" y="0"/>
                    <a:pt x="3869"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6"/>
                </a:solidFill>
                <a:latin typeface="Arial"/>
                <a:ea typeface="Arial"/>
                <a:cs typeface="Arial"/>
                <a:sym typeface="Arial"/>
              </a:endParaRPr>
            </a:p>
          </p:txBody>
        </p:sp>
        <p:sp>
          <p:nvSpPr>
            <p:cNvPr id="33" name="Google Shape;146;p29"/>
            <p:cNvSpPr/>
            <p:nvPr/>
          </p:nvSpPr>
          <p:spPr>
            <a:xfrm>
              <a:off x="4905250" y="76992"/>
              <a:ext cx="171775" cy="298550"/>
            </a:xfrm>
            <a:custGeom>
              <a:avLst/>
              <a:gdLst/>
              <a:ahLst/>
              <a:cxnLst/>
              <a:rect l="l" t="t" r="r" b="b"/>
              <a:pathLst>
                <a:path w="6871" h="11942" extrusionOk="0">
                  <a:moveTo>
                    <a:pt x="1501" y="0"/>
                  </a:moveTo>
                  <a:cubicBezTo>
                    <a:pt x="737" y="0"/>
                    <a:pt x="0" y="597"/>
                    <a:pt x="0" y="1500"/>
                  </a:cubicBezTo>
                  <a:lnTo>
                    <a:pt x="0" y="10453"/>
                  </a:lnTo>
                  <a:cubicBezTo>
                    <a:pt x="0" y="11347"/>
                    <a:pt x="736" y="11942"/>
                    <a:pt x="1499" y="11942"/>
                  </a:cubicBezTo>
                  <a:cubicBezTo>
                    <a:pt x="1864" y="11942"/>
                    <a:pt x="2236" y="11806"/>
                    <a:pt x="2536" y="11501"/>
                  </a:cubicBezTo>
                  <a:lnTo>
                    <a:pt x="5382" y="8656"/>
                  </a:lnTo>
                  <a:cubicBezTo>
                    <a:pt x="6870" y="7179"/>
                    <a:pt x="6870" y="4774"/>
                    <a:pt x="5382" y="3286"/>
                  </a:cubicBezTo>
                  <a:lnTo>
                    <a:pt x="2536" y="440"/>
                  </a:lnTo>
                  <a:cubicBezTo>
                    <a:pt x="2236" y="136"/>
                    <a:pt x="1865" y="0"/>
                    <a:pt x="1501"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FF00"/>
                </a:solidFill>
                <a:latin typeface="Arial"/>
                <a:ea typeface="Arial"/>
                <a:cs typeface="Arial"/>
                <a:sym typeface="Arial"/>
              </a:endParaRPr>
            </a:p>
          </p:txBody>
        </p:sp>
        <p:sp>
          <p:nvSpPr>
            <p:cNvPr id="34" name="Google Shape;147;p29"/>
            <p:cNvSpPr/>
            <p:nvPr/>
          </p:nvSpPr>
          <p:spPr>
            <a:xfrm>
              <a:off x="5039100" y="-188639"/>
              <a:ext cx="2853050" cy="923593"/>
            </a:xfrm>
            <a:custGeom>
              <a:avLst/>
              <a:gdLst/>
              <a:ahLst/>
              <a:cxnLst/>
              <a:rect l="l" t="t" r="r" b="b"/>
              <a:pathLst>
                <a:path w="114122" h="30136" extrusionOk="0">
                  <a:moveTo>
                    <a:pt x="0" y="0"/>
                  </a:moveTo>
                  <a:lnTo>
                    <a:pt x="12871" y="12859"/>
                  </a:lnTo>
                  <a:cubicBezTo>
                    <a:pt x="13478" y="13466"/>
                    <a:pt x="13788" y="14276"/>
                    <a:pt x="13788" y="15074"/>
                  </a:cubicBezTo>
                  <a:cubicBezTo>
                    <a:pt x="13788" y="15871"/>
                    <a:pt x="13478" y="16669"/>
                    <a:pt x="12871" y="17276"/>
                  </a:cubicBezTo>
                  <a:lnTo>
                    <a:pt x="12" y="30135"/>
                  </a:lnTo>
                  <a:lnTo>
                    <a:pt x="99286" y="30135"/>
                  </a:lnTo>
                  <a:lnTo>
                    <a:pt x="114122" y="15074"/>
                  </a:lnTo>
                  <a:lnTo>
                    <a:pt x="99286" y="0"/>
                  </a:lnTo>
                  <a:close/>
                </a:path>
              </a:pathLst>
            </a:custGeom>
            <a:solidFill>
              <a:schemeClr val="accent2">
                <a:lumMod val="50000"/>
              </a:schemeClr>
            </a:solidFill>
            <a:ln>
              <a:noFill/>
            </a:ln>
          </p:spPr>
          <p:txBody>
            <a:bodyPr spcFirstLastPara="1" wrap="square" lIns="548625" tIns="91425" rIns="548625" bIns="91425" anchor="ctr" anchorCtr="0">
              <a:noAutofit/>
            </a:bodyPr>
            <a:lstStyle/>
            <a:p>
              <a:pPr>
                <a:buClr>
                  <a:schemeClr val="dk1"/>
                </a:buClr>
                <a:buSzPts val="1100"/>
              </a:pPr>
              <a:endParaRPr lang="en-IN" b="1" dirty="0" smtClean="0"/>
            </a:p>
            <a:p>
              <a:pPr algn="ctr">
                <a:buClr>
                  <a:schemeClr val="dk1"/>
                </a:buClr>
                <a:buSzPts val="1100"/>
              </a:pPr>
              <a:r>
                <a:rPr lang="en-IN" sz="1400" b="1" dirty="0" smtClean="0">
                  <a:solidFill>
                    <a:schemeClr val="bg1"/>
                  </a:solidFill>
                  <a:latin typeface="Arial Rounded MT Bold" panose="020F0704030504030204" pitchFamily="34" charset="0"/>
                </a:rPr>
                <a:t>E-Mail </a:t>
              </a:r>
              <a:r>
                <a:rPr lang="en-IN" sz="1400" b="1" dirty="0">
                  <a:solidFill>
                    <a:schemeClr val="bg1"/>
                  </a:solidFill>
                  <a:latin typeface="Arial Rounded MT Bold" panose="020F0704030504030204" pitchFamily="34" charset="0"/>
                </a:rPr>
                <a:t>Format</a:t>
              </a:r>
            </a:p>
            <a:p>
              <a:pPr marL="0" marR="0" lvl="0" indent="0" algn="l" rtl="0">
                <a:lnSpc>
                  <a:spcPct val="100000"/>
                </a:lnSpc>
                <a:spcBef>
                  <a:spcPts val="0"/>
                </a:spcBef>
                <a:spcAft>
                  <a:spcPts val="0"/>
                </a:spcAft>
                <a:buClr>
                  <a:schemeClr val="dk1"/>
                </a:buClr>
                <a:buSzPts val="1100"/>
                <a:buFont typeface="Arial"/>
                <a:buNone/>
              </a:pPr>
              <a:endParaRPr b="1" i="0" u="none" strike="noStrike" cap="none" dirty="0">
                <a:solidFill>
                  <a:schemeClr val="bg1"/>
                </a:solidFill>
                <a:latin typeface="Roboto"/>
                <a:ea typeface="Roboto"/>
                <a:cs typeface="Roboto"/>
                <a:sym typeface="Roboto"/>
              </a:endParaRPr>
            </a:p>
          </p:txBody>
        </p:sp>
      </p:grpSp>
      <p:grpSp>
        <p:nvGrpSpPr>
          <p:cNvPr id="40" name="Google Shape;149;p29"/>
          <p:cNvGrpSpPr/>
          <p:nvPr/>
        </p:nvGrpSpPr>
        <p:grpSpPr>
          <a:xfrm>
            <a:off x="4852845" y="2829847"/>
            <a:ext cx="4414368" cy="481194"/>
            <a:chOff x="3777800" y="566335"/>
            <a:chExt cx="3860738" cy="764164"/>
          </a:xfrm>
        </p:grpSpPr>
        <p:sp>
          <p:nvSpPr>
            <p:cNvPr id="41" name="Google Shape;150;p29"/>
            <p:cNvSpPr txBox="1"/>
            <p:nvPr/>
          </p:nvSpPr>
          <p:spPr>
            <a:xfrm>
              <a:off x="6849838" y="707817"/>
              <a:ext cx="788700" cy="481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0"/>
                <a:buFont typeface="Arial"/>
                <a:buNone/>
              </a:pPr>
              <a:r>
                <a:rPr lang="en" sz="2900" b="0" i="0" u="none" strike="noStrike" cap="none" dirty="0" smtClean="0">
                  <a:solidFill>
                    <a:schemeClr val="tx1"/>
                  </a:solidFill>
                  <a:latin typeface="Fira Sans Extra Condensed Medium"/>
                  <a:ea typeface="Fira Sans Extra Condensed Medium"/>
                  <a:cs typeface="Fira Sans Extra Condensed Medium"/>
                  <a:sym typeface="Fira Sans Extra Condensed Medium"/>
                </a:rPr>
                <a:t>04</a:t>
              </a:r>
              <a:endParaRPr sz="2900" b="0" i="0" u="none" strike="noStrike" cap="none"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42" name="Google Shape;151;p29"/>
            <p:cNvSpPr/>
            <p:nvPr/>
          </p:nvSpPr>
          <p:spPr>
            <a:xfrm>
              <a:off x="6350666" y="566335"/>
              <a:ext cx="493308" cy="764164"/>
            </a:xfrm>
            <a:custGeom>
              <a:avLst/>
              <a:gdLst/>
              <a:ahLst/>
              <a:cxnLst/>
              <a:rect l="l" t="t" r="r" b="b"/>
              <a:pathLst>
                <a:path w="22634" h="36934" extrusionOk="0">
                  <a:moveTo>
                    <a:pt x="18766" y="1"/>
                  </a:moveTo>
                  <a:cubicBezTo>
                    <a:pt x="17967" y="1"/>
                    <a:pt x="17169" y="304"/>
                    <a:pt x="16562" y="912"/>
                  </a:cubicBezTo>
                  <a:lnTo>
                    <a:pt x="1215" y="16259"/>
                  </a:lnTo>
                  <a:cubicBezTo>
                    <a:pt x="0" y="17473"/>
                    <a:pt x="0" y="19462"/>
                    <a:pt x="1215" y="20676"/>
                  </a:cubicBezTo>
                  <a:lnTo>
                    <a:pt x="16562" y="36023"/>
                  </a:lnTo>
                  <a:cubicBezTo>
                    <a:pt x="17169" y="36630"/>
                    <a:pt x="17967" y="36934"/>
                    <a:pt x="18766" y="36934"/>
                  </a:cubicBezTo>
                  <a:cubicBezTo>
                    <a:pt x="19565" y="36934"/>
                    <a:pt x="20366" y="36630"/>
                    <a:pt x="20979" y="36023"/>
                  </a:cubicBezTo>
                  <a:lnTo>
                    <a:pt x="22634" y="34368"/>
                  </a:lnTo>
                  <a:lnTo>
                    <a:pt x="8942" y="20676"/>
                  </a:lnTo>
                  <a:cubicBezTo>
                    <a:pt x="7716" y="19462"/>
                    <a:pt x="7716" y="17473"/>
                    <a:pt x="8942" y="16259"/>
                  </a:cubicBezTo>
                  <a:lnTo>
                    <a:pt x="22634" y="2567"/>
                  </a:lnTo>
                  <a:lnTo>
                    <a:pt x="20979" y="912"/>
                  </a:lnTo>
                  <a:cubicBezTo>
                    <a:pt x="20366" y="304"/>
                    <a:pt x="19565" y="1"/>
                    <a:pt x="18766"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ED9700"/>
                </a:solidFill>
                <a:latin typeface="Arial"/>
                <a:ea typeface="Arial"/>
                <a:cs typeface="Arial"/>
                <a:sym typeface="Arial"/>
              </a:endParaRPr>
            </a:p>
          </p:txBody>
        </p:sp>
        <p:sp>
          <p:nvSpPr>
            <p:cNvPr id="43" name="Google Shape;152;p29"/>
            <p:cNvSpPr/>
            <p:nvPr/>
          </p:nvSpPr>
          <p:spPr>
            <a:xfrm>
              <a:off x="6672193" y="799142"/>
              <a:ext cx="171775" cy="298575"/>
            </a:xfrm>
            <a:custGeom>
              <a:avLst/>
              <a:gdLst/>
              <a:ahLst/>
              <a:cxnLst/>
              <a:rect l="l" t="t" r="r" b="b"/>
              <a:pathLst>
                <a:path w="6871" h="11943" extrusionOk="0">
                  <a:moveTo>
                    <a:pt x="5372" y="0"/>
                  </a:moveTo>
                  <a:cubicBezTo>
                    <a:pt x="5006" y="0"/>
                    <a:pt x="4635" y="137"/>
                    <a:pt x="4334" y="441"/>
                  </a:cubicBezTo>
                  <a:lnTo>
                    <a:pt x="1489" y="3286"/>
                  </a:lnTo>
                  <a:cubicBezTo>
                    <a:pt x="0" y="4763"/>
                    <a:pt x="0" y="7168"/>
                    <a:pt x="1489" y="8656"/>
                  </a:cubicBezTo>
                  <a:lnTo>
                    <a:pt x="4334" y="11502"/>
                  </a:lnTo>
                  <a:cubicBezTo>
                    <a:pt x="4635" y="11806"/>
                    <a:pt x="5006" y="11942"/>
                    <a:pt x="5372" y="11942"/>
                  </a:cubicBezTo>
                  <a:cubicBezTo>
                    <a:pt x="6135" y="11942"/>
                    <a:pt x="6870" y="11348"/>
                    <a:pt x="6870" y="10454"/>
                  </a:cubicBezTo>
                  <a:lnTo>
                    <a:pt x="6870" y="1489"/>
                  </a:lnTo>
                  <a:cubicBezTo>
                    <a:pt x="6870" y="595"/>
                    <a:pt x="6135" y="0"/>
                    <a:pt x="537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153;p29"/>
            <p:cNvSpPr/>
            <p:nvPr/>
          </p:nvSpPr>
          <p:spPr>
            <a:xfrm>
              <a:off x="3777800" y="571742"/>
              <a:ext cx="2853075" cy="753374"/>
            </a:xfrm>
            <a:custGeom>
              <a:avLst/>
              <a:gdLst/>
              <a:ahLst/>
              <a:cxnLst/>
              <a:rect l="l" t="t" r="r" b="b"/>
              <a:pathLst>
                <a:path w="114123" h="30135" extrusionOk="0">
                  <a:moveTo>
                    <a:pt x="14836" y="0"/>
                  </a:moveTo>
                  <a:lnTo>
                    <a:pt x="1" y="15061"/>
                  </a:lnTo>
                  <a:lnTo>
                    <a:pt x="14836" y="30135"/>
                  </a:lnTo>
                  <a:lnTo>
                    <a:pt x="114122" y="30135"/>
                  </a:lnTo>
                  <a:lnTo>
                    <a:pt x="101252" y="17276"/>
                  </a:lnTo>
                  <a:cubicBezTo>
                    <a:pt x="100644" y="16669"/>
                    <a:pt x="100335" y="15871"/>
                    <a:pt x="100335" y="15061"/>
                  </a:cubicBezTo>
                  <a:cubicBezTo>
                    <a:pt x="100335" y="14264"/>
                    <a:pt x="100644" y="13466"/>
                    <a:pt x="101252" y="12859"/>
                  </a:cubicBezTo>
                  <a:lnTo>
                    <a:pt x="114110" y="0"/>
                  </a:lnTo>
                  <a:close/>
                </a:path>
              </a:pathLst>
            </a:custGeom>
            <a:solidFill>
              <a:schemeClr val="accent1">
                <a:lumMod val="75000"/>
              </a:schemeClr>
            </a:solidFill>
            <a:ln>
              <a:noFill/>
            </a:ln>
          </p:spPr>
          <p:txBody>
            <a:bodyPr spcFirstLastPara="1" wrap="square" lIns="548625" tIns="91425" rIns="5486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1400" b="1" dirty="0" smtClean="0">
                  <a:solidFill>
                    <a:schemeClr val="bg1"/>
                  </a:solidFill>
                  <a:latin typeface="Roboto"/>
                  <a:ea typeface="Roboto"/>
                  <a:cs typeface="Roboto"/>
                  <a:sym typeface="Roboto"/>
                </a:rPr>
                <a:t>Architecture</a:t>
              </a:r>
              <a:r>
                <a:rPr lang="en-US" sz="1400" b="1" i="0" u="none" strike="noStrike" cap="none" dirty="0" smtClean="0">
                  <a:solidFill>
                    <a:schemeClr val="bg1"/>
                  </a:solidFill>
                  <a:latin typeface="Roboto"/>
                  <a:ea typeface="Roboto"/>
                  <a:cs typeface="Roboto"/>
                  <a:sym typeface="Roboto"/>
                </a:rPr>
                <a:t> </a:t>
              </a:r>
              <a:r>
                <a:rPr lang="en-US" sz="1400" b="1" dirty="0" smtClean="0">
                  <a:solidFill>
                    <a:schemeClr val="bg1"/>
                  </a:solidFill>
                  <a:latin typeface="Roboto"/>
                  <a:ea typeface="Roboto"/>
                  <a:cs typeface="Roboto"/>
                  <a:sym typeface="Roboto"/>
                </a:rPr>
                <a:t>of e-mail</a:t>
              </a:r>
              <a:endParaRPr sz="1400" b="1" i="0" u="none" strike="noStrike" cap="none" dirty="0">
                <a:solidFill>
                  <a:schemeClr val="bg1"/>
                </a:solidFill>
                <a:latin typeface="Roboto"/>
                <a:ea typeface="Roboto"/>
                <a:cs typeface="Roboto"/>
                <a:sym typeface="Roboto"/>
              </a:endParaRPr>
            </a:p>
          </p:txBody>
        </p:sp>
      </p:grpSp>
      <p:grpSp>
        <p:nvGrpSpPr>
          <p:cNvPr id="45" name="Google Shape;143;p29"/>
          <p:cNvGrpSpPr/>
          <p:nvPr/>
        </p:nvGrpSpPr>
        <p:grpSpPr>
          <a:xfrm>
            <a:off x="3898645" y="3650716"/>
            <a:ext cx="4354657" cy="481192"/>
            <a:chOff x="4059500" y="-188639"/>
            <a:chExt cx="3832650" cy="923593"/>
          </a:xfrm>
        </p:grpSpPr>
        <p:sp>
          <p:nvSpPr>
            <p:cNvPr id="46" name="Google Shape;144;p29"/>
            <p:cNvSpPr txBox="1"/>
            <p:nvPr/>
          </p:nvSpPr>
          <p:spPr>
            <a:xfrm>
              <a:off x="4059500" y="-14333"/>
              <a:ext cx="788700" cy="481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3500"/>
                <a:buFont typeface="Arial"/>
                <a:buNone/>
              </a:pPr>
              <a:r>
                <a:rPr lang="en" sz="2900" b="0" i="0" u="none" strike="noStrike" cap="none" dirty="0" smtClean="0">
                  <a:solidFill>
                    <a:schemeClr val="tx1"/>
                  </a:solidFill>
                  <a:latin typeface="Fira Sans Extra Condensed Medium"/>
                  <a:ea typeface="Fira Sans Extra Condensed Medium"/>
                  <a:cs typeface="Fira Sans Extra Condensed Medium"/>
                  <a:sym typeface="Fira Sans Extra Condensed Medium"/>
                </a:rPr>
                <a:t>05</a:t>
              </a:r>
              <a:endParaRPr sz="2900" b="0" i="0" u="none" strike="noStrike" cap="none"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47" name="Google Shape;145;p29"/>
            <p:cNvSpPr/>
            <p:nvPr/>
          </p:nvSpPr>
          <p:spPr>
            <a:xfrm>
              <a:off x="4848200" y="-188623"/>
              <a:ext cx="566175" cy="923575"/>
            </a:xfrm>
            <a:custGeom>
              <a:avLst/>
              <a:gdLst/>
              <a:ahLst/>
              <a:cxnLst/>
              <a:rect l="l" t="t" r="r" b="b"/>
              <a:pathLst>
                <a:path w="22647" h="36943" extrusionOk="0">
                  <a:moveTo>
                    <a:pt x="3869" y="0"/>
                  </a:moveTo>
                  <a:cubicBezTo>
                    <a:pt x="3069" y="0"/>
                    <a:pt x="2269" y="304"/>
                    <a:pt x="1655" y="911"/>
                  </a:cubicBezTo>
                  <a:lnTo>
                    <a:pt x="1" y="2566"/>
                  </a:lnTo>
                  <a:lnTo>
                    <a:pt x="13693" y="16258"/>
                  </a:lnTo>
                  <a:cubicBezTo>
                    <a:pt x="14919" y="17484"/>
                    <a:pt x="14919" y="19461"/>
                    <a:pt x="13693" y="20675"/>
                  </a:cubicBezTo>
                  <a:lnTo>
                    <a:pt x="1" y="34379"/>
                  </a:lnTo>
                  <a:lnTo>
                    <a:pt x="1655" y="36022"/>
                  </a:lnTo>
                  <a:cubicBezTo>
                    <a:pt x="2269" y="36636"/>
                    <a:pt x="3069" y="36942"/>
                    <a:pt x="3869" y="36942"/>
                  </a:cubicBezTo>
                  <a:cubicBezTo>
                    <a:pt x="4668" y="36942"/>
                    <a:pt x="5465" y="36636"/>
                    <a:pt x="6073" y="36022"/>
                  </a:cubicBezTo>
                  <a:lnTo>
                    <a:pt x="21420" y="20675"/>
                  </a:lnTo>
                  <a:cubicBezTo>
                    <a:pt x="22646" y="19461"/>
                    <a:pt x="22646" y="17484"/>
                    <a:pt x="21420" y="16258"/>
                  </a:cubicBezTo>
                  <a:lnTo>
                    <a:pt x="6073" y="911"/>
                  </a:lnTo>
                  <a:cubicBezTo>
                    <a:pt x="5465" y="304"/>
                    <a:pt x="4668" y="0"/>
                    <a:pt x="3869"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6"/>
                </a:solidFill>
                <a:latin typeface="Arial"/>
                <a:ea typeface="Arial"/>
                <a:cs typeface="Arial"/>
                <a:sym typeface="Arial"/>
              </a:endParaRPr>
            </a:p>
          </p:txBody>
        </p:sp>
        <p:sp>
          <p:nvSpPr>
            <p:cNvPr id="48" name="Google Shape;146;p29"/>
            <p:cNvSpPr/>
            <p:nvPr/>
          </p:nvSpPr>
          <p:spPr>
            <a:xfrm>
              <a:off x="4905250" y="76992"/>
              <a:ext cx="171775" cy="298550"/>
            </a:xfrm>
            <a:custGeom>
              <a:avLst/>
              <a:gdLst/>
              <a:ahLst/>
              <a:cxnLst/>
              <a:rect l="l" t="t" r="r" b="b"/>
              <a:pathLst>
                <a:path w="6871" h="11942" extrusionOk="0">
                  <a:moveTo>
                    <a:pt x="1501" y="0"/>
                  </a:moveTo>
                  <a:cubicBezTo>
                    <a:pt x="737" y="0"/>
                    <a:pt x="0" y="597"/>
                    <a:pt x="0" y="1500"/>
                  </a:cubicBezTo>
                  <a:lnTo>
                    <a:pt x="0" y="10453"/>
                  </a:lnTo>
                  <a:cubicBezTo>
                    <a:pt x="0" y="11347"/>
                    <a:pt x="736" y="11942"/>
                    <a:pt x="1499" y="11942"/>
                  </a:cubicBezTo>
                  <a:cubicBezTo>
                    <a:pt x="1864" y="11942"/>
                    <a:pt x="2236" y="11806"/>
                    <a:pt x="2536" y="11501"/>
                  </a:cubicBezTo>
                  <a:lnTo>
                    <a:pt x="5382" y="8656"/>
                  </a:lnTo>
                  <a:cubicBezTo>
                    <a:pt x="6870" y="7179"/>
                    <a:pt x="6870" y="4774"/>
                    <a:pt x="5382" y="3286"/>
                  </a:cubicBezTo>
                  <a:lnTo>
                    <a:pt x="2536" y="440"/>
                  </a:lnTo>
                  <a:cubicBezTo>
                    <a:pt x="2236" y="136"/>
                    <a:pt x="1865" y="0"/>
                    <a:pt x="1501"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FF00"/>
                </a:solidFill>
                <a:latin typeface="Arial"/>
                <a:ea typeface="Arial"/>
                <a:cs typeface="Arial"/>
                <a:sym typeface="Arial"/>
              </a:endParaRPr>
            </a:p>
          </p:txBody>
        </p:sp>
        <p:sp>
          <p:nvSpPr>
            <p:cNvPr id="49" name="Google Shape;147;p29"/>
            <p:cNvSpPr/>
            <p:nvPr/>
          </p:nvSpPr>
          <p:spPr>
            <a:xfrm>
              <a:off x="5039100" y="-188639"/>
              <a:ext cx="2853050" cy="923593"/>
            </a:xfrm>
            <a:custGeom>
              <a:avLst/>
              <a:gdLst/>
              <a:ahLst/>
              <a:cxnLst/>
              <a:rect l="l" t="t" r="r" b="b"/>
              <a:pathLst>
                <a:path w="114122" h="30136" extrusionOk="0">
                  <a:moveTo>
                    <a:pt x="0" y="0"/>
                  </a:moveTo>
                  <a:lnTo>
                    <a:pt x="12871" y="12859"/>
                  </a:lnTo>
                  <a:cubicBezTo>
                    <a:pt x="13478" y="13466"/>
                    <a:pt x="13788" y="14276"/>
                    <a:pt x="13788" y="15074"/>
                  </a:cubicBezTo>
                  <a:cubicBezTo>
                    <a:pt x="13788" y="15871"/>
                    <a:pt x="13478" y="16669"/>
                    <a:pt x="12871" y="17276"/>
                  </a:cubicBezTo>
                  <a:lnTo>
                    <a:pt x="12" y="30135"/>
                  </a:lnTo>
                  <a:lnTo>
                    <a:pt x="99286" y="30135"/>
                  </a:lnTo>
                  <a:lnTo>
                    <a:pt x="114122" y="15074"/>
                  </a:lnTo>
                  <a:lnTo>
                    <a:pt x="99286" y="0"/>
                  </a:lnTo>
                  <a:close/>
                </a:path>
              </a:pathLst>
            </a:custGeom>
            <a:solidFill>
              <a:schemeClr val="accent3">
                <a:lumMod val="50000"/>
              </a:schemeClr>
            </a:solidFill>
            <a:ln>
              <a:noFill/>
            </a:ln>
          </p:spPr>
          <p:txBody>
            <a:bodyPr spcFirstLastPara="1" wrap="square" lIns="548625" tIns="91425" rIns="548625" bIns="91425" anchor="ctr" anchorCtr="0">
              <a:noAutofit/>
            </a:bodyPr>
            <a:lstStyle/>
            <a:p>
              <a:pPr lvl="0" algn="ctr">
                <a:buClr>
                  <a:schemeClr val="dk1"/>
                </a:buClr>
                <a:buSzPts val="1100"/>
              </a:pPr>
              <a:r>
                <a:rPr lang="en-US" sz="1400" b="1" dirty="0" smtClean="0">
                  <a:solidFill>
                    <a:schemeClr val="bg1"/>
                  </a:solidFill>
                  <a:latin typeface="Roboto"/>
                  <a:ea typeface="Roboto"/>
                  <a:cs typeface="Roboto"/>
                  <a:sym typeface="Roboto"/>
                </a:rPr>
                <a:t>High level view of e-mail</a:t>
              </a:r>
              <a:endParaRPr lang="en-US" sz="1400" b="1" dirty="0">
                <a:solidFill>
                  <a:schemeClr val="bg1"/>
                </a:solidFill>
                <a:latin typeface="Roboto"/>
                <a:ea typeface="Roboto"/>
                <a:cs typeface="Roboto"/>
                <a:sym typeface="Roboto"/>
              </a:endParaRPr>
            </a:p>
          </p:txBody>
        </p:sp>
      </p:grpSp>
      <p:sp>
        <p:nvSpPr>
          <p:cNvPr id="50" name="Rounded Rectangle 49"/>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1" name="Picture 50">
            <a:extLst>
              <a:ext uri="{FF2B5EF4-FFF2-40B4-BE49-F238E27FC236}">
                <a16:creationId xmlns:a16="http://schemas.microsoft.com/office/drawing/2014/main" xmlns="" id="{E6E8062E-E6F6-AC4B-AB81-29C254387C6B}"/>
              </a:ext>
            </a:extLst>
          </p:cNvPr>
          <p:cNvPicPr>
            <a:picLocks noChangeAspect="1"/>
          </p:cNvPicPr>
          <p:nvPr/>
        </p:nvPicPr>
        <p:blipFill>
          <a:blip r:embed="rId2"/>
          <a:stretch>
            <a:fillRect/>
          </a:stretch>
        </p:blipFill>
        <p:spPr>
          <a:xfrm>
            <a:off x="10551057" y="116677"/>
            <a:ext cx="1546455" cy="580461"/>
          </a:xfrm>
          <a:prstGeom prst="rect">
            <a:avLst/>
          </a:prstGeom>
        </p:spPr>
      </p:pic>
      <p:grpSp>
        <p:nvGrpSpPr>
          <p:cNvPr id="52" name="Google Shape;149;p29"/>
          <p:cNvGrpSpPr/>
          <p:nvPr/>
        </p:nvGrpSpPr>
        <p:grpSpPr>
          <a:xfrm>
            <a:off x="4845373" y="4537664"/>
            <a:ext cx="4385702" cy="481194"/>
            <a:chOff x="3802870" y="566335"/>
            <a:chExt cx="3835668" cy="764164"/>
          </a:xfrm>
        </p:grpSpPr>
        <p:sp>
          <p:nvSpPr>
            <p:cNvPr id="53" name="Google Shape;150;p29"/>
            <p:cNvSpPr txBox="1"/>
            <p:nvPr/>
          </p:nvSpPr>
          <p:spPr>
            <a:xfrm>
              <a:off x="6849838" y="707817"/>
              <a:ext cx="788700" cy="481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0"/>
                <a:buFont typeface="Arial"/>
                <a:buNone/>
              </a:pPr>
              <a:r>
                <a:rPr lang="en" sz="2900" b="0" i="0" u="none" strike="noStrike" cap="none" dirty="0" smtClean="0">
                  <a:solidFill>
                    <a:schemeClr val="tx1"/>
                  </a:solidFill>
                  <a:latin typeface="Fira Sans Extra Condensed Medium"/>
                  <a:ea typeface="Fira Sans Extra Condensed Medium"/>
                  <a:cs typeface="Fira Sans Extra Condensed Medium"/>
                  <a:sym typeface="Fira Sans Extra Condensed Medium"/>
                </a:rPr>
                <a:t>06</a:t>
              </a:r>
              <a:endParaRPr sz="2900" b="0" i="0" u="none" strike="noStrike" cap="none"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54" name="Google Shape;151;p29"/>
            <p:cNvSpPr/>
            <p:nvPr/>
          </p:nvSpPr>
          <p:spPr>
            <a:xfrm>
              <a:off x="6350666" y="566335"/>
              <a:ext cx="493308" cy="764164"/>
            </a:xfrm>
            <a:custGeom>
              <a:avLst/>
              <a:gdLst/>
              <a:ahLst/>
              <a:cxnLst/>
              <a:rect l="l" t="t" r="r" b="b"/>
              <a:pathLst>
                <a:path w="22634" h="36934" extrusionOk="0">
                  <a:moveTo>
                    <a:pt x="18766" y="1"/>
                  </a:moveTo>
                  <a:cubicBezTo>
                    <a:pt x="17967" y="1"/>
                    <a:pt x="17169" y="304"/>
                    <a:pt x="16562" y="912"/>
                  </a:cubicBezTo>
                  <a:lnTo>
                    <a:pt x="1215" y="16259"/>
                  </a:lnTo>
                  <a:cubicBezTo>
                    <a:pt x="0" y="17473"/>
                    <a:pt x="0" y="19462"/>
                    <a:pt x="1215" y="20676"/>
                  </a:cubicBezTo>
                  <a:lnTo>
                    <a:pt x="16562" y="36023"/>
                  </a:lnTo>
                  <a:cubicBezTo>
                    <a:pt x="17169" y="36630"/>
                    <a:pt x="17967" y="36934"/>
                    <a:pt x="18766" y="36934"/>
                  </a:cubicBezTo>
                  <a:cubicBezTo>
                    <a:pt x="19565" y="36934"/>
                    <a:pt x="20366" y="36630"/>
                    <a:pt x="20979" y="36023"/>
                  </a:cubicBezTo>
                  <a:lnTo>
                    <a:pt x="22634" y="34368"/>
                  </a:lnTo>
                  <a:lnTo>
                    <a:pt x="8942" y="20676"/>
                  </a:lnTo>
                  <a:cubicBezTo>
                    <a:pt x="7716" y="19462"/>
                    <a:pt x="7716" y="17473"/>
                    <a:pt x="8942" y="16259"/>
                  </a:cubicBezTo>
                  <a:lnTo>
                    <a:pt x="22634" y="2567"/>
                  </a:lnTo>
                  <a:lnTo>
                    <a:pt x="20979" y="912"/>
                  </a:lnTo>
                  <a:cubicBezTo>
                    <a:pt x="20366" y="304"/>
                    <a:pt x="19565" y="1"/>
                    <a:pt x="18766"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ED9700"/>
                </a:solidFill>
                <a:latin typeface="Arial"/>
                <a:ea typeface="Arial"/>
                <a:cs typeface="Arial"/>
                <a:sym typeface="Arial"/>
              </a:endParaRPr>
            </a:p>
          </p:txBody>
        </p:sp>
        <p:sp>
          <p:nvSpPr>
            <p:cNvPr id="55" name="Google Shape;152;p29"/>
            <p:cNvSpPr/>
            <p:nvPr/>
          </p:nvSpPr>
          <p:spPr>
            <a:xfrm>
              <a:off x="6672193" y="799142"/>
              <a:ext cx="171775" cy="298575"/>
            </a:xfrm>
            <a:custGeom>
              <a:avLst/>
              <a:gdLst/>
              <a:ahLst/>
              <a:cxnLst/>
              <a:rect l="l" t="t" r="r" b="b"/>
              <a:pathLst>
                <a:path w="6871" h="11943" extrusionOk="0">
                  <a:moveTo>
                    <a:pt x="5372" y="0"/>
                  </a:moveTo>
                  <a:cubicBezTo>
                    <a:pt x="5006" y="0"/>
                    <a:pt x="4635" y="137"/>
                    <a:pt x="4334" y="441"/>
                  </a:cubicBezTo>
                  <a:lnTo>
                    <a:pt x="1489" y="3286"/>
                  </a:lnTo>
                  <a:cubicBezTo>
                    <a:pt x="0" y="4763"/>
                    <a:pt x="0" y="7168"/>
                    <a:pt x="1489" y="8656"/>
                  </a:cubicBezTo>
                  <a:lnTo>
                    <a:pt x="4334" y="11502"/>
                  </a:lnTo>
                  <a:cubicBezTo>
                    <a:pt x="4635" y="11806"/>
                    <a:pt x="5006" y="11942"/>
                    <a:pt x="5372" y="11942"/>
                  </a:cubicBezTo>
                  <a:cubicBezTo>
                    <a:pt x="6135" y="11942"/>
                    <a:pt x="6870" y="11348"/>
                    <a:pt x="6870" y="10454"/>
                  </a:cubicBezTo>
                  <a:lnTo>
                    <a:pt x="6870" y="1489"/>
                  </a:lnTo>
                  <a:cubicBezTo>
                    <a:pt x="6870" y="595"/>
                    <a:pt x="6135" y="0"/>
                    <a:pt x="537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153;p29"/>
            <p:cNvSpPr/>
            <p:nvPr/>
          </p:nvSpPr>
          <p:spPr>
            <a:xfrm>
              <a:off x="3802870" y="571742"/>
              <a:ext cx="2828005" cy="753375"/>
            </a:xfrm>
            <a:custGeom>
              <a:avLst/>
              <a:gdLst/>
              <a:ahLst/>
              <a:cxnLst/>
              <a:rect l="l" t="t" r="r" b="b"/>
              <a:pathLst>
                <a:path w="114123" h="30135" extrusionOk="0">
                  <a:moveTo>
                    <a:pt x="14836" y="0"/>
                  </a:moveTo>
                  <a:lnTo>
                    <a:pt x="1" y="15061"/>
                  </a:lnTo>
                  <a:lnTo>
                    <a:pt x="14836" y="30135"/>
                  </a:lnTo>
                  <a:lnTo>
                    <a:pt x="114122" y="30135"/>
                  </a:lnTo>
                  <a:lnTo>
                    <a:pt x="101252" y="17276"/>
                  </a:lnTo>
                  <a:cubicBezTo>
                    <a:pt x="100644" y="16669"/>
                    <a:pt x="100335" y="15871"/>
                    <a:pt x="100335" y="15061"/>
                  </a:cubicBezTo>
                  <a:cubicBezTo>
                    <a:pt x="100335" y="14264"/>
                    <a:pt x="100644" y="13466"/>
                    <a:pt x="101252" y="12859"/>
                  </a:cubicBezTo>
                  <a:lnTo>
                    <a:pt x="114110" y="0"/>
                  </a:lnTo>
                  <a:close/>
                </a:path>
              </a:pathLst>
            </a:custGeom>
            <a:solidFill>
              <a:schemeClr val="accent2">
                <a:lumMod val="50000"/>
              </a:schemeClr>
            </a:solidFill>
            <a:ln>
              <a:noFill/>
            </a:ln>
          </p:spPr>
          <p:txBody>
            <a:bodyPr spcFirstLastPara="1" wrap="square" lIns="548625" tIns="91425" rIns="548625" bIns="91425" anchor="ctr" anchorCtr="0">
              <a:noAutofit/>
            </a:bodyPr>
            <a:lstStyle/>
            <a:p>
              <a:pPr lvl="0" algn="ctr">
                <a:buClr>
                  <a:schemeClr val="dk1"/>
                </a:buClr>
                <a:buSzPts val="1100"/>
              </a:pPr>
              <a:r>
                <a:rPr lang="en-US" sz="1400" b="1" dirty="0">
                  <a:solidFill>
                    <a:schemeClr val="bg1"/>
                  </a:solidFill>
                  <a:latin typeface="Roboto"/>
                  <a:ea typeface="Roboto"/>
                  <a:cs typeface="Roboto"/>
                  <a:sym typeface="Roboto"/>
                </a:rPr>
                <a:t>Different types of e-mail</a:t>
              </a:r>
              <a:endParaRPr lang="en-US" sz="1400" b="1" dirty="0">
                <a:solidFill>
                  <a:schemeClr val="bg1"/>
                </a:solidFill>
                <a:latin typeface="Roboto"/>
                <a:ea typeface="Roboto"/>
                <a:cs typeface="Roboto"/>
                <a:sym typeface="Roboto"/>
              </a:endParaRPr>
            </a:p>
          </p:txBody>
        </p:sp>
      </p:grpSp>
      <p:grpSp>
        <p:nvGrpSpPr>
          <p:cNvPr id="57" name="Google Shape;143;p29"/>
          <p:cNvGrpSpPr/>
          <p:nvPr/>
        </p:nvGrpSpPr>
        <p:grpSpPr>
          <a:xfrm>
            <a:off x="4051045" y="5386821"/>
            <a:ext cx="4354657" cy="481192"/>
            <a:chOff x="4059500" y="-188639"/>
            <a:chExt cx="3832650" cy="923593"/>
          </a:xfrm>
        </p:grpSpPr>
        <p:sp>
          <p:nvSpPr>
            <p:cNvPr id="58" name="Google Shape;144;p29"/>
            <p:cNvSpPr txBox="1"/>
            <p:nvPr/>
          </p:nvSpPr>
          <p:spPr>
            <a:xfrm>
              <a:off x="4059500" y="-14333"/>
              <a:ext cx="788700" cy="481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3500"/>
                <a:buFont typeface="Arial"/>
                <a:buNone/>
              </a:pPr>
              <a:r>
                <a:rPr lang="en" sz="2900" b="0" i="0" u="none" strike="noStrike" cap="none" dirty="0" smtClean="0">
                  <a:solidFill>
                    <a:schemeClr val="tx1"/>
                  </a:solidFill>
                  <a:latin typeface="Fira Sans Extra Condensed Medium"/>
                  <a:ea typeface="Fira Sans Extra Condensed Medium"/>
                  <a:cs typeface="Fira Sans Extra Condensed Medium"/>
                  <a:sym typeface="Fira Sans Extra Condensed Medium"/>
                </a:rPr>
                <a:t>07</a:t>
              </a:r>
              <a:endParaRPr sz="2900" b="0" i="0" u="none" strike="noStrike" cap="none"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59" name="Google Shape;145;p29"/>
            <p:cNvSpPr/>
            <p:nvPr/>
          </p:nvSpPr>
          <p:spPr>
            <a:xfrm>
              <a:off x="4848200" y="-188623"/>
              <a:ext cx="566175" cy="923575"/>
            </a:xfrm>
            <a:custGeom>
              <a:avLst/>
              <a:gdLst/>
              <a:ahLst/>
              <a:cxnLst/>
              <a:rect l="l" t="t" r="r" b="b"/>
              <a:pathLst>
                <a:path w="22647" h="36943" extrusionOk="0">
                  <a:moveTo>
                    <a:pt x="3869" y="0"/>
                  </a:moveTo>
                  <a:cubicBezTo>
                    <a:pt x="3069" y="0"/>
                    <a:pt x="2269" y="304"/>
                    <a:pt x="1655" y="911"/>
                  </a:cubicBezTo>
                  <a:lnTo>
                    <a:pt x="1" y="2566"/>
                  </a:lnTo>
                  <a:lnTo>
                    <a:pt x="13693" y="16258"/>
                  </a:lnTo>
                  <a:cubicBezTo>
                    <a:pt x="14919" y="17484"/>
                    <a:pt x="14919" y="19461"/>
                    <a:pt x="13693" y="20675"/>
                  </a:cubicBezTo>
                  <a:lnTo>
                    <a:pt x="1" y="34379"/>
                  </a:lnTo>
                  <a:lnTo>
                    <a:pt x="1655" y="36022"/>
                  </a:lnTo>
                  <a:cubicBezTo>
                    <a:pt x="2269" y="36636"/>
                    <a:pt x="3069" y="36942"/>
                    <a:pt x="3869" y="36942"/>
                  </a:cubicBezTo>
                  <a:cubicBezTo>
                    <a:pt x="4668" y="36942"/>
                    <a:pt x="5465" y="36636"/>
                    <a:pt x="6073" y="36022"/>
                  </a:cubicBezTo>
                  <a:lnTo>
                    <a:pt x="21420" y="20675"/>
                  </a:lnTo>
                  <a:cubicBezTo>
                    <a:pt x="22646" y="19461"/>
                    <a:pt x="22646" y="17484"/>
                    <a:pt x="21420" y="16258"/>
                  </a:cubicBezTo>
                  <a:lnTo>
                    <a:pt x="6073" y="911"/>
                  </a:lnTo>
                  <a:cubicBezTo>
                    <a:pt x="5465" y="304"/>
                    <a:pt x="4668" y="0"/>
                    <a:pt x="3869"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6"/>
                </a:solidFill>
                <a:latin typeface="Arial"/>
                <a:ea typeface="Arial"/>
                <a:cs typeface="Arial"/>
                <a:sym typeface="Arial"/>
              </a:endParaRPr>
            </a:p>
          </p:txBody>
        </p:sp>
        <p:sp>
          <p:nvSpPr>
            <p:cNvPr id="60" name="Google Shape;146;p29"/>
            <p:cNvSpPr/>
            <p:nvPr/>
          </p:nvSpPr>
          <p:spPr>
            <a:xfrm>
              <a:off x="4905250" y="76992"/>
              <a:ext cx="171775" cy="298550"/>
            </a:xfrm>
            <a:custGeom>
              <a:avLst/>
              <a:gdLst/>
              <a:ahLst/>
              <a:cxnLst/>
              <a:rect l="l" t="t" r="r" b="b"/>
              <a:pathLst>
                <a:path w="6871" h="11942" extrusionOk="0">
                  <a:moveTo>
                    <a:pt x="1501" y="0"/>
                  </a:moveTo>
                  <a:cubicBezTo>
                    <a:pt x="737" y="0"/>
                    <a:pt x="0" y="597"/>
                    <a:pt x="0" y="1500"/>
                  </a:cubicBezTo>
                  <a:lnTo>
                    <a:pt x="0" y="10453"/>
                  </a:lnTo>
                  <a:cubicBezTo>
                    <a:pt x="0" y="11347"/>
                    <a:pt x="736" y="11942"/>
                    <a:pt x="1499" y="11942"/>
                  </a:cubicBezTo>
                  <a:cubicBezTo>
                    <a:pt x="1864" y="11942"/>
                    <a:pt x="2236" y="11806"/>
                    <a:pt x="2536" y="11501"/>
                  </a:cubicBezTo>
                  <a:lnTo>
                    <a:pt x="5382" y="8656"/>
                  </a:lnTo>
                  <a:cubicBezTo>
                    <a:pt x="6870" y="7179"/>
                    <a:pt x="6870" y="4774"/>
                    <a:pt x="5382" y="3286"/>
                  </a:cubicBezTo>
                  <a:lnTo>
                    <a:pt x="2536" y="440"/>
                  </a:lnTo>
                  <a:cubicBezTo>
                    <a:pt x="2236" y="136"/>
                    <a:pt x="1865" y="0"/>
                    <a:pt x="1501"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FF00"/>
                </a:solidFill>
                <a:latin typeface="Arial"/>
                <a:ea typeface="Arial"/>
                <a:cs typeface="Arial"/>
                <a:sym typeface="Arial"/>
              </a:endParaRPr>
            </a:p>
          </p:txBody>
        </p:sp>
        <p:sp>
          <p:nvSpPr>
            <p:cNvPr id="61" name="Google Shape;147;p29"/>
            <p:cNvSpPr/>
            <p:nvPr/>
          </p:nvSpPr>
          <p:spPr>
            <a:xfrm>
              <a:off x="5039100" y="-188639"/>
              <a:ext cx="2853050" cy="923593"/>
            </a:xfrm>
            <a:custGeom>
              <a:avLst/>
              <a:gdLst/>
              <a:ahLst/>
              <a:cxnLst/>
              <a:rect l="l" t="t" r="r" b="b"/>
              <a:pathLst>
                <a:path w="114122" h="30136" extrusionOk="0">
                  <a:moveTo>
                    <a:pt x="0" y="0"/>
                  </a:moveTo>
                  <a:lnTo>
                    <a:pt x="12871" y="12859"/>
                  </a:lnTo>
                  <a:cubicBezTo>
                    <a:pt x="13478" y="13466"/>
                    <a:pt x="13788" y="14276"/>
                    <a:pt x="13788" y="15074"/>
                  </a:cubicBezTo>
                  <a:cubicBezTo>
                    <a:pt x="13788" y="15871"/>
                    <a:pt x="13478" y="16669"/>
                    <a:pt x="12871" y="17276"/>
                  </a:cubicBezTo>
                  <a:lnTo>
                    <a:pt x="12" y="30135"/>
                  </a:lnTo>
                  <a:lnTo>
                    <a:pt x="99286" y="30135"/>
                  </a:lnTo>
                  <a:lnTo>
                    <a:pt x="114122" y="15074"/>
                  </a:lnTo>
                  <a:lnTo>
                    <a:pt x="99286" y="0"/>
                  </a:lnTo>
                  <a:close/>
                </a:path>
              </a:pathLst>
            </a:custGeom>
            <a:solidFill>
              <a:srgbClr val="00B0F0"/>
            </a:solidFill>
            <a:ln>
              <a:noFill/>
            </a:ln>
          </p:spPr>
          <p:txBody>
            <a:bodyPr spcFirstLastPara="1" wrap="square" lIns="548625" tIns="91425" rIns="548625" bIns="91425" anchor="ctr" anchorCtr="0">
              <a:noAutofit/>
            </a:bodyPr>
            <a:lstStyle/>
            <a:p>
              <a:pPr lvl="0" algn="ctr">
                <a:buClr>
                  <a:schemeClr val="dk1"/>
                </a:buClr>
                <a:buSzPts val="1100"/>
              </a:pPr>
              <a:r>
                <a:rPr lang="en-US" sz="1400" b="1" dirty="0">
                  <a:solidFill>
                    <a:schemeClr val="bg1"/>
                  </a:solidFill>
                  <a:latin typeface="Roboto"/>
                  <a:ea typeface="Roboto"/>
                  <a:cs typeface="Roboto"/>
                  <a:sym typeface="Roboto"/>
                </a:rPr>
                <a:t>Popular e-mail services</a:t>
              </a:r>
              <a:endParaRPr lang="en-US" sz="1400" b="1" dirty="0">
                <a:solidFill>
                  <a:schemeClr val="bg1"/>
                </a:solidFill>
                <a:latin typeface="Roboto"/>
                <a:ea typeface="Roboto"/>
                <a:cs typeface="Roboto"/>
                <a:sym typeface="Roboto"/>
              </a:endParaRPr>
            </a:p>
          </p:txBody>
        </p:sp>
      </p:grpSp>
    </p:spTree>
    <p:extLst>
      <p:ext uri="{BB962C8B-B14F-4D97-AF65-F5344CB8AC3E}">
        <p14:creationId xmlns:p14="http://schemas.microsoft.com/office/powerpoint/2010/main" val="258447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checkerboard(across)">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checkerboard(across)">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checkerboard(across)">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checkerboard(across)">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checkerboard(across)">
                                      <p:cBhvr>
                                        <p:cTn id="32" dur="5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checkerboard(across)">
                                      <p:cBhvr>
                                        <p:cTn id="3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7608" y="82295"/>
            <a:ext cx="6150864" cy="5766435"/>
          </a:xfrm>
          <a:prstGeom prst="rect">
            <a:avLst/>
          </a:prstGeom>
        </p:spPr>
      </p:pic>
      <p:sp>
        <p:nvSpPr>
          <p:cNvPr id="7" name="Rounded Rectangle 6"/>
          <p:cNvSpPr/>
          <p:nvPr/>
        </p:nvSpPr>
        <p:spPr>
          <a:xfrm>
            <a:off x="10405312" y="65105"/>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xmlns="" id="{E6E8062E-E6F6-AC4B-AB81-29C254387C6B}"/>
              </a:ext>
            </a:extLst>
          </p:cNvPr>
          <p:cNvPicPr>
            <a:picLocks noChangeAspect="1"/>
          </p:cNvPicPr>
          <p:nvPr/>
        </p:nvPicPr>
        <p:blipFill>
          <a:blip r:embed="rId3"/>
          <a:stretch>
            <a:fillRect/>
          </a:stretch>
        </p:blipFill>
        <p:spPr>
          <a:xfrm>
            <a:off x="10477904" y="150875"/>
            <a:ext cx="1546455" cy="580461"/>
          </a:xfrm>
          <a:prstGeom prst="rect">
            <a:avLst/>
          </a:prstGeom>
        </p:spPr>
      </p:pic>
      <p:sp>
        <p:nvSpPr>
          <p:cNvPr id="9" name="Google Shape;116;p28"/>
          <p:cNvSpPr txBox="1"/>
          <p:nvPr/>
        </p:nvSpPr>
        <p:spPr>
          <a:xfrm>
            <a:off x="4465246" y="5453799"/>
            <a:ext cx="1615513" cy="252058"/>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700"/>
              <a:buFont typeface="Arial"/>
              <a:buNone/>
            </a:pPr>
            <a:r>
              <a:rPr lang="en" sz="1700" b="1" dirty="0">
                <a:solidFill>
                  <a:srgbClr val="434343"/>
                </a:solidFill>
                <a:latin typeface="Fira Sans Extra Condensed Medium"/>
                <a:ea typeface="Fira Sans Extra Condensed Medium"/>
                <a:cs typeface="Fira Sans Extra Condensed Medium"/>
                <a:sym typeface="Fira Sans Extra Condensed Medium"/>
              </a:rPr>
              <a:t>21MCA10059</a:t>
            </a:r>
            <a:endParaRPr sz="1700" b="1" i="0" u="none" strike="noStrike" cap="none"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10" name="Google Shape;113;p28"/>
          <p:cNvSpPr/>
          <p:nvPr/>
        </p:nvSpPr>
        <p:spPr>
          <a:xfrm>
            <a:off x="3884982" y="5791415"/>
            <a:ext cx="2973019" cy="633980"/>
          </a:xfrm>
          <a:custGeom>
            <a:avLst/>
            <a:gdLst/>
            <a:ahLst/>
            <a:cxnLst/>
            <a:rect l="l" t="t" r="r" b="b"/>
            <a:pathLst>
              <a:path w="113539" h="24504" extrusionOk="0">
                <a:moveTo>
                  <a:pt x="113539" y="1"/>
                </a:moveTo>
                <a:lnTo>
                  <a:pt x="92429" y="20944"/>
                </a:lnTo>
                <a:cubicBezTo>
                  <a:pt x="90131" y="23230"/>
                  <a:pt x="87035" y="24504"/>
                  <a:pt x="83797" y="24504"/>
                </a:cubicBezTo>
                <a:lnTo>
                  <a:pt x="12252" y="24504"/>
                </a:lnTo>
                <a:cubicBezTo>
                  <a:pt x="5477" y="24504"/>
                  <a:pt x="1" y="19015"/>
                  <a:pt x="1" y="12252"/>
                </a:cubicBezTo>
                <a:lnTo>
                  <a:pt x="1" y="12252"/>
                </a:lnTo>
                <a:cubicBezTo>
                  <a:pt x="1" y="5478"/>
                  <a:pt x="5477" y="1"/>
                  <a:pt x="12252" y="1"/>
                </a:cubicBezTo>
                <a:lnTo>
                  <a:pt x="113539" y="1"/>
                </a:lnTo>
                <a:close/>
              </a:path>
            </a:pathLst>
          </a:custGeom>
          <a:solidFill>
            <a:schemeClr val="accent1"/>
          </a:solidFill>
          <a:ln>
            <a:noFill/>
          </a:ln>
        </p:spPr>
        <p:txBody>
          <a:bodyPr spcFirstLastPara="1" wrap="square" lIns="91425" tIns="91425" rIns="365750"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b="1" dirty="0">
                <a:solidFill>
                  <a:srgbClr val="FFFFFF"/>
                </a:solidFill>
                <a:latin typeface="Montserrat"/>
                <a:ea typeface="Montserrat"/>
                <a:cs typeface="Montserrat"/>
                <a:sym typeface="Montserrat"/>
              </a:rPr>
              <a:t>Archana Jha</a:t>
            </a:r>
            <a:endParaRPr b="1" i="0" u="none" strike="noStrike" cap="none" dirty="0">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2103067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513" y="257980"/>
            <a:ext cx="8596668" cy="1320800"/>
          </a:xfrm>
        </p:spPr>
        <p:txBody>
          <a:bodyPr>
            <a:noAutofit/>
          </a:bodyPr>
          <a:lstStyle/>
          <a:p>
            <a:pPr algn="ctr"/>
            <a:r>
              <a:rPr lang="en-GB" altLang="en-US" sz="4000" b="1" dirty="0">
                <a:solidFill>
                  <a:schemeClr val="tx1">
                    <a:lumMod val="50000"/>
                    <a:lumOff val="50000"/>
                  </a:schemeClr>
                </a:solidFill>
                <a:latin typeface="Arial Rounded MT Bold" panose="020F0704030504030204" pitchFamily="34" charset="0"/>
                <a:ea typeface="+mn-ea"/>
                <a:cs typeface="+mn-cs"/>
              </a:rPr>
              <a:t>Introduction</a:t>
            </a:r>
            <a:r>
              <a:rPr lang="en-GB" altLang="en-US" sz="4000" b="1" dirty="0">
                <a:solidFill>
                  <a:srgbClr val="000000"/>
                </a:solidFill>
                <a:latin typeface="Arial Rounded MT Bold" panose="020F0704030504030204" pitchFamily="34" charset="0"/>
              </a:rPr>
              <a:t> </a:t>
            </a:r>
            <a:r>
              <a:rPr lang="en-GB" altLang="en-US" sz="4000" b="1" dirty="0">
                <a:solidFill>
                  <a:schemeClr val="tx1">
                    <a:lumMod val="50000"/>
                    <a:lumOff val="50000"/>
                  </a:schemeClr>
                </a:solidFill>
                <a:latin typeface="Arial Rounded MT Bold" panose="020F0704030504030204" pitchFamily="34" charset="0"/>
                <a:ea typeface="+mn-ea"/>
                <a:cs typeface="+mn-cs"/>
              </a:rPr>
              <a:t>to </a:t>
            </a:r>
            <a:br>
              <a:rPr lang="en-GB" altLang="en-US" sz="4000" b="1" dirty="0">
                <a:solidFill>
                  <a:schemeClr val="tx1">
                    <a:lumMod val="50000"/>
                    <a:lumOff val="50000"/>
                  </a:schemeClr>
                </a:solidFill>
                <a:latin typeface="Arial Rounded MT Bold" panose="020F0704030504030204" pitchFamily="34" charset="0"/>
                <a:ea typeface="+mn-ea"/>
                <a:cs typeface="+mn-cs"/>
              </a:rPr>
            </a:br>
            <a:r>
              <a:rPr lang="en-GB" altLang="en-US" sz="4000" b="1" dirty="0">
                <a:solidFill>
                  <a:schemeClr val="tx1">
                    <a:lumMod val="50000"/>
                    <a:lumOff val="50000"/>
                  </a:schemeClr>
                </a:solidFill>
                <a:latin typeface="Arial Rounded MT Bold" panose="020F0704030504030204" pitchFamily="34" charset="0"/>
                <a:ea typeface="+mn-ea"/>
                <a:cs typeface="+mn-cs"/>
              </a:rPr>
              <a:t>E-mail </a:t>
            </a:r>
            <a:br>
              <a:rPr lang="en-GB" altLang="en-US" sz="4000" b="1" dirty="0">
                <a:solidFill>
                  <a:schemeClr val="tx1">
                    <a:lumMod val="50000"/>
                    <a:lumOff val="50000"/>
                  </a:schemeClr>
                </a:solidFill>
                <a:latin typeface="Arial Rounded MT Bold" panose="020F0704030504030204" pitchFamily="34" charset="0"/>
                <a:ea typeface="+mn-ea"/>
                <a:cs typeface="+mn-cs"/>
              </a:rPr>
            </a:br>
            <a:endParaRPr lang="en-IN" sz="4000" b="1" dirty="0">
              <a:solidFill>
                <a:schemeClr val="tx1">
                  <a:lumMod val="50000"/>
                  <a:lumOff val="50000"/>
                </a:schemeClr>
              </a:solidFill>
              <a:latin typeface="Arial Rounded MT Bold" panose="020F0704030504030204" pitchFamily="34" charset="0"/>
              <a:ea typeface="+mn-ea"/>
              <a:cs typeface="+mn-cs"/>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6513" y="2982030"/>
            <a:ext cx="3781674" cy="251653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grpSp>
        <p:nvGrpSpPr>
          <p:cNvPr id="7" name="Google Shape;711;p45">
            <a:extLst>
              <a:ext uri="{FF2B5EF4-FFF2-40B4-BE49-F238E27FC236}">
                <a16:creationId xmlns:a16="http://schemas.microsoft.com/office/drawing/2014/main" xmlns="" id="{A070812F-3278-8143-A012-D249F4F39123}"/>
              </a:ext>
            </a:extLst>
          </p:cNvPr>
          <p:cNvGrpSpPr/>
          <p:nvPr/>
        </p:nvGrpSpPr>
        <p:grpSpPr>
          <a:xfrm>
            <a:off x="5486929" y="1547651"/>
            <a:ext cx="3327133" cy="4758881"/>
            <a:chOff x="4585756" y="1415363"/>
            <a:chExt cx="1456750" cy="2697700"/>
          </a:xfrm>
        </p:grpSpPr>
        <p:sp>
          <p:nvSpPr>
            <p:cNvPr id="8" name="Google Shape;712;p45">
              <a:extLst>
                <a:ext uri="{FF2B5EF4-FFF2-40B4-BE49-F238E27FC236}">
                  <a16:creationId xmlns:a16="http://schemas.microsoft.com/office/drawing/2014/main" xmlns="" id="{5FD64611-9EBA-794D-8868-2083F1C3D30E}"/>
                </a:ext>
              </a:extLst>
            </p:cNvPr>
            <p:cNvSpPr/>
            <p:nvPr/>
          </p:nvSpPr>
          <p:spPr>
            <a:xfrm>
              <a:off x="4585756" y="1848613"/>
              <a:ext cx="1456750" cy="2190091"/>
            </a:xfrm>
            <a:custGeom>
              <a:avLst/>
              <a:gdLst/>
              <a:ahLst/>
              <a:cxnLst/>
              <a:rect l="l" t="t" r="r" b="b"/>
              <a:pathLst>
                <a:path w="58270" h="94953" extrusionOk="0">
                  <a:moveTo>
                    <a:pt x="0" y="0"/>
                  </a:moveTo>
                  <a:lnTo>
                    <a:pt x="0" y="94952"/>
                  </a:lnTo>
                  <a:lnTo>
                    <a:pt x="58270" y="94952"/>
                  </a:lnTo>
                  <a:lnTo>
                    <a:pt x="58270" y="0"/>
                  </a:lnTo>
                  <a:close/>
                </a:path>
              </a:pathLst>
            </a:custGeom>
            <a:solidFill>
              <a:schemeClr val="accent1">
                <a:lumMod val="75000"/>
              </a:schemeClr>
            </a:solidFill>
            <a:ln>
              <a:solidFill>
                <a:schemeClr val="bg1"/>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 name="Google Shape;713;p45">
              <a:extLst>
                <a:ext uri="{FF2B5EF4-FFF2-40B4-BE49-F238E27FC236}">
                  <a16:creationId xmlns:a16="http://schemas.microsoft.com/office/drawing/2014/main" xmlns="" id="{C85830C0-4700-AB46-B7BC-FFF7CD820BB7}"/>
                </a:ext>
              </a:extLst>
            </p:cNvPr>
            <p:cNvSpPr/>
            <p:nvPr/>
          </p:nvSpPr>
          <p:spPr>
            <a:xfrm>
              <a:off x="4955538" y="1415363"/>
              <a:ext cx="725725" cy="802225"/>
            </a:xfrm>
            <a:custGeom>
              <a:avLst/>
              <a:gdLst/>
              <a:ahLst/>
              <a:cxnLst/>
              <a:rect l="l" t="t" r="r" b="b"/>
              <a:pathLst>
                <a:path w="29029" h="32089" extrusionOk="0">
                  <a:moveTo>
                    <a:pt x="14515" y="1"/>
                  </a:moveTo>
                  <a:cubicBezTo>
                    <a:pt x="13714" y="1"/>
                    <a:pt x="12913" y="209"/>
                    <a:pt x="12193" y="626"/>
                  </a:cubicBezTo>
                  <a:lnTo>
                    <a:pt x="2323" y="6329"/>
                  </a:lnTo>
                  <a:cubicBezTo>
                    <a:pt x="882" y="7151"/>
                    <a:pt x="1" y="8686"/>
                    <a:pt x="1" y="10341"/>
                  </a:cubicBezTo>
                  <a:lnTo>
                    <a:pt x="1" y="21748"/>
                  </a:lnTo>
                  <a:cubicBezTo>
                    <a:pt x="1" y="23403"/>
                    <a:pt x="882" y="24938"/>
                    <a:pt x="2323" y="25760"/>
                  </a:cubicBezTo>
                  <a:lnTo>
                    <a:pt x="12193" y="31463"/>
                  </a:lnTo>
                  <a:cubicBezTo>
                    <a:pt x="12913" y="31880"/>
                    <a:pt x="13714" y="32088"/>
                    <a:pt x="14515" y="32088"/>
                  </a:cubicBezTo>
                  <a:cubicBezTo>
                    <a:pt x="15315" y="32088"/>
                    <a:pt x="16116" y="31880"/>
                    <a:pt x="16836" y="31463"/>
                  </a:cubicBezTo>
                  <a:lnTo>
                    <a:pt x="26707" y="25760"/>
                  </a:lnTo>
                  <a:cubicBezTo>
                    <a:pt x="28147" y="24938"/>
                    <a:pt x="29028" y="23403"/>
                    <a:pt x="29028" y="21748"/>
                  </a:cubicBezTo>
                  <a:lnTo>
                    <a:pt x="29028" y="10341"/>
                  </a:lnTo>
                  <a:cubicBezTo>
                    <a:pt x="29028" y="8686"/>
                    <a:pt x="28147" y="7151"/>
                    <a:pt x="26707" y="6329"/>
                  </a:cubicBezTo>
                  <a:lnTo>
                    <a:pt x="16836" y="626"/>
                  </a:lnTo>
                  <a:cubicBezTo>
                    <a:pt x="16116" y="209"/>
                    <a:pt x="15315" y="1"/>
                    <a:pt x="14515" y="1"/>
                  </a:cubicBezTo>
                  <a:close/>
                </a:path>
              </a:pathLst>
            </a:custGeom>
            <a:solidFill>
              <a:srgbClr val="0070C0"/>
            </a:solidFill>
            <a:ln w="37200"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10" name="Google Shape;714;p45">
              <a:extLst>
                <a:ext uri="{FF2B5EF4-FFF2-40B4-BE49-F238E27FC236}">
                  <a16:creationId xmlns:a16="http://schemas.microsoft.com/office/drawing/2014/main" xmlns="" id="{E1EF57A2-4C44-0B41-855E-1FD5AAC731C9}"/>
                </a:ext>
              </a:extLst>
            </p:cNvPr>
            <p:cNvGrpSpPr/>
            <p:nvPr/>
          </p:nvGrpSpPr>
          <p:grpSpPr>
            <a:xfrm>
              <a:off x="5148615" y="1646852"/>
              <a:ext cx="343442" cy="339288"/>
              <a:chOff x="3858100" y="1435075"/>
              <a:chExt cx="487775" cy="481875"/>
            </a:xfrm>
          </p:grpSpPr>
          <p:sp>
            <p:nvSpPr>
              <p:cNvPr id="13" name="Google Shape;715;p45">
                <a:extLst>
                  <a:ext uri="{FF2B5EF4-FFF2-40B4-BE49-F238E27FC236}">
                    <a16:creationId xmlns:a16="http://schemas.microsoft.com/office/drawing/2014/main" xmlns="" id="{2F0F2BC1-79AE-A040-9859-1F298F882F4D}"/>
                  </a:ext>
                </a:extLst>
              </p:cNvPr>
              <p:cNvSpPr/>
              <p:nvPr/>
            </p:nvSpPr>
            <p:spPr>
              <a:xfrm>
                <a:off x="3858100" y="1868750"/>
                <a:ext cx="55575" cy="48200"/>
              </a:xfrm>
              <a:custGeom>
                <a:avLst/>
                <a:gdLst/>
                <a:ahLst/>
                <a:cxnLst/>
                <a:rect l="l" t="t" r="r" b="b"/>
                <a:pathLst>
                  <a:path w="2223" h="1928" extrusionOk="0">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4" name="Google Shape;716;p45">
                <a:extLst>
                  <a:ext uri="{FF2B5EF4-FFF2-40B4-BE49-F238E27FC236}">
                    <a16:creationId xmlns:a16="http://schemas.microsoft.com/office/drawing/2014/main" xmlns="" id="{E5978D4A-F3F0-CF43-972C-86D98954527F}"/>
                  </a:ext>
                </a:extLst>
              </p:cNvPr>
              <p:cNvSpPr/>
              <p:nvPr/>
            </p:nvSpPr>
            <p:spPr>
              <a:xfrm>
                <a:off x="3917950" y="1808500"/>
                <a:ext cx="60350" cy="48525"/>
              </a:xfrm>
              <a:custGeom>
                <a:avLst/>
                <a:gdLst/>
                <a:ahLst/>
                <a:cxnLst/>
                <a:rect l="l" t="t" r="r" b="b"/>
                <a:pathLst>
                  <a:path w="2414" h="1941" extrusionOk="0">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5" name="Google Shape;717;p45">
                <a:extLst>
                  <a:ext uri="{FF2B5EF4-FFF2-40B4-BE49-F238E27FC236}">
                    <a16:creationId xmlns:a16="http://schemas.microsoft.com/office/drawing/2014/main" xmlns="" id="{9C49F2C5-67B1-964C-9431-C16739308C68}"/>
                  </a:ext>
                </a:extLst>
              </p:cNvPr>
              <p:cNvSpPr/>
              <p:nvPr/>
            </p:nvSpPr>
            <p:spPr>
              <a:xfrm>
                <a:off x="3876450" y="1435075"/>
                <a:ext cx="450375" cy="251250"/>
              </a:xfrm>
              <a:custGeom>
                <a:avLst/>
                <a:gdLst/>
                <a:ahLst/>
                <a:cxnLst/>
                <a:rect l="l" t="t" r="r" b="b"/>
                <a:pathLst>
                  <a:path w="18015" h="10050" extrusionOk="0">
                    <a:moveTo>
                      <a:pt x="18014" y="1"/>
                    </a:moveTo>
                    <a:lnTo>
                      <a:pt x="561" y="4762"/>
                    </a:lnTo>
                    <a:cubicBezTo>
                      <a:pt x="121" y="4882"/>
                      <a:pt x="1" y="5448"/>
                      <a:pt x="350" y="5740"/>
                    </a:cubicBezTo>
                    <a:lnTo>
                      <a:pt x="5584" y="10049"/>
                    </a:lnTo>
                    <a:lnTo>
                      <a:pt x="180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6" name="Google Shape;718;p45">
                <a:extLst>
                  <a:ext uri="{FF2B5EF4-FFF2-40B4-BE49-F238E27FC236}">
                    <a16:creationId xmlns:a16="http://schemas.microsoft.com/office/drawing/2014/main" xmlns="" id="{99E9443D-CDA9-3A49-9F12-759E7C2D888A}"/>
                  </a:ext>
                </a:extLst>
              </p:cNvPr>
              <p:cNvSpPr/>
              <p:nvPr/>
            </p:nvSpPr>
            <p:spPr>
              <a:xfrm>
                <a:off x="4094925" y="1456025"/>
                <a:ext cx="250950" cy="445250"/>
              </a:xfrm>
              <a:custGeom>
                <a:avLst/>
                <a:gdLst/>
                <a:ahLst/>
                <a:cxnLst/>
                <a:rect l="l" t="t" r="r" b="b"/>
                <a:pathLst>
                  <a:path w="10038" h="17810" extrusionOk="0">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7" name="Google Shape;719;p45">
                <a:extLst>
                  <a:ext uri="{FF2B5EF4-FFF2-40B4-BE49-F238E27FC236}">
                    <a16:creationId xmlns:a16="http://schemas.microsoft.com/office/drawing/2014/main" xmlns="" id="{9A68FE7A-1C91-4148-B4EE-51B69FEDB0A6}"/>
                  </a:ext>
                </a:extLst>
              </p:cNvPr>
              <p:cNvSpPr/>
              <p:nvPr/>
            </p:nvSpPr>
            <p:spPr>
              <a:xfrm>
                <a:off x="3993575" y="1542825"/>
                <a:ext cx="245025" cy="242525"/>
              </a:xfrm>
              <a:custGeom>
                <a:avLst/>
                <a:gdLst/>
                <a:ahLst/>
                <a:cxnLst/>
                <a:rect l="l" t="t" r="r" b="b"/>
                <a:pathLst>
                  <a:path w="9801" h="9701" extrusionOk="0">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
          <p:nvSpPr>
            <p:cNvPr id="11" name="Google Shape;721;p45">
              <a:extLst>
                <a:ext uri="{FF2B5EF4-FFF2-40B4-BE49-F238E27FC236}">
                  <a16:creationId xmlns:a16="http://schemas.microsoft.com/office/drawing/2014/main" xmlns="" id="{A2F087F1-2FAB-E649-BB01-3C98BB43F880}"/>
                </a:ext>
              </a:extLst>
            </p:cNvPr>
            <p:cNvSpPr txBox="1"/>
            <p:nvPr/>
          </p:nvSpPr>
          <p:spPr>
            <a:xfrm>
              <a:off x="4665037" y="2812231"/>
              <a:ext cx="1259747" cy="429600"/>
            </a:xfrm>
            <a:prstGeom prst="rect">
              <a:avLst/>
            </a:prstGeom>
            <a:noFill/>
            <a:ln>
              <a:noFill/>
            </a:ln>
          </p:spPr>
          <p:txBody>
            <a:bodyPr spcFirstLastPara="1" wrap="square" lIns="91425" tIns="91425" rIns="91425" bIns="91425" anchor="ctr" anchorCtr="0">
              <a:noAutofit/>
            </a:bodyPr>
            <a:lstStyle/>
            <a:p>
              <a:pPr lvl="0">
                <a:buSzPts val="1700"/>
              </a:pPr>
              <a:r>
                <a:rPr lang="en-US" dirty="0">
                  <a:solidFill>
                    <a:schemeClr val="bg1"/>
                  </a:solidFill>
                  <a:latin typeface="Arial Rounded MT Bold" panose="020F0704030504030204" pitchFamily="34" charset="0"/>
                </a:rPr>
                <a:t>Email </a:t>
              </a:r>
              <a:r>
                <a:rPr lang="en-US" dirty="0" smtClean="0">
                  <a:solidFill>
                    <a:schemeClr val="bg1"/>
                  </a:solidFill>
                  <a:latin typeface="Arial Rounded MT Bold" panose="020F0704030504030204" pitchFamily="34" charset="0"/>
                </a:rPr>
                <a:t>stands for</a:t>
              </a:r>
              <a:r>
                <a:rPr lang="en-US" dirty="0">
                  <a:solidFill>
                    <a:schemeClr val="bg1"/>
                  </a:solidFill>
                  <a:latin typeface="Arial Rounded MT Bold" panose="020F0704030504030204" pitchFamily="34" charset="0"/>
                </a:rPr>
                <a:t> Electronic </a:t>
              </a:r>
              <a:r>
                <a:rPr lang="en-US" dirty="0" smtClean="0">
                  <a:solidFill>
                    <a:schemeClr val="bg1"/>
                  </a:solidFill>
                  <a:latin typeface="Arial Rounded MT Bold" panose="020F0704030504030204" pitchFamily="34" charset="0"/>
                </a:rPr>
                <a:t>Mail. </a:t>
              </a:r>
              <a:r>
                <a:rPr lang="en-US" dirty="0">
                  <a:solidFill>
                    <a:schemeClr val="bg1"/>
                  </a:solidFill>
                  <a:latin typeface="Arial Rounded MT Bold" panose="020F0704030504030204" pitchFamily="34" charset="0"/>
                </a:rPr>
                <a:t>It is a method to sends messages from one computer to another computer through the internet</a:t>
              </a:r>
              <a:r>
                <a:rPr lang="en-US" dirty="0" smtClean="0">
                  <a:solidFill>
                    <a:schemeClr val="bg1"/>
                  </a:solidFill>
                  <a:latin typeface="Arial Rounded MT Bold" panose="020F0704030504030204" pitchFamily="34" charset="0"/>
                </a:rPr>
                <a:t>. </a:t>
              </a:r>
              <a:r>
                <a:rPr lang="en-US" dirty="0">
                  <a:solidFill>
                    <a:schemeClr val="bg1"/>
                  </a:solidFill>
                  <a:latin typeface="Arial Rounded MT Bold" panose="020F0704030504030204" pitchFamily="34" charset="0"/>
                </a:rPr>
                <a:t>It remains one of the Internet’s most important and utilized applications.</a:t>
              </a:r>
              <a:endParaRPr lang="en-IN" dirty="0">
                <a:solidFill>
                  <a:schemeClr val="bg1"/>
                </a:solidFill>
                <a:latin typeface="Arial Rounded MT Bold" panose="020F0704030504030204" pitchFamily="34" charset="0"/>
                <a:sym typeface="Fira Sans Extra Condensed Medium"/>
              </a:endParaRPr>
            </a:p>
          </p:txBody>
        </p:sp>
        <p:sp>
          <p:nvSpPr>
            <p:cNvPr id="12" name="Google Shape;722;p45">
              <a:extLst>
                <a:ext uri="{FF2B5EF4-FFF2-40B4-BE49-F238E27FC236}">
                  <a16:creationId xmlns:a16="http://schemas.microsoft.com/office/drawing/2014/main" xmlns="" id="{BDE745CB-060A-1343-AD17-158E88D0C6D6}"/>
                </a:ext>
              </a:extLst>
            </p:cNvPr>
            <p:cNvSpPr/>
            <p:nvPr/>
          </p:nvSpPr>
          <p:spPr>
            <a:xfrm>
              <a:off x="5241038" y="3960663"/>
              <a:ext cx="152400" cy="152400"/>
            </a:xfrm>
            <a:prstGeom prst="ellipse">
              <a:avLst/>
            </a:prstGeom>
            <a:solidFill>
              <a:srgbClr val="0070C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 name="Rounded Rectangle 17"/>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xmlns="" id="{E6E8062E-E6F6-AC4B-AB81-29C254387C6B}"/>
              </a:ext>
            </a:extLst>
          </p:cNvPr>
          <p:cNvPicPr>
            <a:picLocks noChangeAspect="1"/>
          </p:cNvPicPr>
          <p:nvPr/>
        </p:nvPicPr>
        <p:blipFill>
          <a:blip r:embed="rId3"/>
          <a:stretch>
            <a:fillRect/>
          </a:stretch>
        </p:blipFill>
        <p:spPr>
          <a:xfrm>
            <a:off x="10514480" y="132587"/>
            <a:ext cx="1546455" cy="580461"/>
          </a:xfrm>
          <a:prstGeom prst="rect">
            <a:avLst/>
          </a:prstGeom>
        </p:spPr>
      </p:pic>
    </p:spTree>
    <p:extLst>
      <p:ext uri="{BB962C8B-B14F-4D97-AF65-F5344CB8AC3E}">
        <p14:creationId xmlns:p14="http://schemas.microsoft.com/office/powerpoint/2010/main" val="85450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97;p38">
            <a:extLst>
              <a:ext uri="{FF2B5EF4-FFF2-40B4-BE49-F238E27FC236}">
                <a16:creationId xmlns:a16="http://schemas.microsoft.com/office/drawing/2014/main" xmlns="" id="{EB973544-1028-8646-AC0C-3D550E7A5EAF}"/>
              </a:ext>
            </a:extLst>
          </p:cNvPr>
          <p:cNvSpPr txBox="1"/>
          <p:nvPr/>
        </p:nvSpPr>
        <p:spPr>
          <a:xfrm>
            <a:off x="993746" y="348619"/>
            <a:ext cx="6374337" cy="800189"/>
          </a:xfrm>
          <a:prstGeom prst="rect">
            <a:avLst/>
          </a:prstGeom>
          <a:noFill/>
          <a:ln>
            <a:noFill/>
          </a:ln>
        </p:spPr>
        <p:txBody>
          <a:bodyPr spcFirstLastPara="1" wrap="square" lIns="91425" tIns="91425" rIns="91425" bIns="91425" anchor="t" anchorCtr="0">
            <a:spAutoFit/>
          </a:bodyPr>
          <a:lstStyle/>
          <a:p>
            <a:pPr lvl="0"/>
            <a:r>
              <a:rPr lang="en-US" sz="4000" dirty="0" smtClean="0">
                <a:solidFill>
                  <a:schemeClr val="bg2">
                    <a:lumMod val="50000"/>
                  </a:schemeClr>
                </a:solidFill>
                <a:latin typeface="Arial Rounded MT Bold" panose="020F0704030504030204" pitchFamily="34" charset="0"/>
              </a:rPr>
              <a:t>History of e-mail</a:t>
            </a:r>
            <a:endParaRPr sz="4000" dirty="0">
              <a:solidFill>
                <a:schemeClr val="bg2">
                  <a:lumMod val="50000"/>
                </a:schemeClr>
              </a:solidFill>
              <a:latin typeface="Arial Rounded MT Bold" panose="020F070403050403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7904" y="286368"/>
            <a:ext cx="884064" cy="88406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9" name="Google Shape;187;p30"/>
          <p:cNvSpPr txBox="1"/>
          <p:nvPr/>
        </p:nvSpPr>
        <p:spPr>
          <a:xfrm>
            <a:off x="746732" y="1271016"/>
            <a:ext cx="7793764" cy="5029200"/>
          </a:xfrm>
          <a:prstGeom prst="rect">
            <a:avLst/>
          </a:prstGeom>
          <a:solidFill>
            <a:schemeClr val="accent1">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spcFirstLastPara="1" wrap="square" lIns="91425" tIns="91425" rIns="91425" bIns="91425" anchor="t" anchorCtr="0">
            <a:noAutofit/>
          </a:bodyPr>
          <a:lstStyle/>
          <a:p>
            <a:pPr marL="171450" lvl="0" indent="-171450" rtl="0">
              <a:lnSpc>
                <a:spcPct val="115000"/>
              </a:lnSpc>
              <a:spcBef>
                <a:spcPts val="0"/>
              </a:spcBef>
              <a:spcAft>
                <a:spcPts val="0"/>
              </a:spcAft>
              <a:buClr>
                <a:schemeClr val="dk1"/>
              </a:buClr>
              <a:buSzPts val="1100"/>
              <a:buFont typeface="Wingdings" panose="05000000000000000000" pitchFamily="2" charset="2"/>
              <a:buChar char="Ø"/>
            </a:pPr>
            <a:endParaRPr sz="1200" dirty="0">
              <a:solidFill>
                <a:schemeClr val="bg2">
                  <a:lumMod val="25000"/>
                </a:schemeClr>
              </a:solidFill>
              <a:latin typeface="Arial Rounded MT Bold" panose="020F0704030504030204" pitchFamily="34" charset="0"/>
              <a:ea typeface="Montserrat"/>
              <a:cs typeface="Montserrat"/>
              <a:sym typeface="Montserrat"/>
            </a:endParaRPr>
          </a:p>
          <a:p>
            <a:pPr marL="171450" lvl="0" indent="-171450">
              <a:lnSpc>
                <a:spcPct val="115000"/>
              </a:lnSpc>
              <a:buClr>
                <a:schemeClr val="dk1"/>
              </a:buClr>
              <a:buSzPts val="1100"/>
              <a:buFont typeface="Wingdings" panose="05000000000000000000" pitchFamily="2" charset="2"/>
              <a:buChar char="Ø"/>
            </a:pPr>
            <a:r>
              <a:rPr lang="en-US" sz="1200" dirty="0">
                <a:solidFill>
                  <a:schemeClr val="bg2">
                    <a:lumMod val="25000"/>
                  </a:schemeClr>
                </a:solidFill>
                <a:latin typeface="Arial Rounded MT Bold" panose="020F0704030504030204" pitchFamily="34" charset="0"/>
              </a:rPr>
              <a:t>The first example of email can be found on computers at MIT in a program called “MAILBOX”, all the way back in 1965. Users of MIT computers could leave messages with this program on computers at the university for other users, who would see the messages the next time they logged on to the computer. The system was quite effective, but only if the people wishing to communicate with each other were regularly using the same computer</a:t>
            </a:r>
            <a:r>
              <a:rPr lang="en-US" sz="1200" dirty="0" smtClean="0">
                <a:solidFill>
                  <a:schemeClr val="bg2">
                    <a:lumMod val="25000"/>
                  </a:schemeClr>
                </a:solidFill>
                <a:latin typeface="Arial Rounded MT Bold" panose="020F0704030504030204" pitchFamily="34" charset="0"/>
              </a:rPr>
              <a:t>.</a:t>
            </a:r>
          </a:p>
          <a:p>
            <a:pPr marL="171450" lvl="0" indent="-171450">
              <a:lnSpc>
                <a:spcPct val="115000"/>
              </a:lnSpc>
              <a:buClr>
                <a:schemeClr val="dk1"/>
              </a:buClr>
              <a:buSzPts val="1100"/>
              <a:buFont typeface="Wingdings" panose="05000000000000000000" pitchFamily="2" charset="2"/>
              <a:buChar char="Ø"/>
            </a:pPr>
            <a:r>
              <a:rPr lang="en-US" sz="1200" dirty="0">
                <a:solidFill>
                  <a:schemeClr val="bg2">
                    <a:lumMod val="25000"/>
                  </a:schemeClr>
                </a:solidFill>
                <a:latin typeface="Arial Rounded MT Bold" panose="020F0704030504030204" pitchFamily="34" charset="0"/>
              </a:rPr>
              <a:t>In 1969, the US Department of </a:t>
            </a:r>
            <a:r>
              <a:rPr lang="en-US" sz="1200" dirty="0" smtClean="0">
                <a:solidFill>
                  <a:schemeClr val="bg2">
                    <a:lumMod val="25000"/>
                  </a:schemeClr>
                </a:solidFill>
                <a:latin typeface="Arial Rounded MT Bold" panose="020F0704030504030204" pitchFamily="34" charset="0"/>
              </a:rPr>
              <a:t>Defense implemented</a:t>
            </a:r>
            <a:r>
              <a:rPr lang="en-US" sz="1200" dirty="0">
                <a:solidFill>
                  <a:schemeClr val="bg2">
                    <a:lumMod val="25000"/>
                  </a:schemeClr>
                </a:solidFill>
                <a:latin typeface="Arial Rounded MT Bold" panose="020F0704030504030204" pitchFamily="34" charset="0"/>
              </a:rPr>
              <a:t> </a:t>
            </a:r>
            <a:r>
              <a:rPr lang="en-US" sz="1200" b="1" dirty="0">
                <a:solidFill>
                  <a:schemeClr val="bg2">
                    <a:lumMod val="25000"/>
                  </a:schemeClr>
                </a:solidFill>
                <a:latin typeface="Arial Rounded MT Bold" panose="020F0704030504030204" pitchFamily="34" charset="0"/>
              </a:rPr>
              <a:t>ARPANET</a:t>
            </a:r>
            <a:r>
              <a:rPr lang="en-US" sz="1200" dirty="0">
                <a:solidFill>
                  <a:schemeClr val="bg2">
                    <a:lumMod val="25000"/>
                  </a:schemeClr>
                </a:solidFill>
                <a:latin typeface="Arial Rounded MT Bold" panose="020F0704030504030204" pitchFamily="34" charset="0"/>
              </a:rPr>
              <a:t> (</a:t>
            </a:r>
            <a:r>
              <a:rPr lang="en-US" sz="1200" b="1" dirty="0">
                <a:solidFill>
                  <a:schemeClr val="bg2">
                    <a:lumMod val="25000"/>
                  </a:schemeClr>
                </a:solidFill>
                <a:latin typeface="Arial Rounded MT Bold" panose="020F0704030504030204" pitchFamily="34" charset="0"/>
              </a:rPr>
              <a:t>A</a:t>
            </a:r>
            <a:r>
              <a:rPr lang="en-US" sz="1200" dirty="0">
                <a:solidFill>
                  <a:schemeClr val="bg2">
                    <a:lumMod val="25000"/>
                  </a:schemeClr>
                </a:solidFill>
                <a:latin typeface="Arial Rounded MT Bold" panose="020F0704030504030204" pitchFamily="34" charset="0"/>
              </a:rPr>
              <a:t>dvanced </a:t>
            </a:r>
            <a:r>
              <a:rPr lang="en-US" sz="1200" b="1" dirty="0">
                <a:solidFill>
                  <a:schemeClr val="bg2">
                    <a:lumMod val="25000"/>
                  </a:schemeClr>
                </a:solidFill>
                <a:latin typeface="Arial Rounded MT Bold" panose="020F0704030504030204" pitchFamily="34" charset="0"/>
              </a:rPr>
              <a:t>R</a:t>
            </a:r>
            <a:r>
              <a:rPr lang="en-US" sz="1200" dirty="0">
                <a:solidFill>
                  <a:schemeClr val="bg2">
                    <a:lumMod val="25000"/>
                  </a:schemeClr>
                </a:solidFill>
                <a:latin typeface="Arial Rounded MT Bold" panose="020F0704030504030204" pitchFamily="34" charset="0"/>
              </a:rPr>
              <a:t>esearch </a:t>
            </a:r>
            <a:r>
              <a:rPr lang="en-US" sz="1200" b="1" dirty="0">
                <a:solidFill>
                  <a:schemeClr val="bg2">
                    <a:lumMod val="25000"/>
                  </a:schemeClr>
                </a:solidFill>
                <a:latin typeface="Arial Rounded MT Bold" panose="020F0704030504030204" pitchFamily="34" charset="0"/>
              </a:rPr>
              <a:t>P</a:t>
            </a:r>
            <a:r>
              <a:rPr lang="en-US" sz="1200" dirty="0">
                <a:solidFill>
                  <a:schemeClr val="bg2">
                    <a:lumMod val="25000"/>
                  </a:schemeClr>
                </a:solidFill>
                <a:latin typeface="Arial Rounded MT Bold" panose="020F0704030504030204" pitchFamily="34" charset="0"/>
              </a:rPr>
              <a:t>rojects </a:t>
            </a:r>
            <a:r>
              <a:rPr lang="en-US" sz="1200" b="1" dirty="0">
                <a:solidFill>
                  <a:schemeClr val="bg2">
                    <a:lumMod val="25000"/>
                  </a:schemeClr>
                </a:solidFill>
                <a:latin typeface="Arial Rounded MT Bold" panose="020F0704030504030204" pitchFamily="34" charset="0"/>
              </a:rPr>
              <a:t>A</a:t>
            </a:r>
            <a:r>
              <a:rPr lang="en-US" sz="1200" dirty="0">
                <a:solidFill>
                  <a:schemeClr val="bg2">
                    <a:lumMod val="25000"/>
                  </a:schemeClr>
                </a:solidFill>
                <a:latin typeface="Arial Rounded MT Bold" panose="020F0704030504030204" pitchFamily="34" charset="0"/>
              </a:rPr>
              <a:t>gency </a:t>
            </a:r>
            <a:r>
              <a:rPr lang="en-US" sz="1200" b="1" dirty="0">
                <a:solidFill>
                  <a:schemeClr val="bg2">
                    <a:lumMod val="25000"/>
                  </a:schemeClr>
                </a:solidFill>
                <a:latin typeface="Arial Rounded MT Bold" panose="020F0704030504030204" pitchFamily="34" charset="0"/>
              </a:rPr>
              <a:t>Net</a:t>
            </a:r>
            <a:r>
              <a:rPr lang="en-US" sz="1200" dirty="0">
                <a:solidFill>
                  <a:schemeClr val="bg2">
                    <a:lumMod val="25000"/>
                  </a:schemeClr>
                </a:solidFill>
                <a:latin typeface="Arial Rounded MT Bold" panose="020F0704030504030204" pitchFamily="34" charset="0"/>
              </a:rPr>
              <a:t>work), a network connecting numerous computers across the department for the purpose of communication within the organization</a:t>
            </a:r>
            <a:r>
              <a:rPr lang="en-US" sz="1200" dirty="0" smtClean="0">
                <a:solidFill>
                  <a:schemeClr val="bg2">
                    <a:lumMod val="25000"/>
                  </a:schemeClr>
                </a:solidFill>
                <a:latin typeface="Arial Rounded MT Bold" panose="020F0704030504030204" pitchFamily="34" charset="0"/>
              </a:rPr>
              <a:t>.</a:t>
            </a:r>
          </a:p>
          <a:p>
            <a:pPr marL="171450" lvl="0" indent="-171450">
              <a:lnSpc>
                <a:spcPct val="115000"/>
              </a:lnSpc>
              <a:buClr>
                <a:schemeClr val="dk1"/>
              </a:buClr>
              <a:buSzPts val="1100"/>
              <a:buFont typeface="Wingdings" panose="05000000000000000000" pitchFamily="2" charset="2"/>
              <a:buChar char="Ø"/>
            </a:pPr>
            <a:r>
              <a:rPr lang="en-US" sz="1200" dirty="0">
                <a:solidFill>
                  <a:schemeClr val="bg2">
                    <a:lumMod val="25000"/>
                  </a:schemeClr>
                </a:solidFill>
                <a:latin typeface="Arial Rounded MT Bold" panose="020F0704030504030204" pitchFamily="34" charset="0"/>
              </a:rPr>
              <a:t>On October 29th 1969, the first message was sent from computer to computer on ARPANET</a:t>
            </a:r>
            <a:r>
              <a:rPr lang="en-US" sz="1200" dirty="0" smtClean="0">
                <a:solidFill>
                  <a:schemeClr val="bg2">
                    <a:lumMod val="25000"/>
                  </a:schemeClr>
                </a:solidFill>
                <a:latin typeface="Arial Rounded MT Bold" panose="020F0704030504030204" pitchFamily="34" charset="0"/>
              </a:rPr>
              <a:t>.</a:t>
            </a:r>
          </a:p>
          <a:p>
            <a:pPr marL="171450" lvl="0" indent="-171450">
              <a:lnSpc>
                <a:spcPct val="115000"/>
              </a:lnSpc>
              <a:buClr>
                <a:schemeClr val="dk1"/>
              </a:buClr>
              <a:buSzPts val="1100"/>
              <a:buFont typeface="Wingdings" panose="05000000000000000000" pitchFamily="2" charset="2"/>
              <a:buChar char="Ø"/>
            </a:pPr>
            <a:r>
              <a:rPr lang="en-US" sz="1200" dirty="0">
                <a:solidFill>
                  <a:schemeClr val="bg2">
                    <a:lumMod val="25000"/>
                  </a:schemeClr>
                </a:solidFill>
                <a:latin typeface="Arial Rounded MT Bold" panose="020F0704030504030204" pitchFamily="34" charset="0"/>
              </a:rPr>
              <a:t>It was 1971 when Ray Tomlinson invented and developed electronic mail, as we know it today, by creating ARPANET’s networked email system</a:t>
            </a:r>
            <a:r>
              <a:rPr lang="en-US" sz="1200" dirty="0" smtClean="0">
                <a:solidFill>
                  <a:schemeClr val="bg2">
                    <a:lumMod val="25000"/>
                  </a:schemeClr>
                </a:solidFill>
                <a:latin typeface="Arial Rounded MT Bold" panose="020F0704030504030204" pitchFamily="34" charset="0"/>
              </a:rPr>
              <a:t>.</a:t>
            </a:r>
          </a:p>
          <a:p>
            <a:pPr marL="171450" lvl="0" indent="-171450">
              <a:lnSpc>
                <a:spcPct val="115000"/>
              </a:lnSpc>
              <a:buClr>
                <a:schemeClr val="dk1"/>
              </a:buClr>
              <a:buSzPts val="1100"/>
              <a:buFont typeface="Wingdings" panose="05000000000000000000" pitchFamily="2" charset="2"/>
              <a:buChar char="Ø"/>
            </a:pPr>
            <a:r>
              <a:rPr lang="en-US" sz="1200" dirty="0">
                <a:solidFill>
                  <a:schemeClr val="bg2">
                    <a:lumMod val="25000"/>
                  </a:schemeClr>
                </a:solidFill>
                <a:latin typeface="Arial Rounded MT Bold" panose="020F0704030504030204" pitchFamily="34" charset="0"/>
              </a:rPr>
              <a:t>By 1976, 75% of all ARPANET traffic was electronic mail. The medium had proved so useful that ideas were beginning to spring up about how one might be able to send an electronic mail message to a user on a computer </a:t>
            </a:r>
            <a:r>
              <a:rPr lang="en-US" sz="1200" b="1" i="1" dirty="0">
                <a:solidFill>
                  <a:schemeClr val="bg2">
                    <a:lumMod val="25000"/>
                  </a:schemeClr>
                </a:solidFill>
                <a:latin typeface="Arial Rounded MT Bold" panose="020F0704030504030204" pitchFamily="34" charset="0"/>
              </a:rPr>
              <a:t>outside</a:t>
            </a:r>
            <a:r>
              <a:rPr lang="en-US" sz="1200" dirty="0">
                <a:solidFill>
                  <a:schemeClr val="bg2">
                    <a:lumMod val="25000"/>
                  </a:schemeClr>
                </a:solidFill>
                <a:latin typeface="Arial Rounded MT Bold" panose="020F0704030504030204" pitchFamily="34" charset="0"/>
              </a:rPr>
              <a:t> of an internal network</a:t>
            </a:r>
            <a:r>
              <a:rPr lang="en-US" sz="1200" dirty="0" smtClean="0">
                <a:solidFill>
                  <a:schemeClr val="bg2">
                    <a:lumMod val="25000"/>
                  </a:schemeClr>
                </a:solidFill>
                <a:latin typeface="Arial Rounded MT Bold" panose="020F0704030504030204" pitchFamily="34" charset="0"/>
              </a:rPr>
              <a:t>.</a:t>
            </a:r>
          </a:p>
          <a:p>
            <a:pPr marL="171450" lvl="0" indent="-171450">
              <a:lnSpc>
                <a:spcPct val="115000"/>
              </a:lnSpc>
              <a:buClr>
                <a:schemeClr val="dk1"/>
              </a:buClr>
              <a:buSzPts val="1100"/>
              <a:buFont typeface="Wingdings" panose="05000000000000000000" pitchFamily="2" charset="2"/>
              <a:buChar char="Ø"/>
            </a:pPr>
            <a:r>
              <a:rPr lang="en-US" sz="1200" dirty="0">
                <a:solidFill>
                  <a:schemeClr val="bg2">
                    <a:lumMod val="25000"/>
                  </a:schemeClr>
                </a:solidFill>
                <a:latin typeface="Arial Rounded MT Bold" panose="020F0704030504030204" pitchFamily="34" charset="0"/>
              </a:rPr>
              <a:t>By 1993 the word “electronic mail” had been replaced by “email” in the public lexicon and internet use had become more widespread</a:t>
            </a:r>
            <a:r>
              <a:rPr lang="en-US" sz="1200" dirty="0" smtClean="0">
                <a:solidFill>
                  <a:schemeClr val="bg2">
                    <a:lumMod val="25000"/>
                  </a:schemeClr>
                </a:solidFill>
                <a:latin typeface="Arial Rounded MT Bold" panose="020F0704030504030204" pitchFamily="34" charset="0"/>
              </a:rPr>
              <a:t>.</a:t>
            </a:r>
          </a:p>
          <a:p>
            <a:pPr marL="171450" lvl="0" indent="-171450">
              <a:lnSpc>
                <a:spcPct val="115000"/>
              </a:lnSpc>
              <a:buClr>
                <a:schemeClr val="dk1"/>
              </a:buClr>
              <a:buSzPts val="1100"/>
              <a:buFont typeface="Wingdings" panose="05000000000000000000" pitchFamily="2" charset="2"/>
              <a:buChar char="Ø"/>
            </a:pPr>
            <a:r>
              <a:rPr lang="en-US" sz="1200" dirty="0">
                <a:solidFill>
                  <a:schemeClr val="bg2">
                    <a:lumMod val="25000"/>
                  </a:schemeClr>
                </a:solidFill>
                <a:latin typeface="Arial Rounded MT Bold" panose="020F0704030504030204" pitchFamily="34" charset="0"/>
              </a:rPr>
              <a:t>In the late 1990’s internet use exploded, growing from 55 million users worldwide in 1997 to 400 million by 1999. As the market potential of the internet became widely apparent, email spam began to multiply exponentially, creating the need for email sorting software.</a:t>
            </a:r>
            <a:endParaRPr lang="en-US" sz="1200" dirty="0" smtClean="0">
              <a:solidFill>
                <a:schemeClr val="bg2">
                  <a:lumMod val="25000"/>
                </a:schemeClr>
              </a:solidFill>
              <a:latin typeface="Arial Rounded MT Bold" panose="020F0704030504030204" pitchFamily="34" charset="0"/>
            </a:endParaRPr>
          </a:p>
          <a:p>
            <a:pPr marL="171450" lvl="0" indent="-171450">
              <a:lnSpc>
                <a:spcPct val="115000"/>
              </a:lnSpc>
              <a:buClr>
                <a:schemeClr val="dk1"/>
              </a:buClr>
              <a:buSzPts val="1100"/>
              <a:buFont typeface="Wingdings" panose="05000000000000000000" pitchFamily="2" charset="2"/>
              <a:buChar char="Ø"/>
            </a:pPr>
            <a:endParaRPr lang="en-US" sz="1200" dirty="0" smtClean="0">
              <a:solidFill>
                <a:schemeClr val="bg2">
                  <a:lumMod val="25000"/>
                </a:schemeClr>
              </a:solidFill>
              <a:latin typeface="Arial Rounded MT Bold" panose="020F0704030504030204" pitchFamily="34" charset="0"/>
            </a:endParaRPr>
          </a:p>
        </p:txBody>
      </p:sp>
      <p:sp>
        <p:nvSpPr>
          <p:cNvPr id="10" name="Rounded Rectangle 9"/>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xmlns="" id="{E6E8062E-E6F6-AC4B-AB81-29C254387C6B}"/>
              </a:ext>
            </a:extLst>
          </p:cNvPr>
          <p:cNvPicPr>
            <a:picLocks noChangeAspect="1"/>
          </p:cNvPicPr>
          <p:nvPr/>
        </p:nvPicPr>
        <p:blipFill>
          <a:blip r:embed="rId3"/>
          <a:stretch>
            <a:fillRect/>
          </a:stretch>
        </p:blipFill>
        <p:spPr>
          <a:xfrm>
            <a:off x="10514480" y="132587"/>
            <a:ext cx="1546455" cy="580461"/>
          </a:xfrm>
          <a:prstGeom prst="rect">
            <a:avLst/>
          </a:prstGeom>
        </p:spPr>
      </p:pic>
    </p:spTree>
    <p:extLst>
      <p:ext uri="{BB962C8B-B14F-4D97-AF65-F5344CB8AC3E}">
        <p14:creationId xmlns:p14="http://schemas.microsoft.com/office/powerpoint/2010/main" val="3097071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bg2">
                    <a:lumMod val="50000"/>
                  </a:schemeClr>
                </a:solidFill>
                <a:latin typeface="Arial Rounded MT Bold" panose="020F0704030504030204" pitchFamily="34" charset="0"/>
              </a:rPr>
              <a:t>Format of E-mail :</a:t>
            </a:r>
            <a:endParaRPr lang="en-IN" sz="4000" dirty="0">
              <a:solidFill>
                <a:schemeClr val="bg2">
                  <a:lumMod val="50000"/>
                </a:schemeClr>
              </a:solidFill>
              <a:latin typeface="Arial Rounded MT Bold" panose="020F0704030504030204" pitchFamily="34" charset="0"/>
            </a:endParaRPr>
          </a:p>
        </p:txBody>
      </p:sp>
      <p:sp>
        <p:nvSpPr>
          <p:cNvPr id="3" name="Content Placeholder 2"/>
          <p:cNvSpPr>
            <a:spLocks noGrp="1"/>
          </p:cNvSpPr>
          <p:nvPr>
            <p:ph idx="1"/>
          </p:nvPr>
        </p:nvSpPr>
        <p:spPr>
          <a:xfrm>
            <a:off x="677334" y="1794829"/>
            <a:ext cx="8596668" cy="3517835"/>
          </a:xfrm>
        </p:spPr>
        <p:txBody>
          <a:bodyPr>
            <a:noAutofit/>
          </a:bodyPr>
          <a:lstStyle/>
          <a:p>
            <a:r>
              <a:rPr lang="en-US" sz="2000" dirty="0">
                <a:latin typeface="Arial Rounded MT Bold" panose="020F0704030504030204" pitchFamily="34" charset="0"/>
              </a:rPr>
              <a:t> </a:t>
            </a:r>
            <a:r>
              <a:rPr lang="en-US" sz="2000" dirty="0" smtClean="0">
                <a:latin typeface="Arial Rounded MT Bold" panose="020F0704030504030204" pitchFamily="34" charset="0"/>
              </a:rPr>
              <a:t>An </a:t>
            </a:r>
            <a:r>
              <a:rPr lang="en-US" sz="2000" dirty="0">
                <a:latin typeface="Arial Rounded MT Bold" panose="020F0704030504030204" pitchFamily="34" charset="0"/>
              </a:rPr>
              <a:t>e-mail consists of three parts that are as follows : </a:t>
            </a:r>
            <a:endParaRPr lang="en-US" sz="2000" dirty="0" smtClean="0">
              <a:latin typeface="Arial Rounded MT Bold" panose="020F0704030504030204" pitchFamily="34" charset="0"/>
            </a:endParaRPr>
          </a:p>
          <a:p>
            <a:pPr marL="457200" lvl="1" indent="0">
              <a:buNone/>
            </a:pPr>
            <a:r>
              <a:rPr lang="en-US" sz="1800" dirty="0" smtClean="0">
                <a:latin typeface="Arial Rounded MT Bold" panose="020F0704030504030204" pitchFamily="34" charset="0"/>
              </a:rPr>
              <a:t>1. Envelope </a:t>
            </a:r>
          </a:p>
          <a:p>
            <a:pPr marL="457200" lvl="1" indent="0">
              <a:buNone/>
            </a:pPr>
            <a:r>
              <a:rPr lang="en-US" sz="1800" dirty="0" smtClean="0">
                <a:latin typeface="Arial Rounded MT Bold" panose="020F0704030504030204" pitchFamily="34" charset="0"/>
              </a:rPr>
              <a:t>2. Header</a:t>
            </a:r>
          </a:p>
          <a:p>
            <a:pPr marL="457200" lvl="1" indent="0">
              <a:buNone/>
            </a:pPr>
            <a:r>
              <a:rPr lang="en-US" sz="1800" dirty="0">
                <a:latin typeface="Arial Rounded MT Bold" panose="020F0704030504030204" pitchFamily="34" charset="0"/>
              </a:rPr>
              <a:t>3</a:t>
            </a:r>
            <a:r>
              <a:rPr lang="en-US" sz="1800" dirty="0" smtClean="0">
                <a:latin typeface="Arial Rounded MT Bold" panose="020F0704030504030204" pitchFamily="34" charset="0"/>
              </a:rPr>
              <a:t>. Body</a:t>
            </a:r>
          </a:p>
          <a:p>
            <a:pPr marL="457200" lvl="1" indent="0">
              <a:buNone/>
            </a:pPr>
            <a:endParaRPr lang="en-US" sz="1800" dirty="0" smtClean="0">
              <a:latin typeface="Arial Rounded MT Bold" panose="020F0704030504030204" pitchFamily="34" charset="0"/>
            </a:endParaRPr>
          </a:p>
          <a:p>
            <a:pPr marL="57150" indent="0">
              <a:buNone/>
            </a:pPr>
            <a:r>
              <a:rPr lang="en-US" sz="2400" b="1" dirty="0" smtClean="0">
                <a:latin typeface="Arial Rounded MT Bold" panose="020F0704030504030204" pitchFamily="34" charset="0"/>
              </a:rPr>
              <a:t>1.Envelope </a:t>
            </a:r>
            <a:r>
              <a:rPr lang="en-US" sz="2400" b="1" dirty="0">
                <a:latin typeface="Arial Rounded MT Bold" panose="020F0704030504030204" pitchFamily="34" charset="0"/>
              </a:rPr>
              <a:t>:</a:t>
            </a:r>
            <a:r>
              <a:rPr lang="en-US" sz="2400" dirty="0">
                <a:latin typeface="Arial Rounded MT Bold" panose="020F0704030504030204" pitchFamily="34" charset="0"/>
              </a:rPr>
              <a:t> </a:t>
            </a:r>
            <a:r>
              <a:rPr lang="en-US" sz="2400" dirty="0">
                <a:latin typeface="Arial Rounded MT Bold" panose="020F0704030504030204" pitchFamily="34" charset="0"/>
              </a:rPr>
              <a:t/>
            </a:r>
            <a:br>
              <a:rPr lang="en-US" sz="2400" dirty="0">
                <a:latin typeface="Arial Rounded MT Bold" panose="020F0704030504030204" pitchFamily="34" charset="0"/>
              </a:rPr>
            </a:br>
            <a:r>
              <a:rPr lang="en-US" sz="2000" dirty="0">
                <a:latin typeface="Arial" panose="020B0604020202020204" pitchFamily="34" charset="0"/>
                <a:cs typeface="Arial" panose="020B0604020202020204" pitchFamily="34" charset="0"/>
              </a:rPr>
              <a:t>The envelope part encapsulates the message. It contains all information that is required for sending any e-mail such as destination address, priority and security level. The envelope is used by MTAs for routing message. </a:t>
            </a:r>
            <a:endParaRPr lang="en-US" sz="2000" dirty="0" smtClean="0">
              <a:latin typeface="Arial" panose="020B0604020202020204" pitchFamily="34" charset="0"/>
              <a:cs typeface="Arial" panose="020B0604020202020204" pitchFamily="34" charset="0"/>
            </a:endParaRPr>
          </a:p>
          <a:p>
            <a:pPr indent="-285750"/>
            <a:endParaRPr lang="en-US" sz="2000" dirty="0" smtClean="0">
              <a:latin typeface="Arial Rounded MT Bold" panose="020F0704030504030204" pitchFamily="34" charset="0"/>
            </a:endParaRPr>
          </a:p>
          <a:p>
            <a:pPr marL="457200" lvl="1" indent="0">
              <a:buNone/>
            </a:pPr>
            <a:r>
              <a:rPr lang="en-US" sz="1800" dirty="0" smtClean="0">
                <a:latin typeface="Arial Rounded MT Bold" panose="020F0704030504030204" pitchFamily="34" charset="0"/>
              </a:rPr>
              <a:t> </a:t>
            </a:r>
          </a:p>
          <a:p>
            <a:pPr lvl="1"/>
            <a:endParaRPr lang="en-IN" sz="1800" dirty="0">
              <a:latin typeface="Arial Rounded MT Bold" panose="020F0704030504030204" pitchFamily="34" charset="0"/>
            </a:endParaRPr>
          </a:p>
        </p:txBody>
      </p:sp>
      <p:sp>
        <p:nvSpPr>
          <p:cNvPr id="5" name="Rounded Rectangle 4"/>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xmlns="" id="{E6E8062E-E6F6-AC4B-AB81-29C254387C6B}"/>
              </a:ext>
            </a:extLst>
          </p:cNvPr>
          <p:cNvPicPr>
            <a:picLocks noChangeAspect="1"/>
          </p:cNvPicPr>
          <p:nvPr/>
        </p:nvPicPr>
        <p:blipFill>
          <a:blip r:embed="rId2"/>
          <a:stretch>
            <a:fillRect/>
          </a:stretch>
        </p:blipFill>
        <p:spPr>
          <a:xfrm>
            <a:off x="10514480" y="132587"/>
            <a:ext cx="1546455" cy="580461"/>
          </a:xfrm>
          <a:prstGeom prst="rect">
            <a:avLst/>
          </a:prstGeom>
        </p:spPr>
      </p:pic>
    </p:spTree>
    <p:extLst>
      <p:ext uri="{BB962C8B-B14F-4D97-AF65-F5344CB8AC3E}">
        <p14:creationId xmlns:p14="http://schemas.microsoft.com/office/powerpoint/2010/main" val="3164517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66929"/>
            <a:ext cx="8596668" cy="5474434"/>
          </a:xfrm>
        </p:spPr>
        <p:txBody>
          <a:bodyPr>
            <a:normAutofit lnSpcReduction="10000"/>
          </a:bodyPr>
          <a:lstStyle/>
          <a:p>
            <a:pPr marL="0" indent="0" fontAlgn="base">
              <a:buNone/>
            </a:pPr>
            <a:r>
              <a:rPr lang="en-US" sz="2400" b="1" dirty="0">
                <a:latin typeface="Arial Rounded MT Bold" panose="020F0704030504030204" pitchFamily="34" charset="0"/>
              </a:rPr>
              <a:t>2. Header :</a:t>
            </a:r>
            <a:r>
              <a:rPr lang="en-US" dirty="0">
                <a:latin typeface="Arial Rounded MT Bold" panose="020F0704030504030204" pitchFamily="34" charset="0"/>
              </a:rPr>
              <a:t> </a:t>
            </a:r>
            <a:endParaRPr lang="en-US" dirty="0" smtClean="0">
              <a:latin typeface="Arial Rounded MT Bold" panose="020F0704030504030204" pitchFamily="34" charset="0"/>
            </a:endParaRPr>
          </a:p>
          <a:p>
            <a:pPr marL="0" indent="0" fontAlgn="base">
              <a:buNone/>
            </a:pPr>
            <a:r>
              <a:rPr lang="en-US" dirty="0">
                <a:latin typeface="Arial Rounded MT Bold" panose="020F0704030504030204" pitchFamily="34" charset="0"/>
              </a:rPr>
              <a:t/>
            </a:r>
            <a:br>
              <a:rPr lang="en-US" dirty="0">
                <a:latin typeface="Arial Rounded MT Bold" panose="020F0704030504030204" pitchFamily="34" charset="0"/>
              </a:rPr>
            </a:br>
            <a:r>
              <a:rPr lang="en-US" dirty="0">
                <a:latin typeface="Arial Narrow" panose="020B0606020202030204" pitchFamily="34" charset="0"/>
              </a:rPr>
              <a:t>The header consists of a series of lines. Each header field consists of a single line of ASCII text specifying field name, colon and value. The main header fields related to message transport </a:t>
            </a:r>
            <a:r>
              <a:rPr lang="en-US" dirty="0" smtClean="0">
                <a:latin typeface="Arial Narrow" panose="020B0606020202030204" pitchFamily="34" charset="0"/>
              </a:rPr>
              <a:t>are:</a:t>
            </a:r>
            <a:r>
              <a:rPr lang="en-US" dirty="0">
                <a:latin typeface="Arial Narrow" panose="020B0606020202030204" pitchFamily="34" charset="0"/>
              </a:rPr>
              <a:t> </a:t>
            </a:r>
            <a:endParaRPr lang="en-US" dirty="0" smtClean="0">
              <a:latin typeface="Arial Narrow" panose="020B0606020202030204" pitchFamily="34" charset="0"/>
            </a:endParaRPr>
          </a:p>
          <a:p>
            <a:pPr marL="0" indent="0" fontAlgn="base">
              <a:buNone/>
            </a:pPr>
            <a:endParaRPr lang="en-US" dirty="0">
              <a:latin typeface="Arial Narrow" panose="020B0606020202030204" pitchFamily="34" charset="0"/>
            </a:endParaRPr>
          </a:p>
          <a:p>
            <a:pPr fontAlgn="base">
              <a:buFont typeface="Wingdings" panose="05000000000000000000" pitchFamily="2" charset="2"/>
              <a:buChar char="q"/>
            </a:pPr>
            <a:r>
              <a:rPr lang="en-US" b="1" dirty="0">
                <a:latin typeface="Arial Narrow" panose="020B0606020202030204" pitchFamily="34" charset="0"/>
              </a:rPr>
              <a:t>To:</a:t>
            </a:r>
            <a:r>
              <a:rPr lang="en-US" dirty="0">
                <a:latin typeface="Arial Narrow" panose="020B0606020202030204" pitchFamily="34" charset="0"/>
              </a:rPr>
              <a:t> It specifies the DNS address of the primary recipient(s).</a:t>
            </a:r>
          </a:p>
          <a:p>
            <a:pPr fontAlgn="base">
              <a:buFont typeface="Wingdings" panose="05000000000000000000" pitchFamily="2" charset="2"/>
              <a:buChar char="q"/>
            </a:pPr>
            <a:r>
              <a:rPr lang="en-US" b="1" dirty="0">
                <a:latin typeface="Arial Narrow" panose="020B0606020202030204" pitchFamily="34" charset="0"/>
              </a:rPr>
              <a:t>Cc :</a:t>
            </a:r>
            <a:r>
              <a:rPr lang="en-US" dirty="0">
                <a:latin typeface="Arial Narrow" panose="020B0606020202030204" pitchFamily="34" charset="0"/>
              </a:rPr>
              <a:t> It refers to carbon copy. It specifies address of secondary recipient(s).</a:t>
            </a:r>
          </a:p>
          <a:p>
            <a:pPr fontAlgn="base">
              <a:buFont typeface="Wingdings" panose="05000000000000000000" pitchFamily="2" charset="2"/>
              <a:buChar char="q"/>
            </a:pPr>
            <a:r>
              <a:rPr lang="en-US" b="1" dirty="0">
                <a:latin typeface="Arial Narrow" panose="020B0606020202030204" pitchFamily="34" charset="0"/>
              </a:rPr>
              <a:t>BCC:</a:t>
            </a:r>
            <a:r>
              <a:rPr lang="en-US" dirty="0">
                <a:latin typeface="Arial Narrow" panose="020B0606020202030204" pitchFamily="34" charset="0"/>
              </a:rPr>
              <a:t> It refers to blind carbon copy. It is very similar to Cc. The only difference between Cc and Bcc is that it allow user to send copy to the third party without primary and secondary recipient knowing about this.</a:t>
            </a:r>
          </a:p>
          <a:p>
            <a:pPr fontAlgn="base">
              <a:buFont typeface="Wingdings" panose="05000000000000000000" pitchFamily="2" charset="2"/>
              <a:buChar char="q"/>
            </a:pPr>
            <a:r>
              <a:rPr lang="en-US" b="1" dirty="0">
                <a:latin typeface="Arial Narrow" panose="020B0606020202030204" pitchFamily="34" charset="0"/>
              </a:rPr>
              <a:t>From :</a:t>
            </a:r>
            <a:r>
              <a:rPr lang="en-US" dirty="0">
                <a:latin typeface="Arial Narrow" panose="020B0606020202030204" pitchFamily="34" charset="0"/>
              </a:rPr>
              <a:t> It specifies name of person who wrote message.</a:t>
            </a:r>
          </a:p>
          <a:p>
            <a:pPr fontAlgn="base">
              <a:buFont typeface="Wingdings" panose="05000000000000000000" pitchFamily="2" charset="2"/>
              <a:buChar char="q"/>
            </a:pPr>
            <a:r>
              <a:rPr lang="en-US" b="1" dirty="0">
                <a:latin typeface="Arial Narrow" panose="020B0606020202030204" pitchFamily="34" charset="0"/>
              </a:rPr>
              <a:t>Sender :</a:t>
            </a:r>
            <a:r>
              <a:rPr lang="en-US" dirty="0">
                <a:latin typeface="Arial Narrow" panose="020B0606020202030204" pitchFamily="34" charset="0"/>
              </a:rPr>
              <a:t> It specifies e-mail address of person who has sent message.</a:t>
            </a:r>
          </a:p>
          <a:p>
            <a:pPr fontAlgn="base">
              <a:buFont typeface="Wingdings" panose="05000000000000000000" pitchFamily="2" charset="2"/>
              <a:buChar char="q"/>
            </a:pPr>
            <a:r>
              <a:rPr lang="en-US" b="1" dirty="0">
                <a:latin typeface="Arial Narrow" panose="020B0606020202030204" pitchFamily="34" charset="0"/>
              </a:rPr>
              <a:t>Received :</a:t>
            </a:r>
            <a:r>
              <a:rPr lang="en-US" dirty="0">
                <a:latin typeface="Arial Narrow" panose="020B0606020202030204" pitchFamily="34" charset="0"/>
              </a:rPr>
              <a:t> It refers to identity of sender’s, data and also time message was received. It also contains the information which is used to find bugs in routing system.</a:t>
            </a:r>
          </a:p>
          <a:p>
            <a:pPr fontAlgn="base">
              <a:buFont typeface="Wingdings" panose="05000000000000000000" pitchFamily="2" charset="2"/>
              <a:buChar char="q"/>
            </a:pPr>
            <a:r>
              <a:rPr lang="en-US" b="1" dirty="0">
                <a:latin typeface="Arial Narrow" panose="020B0606020202030204" pitchFamily="34" charset="0"/>
              </a:rPr>
              <a:t>Return-Path:</a:t>
            </a:r>
            <a:r>
              <a:rPr lang="en-US" dirty="0">
                <a:latin typeface="Arial Narrow" panose="020B0606020202030204" pitchFamily="34" charset="0"/>
              </a:rPr>
              <a:t> It is added by the message transfer agent. This part is used to specify how to get back to the sender.</a:t>
            </a:r>
          </a:p>
        </p:txBody>
      </p:sp>
      <p:sp>
        <p:nvSpPr>
          <p:cNvPr id="4" name="Rounded Rectangle 3"/>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xmlns="" id="{E6E8062E-E6F6-AC4B-AB81-29C254387C6B}"/>
              </a:ext>
            </a:extLst>
          </p:cNvPr>
          <p:cNvPicPr>
            <a:picLocks noChangeAspect="1"/>
          </p:cNvPicPr>
          <p:nvPr/>
        </p:nvPicPr>
        <p:blipFill>
          <a:blip r:embed="rId2"/>
          <a:stretch>
            <a:fillRect/>
          </a:stretch>
        </p:blipFill>
        <p:spPr>
          <a:xfrm>
            <a:off x="10514480" y="132587"/>
            <a:ext cx="1546455" cy="580461"/>
          </a:xfrm>
          <a:prstGeom prst="rect">
            <a:avLst/>
          </a:prstGeom>
        </p:spPr>
      </p:pic>
    </p:spTree>
    <p:extLst>
      <p:ext uri="{BB962C8B-B14F-4D97-AF65-F5344CB8AC3E}">
        <p14:creationId xmlns:p14="http://schemas.microsoft.com/office/powerpoint/2010/main" val="720738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88736" y="1060705"/>
            <a:ext cx="4839162" cy="4083782"/>
          </a:xfrm>
        </p:spPr>
        <p:txBody>
          <a:bodyPr>
            <a:normAutofit/>
          </a:bodyPr>
          <a:lstStyle/>
          <a:p>
            <a:pPr marL="0" indent="0" fontAlgn="base">
              <a:buNone/>
            </a:pPr>
            <a:r>
              <a:rPr lang="en-US" sz="2400" b="1" dirty="0">
                <a:latin typeface="Arial Rounded MT Bold" panose="020F0704030504030204" pitchFamily="34" charset="0"/>
              </a:rPr>
              <a:t>3</a:t>
            </a:r>
            <a:r>
              <a:rPr lang="en-US" sz="2400" b="1" dirty="0" smtClean="0">
                <a:latin typeface="Arial Rounded MT Bold" panose="020F0704030504030204" pitchFamily="34" charset="0"/>
              </a:rPr>
              <a:t>. Body </a:t>
            </a:r>
            <a:r>
              <a:rPr lang="en-US" sz="2400" b="1" dirty="0">
                <a:latin typeface="Arial Rounded MT Bold" panose="020F0704030504030204" pitchFamily="34" charset="0"/>
              </a:rPr>
              <a:t>:</a:t>
            </a:r>
            <a:r>
              <a:rPr lang="en-US" dirty="0">
                <a:latin typeface="Arial Rounded MT Bold" panose="020F0704030504030204" pitchFamily="34" charset="0"/>
              </a:rPr>
              <a:t> </a:t>
            </a:r>
            <a:endParaRPr lang="en-US" dirty="0" smtClean="0">
              <a:latin typeface="Arial Rounded MT Bold" panose="020F0704030504030204" pitchFamily="34" charset="0"/>
            </a:endParaRPr>
          </a:p>
          <a:p>
            <a:pPr marL="0" indent="0" fontAlgn="base">
              <a:buNone/>
            </a:pPr>
            <a:r>
              <a:rPr lang="en-US" dirty="0">
                <a:latin typeface="Arial Rounded MT Bold" panose="020F0704030504030204" pitchFamily="34" charset="0"/>
              </a:rPr>
              <a:t/>
            </a:r>
            <a:br>
              <a:rPr lang="en-US" dirty="0">
                <a:latin typeface="Arial Rounded MT Bold" panose="020F0704030504030204" pitchFamily="34" charset="0"/>
              </a:rPr>
            </a:br>
            <a:r>
              <a:rPr lang="en-US" dirty="0"/>
              <a:t>The body of a message contains text that is the actual content/message that needs to be sent, such as “Employees who are eligible for the new health care program should contact their supervisors by next Friday if they want to switch.”  The message body also may include signatures or automatically generated text that is inserted by the sender’s email system.</a:t>
            </a:r>
            <a:endParaRPr lang="en-US" dirty="0">
              <a:latin typeface="Arial Narrow" panose="020B0606020202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15" y="1069848"/>
            <a:ext cx="5172925" cy="3955766"/>
          </a:xfrm>
          <a:prstGeom prst="rect">
            <a:avLst/>
          </a:prstGeom>
        </p:spPr>
      </p:pic>
      <p:sp>
        <p:nvSpPr>
          <p:cNvPr id="4" name="Rounded Rectangle 3"/>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72080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099039"/>
            <a:ext cx="7467689" cy="5137169"/>
          </a:xfrm>
          <a:prstGeom prst="rect">
            <a:avLst/>
          </a:prstGeom>
        </p:spPr>
      </p:pic>
      <p:sp>
        <p:nvSpPr>
          <p:cNvPr id="5" name="Google Shape;308;p37">
            <a:extLst>
              <a:ext uri="{FF2B5EF4-FFF2-40B4-BE49-F238E27FC236}">
                <a16:creationId xmlns:a16="http://schemas.microsoft.com/office/drawing/2014/main" xmlns="" id="{438472C6-6668-D949-9321-3701D5D22040}"/>
              </a:ext>
            </a:extLst>
          </p:cNvPr>
          <p:cNvSpPr txBox="1">
            <a:spLocks/>
          </p:cNvSpPr>
          <p:nvPr/>
        </p:nvSpPr>
        <p:spPr>
          <a:xfrm>
            <a:off x="722376" y="440500"/>
            <a:ext cx="9144000"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buClr>
                <a:srgbClr val="000000"/>
              </a:buClr>
              <a:defRPr/>
            </a:pPr>
            <a:r>
              <a:rPr lang="en-US" b="1" dirty="0" smtClean="0">
                <a:solidFill>
                  <a:schemeClr val="tx1">
                    <a:lumMod val="50000"/>
                    <a:lumOff val="50000"/>
                  </a:schemeClr>
                </a:solidFill>
                <a:latin typeface="Arial Rounded MT Bold" panose="020F0704030504030204" pitchFamily="34" charset="0"/>
                <a:ea typeface="+mn-ea"/>
                <a:cs typeface="+mn-cs"/>
              </a:rPr>
              <a:t>E-mail format:</a:t>
            </a:r>
            <a:endParaRPr lang="en-IN" b="1" dirty="0">
              <a:solidFill>
                <a:schemeClr val="tx1">
                  <a:lumMod val="50000"/>
                  <a:lumOff val="50000"/>
                </a:schemeClr>
              </a:solidFill>
              <a:latin typeface="Arial Rounded MT Bold" panose="020F0704030504030204" pitchFamily="34" charset="0"/>
              <a:ea typeface="+mn-ea"/>
              <a:cs typeface="+mn-cs"/>
            </a:endParaRPr>
          </a:p>
        </p:txBody>
      </p:sp>
      <p:sp>
        <p:nvSpPr>
          <p:cNvPr id="6" name="Rounded Rectangle 5"/>
          <p:cNvSpPr/>
          <p:nvPr/>
        </p:nvSpPr>
        <p:spPr>
          <a:xfrm>
            <a:off x="10451592" y="36576"/>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xmlns="" id="{E6E8062E-E6F6-AC4B-AB81-29C254387C6B}"/>
              </a:ext>
            </a:extLst>
          </p:cNvPr>
          <p:cNvPicPr>
            <a:picLocks noChangeAspect="1"/>
          </p:cNvPicPr>
          <p:nvPr/>
        </p:nvPicPr>
        <p:blipFill>
          <a:blip r:embed="rId3"/>
          <a:stretch>
            <a:fillRect/>
          </a:stretch>
        </p:blipFill>
        <p:spPr>
          <a:xfrm>
            <a:off x="10514480" y="132587"/>
            <a:ext cx="1546455" cy="580461"/>
          </a:xfrm>
          <a:prstGeom prst="rect">
            <a:avLst/>
          </a:prstGeom>
        </p:spPr>
      </p:pic>
    </p:spTree>
    <p:extLst>
      <p:ext uri="{BB962C8B-B14F-4D97-AF65-F5344CB8AC3E}">
        <p14:creationId xmlns:p14="http://schemas.microsoft.com/office/powerpoint/2010/main" val="4074053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7;p38">
            <a:extLst>
              <a:ext uri="{FF2B5EF4-FFF2-40B4-BE49-F238E27FC236}">
                <a16:creationId xmlns:a16="http://schemas.microsoft.com/office/drawing/2014/main" xmlns="" id="{EB973544-1028-8646-AC0C-3D550E7A5EAF}"/>
              </a:ext>
            </a:extLst>
          </p:cNvPr>
          <p:cNvSpPr txBox="1"/>
          <p:nvPr/>
        </p:nvSpPr>
        <p:spPr>
          <a:xfrm>
            <a:off x="993746" y="348619"/>
            <a:ext cx="6374337" cy="738633"/>
          </a:xfrm>
          <a:prstGeom prst="rect">
            <a:avLst/>
          </a:prstGeom>
          <a:noFill/>
          <a:ln>
            <a:noFill/>
          </a:ln>
        </p:spPr>
        <p:txBody>
          <a:bodyPr spcFirstLastPara="1" wrap="square" lIns="91425" tIns="91425" rIns="91425" bIns="91425" anchor="t" anchorCtr="0">
            <a:spAutoFit/>
          </a:bodyPr>
          <a:lstStyle/>
          <a:p>
            <a:r>
              <a:rPr lang="en-IN" sz="3600" dirty="0">
                <a:solidFill>
                  <a:schemeClr val="bg2">
                    <a:lumMod val="50000"/>
                  </a:schemeClr>
                </a:solidFill>
                <a:latin typeface="Arial Rounded MT Bold" panose="020F0704030504030204" pitchFamily="34" charset="0"/>
              </a:rPr>
              <a:t>Architecture of </a:t>
            </a:r>
            <a:r>
              <a:rPr lang="en-IN" sz="3600" dirty="0" smtClean="0">
                <a:solidFill>
                  <a:schemeClr val="bg2">
                    <a:lumMod val="50000"/>
                  </a:schemeClr>
                </a:solidFill>
                <a:latin typeface="Arial Rounded MT Bold" panose="020F0704030504030204" pitchFamily="34" charset="0"/>
              </a:rPr>
              <a:t>Email</a:t>
            </a:r>
            <a:endParaRPr lang="en-IN" sz="3600" dirty="0">
              <a:solidFill>
                <a:schemeClr val="bg2">
                  <a:lumMod val="50000"/>
                </a:schemeClr>
              </a:solidFill>
              <a:latin typeface="Arial Rounded MT Bold" panose="020F0704030504030204" pitchFamily="34" charset="0"/>
            </a:endParaRPr>
          </a:p>
        </p:txBody>
      </p:sp>
      <p:sp>
        <p:nvSpPr>
          <p:cNvPr id="3" name="Rectangle 2"/>
          <p:cNvSpPr/>
          <p:nvPr/>
        </p:nvSpPr>
        <p:spPr>
          <a:xfrm>
            <a:off x="749808" y="1457236"/>
            <a:ext cx="8220456" cy="892552"/>
          </a:xfrm>
          <a:prstGeom prst="rect">
            <a:avLst/>
          </a:prstGeom>
        </p:spPr>
        <p:txBody>
          <a:bodyPr wrap="square">
            <a:spAutoFit/>
          </a:bodyPr>
          <a:lstStyle/>
          <a:p>
            <a:r>
              <a:rPr lang="pt-BR" sz="2000" b="1" dirty="0" smtClean="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First Scenario:</a:t>
            </a:r>
          </a:p>
          <a:p>
            <a:r>
              <a:rPr lang="en-US" sz="1600" dirty="0">
                <a:latin typeface="Arial" panose="020B0604020202020204" pitchFamily="34" charset="0"/>
                <a:cs typeface="Arial" panose="020B0604020202020204" pitchFamily="34" charset="0"/>
              </a:rPr>
              <a:t>When the sender and the receiver of an E-mail are on the same system, then there is the need for only two user agents.</a:t>
            </a:r>
            <a:endParaRPr lang="pt-BR" sz="1600" dirty="0">
              <a:solidFill>
                <a:schemeClr val="tx1">
                  <a:lumMod val="65000"/>
                  <a:lumOff val="35000"/>
                </a:schemeClr>
              </a:solidFill>
              <a:latin typeface="Arial" panose="020B0604020202020204" pitchFamily="34" charset="0"/>
              <a:ea typeface="Arial Unicode MS" panose="020B0604020202020204" pitchFamily="34" charset="-128"/>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063" y="2824527"/>
            <a:ext cx="6379813" cy="3219657"/>
          </a:xfrm>
          <a:prstGeom prst="rect">
            <a:avLst/>
          </a:prstGeom>
        </p:spPr>
      </p:pic>
      <p:sp>
        <p:nvSpPr>
          <p:cNvPr id="5" name="Rounded Rectangle 4"/>
          <p:cNvSpPr/>
          <p:nvPr/>
        </p:nvSpPr>
        <p:spPr>
          <a:xfrm>
            <a:off x="10451592" y="27432"/>
            <a:ext cx="1691640" cy="78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xmlns="" id="{E6E8062E-E6F6-AC4B-AB81-29C254387C6B}"/>
              </a:ext>
            </a:extLst>
          </p:cNvPr>
          <p:cNvPicPr>
            <a:picLocks noChangeAspect="1"/>
          </p:cNvPicPr>
          <p:nvPr/>
        </p:nvPicPr>
        <p:blipFill>
          <a:blip r:embed="rId3"/>
          <a:stretch>
            <a:fillRect/>
          </a:stretch>
        </p:blipFill>
        <p:spPr>
          <a:xfrm>
            <a:off x="10514480" y="132587"/>
            <a:ext cx="1546455" cy="580461"/>
          </a:xfrm>
          <a:prstGeom prst="rect">
            <a:avLst/>
          </a:prstGeom>
        </p:spPr>
      </p:pic>
    </p:spTree>
    <p:extLst>
      <p:ext uri="{BB962C8B-B14F-4D97-AF65-F5344CB8AC3E}">
        <p14:creationId xmlns:p14="http://schemas.microsoft.com/office/powerpoint/2010/main" val="216722058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285</TotalTime>
  <Words>1339</Words>
  <Application>Microsoft Office PowerPoint</Application>
  <PresentationFormat>Widescreen</PresentationFormat>
  <Paragraphs>109</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 Unicode MS</vt:lpstr>
      <vt:lpstr>Arial</vt:lpstr>
      <vt:lpstr>Arial Narrow</vt:lpstr>
      <vt:lpstr>Arial Rounded MT Bold</vt:lpstr>
      <vt:lpstr>Fira Sans Extra Condensed Medium</vt:lpstr>
      <vt:lpstr>Fira Sans Extra Condensed SemiBold</vt:lpstr>
      <vt:lpstr>Montserrat</vt:lpstr>
      <vt:lpstr>Roboto</vt:lpstr>
      <vt:lpstr>Trebuchet MS</vt:lpstr>
      <vt:lpstr>Wingdings</vt:lpstr>
      <vt:lpstr>Wingdings 3</vt:lpstr>
      <vt:lpstr>Facet</vt:lpstr>
      <vt:lpstr>E-Mail</vt:lpstr>
      <vt:lpstr>PowerPoint Presentation</vt:lpstr>
      <vt:lpstr>Introduction to  E-mail  </vt:lpstr>
      <vt:lpstr>PowerPoint Presentation</vt:lpstr>
      <vt:lpstr>Format of E-mail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dc:title>
  <dc:creator>Dell</dc:creator>
  <cp:lastModifiedBy>Dell</cp:lastModifiedBy>
  <cp:revision>51</cp:revision>
  <dcterms:created xsi:type="dcterms:W3CDTF">2022-04-17T04:55:05Z</dcterms:created>
  <dcterms:modified xsi:type="dcterms:W3CDTF">2022-04-17T09:41:00Z</dcterms:modified>
</cp:coreProperties>
</file>