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7" r:id="rId1"/>
  </p:sldMasterIdLst>
  <p:sldIdLst>
    <p:sldId id="256" r:id="rId2"/>
    <p:sldId id="257" r:id="rId3"/>
    <p:sldId id="265" r:id="rId4"/>
    <p:sldId id="266" r:id="rId5"/>
    <p:sldId id="258" r:id="rId6"/>
    <p:sldId id="259" r:id="rId7"/>
    <p:sldId id="261" r:id="rId8"/>
    <p:sldId id="262" r:id="rId9"/>
    <p:sldId id="263" r:id="rId10"/>
    <p:sldId id="275" r:id="rId11"/>
    <p:sldId id="267" r:id="rId12"/>
    <p:sldId id="269" r:id="rId13"/>
    <p:sldId id="271"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4F60E-12F9-3891-1480-16468FB204E7}" v="1" dt="2022-06-23T15:24:34.247"/>
    <p1510:client id="{025FDC93-FA39-4904-9DBE-140FB6467B0B}" v="14" dt="2022-06-22T04:34:04.790"/>
    <p1510:client id="{0C2BC9AB-77D3-42A9-C705-D3979F3E361C}" v="329" dt="2022-06-23T15:56:09.466"/>
    <p1510:client id="{13C6DB7D-C53D-3061-FBF7-3103064254F5}" v="149" dt="2022-06-27T05:06:14.401"/>
    <p1510:client id="{23CEB222-5B93-6A29-DCDA-9EB643FAFAF6}" v="519" dt="2022-06-22T05:26:55.535"/>
    <p1510:client id="{44E0F4A8-1405-D5B9-872C-8714073745F7}" v="468" dt="2022-06-22T20:32:16.441"/>
    <p1510:client id="{50333CA0-F25E-0110-F356-9B0DCA0B7E92}" v="9" dt="2022-06-27T06:11:06.567"/>
    <p1510:client id="{5269D768-2CB5-9577-116D-DDFE7080039E}" v="32" dt="2022-06-22T18:25:13.290"/>
    <p1510:client id="{81E9DFAE-3102-F5CC-98FF-EFB3ACD66031}" v="508" dt="2022-06-22T17:34:47.721"/>
    <p1510:client id="{CB91C109-B8EA-B826-8AA9-1788336D91ED}" v="15" dt="2022-06-23T03:38:53.906"/>
    <p1510:client id="{E72001E8-2CDE-921C-786A-F6E7464E286C}" v="131" dt="2022-06-23T17:47:06.689"/>
    <p1510:client id="{F3D2EF7C-DBAE-4E3F-8166-D73F2822E923}" v="651" dt="2022-06-27T06:15:39.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8"/>
  </p:normalViewPr>
  <p:slideViewPr>
    <p:cSldViewPr snapToGrid="0">
      <p:cViewPr varScale="1">
        <p:scale>
          <a:sx n="90" d="100"/>
          <a:sy n="90" d="100"/>
        </p:scale>
        <p:origin x="232"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6/27/22</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9134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6/27/22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4168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6/27/22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1675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6/27/22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7893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6/27/22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044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6/27/22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6924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6/27/22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084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6/27/22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5415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6/27/22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825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6/27/22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2074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6/27/22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8487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lIns="109728" tIns="109728" rIns="109728" bIns="91440" anchor="ctr"/>
          <a:lstStyle>
            <a:lvl1pPr algn="l">
              <a:defRPr sz="1000" spc="100">
                <a:solidFill>
                  <a:schemeClr val="tx1">
                    <a:tint val="75000"/>
                  </a:schemeClr>
                </a:solidFill>
              </a:defRPr>
            </a:lvl1pPr>
          </a:lstStyle>
          <a:p>
            <a:fld id="{4A8D24A4-5FEC-4062-8995-EB21925B3B40}" type="datetime1">
              <a:rPr lang="en-US" smtClean="0"/>
              <a:t>6/27/22</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lIns="109728" tIns="109728" rIns="109728" bIns="91440" anchor="ctr"/>
          <a:lstStyle>
            <a:lvl1pPr algn="ctr">
              <a:defRPr sz="1000" spc="1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lIns="109728" tIns="109728" rIns="109728" bIns="91440" anchor="ctr"/>
          <a:lstStyle>
            <a:lvl1pPr algn="r">
              <a:defRPr sz="1000" spc="1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9333077"/>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6" r:id="rId6"/>
    <p:sldLayoutId id="2147484151" r:id="rId7"/>
    <p:sldLayoutId id="2147484152" r:id="rId8"/>
    <p:sldLayoutId id="2147484153" r:id="rId9"/>
    <p:sldLayoutId id="2147484155" r:id="rId10"/>
    <p:sldLayoutId id="2147484154" r:id="rId11"/>
  </p:sldLayoutIdLst>
  <p:hf sldNum="0" hdr="0" ftr="0" dt="0"/>
  <p:txStyles>
    <p:titleStyle>
      <a:lvl1pPr algn="l" defTabSz="914400" rtl="0" eaLnBrk="1" latinLnBrk="0" hangingPunct="1">
        <a:lnSpc>
          <a:spcPct val="110000"/>
        </a:lnSpc>
        <a:spcBef>
          <a:spcPct val="0"/>
        </a:spcBef>
        <a:buNone/>
        <a:defRPr sz="5400" kern="1200" spc="1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tx2">
            <a:lumMod val="75000"/>
            <a:lumOff val="25000"/>
          </a:schemeClr>
        </a:buClr>
        <a:buFont typeface="Arial" panose="020B0604020202020204" pitchFamily="34" charset="0"/>
        <a:buChar char="•"/>
        <a:defRPr sz="2000" kern="1200" spc="8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tx2">
            <a:lumMod val="75000"/>
            <a:lumOff val="25000"/>
          </a:schemeClr>
        </a:buClr>
        <a:buFont typeface="Arial" panose="020B0604020202020204" pitchFamily="34" charset="0"/>
        <a:buChar char="•"/>
        <a:defRPr sz="1800" kern="1200" spc="8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tx2">
            <a:lumMod val="75000"/>
            <a:lumOff val="25000"/>
          </a:schemeClr>
        </a:buClr>
        <a:buFont typeface="Arial" panose="020B0604020202020204" pitchFamily="34" charset="0"/>
        <a:buChar char="•"/>
        <a:defRPr sz="1600" kern="1200" spc="8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tx2">
            <a:lumMod val="75000"/>
            <a:lumOff val="25000"/>
          </a:schemeClr>
        </a:buClr>
        <a:buFont typeface="Arial" panose="020B0604020202020204" pitchFamily="34" charset="0"/>
        <a:buChar char="•"/>
        <a:defRPr sz="1400" kern="1200" spc="8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tx2">
            <a:lumMod val="75000"/>
            <a:lumOff val="25000"/>
          </a:schemeClr>
        </a:buClr>
        <a:buFont typeface="Arial" panose="020B0604020202020204" pitchFamily="34" charset="0"/>
        <a:buChar char="•"/>
        <a:defRPr sz="1400" kern="1200" spc="8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7.png"/><Relationship Id="rId7" Type="http://schemas.microsoft.com/office/2007/relationships/hdphoto" Target="../media/hdphoto4.wdp"/><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91">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7" name="Picture 3" descr="A web of dots connected">
            <a:extLst>
              <a:ext uri="{FF2B5EF4-FFF2-40B4-BE49-F238E27FC236}">
                <a16:creationId xmlns:a16="http://schemas.microsoft.com/office/drawing/2014/main" id="{F966A357-7817-D037-409C-0E0246916D22}"/>
              </a:ext>
            </a:extLst>
          </p:cNvPr>
          <p:cNvPicPr>
            <a:picLocks noChangeAspect="1"/>
          </p:cNvPicPr>
          <p:nvPr/>
        </p:nvPicPr>
        <p:blipFill rotWithShape="1">
          <a:blip r:embed="rId2">
            <a:alphaModFix/>
          </a:blip>
          <a:srcRect l="20317" r="128" b="1"/>
          <a:stretch/>
        </p:blipFill>
        <p:spPr>
          <a:xfrm>
            <a:off x="1525" y="10"/>
            <a:ext cx="12188951" cy="6857990"/>
          </a:xfrm>
          <a:prstGeom prst="rect">
            <a:avLst/>
          </a:prstGeom>
          <a:ln>
            <a:noFill/>
          </a:ln>
          <a:effectLst>
            <a:outerShdw blurRad="190500" algn="tl" rotWithShape="0">
              <a:srgbClr val="000000">
                <a:alpha val="70000"/>
              </a:srgbClr>
            </a:outerShdw>
          </a:effectLst>
        </p:spPr>
      </p:pic>
      <p:sp>
        <p:nvSpPr>
          <p:cNvPr id="127" name="Freeform: Shape 93">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95">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97">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99">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01">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03">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05">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07">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09">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568" y="2492961"/>
            <a:ext cx="5813414" cy="1647946"/>
          </a:xfrm>
        </p:spPr>
        <p:txBody>
          <a:bodyPr anchor="b">
            <a:noAutofit/>
          </a:bodyPr>
          <a:lstStyle/>
          <a:p>
            <a:r>
              <a:rPr lang="en-US" sz="4400" b="1" dirty="0">
                <a:solidFill>
                  <a:schemeClr val="tx1"/>
                </a:solidFill>
              </a:rPr>
              <a:t>Potato Disease Classifier</a:t>
            </a:r>
            <a:endParaRPr lang="en-US" sz="4400" b="1" dirty="0">
              <a:solidFill>
                <a:schemeClr val="tx1"/>
              </a:solidFill>
              <a:ea typeface="Yu Gothic Medium"/>
            </a:endParaRPr>
          </a:p>
        </p:txBody>
      </p:sp>
      <p:sp>
        <p:nvSpPr>
          <p:cNvPr id="3" name="Subtitle 2"/>
          <p:cNvSpPr>
            <a:spLocks noGrp="1"/>
          </p:cNvSpPr>
          <p:nvPr>
            <p:ph type="subTitle" idx="1"/>
          </p:nvPr>
        </p:nvSpPr>
        <p:spPr>
          <a:xfrm>
            <a:off x="312524" y="1549569"/>
            <a:ext cx="4735111" cy="1327420"/>
          </a:xfrm>
        </p:spPr>
        <p:txBody>
          <a:bodyPr lIns="109728" tIns="109728" rIns="109728" bIns="91440" anchor="t">
            <a:noAutofit/>
          </a:bodyPr>
          <a:lstStyle/>
          <a:p>
            <a:pPr algn="r"/>
            <a:r>
              <a:rPr lang="en-US" sz="3200" dirty="0">
                <a:solidFill>
                  <a:schemeClr val="tx2">
                    <a:lumMod val="50000"/>
                    <a:lumOff val="50000"/>
                  </a:schemeClr>
                </a:solidFill>
                <a:latin typeface="Yu Gothic Medium"/>
                <a:ea typeface="Yu Gothic"/>
              </a:rPr>
              <a:t>Title of the project:</a:t>
            </a:r>
            <a:endParaRPr lang="en-US" sz="3200" dirty="0">
              <a:solidFill>
                <a:schemeClr val="tx2">
                  <a:lumMod val="50000"/>
                  <a:lumOff val="50000"/>
                </a:schemeClr>
              </a:solidFill>
              <a:latin typeface="Yu Gothic Medium"/>
              <a:ea typeface="Yu Gothic Medium"/>
            </a:endParaRPr>
          </a:p>
        </p:txBody>
      </p:sp>
      <p:pic>
        <p:nvPicPr>
          <p:cNvPr id="5" name="Picture 4">
            <a:extLst>
              <a:ext uri="{FF2B5EF4-FFF2-40B4-BE49-F238E27FC236}">
                <a16:creationId xmlns:a16="http://schemas.microsoft.com/office/drawing/2014/main" id="{F42F4C10-4FBD-E3F5-9FCD-3846A53CE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361" y="1401513"/>
            <a:ext cx="5919115" cy="4571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ounded Rectangle 16">
            <a:extLst>
              <a:ext uri="{FF2B5EF4-FFF2-40B4-BE49-F238E27FC236}">
                <a16:creationId xmlns:a16="http://schemas.microsoft.com/office/drawing/2014/main" id="{5D35B2AF-7EF6-D953-7E33-4233C15308A1}"/>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8879624-AE6B-8097-F620-87009F81BF36}"/>
              </a:ext>
            </a:extLst>
          </p:cNvPr>
          <p:cNvPicPr>
            <a:picLocks noChangeAspect="1"/>
          </p:cNvPicPr>
          <p:nvPr/>
        </p:nvPicPr>
        <p:blipFill>
          <a:blip r:embed="rId4"/>
          <a:stretch>
            <a:fillRect/>
          </a:stretch>
        </p:blipFill>
        <p:spPr>
          <a:xfrm>
            <a:off x="10530996" y="137037"/>
            <a:ext cx="1380889" cy="518316"/>
          </a:xfrm>
          <a:prstGeom prst="rect">
            <a:avLst/>
          </a:prstGeom>
        </p:spPr>
      </p:pic>
      <p:pic>
        <p:nvPicPr>
          <p:cNvPr id="19" name="Picture 3" descr="Shape, arrow&#10;&#10;Description automatically generated">
            <a:extLst>
              <a:ext uri="{FF2B5EF4-FFF2-40B4-BE49-F238E27FC236}">
                <a16:creationId xmlns:a16="http://schemas.microsoft.com/office/drawing/2014/main" id="{4749A44C-5202-514D-AE5E-6247C6382E70}"/>
              </a:ext>
            </a:extLst>
          </p:cNvPr>
          <p:cNvPicPr>
            <a:picLocks noChangeAspect="1"/>
          </p:cNvPicPr>
          <p:nvPr/>
        </p:nvPicPr>
        <p:blipFill>
          <a:blip r:embed="rId5">
            <a:extLst>
              <a:ext uri="{BEBA8EAE-BF5A-486C-A8C5-ECC9F3942E4B}">
                <a14:imgProps xmlns:a14="http://schemas.microsoft.com/office/drawing/2010/main">
                  <a14:imgLayer r:embed="rId6">
                    <a14:imgEffect>
                      <a14:artisticGlowEdges/>
                    </a14:imgEffect>
                  </a14:imgLayer>
                </a14:imgProps>
              </a:ext>
            </a:extLst>
          </a:blip>
          <a:stretch>
            <a:fillRect/>
          </a:stretch>
        </p:blipFill>
        <p:spPr>
          <a:xfrm rot="5400000">
            <a:off x="2537531" y="2171214"/>
            <a:ext cx="793488" cy="4435627"/>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 name="Picture 3" descr="A web of dots connected">
            <a:extLst>
              <a:ext uri="{FF2B5EF4-FFF2-40B4-BE49-F238E27FC236}">
                <a16:creationId xmlns:a16="http://schemas.microsoft.com/office/drawing/2014/main" id="{3EF12CE4-1B18-4121-AEF4-4DACB9DAAEFE}"/>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5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60" name="Oval 5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Graphic 3" descr="A robot with a raised arm">
            <a:extLst>
              <a:ext uri="{FF2B5EF4-FFF2-40B4-BE49-F238E27FC236}">
                <a16:creationId xmlns:a16="http://schemas.microsoft.com/office/drawing/2014/main" id="{130A9637-4C91-01E8-11FA-AA4B8BFAB5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6" y="1333563"/>
            <a:ext cx="4583564" cy="4739607"/>
          </a:xfrm>
          <a:prstGeom prst="rect">
            <a:avLst/>
          </a:prstGeom>
        </p:spPr>
      </p:pic>
      <p:sp>
        <p:nvSpPr>
          <p:cNvPr id="10" name="TextBox 9">
            <a:extLst>
              <a:ext uri="{FF2B5EF4-FFF2-40B4-BE49-F238E27FC236}">
                <a16:creationId xmlns:a16="http://schemas.microsoft.com/office/drawing/2014/main" id="{C7A59955-1216-76F5-2783-873D203E73F7}"/>
              </a:ext>
            </a:extLst>
          </p:cNvPr>
          <p:cNvSpPr txBox="1"/>
          <p:nvPr/>
        </p:nvSpPr>
        <p:spPr>
          <a:xfrm>
            <a:off x="643958" y="5948062"/>
            <a:ext cx="36489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rPr>
              <a:t>Technologies used</a:t>
            </a:r>
          </a:p>
        </p:txBody>
      </p:sp>
      <p:sp>
        <p:nvSpPr>
          <p:cNvPr id="11" name="TextBox 10">
            <a:extLst>
              <a:ext uri="{FF2B5EF4-FFF2-40B4-BE49-F238E27FC236}">
                <a16:creationId xmlns:a16="http://schemas.microsoft.com/office/drawing/2014/main" id="{49C1DB0E-0377-0E8E-E2D3-6E5B88FE525C}"/>
              </a:ext>
            </a:extLst>
          </p:cNvPr>
          <p:cNvSpPr txBox="1"/>
          <p:nvPr/>
        </p:nvSpPr>
        <p:spPr>
          <a:xfrm>
            <a:off x="4479086" y="4723501"/>
            <a:ext cx="23693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tx2">
                    <a:lumMod val="50000"/>
                    <a:lumOff val="50000"/>
                  </a:schemeClr>
                </a:solidFill>
              </a:rPr>
              <a:t>ReactJS</a:t>
            </a:r>
          </a:p>
        </p:txBody>
      </p:sp>
      <p:sp>
        <p:nvSpPr>
          <p:cNvPr id="12" name="TextBox 11">
            <a:extLst>
              <a:ext uri="{FF2B5EF4-FFF2-40B4-BE49-F238E27FC236}">
                <a16:creationId xmlns:a16="http://schemas.microsoft.com/office/drawing/2014/main" id="{C92DC9E8-EE07-C62D-F92F-F146669E0383}"/>
              </a:ext>
            </a:extLst>
          </p:cNvPr>
          <p:cNvSpPr txBox="1"/>
          <p:nvPr/>
        </p:nvSpPr>
        <p:spPr>
          <a:xfrm>
            <a:off x="9682792" y="4722604"/>
            <a:ext cx="1219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b="1" dirty="0">
                <a:solidFill>
                  <a:schemeClr val="tx2">
                    <a:lumMod val="50000"/>
                    <a:lumOff val="50000"/>
                  </a:schemeClr>
                </a:solidFill>
              </a:rPr>
              <a:t>Python</a:t>
            </a:r>
            <a:endParaRPr lang="en-US" sz="2200" b="1" dirty="0">
              <a:solidFill>
                <a:schemeClr val="tx2">
                  <a:lumMod val="50000"/>
                  <a:lumOff val="50000"/>
                </a:schemeClr>
              </a:solidFill>
              <a:ea typeface="Yu Gothic"/>
            </a:endParaRPr>
          </a:p>
        </p:txBody>
      </p:sp>
      <p:pic>
        <p:nvPicPr>
          <p:cNvPr id="15" name="Picture 15" descr="Icon&#10;&#10;Description automatically generated">
            <a:extLst>
              <a:ext uri="{FF2B5EF4-FFF2-40B4-BE49-F238E27FC236}">
                <a16:creationId xmlns:a16="http://schemas.microsoft.com/office/drawing/2014/main" id="{A0763F1C-2E1D-E47A-08EE-23FF00EA1BD6}"/>
              </a:ext>
            </a:extLst>
          </p:cNvPr>
          <p:cNvPicPr>
            <a:picLocks noChangeAspect="1"/>
          </p:cNvPicPr>
          <p:nvPr/>
        </p:nvPicPr>
        <p:blipFill>
          <a:blip r:embed="rId5"/>
          <a:stretch>
            <a:fillRect/>
          </a:stretch>
        </p:blipFill>
        <p:spPr>
          <a:xfrm>
            <a:off x="8606287" y="2864652"/>
            <a:ext cx="3073878" cy="1933829"/>
          </a:xfrm>
          <a:prstGeom prst="rect">
            <a:avLst/>
          </a:prstGeom>
        </p:spPr>
      </p:pic>
      <p:pic>
        <p:nvPicPr>
          <p:cNvPr id="17" name="Picture 17" descr="Icon&#10;&#10;Description automatically generated">
            <a:extLst>
              <a:ext uri="{FF2B5EF4-FFF2-40B4-BE49-F238E27FC236}">
                <a16:creationId xmlns:a16="http://schemas.microsoft.com/office/drawing/2014/main" id="{9F05557C-E255-E104-C057-8B088F4E2C2C}"/>
              </a:ext>
            </a:extLst>
          </p:cNvPr>
          <p:cNvPicPr>
            <a:picLocks noChangeAspect="1"/>
          </p:cNvPicPr>
          <p:nvPr/>
        </p:nvPicPr>
        <p:blipFill>
          <a:blip r:embed="rId6"/>
          <a:stretch>
            <a:fillRect/>
          </a:stretch>
        </p:blipFill>
        <p:spPr>
          <a:xfrm>
            <a:off x="4206814" y="2675627"/>
            <a:ext cx="1909314" cy="1909314"/>
          </a:xfrm>
          <a:prstGeom prst="rect">
            <a:avLst/>
          </a:prstGeom>
        </p:spPr>
      </p:pic>
      <p:pic>
        <p:nvPicPr>
          <p:cNvPr id="2" name="Picture 2" descr="Logo&#10;&#10;Description automatically generated">
            <a:extLst>
              <a:ext uri="{FF2B5EF4-FFF2-40B4-BE49-F238E27FC236}">
                <a16:creationId xmlns:a16="http://schemas.microsoft.com/office/drawing/2014/main" id="{BF30E009-AB52-1963-00AB-4D63CD817137}"/>
              </a:ext>
            </a:extLst>
          </p:cNvPr>
          <p:cNvPicPr>
            <a:picLocks noChangeAspect="1"/>
          </p:cNvPicPr>
          <p:nvPr/>
        </p:nvPicPr>
        <p:blipFill>
          <a:blip r:embed="rId7"/>
          <a:stretch>
            <a:fillRect/>
          </a:stretch>
        </p:blipFill>
        <p:spPr>
          <a:xfrm>
            <a:off x="6938513" y="2862532"/>
            <a:ext cx="1751163" cy="1722408"/>
          </a:xfrm>
          <a:prstGeom prst="rect">
            <a:avLst/>
          </a:prstGeom>
        </p:spPr>
      </p:pic>
      <p:sp>
        <p:nvSpPr>
          <p:cNvPr id="3" name="TextBox 2">
            <a:extLst>
              <a:ext uri="{FF2B5EF4-FFF2-40B4-BE49-F238E27FC236}">
                <a16:creationId xmlns:a16="http://schemas.microsoft.com/office/drawing/2014/main" id="{CCB24D7C-8F06-45C8-7155-2511A3C37AB0}"/>
              </a:ext>
            </a:extLst>
          </p:cNvPr>
          <p:cNvSpPr txBox="1"/>
          <p:nvPr/>
        </p:nvSpPr>
        <p:spPr>
          <a:xfrm>
            <a:off x="7240438" y="475315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b="1" dirty="0" err="1">
                <a:solidFill>
                  <a:schemeClr val="tx2">
                    <a:lumMod val="50000"/>
                    <a:lumOff val="50000"/>
                  </a:schemeClr>
                </a:solidFill>
              </a:rPr>
              <a:t>FastAPI</a:t>
            </a:r>
            <a:endParaRPr lang="en-US" sz="2200" b="1" dirty="0">
              <a:solidFill>
                <a:schemeClr val="tx2">
                  <a:lumMod val="50000"/>
                  <a:lumOff val="50000"/>
                </a:schemeClr>
              </a:solidFill>
              <a:ea typeface="Yu Gothic"/>
            </a:endParaRPr>
          </a:p>
        </p:txBody>
      </p:sp>
      <p:sp>
        <p:nvSpPr>
          <p:cNvPr id="22" name="Rounded Rectangle 21">
            <a:extLst>
              <a:ext uri="{FF2B5EF4-FFF2-40B4-BE49-F238E27FC236}">
                <a16:creationId xmlns:a16="http://schemas.microsoft.com/office/drawing/2014/main" id="{D8C3F7B8-3582-069F-E1EB-062A16D2C49B}"/>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5BBA1F0-11BB-6B54-6134-ECD1111A0A3A}"/>
              </a:ext>
            </a:extLst>
          </p:cNvPr>
          <p:cNvPicPr>
            <a:picLocks noChangeAspect="1"/>
          </p:cNvPicPr>
          <p:nvPr/>
        </p:nvPicPr>
        <p:blipFill>
          <a:blip r:embed="rId8"/>
          <a:stretch>
            <a:fillRect/>
          </a:stretch>
        </p:blipFill>
        <p:spPr>
          <a:xfrm>
            <a:off x="10530996" y="137037"/>
            <a:ext cx="1380889" cy="518316"/>
          </a:xfrm>
          <a:prstGeom prst="rect">
            <a:avLst/>
          </a:prstGeom>
        </p:spPr>
      </p:pic>
      <p:sp>
        <p:nvSpPr>
          <p:cNvPr id="24" name="TextBox 23">
            <a:extLst>
              <a:ext uri="{FF2B5EF4-FFF2-40B4-BE49-F238E27FC236}">
                <a16:creationId xmlns:a16="http://schemas.microsoft.com/office/drawing/2014/main" id="{FDB0CB53-EDAB-58D7-EE1F-2A8D54D37962}"/>
              </a:ext>
            </a:extLst>
          </p:cNvPr>
          <p:cNvSpPr txBox="1"/>
          <p:nvPr/>
        </p:nvSpPr>
        <p:spPr>
          <a:xfrm>
            <a:off x="420327" y="843776"/>
            <a:ext cx="6950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chemeClr val="bg1"/>
                </a:solidFill>
              </a:rPr>
              <a:t>Hardware and Software requirements (contd.)</a:t>
            </a:r>
            <a:endParaRPr lang="en-GB" b="1" dirty="0">
              <a:solidFill>
                <a:schemeClr val="bg1"/>
              </a:solidFill>
              <a:ea typeface="Yu Gothic"/>
            </a:endParaRPr>
          </a:p>
        </p:txBody>
      </p:sp>
      <p:pic>
        <p:nvPicPr>
          <p:cNvPr id="25" name="Picture 3" descr="Shape, arrow&#10;&#10;Description automatically generated">
            <a:extLst>
              <a:ext uri="{FF2B5EF4-FFF2-40B4-BE49-F238E27FC236}">
                <a16:creationId xmlns:a16="http://schemas.microsoft.com/office/drawing/2014/main" id="{E68BA6C4-3338-4E7A-16CE-24C034A72C9B}"/>
              </a:ext>
            </a:extLst>
          </p:cNvPr>
          <p:cNvPicPr>
            <a:picLocks noChangeAspect="1"/>
          </p:cNvPicPr>
          <p:nvPr/>
        </p:nvPicPr>
        <p:blipFill>
          <a:blip r:embed="rId9"/>
          <a:stretch>
            <a:fillRect/>
          </a:stretch>
        </p:blipFill>
        <p:spPr>
          <a:xfrm flipH="1">
            <a:off x="314102" y="754600"/>
            <a:ext cx="150606" cy="525119"/>
          </a:xfrm>
          <a:prstGeom prst="rect">
            <a:avLst/>
          </a:prstGeom>
        </p:spPr>
      </p:pic>
    </p:spTree>
    <p:extLst>
      <p:ext uri="{BB962C8B-B14F-4D97-AF65-F5344CB8AC3E}">
        <p14:creationId xmlns:p14="http://schemas.microsoft.com/office/powerpoint/2010/main" val="2622531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500"/>
                                        <p:tgtEl>
                                          <p:spTgt spid="1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heckerboard(across)">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8" name="Picture 3" descr="A web of dots connected">
            <a:extLst>
              <a:ext uri="{FF2B5EF4-FFF2-40B4-BE49-F238E27FC236}">
                <a16:creationId xmlns:a16="http://schemas.microsoft.com/office/drawing/2014/main" id="{D719D3D8-2C98-D3BB-FB6B-CDEB86541169}"/>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17"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ounded Rectangle 15">
            <a:extLst>
              <a:ext uri="{FF2B5EF4-FFF2-40B4-BE49-F238E27FC236}">
                <a16:creationId xmlns:a16="http://schemas.microsoft.com/office/drawing/2014/main" id="{34CB224A-BD49-7817-8E4D-5D4228D88738}"/>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F745EFA7-A351-46A0-96AD-B0CF20E46D3E}"/>
              </a:ext>
            </a:extLst>
          </p:cNvPr>
          <p:cNvPicPr>
            <a:picLocks noChangeAspect="1"/>
          </p:cNvPicPr>
          <p:nvPr/>
        </p:nvPicPr>
        <p:blipFill>
          <a:blip r:embed="rId3"/>
          <a:stretch>
            <a:fillRect/>
          </a:stretch>
        </p:blipFill>
        <p:spPr>
          <a:xfrm>
            <a:off x="10530996" y="137037"/>
            <a:ext cx="1380889" cy="518316"/>
          </a:xfrm>
          <a:prstGeom prst="rect">
            <a:avLst/>
          </a:prstGeom>
        </p:spPr>
      </p:pic>
      <p:sp>
        <p:nvSpPr>
          <p:cNvPr id="27" name="TextBox 26">
            <a:extLst>
              <a:ext uri="{FF2B5EF4-FFF2-40B4-BE49-F238E27FC236}">
                <a16:creationId xmlns:a16="http://schemas.microsoft.com/office/drawing/2014/main" id="{95E120F9-4B6F-41BE-4073-190895D039DB}"/>
              </a:ext>
            </a:extLst>
          </p:cNvPr>
          <p:cNvSpPr txBox="1"/>
          <p:nvPr/>
        </p:nvSpPr>
        <p:spPr>
          <a:xfrm>
            <a:off x="3884267" y="1997839"/>
            <a:ext cx="624397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6000" b="1" dirty="0">
                <a:solidFill>
                  <a:schemeClr val="bg1"/>
                </a:solidFill>
              </a:rPr>
              <a:t>Architecture </a:t>
            </a:r>
            <a:r>
              <a:rPr lang="en-GB" sz="6000" b="1" dirty="0">
                <a:solidFill>
                  <a:schemeClr val="tx2">
                    <a:lumMod val="50000"/>
                    <a:lumOff val="50000"/>
                  </a:schemeClr>
                </a:solidFill>
              </a:rPr>
              <a:t>and</a:t>
            </a:r>
            <a:r>
              <a:rPr lang="en-GB" sz="6000" b="1" dirty="0">
                <a:solidFill>
                  <a:schemeClr val="bg1"/>
                </a:solidFill>
              </a:rPr>
              <a:t> </a:t>
            </a:r>
            <a:br>
              <a:rPr lang="en-GB" sz="6000" b="1" dirty="0">
                <a:solidFill>
                  <a:schemeClr val="bg1"/>
                </a:solidFill>
              </a:rPr>
            </a:br>
            <a:r>
              <a:rPr lang="en-GB" sz="6000" b="1" dirty="0">
                <a:solidFill>
                  <a:schemeClr val="bg1"/>
                </a:solidFill>
              </a:rPr>
              <a:t>flow diagram</a:t>
            </a:r>
            <a:endParaRPr lang="en-GB" sz="6000" b="1" dirty="0">
              <a:solidFill>
                <a:schemeClr val="bg1"/>
              </a:solidFill>
              <a:ea typeface="Yu Gothic"/>
            </a:endParaRPr>
          </a:p>
        </p:txBody>
      </p:sp>
      <p:pic>
        <p:nvPicPr>
          <p:cNvPr id="28" name="Picture 3" descr="Shape, arrow&#10;&#10;Description automatically generated">
            <a:extLst>
              <a:ext uri="{FF2B5EF4-FFF2-40B4-BE49-F238E27FC236}">
                <a16:creationId xmlns:a16="http://schemas.microsoft.com/office/drawing/2014/main" id="{DC8A4B78-0068-7AD5-FAD8-8C6102C42F42}"/>
              </a:ext>
            </a:extLst>
          </p:cNvPr>
          <p:cNvPicPr>
            <a:picLocks noChangeAspect="1"/>
          </p:cNvPicPr>
          <p:nvPr/>
        </p:nvPicPr>
        <p:blipFill>
          <a:blip r:embed="rId4"/>
          <a:stretch>
            <a:fillRect/>
          </a:stretch>
        </p:blipFill>
        <p:spPr>
          <a:xfrm>
            <a:off x="3488147" y="1343148"/>
            <a:ext cx="792240" cy="4018470"/>
          </a:xfrm>
          <a:prstGeom prst="rect">
            <a:avLst/>
          </a:prstGeom>
        </p:spPr>
      </p:pic>
    </p:spTree>
    <p:extLst>
      <p:ext uri="{BB962C8B-B14F-4D97-AF65-F5344CB8AC3E}">
        <p14:creationId xmlns:p14="http://schemas.microsoft.com/office/powerpoint/2010/main" val="33193813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8" name="Picture 3" descr="A web of dots connected">
            <a:extLst>
              <a:ext uri="{FF2B5EF4-FFF2-40B4-BE49-F238E27FC236}">
                <a16:creationId xmlns:a16="http://schemas.microsoft.com/office/drawing/2014/main" id="{D719D3D8-2C98-D3BB-FB6B-CDEB86541169}"/>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17"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BAB33211-C1C1-E803-93E8-B88D60008712}"/>
              </a:ext>
            </a:extLst>
          </p:cNvPr>
          <p:cNvSpPr txBox="1"/>
          <p:nvPr/>
        </p:nvSpPr>
        <p:spPr>
          <a:xfrm>
            <a:off x="4933167" y="1732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ea typeface="Yu Gothic"/>
            </a:endParaRPr>
          </a:p>
        </p:txBody>
      </p:sp>
      <p:sp>
        <p:nvSpPr>
          <p:cNvPr id="3" name="TextBox 2">
            <a:extLst>
              <a:ext uri="{FF2B5EF4-FFF2-40B4-BE49-F238E27FC236}">
                <a16:creationId xmlns:a16="http://schemas.microsoft.com/office/drawing/2014/main" id="{3F517669-C799-5992-F019-C7AC89F68361}"/>
              </a:ext>
            </a:extLst>
          </p:cNvPr>
          <p:cNvSpPr txBox="1"/>
          <p:nvPr/>
        </p:nvSpPr>
        <p:spPr>
          <a:xfrm>
            <a:off x="5076042" y="17001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ea typeface="Yu Gothic"/>
            </a:endParaRPr>
          </a:p>
        </p:txBody>
      </p:sp>
      <p:sp>
        <p:nvSpPr>
          <p:cNvPr id="5" name="TextBox 4">
            <a:extLst>
              <a:ext uri="{FF2B5EF4-FFF2-40B4-BE49-F238E27FC236}">
                <a16:creationId xmlns:a16="http://schemas.microsoft.com/office/drawing/2014/main" id="{25272F49-B6AD-B9C5-FA5B-72FAE13B54A6}"/>
              </a:ext>
            </a:extLst>
          </p:cNvPr>
          <p:cNvSpPr txBox="1"/>
          <p:nvPr/>
        </p:nvSpPr>
        <p:spPr>
          <a:xfrm>
            <a:off x="4683240" y="6231540"/>
            <a:ext cx="282246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chemeClr val="tx2">
                    <a:lumMod val="50000"/>
                    <a:lumOff val="50000"/>
                  </a:schemeClr>
                </a:solidFill>
                <a:ea typeface="Yu Gothic"/>
              </a:rPr>
              <a:t>0 -LEVEL DFD</a:t>
            </a:r>
            <a:endParaRPr lang="en-US" sz="1600" b="1" dirty="0">
              <a:solidFill>
                <a:schemeClr val="tx2">
                  <a:lumMod val="50000"/>
                  <a:lumOff val="50000"/>
                </a:schemeClr>
              </a:solidFill>
            </a:endParaRPr>
          </a:p>
        </p:txBody>
      </p:sp>
      <p:pic>
        <p:nvPicPr>
          <p:cNvPr id="4" name="Picture 5" descr="Diagram&#10;&#10;Description automatically generated">
            <a:extLst>
              <a:ext uri="{FF2B5EF4-FFF2-40B4-BE49-F238E27FC236}">
                <a16:creationId xmlns:a16="http://schemas.microsoft.com/office/drawing/2014/main" id="{726BD4E8-F274-1A3D-5922-8604FCADB1C3}"/>
              </a:ext>
            </a:extLst>
          </p:cNvPr>
          <p:cNvPicPr>
            <a:picLocks noChangeAspect="1"/>
          </p:cNvPicPr>
          <p:nvPr/>
        </p:nvPicPr>
        <p:blipFill>
          <a:blip r:embed="rId3"/>
          <a:stretch>
            <a:fillRect/>
          </a:stretch>
        </p:blipFill>
        <p:spPr>
          <a:xfrm>
            <a:off x="1112392" y="1092258"/>
            <a:ext cx="10116988" cy="4899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6" name="Rounded Rectangle 25">
            <a:extLst>
              <a:ext uri="{FF2B5EF4-FFF2-40B4-BE49-F238E27FC236}">
                <a16:creationId xmlns:a16="http://schemas.microsoft.com/office/drawing/2014/main" id="{77AC9ADD-4944-C8C4-0597-25F0E3999F0E}"/>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31F4E30-AE17-CAD8-7994-1502E728BE8D}"/>
              </a:ext>
            </a:extLst>
          </p:cNvPr>
          <p:cNvPicPr>
            <a:picLocks noChangeAspect="1"/>
          </p:cNvPicPr>
          <p:nvPr/>
        </p:nvPicPr>
        <p:blipFill>
          <a:blip r:embed="rId4"/>
          <a:stretch>
            <a:fillRect/>
          </a:stretch>
        </p:blipFill>
        <p:spPr>
          <a:xfrm>
            <a:off x="10530996" y="137037"/>
            <a:ext cx="1380889" cy="518316"/>
          </a:xfrm>
          <a:prstGeom prst="rect">
            <a:avLst/>
          </a:prstGeom>
        </p:spPr>
      </p:pic>
      <p:sp>
        <p:nvSpPr>
          <p:cNvPr id="28" name="TextBox 27">
            <a:extLst>
              <a:ext uri="{FF2B5EF4-FFF2-40B4-BE49-F238E27FC236}">
                <a16:creationId xmlns:a16="http://schemas.microsoft.com/office/drawing/2014/main" id="{958DCC1B-E771-1088-0BFA-2338BBEFE4A4}"/>
              </a:ext>
            </a:extLst>
          </p:cNvPr>
          <p:cNvSpPr txBox="1"/>
          <p:nvPr/>
        </p:nvSpPr>
        <p:spPr>
          <a:xfrm>
            <a:off x="870226" y="406399"/>
            <a:ext cx="6950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chemeClr val="bg1"/>
                </a:solidFill>
              </a:rPr>
              <a:t>Architecture and flow diagram (contd.)</a:t>
            </a:r>
            <a:endParaRPr lang="en-GB" b="1" dirty="0">
              <a:solidFill>
                <a:schemeClr val="bg1"/>
              </a:solidFill>
              <a:ea typeface="Yu Gothic"/>
            </a:endParaRPr>
          </a:p>
        </p:txBody>
      </p:sp>
      <p:pic>
        <p:nvPicPr>
          <p:cNvPr id="29" name="Picture 3" descr="Shape, arrow&#10;&#10;Description automatically generated">
            <a:extLst>
              <a:ext uri="{FF2B5EF4-FFF2-40B4-BE49-F238E27FC236}">
                <a16:creationId xmlns:a16="http://schemas.microsoft.com/office/drawing/2014/main" id="{BC4A3C55-098F-4CE5-FBDD-7D14696B937E}"/>
              </a:ext>
            </a:extLst>
          </p:cNvPr>
          <p:cNvPicPr>
            <a:picLocks noChangeAspect="1"/>
          </p:cNvPicPr>
          <p:nvPr/>
        </p:nvPicPr>
        <p:blipFill>
          <a:blip r:embed="rId5"/>
          <a:stretch>
            <a:fillRect/>
          </a:stretch>
        </p:blipFill>
        <p:spPr>
          <a:xfrm flipH="1">
            <a:off x="764001" y="317223"/>
            <a:ext cx="150606" cy="525119"/>
          </a:xfrm>
          <a:prstGeom prst="rect">
            <a:avLst/>
          </a:prstGeom>
        </p:spPr>
      </p:pic>
    </p:spTree>
    <p:extLst>
      <p:ext uri="{BB962C8B-B14F-4D97-AF65-F5344CB8AC3E}">
        <p14:creationId xmlns:p14="http://schemas.microsoft.com/office/powerpoint/2010/main" val="1652528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8" name="Picture 3" descr="A web of dots connected">
            <a:extLst>
              <a:ext uri="{FF2B5EF4-FFF2-40B4-BE49-F238E27FC236}">
                <a16:creationId xmlns:a16="http://schemas.microsoft.com/office/drawing/2014/main" id="{D719D3D8-2C98-D3BB-FB6B-CDEB86541169}"/>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17"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ounded Rectangle 15">
            <a:extLst>
              <a:ext uri="{FF2B5EF4-FFF2-40B4-BE49-F238E27FC236}">
                <a16:creationId xmlns:a16="http://schemas.microsoft.com/office/drawing/2014/main" id="{5A28FEF2-B493-5E29-5FB9-854B30713BE7}"/>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EC2D8CA-7117-B625-32A7-1157692189A5}"/>
              </a:ext>
            </a:extLst>
          </p:cNvPr>
          <p:cNvPicPr>
            <a:picLocks noChangeAspect="1"/>
          </p:cNvPicPr>
          <p:nvPr/>
        </p:nvPicPr>
        <p:blipFill>
          <a:blip r:embed="rId3"/>
          <a:stretch>
            <a:fillRect/>
          </a:stretch>
        </p:blipFill>
        <p:spPr>
          <a:xfrm>
            <a:off x="10530996" y="137037"/>
            <a:ext cx="1380889" cy="518316"/>
          </a:xfrm>
          <a:prstGeom prst="rect">
            <a:avLst/>
          </a:prstGeom>
        </p:spPr>
      </p:pic>
      <p:sp>
        <p:nvSpPr>
          <p:cNvPr id="27" name="TextBox 26">
            <a:extLst>
              <a:ext uri="{FF2B5EF4-FFF2-40B4-BE49-F238E27FC236}">
                <a16:creationId xmlns:a16="http://schemas.microsoft.com/office/drawing/2014/main" id="{6AFD6C58-D4ED-16F9-CA9C-CBC82530B553}"/>
              </a:ext>
            </a:extLst>
          </p:cNvPr>
          <p:cNvSpPr txBox="1"/>
          <p:nvPr/>
        </p:nvSpPr>
        <p:spPr>
          <a:xfrm>
            <a:off x="4165286" y="1921222"/>
            <a:ext cx="624397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6000" b="1" dirty="0">
                <a:solidFill>
                  <a:schemeClr val="bg1"/>
                </a:solidFill>
              </a:rPr>
              <a:t>Module split-up </a:t>
            </a:r>
            <a:r>
              <a:rPr lang="en-GB" sz="6000" b="1" dirty="0">
                <a:solidFill>
                  <a:schemeClr val="tx2">
                    <a:lumMod val="50000"/>
                    <a:lumOff val="50000"/>
                  </a:schemeClr>
                </a:solidFill>
              </a:rPr>
              <a:t>and</a:t>
            </a:r>
            <a:r>
              <a:rPr lang="en-GB" sz="6000" b="1" dirty="0">
                <a:solidFill>
                  <a:schemeClr val="bg1"/>
                </a:solidFill>
              </a:rPr>
              <a:t> </a:t>
            </a:r>
            <a:br>
              <a:rPr lang="en-GB" sz="6000" b="1" dirty="0">
                <a:solidFill>
                  <a:schemeClr val="bg1"/>
                </a:solidFill>
              </a:rPr>
            </a:br>
            <a:r>
              <a:rPr lang="en-GB" sz="6000" b="1" dirty="0">
                <a:solidFill>
                  <a:schemeClr val="bg1"/>
                </a:solidFill>
              </a:rPr>
              <a:t>explanation</a:t>
            </a:r>
            <a:endParaRPr lang="en-GB" sz="6000" b="1" dirty="0">
              <a:solidFill>
                <a:schemeClr val="bg1"/>
              </a:solidFill>
              <a:ea typeface="Yu Gothic"/>
            </a:endParaRPr>
          </a:p>
        </p:txBody>
      </p:sp>
      <p:pic>
        <p:nvPicPr>
          <p:cNvPr id="28" name="Picture 3" descr="Shape, arrow&#10;&#10;Description automatically generated">
            <a:extLst>
              <a:ext uri="{FF2B5EF4-FFF2-40B4-BE49-F238E27FC236}">
                <a16:creationId xmlns:a16="http://schemas.microsoft.com/office/drawing/2014/main" id="{4751C205-0D81-F13B-7DD6-DA907294AD48}"/>
              </a:ext>
            </a:extLst>
          </p:cNvPr>
          <p:cNvPicPr>
            <a:picLocks noChangeAspect="1"/>
          </p:cNvPicPr>
          <p:nvPr/>
        </p:nvPicPr>
        <p:blipFill>
          <a:blip r:embed="rId4"/>
          <a:stretch>
            <a:fillRect/>
          </a:stretch>
        </p:blipFill>
        <p:spPr>
          <a:xfrm>
            <a:off x="3488147" y="1343148"/>
            <a:ext cx="792240" cy="4018470"/>
          </a:xfrm>
          <a:prstGeom prst="rect">
            <a:avLst/>
          </a:prstGeom>
        </p:spPr>
      </p:pic>
    </p:spTree>
    <p:extLst>
      <p:ext uri="{BB962C8B-B14F-4D97-AF65-F5344CB8AC3E}">
        <p14:creationId xmlns:p14="http://schemas.microsoft.com/office/powerpoint/2010/main" val="2849835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8" name="Picture 3" descr="A web of dots connected">
            <a:extLst>
              <a:ext uri="{FF2B5EF4-FFF2-40B4-BE49-F238E27FC236}">
                <a16:creationId xmlns:a16="http://schemas.microsoft.com/office/drawing/2014/main" id="{D719D3D8-2C98-D3BB-FB6B-CDEB86541169}"/>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17"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Rounded Corners 2">
            <a:extLst>
              <a:ext uri="{FF2B5EF4-FFF2-40B4-BE49-F238E27FC236}">
                <a16:creationId xmlns:a16="http://schemas.microsoft.com/office/drawing/2014/main" id="{8A286F8F-426D-6588-A0EA-09CAA6728C11}"/>
              </a:ext>
            </a:extLst>
          </p:cNvPr>
          <p:cNvSpPr/>
          <p:nvPr/>
        </p:nvSpPr>
        <p:spPr>
          <a:xfrm>
            <a:off x="238539" y="1425713"/>
            <a:ext cx="3368259" cy="4925389"/>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2400" b="1" dirty="0">
                <a:solidFill>
                  <a:schemeClr val="tx2">
                    <a:lumMod val="50000"/>
                    <a:lumOff val="50000"/>
                  </a:schemeClr>
                </a:solidFill>
                <a:ea typeface="+mn-lt"/>
                <a:cs typeface="+mn-lt"/>
              </a:rPr>
              <a:t>Input Layer</a:t>
            </a:r>
            <a:br>
              <a:rPr lang="en-GB" sz="2400" b="1" dirty="0">
                <a:solidFill>
                  <a:schemeClr val="tx2">
                    <a:lumMod val="50000"/>
                    <a:lumOff val="50000"/>
                  </a:schemeClr>
                </a:solidFill>
                <a:ea typeface="+mn-lt"/>
                <a:cs typeface="+mn-lt"/>
              </a:rPr>
            </a:br>
            <a:r>
              <a:rPr lang="en-GB" sz="2400" b="1" dirty="0">
                <a:solidFill>
                  <a:schemeClr val="tx2">
                    <a:lumMod val="50000"/>
                    <a:lumOff val="50000"/>
                  </a:schemeClr>
                </a:solidFill>
                <a:ea typeface="+mn-lt"/>
                <a:cs typeface="+mn-lt"/>
              </a:rPr>
              <a:t>(UI)</a:t>
            </a:r>
          </a:p>
          <a:p>
            <a:pPr algn="ctr"/>
            <a:endParaRPr lang="en-GB" sz="2400" b="1" dirty="0">
              <a:ea typeface="Yu Gothic"/>
            </a:endParaRPr>
          </a:p>
          <a:p>
            <a:endParaRPr lang="en-GB" dirty="0">
              <a:ea typeface="Yu Gothic"/>
            </a:endParaRPr>
          </a:p>
          <a:p>
            <a:r>
              <a:rPr lang="en-GB" dirty="0">
                <a:ea typeface="Yu Gothic"/>
              </a:rPr>
              <a:t>Input Layer will take up the image of leaf as in input. User can either drag and drop the image or can click on the upload button to upload the image of the leaf.</a:t>
            </a:r>
          </a:p>
          <a:p>
            <a:r>
              <a:rPr lang="en-GB" dirty="0">
                <a:ea typeface="Yu Gothic"/>
              </a:rPr>
              <a:t>The image will be sent to the processing layer for classification.</a:t>
            </a:r>
          </a:p>
        </p:txBody>
      </p:sp>
      <p:sp>
        <p:nvSpPr>
          <p:cNvPr id="6" name="Rectangle: Rounded Corners 5">
            <a:extLst>
              <a:ext uri="{FF2B5EF4-FFF2-40B4-BE49-F238E27FC236}">
                <a16:creationId xmlns:a16="http://schemas.microsoft.com/office/drawing/2014/main" id="{22E21EBB-22A3-03E6-5D2C-3474788D049A}"/>
              </a:ext>
            </a:extLst>
          </p:cNvPr>
          <p:cNvSpPr/>
          <p:nvPr/>
        </p:nvSpPr>
        <p:spPr>
          <a:xfrm>
            <a:off x="4412973" y="1425712"/>
            <a:ext cx="3368259" cy="4925389"/>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GB" sz="2400" b="1" dirty="0">
                <a:solidFill>
                  <a:schemeClr val="tx2">
                    <a:lumMod val="50000"/>
                    <a:lumOff val="50000"/>
                  </a:schemeClr>
                </a:solidFill>
                <a:ea typeface="+mn-lt"/>
                <a:cs typeface="+mn-lt"/>
              </a:rPr>
              <a:t>Processing Layer (Backend)</a:t>
            </a:r>
          </a:p>
          <a:p>
            <a:pPr algn="ctr"/>
            <a:endParaRPr lang="en-GB" sz="2400" b="1" dirty="0">
              <a:ea typeface="Yu Gothic"/>
            </a:endParaRPr>
          </a:p>
          <a:p>
            <a:endParaRPr lang="en-GB" dirty="0">
              <a:ea typeface="+mn-lt"/>
              <a:cs typeface="+mn-lt"/>
            </a:endParaRPr>
          </a:p>
          <a:p>
            <a:r>
              <a:rPr lang="en-GB" dirty="0">
                <a:ea typeface="+mn-lt"/>
                <a:cs typeface="+mn-lt"/>
              </a:rPr>
              <a:t>This layer will get the image from the input layer and then feed it to the trained model in python and then do the classification. </a:t>
            </a:r>
          </a:p>
          <a:p>
            <a:r>
              <a:rPr lang="en-GB" dirty="0">
                <a:ea typeface="Yu Gothic"/>
              </a:rPr>
              <a:t>After classifying the class of the image and the confidence the data will be sent to the frontend to display.</a:t>
            </a:r>
          </a:p>
        </p:txBody>
      </p:sp>
      <p:sp>
        <p:nvSpPr>
          <p:cNvPr id="7" name="Rectangle: Rounded Corners 6">
            <a:extLst>
              <a:ext uri="{FF2B5EF4-FFF2-40B4-BE49-F238E27FC236}">
                <a16:creationId xmlns:a16="http://schemas.microsoft.com/office/drawing/2014/main" id="{F308A591-0B69-C384-25C6-8755CDBF6D8A}"/>
              </a:ext>
            </a:extLst>
          </p:cNvPr>
          <p:cNvSpPr/>
          <p:nvPr/>
        </p:nvSpPr>
        <p:spPr>
          <a:xfrm>
            <a:off x="8587408" y="1425712"/>
            <a:ext cx="3368259" cy="4925389"/>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GB" sz="2400" b="1" dirty="0">
                <a:solidFill>
                  <a:schemeClr val="tx2">
                    <a:lumMod val="50000"/>
                    <a:lumOff val="50000"/>
                  </a:schemeClr>
                </a:solidFill>
                <a:ea typeface="+mn-lt"/>
                <a:cs typeface="+mn-lt"/>
              </a:rPr>
              <a:t>Output Layer</a:t>
            </a:r>
            <a:br>
              <a:rPr lang="en-GB" sz="2400" b="1" dirty="0">
                <a:solidFill>
                  <a:schemeClr val="tx2">
                    <a:lumMod val="50000"/>
                    <a:lumOff val="50000"/>
                  </a:schemeClr>
                </a:solidFill>
                <a:ea typeface="+mn-lt"/>
                <a:cs typeface="+mn-lt"/>
              </a:rPr>
            </a:br>
            <a:r>
              <a:rPr lang="en-GB" sz="2400" b="1" dirty="0">
                <a:solidFill>
                  <a:schemeClr val="tx2">
                    <a:lumMod val="50000"/>
                    <a:lumOff val="50000"/>
                  </a:schemeClr>
                </a:solidFill>
                <a:ea typeface="+mn-lt"/>
                <a:cs typeface="+mn-lt"/>
              </a:rPr>
              <a:t>(UI)</a:t>
            </a:r>
          </a:p>
          <a:p>
            <a:pPr algn="ctr"/>
            <a:endParaRPr lang="en-GB" sz="2400" b="1" dirty="0">
              <a:ea typeface="Yu Gothic"/>
            </a:endParaRPr>
          </a:p>
          <a:p>
            <a:endParaRPr lang="en-GB" dirty="0">
              <a:ea typeface="Yu Gothic"/>
            </a:endParaRPr>
          </a:p>
          <a:p>
            <a:r>
              <a:rPr lang="en-GB" dirty="0">
                <a:ea typeface="Yu Gothic"/>
              </a:rPr>
              <a:t>Output Layer will display the results sent by the processing layer based on the trained model.</a:t>
            </a:r>
          </a:p>
          <a:p>
            <a:r>
              <a:rPr lang="en-GB" dirty="0">
                <a:ea typeface="Yu Gothic"/>
              </a:rPr>
              <a:t>It will display the class of the image(Early Blight, Late Blight or Healthy) along with the confidence of the prediction.</a:t>
            </a:r>
          </a:p>
        </p:txBody>
      </p:sp>
      <p:sp>
        <p:nvSpPr>
          <p:cNvPr id="9" name="TextBox 8">
            <a:extLst>
              <a:ext uri="{FF2B5EF4-FFF2-40B4-BE49-F238E27FC236}">
                <a16:creationId xmlns:a16="http://schemas.microsoft.com/office/drawing/2014/main" id="{19CA3E74-A506-05A5-2700-71F18D73CDE1}"/>
              </a:ext>
            </a:extLst>
          </p:cNvPr>
          <p:cNvSpPr txBox="1"/>
          <p:nvPr/>
        </p:nvSpPr>
        <p:spPr>
          <a:xfrm>
            <a:off x="870226" y="406399"/>
            <a:ext cx="6950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chemeClr val="bg1"/>
                </a:solidFill>
              </a:rPr>
              <a:t>Module split-up and explanation (contd.)</a:t>
            </a:r>
            <a:endParaRPr lang="en-GB" b="1" dirty="0" err="1">
              <a:solidFill>
                <a:schemeClr val="bg1"/>
              </a:solidFill>
              <a:ea typeface="Yu Gothic"/>
            </a:endParaRPr>
          </a:p>
        </p:txBody>
      </p:sp>
      <p:pic>
        <p:nvPicPr>
          <p:cNvPr id="11" name="Picture 3" descr="Shape, arrow&#10;&#10;Description automatically generated">
            <a:extLst>
              <a:ext uri="{FF2B5EF4-FFF2-40B4-BE49-F238E27FC236}">
                <a16:creationId xmlns:a16="http://schemas.microsoft.com/office/drawing/2014/main" id="{21B4CBB9-1E2E-824B-22EA-3A476C27529D}"/>
              </a:ext>
            </a:extLst>
          </p:cNvPr>
          <p:cNvPicPr>
            <a:picLocks noChangeAspect="1"/>
          </p:cNvPicPr>
          <p:nvPr/>
        </p:nvPicPr>
        <p:blipFill>
          <a:blip r:embed="rId3"/>
          <a:stretch>
            <a:fillRect/>
          </a:stretch>
        </p:blipFill>
        <p:spPr>
          <a:xfrm flipH="1">
            <a:off x="764001" y="317223"/>
            <a:ext cx="150606" cy="525119"/>
          </a:xfrm>
          <a:prstGeom prst="rect">
            <a:avLst/>
          </a:prstGeom>
        </p:spPr>
      </p:pic>
      <p:sp>
        <p:nvSpPr>
          <p:cNvPr id="26" name="Rounded Rectangle 25">
            <a:extLst>
              <a:ext uri="{FF2B5EF4-FFF2-40B4-BE49-F238E27FC236}">
                <a16:creationId xmlns:a16="http://schemas.microsoft.com/office/drawing/2014/main" id="{1DA81404-E2D0-038A-8712-6C9BEFE65B6A}"/>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77577BDD-820C-7444-23E9-E4AA77362165}"/>
              </a:ext>
            </a:extLst>
          </p:cNvPr>
          <p:cNvPicPr>
            <a:picLocks noChangeAspect="1"/>
          </p:cNvPicPr>
          <p:nvPr/>
        </p:nvPicPr>
        <p:blipFill>
          <a:blip r:embed="rId4"/>
          <a:stretch>
            <a:fillRect/>
          </a:stretch>
        </p:blipFill>
        <p:spPr>
          <a:xfrm>
            <a:off x="10530996" y="137037"/>
            <a:ext cx="1380889" cy="518316"/>
          </a:xfrm>
          <a:prstGeom prst="rect">
            <a:avLst/>
          </a:prstGeom>
        </p:spPr>
      </p:pic>
      <p:pic>
        <p:nvPicPr>
          <p:cNvPr id="28" name="Picture 3">
            <a:extLst>
              <a:ext uri="{FF2B5EF4-FFF2-40B4-BE49-F238E27FC236}">
                <a16:creationId xmlns:a16="http://schemas.microsoft.com/office/drawing/2014/main" id="{C09BDE13-9344-89CE-9C2A-5895DA3E8897}"/>
              </a:ext>
            </a:extLst>
          </p:cNvPr>
          <p:cNvPicPr>
            <a:picLocks noChangeAspect="1"/>
          </p:cNvPicPr>
          <p:nvPr/>
        </p:nvPicPr>
        <p:blipFill>
          <a:blip r:embed="rId5">
            <a:extLst>
              <a:ext uri="{BEBA8EAE-BF5A-486C-A8C5-ECC9F3942E4B}">
                <a14:imgProps xmlns:a14="http://schemas.microsoft.com/office/drawing/2010/main">
                  <a14:imgLayer r:embed="rId6">
                    <a14:imgEffect>
                      <a14:artisticMosiaicBubbles/>
                    </a14:imgEffect>
                  </a14:imgLayer>
                </a14:imgProps>
              </a:ext>
            </a:extLst>
          </a:blip>
          <a:stretch>
            <a:fillRect/>
          </a:stretch>
        </p:blipFill>
        <p:spPr>
          <a:xfrm rot="16200000" flipH="1">
            <a:off x="1686609" y="1732029"/>
            <a:ext cx="480895" cy="1573840"/>
          </a:xfrm>
          <a:prstGeom prst="rect">
            <a:avLst/>
          </a:prstGeom>
        </p:spPr>
      </p:pic>
      <p:pic>
        <p:nvPicPr>
          <p:cNvPr id="31" name="Picture 3">
            <a:extLst>
              <a:ext uri="{FF2B5EF4-FFF2-40B4-BE49-F238E27FC236}">
                <a16:creationId xmlns:a16="http://schemas.microsoft.com/office/drawing/2014/main" id="{EF06C991-EC6F-E1D5-C916-BB7607333779}"/>
              </a:ext>
            </a:extLst>
          </p:cNvPr>
          <p:cNvPicPr>
            <a:picLocks noChangeAspect="1"/>
          </p:cNvPicPr>
          <p:nvPr/>
        </p:nvPicPr>
        <p:blipFill>
          <a:blip r:embed="rId5">
            <a:extLst>
              <a:ext uri="{BEBA8EAE-BF5A-486C-A8C5-ECC9F3942E4B}">
                <a14:imgProps xmlns:a14="http://schemas.microsoft.com/office/drawing/2010/main">
                  <a14:imgLayer r:embed="rId7">
                    <a14:imgEffect>
                      <a14:artisticMosiaicBubbles/>
                    </a14:imgEffect>
                  </a14:imgLayer>
                </a14:imgProps>
              </a:ext>
            </a:extLst>
          </a:blip>
          <a:stretch>
            <a:fillRect/>
          </a:stretch>
        </p:blipFill>
        <p:spPr>
          <a:xfrm rot="16200000" flipH="1">
            <a:off x="5854028" y="1801191"/>
            <a:ext cx="480895" cy="1573840"/>
          </a:xfrm>
          <a:prstGeom prst="rect">
            <a:avLst/>
          </a:prstGeom>
        </p:spPr>
      </p:pic>
      <p:pic>
        <p:nvPicPr>
          <p:cNvPr id="32" name="Picture 3">
            <a:extLst>
              <a:ext uri="{FF2B5EF4-FFF2-40B4-BE49-F238E27FC236}">
                <a16:creationId xmlns:a16="http://schemas.microsoft.com/office/drawing/2014/main" id="{E675CE49-E72F-B1C3-3BA9-D471662707DB}"/>
              </a:ext>
            </a:extLst>
          </p:cNvPr>
          <p:cNvPicPr>
            <a:picLocks noChangeAspect="1"/>
          </p:cNvPicPr>
          <p:nvPr/>
        </p:nvPicPr>
        <p:blipFill>
          <a:blip r:embed="rId5">
            <a:extLst>
              <a:ext uri="{BEBA8EAE-BF5A-486C-A8C5-ECC9F3942E4B}">
                <a14:imgProps xmlns:a14="http://schemas.microsoft.com/office/drawing/2010/main">
                  <a14:imgLayer r:embed="rId8">
                    <a14:imgEffect>
                      <a14:artisticMosiaicBubbles/>
                    </a14:imgEffect>
                  </a14:imgLayer>
                </a14:imgProps>
              </a:ext>
            </a:extLst>
          </a:blip>
          <a:stretch>
            <a:fillRect/>
          </a:stretch>
        </p:blipFill>
        <p:spPr>
          <a:xfrm rot="16200000" flipH="1">
            <a:off x="10038347" y="1798500"/>
            <a:ext cx="480895" cy="1573840"/>
          </a:xfrm>
          <a:prstGeom prst="rect">
            <a:avLst/>
          </a:prstGeom>
        </p:spPr>
      </p:pic>
    </p:spTree>
    <p:extLst>
      <p:ext uri="{BB962C8B-B14F-4D97-AF65-F5344CB8AC3E}">
        <p14:creationId xmlns:p14="http://schemas.microsoft.com/office/powerpoint/2010/main" val="1733703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checkerboard(across)">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par>
                                <p:cTn id="16" presetID="5" presetClass="entr" presetSubtype="1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checkerboard(across)">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par>
                                <p:cTn id="24" presetID="5" presetClass="entr" presetSubtype="1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checkerboard(across)">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Yu Gothic"/>
              </a:rPr>
              <a:t>m</a:t>
            </a:r>
            <a:endParaRPr lang="en-US"/>
          </a:p>
        </p:txBody>
      </p:sp>
      <p:sp>
        <p:nvSpPr>
          <p:cNvPr id="15" name="Rectangle 14">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8" name="Picture 3" descr="A web of dots connected">
            <a:extLst>
              <a:ext uri="{FF2B5EF4-FFF2-40B4-BE49-F238E27FC236}">
                <a16:creationId xmlns:a16="http://schemas.microsoft.com/office/drawing/2014/main" id="{D719D3D8-2C98-D3BB-FB6B-CDEB86541169}"/>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17"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a:extLst>
              <a:ext uri="{FF2B5EF4-FFF2-40B4-BE49-F238E27FC236}">
                <a16:creationId xmlns:a16="http://schemas.microsoft.com/office/drawing/2014/main" id="{3CDFC2BE-8775-0748-AABA-12D3DF985225}"/>
              </a:ext>
            </a:extLst>
          </p:cNvPr>
          <p:cNvPicPr>
            <a:picLocks noChangeAspect="1"/>
          </p:cNvPicPr>
          <p:nvPr/>
        </p:nvPicPr>
        <p:blipFill>
          <a:blip r:embed="rId3">
            <a:extLst>
              <a:ext uri="{BEBA8EAE-BF5A-486C-A8C5-ECC9F3942E4B}">
                <a14:imgProps xmlns:a14="http://schemas.microsoft.com/office/drawing/2010/main">
                  <a14:imgLayer r:embed="rId4">
                    <a14:imgEffect>
                      <a14:artisticMosiaicBubbles/>
                    </a14:imgEffect>
                  </a14:imgLayer>
                </a14:imgProps>
              </a:ext>
            </a:extLst>
          </a:blip>
          <a:stretch>
            <a:fillRect/>
          </a:stretch>
        </p:blipFill>
        <p:spPr>
          <a:xfrm flipH="1">
            <a:off x="4334733" y="1936056"/>
            <a:ext cx="858168" cy="2808553"/>
          </a:xfrm>
          <a:prstGeom prst="rect">
            <a:avLst/>
          </a:prstGeom>
        </p:spPr>
      </p:pic>
      <p:sp>
        <p:nvSpPr>
          <p:cNvPr id="2" name="TextBox 1">
            <a:extLst>
              <a:ext uri="{FF2B5EF4-FFF2-40B4-BE49-F238E27FC236}">
                <a16:creationId xmlns:a16="http://schemas.microsoft.com/office/drawing/2014/main" id="{1DB24525-B99D-A03B-C34E-90B38453A9EA}"/>
              </a:ext>
            </a:extLst>
          </p:cNvPr>
          <p:cNvSpPr txBox="1"/>
          <p:nvPr/>
        </p:nvSpPr>
        <p:spPr>
          <a:xfrm>
            <a:off x="5011872" y="2983112"/>
            <a:ext cx="3157955" cy="707886"/>
          </a:xfrm>
          <a:prstGeom prst="rect">
            <a:avLst/>
          </a:prstGeom>
          <a:noFill/>
        </p:spPr>
        <p:txBody>
          <a:bodyPr wrap="square" rtlCol="0">
            <a:spAutoFit/>
          </a:bodyPr>
          <a:lstStyle/>
          <a:p>
            <a:r>
              <a:rPr lang="en-US" sz="4000" b="1" dirty="0">
                <a:solidFill>
                  <a:schemeClr val="bg1"/>
                </a:solidFill>
              </a:rPr>
              <a:t>Thank You!</a:t>
            </a:r>
          </a:p>
        </p:txBody>
      </p:sp>
      <p:sp>
        <p:nvSpPr>
          <p:cNvPr id="16" name="Rounded Rectangle 15">
            <a:extLst>
              <a:ext uri="{FF2B5EF4-FFF2-40B4-BE49-F238E27FC236}">
                <a16:creationId xmlns:a16="http://schemas.microsoft.com/office/drawing/2014/main" id="{15F8C5A9-FF71-3D23-861A-116FEF1DB2F8}"/>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4041062-2E02-4FC9-8E5F-7DD4EAE66742}"/>
              </a:ext>
            </a:extLst>
          </p:cNvPr>
          <p:cNvPicPr>
            <a:picLocks noChangeAspect="1"/>
          </p:cNvPicPr>
          <p:nvPr/>
        </p:nvPicPr>
        <p:blipFill>
          <a:blip r:embed="rId5"/>
          <a:stretch>
            <a:fillRect/>
          </a:stretch>
        </p:blipFill>
        <p:spPr>
          <a:xfrm>
            <a:off x="10530996" y="137037"/>
            <a:ext cx="1380889" cy="518316"/>
          </a:xfrm>
          <a:prstGeom prst="rect">
            <a:avLst/>
          </a:prstGeom>
        </p:spPr>
      </p:pic>
    </p:spTree>
    <p:extLst>
      <p:ext uri="{BB962C8B-B14F-4D97-AF65-F5344CB8AC3E}">
        <p14:creationId xmlns:p14="http://schemas.microsoft.com/office/powerpoint/2010/main" val="4132102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 name="Picture 3" descr="A web of dots connected">
            <a:extLst>
              <a:ext uri="{FF2B5EF4-FFF2-40B4-BE49-F238E27FC236}">
                <a16:creationId xmlns:a16="http://schemas.microsoft.com/office/drawing/2014/main" id="{3EF12CE4-1B18-4121-AEF4-4DACB9DAAEFE}"/>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5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60" name="Oval 5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34">
            <a:extLst>
              <a:ext uri="{FF2B5EF4-FFF2-40B4-BE49-F238E27FC236}">
                <a16:creationId xmlns:a16="http://schemas.microsoft.com/office/drawing/2014/main" id="{32C4182D-DB16-B5F3-8EEA-1E3F0761ACF9}"/>
              </a:ext>
            </a:extLst>
          </p:cNvPr>
          <p:cNvSpPr>
            <a:spLocks noGrp="1"/>
          </p:cNvSpPr>
          <p:nvPr>
            <p:ph idx="1"/>
          </p:nvPr>
        </p:nvSpPr>
        <p:spPr>
          <a:xfrm>
            <a:off x="427469" y="1730523"/>
            <a:ext cx="5955331" cy="3081185"/>
          </a:xfrm>
        </p:spPr>
        <p:txBody>
          <a:bodyPr lIns="109728" tIns="109728" rIns="109728" bIns="91440" anchor="t">
            <a:noAutofit/>
          </a:bodyPr>
          <a:lstStyle/>
          <a:p>
            <a:pPr marL="0" indent="0">
              <a:buNone/>
            </a:pPr>
            <a:r>
              <a:rPr lang="en-US" sz="2200" b="1" dirty="0">
                <a:solidFill>
                  <a:schemeClr val="tx2">
                    <a:lumMod val="50000"/>
                    <a:lumOff val="50000"/>
                  </a:schemeClr>
                </a:solidFill>
                <a:ea typeface="Yu Gothic"/>
              </a:rPr>
              <a:t>Project Members:</a:t>
            </a:r>
            <a:r>
              <a:rPr lang="en-US" sz="2200" dirty="0">
                <a:solidFill>
                  <a:srgbClr val="FFFFFF"/>
                </a:solidFill>
                <a:ea typeface="Yu Gothic"/>
              </a:rPr>
              <a:t>        </a:t>
            </a:r>
            <a:endParaRPr lang="en-US" sz="2200" dirty="0">
              <a:solidFill>
                <a:srgbClr val="420023"/>
              </a:solidFill>
              <a:ea typeface="Yu Gothic"/>
            </a:endParaRPr>
          </a:p>
          <a:p>
            <a:pPr marL="0" indent="0">
              <a:buNone/>
            </a:pPr>
            <a:r>
              <a:rPr lang="en-US" sz="2200" dirty="0">
                <a:solidFill>
                  <a:srgbClr val="FFFFFF"/>
                </a:solidFill>
                <a:ea typeface="Yu Gothic"/>
              </a:rPr>
              <a:t>Aman Kumar Pandey (21MCA10061)</a:t>
            </a:r>
            <a:endParaRPr lang="en-US" sz="2200" dirty="0">
              <a:ea typeface="Yu Gothic"/>
            </a:endParaRPr>
          </a:p>
          <a:p>
            <a:pPr marL="0" indent="0">
              <a:buNone/>
            </a:pPr>
            <a:r>
              <a:rPr lang="en-US" sz="2200" dirty="0">
                <a:solidFill>
                  <a:srgbClr val="FFFFFF"/>
                </a:solidFill>
                <a:ea typeface="Yu Gothic"/>
              </a:rPr>
              <a:t>Archana Jha (21MCA10059)</a:t>
            </a:r>
            <a:endParaRPr lang="en-US" sz="2200" dirty="0">
              <a:solidFill>
                <a:srgbClr val="420023"/>
              </a:solidFill>
              <a:ea typeface="Yu Gothic"/>
            </a:endParaRPr>
          </a:p>
          <a:p>
            <a:pPr marL="0" indent="0">
              <a:buNone/>
            </a:pPr>
            <a:r>
              <a:rPr lang="en-US" sz="2200" dirty="0" err="1">
                <a:solidFill>
                  <a:srgbClr val="FFFFFF"/>
                </a:solidFill>
                <a:ea typeface="Yu Gothic"/>
              </a:rPr>
              <a:t>Atin</a:t>
            </a:r>
            <a:r>
              <a:rPr lang="en-US" sz="2200" dirty="0">
                <a:solidFill>
                  <a:srgbClr val="FFFFFF"/>
                </a:solidFill>
                <a:ea typeface="Yu Gothic"/>
              </a:rPr>
              <a:t> Kumar Sahoo (21MCA10006)</a:t>
            </a:r>
            <a:endParaRPr lang="en-US" dirty="0">
              <a:ea typeface="Yu Gothic"/>
            </a:endParaRPr>
          </a:p>
          <a:p>
            <a:pPr marL="0" indent="0">
              <a:buNone/>
            </a:pPr>
            <a:r>
              <a:rPr lang="en-US" sz="2200" dirty="0">
                <a:solidFill>
                  <a:srgbClr val="FFFFFF"/>
                </a:solidFill>
                <a:ea typeface="Yu Gothic"/>
              </a:rPr>
              <a:t>Pranay </a:t>
            </a:r>
            <a:r>
              <a:rPr lang="en-US" sz="2200" dirty="0" err="1">
                <a:solidFill>
                  <a:srgbClr val="FFFFFF"/>
                </a:solidFill>
                <a:ea typeface="Yu Gothic"/>
              </a:rPr>
              <a:t>Vashisth</a:t>
            </a:r>
            <a:r>
              <a:rPr lang="en-US" sz="2200" dirty="0">
                <a:solidFill>
                  <a:srgbClr val="FFFFFF"/>
                </a:solidFill>
                <a:ea typeface="Yu Gothic"/>
              </a:rPr>
              <a:t> (21MCA10120)               </a:t>
            </a:r>
            <a:endParaRPr lang="en-US" sz="2200" dirty="0">
              <a:ea typeface="Yu Gothic"/>
            </a:endParaRPr>
          </a:p>
        </p:txBody>
      </p:sp>
      <p:sp>
        <p:nvSpPr>
          <p:cNvPr id="11" name="TextBox 10">
            <a:extLst>
              <a:ext uri="{FF2B5EF4-FFF2-40B4-BE49-F238E27FC236}">
                <a16:creationId xmlns:a16="http://schemas.microsoft.com/office/drawing/2014/main" id="{2287A311-72EE-7D35-0903-E764C343B9F5}"/>
              </a:ext>
            </a:extLst>
          </p:cNvPr>
          <p:cNvSpPr txBox="1"/>
          <p:nvPr/>
        </p:nvSpPr>
        <p:spPr>
          <a:xfrm>
            <a:off x="7286519" y="2646365"/>
            <a:ext cx="383587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tx2">
                    <a:lumMod val="50000"/>
                    <a:lumOff val="50000"/>
                  </a:schemeClr>
                </a:solidFill>
                <a:ea typeface="Yu Gothic"/>
              </a:rPr>
              <a:t>Under the Guidance of:</a:t>
            </a:r>
          </a:p>
          <a:p>
            <a:endParaRPr lang="en-US" sz="2000" dirty="0">
              <a:solidFill>
                <a:schemeClr val="bg1"/>
              </a:solidFill>
              <a:ea typeface="Yu Gothic"/>
            </a:endParaRPr>
          </a:p>
          <a:p>
            <a:r>
              <a:rPr lang="en-US" sz="2200" dirty="0">
                <a:solidFill>
                  <a:schemeClr val="bg1"/>
                </a:solidFill>
                <a:ea typeface="Yu Gothic"/>
              </a:rPr>
              <a:t>Dr. Kanchan Lata Kashyap</a:t>
            </a:r>
          </a:p>
        </p:txBody>
      </p:sp>
      <p:sp>
        <p:nvSpPr>
          <p:cNvPr id="16" name="Rounded Rectangle 15">
            <a:extLst>
              <a:ext uri="{FF2B5EF4-FFF2-40B4-BE49-F238E27FC236}">
                <a16:creationId xmlns:a16="http://schemas.microsoft.com/office/drawing/2014/main" id="{45DB1CC6-8577-478E-A46A-A76C04E03D1B}"/>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97A58EC-A889-B15E-84FA-6D8C0E8B37B7}"/>
              </a:ext>
            </a:extLst>
          </p:cNvPr>
          <p:cNvPicPr>
            <a:picLocks noChangeAspect="1"/>
          </p:cNvPicPr>
          <p:nvPr/>
        </p:nvPicPr>
        <p:blipFill>
          <a:blip r:embed="rId3"/>
          <a:stretch>
            <a:fillRect/>
          </a:stretch>
        </p:blipFill>
        <p:spPr>
          <a:xfrm>
            <a:off x="10530996" y="137037"/>
            <a:ext cx="1380889" cy="518316"/>
          </a:xfrm>
          <a:prstGeom prst="rect">
            <a:avLst/>
          </a:prstGeom>
        </p:spPr>
      </p:pic>
      <p:pic>
        <p:nvPicPr>
          <p:cNvPr id="18" name="Picture 3" descr="Shape, arrow&#10;&#10;Description automatically generated">
            <a:extLst>
              <a:ext uri="{FF2B5EF4-FFF2-40B4-BE49-F238E27FC236}">
                <a16:creationId xmlns:a16="http://schemas.microsoft.com/office/drawing/2014/main" id="{11E97511-8D77-327C-8350-8F4CFF3C4F32}"/>
              </a:ext>
            </a:extLst>
          </p:cNvPr>
          <p:cNvPicPr>
            <a:picLocks noChangeAspect="1"/>
          </p:cNvPicPr>
          <p:nvPr/>
        </p:nvPicPr>
        <p:blipFill>
          <a:blip r:embed="rId4">
            <a:duotone>
              <a:prstClr val="black"/>
              <a:schemeClr val="accent2">
                <a:tint val="45000"/>
                <a:satMod val="400000"/>
              </a:schemeClr>
            </a:duotone>
            <a:extLst>
              <a:ext uri="{BEBA8EAE-BF5A-486C-A8C5-ECC9F3942E4B}">
                <a14:imgProps xmlns:a14="http://schemas.microsoft.com/office/drawing/2010/main">
                  <a14:imgLayer r:embed="rId5">
                    <a14:imgEffect>
                      <a14:colorTemperature colorTemp="11200"/>
                    </a14:imgEffect>
                    <a14:imgEffect>
                      <a14:saturation sat="400000"/>
                    </a14:imgEffect>
                  </a14:imgLayer>
                </a14:imgProps>
              </a:ext>
            </a:extLst>
          </a:blip>
          <a:stretch>
            <a:fillRect/>
          </a:stretch>
        </p:blipFill>
        <p:spPr>
          <a:xfrm>
            <a:off x="5858088" y="934730"/>
            <a:ext cx="921235" cy="4672769"/>
          </a:xfrm>
          <a:prstGeom prst="rect">
            <a:avLst/>
          </a:prstGeom>
        </p:spPr>
      </p:pic>
    </p:spTree>
    <p:extLst>
      <p:ext uri="{BB962C8B-B14F-4D97-AF65-F5344CB8AC3E}">
        <p14:creationId xmlns:p14="http://schemas.microsoft.com/office/powerpoint/2010/main" val="20058684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 name="Picture 3" descr="A web of dots connected">
            <a:extLst>
              <a:ext uri="{FF2B5EF4-FFF2-40B4-BE49-F238E27FC236}">
                <a16:creationId xmlns:a16="http://schemas.microsoft.com/office/drawing/2014/main" id="{3EF12CE4-1B18-4121-AEF4-4DACB9DAAEFE}"/>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5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60" name="Oval 5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34">
            <a:extLst>
              <a:ext uri="{FF2B5EF4-FFF2-40B4-BE49-F238E27FC236}">
                <a16:creationId xmlns:a16="http://schemas.microsoft.com/office/drawing/2014/main" id="{32C4182D-DB16-B5F3-8EEA-1E3F0761ACF9}"/>
              </a:ext>
            </a:extLst>
          </p:cNvPr>
          <p:cNvSpPr>
            <a:spLocks noGrp="1"/>
          </p:cNvSpPr>
          <p:nvPr>
            <p:ph idx="1"/>
          </p:nvPr>
        </p:nvSpPr>
        <p:spPr>
          <a:xfrm>
            <a:off x="2882024" y="2839530"/>
            <a:ext cx="5955331" cy="3081185"/>
          </a:xfrm>
        </p:spPr>
        <p:txBody>
          <a:bodyPr lIns="109728" tIns="109728" rIns="109728" bIns="91440" anchor="t">
            <a:noAutofit/>
          </a:bodyPr>
          <a:lstStyle/>
          <a:p>
            <a:pPr marL="0" indent="0">
              <a:buNone/>
            </a:pPr>
            <a:r>
              <a:rPr lang="en-US" sz="2200">
                <a:solidFill>
                  <a:srgbClr val="FFFFFF"/>
                </a:solidFill>
                <a:ea typeface="Yu Gothic"/>
              </a:rPr>
              <a:t>             </a:t>
            </a:r>
            <a:endParaRPr lang="en-US" sz="2200">
              <a:ea typeface="Yu Gothic"/>
            </a:endParaRPr>
          </a:p>
        </p:txBody>
      </p:sp>
      <p:sp>
        <p:nvSpPr>
          <p:cNvPr id="2" name="TextBox 1">
            <a:extLst>
              <a:ext uri="{FF2B5EF4-FFF2-40B4-BE49-F238E27FC236}">
                <a16:creationId xmlns:a16="http://schemas.microsoft.com/office/drawing/2014/main" id="{C0517DFC-307C-A0B8-6DD9-60E6FC948F4A}"/>
              </a:ext>
            </a:extLst>
          </p:cNvPr>
          <p:cNvSpPr txBox="1"/>
          <p:nvPr/>
        </p:nvSpPr>
        <p:spPr>
          <a:xfrm>
            <a:off x="540589" y="828137"/>
            <a:ext cx="1075138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solidFill>
                <a:schemeClr val="bg1"/>
              </a:solidFill>
              <a:ea typeface="Yu Gothic"/>
            </a:endParaRPr>
          </a:p>
          <a:p>
            <a:endParaRPr lang="en-US" sz="2000">
              <a:solidFill>
                <a:schemeClr val="bg1"/>
              </a:solidFill>
              <a:ea typeface="Yu Gothic"/>
            </a:endParaRPr>
          </a:p>
          <a:p>
            <a:endParaRPr lang="en-US" sz="2000">
              <a:solidFill>
                <a:schemeClr val="bg1"/>
              </a:solidFill>
              <a:ea typeface="Yu Gothic"/>
            </a:endParaRPr>
          </a:p>
        </p:txBody>
      </p:sp>
      <p:sp>
        <p:nvSpPr>
          <p:cNvPr id="3" name="TextBox 2">
            <a:extLst>
              <a:ext uri="{FF2B5EF4-FFF2-40B4-BE49-F238E27FC236}">
                <a16:creationId xmlns:a16="http://schemas.microsoft.com/office/drawing/2014/main" id="{4BF75F16-BCD9-5E8E-F9DC-385084A6B4EA}"/>
              </a:ext>
            </a:extLst>
          </p:cNvPr>
          <p:cNvSpPr txBox="1"/>
          <p:nvPr/>
        </p:nvSpPr>
        <p:spPr>
          <a:xfrm>
            <a:off x="4638209" y="418428"/>
            <a:ext cx="214851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tx2">
                    <a:lumMod val="50000"/>
                    <a:lumOff val="50000"/>
                  </a:schemeClr>
                </a:solidFill>
              </a:rPr>
              <a:t>Contents</a:t>
            </a:r>
            <a:endParaRPr lang="en-US" sz="3200" dirty="0">
              <a:solidFill>
                <a:schemeClr val="tx2">
                  <a:lumMod val="50000"/>
                  <a:lumOff val="50000"/>
                </a:schemeClr>
              </a:solidFill>
            </a:endParaRPr>
          </a:p>
        </p:txBody>
      </p:sp>
      <p:pic>
        <p:nvPicPr>
          <p:cNvPr id="12" name="Picture 12">
            <a:extLst>
              <a:ext uri="{FF2B5EF4-FFF2-40B4-BE49-F238E27FC236}">
                <a16:creationId xmlns:a16="http://schemas.microsoft.com/office/drawing/2014/main" id="{453F942F-14EA-D178-13E0-95A49D4F2FF4}"/>
              </a:ext>
            </a:extLst>
          </p:cNvPr>
          <p:cNvPicPr>
            <a:picLocks noChangeAspect="1"/>
          </p:cNvPicPr>
          <p:nvPr/>
        </p:nvPicPr>
        <p:blipFill>
          <a:blip r:embed="rId3"/>
          <a:stretch>
            <a:fillRect/>
          </a:stretch>
        </p:blipFill>
        <p:spPr>
          <a:xfrm>
            <a:off x="770627" y="1206845"/>
            <a:ext cx="10484100" cy="5238000"/>
          </a:xfrm>
          <a:prstGeom prst="rect">
            <a:avLst/>
          </a:prstGeom>
        </p:spPr>
      </p:pic>
      <p:sp>
        <p:nvSpPr>
          <p:cNvPr id="18" name="Rounded Rectangle 17">
            <a:extLst>
              <a:ext uri="{FF2B5EF4-FFF2-40B4-BE49-F238E27FC236}">
                <a16:creationId xmlns:a16="http://schemas.microsoft.com/office/drawing/2014/main" id="{6DC1EBED-04CF-1914-BAEB-A461B1DB9F69}"/>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8DAB153-3D18-3806-B922-51D7CA75FAE8}"/>
              </a:ext>
            </a:extLst>
          </p:cNvPr>
          <p:cNvPicPr>
            <a:picLocks noChangeAspect="1"/>
          </p:cNvPicPr>
          <p:nvPr/>
        </p:nvPicPr>
        <p:blipFill>
          <a:blip r:embed="rId4"/>
          <a:stretch>
            <a:fillRect/>
          </a:stretch>
        </p:blipFill>
        <p:spPr>
          <a:xfrm>
            <a:off x="10530996" y="137037"/>
            <a:ext cx="1380889" cy="518316"/>
          </a:xfrm>
          <a:prstGeom prst="rect">
            <a:avLst/>
          </a:prstGeom>
        </p:spPr>
      </p:pic>
      <p:pic>
        <p:nvPicPr>
          <p:cNvPr id="20" name="Picture 3" descr="Shape, arrow&#10;&#10;Description automatically generated">
            <a:extLst>
              <a:ext uri="{FF2B5EF4-FFF2-40B4-BE49-F238E27FC236}">
                <a16:creationId xmlns:a16="http://schemas.microsoft.com/office/drawing/2014/main" id="{9C3F35BD-B255-0DA6-C038-C41B616F67BA}"/>
              </a:ext>
            </a:extLst>
          </p:cNvPr>
          <p:cNvPicPr>
            <a:picLocks noChangeAspect="1"/>
          </p:cNvPicPr>
          <p:nvPr/>
        </p:nvPicPr>
        <p:blipFill>
          <a:blip r:embed="rId5"/>
          <a:stretch>
            <a:fillRect/>
          </a:stretch>
        </p:blipFill>
        <p:spPr>
          <a:xfrm>
            <a:off x="4299887" y="333120"/>
            <a:ext cx="323110" cy="702283"/>
          </a:xfrm>
          <a:prstGeom prst="rect">
            <a:avLst/>
          </a:prstGeom>
        </p:spPr>
      </p:pic>
    </p:spTree>
    <p:extLst>
      <p:ext uri="{BB962C8B-B14F-4D97-AF65-F5344CB8AC3E}">
        <p14:creationId xmlns:p14="http://schemas.microsoft.com/office/powerpoint/2010/main" val="1505684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 name="Picture 3" descr="A web of dots connected">
            <a:extLst>
              <a:ext uri="{FF2B5EF4-FFF2-40B4-BE49-F238E27FC236}">
                <a16:creationId xmlns:a16="http://schemas.microsoft.com/office/drawing/2014/main" id="{3EF12CE4-1B18-4121-AEF4-4DACB9DAAEFE}"/>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5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60" name="Oval 5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34">
            <a:extLst>
              <a:ext uri="{FF2B5EF4-FFF2-40B4-BE49-F238E27FC236}">
                <a16:creationId xmlns:a16="http://schemas.microsoft.com/office/drawing/2014/main" id="{32C4182D-DB16-B5F3-8EEA-1E3F0761ACF9}"/>
              </a:ext>
            </a:extLst>
          </p:cNvPr>
          <p:cNvSpPr>
            <a:spLocks noGrp="1"/>
          </p:cNvSpPr>
          <p:nvPr>
            <p:ph idx="1"/>
          </p:nvPr>
        </p:nvSpPr>
        <p:spPr>
          <a:xfrm>
            <a:off x="2882024" y="2839530"/>
            <a:ext cx="5955331" cy="3081185"/>
          </a:xfrm>
        </p:spPr>
        <p:txBody>
          <a:bodyPr lIns="109728" tIns="109728" rIns="109728" bIns="91440" anchor="t">
            <a:noAutofit/>
          </a:bodyPr>
          <a:lstStyle/>
          <a:p>
            <a:pPr marL="0" indent="0">
              <a:buNone/>
            </a:pPr>
            <a:r>
              <a:rPr lang="en-US" sz="2200" dirty="0">
                <a:solidFill>
                  <a:srgbClr val="FFFFFF"/>
                </a:solidFill>
                <a:ea typeface="Yu Gothic"/>
              </a:rPr>
              <a:t>             </a:t>
            </a:r>
            <a:endParaRPr lang="en-US" sz="2200" dirty="0">
              <a:ea typeface="Yu Gothic"/>
            </a:endParaRPr>
          </a:p>
        </p:txBody>
      </p:sp>
      <p:sp>
        <p:nvSpPr>
          <p:cNvPr id="2" name="TextBox 1">
            <a:extLst>
              <a:ext uri="{FF2B5EF4-FFF2-40B4-BE49-F238E27FC236}">
                <a16:creationId xmlns:a16="http://schemas.microsoft.com/office/drawing/2014/main" id="{C0517DFC-307C-A0B8-6DD9-60E6FC948F4A}"/>
              </a:ext>
            </a:extLst>
          </p:cNvPr>
          <p:cNvSpPr txBox="1"/>
          <p:nvPr/>
        </p:nvSpPr>
        <p:spPr>
          <a:xfrm>
            <a:off x="540589" y="828137"/>
            <a:ext cx="1075138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solidFill>
                <a:schemeClr val="bg1"/>
              </a:solidFill>
              <a:ea typeface="Yu Gothic"/>
            </a:endParaRPr>
          </a:p>
          <a:p>
            <a:endParaRPr lang="en-US" sz="2000">
              <a:solidFill>
                <a:schemeClr val="bg1"/>
              </a:solidFill>
              <a:ea typeface="Yu Gothic"/>
            </a:endParaRPr>
          </a:p>
          <a:p>
            <a:endParaRPr lang="en-US" sz="2000">
              <a:solidFill>
                <a:schemeClr val="bg1"/>
              </a:solidFill>
              <a:ea typeface="Yu Gothic"/>
            </a:endParaRPr>
          </a:p>
        </p:txBody>
      </p:sp>
      <p:sp>
        <p:nvSpPr>
          <p:cNvPr id="17" name="Rounded Rectangle 16">
            <a:extLst>
              <a:ext uri="{FF2B5EF4-FFF2-40B4-BE49-F238E27FC236}">
                <a16:creationId xmlns:a16="http://schemas.microsoft.com/office/drawing/2014/main" id="{808C957B-BE05-565D-0BFC-C52A9F124868}"/>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E3082241-7074-B461-617E-6917F8546797}"/>
              </a:ext>
            </a:extLst>
          </p:cNvPr>
          <p:cNvPicPr>
            <a:picLocks noChangeAspect="1"/>
          </p:cNvPicPr>
          <p:nvPr/>
        </p:nvPicPr>
        <p:blipFill>
          <a:blip r:embed="rId3"/>
          <a:stretch>
            <a:fillRect/>
          </a:stretch>
        </p:blipFill>
        <p:spPr>
          <a:xfrm>
            <a:off x="10530996" y="137037"/>
            <a:ext cx="1380889" cy="518316"/>
          </a:xfrm>
          <a:prstGeom prst="rect">
            <a:avLst/>
          </a:prstGeom>
        </p:spPr>
      </p:pic>
      <p:sp>
        <p:nvSpPr>
          <p:cNvPr id="19" name="TextBox 18">
            <a:extLst>
              <a:ext uri="{FF2B5EF4-FFF2-40B4-BE49-F238E27FC236}">
                <a16:creationId xmlns:a16="http://schemas.microsoft.com/office/drawing/2014/main" id="{EA33063A-8670-6C67-5540-BBDA3E0AF7CC}"/>
              </a:ext>
            </a:extLst>
          </p:cNvPr>
          <p:cNvSpPr txBox="1"/>
          <p:nvPr/>
        </p:nvSpPr>
        <p:spPr>
          <a:xfrm>
            <a:off x="4287022" y="1839083"/>
            <a:ext cx="624397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6000" b="1" dirty="0">
                <a:solidFill>
                  <a:schemeClr val="bg1"/>
                </a:solidFill>
              </a:rPr>
              <a:t>Introduction</a:t>
            </a:r>
            <a:br>
              <a:rPr lang="en-GB" sz="6000" b="1" dirty="0">
                <a:solidFill>
                  <a:schemeClr val="bg1"/>
                </a:solidFill>
              </a:rPr>
            </a:br>
            <a:r>
              <a:rPr lang="en-GB" sz="6000" b="1" dirty="0">
                <a:solidFill>
                  <a:schemeClr val="tx2">
                    <a:lumMod val="50000"/>
                    <a:lumOff val="50000"/>
                  </a:schemeClr>
                </a:solidFill>
              </a:rPr>
              <a:t>and</a:t>
            </a:r>
            <a:r>
              <a:rPr lang="en-GB" sz="6000" b="1" dirty="0">
                <a:solidFill>
                  <a:schemeClr val="bg1"/>
                </a:solidFill>
              </a:rPr>
              <a:t> </a:t>
            </a:r>
            <a:br>
              <a:rPr lang="en-GB" sz="6000" b="1" dirty="0">
                <a:solidFill>
                  <a:schemeClr val="bg1"/>
                </a:solidFill>
              </a:rPr>
            </a:br>
            <a:r>
              <a:rPr lang="en-GB" sz="6000" b="1" dirty="0">
                <a:solidFill>
                  <a:schemeClr val="bg1"/>
                </a:solidFill>
              </a:rPr>
              <a:t>proposed work</a:t>
            </a:r>
            <a:endParaRPr lang="en-GB" sz="6000" b="1" dirty="0">
              <a:solidFill>
                <a:schemeClr val="bg1"/>
              </a:solidFill>
              <a:ea typeface="Yu Gothic"/>
            </a:endParaRPr>
          </a:p>
        </p:txBody>
      </p:sp>
      <p:pic>
        <p:nvPicPr>
          <p:cNvPr id="20" name="Picture 3" descr="Shape, arrow&#10;&#10;Description automatically generated">
            <a:extLst>
              <a:ext uri="{FF2B5EF4-FFF2-40B4-BE49-F238E27FC236}">
                <a16:creationId xmlns:a16="http://schemas.microsoft.com/office/drawing/2014/main" id="{781EE68B-F95F-53F5-361A-6ADC0A63D78F}"/>
              </a:ext>
            </a:extLst>
          </p:cNvPr>
          <p:cNvPicPr>
            <a:picLocks noChangeAspect="1"/>
          </p:cNvPicPr>
          <p:nvPr/>
        </p:nvPicPr>
        <p:blipFill>
          <a:blip r:embed="rId4"/>
          <a:stretch>
            <a:fillRect/>
          </a:stretch>
        </p:blipFill>
        <p:spPr>
          <a:xfrm>
            <a:off x="3488147" y="1343148"/>
            <a:ext cx="792240" cy="4018470"/>
          </a:xfrm>
          <a:prstGeom prst="rect">
            <a:avLst/>
          </a:prstGeom>
        </p:spPr>
      </p:pic>
    </p:spTree>
    <p:extLst>
      <p:ext uri="{BB962C8B-B14F-4D97-AF65-F5344CB8AC3E}">
        <p14:creationId xmlns:p14="http://schemas.microsoft.com/office/powerpoint/2010/main" val="2722308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 name="Picture 3" descr="A web of dots connected">
            <a:extLst>
              <a:ext uri="{FF2B5EF4-FFF2-40B4-BE49-F238E27FC236}">
                <a16:creationId xmlns:a16="http://schemas.microsoft.com/office/drawing/2014/main" id="{3EF12CE4-1B18-4121-AEF4-4DACB9DAAEFE}"/>
              </a:ext>
            </a:extLst>
          </p:cNvPr>
          <p:cNvPicPr>
            <a:picLocks noChangeAspect="1"/>
          </p:cNvPicPr>
          <p:nvPr/>
        </p:nvPicPr>
        <p:blipFill rotWithShape="1">
          <a:blip r:embed="rId2">
            <a:alphaModFix amt="35000"/>
          </a:blip>
          <a:srcRect l="20327" r="137" b="1"/>
          <a:stretch/>
        </p:blipFill>
        <p:spPr>
          <a:xfrm>
            <a:off x="1526" y="9"/>
            <a:ext cx="12188969" cy="6858000"/>
          </a:xfrm>
          <a:prstGeom prst="rect">
            <a:avLst/>
          </a:prstGeom>
        </p:spPr>
      </p:pic>
      <p:grpSp>
        <p:nvGrpSpPr>
          <p:cNvPr id="5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60" name="Oval 5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34">
            <a:extLst>
              <a:ext uri="{FF2B5EF4-FFF2-40B4-BE49-F238E27FC236}">
                <a16:creationId xmlns:a16="http://schemas.microsoft.com/office/drawing/2014/main" id="{32C4182D-DB16-B5F3-8EEA-1E3F0761ACF9}"/>
              </a:ext>
            </a:extLst>
          </p:cNvPr>
          <p:cNvSpPr>
            <a:spLocks noGrp="1"/>
          </p:cNvSpPr>
          <p:nvPr>
            <p:ph idx="1"/>
          </p:nvPr>
        </p:nvSpPr>
        <p:spPr>
          <a:xfrm>
            <a:off x="2882024" y="2839530"/>
            <a:ext cx="5955331" cy="3081185"/>
          </a:xfrm>
        </p:spPr>
        <p:txBody>
          <a:bodyPr lIns="109728" tIns="109728" rIns="109728" bIns="91440" anchor="t">
            <a:noAutofit/>
          </a:bodyPr>
          <a:lstStyle/>
          <a:p>
            <a:pPr marL="0" indent="0">
              <a:buNone/>
            </a:pPr>
            <a:r>
              <a:rPr lang="en-US" sz="2200">
                <a:solidFill>
                  <a:srgbClr val="FFFFFF"/>
                </a:solidFill>
                <a:ea typeface="Yu Gothic"/>
              </a:rPr>
              <a:t>             </a:t>
            </a:r>
            <a:endParaRPr lang="en-US" sz="2200">
              <a:ea typeface="Yu Gothic"/>
            </a:endParaRPr>
          </a:p>
        </p:txBody>
      </p:sp>
      <p:sp>
        <p:nvSpPr>
          <p:cNvPr id="2" name="TextBox 1">
            <a:extLst>
              <a:ext uri="{FF2B5EF4-FFF2-40B4-BE49-F238E27FC236}">
                <a16:creationId xmlns:a16="http://schemas.microsoft.com/office/drawing/2014/main" id="{C0517DFC-307C-A0B8-6DD9-60E6FC948F4A}"/>
              </a:ext>
            </a:extLst>
          </p:cNvPr>
          <p:cNvSpPr txBox="1"/>
          <p:nvPr/>
        </p:nvSpPr>
        <p:spPr>
          <a:xfrm>
            <a:off x="325413" y="3150423"/>
            <a:ext cx="4963834"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bg1"/>
                </a:solidFill>
                <a:ea typeface="+mn-lt"/>
                <a:cs typeface="+mn-lt"/>
              </a:rPr>
              <a:t>Farmers who grow potatoes suffer from serious financial standpoint losses each year which cause several diseases that affect potato plants. </a:t>
            </a:r>
          </a:p>
          <a:p>
            <a:endParaRPr lang="en-US" sz="2200" dirty="0">
              <a:solidFill>
                <a:schemeClr val="bg1"/>
              </a:solidFill>
              <a:ea typeface="Yu Gothic"/>
            </a:endParaRPr>
          </a:p>
        </p:txBody>
      </p:sp>
      <p:pic>
        <p:nvPicPr>
          <p:cNvPr id="3" name="Picture 3" descr="A picture containing outdoor, ground, person, grass&#10;&#10;Description automatically generated">
            <a:extLst>
              <a:ext uri="{FF2B5EF4-FFF2-40B4-BE49-F238E27FC236}">
                <a16:creationId xmlns:a16="http://schemas.microsoft.com/office/drawing/2014/main" id="{3B1DCD34-25D2-DCA2-9632-6D463CD6794C}"/>
              </a:ext>
            </a:extLst>
          </p:cNvPr>
          <p:cNvPicPr>
            <a:picLocks noChangeAspect="1"/>
          </p:cNvPicPr>
          <p:nvPr/>
        </p:nvPicPr>
        <p:blipFill>
          <a:blip r:embed="rId3"/>
          <a:stretch>
            <a:fillRect/>
          </a:stretch>
        </p:blipFill>
        <p:spPr>
          <a:xfrm>
            <a:off x="6074713" y="1522748"/>
            <a:ext cx="5843546" cy="336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ounded Rectangle 16">
            <a:extLst>
              <a:ext uri="{FF2B5EF4-FFF2-40B4-BE49-F238E27FC236}">
                <a16:creationId xmlns:a16="http://schemas.microsoft.com/office/drawing/2014/main" id="{B3649E3D-E147-563A-E533-B03356EBBDD8}"/>
              </a:ext>
            </a:extLst>
          </p:cNvPr>
          <p:cNvSpPr/>
          <p:nvPr/>
        </p:nvSpPr>
        <p:spPr>
          <a:xfrm>
            <a:off x="10311195" y="129178"/>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5A2FCFA-36FA-D9F3-010D-0FC8C0B4DF27}"/>
              </a:ext>
            </a:extLst>
          </p:cNvPr>
          <p:cNvPicPr>
            <a:picLocks noChangeAspect="1"/>
          </p:cNvPicPr>
          <p:nvPr/>
        </p:nvPicPr>
        <p:blipFill>
          <a:blip r:embed="rId4"/>
          <a:stretch>
            <a:fillRect/>
          </a:stretch>
        </p:blipFill>
        <p:spPr>
          <a:xfrm>
            <a:off x="10375269" y="175762"/>
            <a:ext cx="1380889" cy="518316"/>
          </a:xfrm>
          <a:prstGeom prst="rect">
            <a:avLst/>
          </a:prstGeom>
        </p:spPr>
      </p:pic>
      <p:sp>
        <p:nvSpPr>
          <p:cNvPr id="20" name="TextBox 19">
            <a:extLst>
              <a:ext uri="{FF2B5EF4-FFF2-40B4-BE49-F238E27FC236}">
                <a16:creationId xmlns:a16="http://schemas.microsoft.com/office/drawing/2014/main" id="{168C742A-AB26-5C57-BB02-43492C663F2C}"/>
              </a:ext>
            </a:extLst>
          </p:cNvPr>
          <p:cNvSpPr txBox="1"/>
          <p:nvPr/>
        </p:nvSpPr>
        <p:spPr>
          <a:xfrm>
            <a:off x="364825" y="480583"/>
            <a:ext cx="6950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chemeClr val="bg1"/>
                </a:solidFill>
              </a:rPr>
              <a:t>Introduction and proposed work  (contd.)</a:t>
            </a:r>
            <a:endParaRPr lang="en-GB" b="1" dirty="0">
              <a:solidFill>
                <a:schemeClr val="bg1"/>
              </a:solidFill>
              <a:ea typeface="Yu Gothic"/>
            </a:endParaRPr>
          </a:p>
        </p:txBody>
      </p:sp>
      <p:pic>
        <p:nvPicPr>
          <p:cNvPr id="21" name="Picture 3" descr="Shape, arrow&#10;&#10;Description automatically generated">
            <a:extLst>
              <a:ext uri="{FF2B5EF4-FFF2-40B4-BE49-F238E27FC236}">
                <a16:creationId xmlns:a16="http://schemas.microsoft.com/office/drawing/2014/main" id="{3133634A-9CDC-9881-64DC-B60A84936168}"/>
              </a:ext>
            </a:extLst>
          </p:cNvPr>
          <p:cNvPicPr>
            <a:picLocks noChangeAspect="1"/>
          </p:cNvPicPr>
          <p:nvPr/>
        </p:nvPicPr>
        <p:blipFill>
          <a:blip r:embed="rId5"/>
          <a:stretch>
            <a:fillRect/>
          </a:stretch>
        </p:blipFill>
        <p:spPr>
          <a:xfrm flipH="1">
            <a:off x="295270" y="377691"/>
            <a:ext cx="150606" cy="525119"/>
          </a:xfrm>
          <a:prstGeom prst="rect">
            <a:avLst/>
          </a:prstGeom>
        </p:spPr>
      </p:pic>
      <p:sp>
        <p:nvSpPr>
          <p:cNvPr id="22" name="TextBox 21">
            <a:extLst>
              <a:ext uri="{FF2B5EF4-FFF2-40B4-BE49-F238E27FC236}">
                <a16:creationId xmlns:a16="http://schemas.microsoft.com/office/drawing/2014/main" id="{2FB2B30F-712D-945A-FFBA-1C0D585C4E2C}"/>
              </a:ext>
            </a:extLst>
          </p:cNvPr>
          <p:cNvSpPr txBox="1"/>
          <p:nvPr/>
        </p:nvSpPr>
        <p:spPr>
          <a:xfrm>
            <a:off x="325413" y="2120385"/>
            <a:ext cx="496383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tx2">
                    <a:lumMod val="50000"/>
                    <a:lumOff val="50000"/>
                  </a:schemeClr>
                </a:solidFill>
                <a:ea typeface="+mn-lt"/>
                <a:cs typeface="+mn-lt"/>
              </a:rPr>
              <a:t>Problem Statement :</a:t>
            </a:r>
            <a:endParaRPr lang="en-US" sz="2200" b="1" dirty="0">
              <a:solidFill>
                <a:schemeClr val="tx2">
                  <a:lumMod val="50000"/>
                  <a:lumOff val="50000"/>
                </a:schemeClr>
              </a:solidFill>
              <a:ea typeface="Yu Gothic"/>
            </a:endParaRPr>
          </a:p>
        </p:txBody>
      </p:sp>
    </p:spTree>
    <p:extLst>
      <p:ext uri="{BB962C8B-B14F-4D97-AF65-F5344CB8AC3E}">
        <p14:creationId xmlns:p14="http://schemas.microsoft.com/office/powerpoint/2010/main" val="3241945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 name="Picture 3" descr="A web of dots connected">
            <a:extLst>
              <a:ext uri="{FF2B5EF4-FFF2-40B4-BE49-F238E27FC236}">
                <a16:creationId xmlns:a16="http://schemas.microsoft.com/office/drawing/2014/main" id="{3EF12CE4-1B18-4121-AEF4-4DACB9DAAEFE}"/>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5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60" name="Oval 5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34">
            <a:extLst>
              <a:ext uri="{FF2B5EF4-FFF2-40B4-BE49-F238E27FC236}">
                <a16:creationId xmlns:a16="http://schemas.microsoft.com/office/drawing/2014/main" id="{32C4182D-DB16-B5F3-8EEA-1E3F0761ACF9}"/>
              </a:ext>
            </a:extLst>
          </p:cNvPr>
          <p:cNvSpPr>
            <a:spLocks noGrp="1"/>
          </p:cNvSpPr>
          <p:nvPr>
            <p:ph idx="1"/>
          </p:nvPr>
        </p:nvSpPr>
        <p:spPr>
          <a:xfrm>
            <a:off x="2882024" y="2839530"/>
            <a:ext cx="5955331" cy="3081185"/>
          </a:xfrm>
        </p:spPr>
        <p:txBody>
          <a:bodyPr lIns="109728" tIns="109728" rIns="109728" bIns="91440" anchor="t">
            <a:noAutofit/>
          </a:bodyPr>
          <a:lstStyle/>
          <a:p>
            <a:pPr marL="0" indent="0">
              <a:buNone/>
            </a:pPr>
            <a:r>
              <a:rPr lang="en-US" sz="2200">
                <a:solidFill>
                  <a:srgbClr val="FFFFFF"/>
                </a:solidFill>
                <a:ea typeface="Yu Gothic"/>
              </a:rPr>
              <a:t>             </a:t>
            </a:r>
            <a:endParaRPr lang="en-US" sz="2200">
              <a:ea typeface="Yu Gothic"/>
            </a:endParaRPr>
          </a:p>
        </p:txBody>
      </p:sp>
      <p:sp>
        <p:nvSpPr>
          <p:cNvPr id="2" name="TextBox 1">
            <a:extLst>
              <a:ext uri="{FF2B5EF4-FFF2-40B4-BE49-F238E27FC236}">
                <a16:creationId xmlns:a16="http://schemas.microsoft.com/office/drawing/2014/main" id="{C0517DFC-307C-A0B8-6DD9-60E6FC948F4A}"/>
              </a:ext>
            </a:extLst>
          </p:cNvPr>
          <p:cNvSpPr txBox="1"/>
          <p:nvPr/>
        </p:nvSpPr>
        <p:spPr>
          <a:xfrm>
            <a:off x="762262" y="370937"/>
            <a:ext cx="8936442"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solidFill>
                <a:schemeClr val="bg1"/>
              </a:solidFill>
              <a:ea typeface="+mn-lt"/>
              <a:cs typeface="+mn-lt"/>
            </a:endParaRPr>
          </a:p>
          <a:p>
            <a:endParaRPr lang="en-US" sz="2200">
              <a:solidFill>
                <a:schemeClr val="bg1"/>
              </a:solidFill>
              <a:ea typeface="Yu Gothic"/>
            </a:endParaRPr>
          </a:p>
          <a:p>
            <a:endParaRPr lang="en-US" sz="2200">
              <a:solidFill>
                <a:schemeClr val="bg1"/>
              </a:solidFill>
              <a:ea typeface="Yu Gothic"/>
            </a:endParaRPr>
          </a:p>
          <a:p>
            <a:r>
              <a:rPr lang="en-US" sz="2200">
                <a:solidFill>
                  <a:schemeClr val="bg1"/>
                </a:solidFill>
                <a:ea typeface="+mn-lt"/>
                <a:cs typeface="+mn-lt"/>
              </a:rPr>
              <a:t>The diseases </a:t>
            </a:r>
            <a:r>
              <a:rPr lang="en-US" sz="2200" b="1">
                <a:solidFill>
                  <a:schemeClr val="bg1"/>
                </a:solidFill>
                <a:ea typeface="+mn-lt"/>
                <a:cs typeface="+mn-lt"/>
              </a:rPr>
              <a:t>Early Blight</a:t>
            </a:r>
            <a:r>
              <a:rPr lang="en-US" sz="2200">
                <a:solidFill>
                  <a:schemeClr val="bg1"/>
                </a:solidFill>
                <a:ea typeface="+mn-lt"/>
                <a:cs typeface="+mn-lt"/>
              </a:rPr>
              <a:t> and </a:t>
            </a:r>
            <a:r>
              <a:rPr lang="en-US" sz="2200" b="1">
                <a:solidFill>
                  <a:schemeClr val="bg1"/>
                </a:solidFill>
                <a:ea typeface="+mn-lt"/>
                <a:cs typeface="+mn-lt"/>
              </a:rPr>
              <a:t>Late Blight</a:t>
            </a:r>
            <a:r>
              <a:rPr lang="en-US" sz="2200">
                <a:solidFill>
                  <a:schemeClr val="bg1"/>
                </a:solidFill>
                <a:ea typeface="+mn-lt"/>
                <a:cs typeface="+mn-lt"/>
              </a:rPr>
              <a:t> are the most frequent among potato plants.</a:t>
            </a:r>
            <a:endParaRPr lang="en-US">
              <a:solidFill>
                <a:schemeClr val="bg1"/>
              </a:solidFill>
            </a:endParaRPr>
          </a:p>
        </p:txBody>
      </p:sp>
      <p:pic>
        <p:nvPicPr>
          <p:cNvPr id="3" name="Picture 3">
            <a:extLst>
              <a:ext uri="{FF2B5EF4-FFF2-40B4-BE49-F238E27FC236}">
                <a16:creationId xmlns:a16="http://schemas.microsoft.com/office/drawing/2014/main" id="{67A84C5B-B9AF-3425-76F8-9EEB3D6A46D7}"/>
              </a:ext>
            </a:extLst>
          </p:cNvPr>
          <p:cNvPicPr>
            <a:picLocks noChangeAspect="1"/>
          </p:cNvPicPr>
          <p:nvPr/>
        </p:nvPicPr>
        <p:blipFill rotWithShape="1">
          <a:blip r:embed="rId3"/>
          <a:srcRect l="15775" r="20583" b="-686"/>
          <a:stretch/>
        </p:blipFill>
        <p:spPr>
          <a:xfrm>
            <a:off x="7606145" y="2484120"/>
            <a:ext cx="3306481" cy="24467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4">
            <a:extLst>
              <a:ext uri="{FF2B5EF4-FFF2-40B4-BE49-F238E27FC236}">
                <a16:creationId xmlns:a16="http://schemas.microsoft.com/office/drawing/2014/main" id="{102DB8AD-9D17-E22E-C945-443F165B85F3}"/>
              </a:ext>
            </a:extLst>
          </p:cNvPr>
          <p:cNvPicPr>
            <a:picLocks noChangeAspect="1"/>
          </p:cNvPicPr>
          <p:nvPr/>
        </p:nvPicPr>
        <p:blipFill rotWithShape="1">
          <a:blip r:embed="rId4"/>
          <a:srcRect t="14136" b="1571"/>
          <a:stretch/>
        </p:blipFill>
        <p:spPr>
          <a:xfrm>
            <a:off x="1132413" y="2616287"/>
            <a:ext cx="2743200" cy="2312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D6E4FA28-00A1-7EA8-2B7E-B195F10020C6}"/>
              </a:ext>
            </a:extLst>
          </p:cNvPr>
          <p:cNvSpPr txBox="1"/>
          <p:nvPr/>
        </p:nvSpPr>
        <p:spPr>
          <a:xfrm>
            <a:off x="1070721" y="548169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dirty="0">
                <a:solidFill>
                  <a:schemeClr val="tx2">
                    <a:lumMod val="50000"/>
                    <a:lumOff val="50000"/>
                  </a:schemeClr>
                </a:solidFill>
              </a:rPr>
              <a:t>Early Blight Leaf</a:t>
            </a:r>
            <a:endParaRPr lang="en-US" sz="2200" b="1" dirty="0">
              <a:solidFill>
                <a:schemeClr val="tx2">
                  <a:lumMod val="50000"/>
                  <a:lumOff val="50000"/>
                </a:schemeClr>
              </a:solidFill>
              <a:ea typeface="Yu Gothic"/>
            </a:endParaRPr>
          </a:p>
        </p:txBody>
      </p:sp>
      <p:sp>
        <p:nvSpPr>
          <p:cNvPr id="6" name="TextBox 5">
            <a:extLst>
              <a:ext uri="{FF2B5EF4-FFF2-40B4-BE49-F238E27FC236}">
                <a16:creationId xmlns:a16="http://schemas.microsoft.com/office/drawing/2014/main" id="{A84B39B5-173B-5790-C4C6-9D908FD6D632}"/>
              </a:ext>
            </a:extLst>
          </p:cNvPr>
          <p:cNvSpPr txBox="1"/>
          <p:nvPr/>
        </p:nvSpPr>
        <p:spPr>
          <a:xfrm>
            <a:off x="7966635" y="5489828"/>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dirty="0">
                <a:solidFill>
                  <a:schemeClr val="tx2">
                    <a:lumMod val="50000"/>
                    <a:lumOff val="50000"/>
                  </a:schemeClr>
                </a:solidFill>
                <a:ea typeface="Yu Gothic"/>
              </a:rPr>
              <a:t>Late Blight Leaf</a:t>
            </a:r>
          </a:p>
        </p:txBody>
      </p:sp>
      <p:sp>
        <p:nvSpPr>
          <p:cNvPr id="20" name="Rounded Rectangle 19">
            <a:extLst>
              <a:ext uri="{FF2B5EF4-FFF2-40B4-BE49-F238E27FC236}">
                <a16:creationId xmlns:a16="http://schemas.microsoft.com/office/drawing/2014/main" id="{1009FF6B-98A5-F3E4-6EE1-9085C4F1DE48}"/>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8FD85072-E4CA-0864-EBDE-F366F6D9BC0D}"/>
              </a:ext>
            </a:extLst>
          </p:cNvPr>
          <p:cNvPicPr>
            <a:picLocks noChangeAspect="1"/>
          </p:cNvPicPr>
          <p:nvPr/>
        </p:nvPicPr>
        <p:blipFill>
          <a:blip r:embed="rId5"/>
          <a:stretch>
            <a:fillRect/>
          </a:stretch>
        </p:blipFill>
        <p:spPr>
          <a:xfrm>
            <a:off x="10530996" y="137037"/>
            <a:ext cx="1380889" cy="518316"/>
          </a:xfrm>
          <a:prstGeom prst="rect">
            <a:avLst/>
          </a:prstGeom>
        </p:spPr>
      </p:pic>
      <p:sp>
        <p:nvSpPr>
          <p:cNvPr id="22" name="TextBox 21">
            <a:extLst>
              <a:ext uri="{FF2B5EF4-FFF2-40B4-BE49-F238E27FC236}">
                <a16:creationId xmlns:a16="http://schemas.microsoft.com/office/drawing/2014/main" id="{FAD40BFD-FCC8-C32C-EACC-155928B0A6D3}"/>
              </a:ext>
            </a:extLst>
          </p:cNvPr>
          <p:cNvSpPr txBox="1"/>
          <p:nvPr/>
        </p:nvSpPr>
        <p:spPr>
          <a:xfrm>
            <a:off x="364825" y="480583"/>
            <a:ext cx="6950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chemeClr val="bg1"/>
                </a:solidFill>
              </a:rPr>
              <a:t>Introduction and proposed work  (contd.)</a:t>
            </a:r>
            <a:endParaRPr lang="en-GB" b="1" dirty="0">
              <a:solidFill>
                <a:schemeClr val="bg1"/>
              </a:solidFill>
              <a:ea typeface="Yu Gothic"/>
            </a:endParaRPr>
          </a:p>
        </p:txBody>
      </p:sp>
      <p:pic>
        <p:nvPicPr>
          <p:cNvPr id="23" name="Picture 3" descr="Shape, arrow&#10;&#10;Description automatically generated">
            <a:extLst>
              <a:ext uri="{FF2B5EF4-FFF2-40B4-BE49-F238E27FC236}">
                <a16:creationId xmlns:a16="http://schemas.microsoft.com/office/drawing/2014/main" id="{04ACE756-F9B5-739B-1F7B-2314E8046009}"/>
              </a:ext>
            </a:extLst>
          </p:cNvPr>
          <p:cNvPicPr>
            <a:picLocks noChangeAspect="1"/>
          </p:cNvPicPr>
          <p:nvPr/>
        </p:nvPicPr>
        <p:blipFill>
          <a:blip r:embed="rId6"/>
          <a:stretch>
            <a:fillRect/>
          </a:stretch>
        </p:blipFill>
        <p:spPr>
          <a:xfrm flipH="1">
            <a:off x="295270" y="377691"/>
            <a:ext cx="150606" cy="525119"/>
          </a:xfrm>
          <a:prstGeom prst="rect">
            <a:avLst/>
          </a:prstGeom>
        </p:spPr>
      </p:pic>
    </p:spTree>
    <p:extLst>
      <p:ext uri="{BB962C8B-B14F-4D97-AF65-F5344CB8AC3E}">
        <p14:creationId xmlns:p14="http://schemas.microsoft.com/office/powerpoint/2010/main" val="2837965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 name="Picture 3" descr="A web of dots connected">
            <a:extLst>
              <a:ext uri="{FF2B5EF4-FFF2-40B4-BE49-F238E27FC236}">
                <a16:creationId xmlns:a16="http://schemas.microsoft.com/office/drawing/2014/main" id="{3EF12CE4-1B18-4121-AEF4-4DACB9DAAEFE}"/>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5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60" name="Oval 5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C0517DFC-307C-A0B8-6DD9-60E6FC948F4A}"/>
              </a:ext>
            </a:extLst>
          </p:cNvPr>
          <p:cNvSpPr txBox="1"/>
          <p:nvPr/>
        </p:nvSpPr>
        <p:spPr>
          <a:xfrm>
            <a:off x="540589" y="828137"/>
            <a:ext cx="1075138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solidFill>
                <a:schemeClr val="bg1"/>
              </a:solidFill>
              <a:ea typeface="Yu Gothic"/>
            </a:endParaRPr>
          </a:p>
          <a:p>
            <a:endParaRPr lang="en-US" sz="2000">
              <a:solidFill>
                <a:schemeClr val="bg1"/>
              </a:solidFill>
              <a:ea typeface="Yu Gothic"/>
            </a:endParaRPr>
          </a:p>
          <a:p>
            <a:endParaRPr lang="en-US" sz="2000">
              <a:solidFill>
                <a:schemeClr val="bg1"/>
              </a:solidFill>
              <a:ea typeface="Yu Gothic"/>
            </a:endParaRPr>
          </a:p>
        </p:txBody>
      </p:sp>
      <p:sp>
        <p:nvSpPr>
          <p:cNvPr id="3" name="TextBox 2">
            <a:extLst>
              <a:ext uri="{FF2B5EF4-FFF2-40B4-BE49-F238E27FC236}">
                <a16:creationId xmlns:a16="http://schemas.microsoft.com/office/drawing/2014/main" id="{FD8BA75D-3713-0610-A635-491C7DAE9839}"/>
              </a:ext>
            </a:extLst>
          </p:cNvPr>
          <p:cNvSpPr txBox="1"/>
          <p:nvPr/>
        </p:nvSpPr>
        <p:spPr>
          <a:xfrm>
            <a:off x="1086927" y="2265871"/>
            <a:ext cx="9558066"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bg1"/>
                </a:solidFill>
                <a:ea typeface="+mn-lt"/>
                <a:cs typeface="+mn-lt"/>
              </a:rPr>
              <a:t>Hence, our goal is to </a:t>
            </a:r>
            <a:r>
              <a:rPr lang="en-US" sz="2200" b="1" dirty="0">
                <a:solidFill>
                  <a:schemeClr val="bg1"/>
                </a:solidFill>
                <a:ea typeface="+mn-lt"/>
                <a:cs typeface="+mn-lt"/>
              </a:rPr>
              <a:t>classify the type of disease</a:t>
            </a:r>
            <a:r>
              <a:rPr lang="en-US" sz="2200" dirty="0">
                <a:solidFill>
                  <a:schemeClr val="bg1"/>
                </a:solidFill>
                <a:ea typeface="+mn-lt"/>
                <a:cs typeface="+mn-lt"/>
              </a:rPr>
              <a:t> in the potato plant. Thus, we have three classes:</a:t>
            </a:r>
          </a:p>
          <a:p>
            <a:endParaRPr lang="en-US" sz="2200" dirty="0">
              <a:solidFill>
                <a:schemeClr val="bg1"/>
              </a:solidFill>
              <a:ea typeface="+mn-lt"/>
              <a:cs typeface="+mn-lt"/>
            </a:endParaRPr>
          </a:p>
          <a:p>
            <a:endParaRPr lang="en-US" sz="2200" dirty="0">
              <a:solidFill>
                <a:schemeClr val="bg1"/>
              </a:solidFill>
              <a:ea typeface="+mn-lt"/>
              <a:cs typeface="+mn-lt"/>
            </a:endParaRPr>
          </a:p>
          <a:p>
            <a:pPr marL="285750" indent="-285750">
              <a:buFont typeface="Arial"/>
              <a:buChar char="•"/>
            </a:pPr>
            <a:r>
              <a:rPr lang="en-US" sz="2200" b="1" dirty="0">
                <a:solidFill>
                  <a:schemeClr val="tx2">
                    <a:lumMod val="50000"/>
                    <a:lumOff val="50000"/>
                  </a:schemeClr>
                </a:solidFill>
                <a:ea typeface="+mn-lt"/>
                <a:cs typeface="+mn-lt"/>
              </a:rPr>
              <a:t>Healthy</a:t>
            </a:r>
          </a:p>
          <a:p>
            <a:pPr marL="285750" indent="-285750">
              <a:buFont typeface="Arial"/>
              <a:buChar char="•"/>
            </a:pPr>
            <a:endParaRPr lang="en-US" sz="2200" b="1" dirty="0">
              <a:solidFill>
                <a:schemeClr val="bg1"/>
              </a:solidFill>
              <a:ea typeface="+mn-lt"/>
              <a:cs typeface="+mn-lt"/>
            </a:endParaRPr>
          </a:p>
          <a:p>
            <a:pPr marL="285750" indent="-285750">
              <a:buFont typeface="Arial"/>
              <a:buChar char="•"/>
            </a:pPr>
            <a:r>
              <a:rPr lang="en-US" sz="2200" b="1" dirty="0">
                <a:solidFill>
                  <a:schemeClr val="tx2">
                    <a:lumMod val="50000"/>
                    <a:lumOff val="50000"/>
                  </a:schemeClr>
                </a:solidFill>
                <a:ea typeface="+mn-lt"/>
                <a:cs typeface="+mn-lt"/>
              </a:rPr>
              <a:t>Early</a:t>
            </a:r>
            <a:r>
              <a:rPr lang="en-US" sz="2200" b="1" dirty="0">
                <a:solidFill>
                  <a:schemeClr val="bg1"/>
                </a:solidFill>
                <a:ea typeface="+mn-lt"/>
                <a:cs typeface="+mn-lt"/>
              </a:rPr>
              <a:t> </a:t>
            </a:r>
            <a:r>
              <a:rPr lang="en-US" sz="2200" b="1" dirty="0">
                <a:solidFill>
                  <a:schemeClr val="tx2">
                    <a:lumMod val="50000"/>
                    <a:lumOff val="50000"/>
                  </a:schemeClr>
                </a:solidFill>
                <a:ea typeface="+mn-lt"/>
                <a:cs typeface="+mn-lt"/>
              </a:rPr>
              <a:t>Blight</a:t>
            </a:r>
          </a:p>
          <a:p>
            <a:pPr marL="285750" indent="-285750">
              <a:buFont typeface="Arial"/>
              <a:buChar char="•"/>
            </a:pPr>
            <a:endParaRPr lang="en-US" sz="2200" b="1" dirty="0">
              <a:solidFill>
                <a:schemeClr val="bg1"/>
              </a:solidFill>
              <a:ea typeface="+mn-lt"/>
              <a:cs typeface="+mn-lt"/>
            </a:endParaRPr>
          </a:p>
          <a:p>
            <a:pPr marL="285750" indent="-285750">
              <a:buFont typeface="Arial"/>
              <a:buChar char="•"/>
            </a:pPr>
            <a:r>
              <a:rPr lang="en-US" sz="2200" b="1" dirty="0">
                <a:solidFill>
                  <a:schemeClr val="tx2">
                    <a:lumMod val="50000"/>
                    <a:lumOff val="50000"/>
                  </a:schemeClr>
                </a:solidFill>
                <a:ea typeface="+mn-lt"/>
                <a:cs typeface="+mn-lt"/>
              </a:rPr>
              <a:t>Late</a:t>
            </a:r>
            <a:r>
              <a:rPr lang="en-US" sz="2200" b="1" dirty="0">
                <a:solidFill>
                  <a:schemeClr val="bg1"/>
                </a:solidFill>
                <a:ea typeface="+mn-lt"/>
                <a:cs typeface="+mn-lt"/>
              </a:rPr>
              <a:t> </a:t>
            </a:r>
            <a:r>
              <a:rPr lang="en-US" sz="2200" b="1" dirty="0">
                <a:solidFill>
                  <a:schemeClr val="tx2">
                    <a:lumMod val="50000"/>
                    <a:lumOff val="50000"/>
                  </a:schemeClr>
                </a:solidFill>
                <a:ea typeface="+mn-lt"/>
                <a:cs typeface="+mn-lt"/>
              </a:rPr>
              <a:t>Blight</a:t>
            </a:r>
          </a:p>
          <a:p>
            <a:pPr algn="l"/>
            <a:endParaRPr lang="en-US" sz="2000" dirty="0">
              <a:solidFill>
                <a:schemeClr val="bg1"/>
              </a:solidFill>
              <a:ea typeface="Yu Gothic"/>
            </a:endParaRPr>
          </a:p>
        </p:txBody>
      </p:sp>
      <p:sp>
        <p:nvSpPr>
          <p:cNvPr id="5" name="TextBox 4">
            <a:extLst>
              <a:ext uri="{FF2B5EF4-FFF2-40B4-BE49-F238E27FC236}">
                <a16:creationId xmlns:a16="http://schemas.microsoft.com/office/drawing/2014/main" id="{F75AF031-5607-D926-83B1-D9B0BB791E35}"/>
              </a:ext>
            </a:extLst>
          </p:cNvPr>
          <p:cNvSpPr txBox="1"/>
          <p:nvPr/>
        </p:nvSpPr>
        <p:spPr>
          <a:xfrm>
            <a:off x="1028520" y="1201049"/>
            <a:ext cx="1042070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bg1"/>
                </a:solidFill>
              </a:rPr>
              <a:t>We are designing a AI powered web application which can detect the type of disease of a potato plant just by uploading the pictures of leaves of the suspected plant.</a:t>
            </a:r>
            <a:endParaRPr lang="en-US" sz="2200" dirty="0">
              <a:solidFill>
                <a:schemeClr val="bg1"/>
              </a:solidFill>
              <a:ea typeface="Yu Gothic"/>
            </a:endParaRPr>
          </a:p>
        </p:txBody>
      </p:sp>
      <p:pic>
        <p:nvPicPr>
          <p:cNvPr id="6" name="Picture 7">
            <a:extLst>
              <a:ext uri="{FF2B5EF4-FFF2-40B4-BE49-F238E27FC236}">
                <a16:creationId xmlns:a16="http://schemas.microsoft.com/office/drawing/2014/main" id="{6C62774C-A917-B006-4D7D-97BAB78C7BA3}"/>
              </a:ext>
            </a:extLst>
          </p:cNvPr>
          <p:cNvPicPr>
            <a:picLocks noChangeAspect="1"/>
          </p:cNvPicPr>
          <p:nvPr/>
        </p:nvPicPr>
        <p:blipFill rotWithShape="1">
          <a:blip r:embed="rId3"/>
          <a:srcRect l="-133" r="10294" b="10559"/>
          <a:stretch/>
        </p:blipFill>
        <p:spPr>
          <a:xfrm>
            <a:off x="6500682" y="2889129"/>
            <a:ext cx="4389022" cy="2971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Rounded Rectangle 17">
            <a:extLst>
              <a:ext uri="{FF2B5EF4-FFF2-40B4-BE49-F238E27FC236}">
                <a16:creationId xmlns:a16="http://schemas.microsoft.com/office/drawing/2014/main" id="{2095D7A3-6FA5-EEE4-9689-8D65FA2B4720}"/>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6CC75163-7A5C-6301-74C4-A62DFC7E119F}"/>
              </a:ext>
            </a:extLst>
          </p:cNvPr>
          <p:cNvPicPr>
            <a:picLocks noChangeAspect="1"/>
          </p:cNvPicPr>
          <p:nvPr/>
        </p:nvPicPr>
        <p:blipFill>
          <a:blip r:embed="rId4"/>
          <a:stretch>
            <a:fillRect/>
          </a:stretch>
        </p:blipFill>
        <p:spPr>
          <a:xfrm>
            <a:off x="10530996" y="137037"/>
            <a:ext cx="1380889" cy="518316"/>
          </a:xfrm>
          <a:prstGeom prst="rect">
            <a:avLst/>
          </a:prstGeom>
        </p:spPr>
      </p:pic>
      <p:sp>
        <p:nvSpPr>
          <p:cNvPr id="20" name="TextBox 19">
            <a:extLst>
              <a:ext uri="{FF2B5EF4-FFF2-40B4-BE49-F238E27FC236}">
                <a16:creationId xmlns:a16="http://schemas.microsoft.com/office/drawing/2014/main" id="{4D9C5C11-97BA-525A-7FC3-BB2CB4E1BA7B}"/>
              </a:ext>
            </a:extLst>
          </p:cNvPr>
          <p:cNvSpPr txBox="1"/>
          <p:nvPr/>
        </p:nvSpPr>
        <p:spPr>
          <a:xfrm>
            <a:off x="364825" y="480583"/>
            <a:ext cx="6950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chemeClr val="bg1"/>
                </a:solidFill>
              </a:rPr>
              <a:t>Introduction and proposed work  (contd.)</a:t>
            </a:r>
            <a:endParaRPr lang="en-GB" b="1" dirty="0">
              <a:solidFill>
                <a:schemeClr val="bg1"/>
              </a:solidFill>
              <a:ea typeface="Yu Gothic"/>
            </a:endParaRPr>
          </a:p>
        </p:txBody>
      </p:sp>
      <p:pic>
        <p:nvPicPr>
          <p:cNvPr id="21" name="Picture 3" descr="Shape, arrow&#10;&#10;Description automatically generated">
            <a:extLst>
              <a:ext uri="{FF2B5EF4-FFF2-40B4-BE49-F238E27FC236}">
                <a16:creationId xmlns:a16="http://schemas.microsoft.com/office/drawing/2014/main" id="{FBDC2E9A-7CCE-5A09-F7D1-0163BFCE912D}"/>
              </a:ext>
            </a:extLst>
          </p:cNvPr>
          <p:cNvPicPr>
            <a:picLocks noChangeAspect="1"/>
          </p:cNvPicPr>
          <p:nvPr/>
        </p:nvPicPr>
        <p:blipFill>
          <a:blip r:embed="rId5"/>
          <a:stretch>
            <a:fillRect/>
          </a:stretch>
        </p:blipFill>
        <p:spPr>
          <a:xfrm flipH="1">
            <a:off x="295270" y="377691"/>
            <a:ext cx="150606" cy="525119"/>
          </a:xfrm>
          <a:prstGeom prst="rect">
            <a:avLst/>
          </a:prstGeom>
        </p:spPr>
      </p:pic>
    </p:spTree>
    <p:extLst>
      <p:ext uri="{BB962C8B-B14F-4D97-AF65-F5344CB8AC3E}">
        <p14:creationId xmlns:p14="http://schemas.microsoft.com/office/powerpoint/2010/main" val="18263169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checkerboard(across)">
                                      <p:cBhvr>
                                        <p:cTn id="10" dur="500"/>
                                        <p:tgtEl>
                                          <p:spTgt spid="3">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checkerboard(across)">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 name="Picture 3" descr="A web of dots connected">
            <a:extLst>
              <a:ext uri="{FF2B5EF4-FFF2-40B4-BE49-F238E27FC236}">
                <a16:creationId xmlns:a16="http://schemas.microsoft.com/office/drawing/2014/main" id="{3EF12CE4-1B18-4121-AEF4-4DACB9DAAEFE}"/>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5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60" name="Oval 5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34">
            <a:extLst>
              <a:ext uri="{FF2B5EF4-FFF2-40B4-BE49-F238E27FC236}">
                <a16:creationId xmlns:a16="http://schemas.microsoft.com/office/drawing/2014/main" id="{32C4182D-DB16-B5F3-8EEA-1E3F0761ACF9}"/>
              </a:ext>
            </a:extLst>
          </p:cNvPr>
          <p:cNvSpPr>
            <a:spLocks noGrp="1"/>
          </p:cNvSpPr>
          <p:nvPr>
            <p:ph idx="1"/>
          </p:nvPr>
        </p:nvSpPr>
        <p:spPr>
          <a:xfrm>
            <a:off x="2882024" y="2839530"/>
            <a:ext cx="5955331" cy="3081185"/>
          </a:xfrm>
        </p:spPr>
        <p:txBody>
          <a:bodyPr lIns="109728" tIns="109728" rIns="109728" bIns="91440" anchor="t">
            <a:noAutofit/>
          </a:bodyPr>
          <a:lstStyle/>
          <a:p>
            <a:pPr marL="0" indent="0">
              <a:buNone/>
            </a:pPr>
            <a:r>
              <a:rPr lang="en-US" sz="2200">
                <a:solidFill>
                  <a:srgbClr val="FFFFFF"/>
                </a:solidFill>
                <a:ea typeface="Yu Gothic"/>
              </a:rPr>
              <a:t>             </a:t>
            </a:r>
            <a:endParaRPr lang="en-US" sz="2200">
              <a:ea typeface="Yu Gothic"/>
            </a:endParaRPr>
          </a:p>
        </p:txBody>
      </p:sp>
      <p:sp>
        <p:nvSpPr>
          <p:cNvPr id="2" name="TextBox 1">
            <a:extLst>
              <a:ext uri="{FF2B5EF4-FFF2-40B4-BE49-F238E27FC236}">
                <a16:creationId xmlns:a16="http://schemas.microsoft.com/office/drawing/2014/main" id="{C0517DFC-307C-A0B8-6DD9-60E6FC948F4A}"/>
              </a:ext>
            </a:extLst>
          </p:cNvPr>
          <p:cNvSpPr txBox="1"/>
          <p:nvPr/>
        </p:nvSpPr>
        <p:spPr>
          <a:xfrm>
            <a:off x="540589" y="828137"/>
            <a:ext cx="1075138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solidFill>
                <a:schemeClr val="bg1"/>
              </a:solidFill>
              <a:ea typeface="Yu Gothic"/>
            </a:endParaRPr>
          </a:p>
          <a:p>
            <a:endParaRPr lang="en-US" sz="2000">
              <a:solidFill>
                <a:schemeClr val="bg1"/>
              </a:solidFill>
              <a:ea typeface="Yu Gothic"/>
            </a:endParaRPr>
          </a:p>
          <a:p>
            <a:endParaRPr lang="en-US" sz="2000">
              <a:solidFill>
                <a:schemeClr val="bg1"/>
              </a:solidFill>
              <a:ea typeface="Yu Gothic"/>
            </a:endParaRPr>
          </a:p>
        </p:txBody>
      </p:sp>
      <p:sp>
        <p:nvSpPr>
          <p:cNvPr id="17" name="Rounded Rectangle 16">
            <a:extLst>
              <a:ext uri="{FF2B5EF4-FFF2-40B4-BE49-F238E27FC236}">
                <a16:creationId xmlns:a16="http://schemas.microsoft.com/office/drawing/2014/main" id="{13C9DDED-0C7B-F98F-3ED0-800D8F6C7467}"/>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8345083-9080-1254-8452-0BACF0C4A2B7}"/>
              </a:ext>
            </a:extLst>
          </p:cNvPr>
          <p:cNvPicPr>
            <a:picLocks noChangeAspect="1"/>
          </p:cNvPicPr>
          <p:nvPr/>
        </p:nvPicPr>
        <p:blipFill>
          <a:blip r:embed="rId3"/>
          <a:stretch>
            <a:fillRect/>
          </a:stretch>
        </p:blipFill>
        <p:spPr>
          <a:xfrm>
            <a:off x="10530996" y="137037"/>
            <a:ext cx="1380889" cy="518316"/>
          </a:xfrm>
          <a:prstGeom prst="rect">
            <a:avLst/>
          </a:prstGeom>
        </p:spPr>
      </p:pic>
      <p:sp>
        <p:nvSpPr>
          <p:cNvPr id="19" name="TextBox 18">
            <a:extLst>
              <a:ext uri="{FF2B5EF4-FFF2-40B4-BE49-F238E27FC236}">
                <a16:creationId xmlns:a16="http://schemas.microsoft.com/office/drawing/2014/main" id="{134A7F99-3CE8-8820-41D1-D7C15EC2613D}"/>
              </a:ext>
            </a:extLst>
          </p:cNvPr>
          <p:cNvSpPr txBox="1"/>
          <p:nvPr/>
        </p:nvSpPr>
        <p:spPr>
          <a:xfrm>
            <a:off x="3789775" y="1496382"/>
            <a:ext cx="624397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6000" b="1" dirty="0">
                <a:solidFill>
                  <a:schemeClr val="bg1"/>
                </a:solidFill>
              </a:rPr>
              <a:t>Hardware</a:t>
            </a:r>
            <a:br>
              <a:rPr lang="en-GB" sz="6000" b="1" dirty="0">
                <a:solidFill>
                  <a:schemeClr val="bg1"/>
                </a:solidFill>
              </a:rPr>
            </a:br>
            <a:r>
              <a:rPr lang="en-GB" sz="6000" b="1" dirty="0">
                <a:solidFill>
                  <a:schemeClr val="bg1"/>
                </a:solidFill>
              </a:rPr>
              <a:t> </a:t>
            </a:r>
            <a:r>
              <a:rPr lang="en-GB" sz="6000" b="1" dirty="0">
                <a:solidFill>
                  <a:schemeClr val="tx2">
                    <a:lumMod val="50000"/>
                    <a:lumOff val="50000"/>
                  </a:schemeClr>
                </a:solidFill>
              </a:rPr>
              <a:t>and</a:t>
            </a:r>
            <a:r>
              <a:rPr lang="en-GB" sz="6000" b="1" dirty="0">
                <a:solidFill>
                  <a:schemeClr val="bg1"/>
                </a:solidFill>
              </a:rPr>
              <a:t> </a:t>
            </a:r>
            <a:br>
              <a:rPr lang="en-GB" sz="6000" b="1" dirty="0">
                <a:solidFill>
                  <a:schemeClr val="bg1"/>
                </a:solidFill>
              </a:rPr>
            </a:br>
            <a:r>
              <a:rPr lang="en-GB" sz="6000" b="1" dirty="0">
                <a:solidFill>
                  <a:schemeClr val="bg1"/>
                </a:solidFill>
              </a:rPr>
              <a:t>Software Requirement</a:t>
            </a:r>
            <a:endParaRPr lang="en-GB" sz="6000" b="1" dirty="0">
              <a:solidFill>
                <a:schemeClr val="bg1"/>
              </a:solidFill>
              <a:ea typeface="Yu Gothic"/>
            </a:endParaRPr>
          </a:p>
        </p:txBody>
      </p:sp>
      <p:pic>
        <p:nvPicPr>
          <p:cNvPr id="20" name="Picture 3" descr="Shape, arrow&#10;&#10;Description automatically generated">
            <a:extLst>
              <a:ext uri="{FF2B5EF4-FFF2-40B4-BE49-F238E27FC236}">
                <a16:creationId xmlns:a16="http://schemas.microsoft.com/office/drawing/2014/main" id="{ACB2D68F-B7AF-2E73-E0FF-B0B0FAD630FB}"/>
              </a:ext>
            </a:extLst>
          </p:cNvPr>
          <p:cNvPicPr>
            <a:picLocks noChangeAspect="1"/>
          </p:cNvPicPr>
          <p:nvPr/>
        </p:nvPicPr>
        <p:blipFill>
          <a:blip r:embed="rId4"/>
          <a:stretch>
            <a:fillRect/>
          </a:stretch>
        </p:blipFill>
        <p:spPr>
          <a:xfrm>
            <a:off x="3488147" y="1343148"/>
            <a:ext cx="792240" cy="4018470"/>
          </a:xfrm>
          <a:prstGeom prst="rect">
            <a:avLst/>
          </a:prstGeom>
        </p:spPr>
      </p:pic>
    </p:spTree>
    <p:extLst>
      <p:ext uri="{BB962C8B-B14F-4D97-AF65-F5344CB8AC3E}">
        <p14:creationId xmlns:p14="http://schemas.microsoft.com/office/powerpoint/2010/main" val="258716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 name="Picture 3" descr="A web of dots connected">
            <a:extLst>
              <a:ext uri="{FF2B5EF4-FFF2-40B4-BE49-F238E27FC236}">
                <a16:creationId xmlns:a16="http://schemas.microsoft.com/office/drawing/2014/main" id="{3EF12CE4-1B18-4121-AEF4-4DACB9DAAEFE}"/>
              </a:ext>
            </a:extLst>
          </p:cNvPr>
          <p:cNvPicPr>
            <a:picLocks noChangeAspect="1"/>
          </p:cNvPicPr>
          <p:nvPr/>
        </p:nvPicPr>
        <p:blipFill rotWithShape="1">
          <a:blip r:embed="rId2">
            <a:alphaModFix amt="35000"/>
          </a:blip>
          <a:srcRect l="20327" r="137" b="1"/>
          <a:stretch/>
        </p:blipFill>
        <p:spPr>
          <a:xfrm>
            <a:off x="1526" y="9"/>
            <a:ext cx="12188951" cy="6857990"/>
          </a:xfrm>
          <a:prstGeom prst="rect">
            <a:avLst/>
          </a:prstGeom>
        </p:spPr>
      </p:pic>
      <p:grpSp>
        <p:nvGrpSpPr>
          <p:cNvPr id="5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60" name="Oval 5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34">
            <a:extLst>
              <a:ext uri="{FF2B5EF4-FFF2-40B4-BE49-F238E27FC236}">
                <a16:creationId xmlns:a16="http://schemas.microsoft.com/office/drawing/2014/main" id="{32C4182D-DB16-B5F3-8EEA-1E3F0761ACF9}"/>
              </a:ext>
            </a:extLst>
          </p:cNvPr>
          <p:cNvSpPr>
            <a:spLocks noGrp="1"/>
          </p:cNvSpPr>
          <p:nvPr>
            <p:ph idx="1"/>
          </p:nvPr>
        </p:nvSpPr>
        <p:spPr>
          <a:xfrm>
            <a:off x="2882024" y="2839530"/>
            <a:ext cx="5955331" cy="3081185"/>
          </a:xfrm>
        </p:spPr>
        <p:txBody>
          <a:bodyPr lIns="109728" tIns="109728" rIns="109728" bIns="91440" anchor="t">
            <a:noAutofit/>
          </a:bodyPr>
          <a:lstStyle/>
          <a:p>
            <a:pPr marL="0" indent="0">
              <a:buNone/>
            </a:pPr>
            <a:r>
              <a:rPr lang="en-US" sz="2200">
                <a:solidFill>
                  <a:srgbClr val="FFFFFF"/>
                </a:solidFill>
                <a:ea typeface="Yu Gothic"/>
              </a:rPr>
              <a:t>             </a:t>
            </a:r>
            <a:endParaRPr lang="en-US" sz="2200">
              <a:ea typeface="Yu Gothic"/>
            </a:endParaRPr>
          </a:p>
        </p:txBody>
      </p:sp>
      <p:pic>
        <p:nvPicPr>
          <p:cNvPr id="5" name="Picture 5" descr="Icon&#10;&#10;Description automatically generated">
            <a:extLst>
              <a:ext uri="{FF2B5EF4-FFF2-40B4-BE49-F238E27FC236}">
                <a16:creationId xmlns:a16="http://schemas.microsoft.com/office/drawing/2014/main" id="{BB54BB35-28E8-CA5E-3923-42A1F6809F56}"/>
              </a:ext>
            </a:extLst>
          </p:cNvPr>
          <p:cNvPicPr>
            <a:picLocks noChangeAspect="1"/>
          </p:cNvPicPr>
          <p:nvPr/>
        </p:nvPicPr>
        <p:blipFill>
          <a:blip r:embed="rId3"/>
          <a:stretch>
            <a:fillRect/>
          </a:stretch>
        </p:blipFill>
        <p:spPr>
          <a:xfrm>
            <a:off x="4554738" y="342263"/>
            <a:ext cx="2613804" cy="2258803"/>
          </a:xfrm>
          <a:prstGeom prst="rect">
            <a:avLst/>
          </a:prstGeom>
        </p:spPr>
      </p:pic>
      <p:pic>
        <p:nvPicPr>
          <p:cNvPr id="3" name="Picture 3" descr="Logo&#10;&#10;Description automatically generated">
            <a:extLst>
              <a:ext uri="{FF2B5EF4-FFF2-40B4-BE49-F238E27FC236}">
                <a16:creationId xmlns:a16="http://schemas.microsoft.com/office/drawing/2014/main" id="{1A6F31D2-30A6-7CF7-D3F1-87D77AD1CA5A}"/>
              </a:ext>
            </a:extLst>
          </p:cNvPr>
          <p:cNvPicPr>
            <a:picLocks noChangeAspect="1"/>
          </p:cNvPicPr>
          <p:nvPr/>
        </p:nvPicPr>
        <p:blipFill>
          <a:blip r:embed="rId4"/>
          <a:stretch>
            <a:fillRect/>
          </a:stretch>
        </p:blipFill>
        <p:spPr>
          <a:xfrm>
            <a:off x="-7275" y="2871660"/>
            <a:ext cx="12203500" cy="3644077"/>
          </a:xfrm>
          <a:prstGeom prst="rect">
            <a:avLst/>
          </a:prstGeom>
        </p:spPr>
      </p:pic>
      <p:sp>
        <p:nvSpPr>
          <p:cNvPr id="17" name="Rounded Rectangle 16">
            <a:extLst>
              <a:ext uri="{FF2B5EF4-FFF2-40B4-BE49-F238E27FC236}">
                <a16:creationId xmlns:a16="http://schemas.microsoft.com/office/drawing/2014/main" id="{35B03EAE-4CA3-68FE-E6AA-BF2788406FE3}"/>
              </a:ext>
            </a:extLst>
          </p:cNvPr>
          <p:cNvSpPr/>
          <p:nvPr/>
        </p:nvSpPr>
        <p:spPr>
          <a:xfrm>
            <a:off x="10466922" y="90453"/>
            <a:ext cx="1515980" cy="588962"/>
          </a:xfrm>
          <a:prstGeom prst="roundRect">
            <a:avLst/>
          </a:prstGeom>
          <a:solidFill>
            <a:schemeClr val="bg1"/>
          </a:solidFill>
          <a:ln>
            <a:solidFill>
              <a:schemeClr val="bg1"/>
            </a:solid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7E6138B-096E-40E2-4521-88F7C1E4437B}"/>
              </a:ext>
            </a:extLst>
          </p:cNvPr>
          <p:cNvPicPr>
            <a:picLocks noChangeAspect="1"/>
          </p:cNvPicPr>
          <p:nvPr/>
        </p:nvPicPr>
        <p:blipFill>
          <a:blip r:embed="rId5"/>
          <a:stretch>
            <a:fillRect/>
          </a:stretch>
        </p:blipFill>
        <p:spPr>
          <a:xfrm>
            <a:off x="10530996" y="137037"/>
            <a:ext cx="1380889" cy="518316"/>
          </a:xfrm>
          <a:prstGeom prst="rect">
            <a:avLst/>
          </a:prstGeom>
        </p:spPr>
      </p:pic>
      <p:sp>
        <p:nvSpPr>
          <p:cNvPr id="19" name="TextBox 18">
            <a:extLst>
              <a:ext uri="{FF2B5EF4-FFF2-40B4-BE49-F238E27FC236}">
                <a16:creationId xmlns:a16="http://schemas.microsoft.com/office/drawing/2014/main" id="{01124F0D-5A18-405F-F6D2-BAF8654572A3}"/>
              </a:ext>
            </a:extLst>
          </p:cNvPr>
          <p:cNvSpPr txBox="1"/>
          <p:nvPr/>
        </p:nvSpPr>
        <p:spPr>
          <a:xfrm>
            <a:off x="401174" y="286021"/>
            <a:ext cx="6950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chemeClr val="bg1"/>
                </a:solidFill>
              </a:rPr>
              <a:t>Hardware and Software requirements (contd.)</a:t>
            </a:r>
            <a:endParaRPr lang="en-GB" b="1" dirty="0">
              <a:solidFill>
                <a:schemeClr val="bg1"/>
              </a:solidFill>
              <a:ea typeface="Yu Gothic"/>
            </a:endParaRPr>
          </a:p>
        </p:txBody>
      </p:sp>
      <p:pic>
        <p:nvPicPr>
          <p:cNvPr id="20" name="Picture 3" descr="Shape, arrow&#10;&#10;Description automatically generated">
            <a:extLst>
              <a:ext uri="{FF2B5EF4-FFF2-40B4-BE49-F238E27FC236}">
                <a16:creationId xmlns:a16="http://schemas.microsoft.com/office/drawing/2014/main" id="{7FF39A2D-1847-7ABA-BD69-B78EAAE4F944}"/>
              </a:ext>
            </a:extLst>
          </p:cNvPr>
          <p:cNvPicPr>
            <a:picLocks noChangeAspect="1"/>
          </p:cNvPicPr>
          <p:nvPr/>
        </p:nvPicPr>
        <p:blipFill>
          <a:blip r:embed="rId6"/>
          <a:stretch>
            <a:fillRect/>
          </a:stretch>
        </p:blipFill>
        <p:spPr>
          <a:xfrm flipH="1">
            <a:off x="294949" y="196845"/>
            <a:ext cx="150606" cy="525119"/>
          </a:xfrm>
          <a:prstGeom prst="rect">
            <a:avLst/>
          </a:prstGeom>
        </p:spPr>
      </p:pic>
    </p:spTree>
    <p:extLst>
      <p:ext uri="{BB962C8B-B14F-4D97-AF65-F5344CB8AC3E}">
        <p14:creationId xmlns:p14="http://schemas.microsoft.com/office/powerpoint/2010/main" val="25618514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Yu Gothic Medium"/>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393</Words>
  <Application>Microsoft Macintosh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Yu Gothic</vt:lpstr>
      <vt:lpstr>Yu Gothic Medium</vt:lpstr>
      <vt:lpstr>Arial</vt:lpstr>
      <vt:lpstr>AvenirNext LT Pro Medium</vt:lpstr>
      <vt:lpstr>ConfettiVTI</vt:lpstr>
      <vt:lpstr>Potato Disease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21MCA10061</cp:lastModifiedBy>
  <cp:revision>245</cp:revision>
  <dcterms:created xsi:type="dcterms:W3CDTF">2022-06-22T04:28:15Z</dcterms:created>
  <dcterms:modified xsi:type="dcterms:W3CDTF">2022-06-27T06:58:15Z</dcterms:modified>
</cp:coreProperties>
</file>