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308" r:id="rId3"/>
    <p:sldId id="258" r:id="rId4"/>
    <p:sldId id="269" r:id="rId5"/>
    <p:sldId id="259" r:id="rId6"/>
    <p:sldId id="326" r:id="rId7"/>
    <p:sldId id="307" r:id="rId8"/>
    <p:sldId id="315" r:id="rId9"/>
    <p:sldId id="316" r:id="rId10"/>
    <p:sldId id="310" r:id="rId11"/>
    <p:sldId id="317" r:id="rId12"/>
    <p:sldId id="318" r:id="rId13"/>
    <p:sldId id="309" r:id="rId14"/>
    <p:sldId id="319" r:id="rId15"/>
    <p:sldId id="320" r:id="rId16"/>
    <p:sldId id="321" r:id="rId17"/>
    <p:sldId id="324" r:id="rId18"/>
    <p:sldId id="322" r:id="rId19"/>
    <p:sldId id="325" r:id="rId20"/>
    <p:sldId id="268" r:id="rId21"/>
    <p:sldId id="323" r:id="rId22"/>
  </p:sldIdLst>
  <p:sldSz cx="9144000" cy="5143500" type="screen16x9"/>
  <p:notesSz cx="6858000" cy="9144000"/>
  <p:embeddedFontLst>
    <p:embeddedFont>
      <p:font typeface="Bauhaus 93" pitchFamily="82" charset="77"/>
      <p:regular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Fira Sans Extra Condensed Medium" panose="020B0603050000020004" pitchFamily="34" charset="0"/>
      <p:regular r:id="rId33"/>
      <p:bold r:id="rId34"/>
      <p:italic r:id="rId35"/>
      <p:boldItalic r:id="rId36"/>
    </p:embeddedFont>
    <p:embeddedFont>
      <p:font typeface="Fira Sans Extra Condensed SemiBold" panose="020B0603050000020004" pitchFamily="34" charset="0"/>
      <p:regular r:id="rId37"/>
      <p:bold r:id="rId38"/>
      <p:italic r:id="rId39"/>
      <p:boldItalic r:id="rId40"/>
    </p:embeddedFont>
    <p:embeddedFont>
      <p:font typeface="Montserrat" pitchFamily="2" charset="77"/>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N KUMAR PANDEY 21MCA10061"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23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628"/>
  </p:normalViewPr>
  <p:slideViewPr>
    <p:cSldViewPr snapToGrid="0">
      <p:cViewPr>
        <p:scale>
          <a:sx n="110" d="100"/>
          <a:sy n="110" d="100"/>
        </p:scale>
        <p:origin x="240" y="9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904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695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0607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856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2247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200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940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4164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435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042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281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39c676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1939c6765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39c676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1939c6765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127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a15ca09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a15ca09c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983b59a6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983b59a6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983b59a6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983b59a6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733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816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9e2745da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9e2745d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9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630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pic>
        <p:nvPicPr>
          <p:cNvPr id="20" name="Picture 19">
            <a:extLst>
              <a:ext uri="{FF2B5EF4-FFF2-40B4-BE49-F238E27FC236}">
                <a16:creationId xmlns:a16="http://schemas.microsoft.com/office/drawing/2014/main" id="{F479F7B9-0A98-2A4E-8E91-B5CEF7151114}"/>
              </a:ext>
            </a:extLst>
          </p:cNvPr>
          <p:cNvPicPr>
            <a:picLocks noChangeAspect="1"/>
          </p:cNvPicPr>
          <p:nvPr/>
        </p:nvPicPr>
        <p:blipFill>
          <a:blip r:embed="rId3">
            <a:alphaModFix amt="85000"/>
          </a:blip>
          <a:stretch>
            <a:fillRect/>
          </a:stretch>
        </p:blipFill>
        <p:spPr>
          <a:xfrm>
            <a:off x="1545960" y="389812"/>
            <a:ext cx="7006236" cy="5143500"/>
          </a:xfrm>
          <a:prstGeom prst="rect">
            <a:avLst/>
          </a:prstGeom>
          <a:effectLst/>
        </p:spPr>
      </p:pic>
      <p:sp>
        <p:nvSpPr>
          <p:cNvPr id="106" name="Google Shape;106;p27"/>
          <p:cNvSpPr txBox="1"/>
          <p:nvPr/>
        </p:nvSpPr>
        <p:spPr>
          <a:xfrm>
            <a:off x="0" y="3197615"/>
            <a:ext cx="9144000" cy="492412"/>
          </a:xfrm>
          <a:prstGeom prst="rect">
            <a:avLst/>
          </a:prstGeom>
          <a:noFill/>
          <a:ln>
            <a:noFill/>
          </a:ln>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rgbClr val="0070C0"/>
                </a:solidFill>
                <a:latin typeface="Montserrat"/>
                <a:ea typeface="Montserrat"/>
                <a:cs typeface="Montserrat"/>
                <a:sym typeface="Montserrat"/>
              </a:rPr>
              <a:t>Support and Confidence</a:t>
            </a:r>
            <a:endParaRPr sz="2000" b="1" dirty="0">
              <a:solidFill>
                <a:srgbClr val="0070C0"/>
              </a:solidFill>
              <a:latin typeface="Montserrat"/>
              <a:ea typeface="Montserrat"/>
              <a:cs typeface="Montserrat"/>
              <a:sym typeface="Montserrat"/>
            </a:endParaRPr>
          </a:p>
        </p:txBody>
      </p:sp>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E8062E-E6F6-AC4B-AB81-29C254387C6B}"/>
              </a:ext>
            </a:extLst>
          </p:cNvPr>
          <p:cNvPicPr>
            <a:picLocks noChangeAspect="1"/>
          </p:cNvPicPr>
          <p:nvPr/>
        </p:nvPicPr>
        <p:blipFill>
          <a:blip r:embed="rId4"/>
          <a:stretch>
            <a:fillRect/>
          </a:stretch>
        </p:blipFill>
        <p:spPr>
          <a:xfrm>
            <a:off x="7587821" y="141915"/>
            <a:ext cx="1380889" cy="518316"/>
          </a:xfrm>
          <a:prstGeom prst="rect">
            <a:avLst/>
          </a:prstGeom>
        </p:spPr>
      </p:pic>
      <p:sp>
        <p:nvSpPr>
          <p:cNvPr id="3" name="Slide Number Placeholder 2">
            <a:extLst>
              <a:ext uri="{FF2B5EF4-FFF2-40B4-BE49-F238E27FC236}">
                <a16:creationId xmlns:a16="http://schemas.microsoft.com/office/drawing/2014/main" id="{52A04EF0-613F-3442-AAE6-2010D78A0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8" name="Google Shape;106;p27">
            <a:extLst>
              <a:ext uri="{FF2B5EF4-FFF2-40B4-BE49-F238E27FC236}">
                <a16:creationId xmlns:a16="http://schemas.microsoft.com/office/drawing/2014/main" id="{87C24C5E-7ED3-98DE-7838-9A2615D02330}"/>
              </a:ext>
            </a:extLst>
          </p:cNvPr>
          <p:cNvSpPr txBox="1"/>
          <p:nvPr/>
        </p:nvSpPr>
        <p:spPr>
          <a:xfrm>
            <a:off x="0" y="1633421"/>
            <a:ext cx="9144000" cy="1661963"/>
          </a:xfrm>
          <a:prstGeom prst="rect">
            <a:avLst/>
          </a:prstGeom>
          <a:noFill/>
          <a:ln>
            <a:noFill/>
          </a:ln>
          <a:effectLst/>
        </p:spPr>
        <p:txBody>
          <a:bodyPr spcFirstLastPara="1" wrap="square" lIns="91425" tIns="91425" rIns="91425" bIns="91425" anchor="t" anchorCtr="0">
            <a:spAutoFit/>
          </a:bodyPr>
          <a:lstStyle/>
          <a:p>
            <a:pPr marL="0" lvl="0" indent="0" algn="ctr" rtl="0">
              <a:spcBef>
                <a:spcPts val="0"/>
              </a:spcBef>
              <a:spcAft>
                <a:spcPts val="0"/>
              </a:spcAft>
              <a:buNone/>
            </a:pPr>
            <a:r>
              <a:rPr lang="en" sz="9600" b="1" dirty="0">
                <a:solidFill>
                  <a:srgbClr val="0070C0"/>
                </a:solidFill>
                <a:latin typeface="Bauhaus 93" pitchFamily="82" charset="77"/>
                <a:ea typeface="Montserrat"/>
                <a:cs typeface="Montserrat"/>
                <a:sym typeface="Montserrat"/>
              </a:rPr>
              <a:t>Data</a:t>
            </a:r>
            <a:r>
              <a:rPr lang="en" sz="9600" b="1" dirty="0">
                <a:solidFill>
                  <a:schemeClr val="tx1"/>
                </a:solidFill>
                <a:latin typeface="Bauhaus 93" pitchFamily="82" charset="77"/>
                <a:ea typeface="Montserrat"/>
                <a:cs typeface="Montserrat"/>
                <a:sym typeface="Montserrat"/>
              </a:rPr>
              <a:t> Mining</a:t>
            </a:r>
            <a:endParaRPr sz="9600" b="1" dirty="0">
              <a:solidFill>
                <a:schemeClr val="tx1"/>
              </a:solidFill>
              <a:latin typeface="Bauhaus 93" pitchFamily="82" charset="77"/>
              <a:ea typeface="Montserrat"/>
              <a:cs typeface="Montserrat"/>
              <a:sym typeface="Montserra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4129062" cy="1627800"/>
          </a:xfrm>
          <a:prstGeom prst="rect">
            <a:avLst/>
          </a:prstGeom>
          <a:noFill/>
          <a:ln>
            <a:noFill/>
          </a:ln>
        </p:spPr>
        <p:txBody>
          <a:bodyPr spcFirstLastPara="1" wrap="square" lIns="91425" tIns="91425" rIns="91425" bIns="91425" anchor="ctr" anchorCtr="0">
            <a:noAutofit/>
          </a:bodyPr>
          <a:lstStyle/>
          <a:p>
            <a:r>
              <a:rPr lang="en-IN" sz="4000" b="1" dirty="0">
                <a:solidFill>
                  <a:srgbClr val="00B0F0"/>
                </a:solidFill>
                <a:latin typeface="Calibri" panose="020F0502020204030204" pitchFamily="34" charset="0"/>
                <a:cs typeface="Calibri" panose="020F0502020204030204" pitchFamily="34" charset="0"/>
              </a:rPr>
              <a:t>Support</a:t>
            </a:r>
            <a:endParaRPr sz="4000" b="1" dirty="0">
              <a:solidFill>
                <a:srgbClr val="00B0F0"/>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30DDCD3-33C7-284C-B0D3-95D1B70C04D0}"/>
              </a:ext>
            </a:extLst>
          </p:cNvPr>
          <p:cNvPicPr>
            <a:picLocks noChangeAspect="1"/>
          </p:cNvPicPr>
          <p:nvPr/>
        </p:nvPicPr>
        <p:blipFill>
          <a:blip r:embed="rId3">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CE56C7EC-6178-DC40-966E-E7C301719BBC}"/>
              </a:ext>
            </a:extLst>
          </p:cNvPr>
          <p:cNvPicPr>
            <a:picLocks noChangeAspect="1"/>
          </p:cNvPicPr>
          <p:nvPr/>
        </p:nvPicPr>
        <p:blipFill>
          <a:blip r:embed="rId4"/>
          <a:stretch>
            <a:fillRect/>
          </a:stretch>
        </p:blipFill>
        <p:spPr>
          <a:xfrm>
            <a:off x="4206151" y="1091574"/>
            <a:ext cx="3902786" cy="2960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74345850-79AD-8043-ADA8-20E27F634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8" name="Rounded Rectangle 7">
            <a:extLst>
              <a:ext uri="{FF2B5EF4-FFF2-40B4-BE49-F238E27FC236}">
                <a16:creationId xmlns:a16="http://schemas.microsoft.com/office/drawing/2014/main" id="{A0DA9F7D-5861-950A-9573-FA3A525D5D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3A2843F-1363-1584-EC61-DD57FD2CBB1D}"/>
              </a:ext>
            </a:extLst>
          </p:cNvPr>
          <p:cNvPicPr>
            <a:picLocks noChangeAspect="1"/>
          </p:cNvPicPr>
          <p:nvPr/>
        </p:nvPicPr>
        <p:blipFill>
          <a:blip r:embed="rId5"/>
          <a:stretch>
            <a:fillRect/>
          </a:stretch>
        </p:blipFill>
        <p:spPr>
          <a:xfrm>
            <a:off x="7587821" y="141915"/>
            <a:ext cx="1380889" cy="518316"/>
          </a:xfrm>
          <a:prstGeom prst="rect">
            <a:avLst/>
          </a:prstGeom>
        </p:spPr>
      </p:pic>
    </p:spTree>
    <p:extLst>
      <p:ext uri="{BB962C8B-B14F-4D97-AF65-F5344CB8AC3E}">
        <p14:creationId xmlns:p14="http://schemas.microsoft.com/office/powerpoint/2010/main" val="299124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4729" y="183222"/>
            <a:ext cx="6374337" cy="615523"/>
          </a:xfrm>
          <a:prstGeom prst="rect">
            <a:avLst/>
          </a:prstGeom>
          <a:noFill/>
          <a:ln>
            <a:noFill/>
          </a:ln>
        </p:spPr>
        <p:txBody>
          <a:bodyPr spcFirstLastPara="1" wrap="square" lIns="91425" tIns="91425" rIns="91425" bIns="91425" anchor="t" anchorCtr="0">
            <a:spAutoFit/>
          </a:bodyPr>
          <a:lstStyle/>
          <a:p>
            <a:pPr lvl="0"/>
            <a:r>
              <a:rPr lang="en-IN" sz="2800" b="1" dirty="0">
                <a:solidFill>
                  <a:srgbClr val="00B0F0"/>
                </a:solidFill>
                <a:latin typeface="Calibri" panose="020F0502020204030204" pitchFamily="34" charset="0"/>
                <a:cs typeface="Calibri" panose="020F0502020204030204" pitchFamily="34" charset="0"/>
              </a:rPr>
              <a:t>Support</a:t>
            </a:r>
            <a:endParaRPr sz="2800" dirty="0"/>
          </a:p>
        </p:txBody>
      </p:sp>
      <p:sp>
        <p:nvSpPr>
          <p:cNvPr id="16" name="TextBox 15">
            <a:extLst>
              <a:ext uri="{FF2B5EF4-FFF2-40B4-BE49-F238E27FC236}">
                <a16:creationId xmlns:a16="http://schemas.microsoft.com/office/drawing/2014/main" id="{524F23D9-9CA8-83AC-45B3-19DC3C168472}"/>
              </a:ext>
            </a:extLst>
          </p:cNvPr>
          <p:cNvSpPr txBox="1"/>
          <p:nvPr/>
        </p:nvSpPr>
        <p:spPr>
          <a:xfrm>
            <a:off x="177644" y="1064832"/>
            <a:ext cx="4394356" cy="3108543"/>
          </a:xfrm>
          <a:prstGeom prst="rect">
            <a:avLst/>
          </a:prstGeom>
          <a:noFill/>
        </p:spPr>
        <p:txBody>
          <a:bodyPr wrap="square">
            <a:spAutoFit/>
          </a:bodyPr>
          <a:lstStyle/>
          <a:p>
            <a:r>
              <a:rPr lang="en-US" b="1" dirty="0"/>
              <a:t>It</a:t>
            </a:r>
            <a:r>
              <a:rPr lang="en-US" dirty="0"/>
              <a:t> is the percentage of transactions where the association rule holds. Support can be used to assess the usefulness of association rules. When the frequencies of A and B occurring simultaneously are equal to or higher than the set Support threshold, itemsets(A, B) as a </a:t>
            </a:r>
            <a:r>
              <a:rPr lang="en-US" b="1" dirty="0"/>
              <a:t>frequent pattern</a:t>
            </a:r>
            <a:r>
              <a:rPr lang="en-US" dirty="0"/>
              <a:t>. </a:t>
            </a:r>
          </a:p>
          <a:p>
            <a:endParaRPr lang="en-US" dirty="0"/>
          </a:p>
          <a:p>
            <a:r>
              <a:rPr lang="en-IN" dirty="0"/>
              <a:t>The formula is as follows:</a:t>
            </a:r>
          </a:p>
          <a:p>
            <a:endParaRPr lang="en-US" dirty="0"/>
          </a:p>
          <a:p>
            <a:r>
              <a:rPr lang="en-IN" dirty="0"/>
              <a:t>|</a:t>
            </a:r>
          </a:p>
          <a:p>
            <a:endParaRPr lang="en-IN" dirty="0"/>
          </a:p>
          <a:p>
            <a:r>
              <a:rPr lang="en-IN" dirty="0"/>
              <a:t>where N(AB) is the number of records that A and B appear together, and |D| is the total record number of transactions in data sets.</a:t>
            </a:r>
            <a:endParaRPr lang="en-US"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5" name="Snip and Round Single Corner of Rectangle 4">
            <a:extLst>
              <a:ext uri="{FF2B5EF4-FFF2-40B4-BE49-F238E27FC236}">
                <a16:creationId xmlns:a16="http://schemas.microsoft.com/office/drawing/2014/main" id="{C21FC0F2-11CA-6928-0A51-A7572E5389AC}"/>
              </a:ext>
            </a:extLst>
          </p:cNvPr>
          <p:cNvSpPr/>
          <p:nvPr/>
        </p:nvSpPr>
        <p:spPr>
          <a:xfrm>
            <a:off x="4834890" y="1313909"/>
            <a:ext cx="4204837" cy="2630191"/>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3C2670-8EFC-D572-89CA-E1D0C216EAB2}"/>
              </a:ext>
            </a:extLst>
          </p:cNvPr>
          <p:cNvSpPr txBox="1"/>
          <p:nvPr/>
        </p:nvSpPr>
        <p:spPr>
          <a:xfrm>
            <a:off x="4986411" y="1833607"/>
            <a:ext cx="4137660" cy="1169551"/>
          </a:xfrm>
          <a:prstGeom prst="rect">
            <a:avLst/>
          </a:prstGeom>
          <a:noFill/>
        </p:spPr>
        <p:txBody>
          <a:bodyPr wrap="square">
            <a:spAutoFit/>
          </a:bodyPr>
          <a:lstStyle/>
          <a:p>
            <a:r>
              <a:rPr lang="en-IN" dirty="0"/>
              <a:t>N(AB) is also known an </a:t>
            </a:r>
            <a:r>
              <a:rPr lang="en-IN" b="1" dirty="0"/>
              <a:t>Support Count </a:t>
            </a:r>
            <a:r>
              <a:rPr lang="en-IN" dirty="0"/>
              <a:t>and is denoted by </a:t>
            </a:r>
            <a:r>
              <a:rPr lang="el-GR" b="1" dirty="0"/>
              <a:t>σ</a:t>
            </a:r>
            <a:r>
              <a:rPr lang="en-US" b="1" dirty="0"/>
              <a:t> </a:t>
            </a:r>
            <a:r>
              <a:rPr lang="en-US" dirty="0"/>
              <a:t> and </a:t>
            </a:r>
            <a:r>
              <a:rPr lang="en-US" b="1" dirty="0"/>
              <a:t>Support</a:t>
            </a:r>
            <a:r>
              <a:rPr lang="en-US" dirty="0"/>
              <a:t> is denoted by </a:t>
            </a:r>
            <a:r>
              <a:rPr lang="en-US" b="1" dirty="0"/>
              <a:t>s. </a:t>
            </a:r>
            <a:r>
              <a:rPr lang="en-US" dirty="0"/>
              <a:t> So, the given equation will become:</a:t>
            </a:r>
          </a:p>
          <a:p>
            <a:r>
              <a:rPr lang="en-US" dirty="0"/>
              <a:t> </a:t>
            </a:r>
          </a:p>
          <a:p>
            <a:r>
              <a:rPr lang="en-US" b="1" dirty="0"/>
              <a:t> </a:t>
            </a:r>
          </a:p>
        </p:txBody>
      </p:sp>
      <p:sp>
        <p:nvSpPr>
          <p:cNvPr id="3" name="Rounded Rectangle 2">
            <a:extLst>
              <a:ext uri="{FF2B5EF4-FFF2-40B4-BE49-F238E27FC236}">
                <a16:creationId xmlns:a16="http://schemas.microsoft.com/office/drawing/2014/main" id="{24476213-55D4-8929-CA3D-C7DEBEA981FC}"/>
              </a:ext>
            </a:extLst>
          </p:cNvPr>
          <p:cNvSpPr/>
          <p:nvPr/>
        </p:nvSpPr>
        <p:spPr>
          <a:xfrm>
            <a:off x="223865" y="2948940"/>
            <a:ext cx="4301914" cy="388620"/>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C000"/>
                </a:solidFill>
              </a:rPr>
              <a:t>Supp(A → B) = Supp(A ∪ B) = P(AB) = N(AB) / |D|</a:t>
            </a:r>
            <a:endParaRPr lang="en-US" dirty="0">
              <a:solidFill>
                <a:srgbClr val="FFC000"/>
              </a:solidFill>
            </a:endParaRPr>
          </a:p>
        </p:txBody>
      </p:sp>
      <p:sp>
        <p:nvSpPr>
          <p:cNvPr id="23" name="Rounded Rectangle 22">
            <a:extLst>
              <a:ext uri="{FF2B5EF4-FFF2-40B4-BE49-F238E27FC236}">
                <a16:creationId xmlns:a16="http://schemas.microsoft.com/office/drawing/2014/main" id="{702E302B-7081-6FBA-A291-F2C8CC444C92}"/>
              </a:ext>
            </a:extLst>
          </p:cNvPr>
          <p:cNvSpPr/>
          <p:nvPr/>
        </p:nvSpPr>
        <p:spPr>
          <a:xfrm>
            <a:off x="5285500" y="2808848"/>
            <a:ext cx="3226091" cy="388620"/>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C000"/>
                </a:solidFill>
              </a:rPr>
              <a:t>s(A → B)  =  </a:t>
            </a:r>
            <a:r>
              <a:rPr lang="el-GR" dirty="0">
                <a:solidFill>
                  <a:srgbClr val="FFC000"/>
                </a:solidFill>
              </a:rPr>
              <a:t>σ</a:t>
            </a:r>
            <a:r>
              <a:rPr lang="en-US" dirty="0">
                <a:solidFill>
                  <a:srgbClr val="FFC000"/>
                </a:solidFill>
              </a:rPr>
              <a:t>(A,B)</a:t>
            </a:r>
            <a:r>
              <a:rPr lang="en-IN" dirty="0">
                <a:solidFill>
                  <a:srgbClr val="FFC000"/>
                </a:solidFill>
              </a:rPr>
              <a:t> / |D|</a:t>
            </a:r>
            <a:endParaRPr lang="en-US" dirty="0">
              <a:solidFill>
                <a:srgbClr val="FFC000"/>
              </a:solidFill>
            </a:endParaRPr>
          </a:p>
        </p:txBody>
      </p:sp>
    </p:spTree>
    <p:extLst>
      <p:ext uri="{BB962C8B-B14F-4D97-AF65-F5344CB8AC3E}">
        <p14:creationId xmlns:p14="http://schemas.microsoft.com/office/powerpoint/2010/main" val="200551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0514" y="50408"/>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chemeClr val="dk1"/>
                </a:solidFill>
                <a:latin typeface="Montserrat"/>
                <a:ea typeface="Montserrat"/>
                <a:cs typeface="Montserrat"/>
                <a:sym typeface="Montserrat"/>
              </a:rPr>
              <a:t>Support - Example</a:t>
            </a:r>
            <a:endParaRPr sz="1800" dirty="0"/>
          </a:p>
        </p:txBody>
      </p:sp>
      <p:sp>
        <p:nvSpPr>
          <p:cNvPr id="4" name="TextBox 3">
            <a:extLst>
              <a:ext uri="{FF2B5EF4-FFF2-40B4-BE49-F238E27FC236}">
                <a16:creationId xmlns:a16="http://schemas.microsoft.com/office/drawing/2014/main" id="{BC170376-4C96-F21E-252E-9780F71A65B8}"/>
              </a:ext>
            </a:extLst>
          </p:cNvPr>
          <p:cNvSpPr txBox="1"/>
          <p:nvPr/>
        </p:nvSpPr>
        <p:spPr>
          <a:xfrm>
            <a:off x="324518" y="734390"/>
            <a:ext cx="3749040" cy="738664"/>
          </a:xfrm>
          <a:prstGeom prst="rect">
            <a:avLst/>
          </a:prstGeom>
          <a:noFill/>
        </p:spPr>
        <p:txBody>
          <a:bodyPr wrap="square" rtlCol="0">
            <a:spAutoFit/>
          </a:bodyPr>
          <a:lstStyle/>
          <a:p>
            <a:r>
              <a:rPr lang="en-US" dirty="0"/>
              <a:t>Suppose there is a data of an e - commerce website where the transactions of users has been recorded.</a:t>
            </a:r>
          </a:p>
        </p:txBody>
      </p:sp>
      <p:graphicFrame>
        <p:nvGraphicFramePr>
          <p:cNvPr id="7" name="Table 9">
            <a:extLst>
              <a:ext uri="{FF2B5EF4-FFF2-40B4-BE49-F238E27FC236}">
                <a16:creationId xmlns:a16="http://schemas.microsoft.com/office/drawing/2014/main" id="{A7C068B6-D150-E97A-B962-BDA267044AC9}"/>
              </a:ext>
            </a:extLst>
          </p:cNvPr>
          <p:cNvGraphicFramePr>
            <a:graphicFrameLocks noGrp="1"/>
          </p:cNvGraphicFramePr>
          <p:nvPr>
            <p:extLst>
              <p:ext uri="{D42A27DB-BD31-4B8C-83A1-F6EECF244321}">
                <p14:modId xmlns:p14="http://schemas.microsoft.com/office/powerpoint/2010/main" val="2353507793"/>
              </p:ext>
            </p:extLst>
          </p:nvPr>
        </p:nvGraphicFramePr>
        <p:xfrm>
          <a:off x="324518" y="1729706"/>
          <a:ext cx="3537106" cy="1983275"/>
        </p:xfrm>
        <a:graphic>
          <a:graphicData uri="http://schemas.openxmlformats.org/drawingml/2006/table">
            <a:tbl>
              <a:tblPr firstRow="1" bandRow="1">
                <a:tableStyleId>{21E4AEA4-8DFA-4A89-87EB-49C32662AFE0}</a:tableStyleId>
              </a:tblPr>
              <a:tblGrid>
                <a:gridCol w="878820">
                  <a:extLst>
                    <a:ext uri="{9D8B030D-6E8A-4147-A177-3AD203B41FA5}">
                      <a16:colId xmlns:a16="http://schemas.microsoft.com/office/drawing/2014/main" val="725043160"/>
                    </a:ext>
                  </a:extLst>
                </a:gridCol>
                <a:gridCol w="2658286">
                  <a:extLst>
                    <a:ext uri="{9D8B030D-6E8A-4147-A177-3AD203B41FA5}">
                      <a16:colId xmlns:a16="http://schemas.microsoft.com/office/drawing/2014/main" val="3074284161"/>
                    </a:ext>
                  </a:extLst>
                </a:gridCol>
              </a:tblGrid>
              <a:tr h="192477">
                <a:tc>
                  <a:txBody>
                    <a:bodyPr/>
                    <a:lstStyle/>
                    <a:p>
                      <a:pPr algn="ctr"/>
                      <a:r>
                        <a:rPr lang="en-US" dirty="0"/>
                        <a:t>T. ID</a:t>
                      </a:r>
                    </a:p>
                  </a:txBody>
                  <a:tcPr/>
                </a:tc>
                <a:tc>
                  <a:txBody>
                    <a:bodyPr/>
                    <a:lstStyle/>
                    <a:p>
                      <a:pPr algn="ctr"/>
                      <a:r>
                        <a:rPr lang="en-US" dirty="0"/>
                        <a:t>Items</a:t>
                      </a:r>
                    </a:p>
                  </a:txBody>
                  <a:tcPr/>
                </a:tc>
                <a:extLst>
                  <a:ext uri="{0D108BD9-81ED-4DB2-BD59-A6C34878D82A}">
                    <a16:rowId xmlns:a16="http://schemas.microsoft.com/office/drawing/2014/main" val="2035737411"/>
                  </a:ext>
                </a:extLst>
              </a:tr>
              <a:tr h="340360">
                <a:tc>
                  <a:txBody>
                    <a:bodyPr/>
                    <a:lstStyle/>
                    <a:p>
                      <a:r>
                        <a:rPr lang="en-US" dirty="0"/>
                        <a:t>1</a:t>
                      </a:r>
                    </a:p>
                  </a:txBody>
                  <a:tcPr/>
                </a:tc>
                <a:tc>
                  <a:txBody>
                    <a:bodyPr/>
                    <a:lstStyle/>
                    <a:p>
                      <a:r>
                        <a:rPr lang="en-US" sz="1200" dirty="0"/>
                        <a:t>Guitar, Strings</a:t>
                      </a:r>
                    </a:p>
                  </a:txBody>
                  <a:tcPr/>
                </a:tc>
                <a:extLst>
                  <a:ext uri="{0D108BD9-81ED-4DB2-BD59-A6C34878D82A}">
                    <a16:rowId xmlns:a16="http://schemas.microsoft.com/office/drawing/2014/main" val="897789139"/>
                  </a:ext>
                </a:extLst>
              </a:tr>
              <a:tr h="313050">
                <a:tc>
                  <a:txBody>
                    <a:bodyPr/>
                    <a:lstStyle/>
                    <a:p>
                      <a:r>
                        <a:rPr lang="en-US" dirty="0"/>
                        <a:t>2</a:t>
                      </a:r>
                    </a:p>
                  </a:txBody>
                  <a:tcPr/>
                </a:tc>
                <a:tc>
                  <a:txBody>
                    <a:bodyPr/>
                    <a:lstStyle/>
                    <a:p>
                      <a:r>
                        <a:rPr lang="en-US" sz="1200" dirty="0"/>
                        <a:t>Guitar, Picks, Capo, Mouthorgan</a:t>
                      </a:r>
                    </a:p>
                  </a:txBody>
                  <a:tcPr/>
                </a:tc>
                <a:extLst>
                  <a:ext uri="{0D108BD9-81ED-4DB2-BD59-A6C34878D82A}">
                    <a16:rowId xmlns:a16="http://schemas.microsoft.com/office/drawing/2014/main" val="736696092"/>
                  </a:ext>
                </a:extLst>
              </a:tr>
              <a:tr h="373787">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Strings, Picks, Capo, Amplifier</a:t>
                      </a:r>
                    </a:p>
                  </a:txBody>
                  <a:tcPr/>
                </a:tc>
                <a:extLst>
                  <a:ext uri="{0D108BD9-81ED-4DB2-BD59-A6C34878D82A}">
                    <a16:rowId xmlns:a16="http://schemas.microsoft.com/office/drawing/2014/main" val="2005146589"/>
                  </a:ext>
                </a:extLst>
              </a:tr>
              <a:tr h="346478">
                <a:tc>
                  <a:txBody>
                    <a:bodyPr/>
                    <a:lstStyle/>
                    <a:p>
                      <a:r>
                        <a:rPr lang="en-US" dirty="0"/>
                        <a:t>4</a:t>
                      </a:r>
                    </a:p>
                  </a:txBody>
                  <a:tcPr/>
                </a:tc>
                <a:tc>
                  <a:txBody>
                    <a:bodyPr/>
                    <a:lstStyle/>
                    <a:p>
                      <a:r>
                        <a:rPr lang="en-US" sz="1200" dirty="0"/>
                        <a:t>Guitar, String, Picks, Capo</a:t>
                      </a:r>
                    </a:p>
                  </a:txBody>
                  <a:tcPr/>
                </a:tc>
                <a:extLst>
                  <a:ext uri="{0D108BD9-81ED-4DB2-BD59-A6C34878D82A}">
                    <a16:rowId xmlns:a16="http://schemas.microsoft.com/office/drawing/2014/main" val="1370846105"/>
                  </a:ext>
                </a:extLst>
              </a:tr>
              <a:tr h="157979">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Guitar, String, Picks, Amplifier</a:t>
                      </a:r>
                    </a:p>
                  </a:txBody>
                  <a:tcPr/>
                </a:tc>
                <a:extLst>
                  <a:ext uri="{0D108BD9-81ED-4DB2-BD59-A6C34878D82A}">
                    <a16:rowId xmlns:a16="http://schemas.microsoft.com/office/drawing/2014/main" val="1280498732"/>
                  </a:ext>
                </a:extLst>
              </a:tr>
            </a:tbl>
          </a:graphicData>
        </a:graphic>
      </p:graphicFrame>
      <p:sp>
        <p:nvSpPr>
          <p:cNvPr id="16" name="TextBox 15">
            <a:extLst>
              <a:ext uri="{FF2B5EF4-FFF2-40B4-BE49-F238E27FC236}">
                <a16:creationId xmlns:a16="http://schemas.microsoft.com/office/drawing/2014/main" id="{524F23D9-9CA8-83AC-45B3-19DC3C168472}"/>
              </a:ext>
            </a:extLst>
          </p:cNvPr>
          <p:cNvSpPr txBox="1"/>
          <p:nvPr/>
        </p:nvSpPr>
        <p:spPr>
          <a:xfrm>
            <a:off x="280514" y="3945192"/>
            <a:ext cx="4394356" cy="738664"/>
          </a:xfrm>
          <a:prstGeom prst="rect">
            <a:avLst/>
          </a:prstGeom>
          <a:noFill/>
        </p:spPr>
        <p:txBody>
          <a:bodyPr wrap="square">
            <a:spAutoFit/>
          </a:bodyPr>
          <a:lstStyle/>
          <a:p>
            <a:r>
              <a:rPr lang="en-IN" b="1" dirty="0"/>
              <a:t>Q. Find Support Count and Support if</a:t>
            </a:r>
          </a:p>
          <a:p>
            <a:r>
              <a:rPr lang="en-IN" b="1" dirty="0"/>
              <a:t>Association Rule:</a:t>
            </a:r>
            <a:br>
              <a:rPr lang="en-IN" b="1" dirty="0"/>
            </a:br>
            <a:r>
              <a:rPr lang="en-IN" dirty="0"/>
              <a:t>{</a:t>
            </a:r>
            <a:r>
              <a:rPr lang="en-US" dirty="0"/>
              <a:t>Strings, Picks</a:t>
            </a:r>
            <a:r>
              <a:rPr lang="en-IN" dirty="0"/>
              <a:t>} → {Capo}  </a:t>
            </a:r>
            <a:endParaRPr lang="en-US"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15" name="TextBox 14">
            <a:extLst>
              <a:ext uri="{FF2B5EF4-FFF2-40B4-BE49-F238E27FC236}">
                <a16:creationId xmlns:a16="http://schemas.microsoft.com/office/drawing/2014/main" id="{53219E41-1BC6-25B6-0837-313422CD195A}"/>
              </a:ext>
            </a:extLst>
          </p:cNvPr>
          <p:cNvSpPr txBox="1"/>
          <p:nvPr/>
        </p:nvSpPr>
        <p:spPr>
          <a:xfrm>
            <a:off x="4950994" y="970222"/>
            <a:ext cx="4572000" cy="2523768"/>
          </a:xfrm>
          <a:prstGeom prst="rect">
            <a:avLst/>
          </a:prstGeom>
          <a:noFill/>
        </p:spPr>
        <p:txBody>
          <a:bodyPr wrap="square">
            <a:spAutoFit/>
          </a:bodyPr>
          <a:lstStyle/>
          <a:p>
            <a:r>
              <a:rPr lang="en-IN" b="1" dirty="0">
                <a:solidFill>
                  <a:srgbClr val="0070C0"/>
                </a:solidFill>
              </a:rPr>
              <a:t>Solution:</a:t>
            </a:r>
          </a:p>
          <a:p>
            <a:r>
              <a:rPr lang="en-IN" dirty="0"/>
              <a:t>{</a:t>
            </a:r>
            <a:r>
              <a:rPr lang="en-US" dirty="0"/>
              <a:t>Strings, Picks</a:t>
            </a:r>
            <a:r>
              <a:rPr lang="en-IN" dirty="0"/>
              <a:t>} → {Capo}</a:t>
            </a:r>
          </a:p>
          <a:p>
            <a:r>
              <a:rPr lang="en-IN" dirty="0"/>
              <a:t>Let X = {</a:t>
            </a:r>
            <a:r>
              <a:rPr lang="en-US" dirty="0"/>
              <a:t>Strings, Picks</a:t>
            </a:r>
            <a:r>
              <a:rPr lang="en-IN" dirty="0"/>
              <a:t>} and Y = {Capo}</a:t>
            </a:r>
          </a:p>
          <a:p>
            <a:r>
              <a:rPr lang="en-IN" dirty="0"/>
              <a:t>Here number of transactions (|D|) are  </a:t>
            </a:r>
            <a:r>
              <a:rPr lang="en-IN" b="1" dirty="0"/>
              <a:t>5</a:t>
            </a:r>
          </a:p>
          <a:p>
            <a:r>
              <a:rPr lang="en-IN" dirty="0"/>
              <a:t>So,</a:t>
            </a:r>
          </a:p>
          <a:p>
            <a:r>
              <a:rPr lang="en-IN" dirty="0"/>
              <a:t> </a:t>
            </a:r>
          </a:p>
          <a:p>
            <a:r>
              <a:rPr lang="el-GR" b="1" dirty="0"/>
              <a:t>σ</a:t>
            </a:r>
            <a:r>
              <a:rPr lang="el-GR" dirty="0"/>
              <a:t>(</a:t>
            </a:r>
            <a:r>
              <a:rPr lang="en-US" dirty="0"/>
              <a:t>X,Y) = </a:t>
            </a:r>
            <a:r>
              <a:rPr lang="el-GR" dirty="0"/>
              <a:t>σ</a:t>
            </a:r>
            <a:r>
              <a:rPr lang="en-US" dirty="0"/>
              <a:t>(Strings, Picks, Capo} =  </a:t>
            </a:r>
            <a:r>
              <a:rPr lang="en-US" b="1" dirty="0"/>
              <a:t>2</a:t>
            </a:r>
          </a:p>
          <a:p>
            <a:endParaRPr lang="en-US" b="1" dirty="0"/>
          </a:p>
          <a:p>
            <a:r>
              <a:rPr lang="en-US" b="1" dirty="0"/>
              <a:t>s</a:t>
            </a:r>
            <a:r>
              <a:rPr lang="en-US" dirty="0"/>
              <a:t>(X →Y) = </a:t>
            </a:r>
            <a:r>
              <a:rPr lang="el-GR" b="1" dirty="0"/>
              <a:t>σ</a:t>
            </a:r>
            <a:r>
              <a:rPr lang="el-GR" dirty="0"/>
              <a:t>(</a:t>
            </a:r>
            <a:r>
              <a:rPr lang="en-US" b="1" dirty="0"/>
              <a:t>X,Y</a:t>
            </a:r>
            <a:r>
              <a:rPr lang="en-US" dirty="0"/>
              <a:t>) </a:t>
            </a:r>
            <a:r>
              <a:rPr lang="en-US" sz="1800" b="1" dirty="0">
                <a:latin typeface="Century Gothic" panose="020B0502020202020204" pitchFamily="34" charset="0"/>
              </a:rPr>
              <a:t>/</a:t>
            </a:r>
            <a:r>
              <a:rPr lang="en-US" b="1" dirty="0">
                <a:latin typeface="Bradley Hand" pitchFamily="2" charset="77"/>
              </a:rPr>
              <a:t>  </a:t>
            </a:r>
            <a:r>
              <a:rPr lang="en-US" b="1" dirty="0">
                <a:latin typeface="+mn-lt"/>
              </a:rPr>
              <a:t>|D|</a:t>
            </a:r>
          </a:p>
          <a:p>
            <a:r>
              <a:rPr lang="en-US" b="1" dirty="0">
                <a:latin typeface="+mn-lt"/>
              </a:rPr>
              <a:t>	= 2 / 5 </a:t>
            </a:r>
          </a:p>
          <a:p>
            <a:r>
              <a:rPr lang="en-US" b="1" dirty="0">
                <a:latin typeface="+mn-lt"/>
              </a:rPr>
              <a:t>	= 0.4</a:t>
            </a:r>
          </a:p>
        </p:txBody>
      </p:sp>
      <p:cxnSp>
        <p:nvCxnSpPr>
          <p:cNvPr id="5" name="Straight Arrow Connector 4">
            <a:extLst>
              <a:ext uri="{FF2B5EF4-FFF2-40B4-BE49-F238E27FC236}">
                <a16:creationId xmlns:a16="http://schemas.microsoft.com/office/drawing/2014/main" id="{294364E9-D5BF-72E5-EA33-E4D7C0F3492F}"/>
              </a:ext>
            </a:extLst>
          </p:cNvPr>
          <p:cNvCxnSpPr>
            <a:cxnSpLocks/>
          </p:cNvCxnSpPr>
          <p:nvPr/>
        </p:nvCxnSpPr>
        <p:spPr>
          <a:xfrm flipV="1">
            <a:off x="3486150" y="2400300"/>
            <a:ext cx="1451610" cy="42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01BB13-C326-52C1-E835-18B997C6A2B4}"/>
              </a:ext>
            </a:extLst>
          </p:cNvPr>
          <p:cNvCxnSpPr>
            <a:cxnSpLocks/>
          </p:cNvCxnSpPr>
          <p:nvPr/>
        </p:nvCxnSpPr>
        <p:spPr>
          <a:xfrm flipV="1">
            <a:off x="3223260" y="2400300"/>
            <a:ext cx="1727734" cy="84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443110-3778-D7A8-B35A-D2267F0F9209}"/>
              </a:ext>
            </a:extLst>
          </p:cNvPr>
          <p:cNvSpPr txBox="1"/>
          <p:nvPr/>
        </p:nvSpPr>
        <p:spPr>
          <a:xfrm>
            <a:off x="4950994" y="3582837"/>
            <a:ext cx="4193006" cy="1815882"/>
          </a:xfrm>
          <a:prstGeom prst="rect">
            <a:avLst/>
          </a:prstGeom>
          <a:noFill/>
        </p:spPr>
        <p:txBody>
          <a:bodyPr wrap="square">
            <a:spAutoFit/>
          </a:bodyPr>
          <a:lstStyle/>
          <a:p>
            <a:r>
              <a:rPr lang="en-US" b="1" dirty="0">
                <a:solidFill>
                  <a:srgbClr val="0070C0"/>
                </a:solidFill>
              </a:rPr>
              <a:t>Inference:</a:t>
            </a:r>
          </a:p>
          <a:p>
            <a:r>
              <a:rPr lang="en-US" dirty="0"/>
              <a:t>Out of 5 transactions, Strings, Picks and Capo were bought together 2 times</a:t>
            </a:r>
            <a:r>
              <a:rPr lang="en-US" b="1" dirty="0"/>
              <a:t>. </a:t>
            </a:r>
            <a:r>
              <a:rPr lang="en-US" dirty="0"/>
              <a:t>Which means nearly half of the time they are bought. So, we can say that it is frequent itemset if we put minimum threshold of 30% i.e. </a:t>
            </a:r>
            <a:r>
              <a:rPr lang="en-US" b="1" dirty="0"/>
              <a:t>0.3</a:t>
            </a:r>
            <a:r>
              <a:rPr lang="en-US" dirty="0"/>
              <a:t>.</a:t>
            </a:r>
            <a:endParaRPr lang="en-US" b="1" dirty="0"/>
          </a:p>
          <a:p>
            <a:endParaRPr lang="en-US" b="1" dirty="0"/>
          </a:p>
          <a:p>
            <a:endParaRPr lang="en-US" dirty="0"/>
          </a:p>
        </p:txBody>
      </p:sp>
    </p:spTree>
    <p:extLst>
      <p:ext uri="{BB962C8B-B14F-4D97-AF65-F5344CB8AC3E}">
        <p14:creationId xmlns:p14="http://schemas.microsoft.com/office/powerpoint/2010/main" val="2303973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491760" y="1828799"/>
            <a:ext cx="3591916" cy="1988361"/>
          </a:xfrm>
          <a:prstGeom prst="rect">
            <a:avLst/>
          </a:prstGeom>
          <a:noFill/>
          <a:ln>
            <a:noFill/>
          </a:ln>
        </p:spPr>
        <p:txBody>
          <a:bodyPr spcFirstLastPara="1" wrap="square" lIns="91425" tIns="91425" rIns="91425" bIns="91425" anchor="ctr" anchorCtr="0">
            <a:noAutofit/>
          </a:bodyPr>
          <a:lstStyle/>
          <a:p>
            <a:pPr algn="l"/>
            <a:r>
              <a:rPr lang="en-IN" sz="4000" b="1" dirty="0">
                <a:solidFill>
                  <a:srgbClr val="00B0F0"/>
                </a:solidFill>
                <a:latin typeface="Calibri" panose="020F0502020204030204" pitchFamily="34" charset="0"/>
                <a:cs typeface="Calibri" panose="020F0502020204030204" pitchFamily="34" charset="0"/>
              </a:rPr>
              <a:t>Confidence</a:t>
            </a:r>
            <a:br>
              <a:rPr lang="en-IN" sz="4000" b="1" dirty="0">
                <a:solidFill>
                  <a:srgbClr val="00B0F0"/>
                </a:solidFill>
                <a:latin typeface="Calibri" panose="020F0502020204030204" pitchFamily="34" charset="0"/>
                <a:cs typeface="Calibri" panose="020F0502020204030204" pitchFamily="34" charset="0"/>
              </a:rPr>
            </a:br>
            <a:endParaRPr sz="4000" b="1" dirty="0">
              <a:solidFill>
                <a:srgbClr val="00B0F0"/>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7EA8ED6-A857-8746-A28D-AB8F59D6969C}"/>
              </a:ext>
            </a:extLst>
          </p:cNvPr>
          <p:cNvPicPr>
            <a:picLocks noChangeAspect="1"/>
          </p:cNvPicPr>
          <p:nvPr/>
        </p:nvPicPr>
        <p:blipFill>
          <a:blip r:embed="rId3">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5CA870D2-8C53-624D-9342-ACFD82605000}"/>
              </a:ext>
            </a:extLst>
          </p:cNvPr>
          <p:cNvPicPr>
            <a:picLocks noChangeAspect="1"/>
          </p:cNvPicPr>
          <p:nvPr/>
        </p:nvPicPr>
        <p:blipFill>
          <a:blip r:embed="rId4"/>
          <a:stretch>
            <a:fillRect/>
          </a:stretch>
        </p:blipFill>
        <p:spPr>
          <a:xfrm>
            <a:off x="3965944" y="1137387"/>
            <a:ext cx="4541734" cy="3155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A426AB50-49A1-9A41-9F52-5130CB767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Rounded Rectangle 7">
            <a:extLst>
              <a:ext uri="{FF2B5EF4-FFF2-40B4-BE49-F238E27FC236}">
                <a16:creationId xmlns:a16="http://schemas.microsoft.com/office/drawing/2014/main" id="{7DBEAFC5-472E-10AB-0D3E-FBFCEBB4585A}"/>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C6F1A7-A199-F453-3C75-5859622E743B}"/>
              </a:ext>
            </a:extLst>
          </p:cNvPr>
          <p:cNvPicPr>
            <a:picLocks noChangeAspect="1"/>
          </p:cNvPicPr>
          <p:nvPr/>
        </p:nvPicPr>
        <p:blipFill>
          <a:blip r:embed="rId5"/>
          <a:stretch>
            <a:fillRect/>
          </a:stretch>
        </p:blipFill>
        <p:spPr>
          <a:xfrm>
            <a:off x="7587821" y="141915"/>
            <a:ext cx="1380889" cy="518316"/>
          </a:xfrm>
          <a:prstGeom prst="rect">
            <a:avLst/>
          </a:prstGeom>
        </p:spPr>
      </p:pic>
    </p:spTree>
    <p:extLst>
      <p:ext uri="{BB962C8B-B14F-4D97-AF65-F5344CB8AC3E}">
        <p14:creationId xmlns:p14="http://schemas.microsoft.com/office/powerpoint/2010/main" val="308267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4729" y="183222"/>
            <a:ext cx="6374337" cy="615523"/>
          </a:xfrm>
          <a:prstGeom prst="rect">
            <a:avLst/>
          </a:prstGeom>
          <a:noFill/>
          <a:ln>
            <a:noFill/>
          </a:ln>
        </p:spPr>
        <p:txBody>
          <a:bodyPr spcFirstLastPara="1" wrap="square" lIns="91425" tIns="91425" rIns="91425" bIns="91425" anchor="t" anchorCtr="0">
            <a:spAutoFit/>
          </a:bodyPr>
          <a:lstStyle/>
          <a:p>
            <a:pPr lvl="0"/>
            <a:r>
              <a:rPr lang="en-IN" sz="2800" b="1" dirty="0">
                <a:solidFill>
                  <a:srgbClr val="00B0F0"/>
                </a:solidFill>
                <a:latin typeface="Calibri" panose="020F0502020204030204" pitchFamily="34" charset="0"/>
                <a:cs typeface="Calibri" panose="020F0502020204030204" pitchFamily="34" charset="0"/>
              </a:rPr>
              <a:t>Confidence</a:t>
            </a:r>
            <a:endParaRPr sz="2800" dirty="0"/>
          </a:p>
        </p:txBody>
      </p:sp>
      <p:sp>
        <p:nvSpPr>
          <p:cNvPr id="16" name="TextBox 15">
            <a:extLst>
              <a:ext uri="{FF2B5EF4-FFF2-40B4-BE49-F238E27FC236}">
                <a16:creationId xmlns:a16="http://schemas.microsoft.com/office/drawing/2014/main" id="{524F23D9-9CA8-83AC-45B3-19DC3C168472}"/>
              </a:ext>
            </a:extLst>
          </p:cNvPr>
          <p:cNvSpPr txBox="1"/>
          <p:nvPr/>
        </p:nvSpPr>
        <p:spPr>
          <a:xfrm>
            <a:off x="177644" y="1064832"/>
            <a:ext cx="4394356" cy="1384995"/>
          </a:xfrm>
          <a:prstGeom prst="rect">
            <a:avLst/>
          </a:prstGeom>
          <a:noFill/>
        </p:spPr>
        <p:txBody>
          <a:bodyPr wrap="square">
            <a:spAutoFit/>
          </a:bodyPr>
          <a:lstStyle/>
          <a:p>
            <a:r>
              <a:rPr lang="en-IN" dirty="0"/>
              <a:t>Confidence is the statistic of probability P(B|A) that subsequent events occur under the condition of occurrence of the precursor events in trading data sets. It is used to measure the reliability of the rules.</a:t>
            </a:r>
            <a:br>
              <a:rPr lang="en-IN" dirty="0"/>
            </a:br>
            <a:br>
              <a:rPr lang="en-IN" dirty="0"/>
            </a:br>
            <a:r>
              <a:rPr lang="en-IN" dirty="0"/>
              <a:t>The formula is as follow</a:t>
            </a:r>
            <a:r>
              <a:rPr lang="en-US" dirty="0"/>
              <a:t>s</a:t>
            </a:r>
            <a:r>
              <a:rPr lang="en-IN" dirty="0"/>
              <a:t>: </a:t>
            </a:r>
            <a:endParaRPr lang="en-US"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5" name="Snip and Round Single Corner of Rectangle 4">
            <a:extLst>
              <a:ext uri="{FF2B5EF4-FFF2-40B4-BE49-F238E27FC236}">
                <a16:creationId xmlns:a16="http://schemas.microsoft.com/office/drawing/2014/main" id="{C21FC0F2-11CA-6928-0A51-A7572E5389AC}"/>
              </a:ext>
            </a:extLst>
          </p:cNvPr>
          <p:cNvSpPr/>
          <p:nvPr/>
        </p:nvSpPr>
        <p:spPr>
          <a:xfrm>
            <a:off x="4834890" y="1313909"/>
            <a:ext cx="4204837" cy="2630191"/>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3C2670-8EFC-D572-89CA-E1D0C216EAB2}"/>
              </a:ext>
            </a:extLst>
          </p:cNvPr>
          <p:cNvSpPr txBox="1"/>
          <p:nvPr/>
        </p:nvSpPr>
        <p:spPr>
          <a:xfrm>
            <a:off x="4986411" y="1833607"/>
            <a:ext cx="4137660" cy="954107"/>
          </a:xfrm>
          <a:prstGeom prst="rect">
            <a:avLst/>
          </a:prstGeom>
          <a:noFill/>
        </p:spPr>
        <p:txBody>
          <a:bodyPr wrap="square">
            <a:spAutoFit/>
          </a:bodyPr>
          <a:lstStyle/>
          <a:p>
            <a:r>
              <a:rPr lang="en-US" b="1" dirty="0"/>
              <a:t>Confident</a:t>
            </a:r>
            <a:r>
              <a:rPr lang="en-US" dirty="0"/>
              <a:t> is denoted by </a:t>
            </a:r>
            <a:r>
              <a:rPr lang="en-US" b="1" dirty="0"/>
              <a:t>c. </a:t>
            </a:r>
            <a:r>
              <a:rPr lang="en-US" dirty="0"/>
              <a:t> So, the given equation will become:</a:t>
            </a:r>
          </a:p>
          <a:p>
            <a:r>
              <a:rPr lang="en-US" dirty="0"/>
              <a:t> </a:t>
            </a:r>
          </a:p>
          <a:p>
            <a:r>
              <a:rPr lang="en-US" b="1" dirty="0"/>
              <a:t> </a:t>
            </a:r>
          </a:p>
        </p:txBody>
      </p:sp>
      <p:sp>
        <p:nvSpPr>
          <p:cNvPr id="3" name="Rounded Rectangle 2">
            <a:extLst>
              <a:ext uri="{FF2B5EF4-FFF2-40B4-BE49-F238E27FC236}">
                <a16:creationId xmlns:a16="http://schemas.microsoft.com/office/drawing/2014/main" id="{24476213-55D4-8929-CA3D-C7DEBEA981FC}"/>
              </a:ext>
            </a:extLst>
          </p:cNvPr>
          <p:cNvSpPr/>
          <p:nvPr/>
        </p:nvSpPr>
        <p:spPr>
          <a:xfrm>
            <a:off x="223865" y="2642056"/>
            <a:ext cx="4082889" cy="1302043"/>
          </a:xfrm>
          <a:prstGeom prst="roundRect">
            <a:avLst>
              <a:gd name="adj" fmla="val 10785"/>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C000"/>
                </a:solidFill>
              </a:rPr>
              <a:t>Conf(A → B) = P(B|A) </a:t>
            </a:r>
            <a:br>
              <a:rPr lang="en-IN" dirty="0">
                <a:solidFill>
                  <a:srgbClr val="FFC000"/>
                </a:solidFill>
              </a:rPr>
            </a:br>
            <a:r>
              <a:rPr lang="en-IN" dirty="0">
                <a:solidFill>
                  <a:srgbClr val="FFC000"/>
                </a:solidFill>
              </a:rPr>
              <a:t>	= P(AB)/P(A) </a:t>
            </a:r>
            <a:br>
              <a:rPr lang="en-IN" dirty="0">
                <a:solidFill>
                  <a:srgbClr val="FFC000"/>
                </a:solidFill>
              </a:rPr>
            </a:br>
            <a:r>
              <a:rPr lang="en-IN" dirty="0">
                <a:solidFill>
                  <a:srgbClr val="FFC000"/>
                </a:solidFill>
              </a:rPr>
              <a:t>	= Sup(A ∪ B)/Sup(A)</a:t>
            </a:r>
            <a:br>
              <a:rPr lang="en-IN" dirty="0">
                <a:solidFill>
                  <a:srgbClr val="FFC000"/>
                </a:solidFill>
              </a:rPr>
            </a:br>
            <a:endParaRPr lang="en-IN" dirty="0">
              <a:solidFill>
                <a:srgbClr val="FFC000"/>
              </a:solidFill>
            </a:endParaRPr>
          </a:p>
          <a:p>
            <a:r>
              <a:rPr lang="en-IN" b="1" dirty="0">
                <a:solidFill>
                  <a:srgbClr val="FFC000"/>
                </a:solidFill>
              </a:rPr>
              <a:t>=&gt; Conf(A → B) = Sup(A ∪ B)/Sup(A)</a:t>
            </a:r>
            <a:endParaRPr lang="en-US" b="1" dirty="0">
              <a:solidFill>
                <a:srgbClr val="FFC000"/>
              </a:solidFill>
            </a:endParaRPr>
          </a:p>
        </p:txBody>
      </p:sp>
      <p:sp>
        <p:nvSpPr>
          <p:cNvPr id="23" name="Rounded Rectangle 22">
            <a:extLst>
              <a:ext uri="{FF2B5EF4-FFF2-40B4-BE49-F238E27FC236}">
                <a16:creationId xmlns:a16="http://schemas.microsoft.com/office/drawing/2014/main" id="{702E302B-7081-6FBA-A291-F2C8CC444C92}"/>
              </a:ext>
            </a:extLst>
          </p:cNvPr>
          <p:cNvSpPr/>
          <p:nvPr/>
        </p:nvSpPr>
        <p:spPr>
          <a:xfrm>
            <a:off x="5285500" y="2808848"/>
            <a:ext cx="3226091" cy="388620"/>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C000"/>
                </a:solidFill>
              </a:rPr>
              <a:t>c(A → B)  = </a:t>
            </a:r>
            <a:r>
              <a:rPr lang="el-GR" dirty="0">
                <a:solidFill>
                  <a:srgbClr val="FFC000"/>
                </a:solidFill>
              </a:rPr>
              <a:t>σ</a:t>
            </a:r>
            <a:r>
              <a:rPr lang="en-US" dirty="0">
                <a:solidFill>
                  <a:srgbClr val="FFC000"/>
                </a:solidFill>
              </a:rPr>
              <a:t>(AB)</a:t>
            </a:r>
            <a:r>
              <a:rPr lang="en-IN" dirty="0">
                <a:solidFill>
                  <a:srgbClr val="FFC000"/>
                </a:solidFill>
              </a:rPr>
              <a:t> / </a:t>
            </a:r>
            <a:r>
              <a:rPr lang="el-GR" dirty="0">
                <a:solidFill>
                  <a:srgbClr val="FFC000"/>
                </a:solidFill>
              </a:rPr>
              <a:t>σ</a:t>
            </a:r>
            <a:r>
              <a:rPr lang="en-US" dirty="0">
                <a:solidFill>
                  <a:srgbClr val="FFC000"/>
                </a:solidFill>
              </a:rPr>
              <a:t>(A)</a:t>
            </a:r>
          </a:p>
        </p:txBody>
      </p:sp>
    </p:spTree>
    <p:extLst>
      <p:ext uri="{BB962C8B-B14F-4D97-AF65-F5344CB8AC3E}">
        <p14:creationId xmlns:p14="http://schemas.microsoft.com/office/powerpoint/2010/main" val="2641312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0514" y="50408"/>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chemeClr val="dk1"/>
                </a:solidFill>
                <a:latin typeface="Montserrat"/>
                <a:ea typeface="Montserrat"/>
                <a:cs typeface="Montserrat"/>
                <a:sym typeface="Montserrat"/>
              </a:rPr>
              <a:t>Confidence - Example</a:t>
            </a:r>
            <a:endParaRPr sz="1800" dirty="0"/>
          </a:p>
        </p:txBody>
      </p:sp>
      <p:sp>
        <p:nvSpPr>
          <p:cNvPr id="4" name="TextBox 3">
            <a:extLst>
              <a:ext uri="{FF2B5EF4-FFF2-40B4-BE49-F238E27FC236}">
                <a16:creationId xmlns:a16="http://schemas.microsoft.com/office/drawing/2014/main" id="{BC170376-4C96-F21E-252E-9780F71A65B8}"/>
              </a:ext>
            </a:extLst>
          </p:cNvPr>
          <p:cNvSpPr txBox="1"/>
          <p:nvPr/>
        </p:nvSpPr>
        <p:spPr>
          <a:xfrm>
            <a:off x="324518" y="734390"/>
            <a:ext cx="3749040" cy="738664"/>
          </a:xfrm>
          <a:prstGeom prst="rect">
            <a:avLst/>
          </a:prstGeom>
          <a:noFill/>
        </p:spPr>
        <p:txBody>
          <a:bodyPr wrap="square" rtlCol="0">
            <a:spAutoFit/>
          </a:bodyPr>
          <a:lstStyle/>
          <a:p>
            <a:r>
              <a:rPr lang="en-US" dirty="0"/>
              <a:t>Suppose there is a data of  an e - commerce website where the transactions of users has been recorded.</a:t>
            </a:r>
          </a:p>
        </p:txBody>
      </p:sp>
      <p:graphicFrame>
        <p:nvGraphicFramePr>
          <p:cNvPr id="7" name="Table 9">
            <a:extLst>
              <a:ext uri="{FF2B5EF4-FFF2-40B4-BE49-F238E27FC236}">
                <a16:creationId xmlns:a16="http://schemas.microsoft.com/office/drawing/2014/main" id="{A7C068B6-D150-E97A-B962-BDA267044AC9}"/>
              </a:ext>
            </a:extLst>
          </p:cNvPr>
          <p:cNvGraphicFramePr>
            <a:graphicFrameLocks noGrp="1"/>
          </p:cNvGraphicFramePr>
          <p:nvPr>
            <p:extLst>
              <p:ext uri="{D42A27DB-BD31-4B8C-83A1-F6EECF244321}">
                <p14:modId xmlns:p14="http://schemas.microsoft.com/office/powerpoint/2010/main" val="2754971529"/>
              </p:ext>
            </p:extLst>
          </p:nvPr>
        </p:nvGraphicFramePr>
        <p:xfrm>
          <a:off x="324518" y="1729706"/>
          <a:ext cx="3537106" cy="1983275"/>
        </p:xfrm>
        <a:graphic>
          <a:graphicData uri="http://schemas.openxmlformats.org/drawingml/2006/table">
            <a:tbl>
              <a:tblPr firstRow="1" bandRow="1">
                <a:tableStyleId>{21E4AEA4-8DFA-4A89-87EB-49C32662AFE0}</a:tableStyleId>
              </a:tblPr>
              <a:tblGrid>
                <a:gridCol w="878820">
                  <a:extLst>
                    <a:ext uri="{9D8B030D-6E8A-4147-A177-3AD203B41FA5}">
                      <a16:colId xmlns:a16="http://schemas.microsoft.com/office/drawing/2014/main" val="725043160"/>
                    </a:ext>
                  </a:extLst>
                </a:gridCol>
                <a:gridCol w="2658286">
                  <a:extLst>
                    <a:ext uri="{9D8B030D-6E8A-4147-A177-3AD203B41FA5}">
                      <a16:colId xmlns:a16="http://schemas.microsoft.com/office/drawing/2014/main" val="3074284161"/>
                    </a:ext>
                  </a:extLst>
                </a:gridCol>
              </a:tblGrid>
              <a:tr h="192477">
                <a:tc>
                  <a:txBody>
                    <a:bodyPr/>
                    <a:lstStyle/>
                    <a:p>
                      <a:pPr algn="ctr"/>
                      <a:r>
                        <a:rPr lang="en-US" dirty="0"/>
                        <a:t>T. ID</a:t>
                      </a:r>
                    </a:p>
                  </a:txBody>
                  <a:tcPr/>
                </a:tc>
                <a:tc>
                  <a:txBody>
                    <a:bodyPr/>
                    <a:lstStyle/>
                    <a:p>
                      <a:pPr algn="ctr"/>
                      <a:r>
                        <a:rPr lang="en-US" dirty="0"/>
                        <a:t>Items</a:t>
                      </a:r>
                    </a:p>
                  </a:txBody>
                  <a:tcPr/>
                </a:tc>
                <a:extLst>
                  <a:ext uri="{0D108BD9-81ED-4DB2-BD59-A6C34878D82A}">
                    <a16:rowId xmlns:a16="http://schemas.microsoft.com/office/drawing/2014/main" val="2035737411"/>
                  </a:ext>
                </a:extLst>
              </a:tr>
              <a:tr h="340360">
                <a:tc>
                  <a:txBody>
                    <a:bodyPr/>
                    <a:lstStyle/>
                    <a:p>
                      <a:r>
                        <a:rPr lang="en-US" dirty="0"/>
                        <a:t>1</a:t>
                      </a:r>
                    </a:p>
                  </a:txBody>
                  <a:tcPr/>
                </a:tc>
                <a:tc>
                  <a:txBody>
                    <a:bodyPr/>
                    <a:lstStyle/>
                    <a:p>
                      <a:r>
                        <a:rPr lang="en-US" sz="1200" dirty="0"/>
                        <a:t>Guitar, Strings</a:t>
                      </a:r>
                    </a:p>
                  </a:txBody>
                  <a:tcPr/>
                </a:tc>
                <a:extLst>
                  <a:ext uri="{0D108BD9-81ED-4DB2-BD59-A6C34878D82A}">
                    <a16:rowId xmlns:a16="http://schemas.microsoft.com/office/drawing/2014/main" val="897789139"/>
                  </a:ext>
                </a:extLst>
              </a:tr>
              <a:tr h="313050">
                <a:tc>
                  <a:txBody>
                    <a:bodyPr/>
                    <a:lstStyle/>
                    <a:p>
                      <a:r>
                        <a:rPr lang="en-US" dirty="0"/>
                        <a:t>2</a:t>
                      </a:r>
                    </a:p>
                  </a:txBody>
                  <a:tcPr/>
                </a:tc>
                <a:tc>
                  <a:txBody>
                    <a:bodyPr/>
                    <a:lstStyle/>
                    <a:p>
                      <a:r>
                        <a:rPr lang="en-US" sz="1200" dirty="0"/>
                        <a:t>Guitar, Picks, Capo, Mouthorgan</a:t>
                      </a:r>
                    </a:p>
                  </a:txBody>
                  <a:tcPr/>
                </a:tc>
                <a:extLst>
                  <a:ext uri="{0D108BD9-81ED-4DB2-BD59-A6C34878D82A}">
                    <a16:rowId xmlns:a16="http://schemas.microsoft.com/office/drawing/2014/main" val="736696092"/>
                  </a:ext>
                </a:extLst>
              </a:tr>
              <a:tr h="373787">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Strings, Picks, Capo, Amplifier</a:t>
                      </a:r>
                    </a:p>
                  </a:txBody>
                  <a:tcPr/>
                </a:tc>
                <a:extLst>
                  <a:ext uri="{0D108BD9-81ED-4DB2-BD59-A6C34878D82A}">
                    <a16:rowId xmlns:a16="http://schemas.microsoft.com/office/drawing/2014/main" val="2005146589"/>
                  </a:ext>
                </a:extLst>
              </a:tr>
              <a:tr h="346478">
                <a:tc>
                  <a:txBody>
                    <a:bodyPr/>
                    <a:lstStyle/>
                    <a:p>
                      <a:r>
                        <a:rPr lang="en-US" dirty="0"/>
                        <a:t>4</a:t>
                      </a:r>
                    </a:p>
                  </a:txBody>
                  <a:tcPr/>
                </a:tc>
                <a:tc>
                  <a:txBody>
                    <a:bodyPr/>
                    <a:lstStyle/>
                    <a:p>
                      <a:r>
                        <a:rPr lang="en-US" sz="1200" dirty="0"/>
                        <a:t>Guitar, Strings, Picks, Capo</a:t>
                      </a:r>
                    </a:p>
                  </a:txBody>
                  <a:tcPr/>
                </a:tc>
                <a:extLst>
                  <a:ext uri="{0D108BD9-81ED-4DB2-BD59-A6C34878D82A}">
                    <a16:rowId xmlns:a16="http://schemas.microsoft.com/office/drawing/2014/main" val="1370846105"/>
                  </a:ext>
                </a:extLst>
              </a:tr>
              <a:tr h="157979">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Guitar, Strings, Picks, Amplifier</a:t>
                      </a:r>
                    </a:p>
                  </a:txBody>
                  <a:tcPr/>
                </a:tc>
                <a:extLst>
                  <a:ext uri="{0D108BD9-81ED-4DB2-BD59-A6C34878D82A}">
                    <a16:rowId xmlns:a16="http://schemas.microsoft.com/office/drawing/2014/main" val="1280498732"/>
                  </a:ext>
                </a:extLst>
              </a:tr>
            </a:tbl>
          </a:graphicData>
        </a:graphic>
      </p:graphicFrame>
      <p:sp>
        <p:nvSpPr>
          <p:cNvPr id="16" name="TextBox 15">
            <a:extLst>
              <a:ext uri="{FF2B5EF4-FFF2-40B4-BE49-F238E27FC236}">
                <a16:creationId xmlns:a16="http://schemas.microsoft.com/office/drawing/2014/main" id="{524F23D9-9CA8-83AC-45B3-19DC3C168472}"/>
              </a:ext>
            </a:extLst>
          </p:cNvPr>
          <p:cNvSpPr txBox="1"/>
          <p:nvPr/>
        </p:nvSpPr>
        <p:spPr>
          <a:xfrm>
            <a:off x="280514" y="3945192"/>
            <a:ext cx="4394356" cy="738664"/>
          </a:xfrm>
          <a:prstGeom prst="rect">
            <a:avLst/>
          </a:prstGeom>
          <a:noFill/>
        </p:spPr>
        <p:txBody>
          <a:bodyPr wrap="square">
            <a:spAutoFit/>
          </a:bodyPr>
          <a:lstStyle/>
          <a:p>
            <a:r>
              <a:rPr lang="en-IN" b="1" dirty="0"/>
              <a:t>Q. Find the confidence if</a:t>
            </a:r>
          </a:p>
          <a:p>
            <a:r>
              <a:rPr lang="en-IN" b="1" dirty="0"/>
              <a:t>Association Rule:</a:t>
            </a:r>
            <a:br>
              <a:rPr lang="en-IN" b="1" dirty="0"/>
            </a:br>
            <a:r>
              <a:rPr lang="en-IN" dirty="0"/>
              <a:t>{</a:t>
            </a:r>
            <a:r>
              <a:rPr lang="en-US" dirty="0"/>
              <a:t>Strings, Picks</a:t>
            </a:r>
            <a:r>
              <a:rPr lang="en-IN" dirty="0"/>
              <a:t>} → {Capo}  </a:t>
            </a:r>
            <a:endParaRPr lang="en-US"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15" name="TextBox 14">
            <a:extLst>
              <a:ext uri="{FF2B5EF4-FFF2-40B4-BE49-F238E27FC236}">
                <a16:creationId xmlns:a16="http://schemas.microsoft.com/office/drawing/2014/main" id="{53219E41-1BC6-25B6-0837-313422CD195A}"/>
              </a:ext>
            </a:extLst>
          </p:cNvPr>
          <p:cNvSpPr txBox="1"/>
          <p:nvPr/>
        </p:nvSpPr>
        <p:spPr>
          <a:xfrm>
            <a:off x="4950994" y="970222"/>
            <a:ext cx="4572000" cy="2523768"/>
          </a:xfrm>
          <a:prstGeom prst="rect">
            <a:avLst/>
          </a:prstGeom>
          <a:noFill/>
        </p:spPr>
        <p:txBody>
          <a:bodyPr wrap="square">
            <a:spAutoFit/>
          </a:bodyPr>
          <a:lstStyle/>
          <a:p>
            <a:r>
              <a:rPr lang="en-IN" b="1" dirty="0">
                <a:solidFill>
                  <a:srgbClr val="0070C0"/>
                </a:solidFill>
              </a:rPr>
              <a:t>Solution:</a:t>
            </a:r>
          </a:p>
          <a:p>
            <a:r>
              <a:rPr lang="en-IN" dirty="0"/>
              <a:t>{</a:t>
            </a:r>
            <a:r>
              <a:rPr lang="en-US" dirty="0"/>
              <a:t>Strings, Picks</a:t>
            </a:r>
            <a:r>
              <a:rPr lang="en-IN" dirty="0"/>
              <a:t>} → {Capo}</a:t>
            </a:r>
          </a:p>
          <a:p>
            <a:r>
              <a:rPr lang="en-IN" dirty="0"/>
              <a:t>Let X = {</a:t>
            </a:r>
            <a:r>
              <a:rPr lang="en-US" dirty="0"/>
              <a:t>Strings, Picks</a:t>
            </a:r>
            <a:r>
              <a:rPr lang="en-IN" dirty="0"/>
              <a:t>} and Y = {Capo}</a:t>
            </a:r>
          </a:p>
          <a:p>
            <a:r>
              <a:rPr lang="en-IN" dirty="0"/>
              <a:t>So,</a:t>
            </a:r>
          </a:p>
          <a:p>
            <a:r>
              <a:rPr lang="el-GR" b="1" dirty="0"/>
              <a:t>σ</a:t>
            </a:r>
            <a:r>
              <a:rPr lang="el-GR" dirty="0"/>
              <a:t>(</a:t>
            </a:r>
            <a:r>
              <a:rPr lang="en-US" dirty="0"/>
              <a:t>X) = </a:t>
            </a:r>
            <a:r>
              <a:rPr lang="el-GR" b="1" dirty="0"/>
              <a:t>σ</a:t>
            </a:r>
            <a:r>
              <a:rPr lang="el-GR" dirty="0"/>
              <a:t>(</a:t>
            </a:r>
            <a:r>
              <a:rPr lang="en-IN" dirty="0"/>
              <a:t>{</a:t>
            </a:r>
            <a:r>
              <a:rPr lang="en-US" dirty="0"/>
              <a:t>Strings, Picks</a:t>
            </a:r>
            <a:r>
              <a:rPr lang="en-IN" dirty="0"/>
              <a:t>} ) =  </a:t>
            </a:r>
            <a:r>
              <a:rPr lang="en-IN" b="1" dirty="0"/>
              <a:t>3</a:t>
            </a:r>
          </a:p>
          <a:p>
            <a:endParaRPr lang="en-US" b="1" dirty="0"/>
          </a:p>
          <a:p>
            <a:r>
              <a:rPr lang="el-GR" b="1" dirty="0"/>
              <a:t>σ</a:t>
            </a:r>
            <a:r>
              <a:rPr lang="el-GR" dirty="0"/>
              <a:t>(</a:t>
            </a:r>
            <a:r>
              <a:rPr lang="en-US" dirty="0"/>
              <a:t>X,Y) = </a:t>
            </a:r>
            <a:r>
              <a:rPr lang="el-GR" dirty="0"/>
              <a:t>σ</a:t>
            </a:r>
            <a:r>
              <a:rPr lang="en-US" dirty="0"/>
              <a:t>({Strings, Picks, Capo} )=  </a:t>
            </a:r>
            <a:r>
              <a:rPr lang="en-US" b="1" dirty="0"/>
              <a:t>2</a:t>
            </a:r>
          </a:p>
          <a:p>
            <a:endParaRPr lang="en-US" b="1" dirty="0"/>
          </a:p>
          <a:p>
            <a:r>
              <a:rPr lang="en-US" b="1" dirty="0"/>
              <a:t>c</a:t>
            </a:r>
            <a:r>
              <a:rPr lang="en-US" dirty="0"/>
              <a:t>(X →Y) = </a:t>
            </a:r>
            <a:r>
              <a:rPr lang="el-GR" b="1" dirty="0"/>
              <a:t>σ</a:t>
            </a:r>
            <a:r>
              <a:rPr lang="el-GR" dirty="0"/>
              <a:t>(</a:t>
            </a:r>
            <a:r>
              <a:rPr lang="en-US" dirty="0"/>
              <a:t>X,Y) </a:t>
            </a:r>
            <a:r>
              <a:rPr lang="en-US" sz="1800" b="1" dirty="0">
                <a:latin typeface="Century Gothic" panose="020B0502020202020204" pitchFamily="34" charset="0"/>
              </a:rPr>
              <a:t>/</a:t>
            </a:r>
            <a:r>
              <a:rPr lang="en-US" b="1" dirty="0">
                <a:latin typeface="Bradley Hand" pitchFamily="2" charset="77"/>
              </a:rPr>
              <a:t> </a:t>
            </a:r>
            <a:r>
              <a:rPr lang="el-GR" b="1" dirty="0"/>
              <a:t>σ</a:t>
            </a:r>
            <a:r>
              <a:rPr lang="el-GR" dirty="0"/>
              <a:t>(</a:t>
            </a:r>
            <a:r>
              <a:rPr lang="en-US" dirty="0"/>
              <a:t>X)</a:t>
            </a:r>
            <a:endParaRPr lang="en-US" b="1" dirty="0">
              <a:latin typeface="+mn-lt"/>
            </a:endParaRPr>
          </a:p>
          <a:p>
            <a:r>
              <a:rPr lang="en-US" b="1" dirty="0">
                <a:latin typeface="+mn-lt"/>
              </a:rPr>
              <a:t>	= 2 / 3</a:t>
            </a:r>
          </a:p>
          <a:p>
            <a:r>
              <a:rPr lang="en-US" b="1" dirty="0">
                <a:latin typeface="+mn-lt"/>
              </a:rPr>
              <a:t>	= 0.67</a:t>
            </a:r>
          </a:p>
        </p:txBody>
      </p:sp>
      <p:cxnSp>
        <p:nvCxnSpPr>
          <p:cNvPr id="5" name="Straight Arrow Connector 4">
            <a:extLst>
              <a:ext uri="{FF2B5EF4-FFF2-40B4-BE49-F238E27FC236}">
                <a16:creationId xmlns:a16="http://schemas.microsoft.com/office/drawing/2014/main" id="{294364E9-D5BF-72E5-EA33-E4D7C0F3492F}"/>
              </a:ext>
            </a:extLst>
          </p:cNvPr>
          <p:cNvCxnSpPr>
            <a:cxnSpLocks/>
          </p:cNvCxnSpPr>
          <p:nvPr/>
        </p:nvCxnSpPr>
        <p:spPr>
          <a:xfrm flipV="1">
            <a:off x="3486150" y="2400300"/>
            <a:ext cx="1451610" cy="42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01BB13-C326-52C1-E835-18B997C6A2B4}"/>
              </a:ext>
            </a:extLst>
          </p:cNvPr>
          <p:cNvCxnSpPr>
            <a:cxnSpLocks/>
          </p:cNvCxnSpPr>
          <p:nvPr/>
        </p:nvCxnSpPr>
        <p:spPr>
          <a:xfrm flipV="1">
            <a:off x="3223260" y="2400300"/>
            <a:ext cx="1727734" cy="84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443110-3778-D7A8-B35A-D2267F0F9209}"/>
              </a:ext>
            </a:extLst>
          </p:cNvPr>
          <p:cNvSpPr txBox="1"/>
          <p:nvPr/>
        </p:nvSpPr>
        <p:spPr>
          <a:xfrm>
            <a:off x="4937760" y="3425601"/>
            <a:ext cx="4193006" cy="1169551"/>
          </a:xfrm>
          <a:prstGeom prst="rect">
            <a:avLst/>
          </a:prstGeom>
          <a:noFill/>
        </p:spPr>
        <p:txBody>
          <a:bodyPr wrap="square">
            <a:spAutoFit/>
          </a:bodyPr>
          <a:lstStyle/>
          <a:p>
            <a:r>
              <a:rPr lang="en-US" b="1" dirty="0">
                <a:solidFill>
                  <a:srgbClr val="0070C0"/>
                </a:solidFill>
              </a:rPr>
              <a:t>Inference:</a:t>
            </a:r>
          </a:p>
          <a:p>
            <a:r>
              <a:rPr lang="en-US" dirty="0"/>
              <a:t>Out of all the transactions when Strings and Picks were bought together the probability of Capo getting bought with Strings and Picks was 67% i.e. 0.67.  </a:t>
            </a:r>
            <a:endParaRPr lang="en-US" b="1" dirty="0"/>
          </a:p>
        </p:txBody>
      </p:sp>
      <p:cxnSp>
        <p:nvCxnSpPr>
          <p:cNvPr id="6" name="Straight Arrow Connector 5">
            <a:extLst>
              <a:ext uri="{FF2B5EF4-FFF2-40B4-BE49-F238E27FC236}">
                <a16:creationId xmlns:a16="http://schemas.microsoft.com/office/drawing/2014/main" id="{7B7AE2C4-F832-9EA6-7E5D-95BD02641F48}"/>
              </a:ext>
            </a:extLst>
          </p:cNvPr>
          <p:cNvCxnSpPr>
            <a:cxnSpLocks/>
          </p:cNvCxnSpPr>
          <p:nvPr/>
        </p:nvCxnSpPr>
        <p:spPr>
          <a:xfrm flipV="1">
            <a:off x="3383280" y="1954530"/>
            <a:ext cx="1554480" cy="153946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AC85A6-C187-CD40-D892-3DA47179173C}"/>
              </a:ext>
            </a:extLst>
          </p:cNvPr>
          <p:cNvCxnSpPr>
            <a:cxnSpLocks/>
          </p:cNvCxnSpPr>
          <p:nvPr/>
        </p:nvCxnSpPr>
        <p:spPr>
          <a:xfrm flipV="1">
            <a:off x="3486150" y="1954530"/>
            <a:ext cx="1451610" cy="86868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EDE821-0AE5-8841-55E3-584D47DC9F4D}"/>
              </a:ext>
            </a:extLst>
          </p:cNvPr>
          <p:cNvCxnSpPr>
            <a:cxnSpLocks/>
          </p:cNvCxnSpPr>
          <p:nvPr/>
        </p:nvCxnSpPr>
        <p:spPr>
          <a:xfrm flipV="1">
            <a:off x="3223260" y="1954530"/>
            <a:ext cx="1727734" cy="129159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242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par>
                                <p:cTn id="19" presetID="5"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0514" y="50408"/>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chemeClr val="dk1"/>
                </a:solidFill>
                <a:latin typeface="Montserrat"/>
                <a:ea typeface="Montserrat"/>
                <a:cs typeface="Montserrat"/>
                <a:sym typeface="Montserrat"/>
              </a:rPr>
              <a:t>Support and Confidence – Example contd.</a:t>
            </a:r>
            <a:endParaRPr sz="1800" dirty="0"/>
          </a:p>
        </p:txBody>
      </p:sp>
      <p:sp>
        <p:nvSpPr>
          <p:cNvPr id="16" name="TextBox 15">
            <a:extLst>
              <a:ext uri="{FF2B5EF4-FFF2-40B4-BE49-F238E27FC236}">
                <a16:creationId xmlns:a16="http://schemas.microsoft.com/office/drawing/2014/main" id="{524F23D9-9CA8-83AC-45B3-19DC3C168472}"/>
              </a:ext>
            </a:extLst>
          </p:cNvPr>
          <p:cNvSpPr txBox="1"/>
          <p:nvPr/>
        </p:nvSpPr>
        <p:spPr>
          <a:xfrm>
            <a:off x="280514" y="757687"/>
            <a:ext cx="4394356" cy="1815882"/>
          </a:xfrm>
          <a:prstGeom prst="rect">
            <a:avLst/>
          </a:prstGeom>
          <a:noFill/>
        </p:spPr>
        <p:txBody>
          <a:bodyPr wrap="square">
            <a:spAutoFit/>
          </a:bodyPr>
          <a:lstStyle/>
          <a:p>
            <a:r>
              <a:rPr lang="en-US" b="1" dirty="0"/>
              <a:t>Q. </a:t>
            </a:r>
            <a:r>
              <a:rPr lang="en-US" dirty="0"/>
              <a:t>Given the below dataset. Find support count, support and confidence, if the association rule is:</a:t>
            </a:r>
          </a:p>
          <a:p>
            <a:r>
              <a:rPr lang="en-IN" b="1" dirty="0"/>
              <a:t>{</a:t>
            </a:r>
            <a:r>
              <a:rPr lang="en-US" b="1" dirty="0"/>
              <a:t>Guitar, Strings</a:t>
            </a:r>
            <a:r>
              <a:rPr lang="en-IN" b="1" dirty="0"/>
              <a:t>} → {Picks} </a:t>
            </a:r>
          </a:p>
          <a:p>
            <a:r>
              <a:rPr lang="en-IN" dirty="0"/>
              <a:t>Also find if the itemset is frequent or not if the threshold  is 0.3.</a:t>
            </a:r>
          </a:p>
          <a:p>
            <a:endParaRPr lang="en-IN" dirty="0"/>
          </a:p>
          <a:p>
            <a:endParaRPr lang="en-US" dirty="0"/>
          </a:p>
          <a:p>
            <a:r>
              <a:rPr lang="en-US" dirty="0"/>
              <a:t> </a:t>
            </a:r>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18" name="TextBox 17">
            <a:extLst>
              <a:ext uri="{FF2B5EF4-FFF2-40B4-BE49-F238E27FC236}">
                <a16:creationId xmlns:a16="http://schemas.microsoft.com/office/drawing/2014/main" id="{DFAD79AC-A1CE-C87C-3DED-9CC0804DEF48}"/>
              </a:ext>
            </a:extLst>
          </p:cNvPr>
          <p:cNvSpPr txBox="1"/>
          <p:nvPr/>
        </p:nvSpPr>
        <p:spPr>
          <a:xfrm>
            <a:off x="4748862" y="1016806"/>
            <a:ext cx="4760594" cy="3776483"/>
          </a:xfrm>
          <a:prstGeom prst="rect">
            <a:avLst/>
          </a:prstGeom>
          <a:noFill/>
        </p:spPr>
        <p:txBody>
          <a:bodyPr wrap="square">
            <a:spAutoFit/>
          </a:bodyPr>
          <a:lstStyle/>
          <a:p>
            <a:pPr>
              <a:lnSpc>
                <a:spcPct val="150000"/>
              </a:lnSpc>
            </a:pPr>
            <a:endParaRPr lang="en-IN" b="1" dirty="0">
              <a:solidFill>
                <a:srgbClr val="0070C0"/>
              </a:solidFill>
            </a:endParaRPr>
          </a:p>
          <a:p>
            <a:pPr>
              <a:lnSpc>
                <a:spcPct val="150000"/>
              </a:lnSpc>
            </a:pPr>
            <a:r>
              <a:rPr lang="en-IN" b="1" dirty="0">
                <a:solidFill>
                  <a:srgbClr val="0070C0"/>
                </a:solidFill>
              </a:rPr>
              <a:t>Solution:</a:t>
            </a:r>
          </a:p>
          <a:p>
            <a:pPr>
              <a:lnSpc>
                <a:spcPct val="150000"/>
              </a:lnSpc>
            </a:pPr>
            <a:r>
              <a:rPr lang="en-IN" dirty="0"/>
              <a:t>{</a:t>
            </a:r>
            <a:r>
              <a:rPr lang="en-US" dirty="0"/>
              <a:t>Guitar, Strings</a:t>
            </a:r>
            <a:r>
              <a:rPr lang="en-IN" dirty="0"/>
              <a:t>} → {Picks}</a:t>
            </a:r>
          </a:p>
          <a:p>
            <a:pPr>
              <a:lnSpc>
                <a:spcPct val="150000"/>
              </a:lnSpc>
            </a:pPr>
            <a:r>
              <a:rPr lang="en-IN" dirty="0"/>
              <a:t>Let X = {</a:t>
            </a:r>
            <a:r>
              <a:rPr lang="en-US" dirty="0"/>
              <a:t>Guitar, Strings</a:t>
            </a:r>
            <a:r>
              <a:rPr lang="en-IN" dirty="0"/>
              <a:t>} and Y = {Picks}</a:t>
            </a:r>
          </a:p>
          <a:p>
            <a:pPr>
              <a:lnSpc>
                <a:spcPct val="150000"/>
              </a:lnSpc>
            </a:pPr>
            <a:r>
              <a:rPr lang="en-IN" dirty="0"/>
              <a:t>Here number of transactions (|D|) are  </a:t>
            </a:r>
            <a:r>
              <a:rPr lang="en-IN" b="1" dirty="0"/>
              <a:t>5</a:t>
            </a:r>
          </a:p>
          <a:p>
            <a:pPr>
              <a:lnSpc>
                <a:spcPct val="150000"/>
              </a:lnSpc>
            </a:pPr>
            <a:r>
              <a:rPr lang="en-IN" b="1" dirty="0"/>
              <a:t>So,</a:t>
            </a:r>
          </a:p>
          <a:p>
            <a:r>
              <a:rPr lang="el-GR" b="1" dirty="0"/>
              <a:t>σ</a:t>
            </a:r>
            <a:r>
              <a:rPr lang="el-GR" dirty="0"/>
              <a:t>(</a:t>
            </a:r>
            <a:r>
              <a:rPr lang="en-US" dirty="0"/>
              <a:t>X,Y) =  </a:t>
            </a:r>
            <a:r>
              <a:rPr lang="en-US" b="1" dirty="0"/>
              <a:t>2</a:t>
            </a:r>
          </a:p>
          <a:p>
            <a:endParaRPr lang="en-US" b="1" dirty="0"/>
          </a:p>
          <a:p>
            <a:r>
              <a:rPr lang="en-US" b="1" dirty="0"/>
              <a:t>s</a:t>
            </a:r>
            <a:r>
              <a:rPr lang="en-US" dirty="0"/>
              <a:t>(X →Y) = </a:t>
            </a:r>
            <a:r>
              <a:rPr lang="el-GR" b="1" dirty="0"/>
              <a:t>σ</a:t>
            </a:r>
            <a:r>
              <a:rPr lang="el-GR" dirty="0"/>
              <a:t>(</a:t>
            </a:r>
            <a:r>
              <a:rPr lang="en-US" b="1" dirty="0"/>
              <a:t>X,Y</a:t>
            </a:r>
            <a:r>
              <a:rPr lang="en-US" dirty="0"/>
              <a:t>) </a:t>
            </a:r>
            <a:r>
              <a:rPr lang="en-US" sz="1800" b="1" dirty="0">
                <a:latin typeface="Century Gothic" panose="020B0502020202020204" pitchFamily="34" charset="0"/>
              </a:rPr>
              <a:t>/</a:t>
            </a:r>
            <a:r>
              <a:rPr lang="en-US" b="1" dirty="0">
                <a:latin typeface="Bradley Hand" pitchFamily="2" charset="77"/>
              </a:rPr>
              <a:t>  </a:t>
            </a:r>
            <a:r>
              <a:rPr lang="en-US" b="1" dirty="0"/>
              <a:t>|D|</a:t>
            </a:r>
          </a:p>
          <a:p>
            <a:r>
              <a:rPr lang="en-US" b="1" dirty="0"/>
              <a:t>	= 2 / 5 </a:t>
            </a:r>
          </a:p>
          <a:p>
            <a:r>
              <a:rPr lang="en-US" b="1" dirty="0"/>
              <a:t>	= 0.4</a:t>
            </a:r>
            <a:endParaRPr lang="en-IN" dirty="0"/>
          </a:p>
          <a:p>
            <a:pPr>
              <a:lnSpc>
                <a:spcPct val="150000"/>
              </a:lnSpc>
            </a:pPr>
            <a:r>
              <a:rPr lang="en-IN" dirty="0"/>
              <a:t> </a:t>
            </a:r>
          </a:p>
          <a:p>
            <a:pPr>
              <a:lnSpc>
                <a:spcPct val="150000"/>
              </a:lnSpc>
            </a:pPr>
            <a:endParaRPr lang="en-US" dirty="0"/>
          </a:p>
        </p:txBody>
      </p:sp>
      <p:graphicFrame>
        <p:nvGraphicFramePr>
          <p:cNvPr id="12" name="Table 9">
            <a:extLst>
              <a:ext uri="{FF2B5EF4-FFF2-40B4-BE49-F238E27FC236}">
                <a16:creationId xmlns:a16="http://schemas.microsoft.com/office/drawing/2014/main" id="{A86E6917-0D2B-EDB7-3B2A-22C3E97A99F4}"/>
              </a:ext>
            </a:extLst>
          </p:cNvPr>
          <p:cNvGraphicFramePr>
            <a:graphicFrameLocks noGrp="1"/>
          </p:cNvGraphicFramePr>
          <p:nvPr>
            <p:extLst>
              <p:ext uri="{D42A27DB-BD31-4B8C-83A1-F6EECF244321}">
                <p14:modId xmlns:p14="http://schemas.microsoft.com/office/powerpoint/2010/main" val="1517320424"/>
              </p:ext>
            </p:extLst>
          </p:nvPr>
        </p:nvGraphicFramePr>
        <p:xfrm>
          <a:off x="280514" y="2236782"/>
          <a:ext cx="3537106" cy="1983275"/>
        </p:xfrm>
        <a:graphic>
          <a:graphicData uri="http://schemas.openxmlformats.org/drawingml/2006/table">
            <a:tbl>
              <a:tblPr firstRow="1" bandRow="1">
                <a:tableStyleId>{21E4AEA4-8DFA-4A89-87EB-49C32662AFE0}</a:tableStyleId>
              </a:tblPr>
              <a:tblGrid>
                <a:gridCol w="878820">
                  <a:extLst>
                    <a:ext uri="{9D8B030D-6E8A-4147-A177-3AD203B41FA5}">
                      <a16:colId xmlns:a16="http://schemas.microsoft.com/office/drawing/2014/main" val="725043160"/>
                    </a:ext>
                  </a:extLst>
                </a:gridCol>
                <a:gridCol w="2658286">
                  <a:extLst>
                    <a:ext uri="{9D8B030D-6E8A-4147-A177-3AD203B41FA5}">
                      <a16:colId xmlns:a16="http://schemas.microsoft.com/office/drawing/2014/main" val="3074284161"/>
                    </a:ext>
                  </a:extLst>
                </a:gridCol>
              </a:tblGrid>
              <a:tr h="192477">
                <a:tc>
                  <a:txBody>
                    <a:bodyPr/>
                    <a:lstStyle/>
                    <a:p>
                      <a:pPr algn="ctr"/>
                      <a:r>
                        <a:rPr lang="en-US" dirty="0"/>
                        <a:t>T. ID</a:t>
                      </a:r>
                    </a:p>
                  </a:txBody>
                  <a:tcPr/>
                </a:tc>
                <a:tc>
                  <a:txBody>
                    <a:bodyPr/>
                    <a:lstStyle/>
                    <a:p>
                      <a:pPr algn="ctr"/>
                      <a:r>
                        <a:rPr lang="en-US" dirty="0"/>
                        <a:t>Items</a:t>
                      </a:r>
                    </a:p>
                  </a:txBody>
                  <a:tcPr/>
                </a:tc>
                <a:extLst>
                  <a:ext uri="{0D108BD9-81ED-4DB2-BD59-A6C34878D82A}">
                    <a16:rowId xmlns:a16="http://schemas.microsoft.com/office/drawing/2014/main" val="2035737411"/>
                  </a:ext>
                </a:extLst>
              </a:tr>
              <a:tr h="340360">
                <a:tc>
                  <a:txBody>
                    <a:bodyPr/>
                    <a:lstStyle/>
                    <a:p>
                      <a:r>
                        <a:rPr lang="en-US" dirty="0"/>
                        <a:t>1</a:t>
                      </a:r>
                    </a:p>
                  </a:txBody>
                  <a:tcPr/>
                </a:tc>
                <a:tc>
                  <a:txBody>
                    <a:bodyPr/>
                    <a:lstStyle/>
                    <a:p>
                      <a:r>
                        <a:rPr lang="en-US" sz="1200" dirty="0"/>
                        <a:t>Guitar, Strings</a:t>
                      </a:r>
                    </a:p>
                  </a:txBody>
                  <a:tcPr/>
                </a:tc>
                <a:extLst>
                  <a:ext uri="{0D108BD9-81ED-4DB2-BD59-A6C34878D82A}">
                    <a16:rowId xmlns:a16="http://schemas.microsoft.com/office/drawing/2014/main" val="897789139"/>
                  </a:ext>
                </a:extLst>
              </a:tr>
              <a:tr h="313050">
                <a:tc>
                  <a:txBody>
                    <a:bodyPr/>
                    <a:lstStyle/>
                    <a:p>
                      <a:r>
                        <a:rPr lang="en-US" dirty="0"/>
                        <a:t>2</a:t>
                      </a:r>
                    </a:p>
                  </a:txBody>
                  <a:tcPr/>
                </a:tc>
                <a:tc>
                  <a:txBody>
                    <a:bodyPr/>
                    <a:lstStyle/>
                    <a:p>
                      <a:r>
                        <a:rPr lang="en-US" sz="1200" dirty="0"/>
                        <a:t>Guitar, Picks, Capo, Mouthorgan</a:t>
                      </a:r>
                    </a:p>
                  </a:txBody>
                  <a:tcPr/>
                </a:tc>
                <a:extLst>
                  <a:ext uri="{0D108BD9-81ED-4DB2-BD59-A6C34878D82A}">
                    <a16:rowId xmlns:a16="http://schemas.microsoft.com/office/drawing/2014/main" val="736696092"/>
                  </a:ext>
                </a:extLst>
              </a:tr>
              <a:tr h="373787">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Strings, Picks, Capo, Amplifier</a:t>
                      </a:r>
                    </a:p>
                  </a:txBody>
                  <a:tcPr/>
                </a:tc>
                <a:extLst>
                  <a:ext uri="{0D108BD9-81ED-4DB2-BD59-A6C34878D82A}">
                    <a16:rowId xmlns:a16="http://schemas.microsoft.com/office/drawing/2014/main" val="2005146589"/>
                  </a:ext>
                </a:extLst>
              </a:tr>
              <a:tr h="346478">
                <a:tc>
                  <a:txBody>
                    <a:bodyPr/>
                    <a:lstStyle/>
                    <a:p>
                      <a:r>
                        <a:rPr lang="en-US" dirty="0"/>
                        <a:t>4</a:t>
                      </a:r>
                    </a:p>
                  </a:txBody>
                  <a:tcPr/>
                </a:tc>
                <a:tc>
                  <a:txBody>
                    <a:bodyPr/>
                    <a:lstStyle/>
                    <a:p>
                      <a:r>
                        <a:rPr lang="en-US" sz="1200" dirty="0"/>
                        <a:t>Guitar, Strings, Picks, Capo</a:t>
                      </a:r>
                    </a:p>
                  </a:txBody>
                  <a:tcPr/>
                </a:tc>
                <a:extLst>
                  <a:ext uri="{0D108BD9-81ED-4DB2-BD59-A6C34878D82A}">
                    <a16:rowId xmlns:a16="http://schemas.microsoft.com/office/drawing/2014/main" val="1370846105"/>
                  </a:ext>
                </a:extLst>
              </a:tr>
              <a:tr h="157979">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Guitar, Strings, Picks, Amplifier</a:t>
                      </a:r>
                    </a:p>
                  </a:txBody>
                  <a:tcPr/>
                </a:tc>
                <a:extLst>
                  <a:ext uri="{0D108BD9-81ED-4DB2-BD59-A6C34878D82A}">
                    <a16:rowId xmlns:a16="http://schemas.microsoft.com/office/drawing/2014/main" val="1280498732"/>
                  </a:ext>
                </a:extLst>
              </a:tr>
            </a:tbl>
          </a:graphicData>
        </a:graphic>
      </p:graphicFrame>
      <p:cxnSp>
        <p:nvCxnSpPr>
          <p:cNvPr id="3" name="Straight Arrow Connector 2">
            <a:extLst>
              <a:ext uri="{FF2B5EF4-FFF2-40B4-BE49-F238E27FC236}">
                <a16:creationId xmlns:a16="http://schemas.microsoft.com/office/drawing/2014/main" id="{7E379AC5-C695-1B07-FE75-4F1E4540E920}"/>
              </a:ext>
            </a:extLst>
          </p:cNvPr>
          <p:cNvCxnSpPr/>
          <p:nvPr/>
        </p:nvCxnSpPr>
        <p:spPr>
          <a:xfrm flipV="1">
            <a:off x="3699164" y="3100647"/>
            <a:ext cx="1049698" cy="67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EC4CEE-5D3A-70B6-36AF-34F019075343}"/>
              </a:ext>
            </a:extLst>
          </p:cNvPr>
          <p:cNvCxnSpPr>
            <a:cxnSpLocks/>
          </p:cNvCxnSpPr>
          <p:nvPr/>
        </p:nvCxnSpPr>
        <p:spPr>
          <a:xfrm flipV="1">
            <a:off x="3553507" y="3100647"/>
            <a:ext cx="1195355" cy="983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1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0514" y="50408"/>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chemeClr val="dk1"/>
                </a:solidFill>
                <a:latin typeface="Montserrat"/>
                <a:ea typeface="Montserrat"/>
                <a:cs typeface="Montserrat"/>
                <a:sym typeface="Montserrat"/>
              </a:rPr>
              <a:t>Support and Confidence – Example contd.</a:t>
            </a:r>
            <a:endParaRPr sz="1800"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12" name="TextBox 11">
            <a:extLst>
              <a:ext uri="{FF2B5EF4-FFF2-40B4-BE49-F238E27FC236}">
                <a16:creationId xmlns:a16="http://schemas.microsoft.com/office/drawing/2014/main" id="{0A2ED5F1-F35F-DC73-04FF-68A06768385E}"/>
              </a:ext>
            </a:extLst>
          </p:cNvPr>
          <p:cNvSpPr txBox="1"/>
          <p:nvPr/>
        </p:nvSpPr>
        <p:spPr>
          <a:xfrm>
            <a:off x="4775704" y="868618"/>
            <a:ext cx="4572000" cy="1661993"/>
          </a:xfrm>
          <a:prstGeom prst="rect">
            <a:avLst/>
          </a:prstGeom>
          <a:noFill/>
        </p:spPr>
        <p:txBody>
          <a:bodyPr wrap="square">
            <a:spAutoFit/>
          </a:bodyPr>
          <a:lstStyle/>
          <a:p>
            <a:r>
              <a:rPr lang="el-GR" b="1" dirty="0"/>
              <a:t>σ</a:t>
            </a:r>
            <a:r>
              <a:rPr lang="el-GR" dirty="0"/>
              <a:t>(</a:t>
            </a:r>
            <a:r>
              <a:rPr lang="en-US" dirty="0"/>
              <a:t>X) = </a:t>
            </a:r>
            <a:r>
              <a:rPr lang="el-GR" b="1" dirty="0"/>
              <a:t>σ</a:t>
            </a:r>
            <a:r>
              <a:rPr lang="el-GR" dirty="0"/>
              <a:t>(</a:t>
            </a:r>
            <a:r>
              <a:rPr lang="en-IN" dirty="0"/>
              <a:t>{</a:t>
            </a:r>
            <a:r>
              <a:rPr lang="en-US" dirty="0"/>
              <a:t>Guitar, Strings</a:t>
            </a:r>
            <a:r>
              <a:rPr lang="en-IN" dirty="0"/>
              <a:t>}} ) =  </a:t>
            </a:r>
            <a:r>
              <a:rPr lang="en-IN" b="1" dirty="0"/>
              <a:t>3</a:t>
            </a:r>
          </a:p>
          <a:p>
            <a:endParaRPr lang="en-US" b="1" dirty="0"/>
          </a:p>
          <a:p>
            <a:r>
              <a:rPr lang="el-GR" b="1" dirty="0"/>
              <a:t>σ</a:t>
            </a:r>
            <a:r>
              <a:rPr lang="el-GR" dirty="0"/>
              <a:t>(</a:t>
            </a:r>
            <a:r>
              <a:rPr lang="en-US" dirty="0"/>
              <a:t>X,Y) = </a:t>
            </a:r>
            <a:r>
              <a:rPr lang="el-GR" dirty="0"/>
              <a:t>σ</a:t>
            </a:r>
            <a:r>
              <a:rPr lang="en-US" dirty="0"/>
              <a:t>({Guitar, Strings, Picks} )=  </a:t>
            </a:r>
            <a:r>
              <a:rPr lang="en-US" b="1" dirty="0"/>
              <a:t>2</a:t>
            </a:r>
          </a:p>
          <a:p>
            <a:endParaRPr lang="en-US" b="1" dirty="0"/>
          </a:p>
          <a:p>
            <a:r>
              <a:rPr lang="en-US" b="1" dirty="0"/>
              <a:t>c</a:t>
            </a:r>
            <a:r>
              <a:rPr lang="en-US" dirty="0"/>
              <a:t>(X →Y) = </a:t>
            </a:r>
            <a:r>
              <a:rPr lang="el-GR" b="1" dirty="0"/>
              <a:t>σ</a:t>
            </a:r>
            <a:r>
              <a:rPr lang="el-GR" dirty="0"/>
              <a:t>(</a:t>
            </a:r>
            <a:r>
              <a:rPr lang="en-US" dirty="0"/>
              <a:t>X,Y) </a:t>
            </a:r>
            <a:r>
              <a:rPr lang="en-US" sz="1800" b="1" dirty="0">
                <a:latin typeface="Century Gothic" panose="020B0502020202020204" pitchFamily="34" charset="0"/>
              </a:rPr>
              <a:t>/</a:t>
            </a:r>
            <a:r>
              <a:rPr lang="en-US" b="1" dirty="0">
                <a:latin typeface="Bradley Hand" pitchFamily="2" charset="77"/>
              </a:rPr>
              <a:t> </a:t>
            </a:r>
            <a:r>
              <a:rPr lang="el-GR" b="1" dirty="0"/>
              <a:t>σ</a:t>
            </a:r>
            <a:r>
              <a:rPr lang="el-GR" dirty="0"/>
              <a:t>(</a:t>
            </a:r>
            <a:r>
              <a:rPr lang="en-US" dirty="0"/>
              <a:t>X)</a:t>
            </a:r>
            <a:endParaRPr lang="en-US" b="1" dirty="0">
              <a:latin typeface="+mn-lt"/>
            </a:endParaRPr>
          </a:p>
          <a:p>
            <a:r>
              <a:rPr lang="en-US" b="1" dirty="0">
                <a:latin typeface="+mn-lt"/>
              </a:rPr>
              <a:t>	= 2 / 3</a:t>
            </a:r>
          </a:p>
          <a:p>
            <a:r>
              <a:rPr lang="en-US" b="1" dirty="0">
                <a:latin typeface="+mn-lt"/>
              </a:rPr>
              <a:t>	= 0.67</a:t>
            </a:r>
          </a:p>
        </p:txBody>
      </p:sp>
      <p:sp>
        <p:nvSpPr>
          <p:cNvPr id="13" name="TextBox 12">
            <a:extLst>
              <a:ext uri="{FF2B5EF4-FFF2-40B4-BE49-F238E27FC236}">
                <a16:creationId xmlns:a16="http://schemas.microsoft.com/office/drawing/2014/main" id="{6B01A357-D8DE-620F-8070-A4F9DF32E249}"/>
              </a:ext>
            </a:extLst>
          </p:cNvPr>
          <p:cNvSpPr txBox="1"/>
          <p:nvPr/>
        </p:nvSpPr>
        <p:spPr>
          <a:xfrm>
            <a:off x="4775704" y="2557806"/>
            <a:ext cx="4193006" cy="2154436"/>
          </a:xfrm>
          <a:prstGeom prst="rect">
            <a:avLst/>
          </a:prstGeom>
          <a:noFill/>
        </p:spPr>
        <p:txBody>
          <a:bodyPr wrap="square">
            <a:spAutoFit/>
          </a:bodyPr>
          <a:lstStyle/>
          <a:p>
            <a:r>
              <a:rPr lang="en-US" b="1" dirty="0">
                <a:solidFill>
                  <a:srgbClr val="0070C0"/>
                </a:solidFill>
              </a:rPr>
              <a:t>Inference:</a:t>
            </a:r>
            <a:endParaRPr lang="en-US" sz="1200" b="1" dirty="0">
              <a:solidFill>
                <a:srgbClr val="0070C0"/>
              </a:solidFill>
            </a:endParaRPr>
          </a:p>
          <a:p>
            <a:r>
              <a:rPr lang="en-US" sz="1200" dirty="0"/>
              <a:t>Out of 5 transactions, Strings, Picks and Capo were bought together 2 times i.e. 40% (0.4)</a:t>
            </a:r>
            <a:r>
              <a:rPr lang="en-US" sz="1200" b="1" dirty="0"/>
              <a:t>.</a:t>
            </a:r>
          </a:p>
          <a:p>
            <a:endParaRPr lang="en-US" sz="1200" b="1" dirty="0"/>
          </a:p>
          <a:p>
            <a:r>
              <a:rPr lang="en-US" sz="1200" dirty="0"/>
              <a:t>Out of all the transactions when Strings and Picks were bought together the probability of Capo getting bought with Strings and Picks was 67% i.e. 0.67.  </a:t>
            </a:r>
          </a:p>
          <a:p>
            <a:r>
              <a:rPr lang="en-US" sz="1200" dirty="0"/>
              <a:t>Here threshold is 0.3 and we have support 0.4 which means itemset is frequent itemset. Also confidence is 67% which is a good value. So this </a:t>
            </a:r>
            <a:r>
              <a:rPr lang="en-US" sz="1200" b="1" dirty="0"/>
              <a:t>association rule</a:t>
            </a:r>
            <a:r>
              <a:rPr lang="en-US" sz="1200" dirty="0"/>
              <a:t> would become a good </a:t>
            </a:r>
            <a:r>
              <a:rPr lang="en-US" sz="1200" b="1" dirty="0"/>
              <a:t>recommender</a:t>
            </a:r>
            <a:r>
              <a:rPr lang="en-US" sz="1200" dirty="0"/>
              <a:t> system.</a:t>
            </a:r>
          </a:p>
        </p:txBody>
      </p:sp>
      <p:graphicFrame>
        <p:nvGraphicFramePr>
          <p:cNvPr id="14" name="Table 9">
            <a:extLst>
              <a:ext uri="{FF2B5EF4-FFF2-40B4-BE49-F238E27FC236}">
                <a16:creationId xmlns:a16="http://schemas.microsoft.com/office/drawing/2014/main" id="{9C3CA7FE-F8DF-CCB3-7C65-01BC43F78702}"/>
              </a:ext>
            </a:extLst>
          </p:cNvPr>
          <p:cNvGraphicFramePr>
            <a:graphicFrameLocks noGrp="1"/>
          </p:cNvGraphicFramePr>
          <p:nvPr>
            <p:extLst>
              <p:ext uri="{D42A27DB-BD31-4B8C-83A1-F6EECF244321}">
                <p14:modId xmlns:p14="http://schemas.microsoft.com/office/powerpoint/2010/main" val="284221986"/>
              </p:ext>
            </p:extLst>
          </p:nvPr>
        </p:nvGraphicFramePr>
        <p:xfrm>
          <a:off x="280514" y="1538973"/>
          <a:ext cx="3537106" cy="1983275"/>
        </p:xfrm>
        <a:graphic>
          <a:graphicData uri="http://schemas.openxmlformats.org/drawingml/2006/table">
            <a:tbl>
              <a:tblPr firstRow="1" bandRow="1">
                <a:tableStyleId>{21E4AEA4-8DFA-4A89-87EB-49C32662AFE0}</a:tableStyleId>
              </a:tblPr>
              <a:tblGrid>
                <a:gridCol w="878820">
                  <a:extLst>
                    <a:ext uri="{9D8B030D-6E8A-4147-A177-3AD203B41FA5}">
                      <a16:colId xmlns:a16="http://schemas.microsoft.com/office/drawing/2014/main" val="725043160"/>
                    </a:ext>
                  </a:extLst>
                </a:gridCol>
                <a:gridCol w="2658286">
                  <a:extLst>
                    <a:ext uri="{9D8B030D-6E8A-4147-A177-3AD203B41FA5}">
                      <a16:colId xmlns:a16="http://schemas.microsoft.com/office/drawing/2014/main" val="3074284161"/>
                    </a:ext>
                  </a:extLst>
                </a:gridCol>
              </a:tblGrid>
              <a:tr h="192477">
                <a:tc>
                  <a:txBody>
                    <a:bodyPr/>
                    <a:lstStyle/>
                    <a:p>
                      <a:pPr algn="ctr"/>
                      <a:r>
                        <a:rPr lang="en-US" dirty="0"/>
                        <a:t>T. ID</a:t>
                      </a:r>
                    </a:p>
                  </a:txBody>
                  <a:tcPr/>
                </a:tc>
                <a:tc>
                  <a:txBody>
                    <a:bodyPr/>
                    <a:lstStyle/>
                    <a:p>
                      <a:pPr algn="ctr"/>
                      <a:r>
                        <a:rPr lang="en-US" dirty="0"/>
                        <a:t>Items</a:t>
                      </a:r>
                    </a:p>
                  </a:txBody>
                  <a:tcPr/>
                </a:tc>
                <a:extLst>
                  <a:ext uri="{0D108BD9-81ED-4DB2-BD59-A6C34878D82A}">
                    <a16:rowId xmlns:a16="http://schemas.microsoft.com/office/drawing/2014/main" val="2035737411"/>
                  </a:ext>
                </a:extLst>
              </a:tr>
              <a:tr h="340360">
                <a:tc>
                  <a:txBody>
                    <a:bodyPr/>
                    <a:lstStyle/>
                    <a:p>
                      <a:r>
                        <a:rPr lang="en-US" dirty="0"/>
                        <a:t>1</a:t>
                      </a:r>
                    </a:p>
                  </a:txBody>
                  <a:tcPr/>
                </a:tc>
                <a:tc>
                  <a:txBody>
                    <a:bodyPr/>
                    <a:lstStyle/>
                    <a:p>
                      <a:r>
                        <a:rPr lang="en-US" sz="1200" dirty="0"/>
                        <a:t>Guitar, Strings</a:t>
                      </a:r>
                    </a:p>
                  </a:txBody>
                  <a:tcPr/>
                </a:tc>
                <a:extLst>
                  <a:ext uri="{0D108BD9-81ED-4DB2-BD59-A6C34878D82A}">
                    <a16:rowId xmlns:a16="http://schemas.microsoft.com/office/drawing/2014/main" val="897789139"/>
                  </a:ext>
                </a:extLst>
              </a:tr>
              <a:tr h="313050">
                <a:tc>
                  <a:txBody>
                    <a:bodyPr/>
                    <a:lstStyle/>
                    <a:p>
                      <a:r>
                        <a:rPr lang="en-US" dirty="0"/>
                        <a:t>2</a:t>
                      </a:r>
                    </a:p>
                  </a:txBody>
                  <a:tcPr/>
                </a:tc>
                <a:tc>
                  <a:txBody>
                    <a:bodyPr/>
                    <a:lstStyle/>
                    <a:p>
                      <a:r>
                        <a:rPr lang="en-US" sz="1200" dirty="0"/>
                        <a:t>Guitar, Picks, Capo, Mouthorgan</a:t>
                      </a:r>
                    </a:p>
                  </a:txBody>
                  <a:tcPr/>
                </a:tc>
                <a:extLst>
                  <a:ext uri="{0D108BD9-81ED-4DB2-BD59-A6C34878D82A}">
                    <a16:rowId xmlns:a16="http://schemas.microsoft.com/office/drawing/2014/main" val="736696092"/>
                  </a:ext>
                </a:extLst>
              </a:tr>
              <a:tr h="373787">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Strings, Picks, Capo, Amplifier</a:t>
                      </a:r>
                    </a:p>
                  </a:txBody>
                  <a:tcPr/>
                </a:tc>
                <a:extLst>
                  <a:ext uri="{0D108BD9-81ED-4DB2-BD59-A6C34878D82A}">
                    <a16:rowId xmlns:a16="http://schemas.microsoft.com/office/drawing/2014/main" val="2005146589"/>
                  </a:ext>
                </a:extLst>
              </a:tr>
              <a:tr h="346478">
                <a:tc>
                  <a:txBody>
                    <a:bodyPr/>
                    <a:lstStyle/>
                    <a:p>
                      <a:r>
                        <a:rPr lang="en-US" dirty="0"/>
                        <a:t>4</a:t>
                      </a:r>
                    </a:p>
                  </a:txBody>
                  <a:tcPr/>
                </a:tc>
                <a:tc>
                  <a:txBody>
                    <a:bodyPr/>
                    <a:lstStyle/>
                    <a:p>
                      <a:r>
                        <a:rPr lang="en-US" sz="1200" dirty="0"/>
                        <a:t>Guitar, Strings, Picks, Capo</a:t>
                      </a:r>
                    </a:p>
                  </a:txBody>
                  <a:tcPr/>
                </a:tc>
                <a:extLst>
                  <a:ext uri="{0D108BD9-81ED-4DB2-BD59-A6C34878D82A}">
                    <a16:rowId xmlns:a16="http://schemas.microsoft.com/office/drawing/2014/main" val="1370846105"/>
                  </a:ext>
                </a:extLst>
              </a:tr>
              <a:tr h="157979">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Guitar, Strings, Picks, Amplifier</a:t>
                      </a:r>
                    </a:p>
                  </a:txBody>
                  <a:tcPr/>
                </a:tc>
                <a:extLst>
                  <a:ext uri="{0D108BD9-81ED-4DB2-BD59-A6C34878D82A}">
                    <a16:rowId xmlns:a16="http://schemas.microsoft.com/office/drawing/2014/main" val="1280498732"/>
                  </a:ext>
                </a:extLst>
              </a:tr>
            </a:tbl>
          </a:graphicData>
        </a:graphic>
      </p:graphicFrame>
      <p:cxnSp>
        <p:nvCxnSpPr>
          <p:cNvPr id="3" name="Straight Arrow Connector 2">
            <a:extLst>
              <a:ext uri="{FF2B5EF4-FFF2-40B4-BE49-F238E27FC236}">
                <a16:creationId xmlns:a16="http://schemas.microsoft.com/office/drawing/2014/main" id="{FE6C5919-FF62-4114-2D79-29EBEEF0337D}"/>
              </a:ext>
            </a:extLst>
          </p:cNvPr>
          <p:cNvCxnSpPr/>
          <p:nvPr/>
        </p:nvCxnSpPr>
        <p:spPr>
          <a:xfrm flipV="1">
            <a:off x="3566160" y="1064029"/>
            <a:ext cx="1209544" cy="98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A49525-7535-8770-5234-AA074FBEBD97}"/>
              </a:ext>
            </a:extLst>
          </p:cNvPr>
          <p:cNvCxnSpPr>
            <a:cxnSpLocks/>
          </p:cNvCxnSpPr>
          <p:nvPr/>
        </p:nvCxnSpPr>
        <p:spPr>
          <a:xfrm flipV="1">
            <a:off x="3343716" y="1064029"/>
            <a:ext cx="1431988" cy="198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79DA8B-1A44-48C2-CE96-38C37608FE64}"/>
              </a:ext>
            </a:extLst>
          </p:cNvPr>
          <p:cNvCxnSpPr>
            <a:cxnSpLocks/>
          </p:cNvCxnSpPr>
          <p:nvPr/>
        </p:nvCxnSpPr>
        <p:spPr>
          <a:xfrm flipV="1">
            <a:off x="3483566" y="1063218"/>
            <a:ext cx="1292138" cy="232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846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4729" y="183222"/>
            <a:ext cx="6374337" cy="615523"/>
          </a:xfrm>
          <a:prstGeom prst="rect">
            <a:avLst/>
          </a:prstGeom>
          <a:noFill/>
          <a:ln>
            <a:noFill/>
          </a:ln>
        </p:spPr>
        <p:txBody>
          <a:bodyPr spcFirstLastPara="1" wrap="square" lIns="91425" tIns="91425" rIns="91425" bIns="91425" anchor="t" anchorCtr="0">
            <a:spAutoFit/>
          </a:bodyPr>
          <a:lstStyle/>
          <a:p>
            <a:pPr lvl="0"/>
            <a:r>
              <a:rPr lang="en-IN" sz="2800" b="1" dirty="0">
                <a:solidFill>
                  <a:srgbClr val="00B0F0"/>
                </a:solidFill>
                <a:latin typeface="Calibri" panose="020F0502020204030204" pitchFamily="34" charset="0"/>
                <a:cs typeface="Calibri" panose="020F0502020204030204" pitchFamily="34" charset="0"/>
              </a:rPr>
              <a:t>Conclusion</a:t>
            </a:r>
            <a:endParaRPr sz="2800"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5" name="Snip and Round Single Corner of Rectangle 4">
            <a:extLst>
              <a:ext uri="{FF2B5EF4-FFF2-40B4-BE49-F238E27FC236}">
                <a16:creationId xmlns:a16="http://schemas.microsoft.com/office/drawing/2014/main" id="{C21FC0F2-11CA-6928-0A51-A7572E5389AC}"/>
              </a:ext>
            </a:extLst>
          </p:cNvPr>
          <p:cNvSpPr/>
          <p:nvPr/>
        </p:nvSpPr>
        <p:spPr>
          <a:xfrm>
            <a:off x="1028700" y="928916"/>
            <a:ext cx="7176619" cy="3964348"/>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An association rule is an implication description of the form X→Y where X and Y are disjoint itemsets, </a:t>
            </a:r>
            <a:br>
              <a:rPr lang="en-US" sz="1800" dirty="0">
                <a:solidFill>
                  <a:schemeClr val="tx1"/>
                </a:solidFill>
              </a:rPr>
            </a:br>
            <a:r>
              <a:rPr lang="en-US" sz="1800" dirty="0">
                <a:solidFill>
                  <a:schemeClr val="tx1"/>
                </a:solidFill>
              </a:rPr>
              <a:t>i.e., X∩Y= </a:t>
            </a:r>
            <a:r>
              <a:rPr lang="el-GR" sz="1800" dirty="0" err="1">
                <a:solidFill>
                  <a:schemeClr val="tx1"/>
                </a:solidFill>
              </a:rPr>
              <a:t>ϕ</a:t>
            </a:r>
            <a:r>
              <a:rPr lang="en-US" sz="1800" dirty="0">
                <a:solidFill>
                  <a:schemeClr val="tx1"/>
                </a:solidFill>
              </a:rPr>
              <a:t>.</a:t>
            </a:r>
          </a:p>
          <a:p>
            <a:endParaRPr lang="en-US" sz="1800" dirty="0">
              <a:solidFill>
                <a:schemeClr val="tx1"/>
              </a:solidFill>
            </a:endParaRPr>
          </a:p>
          <a:p>
            <a:r>
              <a:rPr lang="en-US" sz="1800" dirty="0">
                <a:solidFill>
                  <a:schemeClr val="tx1"/>
                </a:solidFill>
              </a:rPr>
              <a:t>The durability of an association rule can be computed in terms of its support and confidence. </a:t>
            </a:r>
            <a:r>
              <a:rPr lang="en-US" sz="1800" b="1" dirty="0">
                <a:solidFill>
                  <a:schemeClr val="tx1"/>
                </a:solidFill>
              </a:rPr>
              <a:t>Support</a:t>
            </a:r>
            <a:r>
              <a:rPr lang="en-US" sz="1800" dirty="0">
                <a:solidFill>
                  <a:schemeClr val="tx1"/>
                </a:solidFill>
              </a:rPr>
              <a:t> decides how to provide a rule that is accessible to a given data set, while confidence decides how frequently items in Y occurs in transactions that include X.</a:t>
            </a:r>
          </a:p>
          <a:p>
            <a:endParaRPr lang="en-US" sz="1800" dirty="0">
              <a:solidFill>
                <a:schemeClr val="tx1"/>
              </a:solidFill>
            </a:endParaRPr>
          </a:p>
          <a:p>
            <a:r>
              <a:rPr lang="en-US" sz="1800" b="1" dirty="0">
                <a:solidFill>
                  <a:schemeClr val="tx1"/>
                </a:solidFill>
              </a:rPr>
              <a:t>Confidence</a:t>
            </a:r>
            <a:r>
              <a:rPr lang="en-US" sz="1800" dirty="0">
                <a:solidFill>
                  <a:schemeClr val="tx1"/>
                </a:solidFill>
              </a:rPr>
              <a:t> measures the accuracy of the inference produced by a rule.</a:t>
            </a:r>
          </a:p>
        </p:txBody>
      </p:sp>
    </p:spTree>
    <p:extLst>
      <p:ext uri="{BB962C8B-B14F-4D97-AF65-F5344CB8AC3E}">
        <p14:creationId xmlns:p14="http://schemas.microsoft.com/office/powerpoint/2010/main" val="3294496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4729" y="183222"/>
            <a:ext cx="6374337" cy="615523"/>
          </a:xfrm>
          <a:prstGeom prst="rect">
            <a:avLst/>
          </a:prstGeom>
          <a:noFill/>
          <a:ln>
            <a:noFill/>
          </a:ln>
        </p:spPr>
        <p:txBody>
          <a:bodyPr spcFirstLastPara="1" wrap="square" lIns="91425" tIns="91425" rIns="91425" bIns="91425" anchor="t" anchorCtr="0">
            <a:spAutoFit/>
          </a:bodyPr>
          <a:lstStyle/>
          <a:p>
            <a:pPr lvl="0"/>
            <a:r>
              <a:rPr lang="en-IN" sz="2800" b="1" dirty="0">
                <a:solidFill>
                  <a:srgbClr val="00B0F0"/>
                </a:solidFill>
                <a:latin typeface="Calibri" panose="020F0502020204030204" pitchFamily="34" charset="0"/>
                <a:cs typeface="Calibri" panose="020F0502020204030204" pitchFamily="34" charset="0"/>
              </a:rPr>
              <a:t>Conclusion Contd.</a:t>
            </a:r>
            <a:endParaRPr sz="2800"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
        <p:nvSpPr>
          <p:cNvPr id="5" name="Snip and Round Single Corner of Rectangle 4">
            <a:extLst>
              <a:ext uri="{FF2B5EF4-FFF2-40B4-BE49-F238E27FC236}">
                <a16:creationId xmlns:a16="http://schemas.microsoft.com/office/drawing/2014/main" id="{C21FC0F2-11CA-6928-0A51-A7572E5389AC}"/>
              </a:ext>
            </a:extLst>
          </p:cNvPr>
          <p:cNvSpPr/>
          <p:nvPr/>
        </p:nvSpPr>
        <p:spPr>
          <a:xfrm>
            <a:off x="1028700" y="928916"/>
            <a:ext cx="5630366" cy="741942"/>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Support is a substantial measure because a rule that has very low support can appear easily by chance. A low support rule is also feasible to be tedious from a business viewpoint because it cannot be profitable to enhance items that users seldom purchase together.</a:t>
            </a:r>
            <a:br>
              <a:rPr lang="en-US" sz="1000" dirty="0">
                <a:solidFill>
                  <a:schemeClr val="tx1"/>
                </a:solidFill>
              </a:rPr>
            </a:br>
            <a:endParaRPr lang="en-US" sz="1000" dirty="0">
              <a:solidFill>
                <a:schemeClr val="tx1"/>
              </a:solidFill>
            </a:endParaRPr>
          </a:p>
        </p:txBody>
      </p:sp>
      <p:sp>
        <p:nvSpPr>
          <p:cNvPr id="10" name="Snip and Round Single Corner of Rectangle 9">
            <a:extLst>
              <a:ext uri="{FF2B5EF4-FFF2-40B4-BE49-F238E27FC236}">
                <a16:creationId xmlns:a16="http://schemas.microsoft.com/office/drawing/2014/main" id="{099A9F84-3DAE-C39F-FB82-D858A7E2C5B3}"/>
              </a:ext>
            </a:extLst>
          </p:cNvPr>
          <p:cNvSpPr/>
          <p:nvPr/>
        </p:nvSpPr>
        <p:spPr>
          <a:xfrm>
            <a:off x="2022034" y="1858573"/>
            <a:ext cx="6144281" cy="741942"/>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An association rule is an implication description of the form X→Y where X and Y are disjoint </a:t>
            </a:r>
            <a:r>
              <a:rPr lang="en-US" sz="1000" dirty="0" err="1">
                <a:solidFill>
                  <a:schemeClr val="tx1"/>
                </a:solidFill>
              </a:rPr>
              <a:t>itemsets</a:t>
            </a:r>
            <a:r>
              <a:rPr lang="en-US" sz="1000" dirty="0">
                <a:solidFill>
                  <a:schemeClr val="tx1"/>
                </a:solidFill>
              </a:rPr>
              <a:t>, i.e., X∩Y=</a:t>
            </a:r>
            <a:r>
              <a:rPr lang="el-GR" sz="1000" dirty="0" err="1">
                <a:solidFill>
                  <a:schemeClr val="tx1"/>
                </a:solidFill>
              </a:rPr>
              <a:t>ϕ</a:t>
            </a:r>
            <a:r>
              <a:rPr lang="el-GR" sz="1000" dirty="0">
                <a:solidFill>
                  <a:schemeClr val="tx1"/>
                </a:solidFill>
              </a:rPr>
              <a:t>. </a:t>
            </a:r>
            <a:r>
              <a:rPr lang="en-US" sz="1000" dirty="0">
                <a:solidFill>
                  <a:schemeClr val="tx1"/>
                </a:solidFill>
              </a:rPr>
              <a:t>The durability of an association rule can be computed in terms of its support and confidence. Support decides how to provide a rule that is accessible to a given data set, while confidence decides how frequently items in Y occurs in transactions that include X.</a:t>
            </a:r>
          </a:p>
        </p:txBody>
      </p:sp>
      <p:sp>
        <p:nvSpPr>
          <p:cNvPr id="12" name="Snip and Round Single Corner of Rectangle 11">
            <a:extLst>
              <a:ext uri="{FF2B5EF4-FFF2-40B4-BE49-F238E27FC236}">
                <a16:creationId xmlns:a16="http://schemas.microsoft.com/office/drawing/2014/main" id="{3CD0A335-966C-86C5-3AF4-A58845037FBC}"/>
              </a:ext>
            </a:extLst>
          </p:cNvPr>
          <p:cNvSpPr/>
          <p:nvPr/>
        </p:nvSpPr>
        <p:spPr>
          <a:xfrm>
            <a:off x="1028700" y="2791708"/>
            <a:ext cx="5630366" cy="741942"/>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schemeClr val="tx1"/>
                </a:solidFill>
              </a:rPr>
              <a:t>Confidence measures the accuracy of the inference produced by a rule. For a given rule form X→Y, the larger the confidence, the more acceptable it is for Y to be present in transactions that include X. Confidence also supports an estimate of the conditional probability of Y given X.</a:t>
            </a:r>
            <a:endParaRPr lang="en-US" sz="1000" dirty="0">
              <a:solidFill>
                <a:schemeClr val="tx1"/>
              </a:solidFill>
            </a:endParaRPr>
          </a:p>
        </p:txBody>
      </p:sp>
      <p:sp>
        <p:nvSpPr>
          <p:cNvPr id="13" name="Snip and Round Single Corner of Rectangle 12">
            <a:extLst>
              <a:ext uri="{FF2B5EF4-FFF2-40B4-BE49-F238E27FC236}">
                <a16:creationId xmlns:a16="http://schemas.microsoft.com/office/drawing/2014/main" id="{79351378-A92F-776F-0370-D8AEAB06FA9D}"/>
              </a:ext>
            </a:extLst>
          </p:cNvPr>
          <p:cNvSpPr/>
          <p:nvPr/>
        </p:nvSpPr>
        <p:spPr>
          <a:xfrm>
            <a:off x="2022034" y="3912558"/>
            <a:ext cx="6144281" cy="741942"/>
          </a:xfrm>
          <a:prstGeom prst="snip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Association analysis results must be executed with care. The inference produced by an association rule does not essentially signify causality. Rather than it suggests a powerful co-appearance relationship among elements in the antecedent and consequent of the rule. Causality needed knowledge about the causal and effect attributes in the information and generally contains relationships appearing over time.</a:t>
            </a:r>
          </a:p>
        </p:txBody>
      </p:sp>
      <p:sp>
        <p:nvSpPr>
          <p:cNvPr id="2" name="Oval 1">
            <a:extLst>
              <a:ext uri="{FF2B5EF4-FFF2-40B4-BE49-F238E27FC236}">
                <a16:creationId xmlns:a16="http://schemas.microsoft.com/office/drawing/2014/main" id="{FFC94E6C-330A-8E59-932C-04329A3BEF6B}"/>
              </a:ext>
            </a:extLst>
          </p:cNvPr>
          <p:cNvSpPr/>
          <p:nvPr/>
        </p:nvSpPr>
        <p:spPr>
          <a:xfrm>
            <a:off x="365760" y="1033880"/>
            <a:ext cx="496896" cy="532014"/>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a:solidFill>
                    <a:schemeClr val="tx1"/>
                  </a:solidFill>
                </a:ln>
                <a:solidFill>
                  <a:schemeClr val="tx1"/>
                </a:solidFill>
              </a:rPr>
              <a:t>1</a:t>
            </a:r>
          </a:p>
        </p:txBody>
      </p:sp>
      <p:sp>
        <p:nvSpPr>
          <p:cNvPr id="15" name="Oval 14">
            <a:extLst>
              <a:ext uri="{FF2B5EF4-FFF2-40B4-BE49-F238E27FC236}">
                <a16:creationId xmlns:a16="http://schemas.microsoft.com/office/drawing/2014/main" id="{65EECE99-B9C4-6426-802B-814E2A33E915}"/>
              </a:ext>
            </a:extLst>
          </p:cNvPr>
          <p:cNvSpPr/>
          <p:nvPr/>
        </p:nvSpPr>
        <p:spPr>
          <a:xfrm>
            <a:off x="365760" y="2896672"/>
            <a:ext cx="496896" cy="532014"/>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a:solidFill>
                    <a:schemeClr val="tx1"/>
                  </a:solidFill>
                </a:ln>
                <a:solidFill>
                  <a:schemeClr val="tx1"/>
                </a:solidFill>
              </a:rPr>
              <a:t>3</a:t>
            </a:r>
          </a:p>
        </p:txBody>
      </p:sp>
      <p:sp>
        <p:nvSpPr>
          <p:cNvPr id="16" name="Oval 15">
            <a:extLst>
              <a:ext uri="{FF2B5EF4-FFF2-40B4-BE49-F238E27FC236}">
                <a16:creationId xmlns:a16="http://schemas.microsoft.com/office/drawing/2014/main" id="{B6275E2B-BD1D-FEBA-83F6-1803178E9A19}"/>
              </a:ext>
            </a:extLst>
          </p:cNvPr>
          <p:cNvSpPr/>
          <p:nvPr/>
        </p:nvSpPr>
        <p:spPr>
          <a:xfrm>
            <a:off x="1467444" y="1963537"/>
            <a:ext cx="496896" cy="532014"/>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a:solidFill>
                    <a:schemeClr val="tx1"/>
                  </a:solidFill>
                </a:ln>
                <a:solidFill>
                  <a:schemeClr val="tx1"/>
                </a:solidFill>
              </a:rPr>
              <a:t>2</a:t>
            </a:r>
          </a:p>
        </p:txBody>
      </p:sp>
      <p:sp>
        <p:nvSpPr>
          <p:cNvPr id="17" name="Oval 16">
            <a:extLst>
              <a:ext uri="{FF2B5EF4-FFF2-40B4-BE49-F238E27FC236}">
                <a16:creationId xmlns:a16="http://schemas.microsoft.com/office/drawing/2014/main" id="{C501483C-2E4E-B535-6214-22B2491A41FF}"/>
              </a:ext>
            </a:extLst>
          </p:cNvPr>
          <p:cNvSpPr/>
          <p:nvPr/>
        </p:nvSpPr>
        <p:spPr>
          <a:xfrm>
            <a:off x="1467444" y="4066573"/>
            <a:ext cx="496896" cy="532014"/>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n>
                  <a:solidFill>
                    <a:schemeClr val="tx1"/>
                  </a:solidFill>
                </a:ln>
                <a:solidFill>
                  <a:schemeClr val="tx1"/>
                </a:solidFill>
              </a:rPr>
              <a:t>4</a:t>
            </a:r>
          </a:p>
        </p:txBody>
      </p:sp>
    </p:spTree>
    <p:extLst>
      <p:ext uri="{BB962C8B-B14F-4D97-AF65-F5344CB8AC3E}">
        <p14:creationId xmlns:p14="http://schemas.microsoft.com/office/powerpoint/2010/main" val="2308197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4129062" cy="1627800"/>
          </a:xfrm>
          <a:prstGeom prst="rect">
            <a:avLst/>
          </a:prstGeom>
          <a:noFill/>
          <a:ln>
            <a:noFill/>
          </a:ln>
        </p:spPr>
        <p:txBody>
          <a:bodyPr spcFirstLastPara="1" wrap="square" lIns="91425" tIns="91425" rIns="91425" bIns="91425" anchor="ctr" anchorCtr="0">
            <a:noAutofit/>
          </a:bodyPr>
          <a:lstStyle/>
          <a:p>
            <a:pPr algn="l"/>
            <a:r>
              <a:rPr lang="en-IN" sz="4000" b="1" dirty="0">
                <a:solidFill>
                  <a:srgbClr val="00B0F0"/>
                </a:solidFill>
                <a:latin typeface="Calibri" panose="020F0502020204030204" pitchFamily="34" charset="0"/>
                <a:cs typeface="Calibri" panose="020F0502020204030204" pitchFamily="34" charset="0"/>
              </a:rPr>
              <a:t>Prepared by:</a:t>
            </a:r>
            <a:br>
              <a:rPr lang="en-IN" sz="4000" b="1" dirty="0">
                <a:solidFill>
                  <a:srgbClr val="00B0F0"/>
                </a:solidFill>
                <a:latin typeface="Calibri" panose="020F0502020204030204" pitchFamily="34" charset="0"/>
                <a:cs typeface="Calibri" panose="020F0502020204030204" pitchFamily="34" charset="0"/>
              </a:rPr>
            </a:br>
            <a:r>
              <a:rPr lang="en-IN" sz="2400" b="1" dirty="0">
                <a:solidFill>
                  <a:srgbClr val="00B0F0"/>
                </a:solidFill>
                <a:latin typeface="Calibri" panose="020F0502020204030204" pitchFamily="34" charset="0"/>
                <a:cs typeface="Calibri" panose="020F0502020204030204" pitchFamily="34" charset="0"/>
              </a:rPr>
              <a:t>1.</a:t>
            </a:r>
            <a:r>
              <a:rPr lang="en-IN" sz="4000" b="1" dirty="0">
                <a:solidFill>
                  <a:srgbClr val="00B0F0"/>
                </a:solidFill>
                <a:latin typeface="Calibri" panose="020F0502020204030204" pitchFamily="34" charset="0"/>
                <a:cs typeface="Calibri" panose="020F0502020204030204" pitchFamily="34" charset="0"/>
              </a:rPr>
              <a:t> </a:t>
            </a:r>
            <a:r>
              <a:rPr lang="en-IN" sz="2000" b="1" dirty="0">
                <a:solidFill>
                  <a:srgbClr val="00B0F0"/>
                </a:solidFill>
                <a:latin typeface="Calibri" panose="020F0502020204030204" pitchFamily="34" charset="0"/>
                <a:cs typeface="Calibri" panose="020F0502020204030204" pitchFamily="34" charset="0"/>
              </a:rPr>
              <a:t>Aman Kumar Pandey</a:t>
            </a:r>
            <a:br>
              <a:rPr lang="en-IN" sz="2000" b="1" dirty="0">
                <a:solidFill>
                  <a:srgbClr val="00B0F0"/>
                </a:solidFill>
                <a:latin typeface="Calibri" panose="020F0502020204030204" pitchFamily="34" charset="0"/>
                <a:cs typeface="Calibri" panose="020F0502020204030204" pitchFamily="34" charset="0"/>
              </a:rPr>
            </a:br>
            <a:r>
              <a:rPr lang="en-IN" sz="2000" b="1" dirty="0">
                <a:solidFill>
                  <a:srgbClr val="00B0F0"/>
                </a:solidFill>
                <a:latin typeface="Calibri" panose="020F0502020204030204" pitchFamily="34" charset="0"/>
                <a:cs typeface="Calibri" panose="020F0502020204030204" pitchFamily="34" charset="0"/>
              </a:rPr>
              <a:t>     (21MCA10061)</a:t>
            </a:r>
            <a:br>
              <a:rPr lang="en-IN" sz="2000" b="1" dirty="0">
                <a:solidFill>
                  <a:srgbClr val="00B0F0"/>
                </a:solidFill>
                <a:latin typeface="Calibri" panose="020F0502020204030204" pitchFamily="34" charset="0"/>
                <a:cs typeface="Calibri" panose="020F0502020204030204" pitchFamily="34" charset="0"/>
              </a:rPr>
            </a:br>
            <a:r>
              <a:rPr lang="en-IN" sz="2400" b="1" dirty="0">
                <a:solidFill>
                  <a:srgbClr val="00B0F0"/>
                </a:solidFill>
                <a:latin typeface="Calibri" panose="020F0502020204030204" pitchFamily="34" charset="0"/>
                <a:cs typeface="Calibri" panose="020F0502020204030204" pitchFamily="34" charset="0"/>
              </a:rPr>
              <a:t>2</a:t>
            </a:r>
            <a:r>
              <a:rPr lang="en-IN" sz="2000" b="1" dirty="0">
                <a:solidFill>
                  <a:srgbClr val="00B0F0"/>
                </a:solidFill>
                <a:latin typeface="Calibri" panose="020F0502020204030204" pitchFamily="34" charset="0"/>
                <a:cs typeface="Calibri" panose="020F0502020204030204" pitchFamily="34" charset="0"/>
              </a:rPr>
              <a:t>. Archana Jha</a:t>
            </a:r>
            <a:br>
              <a:rPr lang="en-IN" sz="2000" b="1" dirty="0">
                <a:solidFill>
                  <a:srgbClr val="00B0F0"/>
                </a:solidFill>
                <a:latin typeface="Calibri" panose="020F0502020204030204" pitchFamily="34" charset="0"/>
                <a:cs typeface="Calibri" panose="020F0502020204030204" pitchFamily="34" charset="0"/>
              </a:rPr>
            </a:br>
            <a:r>
              <a:rPr lang="en-IN" sz="2000" b="1" dirty="0">
                <a:solidFill>
                  <a:srgbClr val="00B0F0"/>
                </a:solidFill>
                <a:latin typeface="Calibri" panose="020F0502020204030204" pitchFamily="34" charset="0"/>
                <a:cs typeface="Calibri" panose="020F0502020204030204" pitchFamily="34" charset="0"/>
              </a:rPr>
              <a:t>    (21MCA10059)</a:t>
            </a:r>
            <a:endParaRPr lang="en-IN" sz="4000" b="1" dirty="0">
              <a:solidFill>
                <a:srgbClr val="00B0F0"/>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3505FC0-7655-DF4B-8B49-99C37278B91C}"/>
              </a:ext>
            </a:extLst>
          </p:cNvPr>
          <p:cNvPicPr>
            <a:picLocks noChangeAspect="1"/>
          </p:cNvPicPr>
          <p:nvPr/>
        </p:nvPicPr>
        <p:blipFill>
          <a:blip r:embed="rId3">
            <a:alphaModFix amt="8000"/>
          </a:blip>
          <a:stretch>
            <a:fillRect/>
          </a:stretch>
        </p:blipFill>
        <p:spPr>
          <a:xfrm>
            <a:off x="1572376" y="484596"/>
            <a:ext cx="5648648" cy="4146852"/>
          </a:xfrm>
          <a:prstGeom prst="rect">
            <a:avLst/>
          </a:prstGeom>
          <a:effectLst/>
        </p:spPr>
      </p:pic>
      <p:pic>
        <p:nvPicPr>
          <p:cNvPr id="3" name="Picture 2">
            <a:extLst>
              <a:ext uri="{FF2B5EF4-FFF2-40B4-BE49-F238E27FC236}">
                <a16:creationId xmlns:a16="http://schemas.microsoft.com/office/drawing/2014/main" id="{39ED1248-FEFC-4442-A2DE-91F4E30AA47D}"/>
              </a:ext>
            </a:extLst>
          </p:cNvPr>
          <p:cNvPicPr>
            <a:picLocks noChangeAspect="1"/>
          </p:cNvPicPr>
          <p:nvPr/>
        </p:nvPicPr>
        <p:blipFill>
          <a:blip r:embed="rId4"/>
          <a:stretch>
            <a:fillRect/>
          </a:stretch>
        </p:blipFill>
        <p:spPr>
          <a:xfrm>
            <a:off x="3649645" y="1403284"/>
            <a:ext cx="5390082" cy="2583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4EAA9017-95E8-FE47-9F7D-E4A923AAFD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8" name="Rounded Rectangle 7">
            <a:extLst>
              <a:ext uri="{FF2B5EF4-FFF2-40B4-BE49-F238E27FC236}">
                <a16:creationId xmlns:a16="http://schemas.microsoft.com/office/drawing/2014/main" id="{3BD08C54-DF2F-07BB-31E7-F36AB7084714}"/>
              </a:ext>
            </a:extLst>
          </p:cNvPr>
          <p:cNvSpPr/>
          <p:nvPr/>
        </p:nvSpPr>
        <p:spPr>
          <a:xfrm>
            <a:off x="7523747" y="93616"/>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37EAA8-E15E-5BCF-22F1-C7411023999D}"/>
              </a:ext>
            </a:extLst>
          </p:cNvPr>
          <p:cNvPicPr>
            <a:picLocks noChangeAspect="1"/>
          </p:cNvPicPr>
          <p:nvPr/>
        </p:nvPicPr>
        <p:blipFill>
          <a:blip r:embed="rId5"/>
          <a:stretch>
            <a:fillRect/>
          </a:stretch>
        </p:blipFill>
        <p:spPr>
          <a:xfrm>
            <a:off x="7596720" y="125905"/>
            <a:ext cx="1380889" cy="518316"/>
          </a:xfrm>
          <a:prstGeom prst="rect">
            <a:avLst/>
          </a:prstGeom>
        </p:spPr>
      </p:pic>
    </p:spTree>
    <p:extLst>
      <p:ext uri="{BB962C8B-B14F-4D97-AF65-F5344CB8AC3E}">
        <p14:creationId xmlns:p14="http://schemas.microsoft.com/office/powerpoint/2010/main" val="1488939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18"/>
        <p:cNvGrpSpPr/>
        <p:nvPr/>
      </p:nvGrpSpPr>
      <p:grpSpPr>
        <a:xfrm>
          <a:off x="0" y="0"/>
          <a:ext cx="0" cy="0"/>
          <a:chOff x="0" y="0"/>
          <a:chExt cx="0" cy="0"/>
        </a:xfrm>
      </p:grpSpPr>
      <p:pic>
        <p:nvPicPr>
          <p:cNvPr id="6" name="Picture 5">
            <a:extLst>
              <a:ext uri="{FF2B5EF4-FFF2-40B4-BE49-F238E27FC236}">
                <a16:creationId xmlns:a16="http://schemas.microsoft.com/office/drawing/2014/main" id="{EBEADA2A-B684-BE42-BEAD-2D0D5D311238}"/>
              </a:ext>
            </a:extLst>
          </p:cNvPr>
          <p:cNvPicPr>
            <a:picLocks noChangeAspect="1"/>
          </p:cNvPicPr>
          <p:nvPr/>
        </p:nvPicPr>
        <p:blipFill>
          <a:blip r:embed="rId4"/>
          <a:stretch>
            <a:fillRect/>
          </a:stretch>
        </p:blipFill>
        <p:spPr>
          <a:xfrm>
            <a:off x="555629" y="1108550"/>
            <a:ext cx="4016371" cy="36413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6" name="Google Shape;308;p37">
            <a:extLst>
              <a:ext uri="{FF2B5EF4-FFF2-40B4-BE49-F238E27FC236}">
                <a16:creationId xmlns:a16="http://schemas.microsoft.com/office/drawing/2014/main" id="{47BB6019-7A49-BC46-A72A-FC30CE2A745A}"/>
              </a:ext>
            </a:extLst>
          </p:cNvPr>
          <p:cNvSpPr txBox="1">
            <a:spLocks/>
          </p:cNvSpPr>
          <p:nvPr/>
        </p:nvSpPr>
        <p:spPr>
          <a:xfrm>
            <a:off x="0" y="536650"/>
            <a:ext cx="9105484"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rPr>
              <a:t>Thank You for </a:t>
            </a:r>
            <a:r>
              <a:rPr lang="en-IN" dirty="0">
                <a:solidFill>
                  <a:srgbClr val="000000"/>
                </a:solidFill>
              </a:rPr>
              <a:t>Y</a:t>
            </a:r>
            <a:r>
              <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rPr>
              <a:t>our Precious Time!!</a:t>
            </a:r>
          </a:p>
        </p:txBody>
      </p:sp>
      <p:sp>
        <p:nvSpPr>
          <p:cNvPr id="8" name="Slide Number Placeholder 7">
            <a:extLst>
              <a:ext uri="{FF2B5EF4-FFF2-40B4-BE49-F238E27FC236}">
                <a16:creationId xmlns:a16="http://schemas.microsoft.com/office/drawing/2014/main" id="{57E08977-1E78-3246-B429-EFA609C68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1" name="TextBox 10">
            <a:extLst>
              <a:ext uri="{FF2B5EF4-FFF2-40B4-BE49-F238E27FC236}">
                <a16:creationId xmlns:a16="http://schemas.microsoft.com/office/drawing/2014/main" id="{A3970350-D091-0DC5-52A9-E947ADBE6BBD}"/>
              </a:ext>
            </a:extLst>
          </p:cNvPr>
          <p:cNvSpPr txBox="1"/>
          <p:nvPr/>
        </p:nvSpPr>
        <p:spPr>
          <a:xfrm>
            <a:off x="5125546" y="2144370"/>
            <a:ext cx="2992582" cy="1569660"/>
          </a:xfrm>
          <a:prstGeom prst="rect">
            <a:avLst/>
          </a:prstGeom>
          <a:noFill/>
        </p:spPr>
        <p:txBody>
          <a:bodyPr wrap="square">
            <a:spAutoFit/>
          </a:bodyPr>
          <a:lstStyle/>
          <a:p>
            <a:pPr algn="ctr"/>
            <a:r>
              <a:rPr lang="en-IN" sz="3200" b="1" dirty="0">
                <a:solidFill>
                  <a:srgbClr val="00B0F0"/>
                </a:solidFill>
                <a:latin typeface="Calibri" panose="020F0502020204030204" pitchFamily="34" charset="0"/>
                <a:cs typeface="Calibri" panose="020F0502020204030204" pitchFamily="34" charset="0"/>
              </a:rPr>
              <a:t>Questions </a:t>
            </a:r>
            <a:br>
              <a:rPr lang="en-IN" sz="3200" b="1" dirty="0">
                <a:solidFill>
                  <a:srgbClr val="00B0F0"/>
                </a:solidFill>
                <a:latin typeface="Calibri" panose="020F0502020204030204" pitchFamily="34" charset="0"/>
                <a:cs typeface="Calibri" panose="020F0502020204030204" pitchFamily="34" charset="0"/>
              </a:rPr>
            </a:br>
            <a:r>
              <a:rPr lang="en-IN" sz="3200" b="1" dirty="0">
                <a:solidFill>
                  <a:srgbClr val="00B0F0"/>
                </a:solidFill>
                <a:latin typeface="Calibri" panose="020F0502020204030204" pitchFamily="34" charset="0"/>
                <a:cs typeface="Calibri" panose="020F0502020204030204" pitchFamily="34" charset="0"/>
              </a:rPr>
              <a:t>and </a:t>
            </a:r>
            <a:br>
              <a:rPr lang="en-IN" sz="3200" b="1" dirty="0">
                <a:solidFill>
                  <a:srgbClr val="00B0F0"/>
                </a:solidFill>
                <a:latin typeface="Calibri" panose="020F0502020204030204" pitchFamily="34" charset="0"/>
                <a:cs typeface="Calibri" panose="020F0502020204030204" pitchFamily="34" charset="0"/>
              </a:rPr>
            </a:br>
            <a:r>
              <a:rPr lang="en-IN" sz="3200" b="1" dirty="0">
                <a:solidFill>
                  <a:srgbClr val="00B0F0"/>
                </a:solidFill>
                <a:latin typeface="Calibri" panose="020F0502020204030204" pitchFamily="34" charset="0"/>
                <a:cs typeface="Calibri" panose="020F0502020204030204" pitchFamily="34" charset="0"/>
              </a:rPr>
              <a:t>Feedback</a:t>
            </a:r>
          </a:p>
        </p:txBody>
      </p:sp>
      <p:sp>
        <p:nvSpPr>
          <p:cNvPr id="9" name="Rounded Rectangle 8">
            <a:extLst>
              <a:ext uri="{FF2B5EF4-FFF2-40B4-BE49-F238E27FC236}">
                <a16:creationId xmlns:a16="http://schemas.microsoft.com/office/drawing/2014/main" id="{4BBC160D-6DC6-EB20-42F4-C82965D78F5A}"/>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EADAD3-28BA-EC8B-AF1F-19A0D19466FF}"/>
              </a:ext>
            </a:extLst>
          </p:cNvPr>
          <p:cNvPicPr>
            <a:picLocks noChangeAspect="1"/>
          </p:cNvPicPr>
          <p:nvPr/>
        </p:nvPicPr>
        <p:blipFill>
          <a:blip r:embed="rId5"/>
          <a:stretch>
            <a:fillRect/>
          </a:stretch>
        </p:blipFill>
        <p:spPr>
          <a:xfrm>
            <a:off x="7587821" y="141915"/>
            <a:ext cx="1380889" cy="518316"/>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18"/>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7E08977-1E78-3246-B429-EFA609C68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11" name="TextBox 10">
            <a:extLst>
              <a:ext uri="{FF2B5EF4-FFF2-40B4-BE49-F238E27FC236}">
                <a16:creationId xmlns:a16="http://schemas.microsoft.com/office/drawing/2014/main" id="{A3970350-D091-0DC5-52A9-E947ADBE6BBD}"/>
              </a:ext>
            </a:extLst>
          </p:cNvPr>
          <p:cNvSpPr txBox="1"/>
          <p:nvPr/>
        </p:nvSpPr>
        <p:spPr>
          <a:xfrm>
            <a:off x="3075709" y="2279362"/>
            <a:ext cx="2992582" cy="584775"/>
          </a:xfrm>
          <a:prstGeom prst="rect">
            <a:avLst/>
          </a:prstGeom>
          <a:noFill/>
        </p:spPr>
        <p:txBody>
          <a:bodyPr wrap="square">
            <a:spAutoFit/>
          </a:bodyPr>
          <a:lstStyle/>
          <a:p>
            <a:pPr algn="ctr"/>
            <a:r>
              <a:rPr lang="en-IN" sz="3200" b="1" dirty="0">
                <a:solidFill>
                  <a:srgbClr val="00B0F0"/>
                </a:solidFill>
                <a:latin typeface="Calibri" panose="020F0502020204030204" pitchFamily="34" charset="0"/>
                <a:cs typeface="Calibri" panose="020F0502020204030204" pitchFamily="34" charset="0"/>
              </a:rPr>
              <a:t>Thank You!</a:t>
            </a:r>
          </a:p>
        </p:txBody>
      </p:sp>
      <p:sp>
        <p:nvSpPr>
          <p:cNvPr id="9" name="Rounded Rectangle 8">
            <a:extLst>
              <a:ext uri="{FF2B5EF4-FFF2-40B4-BE49-F238E27FC236}">
                <a16:creationId xmlns:a16="http://schemas.microsoft.com/office/drawing/2014/main" id="{4BBC160D-6DC6-EB20-42F4-C82965D78F5A}"/>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EADAD3-28BA-EC8B-AF1F-19A0D19466FF}"/>
              </a:ext>
            </a:extLst>
          </p:cNvPr>
          <p:cNvPicPr>
            <a:picLocks noChangeAspect="1"/>
          </p:cNvPicPr>
          <p:nvPr/>
        </p:nvPicPr>
        <p:blipFill>
          <a:blip r:embed="rId4"/>
          <a:stretch>
            <a:fillRect/>
          </a:stretch>
        </p:blipFill>
        <p:spPr>
          <a:xfrm>
            <a:off x="7587821" y="141915"/>
            <a:ext cx="1380889" cy="518316"/>
          </a:xfrm>
          <a:prstGeom prst="rect">
            <a:avLst/>
          </a:prstGeom>
        </p:spPr>
      </p:pic>
    </p:spTree>
    <p:custDataLst>
      <p:tags r:id="rId1"/>
    </p:custDataLst>
    <p:extLst>
      <p:ext uri="{BB962C8B-B14F-4D97-AF65-F5344CB8AC3E}">
        <p14:creationId xmlns:p14="http://schemas.microsoft.com/office/powerpoint/2010/main" val="3906021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42"/>
        <p:cNvGrpSpPr/>
        <p:nvPr/>
      </p:nvGrpSpPr>
      <p:grpSpPr>
        <a:xfrm>
          <a:off x="0" y="0"/>
          <a:ext cx="0" cy="0"/>
          <a:chOff x="0" y="0"/>
          <a:chExt cx="0" cy="0"/>
        </a:xfrm>
      </p:grpSpPr>
      <p:pic>
        <p:nvPicPr>
          <p:cNvPr id="44" name="Picture 43">
            <a:extLst>
              <a:ext uri="{FF2B5EF4-FFF2-40B4-BE49-F238E27FC236}">
                <a16:creationId xmlns:a16="http://schemas.microsoft.com/office/drawing/2014/main" id="{9C7EED9D-4615-374A-92E0-560447FBEAD9}"/>
              </a:ext>
            </a:extLst>
          </p:cNvPr>
          <p:cNvPicPr>
            <a:picLocks noChangeAspect="1"/>
          </p:cNvPicPr>
          <p:nvPr/>
        </p:nvPicPr>
        <p:blipFill>
          <a:blip r:embed="rId4">
            <a:alphaModFix amt="39000"/>
          </a:blip>
          <a:stretch>
            <a:fillRect/>
          </a:stretch>
        </p:blipFill>
        <p:spPr>
          <a:xfrm>
            <a:off x="1907006" y="441273"/>
            <a:ext cx="6374338" cy="4679604"/>
          </a:xfrm>
          <a:prstGeom prst="rect">
            <a:avLst/>
          </a:prstGeom>
          <a:effectLst/>
        </p:spPr>
      </p:pic>
      <p:grpSp>
        <p:nvGrpSpPr>
          <p:cNvPr id="143" name="Google Shape;143;p29"/>
          <p:cNvGrpSpPr/>
          <p:nvPr/>
        </p:nvGrpSpPr>
        <p:grpSpPr>
          <a:xfrm>
            <a:off x="3652979" y="694916"/>
            <a:ext cx="4354657" cy="481192"/>
            <a:chOff x="4059500" y="-188639"/>
            <a:chExt cx="3832650" cy="923593"/>
          </a:xfrm>
        </p:grpSpPr>
        <p:sp>
          <p:nvSpPr>
            <p:cNvPr id="144" name="Google Shape;144;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01</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45"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146"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147"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0070C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i="0" u="none" strike="noStrike" cap="none" dirty="0">
                  <a:solidFill>
                    <a:schemeClr val="bg1"/>
                  </a:solidFill>
                  <a:latin typeface="Roboto"/>
                  <a:ea typeface="Roboto"/>
                  <a:cs typeface="Roboto"/>
                  <a:sym typeface="Roboto"/>
                </a:rPr>
                <a:t>Background</a:t>
              </a:r>
              <a:endParaRPr b="1" i="0" u="none" strike="noStrike" cap="none" dirty="0">
                <a:solidFill>
                  <a:schemeClr val="bg1"/>
                </a:solidFill>
                <a:latin typeface="Roboto"/>
                <a:ea typeface="Roboto"/>
                <a:cs typeface="Roboto"/>
                <a:sym typeface="Roboto"/>
              </a:endParaRPr>
            </a:p>
          </p:txBody>
        </p:sp>
      </p:grpSp>
      <p:grpSp>
        <p:nvGrpSpPr>
          <p:cNvPr id="149" name="Google Shape;149;p29"/>
          <p:cNvGrpSpPr/>
          <p:nvPr/>
        </p:nvGrpSpPr>
        <p:grpSpPr>
          <a:xfrm>
            <a:off x="2817653" y="1383903"/>
            <a:ext cx="4414368" cy="481194"/>
            <a:chOff x="3777800" y="566335"/>
            <a:chExt cx="3860738" cy="764164"/>
          </a:xfrm>
        </p:grpSpPr>
        <p:sp>
          <p:nvSpPr>
            <p:cNvPr id="150" name="Google Shape;15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02</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51" name="Google Shape;151;p29"/>
            <p:cNvSpPr/>
            <p:nvPr/>
          </p:nvSpPr>
          <p:spPr>
            <a:xfrm>
              <a:off x="6350666"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D9700"/>
                </a:solidFill>
                <a:latin typeface="Arial"/>
                <a:ea typeface="Arial"/>
                <a:cs typeface="Arial"/>
                <a:sym typeface="Arial"/>
              </a:endParaRPr>
            </a:p>
          </p:txBody>
        </p:sp>
        <p:sp>
          <p:nvSpPr>
            <p:cNvPr id="152" name="Google Shape;152;p29"/>
            <p:cNvSpPr/>
            <p:nvPr/>
          </p:nvSpPr>
          <p:spPr>
            <a:xfrm>
              <a:off x="6672193"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9"/>
            <p:cNvSpPr/>
            <p:nvPr/>
          </p:nvSpPr>
          <p:spPr>
            <a:xfrm>
              <a:off x="3777800" y="571742"/>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rgbClr val="FF0000"/>
            </a:solidFill>
            <a:ln>
              <a:noFill/>
            </a:ln>
          </p:spPr>
          <p:txBody>
            <a:bodyPr spcFirstLastPara="1" wrap="square" lIns="548625" tIns="91425" rIns="5486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Support</a:t>
              </a:r>
              <a:endParaRPr b="1" i="0" u="none" strike="noStrike" cap="none" dirty="0">
                <a:solidFill>
                  <a:schemeClr val="bg1"/>
                </a:solidFill>
                <a:latin typeface="Roboto"/>
                <a:ea typeface="Roboto"/>
                <a:cs typeface="Roboto"/>
                <a:sym typeface="Roboto"/>
              </a:endParaRPr>
            </a:p>
          </p:txBody>
        </p:sp>
      </p:grpSp>
      <p:grpSp>
        <p:nvGrpSpPr>
          <p:cNvPr id="154" name="Google Shape;154;p29"/>
          <p:cNvGrpSpPr/>
          <p:nvPr/>
        </p:nvGrpSpPr>
        <p:grpSpPr>
          <a:xfrm>
            <a:off x="3652786" y="2066514"/>
            <a:ext cx="4354473" cy="481192"/>
            <a:chOff x="4059500" y="-188637"/>
            <a:chExt cx="4354473" cy="923593"/>
          </a:xfrm>
        </p:grpSpPr>
        <p:sp>
          <p:nvSpPr>
            <p:cNvPr id="155" name="Google Shape;155;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3</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56" name="Google Shape;156;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57" name="Google Shape;157;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9"/>
            <p:cNvSpPr/>
            <p:nvPr/>
          </p:nvSpPr>
          <p:spPr>
            <a:xfrm>
              <a:off x="5039100" y="-188637"/>
              <a:ext cx="3374873"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00B05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Confidence</a:t>
              </a:r>
              <a:endParaRPr b="1" i="0" u="none" strike="noStrike" cap="none" dirty="0">
                <a:solidFill>
                  <a:schemeClr val="bg1"/>
                </a:solidFill>
                <a:latin typeface="Roboto"/>
                <a:ea typeface="Roboto"/>
                <a:cs typeface="Roboto"/>
                <a:sym typeface="Roboto"/>
              </a:endParaRPr>
            </a:p>
          </p:txBody>
        </p:sp>
      </p:grpSp>
      <p:grpSp>
        <p:nvGrpSpPr>
          <p:cNvPr id="159" name="Google Shape;159;p29"/>
          <p:cNvGrpSpPr/>
          <p:nvPr/>
        </p:nvGrpSpPr>
        <p:grpSpPr>
          <a:xfrm>
            <a:off x="2817560" y="2755477"/>
            <a:ext cx="4414267" cy="481194"/>
            <a:chOff x="3224271" y="566335"/>
            <a:chExt cx="4414267" cy="764164"/>
          </a:xfrm>
        </p:grpSpPr>
        <p:sp>
          <p:nvSpPr>
            <p:cNvPr id="160" name="Google Shape;16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4</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1" name="Google Shape;161;p29"/>
            <p:cNvSpPr/>
            <p:nvPr/>
          </p:nvSpPr>
          <p:spPr>
            <a:xfrm>
              <a:off x="6284022"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9"/>
            <p:cNvSpPr/>
            <p:nvPr/>
          </p:nvSpPr>
          <p:spPr>
            <a:xfrm>
              <a:off x="6605550"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a:off x="3224271" y="571753"/>
              <a:ext cx="3406572"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rgbClr val="0070C0"/>
            </a:solidFill>
            <a:ln>
              <a:noFill/>
            </a:ln>
          </p:spPr>
          <p:txBody>
            <a:bodyPr spcFirstLastPara="1" wrap="square" lIns="548625" tIns="91425" rIns="5486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b="1" i="0" u="none" strike="noStrike" cap="none" dirty="0">
                  <a:solidFill>
                    <a:schemeClr val="bg1"/>
                  </a:solidFill>
                  <a:latin typeface="Roboto"/>
                  <a:ea typeface="Roboto"/>
                  <a:cs typeface="Roboto"/>
                  <a:sym typeface="Roboto"/>
                </a:rPr>
                <a:t>Examples</a:t>
              </a:r>
              <a:endParaRPr b="1" i="0" u="none" strike="noStrike" cap="none" dirty="0">
                <a:solidFill>
                  <a:schemeClr val="bg1"/>
                </a:solidFill>
                <a:latin typeface="Roboto"/>
                <a:ea typeface="Roboto"/>
                <a:cs typeface="Roboto"/>
                <a:sym typeface="Roboto"/>
              </a:endParaRPr>
            </a:p>
          </p:txBody>
        </p:sp>
      </p:grpSp>
      <p:grpSp>
        <p:nvGrpSpPr>
          <p:cNvPr id="164" name="Google Shape;164;p29"/>
          <p:cNvGrpSpPr/>
          <p:nvPr/>
        </p:nvGrpSpPr>
        <p:grpSpPr>
          <a:xfrm>
            <a:off x="3652793" y="3514316"/>
            <a:ext cx="4354657" cy="481192"/>
            <a:chOff x="4059500" y="-188639"/>
            <a:chExt cx="3832650" cy="923593"/>
          </a:xfrm>
        </p:grpSpPr>
        <p:sp>
          <p:nvSpPr>
            <p:cNvPr id="165" name="Google Shape;165;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5</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6" name="Google Shape;166;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4D141"/>
                </a:solidFill>
                <a:latin typeface="Arial"/>
                <a:ea typeface="Arial"/>
                <a:cs typeface="Arial"/>
                <a:sym typeface="Arial"/>
              </a:endParaRPr>
            </a:p>
          </p:txBody>
        </p:sp>
        <p:sp>
          <p:nvSpPr>
            <p:cNvPr id="167" name="Google Shape;167;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FF000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Conclusion</a:t>
              </a:r>
              <a:endParaRPr b="1" i="0" u="none" strike="noStrike" cap="none" dirty="0">
                <a:solidFill>
                  <a:schemeClr val="bg1"/>
                </a:solidFill>
                <a:latin typeface="Roboto"/>
                <a:ea typeface="Roboto"/>
                <a:cs typeface="Roboto"/>
                <a:sym typeface="Roboto"/>
              </a:endParaRPr>
            </a:p>
          </p:txBody>
        </p:sp>
      </p:grpSp>
      <p:grpSp>
        <p:nvGrpSpPr>
          <p:cNvPr id="175" name="Google Shape;175;p29"/>
          <p:cNvGrpSpPr/>
          <p:nvPr/>
        </p:nvGrpSpPr>
        <p:grpSpPr>
          <a:xfrm>
            <a:off x="475373" y="1186775"/>
            <a:ext cx="1665424" cy="2707600"/>
            <a:chOff x="475373" y="1186775"/>
            <a:chExt cx="1665424" cy="2707600"/>
          </a:xfrm>
        </p:grpSpPr>
        <p:sp>
          <p:nvSpPr>
            <p:cNvPr id="176" name="Google Shape;176;p29"/>
            <p:cNvSpPr/>
            <p:nvPr/>
          </p:nvSpPr>
          <p:spPr>
            <a:xfrm>
              <a:off x="491371" y="1620025"/>
              <a:ext cx="1649426" cy="2190091"/>
            </a:xfrm>
            <a:custGeom>
              <a:avLst/>
              <a:gdLst/>
              <a:ahLst/>
              <a:cxnLst/>
              <a:rect l="l" t="t" r="r" b="b"/>
              <a:pathLst>
                <a:path w="58615" h="94953" extrusionOk="0">
                  <a:moveTo>
                    <a:pt x="0" y="0"/>
                  </a:moveTo>
                  <a:lnTo>
                    <a:pt x="0" y="94952"/>
                  </a:lnTo>
                  <a:lnTo>
                    <a:pt x="58615" y="94952"/>
                  </a:lnTo>
                  <a:lnTo>
                    <a:pt x="58615" y="0"/>
                  </a:lnTo>
                  <a:close/>
                </a:path>
              </a:pathLst>
            </a:custGeom>
            <a:solidFill>
              <a:srgbClr val="397D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7" name="Google Shape;177;p29"/>
            <p:cNvSpPr/>
            <p:nvPr/>
          </p:nvSpPr>
          <p:spPr>
            <a:xfrm>
              <a:off x="891733" y="1186775"/>
              <a:ext cx="816848" cy="802225"/>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FFC001"/>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txBox="1"/>
            <p:nvPr/>
          </p:nvSpPr>
          <p:spPr>
            <a:xfrm>
              <a:off x="475373" y="2481380"/>
              <a:ext cx="1649567" cy="429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2600" dirty="0">
                  <a:solidFill>
                    <a:srgbClr val="FFFFFF"/>
                  </a:solidFill>
                  <a:latin typeface="Fira Sans Extra Condensed Medium"/>
                  <a:ea typeface="Fira Sans Extra Condensed Medium"/>
                  <a:cs typeface="Fira Sans Extra Condensed Medium"/>
                  <a:sym typeface="Fira Sans Extra Condensed Medium"/>
                </a:rPr>
                <a:t>Table </a:t>
              </a:r>
              <a:br>
                <a:rPr lang="en" sz="2600" dirty="0">
                  <a:solidFill>
                    <a:srgbClr val="FFFFFF"/>
                  </a:solidFill>
                  <a:latin typeface="Fira Sans Extra Condensed Medium"/>
                  <a:ea typeface="Fira Sans Extra Condensed Medium"/>
                  <a:cs typeface="Fira Sans Extra Condensed Medium"/>
                  <a:sym typeface="Fira Sans Extra Condensed Medium"/>
                </a:rPr>
              </a:br>
              <a:r>
                <a:rPr lang="en" sz="2600" dirty="0">
                  <a:solidFill>
                    <a:srgbClr val="FFFFFF"/>
                  </a:solidFill>
                  <a:latin typeface="Fira Sans Extra Condensed Medium"/>
                  <a:ea typeface="Fira Sans Extra Condensed Medium"/>
                  <a:cs typeface="Fira Sans Extra Condensed Medium"/>
                  <a:sym typeface="Fira Sans Extra Condensed Medium"/>
                </a:rPr>
                <a:t>of </a:t>
              </a:r>
              <a:br>
                <a:rPr lang="en" sz="2600" dirty="0">
                  <a:solidFill>
                    <a:srgbClr val="FFFFFF"/>
                  </a:solidFill>
                  <a:latin typeface="Fira Sans Extra Condensed Medium"/>
                  <a:ea typeface="Fira Sans Extra Condensed Medium"/>
                  <a:cs typeface="Fira Sans Extra Condensed Medium"/>
                  <a:sym typeface="Fira Sans Extra Condensed Medium"/>
                </a:rPr>
              </a:br>
              <a:r>
                <a:rPr lang="en" sz="2600" dirty="0">
                  <a:solidFill>
                    <a:srgbClr val="FFFFFF"/>
                  </a:solidFill>
                  <a:latin typeface="Fira Sans Extra Condensed Medium"/>
                  <a:ea typeface="Fira Sans Extra Condensed Medium"/>
                  <a:cs typeface="Fira Sans Extra Condensed Medium"/>
                  <a:sym typeface="Fira Sans Extra Condensed Medium"/>
                </a:rPr>
                <a:t>Contents</a:t>
              </a:r>
              <a:endParaRPr sz="28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9" name="Google Shape;179;p29"/>
            <p:cNvSpPr/>
            <p:nvPr/>
          </p:nvSpPr>
          <p:spPr>
            <a:xfrm>
              <a:off x="1230325" y="3732075"/>
              <a:ext cx="171600" cy="162300"/>
            </a:xfrm>
            <a:prstGeom prst="ellipse">
              <a:avLst/>
            </a:prstGeom>
            <a:solidFill>
              <a:srgbClr val="397DAB"/>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042094" y="1466224"/>
              <a:ext cx="445903" cy="295144"/>
            </a:xfrm>
            <a:custGeom>
              <a:avLst/>
              <a:gdLst/>
              <a:ahLst/>
              <a:cxnLst/>
              <a:rect l="l" t="t" r="r" b="b"/>
              <a:pathLst>
                <a:path w="15741" h="10419" extrusionOk="0">
                  <a:moveTo>
                    <a:pt x="2691" y="6549"/>
                  </a:moveTo>
                  <a:lnTo>
                    <a:pt x="2691" y="9823"/>
                  </a:lnTo>
                  <a:lnTo>
                    <a:pt x="1346" y="9823"/>
                  </a:lnTo>
                  <a:lnTo>
                    <a:pt x="1346" y="6549"/>
                  </a:lnTo>
                  <a:close/>
                  <a:moveTo>
                    <a:pt x="6561" y="3275"/>
                  </a:moveTo>
                  <a:lnTo>
                    <a:pt x="6561" y="9823"/>
                  </a:lnTo>
                  <a:lnTo>
                    <a:pt x="5215" y="9823"/>
                  </a:lnTo>
                  <a:lnTo>
                    <a:pt x="5215" y="3275"/>
                  </a:lnTo>
                  <a:close/>
                  <a:moveTo>
                    <a:pt x="10430" y="4608"/>
                  </a:moveTo>
                  <a:lnTo>
                    <a:pt x="10430" y="9823"/>
                  </a:lnTo>
                  <a:lnTo>
                    <a:pt x="9240" y="9823"/>
                  </a:lnTo>
                  <a:lnTo>
                    <a:pt x="9240" y="4608"/>
                  </a:lnTo>
                  <a:close/>
                  <a:moveTo>
                    <a:pt x="14443" y="596"/>
                  </a:moveTo>
                  <a:lnTo>
                    <a:pt x="14443" y="9823"/>
                  </a:lnTo>
                  <a:lnTo>
                    <a:pt x="13109" y="9823"/>
                  </a:lnTo>
                  <a:lnTo>
                    <a:pt x="13109" y="596"/>
                  </a:lnTo>
                  <a:close/>
                  <a:moveTo>
                    <a:pt x="12788" y="1"/>
                  </a:moveTo>
                  <a:cubicBezTo>
                    <a:pt x="12609" y="1"/>
                    <a:pt x="12514" y="108"/>
                    <a:pt x="12514" y="286"/>
                  </a:cubicBezTo>
                  <a:lnTo>
                    <a:pt x="12514" y="9823"/>
                  </a:lnTo>
                  <a:lnTo>
                    <a:pt x="11168" y="9823"/>
                  </a:lnTo>
                  <a:lnTo>
                    <a:pt x="11168" y="4215"/>
                  </a:lnTo>
                  <a:cubicBezTo>
                    <a:pt x="11168" y="4037"/>
                    <a:pt x="11002" y="3870"/>
                    <a:pt x="10823" y="3870"/>
                  </a:cubicBezTo>
                  <a:lnTo>
                    <a:pt x="8859" y="3870"/>
                  </a:lnTo>
                  <a:cubicBezTo>
                    <a:pt x="8680" y="3870"/>
                    <a:pt x="8489" y="4037"/>
                    <a:pt x="8489" y="4215"/>
                  </a:cubicBezTo>
                  <a:lnTo>
                    <a:pt x="8489" y="9823"/>
                  </a:lnTo>
                  <a:lnTo>
                    <a:pt x="7156" y="9823"/>
                  </a:lnTo>
                  <a:lnTo>
                    <a:pt x="7156" y="2906"/>
                  </a:lnTo>
                  <a:cubicBezTo>
                    <a:pt x="7156" y="2727"/>
                    <a:pt x="7073" y="2525"/>
                    <a:pt x="6894" y="2525"/>
                  </a:cubicBezTo>
                  <a:lnTo>
                    <a:pt x="4918" y="2525"/>
                  </a:lnTo>
                  <a:cubicBezTo>
                    <a:pt x="4739" y="2525"/>
                    <a:pt x="4620" y="2727"/>
                    <a:pt x="4620" y="2906"/>
                  </a:cubicBezTo>
                  <a:lnTo>
                    <a:pt x="4620" y="9823"/>
                  </a:lnTo>
                  <a:lnTo>
                    <a:pt x="3286" y="9823"/>
                  </a:lnTo>
                  <a:lnTo>
                    <a:pt x="3286" y="6192"/>
                  </a:lnTo>
                  <a:cubicBezTo>
                    <a:pt x="3286" y="6001"/>
                    <a:pt x="3132" y="5799"/>
                    <a:pt x="2953" y="5799"/>
                  </a:cubicBezTo>
                  <a:lnTo>
                    <a:pt x="988" y="5799"/>
                  </a:lnTo>
                  <a:cubicBezTo>
                    <a:pt x="810" y="5799"/>
                    <a:pt x="607" y="6001"/>
                    <a:pt x="607" y="6192"/>
                  </a:cubicBezTo>
                  <a:lnTo>
                    <a:pt x="607" y="9823"/>
                  </a:lnTo>
                  <a:lnTo>
                    <a:pt x="334" y="9823"/>
                  </a:lnTo>
                  <a:cubicBezTo>
                    <a:pt x="155" y="9823"/>
                    <a:pt x="0" y="9942"/>
                    <a:pt x="0" y="10121"/>
                  </a:cubicBezTo>
                  <a:cubicBezTo>
                    <a:pt x="0" y="10300"/>
                    <a:pt x="155" y="10419"/>
                    <a:pt x="334" y="10419"/>
                  </a:cubicBezTo>
                  <a:lnTo>
                    <a:pt x="15419" y="10419"/>
                  </a:lnTo>
                  <a:cubicBezTo>
                    <a:pt x="15597" y="10419"/>
                    <a:pt x="15740" y="10300"/>
                    <a:pt x="15740" y="10121"/>
                  </a:cubicBezTo>
                  <a:cubicBezTo>
                    <a:pt x="15740" y="9942"/>
                    <a:pt x="15597" y="9823"/>
                    <a:pt x="15419" y="9823"/>
                  </a:cubicBezTo>
                  <a:lnTo>
                    <a:pt x="15038" y="9823"/>
                  </a:lnTo>
                  <a:lnTo>
                    <a:pt x="15038" y="286"/>
                  </a:lnTo>
                  <a:cubicBezTo>
                    <a:pt x="15038" y="108"/>
                    <a:pt x="14943" y="1"/>
                    <a:pt x="147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1060649" y="1316482"/>
              <a:ext cx="408794" cy="241520"/>
            </a:xfrm>
            <a:custGeom>
              <a:avLst/>
              <a:gdLst/>
              <a:ahLst/>
              <a:cxnLst/>
              <a:rect l="l" t="t" r="r" b="b"/>
              <a:pathLst>
                <a:path w="14431" h="8526" extrusionOk="0">
                  <a:moveTo>
                    <a:pt x="13121" y="655"/>
                  </a:moveTo>
                  <a:cubicBezTo>
                    <a:pt x="13478" y="655"/>
                    <a:pt x="13776" y="953"/>
                    <a:pt x="13776" y="1310"/>
                  </a:cubicBezTo>
                  <a:cubicBezTo>
                    <a:pt x="13776" y="1667"/>
                    <a:pt x="13478" y="1965"/>
                    <a:pt x="13121" y="1965"/>
                  </a:cubicBezTo>
                  <a:cubicBezTo>
                    <a:pt x="12942" y="1965"/>
                    <a:pt x="12776" y="1893"/>
                    <a:pt x="12656" y="1774"/>
                  </a:cubicBezTo>
                  <a:cubicBezTo>
                    <a:pt x="12537" y="1655"/>
                    <a:pt x="12466" y="1489"/>
                    <a:pt x="12466" y="1310"/>
                  </a:cubicBezTo>
                  <a:cubicBezTo>
                    <a:pt x="12466" y="953"/>
                    <a:pt x="12764" y="655"/>
                    <a:pt x="13121" y="655"/>
                  </a:cubicBezTo>
                  <a:close/>
                  <a:moveTo>
                    <a:pt x="5251" y="3275"/>
                  </a:moveTo>
                  <a:cubicBezTo>
                    <a:pt x="5608" y="3275"/>
                    <a:pt x="5906" y="3572"/>
                    <a:pt x="5906" y="3929"/>
                  </a:cubicBezTo>
                  <a:cubicBezTo>
                    <a:pt x="5906" y="4298"/>
                    <a:pt x="5620" y="4584"/>
                    <a:pt x="5251" y="4584"/>
                  </a:cubicBezTo>
                  <a:cubicBezTo>
                    <a:pt x="4894" y="4584"/>
                    <a:pt x="4596" y="4298"/>
                    <a:pt x="4596" y="3929"/>
                  </a:cubicBezTo>
                  <a:cubicBezTo>
                    <a:pt x="4596" y="3572"/>
                    <a:pt x="4894" y="3275"/>
                    <a:pt x="5251" y="3275"/>
                  </a:cubicBezTo>
                  <a:close/>
                  <a:moveTo>
                    <a:pt x="9192" y="4584"/>
                  </a:moveTo>
                  <a:cubicBezTo>
                    <a:pt x="9549" y="4584"/>
                    <a:pt x="9847" y="4882"/>
                    <a:pt x="9847" y="5239"/>
                  </a:cubicBezTo>
                  <a:cubicBezTo>
                    <a:pt x="9847" y="5608"/>
                    <a:pt x="9549" y="5894"/>
                    <a:pt x="9192" y="5894"/>
                  </a:cubicBezTo>
                  <a:cubicBezTo>
                    <a:pt x="8823" y="5894"/>
                    <a:pt x="8525" y="5608"/>
                    <a:pt x="8525" y="5239"/>
                  </a:cubicBezTo>
                  <a:cubicBezTo>
                    <a:pt x="8525" y="4882"/>
                    <a:pt x="8823" y="4584"/>
                    <a:pt x="9192" y="4584"/>
                  </a:cubicBezTo>
                  <a:close/>
                  <a:moveTo>
                    <a:pt x="1322" y="6561"/>
                  </a:moveTo>
                  <a:cubicBezTo>
                    <a:pt x="1679" y="6561"/>
                    <a:pt x="1977" y="6846"/>
                    <a:pt x="1977" y="7215"/>
                  </a:cubicBezTo>
                  <a:cubicBezTo>
                    <a:pt x="1977" y="7573"/>
                    <a:pt x="1679" y="7870"/>
                    <a:pt x="1322" y="7870"/>
                  </a:cubicBezTo>
                  <a:cubicBezTo>
                    <a:pt x="953" y="7870"/>
                    <a:pt x="667" y="7573"/>
                    <a:pt x="667" y="7215"/>
                  </a:cubicBezTo>
                  <a:cubicBezTo>
                    <a:pt x="667" y="6846"/>
                    <a:pt x="953" y="6561"/>
                    <a:pt x="1322" y="6561"/>
                  </a:cubicBezTo>
                  <a:close/>
                  <a:moveTo>
                    <a:pt x="13121" y="0"/>
                  </a:moveTo>
                  <a:cubicBezTo>
                    <a:pt x="12395" y="0"/>
                    <a:pt x="11811" y="584"/>
                    <a:pt x="11811" y="1310"/>
                  </a:cubicBezTo>
                  <a:cubicBezTo>
                    <a:pt x="11811" y="1548"/>
                    <a:pt x="11883" y="1774"/>
                    <a:pt x="11990" y="1977"/>
                  </a:cubicBezTo>
                  <a:lnTo>
                    <a:pt x="9847" y="4120"/>
                  </a:lnTo>
                  <a:cubicBezTo>
                    <a:pt x="9656" y="4001"/>
                    <a:pt x="9430" y="3929"/>
                    <a:pt x="9192" y="3929"/>
                  </a:cubicBezTo>
                  <a:cubicBezTo>
                    <a:pt x="8775" y="3929"/>
                    <a:pt x="8406" y="4120"/>
                    <a:pt x="8168" y="4418"/>
                  </a:cubicBezTo>
                  <a:lnTo>
                    <a:pt x="6560" y="3965"/>
                  </a:lnTo>
                  <a:cubicBezTo>
                    <a:pt x="6560" y="3953"/>
                    <a:pt x="6560" y="3941"/>
                    <a:pt x="6560" y="3929"/>
                  </a:cubicBezTo>
                  <a:cubicBezTo>
                    <a:pt x="6560" y="3203"/>
                    <a:pt x="5977" y="2620"/>
                    <a:pt x="5251" y="2620"/>
                  </a:cubicBezTo>
                  <a:cubicBezTo>
                    <a:pt x="4524" y="2620"/>
                    <a:pt x="3941" y="3203"/>
                    <a:pt x="3941" y="3929"/>
                  </a:cubicBezTo>
                  <a:cubicBezTo>
                    <a:pt x="3941" y="4120"/>
                    <a:pt x="3977" y="4298"/>
                    <a:pt x="4060" y="4465"/>
                  </a:cubicBezTo>
                  <a:lnTo>
                    <a:pt x="2012" y="6096"/>
                  </a:lnTo>
                  <a:cubicBezTo>
                    <a:pt x="1810" y="5977"/>
                    <a:pt x="1572" y="5894"/>
                    <a:pt x="1322" y="5894"/>
                  </a:cubicBezTo>
                  <a:cubicBezTo>
                    <a:pt x="595" y="5894"/>
                    <a:pt x="0" y="6489"/>
                    <a:pt x="0" y="7215"/>
                  </a:cubicBezTo>
                  <a:cubicBezTo>
                    <a:pt x="0" y="7930"/>
                    <a:pt x="595" y="8525"/>
                    <a:pt x="1322" y="8525"/>
                  </a:cubicBezTo>
                  <a:cubicBezTo>
                    <a:pt x="2036" y="8525"/>
                    <a:pt x="2631" y="7930"/>
                    <a:pt x="2631" y="7215"/>
                  </a:cubicBezTo>
                  <a:cubicBezTo>
                    <a:pt x="2631" y="6977"/>
                    <a:pt x="2572" y="6763"/>
                    <a:pt x="2465" y="6573"/>
                  </a:cubicBezTo>
                  <a:lnTo>
                    <a:pt x="4465" y="4977"/>
                  </a:lnTo>
                  <a:cubicBezTo>
                    <a:pt x="4679" y="5144"/>
                    <a:pt x="4953" y="5239"/>
                    <a:pt x="5251" y="5239"/>
                  </a:cubicBezTo>
                  <a:cubicBezTo>
                    <a:pt x="5727" y="5239"/>
                    <a:pt x="6156" y="4977"/>
                    <a:pt x="6382" y="4596"/>
                  </a:cubicBezTo>
                  <a:lnTo>
                    <a:pt x="7894" y="5025"/>
                  </a:lnTo>
                  <a:cubicBezTo>
                    <a:pt x="7882" y="5096"/>
                    <a:pt x="7870" y="5168"/>
                    <a:pt x="7870" y="5239"/>
                  </a:cubicBezTo>
                  <a:cubicBezTo>
                    <a:pt x="7870" y="5965"/>
                    <a:pt x="8465" y="6561"/>
                    <a:pt x="9192" y="6561"/>
                  </a:cubicBezTo>
                  <a:cubicBezTo>
                    <a:pt x="9906" y="6561"/>
                    <a:pt x="10501" y="5965"/>
                    <a:pt x="10501" y="5239"/>
                  </a:cubicBezTo>
                  <a:cubicBezTo>
                    <a:pt x="10501" y="5001"/>
                    <a:pt x="10430" y="4775"/>
                    <a:pt x="10311" y="4584"/>
                  </a:cubicBezTo>
                  <a:lnTo>
                    <a:pt x="12454" y="2441"/>
                  </a:lnTo>
                  <a:cubicBezTo>
                    <a:pt x="12656" y="2548"/>
                    <a:pt x="12883" y="2620"/>
                    <a:pt x="13121" y="2620"/>
                  </a:cubicBezTo>
                  <a:cubicBezTo>
                    <a:pt x="13847" y="2620"/>
                    <a:pt x="14430" y="2036"/>
                    <a:pt x="14430" y="1310"/>
                  </a:cubicBezTo>
                  <a:cubicBezTo>
                    <a:pt x="14430" y="584"/>
                    <a:pt x="13847" y="0"/>
                    <a:pt x="131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Rounded Rectangle 41">
            <a:extLst>
              <a:ext uri="{FF2B5EF4-FFF2-40B4-BE49-F238E27FC236}">
                <a16:creationId xmlns:a16="http://schemas.microsoft.com/office/drawing/2014/main" id="{E8C00415-B295-0441-836C-D327794FBD90}"/>
              </a:ext>
            </a:extLst>
          </p:cNvPr>
          <p:cNvSpPr/>
          <p:nvPr/>
        </p:nvSpPr>
        <p:spPr>
          <a:xfrm>
            <a:off x="105455" y="105954"/>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0CB237-4362-9B47-9CB6-40FD25A020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45" name="Picture 44">
            <a:extLst>
              <a:ext uri="{FF2B5EF4-FFF2-40B4-BE49-F238E27FC236}">
                <a16:creationId xmlns:a16="http://schemas.microsoft.com/office/drawing/2014/main" id="{B53A9F93-C3B3-6F82-783B-04A52D384793}"/>
              </a:ext>
            </a:extLst>
          </p:cNvPr>
          <p:cNvPicPr>
            <a:picLocks noChangeAspect="1"/>
          </p:cNvPicPr>
          <p:nvPr/>
        </p:nvPicPr>
        <p:blipFill>
          <a:blip r:embed="rId5"/>
          <a:stretch>
            <a:fillRect/>
          </a:stretch>
        </p:blipFill>
        <p:spPr>
          <a:xfrm>
            <a:off x="178428" y="138243"/>
            <a:ext cx="1380889" cy="518316"/>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checkerboard(across)">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checkerboard(across)">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checkerboard(across)">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checkerboard(across)">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4"/>
                                        </p:tgtEl>
                                        <p:attrNameLst>
                                          <p:attrName>style.visibility</p:attrName>
                                        </p:attrNameLst>
                                      </p:cBhvr>
                                      <p:to>
                                        <p:strVal val="visible"/>
                                      </p:to>
                                    </p:set>
                                    <p:animEffect transition="in" filter="checkerboard(across)">
                                      <p:cBhvr>
                                        <p:cTn id="2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41" name="Picture 40">
            <a:extLst>
              <a:ext uri="{FF2B5EF4-FFF2-40B4-BE49-F238E27FC236}">
                <a16:creationId xmlns:a16="http://schemas.microsoft.com/office/drawing/2014/main" id="{40D87A33-FEDB-3442-BC5E-8BA4A0AC7E32}"/>
              </a:ext>
            </a:extLst>
          </p:cNvPr>
          <p:cNvPicPr>
            <a:picLocks noChangeAspect="1"/>
          </p:cNvPicPr>
          <p:nvPr/>
        </p:nvPicPr>
        <p:blipFill>
          <a:blip r:embed="rId3">
            <a:alphaModFix amt="8000"/>
          </a:blip>
          <a:stretch>
            <a:fillRect/>
          </a:stretch>
        </p:blipFill>
        <p:spPr>
          <a:xfrm>
            <a:off x="1907006" y="441273"/>
            <a:ext cx="6374338" cy="4679604"/>
          </a:xfrm>
          <a:prstGeom prst="rect">
            <a:avLst/>
          </a:prstGeom>
          <a:effectLst/>
        </p:spPr>
      </p:pic>
      <p:sp>
        <p:nvSpPr>
          <p:cNvPr id="377" name="Google Shape;377;p40"/>
          <p:cNvSpPr txBox="1">
            <a:spLocks noGrp="1"/>
          </p:cNvSpPr>
          <p:nvPr>
            <p:ph type="ctrTitle"/>
          </p:nvPr>
        </p:nvSpPr>
        <p:spPr>
          <a:xfrm>
            <a:off x="442938" y="1967175"/>
            <a:ext cx="4129062" cy="162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000" b="1" dirty="0">
                <a:solidFill>
                  <a:srgbClr val="00B0F0"/>
                </a:solidFill>
                <a:latin typeface="Calibri" panose="020F0502020204030204" pitchFamily="34" charset="0"/>
                <a:cs typeface="Calibri" panose="020F0502020204030204" pitchFamily="34" charset="0"/>
              </a:rPr>
              <a:t>Background</a:t>
            </a:r>
            <a:endParaRPr sz="4000" b="1" dirty="0">
              <a:solidFill>
                <a:srgbClr val="00B0F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51EAA02-94BA-7841-9151-E970756BD7EF}"/>
              </a:ext>
            </a:extLst>
          </p:cNvPr>
          <p:cNvPicPr>
            <a:picLocks noChangeAspect="1"/>
          </p:cNvPicPr>
          <p:nvPr/>
        </p:nvPicPr>
        <p:blipFill>
          <a:blip r:embed="rId4"/>
          <a:stretch>
            <a:fillRect/>
          </a:stretch>
        </p:blipFill>
        <p:spPr>
          <a:xfrm>
            <a:off x="3828494" y="1139127"/>
            <a:ext cx="4612731" cy="2865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6">
            <a:extLst>
              <a:ext uri="{FF2B5EF4-FFF2-40B4-BE49-F238E27FC236}">
                <a16:creationId xmlns:a16="http://schemas.microsoft.com/office/drawing/2014/main" id="{894FB1A2-CE25-3748-AACA-59043ACB99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8" name="Rounded Rectangle 7">
            <a:extLst>
              <a:ext uri="{FF2B5EF4-FFF2-40B4-BE49-F238E27FC236}">
                <a16:creationId xmlns:a16="http://schemas.microsoft.com/office/drawing/2014/main" id="{F0E622AE-BE36-6696-27E3-1643721AF274}"/>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62F70CA-A86B-AB18-57E0-03DFC30C2334}"/>
              </a:ext>
            </a:extLst>
          </p:cNvPr>
          <p:cNvPicPr>
            <a:picLocks noChangeAspect="1"/>
          </p:cNvPicPr>
          <p:nvPr/>
        </p:nvPicPr>
        <p:blipFill>
          <a:blip r:embed="rId5"/>
          <a:stretch>
            <a:fillRect/>
          </a:stretch>
        </p:blipFill>
        <p:spPr>
          <a:xfrm>
            <a:off x="7587821" y="141915"/>
            <a:ext cx="1380889" cy="518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85"/>
        <p:cNvGrpSpPr/>
        <p:nvPr/>
      </p:nvGrpSpPr>
      <p:grpSpPr>
        <a:xfrm>
          <a:off x="0" y="0"/>
          <a:ext cx="0" cy="0"/>
          <a:chOff x="0" y="0"/>
          <a:chExt cx="0" cy="0"/>
        </a:xfrm>
      </p:grpSpPr>
      <p:sp>
        <p:nvSpPr>
          <p:cNvPr id="186" name="Google Shape;186;p30"/>
          <p:cNvSpPr txBox="1"/>
          <p:nvPr/>
        </p:nvSpPr>
        <p:spPr>
          <a:xfrm>
            <a:off x="5529038" y="1370588"/>
            <a:ext cx="2484300" cy="84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87" name="Google Shape;187;p30"/>
          <p:cNvSpPr txBox="1"/>
          <p:nvPr/>
        </p:nvSpPr>
        <p:spPr>
          <a:xfrm>
            <a:off x="4632932" y="10422"/>
            <a:ext cx="44988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Montserrat"/>
              <a:ea typeface="Montserrat"/>
              <a:cs typeface="Montserrat"/>
              <a:sym typeface="Montserrat"/>
            </a:endParaRPr>
          </a:p>
          <a:p>
            <a:pPr marL="457200" lvl="0" indent="-317500">
              <a:lnSpc>
                <a:spcPct val="115000"/>
              </a:lnSpc>
              <a:buClr>
                <a:schemeClr val="dk1"/>
              </a:buClr>
              <a:buSzPts val="1400"/>
              <a:buFont typeface="Montserrat"/>
              <a:buChar char="★"/>
            </a:pPr>
            <a:r>
              <a:rPr lang="en-IN" b="1" dirty="0">
                <a:solidFill>
                  <a:schemeClr val="bg1"/>
                </a:solidFill>
                <a:latin typeface="Montserrat"/>
                <a:ea typeface="Montserrat"/>
                <a:cs typeface="Montserrat"/>
                <a:sym typeface="Montserrat"/>
              </a:rPr>
              <a:t>Association</a:t>
            </a:r>
            <a:r>
              <a:rPr lang="en-IN" dirty="0">
                <a:solidFill>
                  <a:schemeClr val="bg1"/>
                </a:solidFill>
                <a:latin typeface="Montserrat"/>
                <a:ea typeface="Montserrat"/>
                <a:cs typeface="Montserrat"/>
                <a:sym typeface="Montserrat"/>
              </a:rPr>
              <a:t> is a data mining function that discovers the probability of the co-occurrence of items in a collection. The relationships between co-occurring items are expressed as </a:t>
            </a:r>
            <a:r>
              <a:rPr lang="en-IN" b="1" dirty="0">
                <a:solidFill>
                  <a:schemeClr val="bg1"/>
                </a:solidFill>
                <a:latin typeface="Montserrat"/>
                <a:ea typeface="Montserrat"/>
                <a:cs typeface="Montserrat"/>
                <a:sym typeface="Montserrat"/>
              </a:rPr>
              <a:t>Association Rules</a:t>
            </a:r>
            <a:r>
              <a:rPr lang="en-IN" dirty="0">
                <a:solidFill>
                  <a:schemeClr val="bg1"/>
                </a:solidFill>
                <a:latin typeface="Montserrat"/>
                <a:ea typeface="Montserrat"/>
                <a:cs typeface="Montserrat"/>
                <a:sym typeface="Montserrat"/>
              </a:rPr>
              <a:t>.</a:t>
            </a:r>
            <a:br>
              <a:rPr lang="en-IN" dirty="0">
                <a:solidFill>
                  <a:schemeClr val="bg1"/>
                </a:solidFill>
                <a:latin typeface="Montserrat"/>
                <a:ea typeface="Montserrat"/>
                <a:cs typeface="Montserrat"/>
                <a:sym typeface="Montserrat"/>
              </a:rPr>
            </a:br>
            <a:endParaRPr lang="en-IN" dirty="0">
              <a:solidFill>
                <a:schemeClr val="bg1"/>
              </a:solidFill>
              <a:latin typeface="Montserrat"/>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Montserrat"/>
                <a:ea typeface="Montserrat"/>
                <a:cs typeface="Montserrat"/>
                <a:sym typeface="Montserrat"/>
              </a:rPr>
              <a:t>Association rule mining searches for relationships between items in a dataset.</a:t>
            </a:r>
          </a:p>
          <a:p>
            <a:pPr marL="139700">
              <a:lnSpc>
                <a:spcPct val="115000"/>
              </a:lnSpc>
              <a:buClr>
                <a:schemeClr val="dk1"/>
              </a:buClr>
              <a:buSzPts val="1400"/>
            </a:pPr>
            <a:endParaRPr lang="en-IN" dirty="0">
              <a:solidFill>
                <a:schemeClr val="bg1"/>
              </a:solidFill>
              <a:latin typeface="Montserrat"/>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Montserrat"/>
                <a:ea typeface="Montserrat"/>
                <a:cs typeface="Montserrat"/>
                <a:sym typeface="Montserrat"/>
              </a:rPr>
              <a:t>Association rules have been widely used in prediction, personalized recommendation, risk analysis and other fields.</a:t>
            </a:r>
          </a:p>
          <a:p>
            <a:pPr marL="139700">
              <a:lnSpc>
                <a:spcPct val="115000"/>
              </a:lnSpc>
              <a:buClr>
                <a:schemeClr val="dk1"/>
              </a:buClr>
              <a:buSzPts val="1400"/>
            </a:pPr>
            <a:endParaRPr lang="en-IN" dirty="0">
              <a:solidFill>
                <a:schemeClr val="bg1"/>
              </a:solidFill>
              <a:latin typeface="Montserrat"/>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Montserrat"/>
                <a:ea typeface="Montserrat"/>
                <a:cs typeface="Montserrat"/>
                <a:sym typeface="Montserrat"/>
              </a:rPr>
              <a:t>The most widely accepted evaluation indexes of association rules are </a:t>
            </a:r>
            <a:r>
              <a:rPr lang="en-IN" b="1" dirty="0">
                <a:solidFill>
                  <a:schemeClr val="bg1"/>
                </a:solidFill>
                <a:latin typeface="Montserrat"/>
                <a:ea typeface="Montserrat"/>
                <a:cs typeface="Montserrat"/>
                <a:sym typeface="Montserrat"/>
              </a:rPr>
              <a:t>Support</a:t>
            </a:r>
            <a:r>
              <a:rPr lang="en-IN" dirty="0">
                <a:solidFill>
                  <a:schemeClr val="bg1"/>
                </a:solidFill>
                <a:latin typeface="Montserrat"/>
                <a:ea typeface="Montserrat"/>
                <a:cs typeface="Montserrat"/>
                <a:sym typeface="Montserrat"/>
              </a:rPr>
              <a:t> and </a:t>
            </a:r>
            <a:r>
              <a:rPr lang="en-IN" b="1" dirty="0">
                <a:solidFill>
                  <a:schemeClr val="bg1"/>
                </a:solidFill>
                <a:latin typeface="Montserrat"/>
                <a:ea typeface="Montserrat"/>
                <a:cs typeface="Montserrat"/>
                <a:sym typeface="Montserrat"/>
              </a:rPr>
              <a:t>Confidence</a:t>
            </a:r>
            <a:r>
              <a:rPr lang="en-IN" dirty="0">
                <a:solidFill>
                  <a:schemeClr val="bg1"/>
                </a:solidFill>
                <a:latin typeface="Montserrat"/>
                <a:ea typeface="Montserrat"/>
                <a:cs typeface="Montserrat"/>
                <a:sym typeface="Montserrat"/>
              </a:rPr>
              <a:t>		</a:t>
            </a:r>
          </a:p>
          <a:p>
            <a:pPr marL="457200" indent="-317500">
              <a:lnSpc>
                <a:spcPct val="115000"/>
              </a:lnSpc>
              <a:buClr>
                <a:schemeClr val="dk1"/>
              </a:buClr>
              <a:buSzPts val="1400"/>
              <a:buFont typeface="Montserrat"/>
              <a:buChar char="★"/>
            </a:pPr>
            <a:endParaRPr dirty="0">
              <a:solidFill>
                <a:schemeClr val="bg1"/>
              </a:solidFill>
              <a:latin typeface="Montserrat"/>
              <a:ea typeface="Montserrat"/>
              <a:cs typeface="Montserrat"/>
              <a:sym typeface="Montserrat"/>
            </a:endParaRPr>
          </a:p>
        </p:txBody>
      </p:sp>
      <p:sp>
        <p:nvSpPr>
          <p:cNvPr id="188" name="Google Shape;188;p30"/>
          <p:cNvSpPr/>
          <p:nvPr/>
        </p:nvSpPr>
        <p:spPr>
          <a:xfrm>
            <a:off x="-30675" y="0"/>
            <a:ext cx="4675800" cy="5143500"/>
          </a:xfrm>
          <a:prstGeom prst="rect">
            <a:avLst/>
          </a:prstGeom>
          <a:solidFill>
            <a:schemeClr val="bg1">
              <a:lumMod val="85000"/>
            </a:schemeClr>
          </a:solidFill>
          <a:ln w="9525" cap="flat" cmpd="sng">
            <a:solidFill>
              <a:schemeClr val="dk2"/>
            </a:solidFill>
            <a:prstDash val="solid"/>
            <a:round/>
            <a:headEnd type="none" w="sm" len="sm"/>
            <a:tailEnd type="none" w="sm" len="sm"/>
          </a:ln>
          <a:effectLst>
            <a:outerShdw blurRad="57150" dist="19050" dir="5400000" algn="bl" rotWithShape="0">
              <a:schemeClr val="lt1">
                <a:alpha val="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190" name="Google Shape;190;p30"/>
          <p:cNvSpPr/>
          <p:nvPr/>
        </p:nvSpPr>
        <p:spPr>
          <a:xfrm>
            <a:off x="925550" y="957133"/>
            <a:ext cx="2484300" cy="2340300"/>
          </a:xfrm>
          <a:prstGeom prst="ellipse">
            <a:avLst/>
          </a:prstGeom>
          <a:solidFill>
            <a:schemeClr val="accent4"/>
          </a:solidFill>
          <a:ln w="19050" cap="flat" cmpd="sng">
            <a:solidFill>
              <a:srgbClr val="FCBD24"/>
            </a:solidFill>
            <a:prstDash val="solid"/>
            <a:round/>
            <a:headEnd type="none" w="sm" len="sm"/>
            <a:tailEnd type="none" w="sm" len="sm"/>
          </a:ln>
          <a:effectLst/>
        </p:spPr>
        <p:txBody>
          <a:bodyPr spcFirstLastPara="1" wrap="square" lIns="91425" tIns="365750" rIns="91425" bIns="91425" anchor="ctr" anchorCtr="0">
            <a:noAutofit/>
          </a:bodyPr>
          <a:lstStyle/>
          <a:p>
            <a:pPr marL="0" lvl="0" indent="0" algn="l" rtl="0">
              <a:spcBef>
                <a:spcPts val="0"/>
              </a:spcBef>
              <a:spcAft>
                <a:spcPts val="0"/>
              </a:spcAft>
              <a:buNone/>
            </a:pPr>
            <a:endParaRPr sz="1500"/>
          </a:p>
        </p:txBody>
      </p:sp>
      <p:sp>
        <p:nvSpPr>
          <p:cNvPr id="192" name="Google Shape;192;p30"/>
          <p:cNvSpPr/>
          <p:nvPr/>
        </p:nvSpPr>
        <p:spPr>
          <a:xfrm>
            <a:off x="846225" y="3365525"/>
            <a:ext cx="2922000" cy="740400"/>
          </a:xfrm>
          <a:prstGeom prst="roundRect">
            <a:avLst>
              <a:gd name="adj" fmla="val 16667"/>
            </a:avLst>
          </a:prstGeom>
          <a:solidFill>
            <a:schemeClr val="bg1">
              <a:lumMod val="85000"/>
            </a:schemeClr>
          </a:solidFill>
          <a:ln w="9525" cap="flat" cmpd="sng">
            <a:solidFill>
              <a:schemeClr val="lt2">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txBox="1"/>
          <p:nvPr/>
        </p:nvSpPr>
        <p:spPr>
          <a:xfrm>
            <a:off x="525600" y="3302445"/>
            <a:ext cx="3551057"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2800"/>
              <a:buFont typeface="Arial"/>
              <a:buNone/>
            </a:pPr>
            <a:r>
              <a:rPr lang="en" sz="2800" b="1" dirty="0">
                <a:solidFill>
                  <a:srgbClr val="36A1FF"/>
                </a:solidFill>
                <a:latin typeface="Montserrat"/>
                <a:ea typeface="Montserrat"/>
                <a:cs typeface="Montserrat"/>
                <a:sym typeface="Montserrat"/>
              </a:rPr>
              <a:t>Association </a:t>
            </a:r>
            <a:br>
              <a:rPr lang="en" sz="2800" b="1" dirty="0">
                <a:solidFill>
                  <a:srgbClr val="36A1FF"/>
                </a:solidFill>
                <a:latin typeface="Montserrat"/>
                <a:ea typeface="Montserrat"/>
                <a:cs typeface="Montserrat"/>
                <a:sym typeface="Montserrat"/>
              </a:rPr>
            </a:br>
            <a:r>
              <a:rPr lang="en" sz="2800" b="1" dirty="0">
                <a:solidFill>
                  <a:srgbClr val="36A1FF"/>
                </a:solidFill>
                <a:latin typeface="Montserrat"/>
                <a:ea typeface="Montserrat"/>
                <a:cs typeface="Montserrat"/>
                <a:sym typeface="Montserrat"/>
              </a:rPr>
              <a:t>and </a:t>
            </a:r>
            <a:br>
              <a:rPr lang="en" sz="2800" b="1" dirty="0">
                <a:solidFill>
                  <a:srgbClr val="36A1FF"/>
                </a:solidFill>
                <a:latin typeface="Montserrat"/>
                <a:ea typeface="Montserrat"/>
                <a:cs typeface="Montserrat"/>
                <a:sym typeface="Montserrat"/>
              </a:rPr>
            </a:br>
            <a:r>
              <a:rPr lang="en" sz="2800" b="1" dirty="0">
                <a:solidFill>
                  <a:srgbClr val="36A1FF"/>
                </a:solidFill>
                <a:latin typeface="Montserrat"/>
                <a:ea typeface="Montserrat"/>
                <a:cs typeface="Montserrat"/>
                <a:sym typeface="Montserrat"/>
              </a:rPr>
              <a:t>Association Rules</a:t>
            </a:r>
            <a:endParaRPr b="1" dirty="0">
              <a:solidFill>
                <a:srgbClr val="36A1FF"/>
              </a:solidFill>
              <a:latin typeface="Montserrat"/>
              <a:ea typeface="Montserrat"/>
              <a:cs typeface="Montserrat"/>
              <a:sym typeface="Montserrat"/>
            </a:endParaRPr>
          </a:p>
        </p:txBody>
      </p:sp>
      <p:sp>
        <p:nvSpPr>
          <p:cNvPr id="17" name="Google Shape;1534;p63">
            <a:extLst>
              <a:ext uri="{FF2B5EF4-FFF2-40B4-BE49-F238E27FC236}">
                <a16:creationId xmlns:a16="http://schemas.microsoft.com/office/drawing/2014/main" id="{00828C64-6899-E842-A016-4E636C3D07BB}"/>
              </a:ext>
            </a:extLst>
          </p:cNvPr>
          <p:cNvSpPr/>
          <p:nvPr/>
        </p:nvSpPr>
        <p:spPr>
          <a:xfrm>
            <a:off x="1607521" y="1433333"/>
            <a:ext cx="1120358" cy="1148839"/>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35D74"/>
              </a:solidFill>
              <a:latin typeface="Arial"/>
              <a:ea typeface="Arial"/>
              <a:cs typeface="Arial"/>
              <a:sym typeface="Arial"/>
            </a:endParaRPr>
          </a:p>
        </p:txBody>
      </p:sp>
      <p:pic>
        <p:nvPicPr>
          <p:cNvPr id="19" name="Picture 18">
            <a:extLst>
              <a:ext uri="{FF2B5EF4-FFF2-40B4-BE49-F238E27FC236}">
                <a16:creationId xmlns:a16="http://schemas.microsoft.com/office/drawing/2014/main" id="{A46D2FDD-6888-314E-81A2-7C7A3E85EF65}"/>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sp>
        <p:nvSpPr>
          <p:cNvPr id="4" name="Slide Number Placeholder 3">
            <a:extLst>
              <a:ext uri="{FF2B5EF4-FFF2-40B4-BE49-F238E27FC236}">
                <a16:creationId xmlns:a16="http://schemas.microsoft.com/office/drawing/2014/main" id="{A5E1710A-3D5B-5C42-A68C-88B1E92EB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bg1"/>
                </a:solidFill>
              </a:rPr>
              <a:t>5</a:t>
            </a:fld>
            <a:endParaRPr lang="en" dirty="0">
              <a:solidFill>
                <a:schemeClr val="bg1"/>
              </a:solidFill>
            </a:endParaRPr>
          </a:p>
        </p:txBody>
      </p:sp>
      <p:sp>
        <p:nvSpPr>
          <p:cNvPr id="13" name="Rounded Rectangle 12">
            <a:extLst>
              <a:ext uri="{FF2B5EF4-FFF2-40B4-BE49-F238E27FC236}">
                <a16:creationId xmlns:a16="http://schemas.microsoft.com/office/drawing/2014/main" id="{E6AAF274-1CC3-F6BE-BB5F-314A72377977}"/>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0D5DEDC-2E32-193A-EFF7-840B5F8F02CE}"/>
              </a:ext>
            </a:extLst>
          </p:cNvPr>
          <p:cNvPicPr>
            <a:picLocks noChangeAspect="1"/>
          </p:cNvPicPr>
          <p:nvPr/>
        </p:nvPicPr>
        <p:blipFill>
          <a:blip r:embed="rId5"/>
          <a:stretch>
            <a:fillRect/>
          </a:stretch>
        </p:blipFill>
        <p:spPr>
          <a:xfrm>
            <a:off x="7587821" y="141915"/>
            <a:ext cx="1380889" cy="518316"/>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7">
                                            <p:txEl>
                                              <p:pRg st="4" end="4"/>
                                            </p:txEl>
                                          </p:spTgt>
                                        </p:tgtEl>
                                        <p:attrNameLst>
                                          <p:attrName>style.visibility</p:attrName>
                                        </p:attrNameLst>
                                      </p:cBhvr>
                                      <p:to>
                                        <p:strVal val="visible"/>
                                      </p:to>
                                    </p:set>
                                    <p:animEffect transition="in" filter="checkerboard(across)">
                                      <p:cBhvr>
                                        <p:cTn id="7" dur="500"/>
                                        <p:tgtEl>
                                          <p:spTgt spid="18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7">
                                            <p:txEl>
                                              <p:pRg st="5" end="5"/>
                                            </p:txEl>
                                          </p:spTgt>
                                        </p:tgtEl>
                                        <p:attrNameLst>
                                          <p:attrName>style.visibility</p:attrName>
                                        </p:attrNameLst>
                                      </p:cBhvr>
                                      <p:to>
                                        <p:strVal val="visible"/>
                                      </p:to>
                                    </p:set>
                                    <p:animEffect transition="in" filter="checkerboard(across)">
                                      <p:cBhvr>
                                        <p:cTn id="12" dur="500"/>
                                        <p:tgtEl>
                                          <p:spTgt spid="18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7">
                                            <p:txEl>
                                              <p:pRg st="7" end="7"/>
                                            </p:txEl>
                                          </p:spTgt>
                                        </p:tgtEl>
                                        <p:attrNameLst>
                                          <p:attrName>style.visibility</p:attrName>
                                        </p:attrNameLst>
                                      </p:cBhvr>
                                      <p:to>
                                        <p:strVal val="visible"/>
                                      </p:to>
                                    </p:set>
                                    <p:animEffect transition="in" filter="checkerboard(across)">
                                      <p:cBhvr>
                                        <p:cTn id="17" dur="500"/>
                                        <p:tgtEl>
                                          <p:spTgt spid="18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7">
                                            <p:txEl>
                                              <p:pRg st="9" end="9"/>
                                            </p:txEl>
                                          </p:spTgt>
                                        </p:tgtEl>
                                        <p:attrNameLst>
                                          <p:attrName>style.visibility</p:attrName>
                                        </p:attrNameLst>
                                      </p:cBhvr>
                                      <p:to>
                                        <p:strVal val="visible"/>
                                      </p:to>
                                    </p:set>
                                    <p:animEffect transition="in" filter="checkerboard(across)">
                                      <p:cBhvr>
                                        <p:cTn id="22" dur="500"/>
                                        <p:tgtEl>
                                          <p:spTgt spid="1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85"/>
        <p:cNvGrpSpPr/>
        <p:nvPr/>
      </p:nvGrpSpPr>
      <p:grpSpPr>
        <a:xfrm>
          <a:off x="0" y="0"/>
          <a:ext cx="0" cy="0"/>
          <a:chOff x="0" y="0"/>
          <a:chExt cx="0" cy="0"/>
        </a:xfrm>
      </p:grpSpPr>
      <p:pic>
        <p:nvPicPr>
          <p:cNvPr id="19" name="Picture 18">
            <a:extLst>
              <a:ext uri="{FF2B5EF4-FFF2-40B4-BE49-F238E27FC236}">
                <a16:creationId xmlns:a16="http://schemas.microsoft.com/office/drawing/2014/main" id="{A46D2FDD-6888-314E-81A2-7C7A3E85EF65}"/>
              </a:ext>
            </a:extLst>
          </p:cNvPr>
          <p:cNvPicPr>
            <a:picLocks noChangeAspect="1"/>
          </p:cNvPicPr>
          <p:nvPr/>
        </p:nvPicPr>
        <p:blipFill>
          <a:blip r:embed="rId4">
            <a:alphaModFix amt="20000"/>
          </a:blip>
          <a:stretch>
            <a:fillRect/>
          </a:stretch>
        </p:blipFill>
        <p:spPr>
          <a:xfrm>
            <a:off x="1789208" y="242370"/>
            <a:ext cx="6374338" cy="4679604"/>
          </a:xfrm>
          <a:prstGeom prst="rect">
            <a:avLst/>
          </a:prstGeom>
          <a:effectLst/>
        </p:spPr>
      </p:pic>
      <p:sp>
        <p:nvSpPr>
          <p:cNvPr id="186" name="Google Shape;186;p30"/>
          <p:cNvSpPr txBox="1"/>
          <p:nvPr/>
        </p:nvSpPr>
        <p:spPr>
          <a:xfrm>
            <a:off x="5529038" y="1370588"/>
            <a:ext cx="2484300" cy="84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87" name="Google Shape;187;p30"/>
          <p:cNvSpPr txBox="1"/>
          <p:nvPr/>
        </p:nvSpPr>
        <p:spPr>
          <a:xfrm>
            <a:off x="0" y="10422"/>
            <a:ext cx="9131732"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latin typeface=""/>
              <a:ea typeface="Montserrat"/>
              <a:cs typeface="Montserrat"/>
              <a:sym typeface="Montserrat"/>
            </a:endParaRPr>
          </a:p>
          <a:p>
            <a:pPr marL="457200" indent="-317500">
              <a:lnSpc>
                <a:spcPct val="115000"/>
              </a:lnSpc>
              <a:buClr>
                <a:schemeClr val="dk1"/>
              </a:buClr>
              <a:buSzPts val="1400"/>
              <a:buFont typeface="Montserrat"/>
              <a:buChar char="★"/>
            </a:pPr>
            <a:endParaRPr lang="en-IN" dirty="0">
              <a:solidFill>
                <a:schemeClr val="bg1"/>
              </a:solidFill>
              <a:latin typeface=""/>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
                <a:ea typeface="Montserrat"/>
                <a:cs typeface="Montserrat"/>
                <a:sym typeface="Montserrat"/>
              </a:rPr>
              <a:t>Association Rule Discovery − Given a set of transactions T, discover some rules having support ≥ </a:t>
            </a:r>
            <a:r>
              <a:rPr lang="en-IN" dirty="0" err="1">
                <a:solidFill>
                  <a:schemeClr val="bg1"/>
                </a:solidFill>
                <a:latin typeface=""/>
                <a:ea typeface="Montserrat"/>
                <a:cs typeface="Montserrat"/>
                <a:sym typeface="Montserrat"/>
              </a:rPr>
              <a:t>minsup</a:t>
            </a:r>
            <a:r>
              <a:rPr lang="en-IN" dirty="0">
                <a:solidFill>
                  <a:schemeClr val="bg1"/>
                </a:solidFill>
                <a:latin typeface=""/>
                <a:ea typeface="Montserrat"/>
                <a:cs typeface="Montserrat"/>
                <a:sym typeface="Montserrat"/>
              </a:rPr>
              <a:t> and confidence ≥ </a:t>
            </a:r>
            <a:r>
              <a:rPr lang="en-IN" dirty="0" err="1">
                <a:solidFill>
                  <a:schemeClr val="bg1"/>
                </a:solidFill>
                <a:latin typeface=""/>
                <a:ea typeface="Montserrat"/>
                <a:cs typeface="Montserrat"/>
                <a:sym typeface="Montserrat"/>
              </a:rPr>
              <a:t>minconf</a:t>
            </a:r>
            <a:r>
              <a:rPr lang="en-IN" dirty="0">
                <a:solidFill>
                  <a:schemeClr val="bg1"/>
                </a:solidFill>
                <a:latin typeface=""/>
                <a:ea typeface="Montserrat"/>
                <a:cs typeface="Montserrat"/>
                <a:sym typeface="Montserrat"/>
              </a:rPr>
              <a:t> , where </a:t>
            </a:r>
            <a:r>
              <a:rPr lang="en-IN" dirty="0" err="1">
                <a:solidFill>
                  <a:schemeClr val="bg1"/>
                </a:solidFill>
                <a:latin typeface=""/>
                <a:ea typeface="Montserrat"/>
                <a:cs typeface="Montserrat"/>
                <a:sym typeface="Montserrat"/>
              </a:rPr>
              <a:t>minsup</a:t>
            </a:r>
            <a:r>
              <a:rPr lang="en-IN" dirty="0">
                <a:solidFill>
                  <a:schemeClr val="bg1"/>
                </a:solidFill>
                <a:latin typeface=""/>
                <a:ea typeface="Montserrat"/>
                <a:cs typeface="Montserrat"/>
                <a:sym typeface="Montserrat"/>
              </a:rPr>
              <a:t> and </a:t>
            </a:r>
            <a:r>
              <a:rPr lang="en-IN" dirty="0" err="1">
                <a:solidFill>
                  <a:schemeClr val="bg1"/>
                </a:solidFill>
                <a:latin typeface=""/>
                <a:ea typeface="Montserrat"/>
                <a:cs typeface="Montserrat"/>
                <a:sym typeface="Montserrat"/>
              </a:rPr>
              <a:t>minconf</a:t>
            </a:r>
            <a:r>
              <a:rPr lang="en-IN" dirty="0">
                <a:solidFill>
                  <a:schemeClr val="bg1"/>
                </a:solidFill>
                <a:latin typeface=""/>
                <a:ea typeface="Montserrat"/>
                <a:cs typeface="Montserrat"/>
                <a:sym typeface="Montserrat"/>
              </a:rPr>
              <a:t> are the equivalent support and confidence thresholds.</a:t>
            </a:r>
            <a:br>
              <a:rPr lang="en-IN" dirty="0">
                <a:solidFill>
                  <a:schemeClr val="bg1"/>
                </a:solidFill>
                <a:latin typeface=""/>
                <a:ea typeface="Montserrat"/>
                <a:cs typeface="Montserrat"/>
                <a:sym typeface="Montserrat"/>
              </a:rPr>
            </a:br>
            <a:endParaRPr lang="en-IN" dirty="0">
              <a:solidFill>
                <a:schemeClr val="bg1"/>
              </a:solidFill>
              <a:latin typeface=""/>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
                <a:ea typeface="Montserrat"/>
                <a:cs typeface="Montserrat"/>
                <a:sym typeface="Montserrat"/>
              </a:rPr>
              <a:t>A brute-force method for mining association rules is to calculate the support and confidence for each applicable rule. This method is intensely expensive because there are exponentially several rules that can be copied from a data set.</a:t>
            </a:r>
            <a:br>
              <a:rPr lang="en-IN" dirty="0">
                <a:solidFill>
                  <a:schemeClr val="bg1"/>
                </a:solidFill>
                <a:latin typeface=""/>
                <a:ea typeface="Montserrat"/>
                <a:cs typeface="Montserrat"/>
                <a:sym typeface="Montserrat"/>
              </a:rPr>
            </a:br>
            <a:endParaRPr lang="en-IN" dirty="0">
              <a:solidFill>
                <a:schemeClr val="bg1"/>
              </a:solidFill>
              <a:latin typeface=""/>
              <a:ea typeface="Montserrat"/>
              <a:cs typeface="Montserrat"/>
              <a:sym typeface="Montserrat"/>
            </a:endParaRPr>
          </a:p>
          <a:p>
            <a:pPr marL="457200" indent="-317500">
              <a:lnSpc>
                <a:spcPct val="115000"/>
              </a:lnSpc>
              <a:buClr>
                <a:schemeClr val="dk1"/>
              </a:buClr>
              <a:buSzPts val="1400"/>
              <a:buFont typeface="Montserrat"/>
              <a:buChar char="★"/>
            </a:pPr>
            <a:r>
              <a:rPr lang="en-IN" dirty="0">
                <a:solidFill>
                  <a:schemeClr val="bg1"/>
                </a:solidFill>
                <a:latin typeface=""/>
                <a:ea typeface="Montserrat"/>
                <a:cs typeface="Montserrat"/>
                <a:sym typeface="Montserrat"/>
              </a:rPr>
              <a:t>A a common strategy offshore by several association rule mining algorithms is to decompose the issues into two major subtasks −</a:t>
            </a:r>
            <a:br>
              <a:rPr lang="en-IN" dirty="0">
                <a:solidFill>
                  <a:schemeClr val="bg1"/>
                </a:solidFill>
                <a:latin typeface=""/>
                <a:ea typeface="Montserrat"/>
                <a:cs typeface="Montserrat"/>
                <a:sym typeface="Montserrat"/>
              </a:rPr>
            </a:br>
            <a:r>
              <a:rPr lang="en-IN" b="1" dirty="0">
                <a:solidFill>
                  <a:schemeClr val="bg1"/>
                </a:solidFill>
                <a:latin typeface=""/>
                <a:ea typeface="Montserrat"/>
                <a:cs typeface="Montserrat"/>
                <a:sym typeface="Montserrat"/>
              </a:rPr>
              <a:t>Frequent Itemset Generation</a:t>
            </a:r>
            <a:r>
              <a:rPr lang="en-IN" dirty="0">
                <a:solidFill>
                  <a:schemeClr val="bg1"/>
                </a:solidFill>
                <a:latin typeface=""/>
                <a:ea typeface="Montserrat"/>
                <a:cs typeface="Montserrat"/>
                <a:sym typeface="Montserrat"/>
              </a:rPr>
              <a:t> − The objective is to discover some </a:t>
            </a:r>
            <a:r>
              <a:rPr lang="en-IN" dirty="0" err="1">
                <a:solidFill>
                  <a:schemeClr val="bg1"/>
                </a:solidFill>
                <a:latin typeface=""/>
                <a:ea typeface="Montserrat"/>
                <a:cs typeface="Montserrat"/>
                <a:sym typeface="Montserrat"/>
              </a:rPr>
              <a:t>itemsets</a:t>
            </a:r>
            <a:r>
              <a:rPr lang="en-IN" dirty="0">
                <a:solidFill>
                  <a:schemeClr val="bg1"/>
                </a:solidFill>
                <a:latin typeface=""/>
                <a:ea typeface="Montserrat"/>
                <a:cs typeface="Montserrat"/>
                <a:sym typeface="Montserrat"/>
              </a:rPr>
              <a:t> that need a threshold. These </a:t>
            </a:r>
            <a:r>
              <a:rPr lang="en-IN" dirty="0" err="1">
                <a:solidFill>
                  <a:schemeClr val="bg1"/>
                </a:solidFill>
                <a:latin typeface=""/>
                <a:ea typeface="Montserrat"/>
                <a:cs typeface="Montserrat"/>
                <a:sym typeface="Montserrat"/>
              </a:rPr>
              <a:t>itemsets</a:t>
            </a:r>
            <a:r>
              <a:rPr lang="en-IN" dirty="0">
                <a:solidFill>
                  <a:schemeClr val="bg1"/>
                </a:solidFill>
                <a:latin typeface=""/>
                <a:ea typeface="Montserrat"/>
                <a:cs typeface="Montserrat"/>
                <a:sym typeface="Montserrat"/>
              </a:rPr>
              <a:t> are known as frequent </a:t>
            </a:r>
            <a:r>
              <a:rPr lang="en-IN" dirty="0" err="1">
                <a:solidFill>
                  <a:schemeClr val="bg1"/>
                </a:solidFill>
                <a:latin typeface=""/>
                <a:ea typeface="Montserrat"/>
                <a:cs typeface="Montserrat"/>
                <a:sym typeface="Montserrat"/>
              </a:rPr>
              <a:t>itemsets</a:t>
            </a:r>
            <a:r>
              <a:rPr lang="en-IN" dirty="0">
                <a:solidFill>
                  <a:schemeClr val="bg1"/>
                </a:solidFill>
                <a:latin typeface=""/>
                <a:ea typeface="Montserrat"/>
                <a:cs typeface="Montserrat"/>
                <a:sym typeface="Montserrat"/>
              </a:rPr>
              <a:t>.</a:t>
            </a:r>
            <a:br>
              <a:rPr lang="en-IN" dirty="0">
                <a:solidFill>
                  <a:schemeClr val="bg1"/>
                </a:solidFill>
                <a:latin typeface=""/>
                <a:ea typeface="Montserrat"/>
                <a:cs typeface="Montserrat"/>
                <a:sym typeface="Montserrat"/>
              </a:rPr>
            </a:br>
            <a:r>
              <a:rPr lang="en-IN" b="1" dirty="0">
                <a:solidFill>
                  <a:schemeClr val="bg1"/>
                </a:solidFill>
                <a:latin typeface=""/>
                <a:ea typeface="Montserrat"/>
                <a:cs typeface="Montserrat"/>
                <a:sym typeface="Montserrat"/>
              </a:rPr>
              <a:t>Rule Generation </a:t>
            </a:r>
            <a:r>
              <a:rPr lang="en-IN" dirty="0">
                <a:solidFill>
                  <a:schemeClr val="bg1"/>
                </a:solidFill>
                <a:latin typeface=""/>
                <a:ea typeface="Montserrat"/>
                <a:cs typeface="Montserrat"/>
                <a:sym typeface="Montserrat"/>
              </a:rPr>
              <a:t>− The objective is to extract some high-confidence rules from the frequent </a:t>
            </a:r>
            <a:r>
              <a:rPr lang="en-IN" dirty="0" err="1">
                <a:solidFill>
                  <a:schemeClr val="bg1"/>
                </a:solidFill>
                <a:latin typeface=""/>
                <a:ea typeface="Montserrat"/>
                <a:cs typeface="Montserrat"/>
                <a:sym typeface="Montserrat"/>
              </a:rPr>
              <a:t>itemsets</a:t>
            </a:r>
            <a:r>
              <a:rPr lang="en-IN" dirty="0">
                <a:solidFill>
                  <a:schemeClr val="bg1"/>
                </a:solidFill>
                <a:latin typeface=""/>
                <a:ea typeface="Montserrat"/>
                <a:cs typeface="Montserrat"/>
                <a:sym typeface="Montserrat"/>
              </a:rPr>
              <a:t> discovered in the previous step. These rules are known as strong rules. The computational requirements for frequent itemset generation are frequently more costly than those of rule generation.		</a:t>
            </a:r>
          </a:p>
          <a:p>
            <a:pPr marL="457200" indent="-317500">
              <a:lnSpc>
                <a:spcPct val="115000"/>
              </a:lnSpc>
              <a:buClr>
                <a:schemeClr val="dk1"/>
              </a:buClr>
              <a:buSzPts val="1400"/>
              <a:buFont typeface="Montserrat"/>
              <a:buChar char="★"/>
            </a:pPr>
            <a:endParaRPr dirty="0">
              <a:solidFill>
                <a:schemeClr val="bg1"/>
              </a:solidFill>
              <a:latin typeface=""/>
              <a:ea typeface="Montserrat"/>
              <a:cs typeface="Montserrat"/>
              <a:sym typeface="Montserrat"/>
            </a:endParaRPr>
          </a:p>
        </p:txBody>
      </p:sp>
      <p:sp>
        <p:nvSpPr>
          <p:cNvPr id="188" name="Google Shape;188;p30"/>
          <p:cNvSpPr/>
          <p:nvPr/>
        </p:nvSpPr>
        <p:spPr>
          <a:xfrm>
            <a:off x="-30675" y="0"/>
            <a:ext cx="45719" cy="5143500"/>
          </a:xfrm>
          <a:prstGeom prst="rect">
            <a:avLst/>
          </a:prstGeom>
          <a:solidFill>
            <a:schemeClr val="bg1">
              <a:lumMod val="85000"/>
            </a:schemeClr>
          </a:solidFill>
          <a:ln w="9525" cap="flat" cmpd="sng">
            <a:solidFill>
              <a:schemeClr val="dk2"/>
            </a:solidFill>
            <a:prstDash val="solid"/>
            <a:round/>
            <a:headEnd type="none" w="sm" len="sm"/>
            <a:tailEnd type="none" w="sm" len="sm"/>
          </a:ln>
          <a:effectLst>
            <a:outerShdw blurRad="57150" dist="19050" dir="5400000" algn="bl" rotWithShape="0">
              <a:schemeClr val="lt1">
                <a:alpha val="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190" name="Google Shape;190;p30"/>
          <p:cNvSpPr/>
          <p:nvPr/>
        </p:nvSpPr>
        <p:spPr>
          <a:xfrm>
            <a:off x="387147" y="390840"/>
            <a:ext cx="631972" cy="583165"/>
          </a:xfrm>
          <a:prstGeom prst="ellipse">
            <a:avLst/>
          </a:prstGeom>
          <a:solidFill>
            <a:schemeClr val="accent4"/>
          </a:solidFill>
          <a:ln w="19050" cap="flat" cmpd="sng">
            <a:solidFill>
              <a:srgbClr val="FCBD24"/>
            </a:solidFill>
            <a:prstDash val="solid"/>
            <a:round/>
            <a:headEnd type="none" w="sm" len="sm"/>
            <a:tailEnd type="none" w="sm" len="sm"/>
          </a:ln>
          <a:effectLst/>
        </p:spPr>
        <p:txBody>
          <a:bodyPr spcFirstLastPara="1" wrap="square" lIns="91425" tIns="365750" rIns="91425" bIns="91425" anchor="ctr" anchorCtr="0">
            <a:noAutofit/>
          </a:bodyPr>
          <a:lstStyle/>
          <a:p>
            <a:pPr marL="0" lvl="0" indent="0" algn="l" rtl="0">
              <a:spcBef>
                <a:spcPts val="0"/>
              </a:spcBef>
              <a:spcAft>
                <a:spcPts val="0"/>
              </a:spcAft>
              <a:buNone/>
            </a:pPr>
            <a:endParaRPr sz="1500" dirty="0"/>
          </a:p>
        </p:txBody>
      </p:sp>
      <p:sp>
        <p:nvSpPr>
          <p:cNvPr id="192" name="Google Shape;192;p30"/>
          <p:cNvSpPr/>
          <p:nvPr/>
        </p:nvSpPr>
        <p:spPr>
          <a:xfrm>
            <a:off x="1111124" y="454119"/>
            <a:ext cx="4845263" cy="460347"/>
          </a:xfrm>
          <a:prstGeom prst="roundRect">
            <a:avLst>
              <a:gd name="adj" fmla="val 16667"/>
            </a:avLst>
          </a:prstGeom>
          <a:solidFill>
            <a:schemeClr val="bg1">
              <a:lumMod val="85000"/>
            </a:schemeClr>
          </a:solidFill>
          <a:ln w="9525" cap="flat" cmpd="sng">
            <a:solidFill>
              <a:schemeClr val="lt2">
                <a:alpha val="0"/>
              </a:schemeClr>
            </a:solidFill>
            <a:prstDash val="solid"/>
            <a:round/>
            <a:headEnd type="none" w="sm" len="sm"/>
            <a:tailEnd type="none" w="sm" len="sm"/>
          </a:ln>
        </p:spPr>
        <p:txBody>
          <a:bodyPr spcFirstLastPara="1" wrap="square" lIns="91425" tIns="91425" rIns="91425" bIns="91425" anchor="ctr" anchorCtr="0">
            <a:noAutofit/>
          </a:bodyPr>
          <a:lstStyle/>
          <a:p>
            <a:pPr lvl="0">
              <a:buSzPts val="2800"/>
            </a:pPr>
            <a:r>
              <a:rPr lang="en-IN" sz="1600" b="1" dirty="0">
                <a:solidFill>
                  <a:srgbClr val="36A1FF"/>
                </a:solidFill>
                <a:latin typeface="Montserrat"/>
                <a:ea typeface="Montserrat"/>
                <a:cs typeface="Montserrat"/>
                <a:sym typeface="Montserrat"/>
              </a:rPr>
              <a:t>Association and Association Rules contd.</a:t>
            </a:r>
          </a:p>
        </p:txBody>
      </p:sp>
      <p:sp>
        <p:nvSpPr>
          <p:cNvPr id="17" name="Google Shape;1534;p63">
            <a:extLst>
              <a:ext uri="{FF2B5EF4-FFF2-40B4-BE49-F238E27FC236}">
                <a16:creationId xmlns:a16="http://schemas.microsoft.com/office/drawing/2014/main" id="{00828C64-6899-E842-A016-4E636C3D07BB}"/>
              </a:ext>
            </a:extLst>
          </p:cNvPr>
          <p:cNvSpPr/>
          <p:nvPr/>
        </p:nvSpPr>
        <p:spPr>
          <a:xfrm>
            <a:off x="561608" y="517095"/>
            <a:ext cx="285004" cy="286272"/>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35D74"/>
              </a:solidFill>
              <a:latin typeface="Arial"/>
              <a:ea typeface="Arial"/>
              <a:cs typeface="Arial"/>
              <a:sym typeface="Arial"/>
            </a:endParaRPr>
          </a:p>
        </p:txBody>
      </p:sp>
      <p:sp>
        <p:nvSpPr>
          <p:cNvPr id="4" name="Slide Number Placeholder 3">
            <a:extLst>
              <a:ext uri="{FF2B5EF4-FFF2-40B4-BE49-F238E27FC236}">
                <a16:creationId xmlns:a16="http://schemas.microsoft.com/office/drawing/2014/main" id="{A5E1710A-3D5B-5C42-A68C-88B1E92EB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bg1"/>
                </a:solidFill>
              </a:rPr>
              <a:t>6</a:t>
            </a:fld>
            <a:endParaRPr lang="en" dirty="0">
              <a:solidFill>
                <a:schemeClr val="bg1"/>
              </a:solidFill>
            </a:endParaRPr>
          </a:p>
        </p:txBody>
      </p:sp>
      <p:sp>
        <p:nvSpPr>
          <p:cNvPr id="13" name="Rounded Rectangle 12">
            <a:extLst>
              <a:ext uri="{FF2B5EF4-FFF2-40B4-BE49-F238E27FC236}">
                <a16:creationId xmlns:a16="http://schemas.microsoft.com/office/drawing/2014/main" id="{E6AAF274-1CC3-F6BE-BB5F-314A72377977}"/>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0D5DEDC-2E32-193A-EFF7-840B5F8F02CE}"/>
              </a:ext>
            </a:extLst>
          </p:cNvPr>
          <p:cNvPicPr>
            <a:picLocks noChangeAspect="1"/>
          </p:cNvPicPr>
          <p:nvPr/>
        </p:nvPicPr>
        <p:blipFill>
          <a:blip r:embed="rId5"/>
          <a:stretch>
            <a:fillRect/>
          </a:stretch>
        </p:blipFill>
        <p:spPr>
          <a:xfrm>
            <a:off x="7587821" y="141915"/>
            <a:ext cx="1380889" cy="518316"/>
          </a:xfrm>
          <a:prstGeom prst="rect">
            <a:avLst/>
          </a:prstGeom>
        </p:spPr>
      </p:pic>
    </p:spTree>
    <p:custDataLst>
      <p:tags r:id="rId1"/>
    </p:custDataLst>
    <p:extLst>
      <p:ext uri="{BB962C8B-B14F-4D97-AF65-F5344CB8AC3E}">
        <p14:creationId xmlns:p14="http://schemas.microsoft.com/office/powerpoint/2010/main" val="3372397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7">
                                            <p:txEl>
                                              <p:pRg st="5" end="5"/>
                                            </p:txEl>
                                          </p:spTgt>
                                        </p:tgtEl>
                                        <p:attrNameLst>
                                          <p:attrName>style.visibility</p:attrName>
                                        </p:attrNameLst>
                                      </p:cBhvr>
                                      <p:to>
                                        <p:strVal val="visible"/>
                                      </p:to>
                                    </p:set>
                                    <p:animEffect transition="in" filter="checkerboard(across)">
                                      <p:cBhvr>
                                        <p:cTn id="7" dur="500"/>
                                        <p:tgtEl>
                                          <p:spTgt spid="18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7">
                                            <p:txEl>
                                              <p:pRg st="6" end="6"/>
                                            </p:txEl>
                                          </p:spTgt>
                                        </p:tgtEl>
                                        <p:attrNameLst>
                                          <p:attrName>style.visibility</p:attrName>
                                        </p:attrNameLst>
                                      </p:cBhvr>
                                      <p:to>
                                        <p:strVal val="visible"/>
                                      </p:to>
                                    </p:set>
                                    <p:animEffect transition="in" filter="checkerboard(across)">
                                      <p:cBhvr>
                                        <p:cTn id="12" dur="500"/>
                                        <p:tgtEl>
                                          <p:spTgt spid="18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7">
                                            <p:txEl>
                                              <p:pRg st="7" end="7"/>
                                            </p:txEl>
                                          </p:spTgt>
                                        </p:tgtEl>
                                        <p:attrNameLst>
                                          <p:attrName>style.visibility</p:attrName>
                                        </p:attrNameLst>
                                      </p:cBhvr>
                                      <p:to>
                                        <p:strVal val="visible"/>
                                      </p:to>
                                    </p:set>
                                    <p:animEffect transition="in" filter="checkerboard(across)">
                                      <p:cBhvr>
                                        <p:cTn id="17" dur="500"/>
                                        <p:tgtEl>
                                          <p:spTgt spid="1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3750630" cy="1627800"/>
          </a:xfrm>
          <a:prstGeom prst="rect">
            <a:avLst/>
          </a:prstGeom>
          <a:noFill/>
          <a:ln>
            <a:noFill/>
          </a:ln>
        </p:spPr>
        <p:txBody>
          <a:bodyPr spcFirstLastPara="1" wrap="square" lIns="91425" tIns="91425" rIns="91425" bIns="91425" anchor="ctr" anchorCtr="0">
            <a:noAutofit/>
          </a:bodyPr>
          <a:lstStyle/>
          <a:p>
            <a:pPr lvl="0" algn="l"/>
            <a:r>
              <a:rPr lang="en-IN" sz="4000" b="1" dirty="0">
                <a:solidFill>
                  <a:srgbClr val="00B0F0"/>
                </a:solidFill>
                <a:latin typeface="Calibri" panose="020F0502020204030204" pitchFamily="34" charset="0"/>
                <a:cs typeface="Calibri" panose="020F0502020204030204" pitchFamily="34" charset="0"/>
              </a:rPr>
              <a:t>Basic Definitions</a:t>
            </a:r>
          </a:p>
        </p:txBody>
      </p:sp>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pic>
        <p:nvPicPr>
          <p:cNvPr id="6" name="Picture 5">
            <a:extLst>
              <a:ext uri="{FF2B5EF4-FFF2-40B4-BE49-F238E27FC236}">
                <a16:creationId xmlns:a16="http://schemas.microsoft.com/office/drawing/2014/main" id="{7B191A0A-546F-DE4B-8C01-91D8A8CBCBDF}"/>
              </a:ext>
            </a:extLst>
          </p:cNvPr>
          <p:cNvPicPr>
            <a:picLocks noChangeAspect="1"/>
          </p:cNvPicPr>
          <p:nvPr/>
        </p:nvPicPr>
        <p:blipFill>
          <a:blip r:embed="rId4"/>
          <a:stretch>
            <a:fillRect/>
          </a:stretch>
        </p:blipFill>
        <p:spPr>
          <a:xfrm>
            <a:off x="3987209" y="1290431"/>
            <a:ext cx="4658357" cy="2808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Rounded Rectangle 9">
            <a:extLst>
              <a:ext uri="{FF2B5EF4-FFF2-40B4-BE49-F238E27FC236}">
                <a16:creationId xmlns:a16="http://schemas.microsoft.com/office/drawing/2014/main" id="{18289F5A-688F-4A40-E594-FFACF759BCE0}"/>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D7EC19C-5562-F5AC-7F51-FF73C0D25F92}"/>
              </a:ext>
            </a:extLst>
          </p:cNvPr>
          <p:cNvPicPr>
            <a:picLocks noChangeAspect="1"/>
          </p:cNvPicPr>
          <p:nvPr/>
        </p:nvPicPr>
        <p:blipFill>
          <a:blip r:embed="rId5"/>
          <a:stretch>
            <a:fillRect/>
          </a:stretch>
        </p:blipFill>
        <p:spPr>
          <a:xfrm>
            <a:off x="7587821" y="141915"/>
            <a:ext cx="1380889" cy="518316"/>
          </a:xfrm>
          <a:prstGeom prst="rect">
            <a:avLst/>
          </a:prstGeom>
        </p:spPr>
      </p:pic>
    </p:spTree>
    <p:extLst>
      <p:ext uri="{BB962C8B-B14F-4D97-AF65-F5344CB8AC3E}">
        <p14:creationId xmlns:p14="http://schemas.microsoft.com/office/powerpoint/2010/main" val="981783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99"/>
        <p:cNvGrpSpPr/>
        <p:nvPr/>
      </p:nvGrpSpPr>
      <p:grpSpPr>
        <a:xfrm>
          <a:off x="0" y="0"/>
          <a:ext cx="0" cy="0"/>
          <a:chOff x="0" y="0"/>
          <a:chExt cx="0" cy="0"/>
        </a:xfrm>
      </p:grpSpPr>
      <p:sp>
        <p:nvSpPr>
          <p:cNvPr id="28" name="Google Shape;297;p38">
            <a:extLst>
              <a:ext uri="{FF2B5EF4-FFF2-40B4-BE49-F238E27FC236}">
                <a16:creationId xmlns:a16="http://schemas.microsoft.com/office/drawing/2014/main" id="{EB973544-1028-8646-AC0C-3D550E7A5EAF}"/>
              </a:ext>
            </a:extLst>
          </p:cNvPr>
          <p:cNvSpPr txBox="1"/>
          <p:nvPr/>
        </p:nvSpPr>
        <p:spPr>
          <a:xfrm>
            <a:off x="280514" y="366907"/>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rgbClr val="0070C0"/>
                </a:solidFill>
                <a:latin typeface="Montserrat"/>
                <a:ea typeface="Montserrat"/>
                <a:cs typeface="Montserrat"/>
                <a:sym typeface="Montserrat"/>
              </a:rPr>
              <a:t>Basic Definitions</a:t>
            </a:r>
            <a:endParaRPr sz="1800" dirty="0">
              <a:solidFill>
                <a:srgbClr val="0070C0"/>
              </a:solidFill>
            </a:endParaRPr>
          </a:p>
        </p:txBody>
      </p:sp>
      <p:pic>
        <p:nvPicPr>
          <p:cNvPr id="18" name="Picture 17">
            <a:extLst>
              <a:ext uri="{FF2B5EF4-FFF2-40B4-BE49-F238E27FC236}">
                <a16:creationId xmlns:a16="http://schemas.microsoft.com/office/drawing/2014/main" id="{A0FA937A-A1B2-3B48-B0A8-9C9B41647355}"/>
              </a:ext>
            </a:extLst>
          </p:cNvPr>
          <p:cNvPicPr>
            <a:picLocks noChangeAspect="1"/>
          </p:cNvPicPr>
          <p:nvPr/>
        </p:nvPicPr>
        <p:blipFill>
          <a:blip r:embed="rId4">
            <a:alphaModFix amt="8000"/>
          </a:blip>
          <a:stretch>
            <a:fillRect/>
          </a:stretch>
        </p:blipFill>
        <p:spPr>
          <a:xfrm>
            <a:off x="1447502" y="786847"/>
            <a:ext cx="6374338" cy="4679604"/>
          </a:xfrm>
          <a:prstGeom prst="rect">
            <a:avLst/>
          </a:prstGeom>
          <a:effectLst/>
        </p:spPr>
      </p:pic>
      <p:sp>
        <p:nvSpPr>
          <p:cNvPr id="2" name="Rounded Rectangle 1">
            <a:extLst>
              <a:ext uri="{FF2B5EF4-FFF2-40B4-BE49-F238E27FC236}">
                <a16:creationId xmlns:a16="http://schemas.microsoft.com/office/drawing/2014/main" id="{21418F3C-4753-8941-B1DD-511EE3DB05FE}"/>
              </a:ext>
            </a:extLst>
          </p:cNvPr>
          <p:cNvSpPr/>
          <p:nvPr/>
        </p:nvSpPr>
        <p:spPr>
          <a:xfrm>
            <a:off x="87215" y="1248482"/>
            <a:ext cx="2111750" cy="310816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Transactions</a:t>
            </a:r>
            <a:br>
              <a:rPr lang="en-US" sz="1050" dirty="0"/>
            </a:br>
            <a:endParaRPr lang="en-US" sz="1050" dirty="0"/>
          </a:p>
          <a:p>
            <a:r>
              <a:rPr lang="en-US" dirty="0"/>
              <a:t>A transaction is an event that has a impact on an entity’s statements, and is recorded as an entry in its records. </a:t>
            </a:r>
          </a:p>
        </p:txBody>
      </p:sp>
      <p:sp>
        <p:nvSpPr>
          <p:cNvPr id="26" name="Rounded Rectangle 25">
            <a:extLst>
              <a:ext uri="{FF2B5EF4-FFF2-40B4-BE49-F238E27FC236}">
                <a16:creationId xmlns:a16="http://schemas.microsoft.com/office/drawing/2014/main" id="{744647EC-9B03-784D-840E-535984B5C19A}"/>
              </a:ext>
            </a:extLst>
          </p:cNvPr>
          <p:cNvSpPr/>
          <p:nvPr/>
        </p:nvSpPr>
        <p:spPr>
          <a:xfrm>
            <a:off x="2341290" y="1248482"/>
            <a:ext cx="2111750" cy="3108168"/>
          </a:xfrm>
          <a:prstGeom prst="roundRect">
            <a:avLst/>
          </a:prstGeom>
          <a:solidFill>
            <a:schemeClr val="accent4">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Item</a:t>
            </a:r>
            <a:br>
              <a:rPr lang="en-US" dirty="0"/>
            </a:br>
            <a:endParaRPr lang="en-US" dirty="0"/>
          </a:p>
          <a:p>
            <a:pPr algn="ctr"/>
            <a:r>
              <a:rPr lang="en-US" dirty="0"/>
              <a:t>Single object or entity in the transaction</a:t>
            </a:r>
          </a:p>
        </p:txBody>
      </p:sp>
      <p:sp>
        <p:nvSpPr>
          <p:cNvPr id="39" name="Rounded Rectangle 38">
            <a:extLst>
              <a:ext uri="{FF2B5EF4-FFF2-40B4-BE49-F238E27FC236}">
                <a16:creationId xmlns:a16="http://schemas.microsoft.com/office/drawing/2014/main" id="{37FDB9FA-F55E-0246-9433-6036FEE77207}"/>
              </a:ext>
            </a:extLst>
          </p:cNvPr>
          <p:cNvSpPr/>
          <p:nvPr/>
        </p:nvSpPr>
        <p:spPr>
          <a:xfrm>
            <a:off x="4605686" y="1248482"/>
            <a:ext cx="2111750" cy="3108168"/>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Itemset</a:t>
            </a:r>
          </a:p>
          <a:p>
            <a:pPr algn="ctr"/>
            <a:endParaRPr lang="en-US" sz="1800" b="1" dirty="0"/>
          </a:p>
          <a:p>
            <a:pPr algn="ctr"/>
            <a:r>
              <a:rPr lang="en-US" dirty="0"/>
              <a:t>A collection of one or more items.</a:t>
            </a:r>
          </a:p>
          <a:p>
            <a:pPr algn="ctr"/>
            <a:r>
              <a:rPr lang="en-US" dirty="0"/>
              <a:t>If an </a:t>
            </a:r>
            <a:r>
              <a:rPr lang="en-IN" dirty="0"/>
              <a:t>itemset that contains k items then it is known as K-itemset</a:t>
            </a:r>
            <a:endParaRPr lang="en-US" dirty="0"/>
          </a:p>
        </p:txBody>
      </p:sp>
      <p:sp>
        <p:nvSpPr>
          <p:cNvPr id="40" name="Rounded Rectangle 39">
            <a:extLst>
              <a:ext uri="{FF2B5EF4-FFF2-40B4-BE49-F238E27FC236}">
                <a16:creationId xmlns:a16="http://schemas.microsoft.com/office/drawing/2014/main" id="{5DC6E38B-8DFF-5343-982C-D0CC4E0A380E}"/>
              </a:ext>
            </a:extLst>
          </p:cNvPr>
          <p:cNvSpPr/>
          <p:nvPr/>
        </p:nvSpPr>
        <p:spPr>
          <a:xfrm>
            <a:off x="6880715" y="1265317"/>
            <a:ext cx="2111750" cy="3108168"/>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Frequent Itemset</a:t>
            </a:r>
          </a:p>
          <a:p>
            <a:pPr algn="ctr"/>
            <a:endParaRPr lang="en-US" dirty="0"/>
          </a:p>
          <a:p>
            <a:r>
              <a:rPr lang="en-US" dirty="0"/>
              <a:t>An itemset whose support is greater than or equal to a </a:t>
            </a:r>
            <a:r>
              <a:rPr lang="en-US" dirty="0" err="1"/>
              <a:t>minsup</a:t>
            </a:r>
            <a:r>
              <a:rPr lang="en-US" dirty="0"/>
              <a:t> threshold</a:t>
            </a:r>
          </a:p>
        </p:txBody>
      </p:sp>
      <p:sp>
        <p:nvSpPr>
          <p:cNvPr id="3" name="Slide Number Placeholder 2">
            <a:extLst>
              <a:ext uri="{FF2B5EF4-FFF2-40B4-BE49-F238E27FC236}">
                <a16:creationId xmlns:a16="http://schemas.microsoft.com/office/drawing/2014/main" id="{700FAB20-9F11-9C4A-8C98-42D88FE5A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1" name="Rounded Rectangle 10">
            <a:extLst>
              <a:ext uri="{FF2B5EF4-FFF2-40B4-BE49-F238E27FC236}">
                <a16:creationId xmlns:a16="http://schemas.microsoft.com/office/drawing/2014/main" id="{94737F91-1F87-8412-15A3-DB2F2B65120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4E98B-658D-0093-B4D0-5D99D66D477D}"/>
              </a:ext>
            </a:extLst>
          </p:cNvPr>
          <p:cNvPicPr>
            <a:picLocks noChangeAspect="1"/>
          </p:cNvPicPr>
          <p:nvPr/>
        </p:nvPicPr>
        <p:blipFill>
          <a:blip r:embed="rId5"/>
          <a:stretch>
            <a:fillRect/>
          </a:stretch>
        </p:blipFill>
        <p:spPr>
          <a:xfrm>
            <a:off x="7587821" y="141915"/>
            <a:ext cx="1380889" cy="518316"/>
          </a:xfrm>
          <a:prstGeom prst="rect">
            <a:avLst/>
          </a:prstGeom>
        </p:spPr>
      </p:pic>
    </p:spTree>
    <p:custDataLst>
      <p:tags r:id="rId1"/>
    </p:custDataLst>
    <p:extLst>
      <p:ext uri="{BB962C8B-B14F-4D97-AF65-F5344CB8AC3E}">
        <p14:creationId xmlns:p14="http://schemas.microsoft.com/office/powerpoint/2010/main" val="2134782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heckerboard(across)">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checkerboard(across)">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3">
            <a:alphaModFix amt="8000"/>
          </a:blip>
          <a:stretch>
            <a:fillRect/>
          </a:stretch>
        </p:blipFill>
        <p:spPr>
          <a:xfrm>
            <a:off x="1907006" y="451906"/>
            <a:ext cx="6374338" cy="4679604"/>
          </a:xfrm>
          <a:prstGeom prst="rect">
            <a:avLst/>
          </a:prstGeom>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9" name="Google Shape;297;p38">
            <a:extLst>
              <a:ext uri="{FF2B5EF4-FFF2-40B4-BE49-F238E27FC236}">
                <a16:creationId xmlns:a16="http://schemas.microsoft.com/office/drawing/2014/main" id="{9A1EFD07-4831-C415-D2AF-820106CCE6E1}"/>
              </a:ext>
            </a:extLst>
          </p:cNvPr>
          <p:cNvSpPr txBox="1"/>
          <p:nvPr/>
        </p:nvSpPr>
        <p:spPr>
          <a:xfrm>
            <a:off x="280514" y="50408"/>
            <a:ext cx="6374337" cy="461635"/>
          </a:xfrm>
          <a:prstGeom prst="rect">
            <a:avLst/>
          </a:prstGeom>
          <a:noFill/>
          <a:ln>
            <a:noFill/>
          </a:ln>
        </p:spPr>
        <p:txBody>
          <a:bodyPr spcFirstLastPara="1" wrap="square" lIns="91425" tIns="91425" rIns="91425" bIns="91425" anchor="t" anchorCtr="0">
            <a:spAutoFit/>
          </a:bodyPr>
          <a:lstStyle/>
          <a:p>
            <a:pPr lvl="0"/>
            <a:r>
              <a:rPr lang="en-IN" sz="1800" b="1" dirty="0">
                <a:solidFill>
                  <a:schemeClr val="dk1"/>
                </a:solidFill>
                <a:latin typeface="Montserrat"/>
                <a:ea typeface="Montserrat"/>
                <a:cs typeface="Montserrat"/>
                <a:sym typeface="Montserrat"/>
              </a:rPr>
              <a:t>Basic Definitions - Examples</a:t>
            </a:r>
            <a:endParaRPr sz="1800" dirty="0"/>
          </a:p>
        </p:txBody>
      </p:sp>
      <p:sp>
        <p:nvSpPr>
          <p:cNvPr id="4" name="TextBox 3">
            <a:extLst>
              <a:ext uri="{FF2B5EF4-FFF2-40B4-BE49-F238E27FC236}">
                <a16:creationId xmlns:a16="http://schemas.microsoft.com/office/drawing/2014/main" id="{BC170376-4C96-F21E-252E-9780F71A65B8}"/>
              </a:ext>
            </a:extLst>
          </p:cNvPr>
          <p:cNvSpPr txBox="1"/>
          <p:nvPr/>
        </p:nvSpPr>
        <p:spPr>
          <a:xfrm>
            <a:off x="324518" y="734390"/>
            <a:ext cx="3749040" cy="738664"/>
          </a:xfrm>
          <a:prstGeom prst="rect">
            <a:avLst/>
          </a:prstGeom>
          <a:noFill/>
        </p:spPr>
        <p:txBody>
          <a:bodyPr wrap="square" rtlCol="0">
            <a:spAutoFit/>
          </a:bodyPr>
          <a:lstStyle/>
          <a:p>
            <a:r>
              <a:rPr lang="en-US" dirty="0"/>
              <a:t>Suppose there is a data of an e - commerce website where the transactions of users has been recorded</a:t>
            </a:r>
          </a:p>
        </p:txBody>
      </p:sp>
      <p:graphicFrame>
        <p:nvGraphicFramePr>
          <p:cNvPr id="7" name="Table 9">
            <a:extLst>
              <a:ext uri="{FF2B5EF4-FFF2-40B4-BE49-F238E27FC236}">
                <a16:creationId xmlns:a16="http://schemas.microsoft.com/office/drawing/2014/main" id="{A7C068B6-D150-E97A-B962-BDA267044AC9}"/>
              </a:ext>
            </a:extLst>
          </p:cNvPr>
          <p:cNvGraphicFramePr>
            <a:graphicFrameLocks noGrp="1"/>
          </p:cNvGraphicFramePr>
          <p:nvPr>
            <p:extLst>
              <p:ext uri="{D42A27DB-BD31-4B8C-83A1-F6EECF244321}">
                <p14:modId xmlns:p14="http://schemas.microsoft.com/office/powerpoint/2010/main" val="3391217252"/>
              </p:ext>
            </p:extLst>
          </p:nvPr>
        </p:nvGraphicFramePr>
        <p:xfrm>
          <a:off x="324518" y="1729706"/>
          <a:ext cx="3537106" cy="1983275"/>
        </p:xfrm>
        <a:graphic>
          <a:graphicData uri="http://schemas.openxmlformats.org/drawingml/2006/table">
            <a:tbl>
              <a:tblPr firstRow="1" bandRow="1">
                <a:tableStyleId>{21E4AEA4-8DFA-4A89-87EB-49C32662AFE0}</a:tableStyleId>
              </a:tblPr>
              <a:tblGrid>
                <a:gridCol w="878820">
                  <a:extLst>
                    <a:ext uri="{9D8B030D-6E8A-4147-A177-3AD203B41FA5}">
                      <a16:colId xmlns:a16="http://schemas.microsoft.com/office/drawing/2014/main" val="725043160"/>
                    </a:ext>
                  </a:extLst>
                </a:gridCol>
                <a:gridCol w="2658286">
                  <a:extLst>
                    <a:ext uri="{9D8B030D-6E8A-4147-A177-3AD203B41FA5}">
                      <a16:colId xmlns:a16="http://schemas.microsoft.com/office/drawing/2014/main" val="3074284161"/>
                    </a:ext>
                  </a:extLst>
                </a:gridCol>
              </a:tblGrid>
              <a:tr h="192477">
                <a:tc>
                  <a:txBody>
                    <a:bodyPr/>
                    <a:lstStyle/>
                    <a:p>
                      <a:pPr algn="ctr"/>
                      <a:r>
                        <a:rPr lang="en-US" dirty="0"/>
                        <a:t>T. ID</a:t>
                      </a:r>
                    </a:p>
                  </a:txBody>
                  <a:tcPr/>
                </a:tc>
                <a:tc>
                  <a:txBody>
                    <a:bodyPr/>
                    <a:lstStyle/>
                    <a:p>
                      <a:pPr algn="ctr"/>
                      <a:r>
                        <a:rPr lang="en-US" dirty="0"/>
                        <a:t>Items</a:t>
                      </a:r>
                    </a:p>
                  </a:txBody>
                  <a:tcPr/>
                </a:tc>
                <a:extLst>
                  <a:ext uri="{0D108BD9-81ED-4DB2-BD59-A6C34878D82A}">
                    <a16:rowId xmlns:a16="http://schemas.microsoft.com/office/drawing/2014/main" val="2035737411"/>
                  </a:ext>
                </a:extLst>
              </a:tr>
              <a:tr h="340360">
                <a:tc>
                  <a:txBody>
                    <a:bodyPr/>
                    <a:lstStyle/>
                    <a:p>
                      <a:r>
                        <a:rPr lang="en-US" dirty="0"/>
                        <a:t>1</a:t>
                      </a:r>
                    </a:p>
                  </a:txBody>
                  <a:tcPr/>
                </a:tc>
                <a:tc>
                  <a:txBody>
                    <a:bodyPr/>
                    <a:lstStyle/>
                    <a:p>
                      <a:r>
                        <a:rPr lang="en-US" sz="1200" dirty="0"/>
                        <a:t>Guitar, Strings</a:t>
                      </a:r>
                    </a:p>
                  </a:txBody>
                  <a:tcPr/>
                </a:tc>
                <a:extLst>
                  <a:ext uri="{0D108BD9-81ED-4DB2-BD59-A6C34878D82A}">
                    <a16:rowId xmlns:a16="http://schemas.microsoft.com/office/drawing/2014/main" val="897789139"/>
                  </a:ext>
                </a:extLst>
              </a:tr>
              <a:tr h="313050">
                <a:tc>
                  <a:txBody>
                    <a:bodyPr/>
                    <a:lstStyle/>
                    <a:p>
                      <a:r>
                        <a:rPr lang="en-US" dirty="0"/>
                        <a:t>2</a:t>
                      </a:r>
                    </a:p>
                  </a:txBody>
                  <a:tcPr/>
                </a:tc>
                <a:tc>
                  <a:txBody>
                    <a:bodyPr/>
                    <a:lstStyle/>
                    <a:p>
                      <a:r>
                        <a:rPr lang="en-US" sz="1200" dirty="0"/>
                        <a:t>Guitar, Picks, Capo, Mouthorgan</a:t>
                      </a:r>
                    </a:p>
                  </a:txBody>
                  <a:tcPr/>
                </a:tc>
                <a:extLst>
                  <a:ext uri="{0D108BD9-81ED-4DB2-BD59-A6C34878D82A}">
                    <a16:rowId xmlns:a16="http://schemas.microsoft.com/office/drawing/2014/main" val="736696092"/>
                  </a:ext>
                </a:extLst>
              </a:tr>
              <a:tr h="373787">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Strings, Pics, Capo, Amplifier</a:t>
                      </a:r>
                    </a:p>
                  </a:txBody>
                  <a:tcPr/>
                </a:tc>
                <a:extLst>
                  <a:ext uri="{0D108BD9-81ED-4DB2-BD59-A6C34878D82A}">
                    <a16:rowId xmlns:a16="http://schemas.microsoft.com/office/drawing/2014/main" val="2005146589"/>
                  </a:ext>
                </a:extLst>
              </a:tr>
              <a:tr h="346478">
                <a:tc>
                  <a:txBody>
                    <a:bodyPr/>
                    <a:lstStyle/>
                    <a:p>
                      <a:r>
                        <a:rPr lang="en-US" dirty="0"/>
                        <a:t>4</a:t>
                      </a:r>
                    </a:p>
                  </a:txBody>
                  <a:tcPr/>
                </a:tc>
                <a:tc>
                  <a:txBody>
                    <a:bodyPr/>
                    <a:lstStyle/>
                    <a:p>
                      <a:r>
                        <a:rPr lang="en-US" sz="1200" dirty="0"/>
                        <a:t>Guitar, String, Picks, Capo</a:t>
                      </a:r>
                    </a:p>
                  </a:txBody>
                  <a:tcPr/>
                </a:tc>
                <a:extLst>
                  <a:ext uri="{0D108BD9-81ED-4DB2-BD59-A6C34878D82A}">
                    <a16:rowId xmlns:a16="http://schemas.microsoft.com/office/drawing/2014/main" val="1370846105"/>
                  </a:ext>
                </a:extLst>
              </a:tr>
              <a:tr h="157979">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Guitar, String, Picks, Amplifier</a:t>
                      </a:r>
                    </a:p>
                  </a:txBody>
                  <a:tcPr/>
                </a:tc>
                <a:extLst>
                  <a:ext uri="{0D108BD9-81ED-4DB2-BD59-A6C34878D82A}">
                    <a16:rowId xmlns:a16="http://schemas.microsoft.com/office/drawing/2014/main" val="1280498732"/>
                  </a:ext>
                </a:extLst>
              </a:tr>
            </a:tbl>
          </a:graphicData>
        </a:graphic>
      </p:graphicFrame>
      <p:sp>
        <p:nvSpPr>
          <p:cNvPr id="16" name="TextBox 15">
            <a:extLst>
              <a:ext uri="{FF2B5EF4-FFF2-40B4-BE49-F238E27FC236}">
                <a16:creationId xmlns:a16="http://schemas.microsoft.com/office/drawing/2014/main" id="{524F23D9-9CA8-83AC-45B3-19DC3C168472}"/>
              </a:ext>
            </a:extLst>
          </p:cNvPr>
          <p:cNvSpPr txBox="1"/>
          <p:nvPr/>
        </p:nvSpPr>
        <p:spPr>
          <a:xfrm>
            <a:off x="280514" y="3945192"/>
            <a:ext cx="4394356" cy="954107"/>
          </a:xfrm>
          <a:prstGeom prst="rect">
            <a:avLst/>
          </a:prstGeom>
          <a:noFill/>
        </p:spPr>
        <p:txBody>
          <a:bodyPr wrap="square">
            <a:spAutoFit/>
          </a:bodyPr>
          <a:lstStyle/>
          <a:p>
            <a:r>
              <a:rPr lang="en-IN" b="1" dirty="0"/>
              <a:t>Association Rule:</a:t>
            </a:r>
            <a:br>
              <a:rPr lang="en-IN" b="1" dirty="0"/>
            </a:br>
            <a:r>
              <a:rPr lang="en-IN" dirty="0"/>
              <a:t>An implication expression of the form X → Y, where X and Y are itemsets.</a:t>
            </a:r>
            <a:br>
              <a:rPr lang="en-IN" dirty="0"/>
            </a:br>
            <a:r>
              <a:rPr lang="en-IN" dirty="0"/>
              <a:t>Example: {</a:t>
            </a:r>
            <a:r>
              <a:rPr lang="en-US" dirty="0"/>
              <a:t>Strings, Pics</a:t>
            </a:r>
            <a:r>
              <a:rPr lang="en-IN" dirty="0"/>
              <a:t>} → {Capo}  </a:t>
            </a:r>
            <a:endParaRPr lang="en-US" dirty="0"/>
          </a:p>
        </p:txBody>
      </p:sp>
      <p:sp>
        <p:nvSpPr>
          <p:cNvPr id="17" name="TextBox 16">
            <a:extLst>
              <a:ext uri="{FF2B5EF4-FFF2-40B4-BE49-F238E27FC236}">
                <a16:creationId xmlns:a16="http://schemas.microsoft.com/office/drawing/2014/main" id="{13810140-355F-7BCD-C189-0C63C470C6B5}"/>
              </a:ext>
            </a:extLst>
          </p:cNvPr>
          <p:cNvSpPr txBox="1"/>
          <p:nvPr/>
        </p:nvSpPr>
        <p:spPr>
          <a:xfrm>
            <a:off x="4572000" y="1169906"/>
            <a:ext cx="4572000" cy="523220"/>
          </a:xfrm>
          <a:prstGeom prst="rect">
            <a:avLst/>
          </a:prstGeom>
          <a:noFill/>
        </p:spPr>
        <p:txBody>
          <a:bodyPr wrap="square">
            <a:spAutoFit/>
          </a:bodyPr>
          <a:lstStyle/>
          <a:p>
            <a:r>
              <a:rPr lang="en-IN" b="1" dirty="0"/>
              <a:t>Transactions:</a:t>
            </a:r>
            <a:r>
              <a:rPr lang="en-US" b="1" dirty="0"/>
              <a:t> </a:t>
            </a:r>
            <a:r>
              <a:rPr lang="en-US" dirty="0"/>
              <a:t>Here all the rows are transactions where, 1,2,3,4,5 are transaction id’s.</a:t>
            </a:r>
            <a:endParaRPr lang="en-IN" dirty="0"/>
          </a:p>
        </p:txBody>
      </p:sp>
      <p:sp>
        <p:nvSpPr>
          <p:cNvPr id="18" name="TextBox 17">
            <a:extLst>
              <a:ext uri="{FF2B5EF4-FFF2-40B4-BE49-F238E27FC236}">
                <a16:creationId xmlns:a16="http://schemas.microsoft.com/office/drawing/2014/main" id="{6CD7FACA-67A6-6D37-9B80-9F3D1ACCA18B}"/>
              </a:ext>
            </a:extLst>
          </p:cNvPr>
          <p:cNvSpPr txBox="1"/>
          <p:nvPr/>
        </p:nvSpPr>
        <p:spPr>
          <a:xfrm>
            <a:off x="4572000" y="1961082"/>
            <a:ext cx="4572000" cy="307777"/>
          </a:xfrm>
          <a:prstGeom prst="rect">
            <a:avLst/>
          </a:prstGeom>
          <a:noFill/>
        </p:spPr>
        <p:txBody>
          <a:bodyPr wrap="square">
            <a:spAutoFit/>
          </a:bodyPr>
          <a:lstStyle/>
          <a:p>
            <a:r>
              <a:rPr lang="en-IN" b="1" dirty="0"/>
              <a:t>Item: </a:t>
            </a:r>
            <a:r>
              <a:rPr lang="en-IN" dirty="0"/>
              <a:t>Guitar, Picks, amplifier etc are Items.</a:t>
            </a:r>
          </a:p>
        </p:txBody>
      </p:sp>
      <p:sp>
        <p:nvSpPr>
          <p:cNvPr id="19" name="TextBox 18">
            <a:extLst>
              <a:ext uri="{FF2B5EF4-FFF2-40B4-BE49-F238E27FC236}">
                <a16:creationId xmlns:a16="http://schemas.microsoft.com/office/drawing/2014/main" id="{39489845-E51B-3F82-2337-3ABE68807BC4}"/>
              </a:ext>
            </a:extLst>
          </p:cNvPr>
          <p:cNvSpPr txBox="1"/>
          <p:nvPr/>
        </p:nvSpPr>
        <p:spPr>
          <a:xfrm>
            <a:off x="4572000" y="2559675"/>
            <a:ext cx="4572000" cy="738664"/>
          </a:xfrm>
          <a:prstGeom prst="rect">
            <a:avLst/>
          </a:prstGeom>
          <a:noFill/>
        </p:spPr>
        <p:txBody>
          <a:bodyPr wrap="square">
            <a:spAutoFit/>
          </a:bodyPr>
          <a:lstStyle/>
          <a:p>
            <a:r>
              <a:rPr lang="en-IN" b="1" dirty="0"/>
              <a:t>Itemset: </a:t>
            </a:r>
            <a:r>
              <a:rPr lang="en-IN" dirty="0"/>
              <a:t>Here, in each transaction, items which are bought together are itemset.</a:t>
            </a:r>
          </a:p>
          <a:p>
            <a:r>
              <a:rPr lang="en-IN" dirty="0"/>
              <a:t>Example: {</a:t>
            </a:r>
            <a:r>
              <a:rPr lang="en-US" dirty="0"/>
              <a:t>Guitar, Picks, Capo, Mouthorgan </a:t>
            </a:r>
            <a:r>
              <a:rPr lang="en-IN" dirty="0"/>
              <a:t>}</a:t>
            </a:r>
          </a:p>
        </p:txBody>
      </p:sp>
      <p:sp>
        <p:nvSpPr>
          <p:cNvPr id="20" name="TextBox 19">
            <a:extLst>
              <a:ext uri="{FF2B5EF4-FFF2-40B4-BE49-F238E27FC236}">
                <a16:creationId xmlns:a16="http://schemas.microsoft.com/office/drawing/2014/main" id="{C8B7E4CA-E58A-9EB3-4D06-575CDBA562CA}"/>
              </a:ext>
            </a:extLst>
          </p:cNvPr>
          <p:cNvSpPr txBox="1"/>
          <p:nvPr/>
        </p:nvSpPr>
        <p:spPr>
          <a:xfrm>
            <a:off x="4572000" y="3394559"/>
            <a:ext cx="4572000" cy="800219"/>
          </a:xfrm>
          <a:prstGeom prst="rect">
            <a:avLst/>
          </a:prstGeom>
          <a:noFill/>
        </p:spPr>
        <p:txBody>
          <a:bodyPr wrap="square">
            <a:spAutoFit/>
          </a:bodyPr>
          <a:lstStyle/>
          <a:p>
            <a:r>
              <a:rPr lang="en-IN" b="1" dirty="0"/>
              <a:t>Frequent Itemset</a:t>
            </a:r>
            <a:r>
              <a:rPr lang="en-US" b="1" dirty="0"/>
              <a:t>: </a:t>
            </a:r>
            <a:r>
              <a:rPr lang="en-US" dirty="0"/>
              <a:t>For frequent itemset we should know support. So,</a:t>
            </a:r>
          </a:p>
          <a:p>
            <a:r>
              <a:rPr lang="en-US" sz="1800" b="1" dirty="0"/>
              <a:t>What is Support ?</a:t>
            </a:r>
            <a:endParaRPr lang="en-IN" sz="1800" b="1" dirty="0"/>
          </a:p>
        </p:txBody>
      </p:sp>
      <p:sp>
        <p:nvSpPr>
          <p:cNvPr id="21" name="Rounded Rectangle 20">
            <a:extLst>
              <a:ext uri="{FF2B5EF4-FFF2-40B4-BE49-F238E27FC236}">
                <a16:creationId xmlns:a16="http://schemas.microsoft.com/office/drawing/2014/main" id="{DF9C497E-0F8D-E540-9F39-2833A293E59D}"/>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C9F68D6-AAB9-EED9-DEE9-6EA9818AF2FA}"/>
              </a:ext>
            </a:extLst>
          </p:cNvPr>
          <p:cNvPicPr>
            <a:picLocks noChangeAspect="1"/>
          </p:cNvPicPr>
          <p:nvPr/>
        </p:nvPicPr>
        <p:blipFill>
          <a:blip r:embed="rId4"/>
          <a:stretch>
            <a:fillRect/>
          </a:stretch>
        </p:blipFill>
        <p:spPr>
          <a:xfrm>
            <a:off x="7587821" y="141915"/>
            <a:ext cx="1380889" cy="518316"/>
          </a:xfrm>
          <a:prstGeom prst="rect">
            <a:avLst/>
          </a:prstGeom>
        </p:spPr>
      </p:pic>
    </p:spTree>
    <p:extLst>
      <p:ext uri="{BB962C8B-B14F-4D97-AF65-F5344CB8AC3E}">
        <p14:creationId xmlns:p14="http://schemas.microsoft.com/office/powerpoint/2010/main" val="206317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0.6|0.7|0.9|0.8|0.9"/>
</p:tagLst>
</file>

<file path=ppt/tags/tag2.xml><?xml version="1.0" encoding="utf-8"?>
<p:tagLst xmlns:a="http://schemas.openxmlformats.org/drawingml/2006/main" xmlns:r="http://schemas.openxmlformats.org/officeDocument/2006/relationships" xmlns:p="http://schemas.openxmlformats.org/presentationml/2006/main">
  <p:tag name="TIMING" val="|1.5|0.6|0.7"/>
</p:tagLst>
</file>

<file path=ppt/tags/tag3.xml><?xml version="1.0" encoding="utf-8"?>
<p:tagLst xmlns:a="http://schemas.openxmlformats.org/drawingml/2006/main" xmlns:r="http://schemas.openxmlformats.org/officeDocument/2006/relationships" xmlns:p="http://schemas.openxmlformats.org/presentationml/2006/main">
  <p:tag name="TIMING" val="|1.5|0.6|0.7"/>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5|0.4|0.5|0.3"/>
</p:tagLst>
</file>

<file path=ppt/tags/tag6.xml><?xml version="1.0" encoding="utf-8"?>
<p:tagLst xmlns:a="http://schemas.openxmlformats.org/drawingml/2006/main" xmlns:r="http://schemas.openxmlformats.org/officeDocument/2006/relationships" xmlns:p="http://schemas.openxmlformats.org/presentationml/2006/main">
  <p:tag name="TIMING" val="|0.5|0.4|0.5|0.3"/>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2018</Words>
  <Application>Microsoft Macintosh PowerPoint</Application>
  <PresentationFormat>On-screen Show (16:9)</PresentationFormat>
  <Paragraphs>245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Roboto</vt:lpstr>
      <vt:lpstr>Century Gothic</vt:lpstr>
      <vt:lpstr>Fira Sans Extra Condensed SemiBold</vt:lpstr>
      <vt:lpstr>Bauhaus 93</vt:lpstr>
      <vt:lpstr>Calibri</vt:lpstr>
      <vt:lpstr>Bradley Hand</vt:lpstr>
      <vt:lpstr>Fira Sans Extra Condensed Medium</vt:lpstr>
      <vt:lpstr>Montserrat</vt:lpstr>
      <vt:lpstr>Arial</vt:lpstr>
      <vt:lpstr>Simple Light</vt:lpstr>
      <vt:lpstr>PowerPoint Presentation</vt:lpstr>
      <vt:lpstr>Prepared by: 1. Aman Kumar Pandey      (21MCA10061) 2. Archana Jha     (21MCA10059)</vt:lpstr>
      <vt:lpstr>PowerPoint Presentation</vt:lpstr>
      <vt:lpstr>Background</vt:lpstr>
      <vt:lpstr>PowerPoint Presentation</vt:lpstr>
      <vt:lpstr>PowerPoint Presentation</vt:lpstr>
      <vt:lpstr>Basic Definitions</vt:lpstr>
      <vt:lpstr>PowerPoint Presentation</vt:lpstr>
      <vt:lpstr>PowerPoint Presentation</vt:lpstr>
      <vt:lpstr>Support</vt:lpstr>
      <vt:lpstr>PowerPoint Presentation</vt:lpstr>
      <vt:lpstr>PowerPoint Presentation</vt:lpstr>
      <vt:lpstr>Confidence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21MCA10061</cp:lastModifiedBy>
  <cp:revision>36</cp:revision>
  <dcterms:modified xsi:type="dcterms:W3CDTF">2022-04-19T20:06:10Z</dcterms:modified>
</cp:coreProperties>
</file>