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78" r:id="rId3"/>
    <p:sldId id="259" r:id="rId4"/>
    <p:sldId id="280" r:id="rId5"/>
    <p:sldId id="286" r:id="rId6"/>
    <p:sldId id="262" r:id="rId7"/>
    <p:sldId id="281" r:id="rId8"/>
    <p:sldId id="285" r:id="rId9"/>
    <p:sldId id="282" r:id="rId10"/>
    <p:sldId id="270" r:id="rId11"/>
    <p:sldId id="279" r:id="rId12"/>
    <p:sldId id="287" r:id="rId13"/>
    <p:sldId id="288" r:id="rId14"/>
    <p:sldId id="289" r:id="rId15"/>
    <p:sldId id="274" r:id="rId16"/>
    <p:sldId id="265" r:id="rId17"/>
    <p:sldId id="283" r:id="rId18"/>
    <p:sldId id="284" r:id="rId19"/>
    <p:sldId id="290"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DD1"/>
    <a:srgbClr val="596A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1" d="100"/>
          <a:sy n="91" d="100"/>
        </p:scale>
        <p:origin x="208"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9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89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4309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4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631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9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4837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56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6002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2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906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6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6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1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746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46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4/17/22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03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875" y="1444458"/>
            <a:ext cx="2095669" cy="1646302"/>
          </a:xfrm>
        </p:spPr>
        <p:txBody>
          <a:bodyPr/>
          <a:lstStyle/>
          <a:p>
            <a:r>
              <a:rPr lang="en-US" b="1" dirty="0">
                <a:latin typeface="Arial Rounded MT Bold" panose="020F0704030504030204" pitchFamily="34" charset="0"/>
              </a:rPr>
              <a:t>DNS</a:t>
            </a:r>
            <a:endParaRPr lang="en-IN" b="1" dirty="0">
              <a:latin typeface="Arial Rounded MT Bold" panose="020F0704030504030204" pitchFamily="34" charset="0"/>
            </a:endParaRPr>
          </a:p>
        </p:txBody>
      </p:sp>
      <p:sp>
        <p:nvSpPr>
          <p:cNvPr id="3" name="Subtitle 2"/>
          <p:cNvSpPr>
            <a:spLocks noGrp="1"/>
          </p:cNvSpPr>
          <p:nvPr>
            <p:ph type="subTitle" idx="1"/>
          </p:nvPr>
        </p:nvSpPr>
        <p:spPr>
          <a:xfrm>
            <a:off x="1618487" y="3237064"/>
            <a:ext cx="3282697" cy="1206920"/>
          </a:xfrm>
        </p:spPr>
        <p:txBody>
          <a:bodyPr/>
          <a:lstStyle/>
          <a:p>
            <a:pPr algn="l"/>
            <a:r>
              <a:rPr lang="en-IN" altLang="en-US" b="1" dirty="0">
                <a:latin typeface="Arial Rounded MT Bold" panose="020F0704030504030204" pitchFamily="34" charset="0"/>
              </a:rPr>
              <a:t>The Domain Name System (DNS) is the phonebook of the Internet.</a:t>
            </a:r>
            <a:endParaRPr lang="en-IN" b="1" dirty="0">
              <a:latin typeface="Arial Rounded MT Bold" panose="020F0704030504030204" pitchFamily="34" charset="0"/>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51057" y="116677"/>
            <a:ext cx="1546455" cy="5804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992" y="1642872"/>
            <a:ext cx="3810000"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277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2">
                    <a:lumMod val="50000"/>
                  </a:schemeClr>
                </a:solidFill>
                <a:latin typeface="Arial Rounded MT Bold" panose="020F0704030504030204" pitchFamily="34" charset="0"/>
              </a:rPr>
              <a:t>Services provided by DNS :</a:t>
            </a:r>
            <a:endParaRPr lang="en-IN" sz="4000" b="1" dirty="0">
              <a:solidFill>
                <a:schemeClr val="bg2">
                  <a:lumMod val="50000"/>
                </a:schemeClr>
              </a:solidFill>
              <a:latin typeface="Arial Rounded MT Bold" panose="020F0704030504030204" pitchFamily="34" charset="0"/>
            </a:endParaRPr>
          </a:p>
        </p:txBody>
      </p:sp>
      <p:sp>
        <p:nvSpPr>
          <p:cNvPr id="3" name="Content Placeholder 2"/>
          <p:cNvSpPr>
            <a:spLocks noGrp="1"/>
          </p:cNvSpPr>
          <p:nvPr>
            <p:ph idx="1"/>
          </p:nvPr>
        </p:nvSpPr>
        <p:spPr>
          <a:xfrm>
            <a:off x="677334" y="1794829"/>
            <a:ext cx="8596668" cy="3517835"/>
          </a:xfrm>
        </p:spPr>
        <p:txBody>
          <a:bodyPr>
            <a:noAutofit/>
          </a:bodyPr>
          <a:lstStyle/>
          <a:p>
            <a:pPr lvl="1"/>
            <a:r>
              <a:rPr lang="en-US" b="1" dirty="0">
                <a:latin typeface="Arial" panose="020B0604020202020204" pitchFamily="34" charset="0"/>
                <a:cs typeface="Arial" panose="020B0604020202020204" pitchFamily="34" charset="0"/>
              </a:rPr>
              <a:t>Host aliasing</a:t>
            </a:r>
            <a:r>
              <a:rPr lang="en-US" dirty="0">
                <a:latin typeface="Arial" panose="020B0604020202020204" pitchFamily="34" charset="0"/>
                <a:cs typeface="Arial" panose="020B0604020202020204" pitchFamily="34" charset="0"/>
              </a:rPr>
              <a:t>. A host with a complicated hostname can have one or more alias names. For example, a hostname such as relay1.west-coast.enterprise.com could have, say, two aliases such as enterprise.com and www.enterprise.com. In this case, the hostname relay1.westcoast.enterprise.com is said to be a canonical hostname. Alias hostnames, when present, are typically more mnemonic than canonical hostnames.</a:t>
            </a:r>
          </a:p>
          <a:p>
            <a:pPr lvl="1"/>
            <a:r>
              <a:rPr lang="en-US" b="1" dirty="0">
                <a:latin typeface="Arial" panose="020B0604020202020204" pitchFamily="34" charset="0"/>
                <a:cs typeface="Arial" panose="020B0604020202020204" pitchFamily="34" charset="0"/>
              </a:rPr>
              <a:t>Mail server aliasing</a:t>
            </a:r>
            <a:r>
              <a:rPr lang="en-US" dirty="0">
                <a:latin typeface="Arial" panose="020B0604020202020204" pitchFamily="34" charset="0"/>
                <a:cs typeface="Arial" panose="020B0604020202020204" pitchFamily="34" charset="0"/>
              </a:rPr>
              <a:t>: For obvious reasons, it is highly desirable that e-mail addresses be mnemonic. For example, if Bob has an account with Hotmail, Bob’s e-mail address might be as simple as bob@hotmail.com. However, the hostname of the Hotmail mail server is more complicated and much less mnemonic than simply hotmail.com (for example, the canonical hostname might be something like relay1.west-coast.hotmail.com). DNS can be invoked by a mail application to obtain the canonical hostname for a supplied alias hostname as well as the IP address of the host. In fact, the MX record (see below) permits a company’s mail server and Web server to have identical (aliased) hostnames; for example, a company’s Web server and mail server can both be called enterprise.com.</a:t>
            </a:r>
            <a:endParaRPr lang="en-IN" dirty="0">
              <a:latin typeface="Arial" panose="020B0604020202020204" pitchFamily="34" charset="0"/>
              <a:cs typeface="Arial" panose="020B0604020202020204" pitchFamily="34" charset="0"/>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316451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2">
                    <a:lumMod val="50000"/>
                  </a:schemeClr>
                </a:solidFill>
                <a:latin typeface="Arial Rounded MT Bold" panose="020F0704030504030204" pitchFamily="34" charset="0"/>
              </a:rPr>
              <a:t>Services provided by DNS :</a:t>
            </a:r>
            <a:endParaRPr lang="en-IN" sz="4000" b="1" dirty="0">
              <a:solidFill>
                <a:schemeClr val="bg2">
                  <a:lumMod val="50000"/>
                </a:schemeClr>
              </a:solidFill>
              <a:latin typeface="Arial Rounded MT Bold" panose="020F0704030504030204" pitchFamily="34" charset="0"/>
            </a:endParaRPr>
          </a:p>
        </p:txBody>
      </p:sp>
      <p:sp>
        <p:nvSpPr>
          <p:cNvPr id="3" name="Content Placeholder 2"/>
          <p:cNvSpPr>
            <a:spLocks noGrp="1"/>
          </p:cNvSpPr>
          <p:nvPr>
            <p:ph idx="1"/>
          </p:nvPr>
        </p:nvSpPr>
        <p:spPr>
          <a:xfrm>
            <a:off x="677334" y="1794829"/>
            <a:ext cx="8596668" cy="3517835"/>
          </a:xfrm>
        </p:spPr>
        <p:txBody>
          <a:bodyPr>
            <a:noAutofit/>
          </a:bodyPr>
          <a:lstStyle/>
          <a:p>
            <a:pPr lvl="1"/>
            <a:r>
              <a:rPr lang="en-US" sz="1800" b="1" dirty="0">
                <a:latin typeface="Arial" panose="020B0604020202020204" pitchFamily="34" charset="0"/>
                <a:cs typeface="Arial" panose="020B0604020202020204" pitchFamily="34" charset="0"/>
              </a:rPr>
              <a:t>Load distribution:</a:t>
            </a:r>
            <a:r>
              <a:rPr lang="en-US" sz="1800" dirty="0">
                <a:latin typeface="Arial" panose="020B0604020202020204" pitchFamily="34" charset="0"/>
                <a:cs typeface="Arial" panose="020B0604020202020204" pitchFamily="34" charset="0"/>
              </a:rPr>
              <a:t> DNS is also used to perform load distribution among replicated servers, such as replicated Web servers. Busy sites, such as cnn.com, are replicated over multiple servers, with each server running on a different end system and each having a different IP address. For replicated Web servers, a set of IP addresses is thus associated with one canonical hostname. The DNS database contains this set of IP addresses. When clients make a DNS query for a name mapped to a set of addresses, the server responds with the entire set of IP addresses, but rotates the ordering of the addresses within each reply. Because a client typically sends its HTTP request message to the IP address that is listed first in the set, DNS rotation distributes the traffic among the replicated servers.</a:t>
            </a: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07384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bg2">
                    <a:lumMod val="50000"/>
                  </a:schemeClr>
                </a:solidFill>
                <a:latin typeface="Arial Rounded MT Bold" panose="020F0704030504030204" pitchFamily="34" charset="0"/>
                <a:ea typeface="+mn-ea"/>
                <a:cs typeface="+mn-cs"/>
              </a:rPr>
              <a:t>DNS lookup</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For most situations, DNS is concerned with a domain name being translated into the appropriate IP address. To learn how this process works, it helps to follow the path of a DNS lookup as it travels from a web browser, through the DNS lookup process, and back again. Let's take a look at the steps.</a:t>
            </a:r>
          </a:p>
          <a:p>
            <a:r>
              <a:rPr lang="en-US" dirty="0">
                <a:latin typeface="Arial" panose="020B0604020202020204" pitchFamily="34" charset="0"/>
                <a:cs typeface="Arial" panose="020B0604020202020204" pitchFamily="34" charset="0"/>
              </a:rPr>
              <a:t>Note: Often DNS lookup information will be cached either locally inside the querying computer or remotely in the DNS infrastructure. There are typically 8 steps in a DNS lookup. When DNS information is cached, steps are skipped from the DNS lookup process which makes it quicker. The example below outlines all 8 steps when nothing is cached.</a:t>
            </a:r>
          </a:p>
        </p:txBody>
      </p:sp>
      <p:sp>
        <p:nvSpPr>
          <p:cNvPr id="4" name="Rounded Rectangle 3">
            <a:extLst>
              <a:ext uri="{FF2B5EF4-FFF2-40B4-BE49-F238E27FC236}">
                <a16:creationId xmlns:a16="http://schemas.microsoft.com/office/drawing/2014/main" id="{0F22C6EA-34E2-B42C-16D1-8E2C12631DD0}"/>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33B848C-D733-1211-2B44-22A3D170F12B}"/>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54227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5296"/>
            <a:ext cx="8596668" cy="5266943"/>
          </a:xfrm>
        </p:spPr>
        <p:txBody>
          <a:bodyPr/>
          <a:lstStyle/>
          <a:p>
            <a:pPr>
              <a:buFont typeface="+mj-lt"/>
              <a:buAutoNum type="arabicPeriod"/>
            </a:pPr>
            <a:r>
              <a:rPr lang="en-US" dirty="0">
                <a:latin typeface="Arial" panose="020B0604020202020204" pitchFamily="34" charset="0"/>
                <a:cs typeface="Arial" panose="020B0604020202020204" pitchFamily="34" charset="0"/>
              </a:rPr>
              <a:t>A user types ‘example.com’ into a web browser and the query travels into the Internet and is received by a DNS recursive resolver.</a:t>
            </a:r>
          </a:p>
          <a:p>
            <a:pPr>
              <a:buFont typeface="+mj-lt"/>
              <a:buAutoNum type="arabicPeriod"/>
            </a:pPr>
            <a:r>
              <a:rPr lang="en-US" dirty="0">
                <a:latin typeface="Arial" panose="020B0604020202020204" pitchFamily="34" charset="0"/>
                <a:cs typeface="Arial" panose="020B0604020202020204" pitchFamily="34" charset="0"/>
              </a:rPr>
              <a:t>The resolver then queries a DNS root name server (.).</a:t>
            </a:r>
          </a:p>
          <a:p>
            <a:pPr>
              <a:buFont typeface="+mj-lt"/>
              <a:buAutoNum type="arabicPeriod"/>
            </a:pPr>
            <a:r>
              <a:rPr lang="en-US" dirty="0">
                <a:latin typeface="Arial" panose="020B0604020202020204" pitchFamily="34" charset="0"/>
                <a:cs typeface="Arial" panose="020B0604020202020204" pitchFamily="34" charset="0"/>
              </a:rPr>
              <a:t>The root server then responds to the resolver with the address of a Top Level Domain (TLD) DNS server (such as .com or .NET), which stores the information for its domains. When searching for example.com, our request is pointed toward the .com TLD.</a:t>
            </a:r>
          </a:p>
          <a:p>
            <a:pPr>
              <a:buFont typeface="+mj-lt"/>
              <a:buAutoNum type="arabicPeriod"/>
            </a:pPr>
            <a:r>
              <a:rPr lang="en-US" dirty="0">
                <a:latin typeface="Arial" panose="020B0604020202020204" pitchFamily="34" charset="0"/>
                <a:cs typeface="Arial" panose="020B0604020202020204" pitchFamily="34" charset="0"/>
              </a:rPr>
              <a:t>The resolver then makes a request to the .com TLD.</a:t>
            </a:r>
          </a:p>
          <a:p>
            <a:pPr>
              <a:buFont typeface="+mj-lt"/>
              <a:buAutoNum type="arabicPeriod"/>
            </a:pPr>
            <a:r>
              <a:rPr lang="en-US" dirty="0">
                <a:latin typeface="Arial" panose="020B0604020202020204" pitchFamily="34" charset="0"/>
                <a:cs typeface="Arial" panose="020B0604020202020204" pitchFamily="34" charset="0"/>
              </a:rPr>
              <a:t>The TLD server then responds with the IP address of the domain’s name server, example.com.</a:t>
            </a:r>
          </a:p>
          <a:p>
            <a:pPr>
              <a:buFont typeface="+mj-lt"/>
              <a:buAutoNum type="arabicPeriod"/>
            </a:pPr>
            <a:r>
              <a:rPr lang="en-US" dirty="0">
                <a:latin typeface="Arial" panose="020B0604020202020204" pitchFamily="34" charset="0"/>
                <a:cs typeface="Arial" panose="020B0604020202020204" pitchFamily="34" charset="0"/>
              </a:rPr>
              <a:t>Lastly, the recursive resolver sends a query to the domain’s name server.</a:t>
            </a:r>
          </a:p>
          <a:p>
            <a:pPr>
              <a:buFont typeface="+mj-lt"/>
              <a:buAutoNum type="arabicPeriod"/>
            </a:pPr>
            <a:r>
              <a:rPr lang="en-US" dirty="0">
                <a:latin typeface="Arial" panose="020B0604020202020204" pitchFamily="34" charset="0"/>
                <a:cs typeface="Arial" panose="020B0604020202020204" pitchFamily="34" charset="0"/>
              </a:rPr>
              <a:t>The IP address for example.com is then returned to the resolver from the name server.</a:t>
            </a:r>
          </a:p>
          <a:p>
            <a:pPr>
              <a:buFont typeface="+mj-lt"/>
              <a:buAutoNum type="arabicPeriod"/>
            </a:pPr>
            <a:r>
              <a:rPr lang="en-US" dirty="0">
                <a:latin typeface="Arial" panose="020B0604020202020204" pitchFamily="34" charset="0"/>
                <a:cs typeface="Arial" panose="020B0604020202020204" pitchFamily="34" charset="0"/>
              </a:rPr>
              <a:t>The DNS resolver then responds to the web browser with the IP address of the domain requested initially.</a:t>
            </a:r>
          </a:p>
          <a:p>
            <a:pPr>
              <a:buFont typeface="+mj-lt"/>
              <a:buAutoNum type="arabicPeriod"/>
            </a:pPr>
            <a:endParaRPr lang="en-US" dirty="0">
              <a:latin typeface="Arial" panose="020B0604020202020204" pitchFamily="34" charset="0"/>
              <a:cs typeface="Arial" panose="020B0604020202020204" pitchFamily="34" charset="0"/>
            </a:endParaRPr>
          </a:p>
        </p:txBody>
      </p:sp>
      <p:sp>
        <p:nvSpPr>
          <p:cNvPr id="5" name="Google Shape;297;p38">
            <a:extLst>
              <a:ext uri="{FF2B5EF4-FFF2-40B4-BE49-F238E27FC236}">
                <a16:creationId xmlns:a16="http://schemas.microsoft.com/office/drawing/2014/main" id="{EB973544-1028-8646-AC0C-3D550E7A5EAF}"/>
              </a:ext>
            </a:extLst>
          </p:cNvPr>
          <p:cNvSpPr txBox="1"/>
          <p:nvPr/>
        </p:nvSpPr>
        <p:spPr>
          <a:xfrm>
            <a:off x="993746" y="348619"/>
            <a:ext cx="8058814" cy="584745"/>
          </a:xfrm>
          <a:prstGeom prst="rect">
            <a:avLst/>
          </a:prstGeom>
          <a:noFill/>
          <a:ln>
            <a:noFill/>
          </a:ln>
        </p:spPr>
        <p:txBody>
          <a:bodyPr spcFirstLastPara="1" wrap="square" lIns="91425" tIns="91425" rIns="91425" bIns="91425" anchor="t" anchorCtr="0">
            <a:spAutoFit/>
          </a:bodyPr>
          <a:lstStyle/>
          <a:p>
            <a:r>
              <a:rPr lang="en-US" sz="2400" b="1" dirty="0">
                <a:solidFill>
                  <a:schemeClr val="bg2">
                    <a:lumMod val="50000"/>
                  </a:schemeClr>
                </a:solidFill>
                <a:latin typeface="Arial Rounded MT Bold" panose="020F0704030504030204" pitchFamily="34" charset="0"/>
              </a:rPr>
              <a:t>The 8 steps in a DNS lookup:</a:t>
            </a:r>
          </a:p>
          <a:p>
            <a:pPr lvl="0"/>
            <a:endParaRPr sz="200" b="1" dirty="0">
              <a:solidFill>
                <a:schemeClr val="bg2">
                  <a:lumMod val="50000"/>
                </a:schemeClr>
              </a:solidFill>
              <a:latin typeface="Arial Rounded MT Bold" panose="020F0704030504030204" pitchFamily="34" charset="0"/>
            </a:endParaRPr>
          </a:p>
        </p:txBody>
      </p:sp>
      <p:sp>
        <p:nvSpPr>
          <p:cNvPr id="4" name="Rounded Rectangle 3">
            <a:extLst>
              <a:ext uri="{FF2B5EF4-FFF2-40B4-BE49-F238E27FC236}">
                <a16:creationId xmlns:a16="http://schemas.microsoft.com/office/drawing/2014/main" id="{D0712C49-6FC0-A567-A94E-85AFA774557D}"/>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051A02F-440B-89EE-EB79-B056C85B1754}"/>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323135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978"/>
          <a:stretch/>
        </p:blipFill>
        <p:spPr>
          <a:xfrm>
            <a:off x="553573" y="392840"/>
            <a:ext cx="8151515" cy="5587336"/>
          </a:xfrm>
          <a:prstGeom prst="rect">
            <a:avLst/>
          </a:prstGeom>
        </p:spPr>
      </p:pic>
      <p:sp>
        <p:nvSpPr>
          <p:cNvPr id="3" name="Rounded Rectangle 2">
            <a:extLst>
              <a:ext uri="{FF2B5EF4-FFF2-40B4-BE49-F238E27FC236}">
                <a16:creationId xmlns:a16="http://schemas.microsoft.com/office/drawing/2014/main" id="{B5A92CF9-8B77-D34C-9ADD-D86B4C488EDD}"/>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610097F-BB57-1334-1288-19723D32031C}"/>
              </a:ext>
            </a:extLst>
          </p:cNvPr>
          <p:cNvPicPr>
            <a:picLocks noChangeAspect="1"/>
          </p:cNvPicPr>
          <p:nvPr/>
        </p:nvPicPr>
        <p:blipFill>
          <a:blip r:embed="rId3"/>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74523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id="{EB973544-1028-8646-AC0C-3D550E7A5EAF}"/>
              </a:ext>
            </a:extLst>
          </p:cNvPr>
          <p:cNvSpPr txBox="1"/>
          <p:nvPr/>
        </p:nvSpPr>
        <p:spPr>
          <a:xfrm>
            <a:off x="749808" y="421721"/>
            <a:ext cx="6374337" cy="738633"/>
          </a:xfrm>
          <a:prstGeom prst="rect">
            <a:avLst/>
          </a:prstGeom>
          <a:noFill/>
          <a:ln>
            <a:noFill/>
          </a:ln>
        </p:spPr>
        <p:txBody>
          <a:bodyPr spcFirstLastPara="1" wrap="square" lIns="91425" tIns="91425" rIns="91425" bIns="91425" anchor="t" anchorCtr="0">
            <a:spAutoFit/>
          </a:bodyPr>
          <a:lstStyle/>
          <a:p>
            <a:r>
              <a:rPr lang="en-US" sz="3600" b="1" dirty="0">
                <a:solidFill>
                  <a:schemeClr val="bg2">
                    <a:lumMod val="50000"/>
                  </a:schemeClr>
                </a:solidFill>
                <a:latin typeface="Arial Rounded MT Bold" panose="020F0704030504030204" pitchFamily="34" charset="0"/>
              </a:rPr>
              <a:t>DNS Resolver</a:t>
            </a:r>
            <a:endParaRPr lang="en-IN" sz="3600" b="1" dirty="0">
              <a:solidFill>
                <a:schemeClr val="bg2">
                  <a:lumMod val="50000"/>
                </a:schemeClr>
              </a:solidFill>
              <a:latin typeface="Arial Rounded MT Bold" panose="020F0704030504030204" pitchFamily="34" charset="0"/>
            </a:endParaRPr>
          </a:p>
        </p:txBody>
      </p:sp>
      <p:sp>
        <p:nvSpPr>
          <p:cNvPr id="3" name="Rectangle 2"/>
          <p:cNvSpPr/>
          <p:nvPr/>
        </p:nvSpPr>
        <p:spPr>
          <a:xfrm>
            <a:off x="749808" y="1457236"/>
            <a:ext cx="8220456" cy="2062103"/>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The DNS resolver is the first stop in the DNS lookup, and it is responsible for dealing with the client that made the initial request. The resolver starts the sequence of queries that ultimately leads to a URL being translated into the necessary IP address.</a:t>
            </a:r>
          </a:p>
          <a:p>
            <a:r>
              <a:rPr lang="en-US" sz="1600" dirty="0">
                <a:latin typeface="Arial" panose="020B0604020202020204" pitchFamily="34" charset="0"/>
                <a:cs typeface="Arial" panose="020B0604020202020204" pitchFamily="34" charset="0"/>
              </a:rPr>
              <a:t>Note: A typical uncached DNS lookup will involve both recursive and iterative queries.</a:t>
            </a:r>
          </a:p>
          <a:p>
            <a:r>
              <a:rPr lang="en-US" sz="1600" dirty="0">
                <a:latin typeface="Arial" panose="020B0604020202020204" pitchFamily="34" charset="0"/>
                <a:cs typeface="Arial" panose="020B0604020202020204" pitchFamily="34" charset="0"/>
              </a:rPr>
              <a:t>It's important to differentiate between a recursive DNS query and a recursive DNS resolver. The query refers to the request made to a DNS resolver requiring the resolution of the query. A DNS recursive resolver is the computer that accepts a recursive query and processes the response by making the necessary requests.</a:t>
            </a: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133" y="3741350"/>
            <a:ext cx="6858000" cy="2771775"/>
          </a:xfrm>
          <a:prstGeom prst="rect">
            <a:avLst/>
          </a:prstGeom>
        </p:spPr>
      </p:pic>
    </p:spTree>
    <p:extLst>
      <p:ext uri="{BB962C8B-B14F-4D97-AF65-F5344CB8AC3E}">
        <p14:creationId xmlns:p14="http://schemas.microsoft.com/office/powerpoint/2010/main" val="216722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id="{EB973544-1028-8646-AC0C-3D550E7A5EAF}"/>
              </a:ext>
            </a:extLst>
          </p:cNvPr>
          <p:cNvSpPr txBox="1"/>
          <p:nvPr/>
        </p:nvSpPr>
        <p:spPr>
          <a:xfrm>
            <a:off x="993746" y="348619"/>
            <a:ext cx="6374337" cy="800189"/>
          </a:xfrm>
          <a:prstGeom prst="rect">
            <a:avLst/>
          </a:prstGeom>
          <a:noFill/>
          <a:ln>
            <a:noFill/>
          </a:ln>
        </p:spPr>
        <p:txBody>
          <a:bodyPr spcFirstLastPara="1" wrap="square" lIns="91425" tIns="91425" rIns="91425" bIns="91425" anchor="t" anchorCtr="0">
            <a:spAutoFit/>
          </a:bodyPr>
          <a:lstStyle/>
          <a:p>
            <a:pPr lvl="0"/>
            <a:r>
              <a:rPr lang="en-US" sz="4000" b="1" dirty="0">
                <a:solidFill>
                  <a:schemeClr val="bg2">
                    <a:lumMod val="50000"/>
                  </a:schemeClr>
                </a:solidFill>
                <a:latin typeface="Arial Rounded MT Bold" panose="020F0704030504030204" pitchFamily="34" charset="0"/>
              </a:rPr>
              <a:t>Types of DNS Queries</a:t>
            </a:r>
            <a:endParaRPr sz="4000" b="1" dirty="0">
              <a:solidFill>
                <a:schemeClr val="bg2">
                  <a:lumMod val="50000"/>
                </a:schemeClr>
              </a:solidFill>
              <a:latin typeface="Arial Rounded MT Bold" panose="020F0704030504030204" pitchFamily="34" charset="0"/>
            </a:endParaRPr>
          </a:p>
        </p:txBody>
      </p:sp>
      <p:sp>
        <p:nvSpPr>
          <p:cNvPr id="3" name="Rectangle 2">
            <a:extLst>
              <a:ext uri="{FF2B5EF4-FFF2-40B4-BE49-F238E27FC236}">
                <a16:creationId xmlns:a16="http://schemas.microsoft.com/office/drawing/2014/main" id="{21418F3C-4753-8941-B1DD-511EE3DB05FE}"/>
              </a:ext>
            </a:extLst>
          </p:cNvPr>
          <p:cNvSpPr/>
          <p:nvPr/>
        </p:nvSpPr>
        <p:spPr>
          <a:xfrm>
            <a:off x="792578" y="1541090"/>
            <a:ext cx="2754966" cy="4240966"/>
          </a:xfrm>
          <a:prstGeom prst="rect">
            <a:avLst/>
          </a:prstGeom>
          <a:solidFill>
            <a:schemeClr val="accent2">
              <a:lumMod val="75000"/>
            </a:schemeClr>
          </a:solidFill>
          <a:ln>
            <a:solidFill>
              <a:schemeClr val="bg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Arial Rounded MT Bold" panose="020F0704030504030204" pitchFamily="34" charset="0"/>
              </a:rPr>
              <a:t>Recursive </a:t>
            </a:r>
          </a:p>
          <a:p>
            <a:pPr algn="ctr"/>
            <a:r>
              <a:rPr lang="en-IN" sz="2400" b="1" dirty="0">
                <a:latin typeface="Arial Rounded MT Bold" panose="020F0704030504030204" pitchFamily="34" charset="0"/>
              </a:rPr>
              <a:t>Query</a:t>
            </a:r>
            <a:r>
              <a:rPr lang="en-US" sz="2400" dirty="0">
                <a:latin typeface="Arial Rounded MT Bold" panose="020F0704030504030204" pitchFamily="34" charset="0"/>
              </a:rPr>
              <a:t>:</a:t>
            </a:r>
          </a:p>
          <a:p>
            <a:pPr algn="ctr"/>
            <a:endParaRPr lang="en-US" dirty="0"/>
          </a:p>
          <a:p>
            <a:pPr lvl="1"/>
            <a:r>
              <a:rPr lang="en-US" sz="1400" dirty="0">
                <a:latin typeface="Arial Rounded MT Bold" panose="020F0704030504030204" pitchFamily="34" charset="0"/>
              </a:rPr>
              <a:t>In a recursive query, a DNS client requires that a DNS server (typically a DNS recursive resolver) will respond to the client with either the requested resource record or an error message if the resolver can't find the record.</a:t>
            </a:r>
          </a:p>
        </p:txBody>
      </p:sp>
      <p:sp>
        <p:nvSpPr>
          <p:cNvPr id="4" name="Rectangle 3">
            <a:extLst>
              <a:ext uri="{FF2B5EF4-FFF2-40B4-BE49-F238E27FC236}">
                <a16:creationId xmlns:a16="http://schemas.microsoft.com/office/drawing/2014/main" id="{744647EC-9B03-784D-840E-535984B5C19A}"/>
              </a:ext>
            </a:extLst>
          </p:cNvPr>
          <p:cNvSpPr/>
          <p:nvPr/>
        </p:nvSpPr>
        <p:spPr>
          <a:xfrm>
            <a:off x="3685458" y="1559378"/>
            <a:ext cx="2754966" cy="4240966"/>
          </a:xfrm>
          <a:prstGeom prst="rect">
            <a:avLst/>
          </a:prstGeom>
          <a:solidFill>
            <a:srgbClr val="596A85"/>
          </a:solidFill>
          <a:ln>
            <a:solidFill>
              <a:schemeClr val="tx2"/>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Rounded MT Bold" panose="020F0704030504030204" pitchFamily="34" charset="0"/>
              </a:rPr>
              <a:t>Iterative Query:</a:t>
            </a:r>
          </a:p>
          <a:p>
            <a:pPr algn="ctr"/>
            <a:endParaRPr lang="en-US" dirty="0"/>
          </a:p>
          <a:p>
            <a:r>
              <a:rPr lang="en-US" sz="1400" dirty="0">
                <a:latin typeface="Arial Rounded MT Bold" panose="020F0704030504030204" pitchFamily="34" charset="0"/>
              </a:rPr>
              <a:t>In this situation the DNS client will allow a DNS server to return the best answer it can. If the queried DNS server does not have a match for the query name, it will return a referral to a DNS server authoritative for a lower level of the domain namespace. The DNS client will then make a query to the referral address. This process continues until either an error or timeout occurs.</a:t>
            </a:r>
          </a:p>
        </p:txBody>
      </p:sp>
      <p:sp>
        <p:nvSpPr>
          <p:cNvPr id="5" name="Rectangle 4">
            <a:extLst>
              <a:ext uri="{FF2B5EF4-FFF2-40B4-BE49-F238E27FC236}">
                <a16:creationId xmlns:a16="http://schemas.microsoft.com/office/drawing/2014/main" id="{744647EC-9B03-784D-840E-535984B5C19A}"/>
              </a:ext>
            </a:extLst>
          </p:cNvPr>
          <p:cNvSpPr/>
          <p:nvPr/>
        </p:nvSpPr>
        <p:spPr>
          <a:xfrm>
            <a:off x="6590202" y="1574618"/>
            <a:ext cx="2754966" cy="4240966"/>
          </a:xfrm>
          <a:prstGeom prst="rect">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Rounded MT Bold" panose="020F0704030504030204" pitchFamily="34" charset="0"/>
              </a:rPr>
              <a:t>Non-recursive Query:</a:t>
            </a:r>
          </a:p>
          <a:p>
            <a:pPr algn="ctr"/>
            <a:endParaRPr lang="en-US" dirty="0"/>
          </a:p>
          <a:p>
            <a:r>
              <a:rPr lang="en-US" sz="1400" dirty="0">
                <a:latin typeface="Arial Rounded MT Bold" panose="020F0704030504030204" pitchFamily="34" charset="0"/>
              </a:rPr>
              <a:t>Typically this will occur when a DNS resolver client queries a DNS server for a record that it has access to either because it's authoritative for the record or the record exists inside of its cache. Typically, a DNS server will cache DNS records to prevent additional bandwidth consumption and load on upstream servers.</a:t>
            </a:r>
          </a:p>
        </p:txBody>
      </p:sp>
      <p:sp>
        <p:nvSpPr>
          <p:cNvPr id="6" name="Rounded Rectangle 5"/>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887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647EC-9B03-784D-840E-535984B5C19A}"/>
              </a:ext>
            </a:extLst>
          </p:cNvPr>
          <p:cNvSpPr/>
          <p:nvPr/>
        </p:nvSpPr>
        <p:spPr>
          <a:xfrm>
            <a:off x="3621024" y="1691640"/>
            <a:ext cx="5715000" cy="4178808"/>
          </a:xfrm>
          <a:prstGeom prst="rect">
            <a:avLst/>
          </a:prstGeom>
          <a:solidFill>
            <a:schemeClr val="accent2">
              <a:lumMod val="75000"/>
            </a:schemeClr>
          </a:solidFill>
          <a:ln>
            <a:noFill/>
          </a:ln>
          <a:effectLst>
            <a:outerShdw blurRad="76200" dir="18900000" sy="23000" kx="-1200000" algn="bl" rotWithShape="0">
              <a:prstClr val="black">
                <a:alpha val="2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Arial Rounded MT Bold" panose="020F0704030504030204" pitchFamily="34" charset="0"/>
              </a:rPr>
              <a:t>A DNS cache (sometimes called a DNS resolver</a:t>
            </a:r>
            <a:r>
              <a:rPr lang="en-US" sz="2000" i="1" dirty="0">
                <a:latin typeface="Arial Rounded MT Bold" panose="020F0704030504030204" pitchFamily="34" charset="0"/>
              </a:rPr>
              <a:t> </a:t>
            </a:r>
            <a:r>
              <a:rPr lang="en-US" sz="2000" dirty="0">
                <a:latin typeface="Arial Rounded MT Bold" panose="020F0704030504030204" pitchFamily="34" charset="0"/>
              </a:rPr>
              <a:t>cache) is a temporary database, maintained by a computer's operating system, that contains records of all the recent visits and attempted visits to websites and other internet domains.</a:t>
            </a:r>
          </a:p>
          <a:p>
            <a:r>
              <a:rPr lang="en-US" sz="2000" dirty="0">
                <a:latin typeface="Arial Rounded MT Bold" panose="020F0704030504030204" pitchFamily="34" charset="0"/>
              </a:rPr>
              <a:t>In other words, a DNS cache is just a memory of recent DNS lookups that your computer can quickly refer to when it's trying to figure out how to load a website.</a:t>
            </a:r>
          </a:p>
        </p:txBody>
      </p:sp>
      <p:sp>
        <p:nvSpPr>
          <p:cNvPr id="7" name="Google Shape;297;p38">
            <a:extLst>
              <a:ext uri="{FF2B5EF4-FFF2-40B4-BE49-F238E27FC236}">
                <a16:creationId xmlns:a16="http://schemas.microsoft.com/office/drawing/2014/main" id="{EB973544-1028-8646-AC0C-3D550E7A5EAF}"/>
              </a:ext>
            </a:extLst>
          </p:cNvPr>
          <p:cNvSpPr txBox="1"/>
          <p:nvPr/>
        </p:nvSpPr>
        <p:spPr>
          <a:xfrm>
            <a:off x="993746" y="348619"/>
            <a:ext cx="8058814" cy="800189"/>
          </a:xfrm>
          <a:prstGeom prst="rect">
            <a:avLst/>
          </a:prstGeom>
          <a:noFill/>
          <a:ln>
            <a:noFill/>
          </a:ln>
        </p:spPr>
        <p:txBody>
          <a:bodyPr spcFirstLastPara="1" wrap="square" lIns="91425" tIns="91425" rIns="91425" bIns="91425" anchor="t" anchorCtr="0">
            <a:spAutoFit/>
          </a:bodyPr>
          <a:lstStyle/>
          <a:p>
            <a:pPr lvl="0"/>
            <a:r>
              <a:rPr lang="en-US" sz="4000" b="1" dirty="0">
                <a:solidFill>
                  <a:schemeClr val="bg2">
                    <a:lumMod val="50000"/>
                  </a:schemeClr>
                </a:solidFill>
                <a:latin typeface="Arial Rounded MT Bold" panose="020F0704030504030204" pitchFamily="34" charset="0"/>
              </a:rPr>
              <a:t>DNS Caching</a:t>
            </a:r>
            <a:endParaRPr sz="4000" b="1" dirty="0">
              <a:solidFill>
                <a:schemeClr val="bg2">
                  <a:lumMod val="50000"/>
                </a:schemeClr>
              </a:solidFill>
              <a:latin typeface="Arial Rounded MT Bold" panose="020F0704030504030204" pitchFamily="34" charset="0"/>
            </a:endParaRPr>
          </a:p>
        </p:txBody>
      </p:sp>
      <p:sp>
        <p:nvSpPr>
          <p:cNvPr id="9" name="Rounded Rectangle 8"/>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0086"/>
          <a:stretch/>
        </p:blipFill>
        <p:spPr>
          <a:xfrm>
            <a:off x="813816" y="2366010"/>
            <a:ext cx="2322576" cy="2451677"/>
          </a:xfrm>
          <a:prstGeom prst="rect">
            <a:avLst/>
          </a:prstGeom>
        </p:spPr>
      </p:pic>
    </p:spTree>
    <p:extLst>
      <p:ext uri="{BB962C8B-B14F-4D97-AF65-F5344CB8AC3E}">
        <p14:creationId xmlns:p14="http://schemas.microsoft.com/office/powerpoint/2010/main" val="7537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290" y="750570"/>
            <a:ext cx="8906446" cy="4830987"/>
          </a:xfrm>
          <a:prstGeom prst="rect">
            <a:avLst/>
          </a:prstGeom>
        </p:spPr>
      </p:pic>
      <p:sp>
        <p:nvSpPr>
          <p:cNvPr id="3" name="Rounded Rectangle 2">
            <a:extLst>
              <a:ext uri="{FF2B5EF4-FFF2-40B4-BE49-F238E27FC236}">
                <a16:creationId xmlns:a16="http://schemas.microsoft.com/office/drawing/2014/main" id="{2BA6E202-4B9E-262F-4165-DB33645D7B54}"/>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1D04C45-0BF1-6874-8C8A-2A6408F08EA7}"/>
              </a:ext>
            </a:extLst>
          </p:cNvPr>
          <p:cNvPicPr>
            <a:picLocks noChangeAspect="1"/>
          </p:cNvPicPr>
          <p:nvPr/>
        </p:nvPicPr>
        <p:blipFill>
          <a:blip r:embed="rId3"/>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422002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4696"/>
            <a:ext cx="8596668" cy="1320800"/>
          </a:xfrm>
        </p:spPr>
        <p:txBody>
          <a:bodyPr>
            <a:normAutofit/>
          </a:bodyPr>
          <a:lstStyle/>
          <a:p>
            <a:r>
              <a:rPr lang="en-US" sz="2800" b="1" dirty="0">
                <a:solidFill>
                  <a:schemeClr val="bg2">
                    <a:lumMod val="50000"/>
                  </a:schemeClr>
                </a:solidFill>
                <a:latin typeface="Arial Rounded MT Bold" panose="020F0704030504030204" pitchFamily="34" charset="0"/>
                <a:ea typeface="+mn-ea"/>
                <a:cs typeface="+mn-cs"/>
              </a:rPr>
              <a:t>Free vs. Paid DNS Servers: What is the Difference?</a:t>
            </a:r>
          </a:p>
        </p:txBody>
      </p:sp>
      <p:sp>
        <p:nvSpPr>
          <p:cNvPr id="3" name="Content Placeholder 2"/>
          <p:cNvSpPr>
            <a:spLocks noGrp="1"/>
          </p:cNvSpPr>
          <p:nvPr>
            <p:ph idx="1"/>
          </p:nvPr>
        </p:nvSpPr>
        <p:spPr>
          <a:xfrm>
            <a:off x="677334" y="1371600"/>
            <a:ext cx="8596668" cy="4669763"/>
          </a:xfrm>
        </p:spPr>
        <p:txBody>
          <a:bodyPr>
            <a:noAutofit/>
          </a:bodyPr>
          <a:lstStyle/>
          <a:p>
            <a:r>
              <a:rPr lang="en-US" sz="1600" b="1" dirty="0">
                <a:latin typeface="Arial" panose="020B0604020202020204" pitchFamily="34" charset="0"/>
                <a:cs typeface="Arial" panose="020B0604020202020204" pitchFamily="34" charset="0"/>
              </a:rPr>
              <a:t>Dynamic DNS (DDNS)</a:t>
            </a:r>
            <a:r>
              <a:rPr lang="en-US" sz="1600" dirty="0">
                <a:latin typeface="Arial" panose="020B0604020202020204" pitchFamily="34" charset="0"/>
                <a:cs typeface="Arial" panose="020B0604020202020204" pitchFamily="34" charset="0"/>
              </a:rPr>
              <a:t>: A DDNS maps internet domains, matching them to IP addresses. This enables you to get into your home computer no matter where you are in the world. DDNS is different from a regular DNS because it works with changing or dynamic IP addresses, making them a good choice for home networks.</a:t>
            </a:r>
          </a:p>
          <a:p>
            <a:r>
              <a:rPr lang="en-US" sz="1600" b="1" dirty="0">
                <a:latin typeface="Arial" panose="020B0604020202020204" pitchFamily="34" charset="0"/>
                <a:cs typeface="Arial" panose="020B0604020202020204" pitchFamily="34" charset="0"/>
              </a:rPr>
              <a:t>Secondary DNS</a:t>
            </a:r>
            <a:r>
              <a:rPr lang="en-US" sz="1600" dirty="0">
                <a:latin typeface="Arial" panose="020B0604020202020204" pitchFamily="34" charset="0"/>
                <a:cs typeface="Arial" panose="020B0604020202020204" pitchFamily="34" charset="0"/>
              </a:rPr>
              <a:t>: A secondary DNS name server makes sure that your domain does not go offline. It provides you with a redundancy or backup that can be accessed in the event of a complication.</a:t>
            </a:r>
          </a:p>
          <a:p>
            <a:r>
              <a:rPr lang="en-US" sz="1600" b="1" dirty="0">
                <a:latin typeface="Arial" panose="020B0604020202020204" pitchFamily="34" charset="0"/>
                <a:cs typeface="Arial" panose="020B0604020202020204" pitchFamily="34" charset="0"/>
              </a:rPr>
              <a:t>Management interface</a:t>
            </a:r>
            <a:r>
              <a:rPr lang="en-US" sz="1600" dirty="0">
                <a:latin typeface="Arial" panose="020B0604020202020204" pitchFamily="34" charset="0"/>
                <a:cs typeface="Arial" panose="020B0604020202020204" pitchFamily="34" charset="0"/>
              </a:rPr>
              <a:t>: Many paid DNS servers offer users a dashboard they can use to manage their service and tweak it according to their needs.</a:t>
            </a:r>
          </a:p>
          <a:p>
            <a:r>
              <a:rPr lang="en-US" sz="1600" b="1" dirty="0">
                <a:latin typeface="Arial" panose="020B0604020202020204" pitchFamily="34" charset="0"/>
                <a:cs typeface="Arial" panose="020B0604020202020204" pitchFamily="34" charset="0"/>
              </a:rPr>
              <a:t>Two-factor authentication</a:t>
            </a:r>
            <a:r>
              <a:rPr lang="en-US" sz="1600" dirty="0">
                <a:latin typeface="Arial" panose="020B0604020202020204" pitchFamily="34" charset="0"/>
                <a:cs typeface="Arial" panose="020B0604020202020204" pitchFamily="34" charset="0"/>
              </a:rPr>
              <a:t>: You can provide protection for your domain with an extra level of authentication.</a:t>
            </a:r>
          </a:p>
          <a:p>
            <a:r>
              <a:rPr lang="en-US" sz="1600" b="1" dirty="0">
                <a:latin typeface="Arial" panose="020B0604020202020204" pitchFamily="34" charset="0"/>
                <a:cs typeface="Arial" panose="020B0604020202020204" pitchFamily="34" charset="0"/>
              </a:rPr>
              <a:t>More security</a:t>
            </a:r>
            <a:r>
              <a:rPr lang="en-US" sz="1600" dirty="0">
                <a:latin typeface="Arial" panose="020B0604020202020204" pitchFamily="34" charset="0"/>
                <a:cs typeface="Arial" panose="020B0604020202020204" pitchFamily="34" charset="0"/>
              </a:rPr>
              <a:t>: When you make use of a paid DNS server, you get another protective level of security. This helps shield your website from attackers.</a:t>
            </a:r>
          </a:p>
          <a:p>
            <a:r>
              <a:rPr lang="en-US" sz="1600" b="1" dirty="0">
                <a:latin typeface="Arial" panose="020B0604020202020204" pitchFamily="34" charset="0"/>
                <a:cs typeface="Arial" panose="020B0604020202020204" pitchFamily="34" charset="0"/>
              </a:rPr>
              <a:t>Better, faster performance</a:t>
            </a:r>
            <a:r>
              <a:rPr lang="en-US" sz="1600" dirty="0">
                <a:latin typeface="Arial" panose="020B0604020202020204" pitchFamily="34" charset="0"/>
                <a:cs typeface="Arial" panose="020B0604020202020204" pitchFamily="34" charset="0"/>
              </a:rPr>
              <a:t>: A paid DNS server comes with a service-level agreement (SLA). Each SLA guarantees a high rate of DNS resolution, often between 99% and 100%.</a:t>
            </a:r>
          </a:p>
          <a:p>
            <a:r>
              <a:rPr lang="en-US" sz="1600" b="1" dirty="0">
                <a:latin typeface="Arial" panose="020B0604020202020204" pitchFamily="34" charset="0"/>
                <a:cs typeface="Arial" panose="020B0604020202020204" pitchFamily="34" charset="0"/>
              </a:rPr>
              <a:t>Customer service</a:t>
            </a:r>
            <a:r>
              <a:rPr lang="en-US" sz="1600" dirty="0">
                <a:latin typeface="Arial" panose="020B0604020202020204" pitchFamily="34" charset="0"/>
                <a:cs typeface="Arial" panose="020B0604020202020204" pitchFamily="34" charset="0"/>
              </a:rPr>
              <a:t>: With a paid DNS server, you get the additional advantage of customer service that can answer questions and troubleshoot any issues.</a:t>
            </a:r>
          </a:p>
        </p:txBody>
      </p:sp>
      <p:sp>
        <p:nvSpPr>
          <p:cNvPr id="4" name="Rounded Rectangle 3">
            <a:extLst>
              <a:ext uri="{FF2B5EF4-FFF2-40B4-BE49-F238E27FC236}">
                <a16:creationId xmlns:a16="http://schemas.microsoft.com/office/drawing/2014/main" id="{F1A92F4E-8BA7-609A-9609-4705C1FE762C}"/>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81516E0-F1E9-66AD-711E-E499ACA5DEAE}"/>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129348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2">
                    <a:lumMod val="50000"/>
                  </a:schemeClr>
                </a:solidFill>
                <a:latin typeface="Arial Rounded MT Bold" panose="020F0704030504030204" pitchFamily="34" charset="0"/>
              </a:rPr>
              <a:t>Table of Contents</a:t>
            </a:r>
            <a:endParaRPr lang="en-IN" sz="4000" b="1" dirty="0">
              <a:solidFill>
                <a:schemeClr val="bg2">
                  <a:lumMod val="50000"/>
                </a:schemeClr>
              </a:solidFill>
              <a:latin typeface="Arial Rounded MT Bold" panose="020F0704030504030204" pitchFamily="34" charset="0"/>
            </a:endParaRPr>
          </a:p>
        </p:txBody>
      </p:sp>
      <p:grpSp>
        <p:nvGrpSpPr>
          <p:cNvPr id="5" name="Group 4"/>
          <p:cNvGrpSpPr/>
          <p:nvPr/>
        </p:nvGrpSpPr>
        <p:grpSpPr>
          <a:xfrm>
            <a:off x="671541" y="2526353"/>
            <a:ext cx="5611091" cy="576000"/>
            <a:chOff x="2984973" y="2023433"/>
            <a:chExt cx="5611091" cy="576000"/>
          </a:xfrm>
        </p:grpSpPr>
        <p:sp>
          <p:nvSpPr>
            <p:cNvPr id="6" name="Round Same Side Corner Rectangle 5"/>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8" name="TextBox 7"/>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9" name="TextBox 8"/>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DNS Protocol</a:t>
              </a:r>
            </a:p>
          </p:txBody>
        </p:sp>
      </p:grpSp>
      <p:grpSp>
        <p:nvGrpSpPr>
          <p:cNvPr id="11" name="Group 10"/>
          <p:cNvGrpSpPr/>
          <p:nvPr/>
        </p:nvGrpSpPr>
        <p:grpSpPr>
          <a:xfrm>
            <a:off x="691161" y="3299264"/>
            <a:ext cx="5611091" cy="576000"/>
            <a:chOff x="2984973" y="2915275"/>
            <a:chExt cx="5611091" cy="576000"/>
          </a:xfrm>
        </p:grpSpPr>
        <p:sp>
          <p:nvSpPr>
            <p:cNvPr id="12" name="Round Same Side Corner Rectangle 11"/>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4" name="TextBox 13"/>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15" name="TextBox 14"/>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Working of DNS</a:t>
              </a:r>
            </a:p>
          </p:txBody>
        </p:sp>
      </p:grpSp>
      <p:grpSp>
        <p:nvGrpSpPr>
          <p:cNvPr id="16" name="Group 15"/>
          <p:cNvGrpSpPr/>
          <p:nvPr/>
        </p:nvGrpSpPr>
        <p:grpSpPr>
          <a:xfrm>
            <a:off x="671541" y="4127157"/>
            <a:ext cx="5611091" cy="576000"/>
            <a:chOff x="2984973" y="3807117"/>
            <a:chExt cx="5611091" cy="576000"/>
          </a:xfrm>
        </p:grpSpPr>
        <p:sp>
          <p:nvSpPr>
            <p:cNvPr id="17" name="Round Same Side Corner Rectangle 16"/>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9" name="TextBox 18"/>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0" name="TextBox 19"/>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Services Provided by DNS</a:t>
              </a:r>
            </a:p>
          </p:txBody>
        </p:sp>
      </p:grpSp>
      <p:grpSp>
        <p:nvGrpSpPr>
          <p:cNvPr id="32" name="Group 31"/>
          <p:cNvGrpSpPr/>
          <p:nvPr/>
        </p:nvGrpSpPr>
        <p:grpSpPr>
          <a:xfrm>
            <a:off x="671541" y="1649133"/>
            <a:ext cx="5611091" cy="576000"/>
            <a:chOff x="2984973" y="3807117"/>
            <a:chExt cx="5611091" cy="576000"/>
          </a:xfrm>
        </p:grpSpPr>
        <p:sp>
          <p:nvSpPr>
            <p:cNvPr id="33" name="Round Same Side Corner Rectangle 32"/>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5" name="TextBox 34"/>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01</a:t>
              </a:r>
            </a:p>
          </p:txBody>
        </p:sp>
        <p:sp>
          <p:nvSpPr>
            <p:cNvPr id="36" name="TextBox 35"/>
            <p:cNvSpPr txBox="1"/>
            <p:nvPr/>
          </p:nvSpPr>
          <p:spPr bwMode="auto">
            <a:xfrm>
              <a:off x="3676392"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Introduction and Definition</a:t>
              </a:r>
            </a:p>
          </p:txBody>
        </p:sp>
      </p:grpSp>
      <p:grpSp>
        <p:nvGrpSpPr>
          <p:cNvPr id="37" name="Group 36"/>
          <p:cNvGrpSpPr/>
          <p:nvPr/>
        </p:nvGrpSpPr>
        <p:grpSpPr>
          <a:xfrm>
            <a:off x="711165" y="4887633"/>
            <a:ext cx="5611091" cy="576000"/>
            <a:chOff x="2984973" y="2023433"/>
            <a:chExt cx="5611091" cy="576000"/>
          </a:xfrm>
        </p:grpSpPr>
        <p:sp>
          <p:nvSpPr>
            <p:cNvPr id="38" name="Round Same Side Corner Rectangle 37"/>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0" name="TextBox 39"/>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05</a:t>
              </a:r>
            </a:p>
          </p:txBody>
        </p:sp>
        <p:sp>
          <p:nvSpPr>
            <p:cNvPr id="41" name="TextBox 40"/>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DNS Resolver</a:t>
              </a:r>
            </a:p>
          </p:txBody>
        </p:sp>
      </p:grpSp>
      <p:grpSp>
        <p:nvGrpSpPr>
          <p:cNvPr id="42" name="Group 41"/>
          <p:cNvGrpSpPr/>
          <p:nvPr/>
        </p:nvGrpSpPr>
        <p:grpSpPr>
          <a:xfrm>
            <a:off x="711165" y="5787501"/>
            <a:ext cx="5611091" cy="576000"/>
            <a:chOff x="2984973" y="2915275"/>
            <a:chExt cx="5611091" cy="576000"/>
          </a:xfrm>
        </p:grpSpPr>
        <p:sp>
          <p:nvSpPr>
            <p:cNvPr id="43" name="Round Same Side Corner Rectangle 42"/>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5" name="TextBox 44"/>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06</a:t>
              </a:r>
            </a:p>
          </p:txBody>
        </p:sp>
        <p:sp>
          <p:nvSpPr>
            <p:cNvPr id="46" name="TextBox 45"/>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DNS Caching</a:t>
              </a:r>
            </a:p>
          </p:txBody>
        </p:sp>
      </p:grpSp>
      <p:sp>
        <p:nvSpPr>
          <p:cNvPr id="47" name="Rounded Rectangle 46">
            <a:extLst>
              <a:ext uri="{FF2B5EF4-FFF2-40B4-BE49-F238E27FC236}">
                <a16:creationId xmlns:a16="http://schemas.microsoft.com/office/drawing/2014/main" id="{B0C5E3C2-30FE-DDD9-EE10-28BBBF6D2F05}"/>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a:extLst>
              <a:ext uri="{FF2B5EF4-FFF2-40B4-BE49-F238E27FC236}">
                <a16:creationId xmlns:a16="http://schemas.microsoft.com/office/drawing/2014/main" id="{B03C1F8E-116C-1318-CBB2-627C4BF7CB64}"/>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16785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checkerboard(across)">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checkerboard(across)">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405312" y="65105"/>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477904" y="150875"/>
            <a:ext cx="1546455" cy="580461"/>
          </a:xfrm>
          <a:prstGeom prst="rect">
            <a:avLst/>
          </a:prstGeom>
        </p:spPr>
      </p:pic>
      <p:sp>
        <p:nvSpPr>
          <p:cNvPr id="9" name="Google Shape;116;p28"/>
          <p:cNvSpPr txBox="1"/>
          <p:nvPr/>
        </p:nvSpPr>
        <p:spPr>
          <a:xfrm>
            <a:off x="4465246" y="5453799"/>
            <a:ext cx="1615513" cy="25205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dirty="0">
                <a:solidFill>
                  <a:srgbClr val="434343"/>
                </a:solidFill>
                <a:latin typeface="Fira Sans Extra Condensed Medium"/>
                <a:ea typeface="Fira Sans Extra Condensed Medium"/>
                <a:cs typeface="Fira Sans Extra Condensed Medium"/>
                <a:sym typeface="Fira Sans Extra Condensed Medium"/>
              </a:rPr>
              <a:t>21MCA10061</a:t>
            </a:r>
            <a:endParaRPr sz="1700" b="1"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0" name="Google Shape;113;p28"/>
          <p:cNvSpPr/>
          <p:nvPr/>
        </p:nvSpPr>
        <p:spPr>
          <a:xfrm>
            <a:off x="3884982" y="5791415"/>
            <a:ext cx="3229050" cy="633980"/>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solidFill>
          <a:ln>
            <a:noFill/>
          </a:ln>
        </p:spPr>
        <p:txBody>
          <a:bodyPr spcFirstLastPara="1" wrap="square" lIns="91425" tIns="91425" rIns="365750"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1" dirty="0">
                <a:solidFill>
                  <a:srgbClr val="FFFFFF"/>
                </a:solidFill>
                <a:latin typeface="Montserrat"/>
                <a:ea typeface="Montserrat"/>
                <a:cs typeface="Montserrat"/>
                <a:sym typeface="Montserrat"/>
              </a:rPr>
              <a:t>Aman Kumar Pandey</a:t>
            </a:r>
            <a:endParaRPr b="1" i="0" u="none" strike="noStrike" cap="none" dirty="0">
              <a:solidFill>
                <a:srgbClr val="FFFFFF"/>
              </a:solidFill>
              <a:latin typeface="Montserrat"/>
              <a:ea typeface="Montserrat"/>
              <a:cs typeface="Montserrat"/>
              <a:sym typeface="Montserra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456" y="1673168"/>
            <a:ext cx="6328016" cy="3164008"/>
          </a:xfrm>
          <a:prstGeom prst="rect">
            <a:avLst/>
          </a:prstGeom>
        </p:spPr>
      </p:pic>
    </p:spTree>
    <p:extLst>
      <p:ext uri="{BB962C8B-B14F-4D97-AF65-F5344CB8AC3E}">
        <p14:creationId xmlns:p14="http://schemas.microsoft.com/office/powerpoint/2010/main" val="210306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7" y="276020"/>
            <a:ext cx="8596668" cy="1320800"/>
          </a:xfrm>
        </p:spPr>
        <p:txBody>
          <a:bodyPr>
            <a:noAutofit/>
          </a:bodyPr>
          <a:lstStyle/>
          <a:p>
            <a:pPr algn="ctr"/>
            <a:r>
              <a:rPr lang="en-GB" altLang="en-US" sz="4000" b="1" dirty="0">
                <a:solidFill>
                  <a:schemeClr val="bg2">
                    <a:lumMod val="50000"/>
                  </a:schemeClr>
                </a:solidFill>
                <a:latin typeface="Arial Rounded MT Bold" panose="020F0704030504030204" pitchFamily="34" charset="0"/>
              </a:rPr>
              <a:t>Introduction to </a:t>
            </a:r>
            <a:br>
              <a:rPr lang="en-GB" altLang="en-US" sz="4000" b="1" dirty="0">
                <a:solidFill>
                  <a:schemeClr val="bg2">
                    <a:lumMod val="50000"/>
                  </a:schemeClr>
                </a:solidFill>
                <a:latin typeface="Arial Rounded MT Bold" panose="020F0704030504030204" pitchFamily="34" charset="0"/>
              </a:rPr>
            </a:br>
            <a:r>
              <a:rPr lang="en-GB" altLang="en-US" sz="4000" b="1" dirty="0">
                <a:solidFill>
                  <a:schemeClr val="bg2">
                    <a:lumMod val="50000"/>
                  </a:schemeClr>
                </a:solidFill>
                <a:latin typeface="Arial Rounded MT Bold" panose="020F0704030504030204" pitchFamily="34" charset="0"/>
              </a:rPr>
              <a:t>DNS</a:t>
            </a:r>
            <a:br>
              <a:rPr lang="en-GB" altLang="en-US" sz="4000" b="1" dirty="0">
                <a:solidFill>
                  <a:schemeClr val="bg2">
                    <a:lumMod val="50000"/>
                  </a:schemeClr>
                </a:solidFill>
                <a:latin typeface="Arial Rounded MT Bold" panose="020F0704030504030204" pitchFamily="34" charset="0"/>
              </a:rPr>
            </a:br>
            <a:endParaRPr lang="en-IN" sz="4000" b="1" dirty="0">
              <a:solidFill>
                <a:schemeClr val="bg2">
                  <a:lumMod val="50000"/>
                </a:schemeClr>
              </a:solidFill>
              <a:latin typeface="Arial Rounded MT Bold" panose="020F0704030504030204" pitchFamily="34" charset="0"/>
            </a:endParaRPr>
          </a:p>
        </p:txBody>
      </p:sp>
      <p:grpSp>
        <p:nvGrpSpPr>
          <p:cNvPr id="7" name="Google Shape;711;p45">
            <a:extLst>
              <a:ext uri="{FF2B5EF4-FFF2-40B4-BE49-F238E27FC236}">
                <a16:creationId xmlns:a16="http://schemas.microsoft.com/office/drawing/2014/main" id="{A070812F-3278-8143-A012-D249F4F39123}"/>
              </a:ext>
            </a:extLst>
          </p:cNvPr>
          <p:cNvGrpSpPr/>
          <p:nvPr/>
        </p:nvGrpSpPr>
        <p:grpSpPr>
          <a:xfrm>
            <a:off x="5486929" y="1088137"/>
            <a:ext cx="3410183" cy="5218396"/>
            <a:chOff x="4585756" y="1415363"/>
            <a:chExt cx="1456750" cy="2697700"/>
          </a:xfrm>
        </p:grpSpPr>
        <p:sp>
          <p:nvSpPr>
            <p:cNvPr id="8"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chemeClr val="accent1">
                <a:lumMod val="75000"/>
              </a:schemeClr>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70C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0"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3"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5"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6"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7"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1" name="Google Shape;721;p45">
              <a:extLst>
                <a:ext uri="{FF2B5EF4-FFF2-40B4-BE49-F238E27FC236}">
                  <a16:creationId xmlns:a16="http://schemas.microsoft.com/office/drawing/2014/main" id="{A2F087F1-2FAB-E649-BB01-3C98BB43F880}"/>
                </a:ext>
              </a:extLst>
            </p:cNvPr>
            <p:cNvSpPr txBox="1"/>
            <p:nvPr/>
          </p:nvSpPr>
          <p:spPr>
            <a:xfrm>
              <a:off x="4665037" y="2812231"/>
              <a:ext cx="1259747" cy="429600"/>
            </a:xfrm>
            <a:prstGeom prst="rect">
              <a:avLst/>
            </a:prstGeom>
            <a:noFill/>
            <a:ln>
              <a:noFill/>
            </a:ln>
          </p:spPr>
          <p:txBody>
            <a:bodyPr spcFirstLastPara="1" wrap="square" lIns="91425" tIns="91425" rIns="91425" bIns="91425" anchor="ctr" anchorCtr="0">
              <a:noAutofit/>
            </a:bodyPr>
            <a:lstStyle/>
            <a:p>
              <a:r>
                <a:rPr lang="en-IN" altLang="en-US" sz="1600" dirty="0">
                  <a:solidFill>
                    <a:schemeClr val="bg1"/>
                  </a:solidFill>
                  <a:latin typeface="Arial Rounded MT Bold" panose="020F0704030504030204" pitchFamily="34" charset="0"/>
                </a:rPr>
                <a:t>The Domain Name System (DNS) is the phonebook of the Internet. Humans access information online through domain names, like nytimes.com or espn.com. Web browsers interact through Internet Protocol (IP) addresses. DNS translates domain names to IP addresses so browsers can load Internet resources.</a:t>
              </a:r>
            </a:p>
          </p:txBody>
        </p:sp>
        <p:sp>
          <p:nvSpPr>
            <p:cNvPr id="12"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0070C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Rounded Rectangle 17"/>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687" y="2655379"/>
            <a:ext cx="3727653" cy="24835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45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2">
                    <a:lumMod val="50000"/>
                  </a:schemeClr>
                </a:solidFill>
                <a:latin typeface="Arial Rounded MT Bold" panose="020F0704030504030204" pitchFamily="34" charset="0"/>
              </a:rPr>
              <a:t>What is DNS?</a:t>
            </a:r>
            <a:endParaRPr lang="en-IN" sz="4000" b="1" dirty="0">
              <a:solidFill>
                <a:schemeClr val="bg2">
                  <a:lumMod val="50000"/>
                </a:schemeClr>
              </a:solidFill>
              <a:latin typeface="Arial Rounded MT Bold" panose="020F0704030504030204" pitchFamily="34" charset="0"/>
            </a:endParaRPr>
          </a:p>
        </p:txBody>
      </p:sp>
      <p:sp>
        <p:nvSpPr>
          <p:cNvPr id="3" name="Content Placeholder 2"/>
          <p:cNvSpPr>
            <a:spLocks noGrp="1"/>
          </p:cNvSpPr>
          <p:nvPr>
            <p:ph idx="1"/>
          </p:nvPr>
        </p:nvSpPr>
        <p:spPr>
          <a:xfrm>
            <a:off x="677334" y="1773937"/>
            <a:ext cx="8596668" cy="4267426"/>
          </a:xfrm>
        </p:spPr>
        <p:txBody>
          <a:bodyPr>
            <a:noAutofit/>
          </a:bodyPr>
          <a:lstStyle/>
          <a:p>
            <a:r>
              <a:rPr lang="en-US" dirty="0">
                <a:latin typeface="Arial" panose="020B0604020202020204" pitchFamily="34" charset="0"/>
                <a:cs typeface="Arial" panose="020B0604020202020204" pitchFamily="34" charset="0"/>
              </a:rPr>
              <a:t>DNS stands for Domain Name System.</a:t>
            </a:r>
          </a:p>
          <a:p>
            <a:r>
              <a:rPr lang="en-US" dirty="0">
                <a:latin typeface="Arial" panose="020B0604020202020204" pitchFamily="34" charset="0"/>
                <a:cs typeface="Arial" panose="020B0604020202020204" pitchFamily="34" charset="0"/>
              </a:rPr>
              <a:t>DNS is a directory service that provides a mapping between the name of a host on the network and its numerical address.</a:t>
            </a:r>
          </a:p>
          <a:p>
            <a:r>
              <a:rPr lang="en-US" dirty="0">
                <a:latin typeface="Arial" panose="020B0604020202020204" pitchFamily="34" charset="0"/>
                <a:cs typeface="Arial" panose="020B0604020202020204" pitchFamily="34" charset="0"/>
              </a:rPr>
              <a:t>DNS is required for the functioning of the internet.</a:t>
            </a:r>
          </a:p>
          <a:p>
            <a:r>
              <a:rPr lang="en-US" dirty="0">
                <a:latin typeface="Arial" panose="020B0604020202020204" pitchFamily="34" charset="0"/>
                <a:cs typeface="Arial" panose="020B0604020202020204" pitchFamily="34" charset="0"/>
              </a:rPr>
              <a:t>Each node in a tree has a domain name, and a full domain name is a sequence of symbols specified by dots.</a:t>
            </a:r>
          </a:p>
          <a:p>
            <a:r>
              <a:rPr lang="en-US" dirty="0">
                <a:latin typeface="Arial" panose="020B0604020202020204" pitchFamily="34" charset="0"/>
                <a:cs typeface="Arial" panose="020B0604020202020204" pitchFamily="34" charset="0"/>
              </a:rPr>
              <a:t>DNS is a service that translates the domain name into IP addresses. This allows the users of networks to utilize user-friendly names when looking for other hosts instead of remembering the IP addresses.</a:t>
            </a:r>
          </a:p>
          <a:p>
            <a:r>
              <a:rPr lang="en-US" dirty="0">
                <a:latin typeface="Arial" panose="020B0604020202020204" pitchFamily="34" charset="0"/>
                <a:cs typeface="Arial" panose="020B0604020202020204" pitchFamily="34" charset="0"/>
              </a:rPr>
              <a:t>For example, suppose the FTP site at EduSoft had an IP address of 132.147.165.50, most people would reach this site by specifying ftp.EduSoft.com. Therefore, the domain name is more reliable than IP address.</a:t>
            </a:r>
          </a:p>
        </p:txBody>
      </p:sp>
      <p:sp>
        <p:nvSpPr>
          <p:cNvPr id="4" name="Rounded Rectangle 3">
            <a:extLst>
              <a:ext uri="{FF2B5EF4-FFF2-40B4-BE49-F238E27FC236}">
                <a16:creationId xmlns:a16="http://schemas.microsoft.com/office/drawing/2014/main" id="{83CDE1CF-646C-755B-9897-888EEC103EEF}"/>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866383C-B275-6F5A-D07F-466BD31665C5}"/>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35566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bg2">
                    <a:lumMod val="50000"/>
                  </a:schemeClr>
                </a:solidFill>
                <a:latin typeface="Arial Rounded MT Bold" panose="020F0704030504030204" pitchFamily="34" charset="0"/>
              </a:rPr>
              <a:t>A brief history</a:t>
            </a:r>
          </a:p>
        </p:txBody>
      </p:sp>
      <p:sp>
        <p:nvSpPr>
          <p:cNvPr id="3" name="Content Placeholder 2"/>
          <p:cNvSpPr>
            <a:spLocks noGrp="1"/>
          </p:cNvSpPr>
          <p:nvPr>
            <p:ph idx="1"/>
          </p:nvPr>
        </p:nvSpPr>
        <p:spPr>
          <a:xfrm>
            <a:off x="677334" y="1773937"/>
            <a:ext cx="8596668" cy="4267426"/>
          </a:xfrm>
        </p:spPr>
        <p:txBody>
          <a:bodyPr>
            <a:noAutofit/>
          </a:bodyPr>
          <a:lstStyle/>
          <a:p>
            <a:r>
              <a:rPr lang="en-US" dirty="0">
                <a:latin typeface="Arial" panose="020B0604020202020204" pitchFamily="34" charset="0"/>
                <a:cs typeface="Arial" panose="020B0604020202020204" pitchFamily="34" charset="0"/>
              </a:rPr>
              <a:t>The U.S. Department of Defense’s </a:t>
            </a:r>
            <a:r>
              <a:rPr lang="en-US" b="1" dirty="0">
                <a:latin typeface="Arial" panose="020B0604020202020204" pitchFamily="34" charset="0"/>
                <a:cs typeface="Arial" panose="020B0604020202020204" pitchFamily="34" charset="0"/>
              </a:rPr>
              <a:t>ARPANET</a:t>
            </a:r>
            <a:r>
              <a:rPr lang="en-US" dirty="0">
                <a:latin typeface="Arial" panose="020B0604020202020204" pitchFamily="34" charset="0"/>
                <a:cs typeface="Arial" panose="020B0604020202020204" pitchFamily="34" charset="0"/>
              </a:rPr>
              <a:t> (Advanced Research Projects Agency Network) originally developed IP. As a result, U.S. research centers shared information among themselves more quickly. To do this, it used a huge directory of websites and their corresponding IP addresses—a digital phone book of sorts.</a:t>
            </a:r>
          </a:p>
          <a:p>
            <a:r>
              <a:rPr lang="en-US" dirty="0">
                <a:latin typeface="Arial" panose="020B0604020202020204" pitchFamily="34" charset="0"/>
                <a:cs typeface="Arial" panose="020B0604020202020204" pitchFamily="34" charset="0"/>
              </a:rPr>
              <a:t>By the 1970s, the number of computers in this network was growing rapidly. The system to track them was unwieldy and fragmented. Subsequently, numerical IP addresses became increasingly long and impossible to memorize. One united system was needed to simplify networking.</a:t>
            </a:r>
          </a:p>
          <a:p>
            <a:r>
              <a:rPr lang="en-US" dirty="0">
                <a:latin typeface="Arial" panose="020B0604020202020204" pitchFamily="34" charset="0"/>
                <a:cs typeface="Arial" panose="020B0604020202020204" pitchFamily="34" charset="0"/>
              </a:rPr>
              <a:t>American computer scientists and internet pioneers </a:t>
            </a:r>
            <a:r>
              <a:rPr lang="en-US" b="1" dirty="0">
                <a:latin typeface="Arial" panose="020B0604020202020204" pitchFamily="34" charset="0"/>
                <a:cs typeface="Arial" panose="020B0604020202020204" pitchFamily="34" charset="0"/>
              </a:rPr>
              <a:t>Paul Mockapetris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Jon Postel</a:t>
            </a:r>
            <a:r>
              <a:rPr lang="en-US" dirty="0">
                <a:latin typeface="Arial" panose="020B0604020202020204" pitchFamily="34" charset="0"/>
                <a:cs typeface="Arial" panose="020B0604020202020204" pitchFamily="34" charset="0"/>
              </a:rPr>
              <a:t> invented the Domain Name System in 1983. In 1986, the Internet Engineering Task Force (IETF) certified it as one of the original Internet Standards. Two IETF documents describe the functionality of this protocol and data types it can carry: </a:t>
            </a:r>
            <a:r>
              <a:rPr lang="en-US" b="1" dirty="0">
                <a:latin typeface="Arial" panose="020B0604020202020204" pitchFamily="34" charset="0"/>
                <a:cs typeface="Arial" panose="020B0604020202020204" pitchFamily="34" charset="0"/>
              </a:rPr>
              <a:t>RFC 1034</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RFC 1035</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4" name="Rounded Rectangle 3">
            <a:extLst>
              <a:ext uri="{FF2B5EF4-FFF2-40B4-BE49-F238E27FC236}">
                <a16:creationId xmlns:a16="http://schemas.microsoft.com/office/drawing/2014/main" id="{E361520E-C4A7-AC49-9732-DE96275B76F4}"/>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108C33C-086B-51E8-9544-A2F8D335CD46}"/>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341236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87;p30"/>
          <p:cNvSpPr txBox="1"/>
          <p:nvPr/>
        </p:nvSpPr>
        <p:spPr>
          <a:xfrm>
            <a:off x="694944" y="1170432"/>
            <a:ext cx="8101584" cy="4800600"/>
          </a:xfrm>
          <a:prstGeom prst="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lvl="0" rtl="0">
              <a:lnSpc>
                <a:spcPct val="115000"/>
              </a:lnSpc>
              <a:spcBef>
                <a:spcPts val="0"/>
              </a:spcBef>
              <a:spcAft>
                <a:spcPts val="0"/>
              </a:spcAft>
              <a:buClr>
                <a:schemeClr val="dk1"/>
              </a:buClr>
              <a:buSzPts val="1100"/>
            </a:pPr>
            <a:endParaRPr sz="1600" dirty="0">
              <a:solidFill>
                <a:schemeClr val="bg2">
                  <a:lumMod val="25000"/>
                </a:schemeClr>
              </a:solidFill>
              <a:latin typeface="Arial" panose="020B0604020202020204" pitchFamily="34" charset="0"/>
              <a:ea typeface="Montserrat"/>
              <a:cs typeface="Arial" panose="020B0604020202020204" pitchFamily="34" charset="0"/>
              <a:sym typeface="Montserrat"/>
            </a:endParaRPr>
          </a:p>
          <a:p>
            <a:pPr lvl="0">
              <a:lnSpc>
                <a:spcPct val="115000"/>
              </a:lnSpc>
              <a:buClr>
                <a:schemeClr val="dk1"/>
              </a:buClr>
              <a:buSzPts val="1100"/>
            </a:pPr>
            <a:endParaRPr lang="en-US" sz="1600" dirty="0">
              <a:latin typeface="Arial" panose="020B0604020202020204" pitchFamily="34" charset="0"/>
              <a:cs typeface="Arial" panose="020B0604020202020204" pitchFamily="34" charset="0"/>
            </a:endParaRPr>
          </a:p>
          <a:p>
            <a:pPr lvl="1">
              <a:lnSpc>
                <a:spcPct val="115000"/>
              </a:lnSpc>
              <a:buClr>
                <a:schemeClr val="dk1"/>
              </a:buClr>
              <a:buSzPts val="1100"/>
            </a:pPr>
            <a:r>
              <a:rPr lang="en-US" sz="1600" dirty="0">
                <a:latin typeface="Arial" panose="020B0604020202020204" pitchFamily="34" charset="0"/>
                <a:cs typeface="Arial" panose="020B0604020202020204" pitchFamily="34" charset="0"/>
              </a:rPr>
              <a:t>Like HTTP, FTP, and SMTP, the </a:t>
            </a:r>
            <a:r>
              <a:rPr lang="en-US" sz="1600" b="1" dirty="0">
                <a:latin typeface="Arial" panose="020B0604020202020204" pitchFamily="34" charset="0"/>
                <a:cs typeface="Arial" panose="020B0604020202020204" pitchFamily="34" charset="0"/>
              </a:rPr>
              <a:t>DNS protocol </a:t>
            </a:r>
            <a:r>
              <a:rPr lang="en-US" sz="1600" dirty="0">
                <a:latin typeface="Arial" panose="020B0604020202020204" pitchFamily="34" charset="0"/>
                <a:cs typeface="Arial" panose="020B0604020202020204" pitchFamily="34" charset="0"/>
              </a:rPr>
              <a:t>is an application-layer protocol since it (1) runs between communicating end systems using the client-server paradigm and (2) relies on an underlying end-to-end transport protocol to transfer DNS messages between communicating end systems. In another sense, however, the role of the DNS is quite different from Web, file transfer, and e-mail applications. Unlike these applications, the DNS is not an application with which a user directly interacts. Instead, the DNS provides a core Internet function—namely, translating hostnames to their underlying IP addresses, for user applications and other software in the Internet. We noted in Section 1.2 that much of the complexity in the Internet architecture is located at the “edges” of the network. The DNS, which implements the critical name-to-address translation process using clients and servers located at the edge of the network, is yet another example of that design philosophy</a:t>
            </a:r>
            <a:endParaRPr lang="en-US" sz="1600" dirty="0">
              <a:solidFill>
                <a:schemeClr val="bg2">
                  <a:lumMod val="2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
        <p:nvSpPr>
          <p:cNvPr id="12" name="Title 1"/>
          <p:cNvSpPr txBox="1">
            <a:spLocks/>
          </p:cNvSpPr>
          <p:nvPr/>
        </p:nvSpPr>
        <p:spPr>
          <a:xfrm>
            <a:off x="677334" y="207264"/>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bg2">
                    <a:lumMod val="50000"/>
                  </a:schemeClr>
                </a:solidFill>
                <a:latin typeface="Arial Rounded MT Bold" panose="020F0704030504030204" pitchFamily="34" charset="0"/>
              </a:rPr>
              <a:t>DNS Protocol :</a:t>
            </a:r>
            <a:endParaRPr lang="en-IN" sz="4000" dirty="0">
              <a:solidFill>
                <a:schemeClr val="bg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09707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id="{EB973544-1028-8646-AC0C-3D550E7A5EAF}"/>
              </a:ext>
            </a:extLst>
          </p:cNvPr>
          <p:cNvSpPr txBox="1"/>
          <p:nvPr/>
        </p:nvSpPr>
        <p:spPr>
          <a:xfrm>
            <a:off x="749808" y="343731"/>
            <a:ext cx="6374337" cy="738633"/>
          </a:xfrm>
          <a:prstGeom prst="rect">
            <a:avLst/>
          </a:prstGeom>
          <a:noFill/>
          <a:ln>
            <a:noFill/>
          </a:ln>
        </p:spPr>
        <p:txBody>
          <a:bodyPr spcFirstLastPara="1" wrap="square" lIns="91425" tIns="91425" rIns="91425" bIns="91425" anchor="t" anchorCtr="0">
            <a:spAutoFit/>
          </a:bodyPr>
          <a:lstStyle/>
          <a:p>
            <a:r>
              <a:rPr lang="en-US" sz="3600" b="1" dirty="0">
                <a:solidFill>
                  <a:schemeClr val="bg2">
                    <a:lumMod val="50000"/>
                  </a:schemeClr>
                </a:solidFill>
                <a:latin typeface="Arial Rounded MT Bold" panose="020F0704030504030204" pitchFamily="34" charset="0"/>
              </a:rPr>
              <a:t>Types of Domain</a:t>
            </a:r>
            <a:endParaRPr lang="en-IN" sz="3600" b="1" dirty="0">
              <a:solidFill>
                <a:schemeClr val="bg2">
                  <a:lumMod val="50000"/>
                </a:schemeClr>
              </a:solidFill>
              <a:latin typeface="Arial Rounded MT Bold" panose="020F0704030504030204" pitchFamily="34" charset="0"/>
            </a:endParaRPr>
          </a:p>
        </p:txBody>
      </p:sp>
      <p:sp>
        <p:nvSpPr>
          <p:cNvPr id="3" name="Rectangle 2"/>
          <p:cNvSpPr/>
          <p:nvPr/>
        </p:nvSpPr>
        <p:spPr>
          <a:xfrm>
            <a:off x="749808" y="1457236"/>
            <a:ext cx="8220456" cy="584775"/>
          </a:xfrm>
          <a:prstGeom prst="rect">
            <a:avLst/>
          </a:prstGeom>
        </p:spPr>
        <p:txBody>
          <a:bodyPr wrap="square">
            <a:spAutoFit/>
          </a:bodyPr>
          <a:lstStyle/>
          <a:p>
            <a:r>
              <a:rPr lang="en-US" sz="1600" dirty="0"/>
              <a:t>The domain name space is divided into three different sections: generic domains, country domains, and inverse domain.</a:t>
            </a:r>
            <a:endParaRPr lang="pt-BR" sz="1600" dirty="0">
              <a:solidFill>
                <a:schemeClr val="tx1">
                  <a:lumMod val="65000"/>
                  <a:lumOff val="35000"/>
                </a:schemeClr>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444" y="2504487"/>
            <a:ext cx="7503184" cy="35579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431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bg2">
                    <a:lumMod val="50000"/>
                  </a:schemeClr>
                </a:solidFill>
                <a:latin typeface="Arial Rounded MT Bold" panose="020F0704030504030204" pitchFamily="34" charset="0"/>
                <a:ea typeface="+mn-ea"/>
                <a:cs typeface="+mn-cs"/>
              </a:rPr>
              <a:t>Hierarchy of Name Servers</a:t>
            </a:r>
          </a:p>
        </p:txBody>
      </p:sp>
      <p:sp>
        <p:nvSpPr>
          <p:cNvPr id="3" name="Content Placeholder 2"/>
          <p:cNvSpPr>
            <a:spLocks noGrp="1"/>
          </p:cNvSpPr>
          <p:nvPr>
            <p:ph idx="1"/>
          </p:nvPr>
        </p:nvSpPr>
        <p:spPr/>
        <p:txBody>
          <a:bodyPr>
            <a:noAutofit/>
          </a:bodyPr>
          <a:lstStyle/>
          <a:p>
            <a:r>
              <a:rPr lang="en-US" b="1" dirty="0">
                <a:latin typeface="Arial" panose="020B0604020202020204" pitchFamily="34" charset="0"/>
                <a:cs typeface="Arial" panose="020B0604020202020204" pitchFamily="34" charset="0"/>
              </a:rPr>
              <a:t>Root name servers </a:t>
            </a:r>
            <a:r>
              <a:rPr lang="en-US" dirty="0">
                <a:latin typeface="Arial" panose="020B0604020202020204" pitchFamily="34" charset="0"/>
                <a:cs typeface="Arial" panose="020B0604020202020204" pitchFamily="34" charset="0"/>
              </a:rPr>
              <a:t>– It is contacted by name servers that can not resolve the name. It contacts authoritative name server if name mapping is not known. It then gets the mapping and return the IP address to the host.</a:t>
            </a:r>
          </a:p>
          <a:p>
            <a:r>
              <a:rPr lang="en-US" b="1" dirty="0">
                <a:latin typeface="Arial" panose="020B0604020202020204" pitchFamily="34" charset="0"/>
                <a:cs typeface="Arial" panose="020B0604020202020204" pitchFamily="34" charset="0"/>
              </a:rPr>
              <a:t>Top level server</a:t>
            </a:r>
            <a:r>
              <a:rPr lang="en-US" dirty="0">
                <a:latin typeface="Arial" panose="020B0604020202020204" pitchFamily="34" charset="0"/>
                <a:cs typeface="Arial" panose="020B0604020202020204" pitchFamily="34" charset="0"/>
              </a:rPr>
              <a:t> – It is responsible for com, org, edu etc. and all top level country domains like </a:t>
            </a:r>
            <a:r>
              <a:rPr lang="en-US" dirty="0" err="1">
                <a:latin typeface="Arial" panose="020B0604020202020204" pitchFamily="34" charset="0"/>
                <a:cs typeface="Arial" panose="020B0604020202020204" pitchFamily="34" charset="0"/>
              </a:rPr>
              <a: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fr</a:t>
            </a:r>
            <a:r>
              <a:rPr lang="en-US" dirty="0">
                <a:latin typeface="Arial" panose="020B0604020202020204" pitchFamily="34" charset="0"/>
                <a:cs typeface="Arial" panose="020B0604020202020204" pitchFamily="34" charset="0"/>
              </a:rPr>
              <a:t>, ca, in etc. They have info about authoritative domain servers and know names and IP addresses of each authoritative name server for the second level domains.</a:t>
            </a:r>
          </a:p>
          <a:p>
            <a:r>
              <a:rPr lang="en-US" b="1" dirty="0">
                <a:latin typeface="Arial" panose="020B0604020202020204" pitchFamily="34" charset="0"/>
                <a:cs typeface="Arial" panose="020B0604020202020204" pitchFamily="34" charset="0"/>
              </a:rPr>
              <a:t>Authoritative name servers</a:t>
            </a:r>
            <a:r>
              <a:rPr lang="en-US" dirty="0">
                <a:latin typeface="Arial" panose="020B0604020202020204" pitchFamily="34" charset="0"/>
                <a:cs typeface="Arial" panose="020B0604020202020204" pitchFamily="34" charset="0"/>
              </a:rPr>
              <a:t> This is organization’s DNS server, providing authoritative hostname to IP mapping for organization servers. It can be maintained by organization or service provider. In order to reach cse.dtu.in we have to ask the root DNS server, then it will point out to the top level domain server and then to authoritative domain name server which actually contains the IP address. </a:t>
            </a:r>
            <a:endParaRPr lang="en-IN" dirty="0">
              <a:latin typeface="Arial" panose="020B0604020202020204" pitchFamily="34" charset="0"/>
              <a:cs typeface="Arial" panose="020B0604020202020204" pitchFamily="34" charset="0"/>
            </a:endParaRPr>
          </a:p>
        </p:txBody>
      </p:sp>
      <p:sp>
        <p:nvSpPr>
          <p:cNvPr id="4" name="Rounded Rectangle 3">
            <a:extLst>
              <a:ext uri="{FF2B5EF4-FFF2-40B4-BE49-F238E27FC236}">
                <a16:creationId xmlns:a16="http://schemas.microsoft.com/office/drawing/2014/main" id="{0A360644-5AE9-BF01-CB98-4FC7C9FE05BA}"/>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4DBC2E0-2B8A-81FE-8460-5B37A0BA011E}"/>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223156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bg2">
                    <a:lumMod val="50000"/>
                  </a:schemeClr>
                </a:solidFill>
                <a:latin typeface="Arial Rounded MT Bold" panose="020F0704030504030204" pitchFamily="34" charset="0"/>
                <a:ea typeface="+mn-ea"/>
                <a:cs typeface="+mn-cs"/>
              </a:rPr>
              <a:t>Working of DNS</a:t>
            </a:r>
          </a:p>
        </p:txBody>
      </p:sp>
      <p:sp>
        <p:nvSpPr>
          <p:cNvPr id="3" name="Content Placeholder 2"/>
          <p:cNvSpPr>
            <a:spLocks noGrp="1"/>
          </p:cNvSpPr>
          <p:nvPr>
            <p:ph idx="1"/>
          </p:nvPr>
        </p:nvSpPr>
        <p:spPr>
          <a:xfrm>
            <a:off x="668868" y="1785685"/>
            <a:ext cx="8596668" cy="3880773"/>
          </a:xfrm>
        </p:spPr>
        <p:txBody>
          <a:bodyPr>
            <a:noAutofit/>
          </a:bodyPr>
          <a:lstStyle/>
          <a:p>
            <a:r>
              <a:rPr lang="en-US" dirty="0">
                <a:latin typeface="Arial" panose="020B0604020202020204" pitchFamily="34" charset="0"/>
                <a:cs typeface="Arial" panose="020B0604020202020204" pitchFamily="34" charset="0"/>
              </a:rPr>
              <a:t>DNS is a client/server network communication protocol. DNS clients send requests to the. server while DNS servers send responses to the client.</a:t>
            </a:r>
          </a:p>
          <a:p>
            <a:r>
              <a:rPr lang="en-US" dirty="0">
                <a:latin typeface="Arial" panose="020B0604020202020204" pitchFamily="34" charset="0"/>
                <a:cs typeface="Arial" panose="020B0604020202020204" pitchFamily="34" charset="0"/>
              </a:rPr>
              <a:t>Client requests contain a name which is converted into an IP address known as a forward DNS lookups while requests containing an IP address which is converted into a name known as reverse DNS lookups.</a:t>
            </a:r>
          </a:p>
          <a:p>
            <a:r>
              <a:rPr lang="en-US" dirty="0">
                <a:latin typeface="Arial" panose="020B0604020202020204" pitchFamily="34" charset="0"/>
                <a:cs typeface="Arial" panose="020B0604020202020204" pitchFamily="34" charset="0"/>
              </a:rPr>
              <a:t>DNS implements a distributed database to store the name of all the hosts available on the internet.</a:t>
            </a:r>
          </a:p>
          <a:p>
            <a:r>
              <a:rPr lang="en-US" dirty="0">
                <a:latin typeface="Arial" panose="020B0604020202020204" pitchFamily="34" charset="0"/>
                <a:cs typeface="Arial" panose="020B0604020202020204" pitchFamily="34" charset="0"/>
              </a:rPr>
              <a:t>If a client like a web browser sends a request containing a hostname, then a piece of software such as </a:t>
            </a:r>
            <a:r>
              <a:rPr lang="en-US" b="1" dirty="0">
                <a:latin typeface="Arial" panose="020B0604020202020204" pitchFamily="34" charset="0"/>
                <a:cs typeface="Arial" panose="020B0604020202020204" pitchFamily="34" charset="0"/>
              </a:rPr>
              <a:t>DNS resolver</a:t>
            </a:r>
            <a:r>
              <a:rPr lang="en-US" dirty="0">
                <a:latin typeface="Arial" panose="020B0604020202020204" pitchFamily="34" charset="0"/>
                <a:cs typeface="Arial" panose="020B0604020202020204" pitchFamily="34" charset="0"/>
              </a:rPr>
              <a:t> sends a request to the DNS server to obtain the IP address of a hostname. If DNS server does not contain the IP address associated with a hostname, then it forwards the request to another DNS server. If IP address has arrived at the resolver, which in turn completes the request over the internet protocol.</a:t>
            </a:r>
          </a:p>
        </p:txBody>
      </p:sp>
      <p:sp>
        <p:nvSpPr>
          <p:cNvPr id="4" name="Rounded Rectangle 3">
            <a:extLst>
              <a:ext uri="{FF2B5EF4-FFF2-40B4-BE49-F238E27FC236}">
                <a16:creationId xmlns:a16="http://schemas.microsoft.com/office/drawing/2014/main" id="{CBE6DA60-3928-638A-DBF8-EA1C941CC5A3}"/>
              </a:ext>
            </a:extLst>
          </p:cNvPr>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AAA2340-B95A-DF11-AD44-5AECEEDD57FA}"/>
              </a:ext>
            </a:extLst>
          </p:cNvPr>
          <p:cNvPicPr>
            <a:picLocks noChangeAspect="1"/>
          </p:cNvPicPr>
          <p:nvPr/>
        </p:nvPicPr>
        <p:blipFill>
          <a:blip r:embed="rId2"/>
          <a:stretch>
            <a:fillRect/>
          </a:stretch>
        </p:blipFill>
        <p:spPr>
          <a:xfrm>
            <a:off x="10551057" y="116677"/>
            <a:ext cx="1546455" cy="580461"/>
          </a:xfrm>
          <a:prstGeom prst="rect">
            <a:avLst/>
          </a:prstGeom>
        </p:spPr>
      </p:pic>
    </p:spTree>
    <p:extLst>
      <p:ext uri="{BB962C8B-B14F-4D97-AF65-F5344CB8AC3E}">
        <p14:creationId xmlns:p14="http://schemas.microsoft.com/office/powerpoint/2010/main" val="283096460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395</TotalTime>
  <Words>2305</Words>
  <Application>Microsoft Macintosh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Fira Sans Extra Condensed Medium</vt:lpstr>
      <vt:lpstr>Montserrat</vt:lpstr>
      <vt:lpstr>Trebuchet MS</vt:lpstr>
      <vt:lpstr>Wingdings 3</vt:lpstr>
      <vt:lpstr>Facet</vt:lpstr>
      <vt:lpstr>DNS</vt:lpstr>
      <vt:lpstr>Table of Contents</vt:lpstr>
      <vt:lpstr>Introduction to  DNS </vt:lpstr>
      <vt:lpstr>What is DNS?</vt:lpstr>
      <vt:lpstr>A brief history</vt:lpstr>
      <vt:lpstr>PowerPoint Presentation</vt:lpstr>
      <vt:lpstr>PowerPoint Presentation</vt:lpstr>
      <vt:lpstr>Hierarchy of Name Servers</vt:lpstr>
      <vt:lpstr>Working of DNS</vt:lpstr>
      <vt:lpstr>Services provided by DNS :</vt:lpstr>
      <vt:lpstr>Services provided by DNS :</vt:lpstr>
      <vt:lpstr>DNS lookup</vt:lpstr>
      <vt:lpstr>PowerPoint Presentation</vt:lpstr>
      <vt:lpstr>PowerPoint Presentation</vt:lpstr>
      <vt:lpstr>PowerPoint Presentation</vt:lpstr>
      <vt:lpstr>PowerPoint Presentation</vt:lpstr>
      <vt:lpstr>PowerPoint Presentation</vt:lpstr>
      <vt:lpstr>PowerPoint Presentation</vt:lpstr>
      <vt:lpstr>Free vs. Paid DNS Servers: What is the Difference?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dc:title>
  <dc:creator>Dell</dc:creator>
  <cp:lastModifiedBy>21MCA10061</cp:lastModifiedBy>
  <cp:revision>92</cp:revision>
  <dcterms:created xsi:type="dcterms:W3CDTF">2022-04-17T04:55:05Z</dcterms:created>
  <dcterms:modified xsi:type="dcterms:W3CDTF">2022-04-17T15:21:35Z</dcterms:modified>
</cp:coreProperties>
</file>