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88" r:id="rId6"/>
    <p:sldId id="320" r:id="rId7"/>
    <p:sldId id="258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2" r:id="rId24"/>
    <p:sldId id="304" r:id="rId25"/>
    <p:sldId id="305" r:id="rId26"/>
    <p:sldId id="306" r:id="rId27"/>
    <p:sldId id="307" r:id="rId28"/>
    <p:sldId id="301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267" r:id="rId42"/>
    <p:sldId id="26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372" y="939986"/>
            <a:ext cx="9360604" cy="2196406"/>
          </a:xfrm>
        </p:spPr>
        <p:txBody>
          <a:bodyPr/>
          <a:lstStyle/>
          <a:p>
            <a:r>
              <a:rPr lang="en-US" dirty="0"/>
              <a:t>RELATIONAL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453" y="3553983"/>
            <a:ext cx="8127422" cy="1043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Chapter – 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Introduction to Database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7D9256-4119-4474-98E8-65E65CF53194}"/>
              </a:ext>
            </a:extLst>
          </p:cNvPr>
          <p:cNvSpPr txBox="1">
            <a:spLocks/>
          </p:cNvSpPr>
          <p:nvPr/>
        </p:nvSpPr>
        <p:spPr>
          <a:xfrm>
            <a:off x="8732939" y="5727977"/>
            <a:ext cx="3096936" cy="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rgbClr val="00B0F0"/>
                </a:solidFill>
                <a:latin typeface="Britannic Bold" panose="020B0903060703020204" pitchFamily="34" charset="0"/>
              </a:rPr>
              <a:t>By Aman Singh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D25-56F1-4D94-BE4B-613555DF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C5871-A6D5-4BD9-A0D4-0AD2B798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A6AA6-0BD0-48E0-BD23-4D7E8A2EC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A </a:t>
            </a:r>
            <a:r>
              <a:rPr lang="en-GB" sz="2000" b="1" i="0" dirty="0">
                <a:effectLst/>
              </a:rPr>
              <a:t>database</a:t>
            </a:r>
            <a:r>
              <a:rPr lang="en-GB" sz="2000" b="0" i="0" dirty="0">
                <a:effectLst/>
              </a:rPr>
              <a:t> is an organized collection of data, so that it can be easily accessed and managed.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You can organize data into tables, rows, columns, and index it to make it easier to find relevant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cs typeface="Calibri"/>
              </a:rPr>
              <a:t>Let's</a:t>
            </a:r>
            <a:r>
              <a:rPr lang="en-GB" sz="2000" spc="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consider</a:t>
            </a:r>
            <a:r>
              <a:rPr lang="en-GB" sz="2000" spc="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Facebook.</a:t>
            </a:r>
            <a:r>
              <a:rPr lang="en-GB" sz="2000" spc="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It</a:t>
            </a:r>
            <a:r>
              <a:rPr lang="en-GB" sz="2000" spc="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needs</a:t>
            </a:r>
            <a:r>
              <a:rPr lang="en-GB" sz="2000" spc="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to</a:t>
            </a:r>
            <a:r>
              <a:rPr lang="en-GB" sz="2000" spc="3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store, </a:t>
            </a:r>
            <a:r>
              <a:rPr lang="en-GB" sz="2000" dirty="0">
                <a:cs typeface="Calibri"/>
              </a:rPr>
              <a:t>manipulate</a:t>
            </a:r>
            <a:r>
              <a:rPr lang="en-GB" sz="2000" spc="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1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present</a:t>
            </a:r>
            <a:r>
              <a:rPr lang="en-GB" sz="2000" spc="1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1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related</a:t>
            </a:r>
            <a:r>
              <a:rPr lang="en-GB" sz="2000" spc="1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to</a:t>
            </a:r>
            <a:r>
              <a:rPr lang="en-GB" sz="2000" spc="10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members, </a:t>
            </a:r>
            <a:r>
              <a:rPr lang="en-GB" sz="2000" dirty="0">
                <a:cs typeface="Calibri"/>
              </a:rPr>
              <a:t>groups and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pages,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their friends,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member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activities, </a:t>
            </a:r>
            <a:r>
              <a:rPr lang="en-GB" sz="2000" dirty="0">
                <a:cs typeface="Calibri"/>
              </a:rPr>
              <a:t>messages,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advertisements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lot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spc="-25" dirty="0">
                <a:cs typeface="Calibri"/>
              </a:rPr>
              <a:t>An </a:t>
            </a:r>
            <a:r>
              <a:rPr lang="en-GB" sz="2000" spc="-10" dirty="0">
                <a:cs typeface="Calibri"/>
              </a:rPr>
              <a:t>online telephone directory definitely </a:t>
            </a:r>
            <a:r>
              <a:rPr lang="en-GB" sz="2000" spc="-25" dirty="0">
                <a:cs typeface="Calibri"/>
              </a:rPr>
              <a:t>use </a:t>
            </a:r>
            <a:r>
              <a:rPr lang="en-GB" sz="2000" spc="-10" dirty="0">
                <a:cs typeface="Calibri"/>
              </a:rPr>
              <a:t>database </a:t>
            </a:r>
            <a:r>
              <a:rPr lang="en-GB" sz="2000" spc="-25" dirty="0">
                <a:cs typeface="Calibri"/>
              </a:rPr>
              <a:t>to </a:t>
            </a:r>
            <a:r>
              <a:rPr lang="en-GB" sz="2000" spc="-10" dirty="0">
                <a:cs typeface="Calibri"/>
              </a:rPr>
              <a:t>store </a:t>
            </a:r>
            <a:r>
              <a:rPr lang="en-GB" sz="2000" spc="-20" dirty="0">
                <a:cs typeface="Calibri"/>
              </a:rPr>
              <a:t>data </a:t>
            </a:r>
            <a:r>
              <a:rPr lang="en-GB" sz="2000" spc="-10" dirty="0">
                <a:cs typeface="Calibri"/>
              </a:rPr>
              <a:t>related </a:t>
            </a:r>
            <a:r>
              <a:rPr lang="en-GB" sz="2000" spc="-25" dirty="0">
                <a:cs typeface="Calibri"/>
              </a:rPr>
              <a:t>to </a:t>
            </a:r>
            <a:r>
              <a:rPr lang="en-GB" sz="2000" spc="-10" dirty="0">
                <a:cs typeface="Calibri"/>
              </a:rPr>
              <a:t>people, </a:t>
            </a:r>
            <a:r>
              <a:rPr lang="en-GB" sz="2000" dirty="0">
                <a:cs typeface="Calibri"/>
              </a:rPr>
              <a:t>phone</a:t>
            </a:r>
            <a:r>
              <a:rPr lang="en-GB" sz="2000" spc="-3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numbers,</a:t>
            </a:r>
            <a:r>
              <a:rPr lang="en-GB" sz="2000" spc="-3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other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contact</a:t>
            </a:r>
            <a:r>
              <a:rPr lang="en-GB" sz="2000" spc="-3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details,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spc="-20" dirty="0">
                <a:cs typeface="Calibri"/>
              </a:rPr>
              <a:t>etc.</a:t>
            </a:r>
            <a:endParaRPr lang="en-GB" sz="20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AD7B3-B0AB-4DF7-84FE-E0969938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758" y="1865767"/>
            <a:ext cx="4559778" cy="31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AA2-9228-411A-BC56-1234A6F2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 of Database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BC156-2F52-4089-99BF-710E306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FD6FD-4BE6-46C6-9743-3D7F76F6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69" y="1826721"/>
            <a:ext cx="7449540" cy="4093243"/>
          </a:xfrm>
        </p:spPr>
        <p:txBody>
          <a:bodyPr/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latin typeface="Calibri"/>
                <a:cs typeface="Calibri"/>
              </a:rPr>
              <a:t>Understanding</a:t>
            </a:r>
            <a:r>
              <a:rPr lang="en-GB" sz="2000" spc="-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Records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Fields</a:t>
            </a:r>
            <a:endParaRPr lang="en-GB" sz="2000" dirty="0">
              <a:latin typeface="Calibri"/>
              <a:cs typeface="Calibri"/>
            </a:endParaRPr>
          </a:p>
          <a:p>
            <a:pPr marL="354965" marR="11430" indent="-342900" algn="just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latin typeface="Calibri"/>
                <a:cs typeface="Calibri"/>
              </a:rPr>
              <a:t>Understanding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how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databases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organized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can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help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you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retrieve</a:t>
            </a:r>
            <a:r>
              <a:rPr lang="en-GB" sz="2000" spc="17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information </a:t>
            </a:r>
            <a:r>
              <a:rPr lang="en-GB" sz="2000" dirty="0">
                <a:latin typeface="Calibri"/>
                <a:cs typeface="Calibri"/>
              </a:rPr>
              <a:t>more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efficiency,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Information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about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each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item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in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database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lang="en-GB"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called</a:t>
            </a:r>
            <a:r>
              <a:rPr lang="en-GB" sz="20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FFFF00"/>
                </a:solidFill>
                <a:latin typeface="Calibri"/>
                <a:cs typeface="Calibri"/>
              </a:rPr>
              <a:t>record.</a:t>
            </a:r>
            <a:endParaRPr lang="en-GB" sz="20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Elements</a:t>
            </a:r>
            <a:r>
              <a:rPr lang="en-GB" sz="2000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lang="en-GB" sz="2000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lang="en-GB" sz="2000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individual</a:t>
            </a:r>
            <a:r>
              <a:rPr lang="en-GB" sz="2000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record</a:t>
            </a:r>
            <a:r>
              <a:rPr lang="en-GB" sz="2000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are</a:t>
            </a:r>
            <a:r>
              <a:rPr lang="en-GB" sz="2000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called</a:t>
            </a:r>
            <a:r>
              <a:rPr lang="en-GB" sz="2000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Calibri"/>
                <a:cs typeface="Calibri"/>
              </a:rPr>
              <a:t>fields.</a:t>
            </a:r>
            <a:r>
              <a:rPr lang="en-GB" sz="2000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Fields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can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used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points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of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4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when</a:t>
            </a:r>
            <a:r>
              <a:rPr lang="en-GB" sz="2000" spc="4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searching</a:t>
            </a:r>
            <a:r>
              <a:rPr lang="en-GB" sz="2000" spc="4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4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4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database.</a:t>
            </a:r>
          </a:p>
          <a:p>
            <a:pPr marL="354965" marR="5080" indent="-342900" algn="just"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latin typeface="Calibri"/>
                <a:cs typeface="Calibri"/>
              </a:rPr>
              <a:t>Each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column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table</a:t>
            </a:r>
            <a:r>
              <a:rPr lang="en-GB" sz="2000" spc="3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represents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fields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each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row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represents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dirty="0">
                <a:latin typeface="Calibri"/>
                <a:cs typeface="Calibri"/>
              </a:rPr>
              <a:t>individual</a:t>
            </a:r>
            <a:r>
              <a:rPr lang="en-GB" sz="2000" spc="-5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record.</a:t>
            </a:r>
            <a:endParaRPr lang="en-GB" sz="20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599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AA2-9228-411A-BC56-1234A6F2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 of Database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BC156-2F52-4089-99BF-710E306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FD6FD-4BE6-46C6-9743-3D7F76F6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336" y="1793166"/>
            <a:ext cx="9756513" cy="882922"/>
          </a:xfrm>
        </p:spPr>
        <p:txBody>
          <a:bodyPr/>
          <a:lstStyle/>
          <a:p>
            <a:pPr marL="12065" marR="13335" indent="0" algn="just">
              <a:lnSpc>
                <a:spcPct val="100000"/>
              </a:lnSpc>
              <a:buSzPct val="95000"/>
              <a:buNone/>
              <a:tabLst>
                <a:tab pos="102870" algn="l"/>
              </a:tabLst>
            </a:pP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table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below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represents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what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</a:t>
            </a:r>
            <a:r>
              <a:rPr lang="en-GB" sz="2400" spc="105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students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class</a:t>
            </a:r>
            <a:r>
              <a:rPr lang="en-GB" sz="2400" spc="1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might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look </a:t>
            </a:r>
            <a:r>
              <a:rPr lang="en-GB" sz="2400" spc="-10" dirty="0">
                <a:latin typeface="Calibri"/>
                <a:cs typeface="Calibri"/>
              </a:rPr>
              <a:t>like –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EA1BF2-2B76-4019-8BC3-0ECF01625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08938"/>
              </p:ext>
            </p:extLst>
          </p:nvPr>
        </p:nvGraphicFramePr>
        <p:xfrm>
          <a:off x="1293769" y="3020472"/>
          <a:ext cx="9184080" cy="339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816">
                  <a:extLst>
                    <a:ext uri="{9D8B030D-6E8A-4147-A177-3AD203B41FA5}">
                      <a16:colId xmlns:a16="http://schemas.microsoft.com/office/drawing/2014/main" val="4141360809"/>
                    </a:ext>
                  </a:extLst>
                </a:gridCol>
                <a:gridCol w="1836816">
                  <a:extLst>
                    <a:ext uri="{9D8B030D-6E8A-4147-A177-3AD203B41FA5}">
                      <a16:colId xmlns:a16="http://schemas.microsoft.com/office/drawing/2014/main" val="1769763437"/>
                    </a:ext>
                  </a:extLst>
                </a:gridCol>
                <a:gridCol w="1836816">
                  <a:extLst>
                    <a:ext uri="{9D8B030D-6E8A-4147-A177-3AD203B41FA5}">
                      <a16:colId xmlns:a16="http://schemas.microsoft.com/office/drawing/2014/main" val="3050206471"/>
                    </a:ext>
                  </a:extLst>
                </a:gridCol>
                <a:gridCol w="1836816">
                  <a:extLst>
                    <a:ext uri="{9D8B030D-6E8A-4147-A177-3AD203B41FA5}">
                      <a16:colId xmlns:a16="http://schemas.microsoft.com/office/drawing/2014/main" val="2611324026"/>
                    </a:ext>
                  </a:extLst>
                </a:gridCol>
                <a:gridCol w="1836816">
                  <a:extLst>
                    <a:ext uri="{9D8B030D-6E8A-4147-A177-3AD203B41FA5}">
                      <a16:colId xmlns:a16="http://schemas.microsoft.com/office/drawing/2014/main" val="2853312423"/>
                    </a:ext>
                  </a:extLst>
                </a:gridCol>
              </a:tblGrid>
              <a:tr h="566184">
                <a:tc>
                  <a:txBody>
                    <a:bodyPr/>
                    <a:lstStyle/>
                    <a:p>
                      <a:r>
                        <a:rPr lang="en-GB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Last_name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Hometown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Birthdate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8751"/>
                  </a:ext>
                </a:extLst>
              </a:tr>
              <a:tr h="566184">
                <a:tc>
                  <a:txBody>
                    <a:bodyPr/>
                    <a:lstStyle/>
                    <a:p>
                      <a:r>
                        <a:rPr lang="en-GB" dirty="0"/>
                        <a:t>Prince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Vadodara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08-01-2003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73844"/>
                  </a:ext>
                </a:extLst>
              </a:tr>
              <a:tr h="566184">
                <a:tc>
                  <a:txBody>
                    <a:bodyPr/>
                    <a:lstStyle/>
                    <a:p>
                      <a:r>
                        <a:rPr lang="en-GB" dirty="0" err="1"/>
                        <a:t>Jaynil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BScIT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02-25-2002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34726"/>
                  </a:ext>
                </a:extLst>
              </a:tr>
              <a:tr h="566184">
                <a:tc>
                  <a:txBody>
                    <a:bodyPr/>
                    <a:lstStyle/>
                    <a:p>
                      <a:r>
                        <a:rPr lang="en-GB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11-30-2001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75583"/>
                  </a:ext>
                </a:extLst>
              </a:tr>
              <a:tr h="566184">
                <a:tc>
                  <a:txBody>
                    <a:bodyPr/>
                    <a:lstStyle/>
                    <a:p>
                      <a:r>
                        <a:rPr lang="en-GB" dirty="0"/>
                        <a:t>Kalpesh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02-22-2002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45337"/>
                  </a:ext>
                </a:extLst>
              </a:tr>
              <a:tr h="566184">
                <a:tc>
                  <a:txBody>
                    <a:bodyPr/>
                    <a:lstStyle/>
                    <a:p>
                      <a:r>
                        <a:rPr lang="en-GB" dirty="0"/>
                        <a:t>Varun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02-09-2003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1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276C-C78F-4AE7-8B70-90E4ED43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Data in Database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EEA00-BFF4-40D2-BD6C-168C0850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48BAC-B327-4B71-B499-A61562150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44716"/>
            <a:ext cx="10872250" cy="5425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possess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several</a:t>
            </a:r>
            <a:r>
              <a:rPr lang="en-GB" sz="2000" spc="3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characteristics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2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are </a:t>
            </a:r>
            <a:r>
              <a:rPr lang="en-GB" sz="2000" dirty="0">
                <a:latin typeface="Calibri"/>
                <a:cs typeface="Calibri"/>
              </a:rPr>
              <a:t>consistent [standard</a:t>
            </a:r>
            <a:r>
              <a:rPr lang="en-GB" sz="2000" spc="1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behaviour], integral [necessary</a:t>
            </a:r>
            <a:r>
              <a:rPr lang="en-GB" sz="2000" spc="1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1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make</a:t>
            </a:r>
            <a:r>
              <a:rPr lang="en-GB" sz="2000" spc="1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something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complete], non </a:t>
            </a:r>
            <a:r>
              <a:rPr lang="en-GB" sz="2000" dirty="0">
                <a:latin typeface="Calibri"/>
                <a:cs typeface="Calibri"/>
              </a:rPr>
              <a:t>redundant [not</a:t>
            </a:r>
            <a:r>
              <a:rPr lang="en-GB" sz="2000" spc="4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repetition], secured</a:t>
            </a:r>
            <a:r>
              <a:rPr lang="en-GB" sz="2000" spc="4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centrally</a:t>
            </a:r>
            <a:r>
              <a:rPr lang="en-GB" sz="2000" spc="4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managed</a:t>
            </a:r>
            <a:r>
              <a:rPr lang="en-GB" sz="2000" spc="4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4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shared</a:t>
            </a:r>
            <a:r>
              <a:rPr lang="en-GB" sz="2000" spc="4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among</a:t>
            </a:r>
            <a:r>
              <a:rPr lang="en-GB" sz="2000" spc="4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multiple applications.</a:t>
            </a:r>
            <a:endParaRPr lang="en-GB" sz="20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Advantages are given below – </a:t>
            </a: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Calibri"/>
                <a:cs typeface="Calibri"/>
              </a:rPr>
              <a:t>Single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repository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maintained</a:t>
            </a: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GB" sz="2000" spc="-10" dirty="0">
                <a:latin typeface="Calibri"/>
                <a:cs typeface="Calibri"/>
              </a:rPr>
              <a:t>All users access the data from the same resources Quick retrieval of data.</a:t>
            </a: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Calibri"/>
                <a:cs typeface="Calibri"/>
              </a:rPr>
              <a:t>Reduce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application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development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time</a:t>
            </a: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Calibri"/>
                <a:cs typeface="Calibri"/>
              </a:rPr>
              <a:t>Flexibility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change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structure.</a:t>
            </a:r>
            <a:endParaRPr lang="en-GB" sz="2000" spc="-20" dirty="0">
              <a:latin typeface="Calibri"/>
              <a:cs typeface="Calibri"/>
            </a:endParaRP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Calibri"/>
                <a:cs typeface="Calibri"/>
              </a:rPr>
              <a:t>Enforce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Standardization.</a:t>
            </a:r>
            <a:endParaRPr lang="en-IN" sz="2000" dirty="0">
              <a:latin typeface="Calibri"/>
              <a:cs typeface="Calibri"/>
            </a:endParaRP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IN" sz="2000" spc="-10" dirty="0">
                <a:latin typeface="Calibri"/>
                <a:cs typeface="Calibri"/>
              </a:rPr>
              <a:t>Up-to-</a:t>
            </a:r>
            <a:r>
              <a:rPr lang="en-IN" sz="2000" dirty="0">
                <a:latin typeface="Calibri"/>
                <a:cs typeface="Calibri"/>
              </a:rPr>
              <a:t>date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information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availability</a:t>
            </a:r>
            <a:endParaRPr lang="en-GB" sz="2000" spc="-20" dirty="0">
              <a:latin typeface="Calibri"/>
              <a:cs typeface="Calibri"/>
            </a:endParaRP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Calibri"/>
                <a:cs typeface="Calibri"/>
              </a:rPr>
              <a:t>Authorized</a:t>
            </a:r>
            <a:r>
              <a:rPr lang="en-GB" sz="2000" spc="-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security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data.</a:t>
            </a:r>
            <a:endParaRPr lang="en-GB" sz="2000" dirty="0">
              <a:latin typeface="Calibri"/>
              <a:cs typeface="Calibri"/>
            </a:endParaRP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Calibri"/>
                <a:cs typeface="Calibri"/>
              </a:rPr>
              <a:t>Enforce</a:t>
            </a:r>
            <a:r>
              <a:rPr lang="en-GB" sz="2000" spc="-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integrity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constraints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business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rules</a:t>
            </a:r>
            <a:endParaRPr lang="en-GB" sz="2000" spc="-20" dirty="0">
              <a:latin typeface="Calibri"/>
              <a:cs typeface="Calibri"/>
            </a:endParaRPr>
          </a:p>
          <a:p>
            <a:pPr marL="1041400" lvl="2" indent="-34290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Calibri"/>
                <a:cs typeface="Calibri"/>
              </a:rPr>
              <a:t>Provide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backup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recovery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procedure.</a:t>
            </a:r>
            <a:endParaRPr lang="en-GB" sz="2000" spc="-20" dirty="0">
              <a:latin typeface="Calibri"/>
              <a:cs typeface="Calibri"/>
            </a:endParaRPr>
          </a:p>
          <a:p>
            <a:pPr marL="527050" lvl="1" indent="-285750"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237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582511"/>
            <a:ext cx="11214100" cy="535531"/>
          </a:xfrm>
        </p:spPr>
        <p:txBody>
          <a:bodyPr/>
          <a:lstStyle/>
          <a:p>
            <a:r>
              <a:rPr lang="en-GB" dirty="0"/>
              <a:t>Benefits of RDMS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81" y="2221832"/>
            <a:ext cx="10402465" cy="409324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400" b="1" dirty="0">
                <a:latin typeface="Calibri"/>
                <a:cs typeface="Calibri"/>
              </a:rPr>
              <a:t>Reducing</a:t>
            </a:r>
            <a:r>
              <a:rPr lang="en-IN" sz="2400" b="1" spc="-30" dirty="0"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Data</a:t>
            </a:r>
            <a:r>
              <a:rPr lang="en-IN" sz="2400" b="1" spc="-30" dirty="0">
                <a:latin typeface="Calibri"/>
                <a:cs typeface="Calibri"/>
              </a:rPr>
              <a:t> </a:t>
            </a:r>
            <a:r>
              <a:rPr lang="en-IN" sz="2400" b="1" spc="-10" dirty="0">
                <a:latin typeface="Calibri"/>
                <a:cs typeface="Calibri"/>
              </a:rPr>
              <a:t>Redundancy</a:t>
            </a: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based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contained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multiple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files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were </a:t>
            </a:r>
            <a:r>
              <a:rPr lang="en-GB" sz="2000" dirty="0">
                <a:latin typeface="Calibri"/>
                <a:cs typeface="Calibri"/>
              </a:rPr>
              <a:t>stored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many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different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computer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locations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even</a:t>
            </a:r>
            <a:r>
              <a:rPr lang="en-GB" sz="2000" spc="13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across </a:t>
            </a:r>
            <a:r>
              <a:rPr lang="en-GB" sz="2000" dirty="0">
                <a:latin typeface="Calibri"/>
                <a:cs typeface="Calibri"/>
              </a:rPr>
              <a:t>multiple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systems.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Because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this,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there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were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sometimes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multiple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copies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dirty="0">
                <a:latin typeface="Calibri"/>
                <a:cs typeface="Calibri"/>
              </a:rPr>
              <a:t>same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which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lead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lots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redundancy.</a:t>
            </a:r>
            <a:endParaRPr lang="en-GB" sz="2000" dirty="0">
              <a:latin typeface="Calibri"/>
              <a:cs typeface="Calibri"/>
            </a:endParaRPr>
          </a:p>
          <a:p>
            <a:pPr marL="0" marR="635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This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prevented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there</a:t>
            </a:r>
            <a:r>
              <a:rPr lang="en-GB" sz="2000" spc="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single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any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change</a:t>
            </a:r>
            <a:r>
              <a:rPr lang="en-GB" sz="2000" spc="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it </a:t>
            </a:r>
            <a:r>
              <a:rPr lang="en-GB" sz="2000" dirty="0">
                <a:latin typeface="Calibri"/>
                <a:cs typeface="Calibri"/>
              </a:rPr>
              <a:t>reflected</a:t>
            </a:r>
            <a:r>
              <a:rPr lang="en-GB" sz="2000" spc="5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immediately.</a:t>
            </a:r>
            <a:r>
              <a:rPr lang="en-GB" sz="2000" spc="509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Because</a:t>
            </a:r>
            <a:r>
              <a:rPr lang="en-GB" sz="2000" spc="5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509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this,</a:t>
            </a:r>
            <a:r>
              <a:rPr lang="en-GB" sz="2000" spc="5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there</a:t>
            </a:r>
            <a:r>
              <a:rPr lang="en-GB" sz="2000" spc="509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509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no</a:t>
            </a:r>
            <a:r>
              <a:rPr lang="en-GB" sz="2000" spc="5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chance</a:t>
            </a:r>
            <a:r>
              <a:rPr lang="en-GB" sz="2000" spc="509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50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encountering </a:t>
            </a:r>
            <a:r>
              <a:rPr lang="en-GB" sz="2000" dirty="0">
                <a:latin typeface="Calibri"/>
                <a:cs typeface="Calibri"/>
              </a:rPr>
              <a:t>duplicate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-25" dirty="0">
                <a:latin typeface="Calibri"/>
                <a:cs typeface="Calibri"/>
              </a:rPr>
              <a:t> it.</a:t>
            </a:r>
            <a:endParaRPr lang="en-GB" sz="20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endParaRPr lang="en-IN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67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RDMS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09324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dirty="0">
                <a:latin typeface="Calibri"/>
                <a:cs typeface="Calibri"/>
              </a:rPr>
              <a:t>Sharing</a:t>
            </a:r>
            <a:r>
              <a:rPr lang="en-GB" sz="2400" b="1" spc="-2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of</a:t>
            </a:r>
            <a:r>
              <a:rPr lang="en-GB" sz="2400" b="1" spc="-20" dirty="0">
                <a:latin typeface="Calibri"/>
                <a:cs typeface="Calibri"/>
              </a:rPr>
              <a:t> Data</a:t>
            </a:r>
            <a:endParaRPr lang="en-GB" sz="2400" dirty="0">
              <a:latin typeface="Calibri"/>
              <a:cs typeface="Calibri"/>
            </a:endParaRPr>
          </a:p>
          <a:p>
            <a:pPr marL="0" marR="5715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4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sharing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implies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4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stored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one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more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servers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dirty="0">
                <a:latin typeface="Calibri"/>
                <a:cs typeface="Calibri"/>
              </a:rPr>
              <a:t>network</a:t>
            </a:r>
            <a:r>
              <a:rPr lang="en-GB" sz="2000" spc="3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there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some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software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locking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mechanism</a:t>
            </a:r>
            <a:r>
              <a:rPr lang="en-GB" sz="2000" spc="37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that </a:t>
            </a:r>
            <a:r>
              <a:rPr lang="en-GB" sz="2000" dirty="0">
                <a:latin typeface="Calibri"/>
                <a:cs typeface="Calibri"/>
              </a:rPr>
              <a:t>prevents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same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set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from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being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changed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by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two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at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same </a:t>
            </a:r>
            <a:r>
              <a:rPr lang="en-GB" sz="2000" dirty="0">
                <a:latin typeface="Calibri"/>
                <a:cs typeface="Calibri"/>
              </a:rPr>
              <a:t>time.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sharing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primary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feature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DBMS.</a:t>
            </a:r>
            <a:endParaRPr lang="en-GB" sz="20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en-GB" sz="24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5"/>
              </a:spcBef>
              <a:buNone/>
            </a:pPr>
            <a:r>
              <a:rPr lang="en-GB" sz="2400" b="1" dirty="0">
                <a:latin typeface="Calibri"/>
                <a:cs typeface="Calibri"/>
              </a:rPr>
              <a:t>Data</a:t>
            </a:r>
            <a:r>
              <a:rPr lang="en-GB" sz="2400" b="1" spc="-20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Security</a:t>
            </a:r>
            <a:endParaRPr lang="en-GB" sz="24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3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Security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3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vital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concept</a:t>
            </a:r>
            <a:r>
              <a:rPr lang="en-GB" sz="2000" spc="3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3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database.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Only</a:t>
            </a:r>
            <a:r>
              <a:rPr lang="en-GB" sz="2000" spc="3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authorized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users</a:t>
            </a:r>
            <a:r>
              <a:rPr lang="en-GB" sz="2000" spc="3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should</a:t>
            </a:r>
            <a:r>
              <a:rPr lang="en-GB" sz="2000" spc="31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be </a:t>
            </a:r>
            <a:r>
              <a:rPr lang="en-GB" sz="2000" dirty="0">
                <a:latin typeface="Calibri"/>
                <a:cs typeface="Calibri"/>
              </a:rPr>
              <a:t>allowed</a:t>
            </a:r>
            <a:r>
              <a:rPr lang="en-GB" sz="2000" spc="1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0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2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20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20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2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20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their</a:t>
            </a:r>
            <a:r>
              <a:rPr lang="en-GB" sz="2000" spc="20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identity</a:t>
            </a:r>
            <a:r>
              <a:rPr lang="en-GB" sz="2000" spc="2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should</a:t>
            </a:r>
            <a:r>
              <a:rPr lang="en-GB" sz="2000" spc="20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21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authenticated </a:t>
            </a:r>
            <a:r>
              <a:rPr lang="en-GB" sz="2000" dirty="0">
                <a:latin typeface="Calibri"/>
                <a:cs typeface="Calibri"/>
              </a:rPr>
              <a:t>using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username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password.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Unauthorized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users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should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not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allowed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to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15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5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1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under</a:t>
            </a:r>
            <a:r>
              <a:rPr lang="en-GB" sz="2000" spc="15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any</a:t>
            </a:r>
            <a:r>
              <a:rPr lang="en-GB" sz="2000" spc="1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circumstances</a:t>
            </a:r>
            <a:r>
              <a:rPr lang="en-GB" sz="2000" spc="15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15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1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violates</a:t>
            </a:r>
            <a:r>
              <a:rPr lang="en-GB" sz="2000" spc="15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50" dirty="0">
                <a:latin typeface="Calibri"/>
                <a:cs typeface="Calibri"/>
              </a:rPr>
              <a:t>  </a:t>
            </a:r>
            <a:r>
              <a:rPr lang="en-GB" sz="2000" spc="-10" dirty="0">
                <a:latin typeface="Calibri"/>
                <a:cs typeface="Calibri"/>
              </a:rPr>
              <a:t>integrity constraints.</a:t>
            </a:r>
            <a:endParaRPr lang="en-GB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28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RDMS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51535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spc="-10" dirty="0">
                <a:latin typeface="Calibri"/>
                <a:cs typeface="Calibri"/>
              </a:rPr>
              <a:t>Privacy</a:t>
            </a:r>
            <a:endParaRPr lang="en-GB" sz="24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privacy rule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 means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only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authorized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users can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 a </a:t>
            </a:r>
            <a:r>
              <a:rPr lang="en-GB" sz="2000" spc="-20" dirty="0">
                <a:latin typeface="Calibri"/>
                <a:cs typeface="Calibri"/>
              </a:rPr>
              <a:t>data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according</a:t>
            </a:r>
            <a:r>
              <a:rPr lang="en-GB" sz="2000" spc="3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its</a:t>
            </a:r>
            <a:r>
              <a:rPr lang="en-GB" sz="2000" spc="3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privacy</a:t>
            </a:r>
            <a:r>
              <a:rPr lang="en-GB" sz="2000" spc="3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constraints.</a:t>
            </a:r>
            <a:r>
              <a:rPr lang="en-GB" sz="2000" spc="3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There</a:t>
            </a:r>
            <a:r>
              <a:rPr lang="en-GB" sz="2000" spc="3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3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levels</a:t>
            </a:r>
            <a:r>
              <a:rPr lang="en-GB" sz="2000" spc="3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33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database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can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only</a:t>
            </a:r>
            <a:r>
              <a:rPr lang="en-GB" sz="2000" spc="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view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he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allowed</a:t>
            </a:r>
            <a:r>
              <a:rPr lang="en-GB" sz="2000" spc="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view.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example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-</a:t>
            </a:r>
            <a:r>
              <a:rPr lang="en-GB" sz="2000" spc="7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In </a:t>
            </a:r>
            <a:r>
              <a:rPr lang="en-GB" sz="2000" dirty="0">
                <a:latin typeface="Calibri"/>
                <a:cs typeface="Calibri"/>
              </a:rPr>
              <a:t>social</a:t>
            </a:r>
            <a:r>
              <a:rPr lang="en-GB" sz="2000" spc="1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networking</a:t>
            </a:r>
            <a:r>
              <a:rPr lang="en-GB" sz="2000" spc="1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sites,</a:t>
            </a:r>
            <a:r>
              <a:rPr lang="en-GB" sz="2000" spc="1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constraints</a:t>
            </a:r>
            <a:r>
              <a:rPr lang="en-GB" sz="2000" spc="11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1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different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1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different</a:t>
            </a:r>
            <a:r>
              <a:rPr lang="en-GB" sz="2000" spc="1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accounts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spc="-50" dirty="0">
                <a:latin typeface="Calibri"/>
                <a:cs typeface="Calibri"/>
              </a:rPr>
              <a:t>a 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may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want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-10" dirty="0">
                <a:latin typeface="Calibri"/>
                <a:cs typeface="Calibri"/>
              </a:rPr>
              <a:t> account.</a:t>
            </a:r>
          </a:p>
          <a:p>
            <a:pPr marL="0" marR="5080" indent="0" algn="just">
              <a:lnSpc>
                <a:spcPct val="100000"/>
              </a:lnSpc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400" b="1" dirty="0">
                <a:latin typeface="Calibri"/>
                <a:cs typeface="Calibri"/>
              </a:rPr>
              <a:t>Backup</a:t>
            </a:r>
            <a:r>
              <a:rPr lang="en-GB" sz="2400" b="1" spc="-2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and</a:t>
            </a:r>
            <a:r>
              <a:rPr lang="en-GB" sz="2400" b="1" spc="-20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Recovery</a:t>
            </a:r>
            <a:endParaRPr lang="en-GB" sz="2400" dirty="0">
              <a:latin typeface="Calibri"/>
              <a:cs typeface="Calibri"/>
            </a:endParaRPr>
          </a:p>
          <a:p>
            <a:pPr marL="0" marR="6985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DBMS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automatically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takes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care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backup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recovery.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users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don't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need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to </a:t>
            </a:r>
            <a:r>
              <a:rPr lang="en-GB" sz="2000" dirty="0">
                <a:latin typeface="Calibri"/>
                <a:cs typeface="Calibri"/>
              </a:rPr>
              <a:t>backup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periodically</a:t>
            </a:r>
            <a:r>
              <a:rPr lang="en-GB" sz="2000" spc="18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because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this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18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taken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care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by</a:t>
            </a:r>
            <a:r>
              <a:rPr lang="en-GB" sz="2000" spc="18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spc="-10" dirty="0">
                <a:latin typeface="Calibri"/>
                <a:cs typeface="Calibri"/>
              </a:rPr>
              <a:t>database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system.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Moreover,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also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restores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after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crash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or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failure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its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previous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condition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25" dirty="0">
                <a:latin typeface="Calibri"/>
                <a:cs typeface="Calibri"/>
              </a:rPr>
              <a:t> it.</a:t>
            </a:r>
            <a:endParaRPr lang="en-GB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66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RDMS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51535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dirty="0">
                <a:latin typeface="Calibri"/>
                <a:cs typeface="Calibri"/>
              </a:rPr>
              <a:t>Data</a:t>
            </a:r>
            <a:r>
              <a:rPr lang="en-GB" sz="2400" b="1" spc="-20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Consistency</a:t>
            </a: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endParaRPr lang="en-GB" sz="24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Consistency</a:t>
            </a:r>
            <a:r>
              <a:rPr lang="en-GB" sz="2000" spc="36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7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</a:t>
            </a:r>
            <a:r>
              <a:rPr lang="en-GB" sz="2000" spc="37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refers</a:t>
            </a:r>
            <a:r>
              <a:rPr lang="en-GB" sz="2000" spc="37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6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7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requirement</a:t>
            </a:r>
            <a:r>
              <a:rPr lang="en-GB" sz="2000" spc="36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370" dirty="0">
                <a:latin typeface="Calibri"/>
                <a:cs typeface="Calibri"/>
              </a:rPr>
              <a:t>  </a:t>
            </a:r>
            <a:r>
              <a:rPr lang="en-GB" sz="2000" spc="-25" dirty="0">
                <a:latin typeface="Calibri"/>
                <a:cs typeface="Calibri"/>
              </a:rPr>
              <a:t>any </a:t>
            </a:r>
            <a:r>
              <a:rPr lang="en-GB" sz="2000" dirty="0">
                <a:latin typeface="Calibri"/>
                <a:cs typeface="Calibri"/>
              </a:rPr>
              <a:t>given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1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required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transaction</a:t>
            </a:r>
            <a:r>
              <a:rPr lang="en-GB" sz="2000" spc="1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must</a:t>
            </a:r>
            <a:r>
              <a:rPr lang="en-GB" sz="2000" spc="1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change</a:t>
            </a:r>
            <a:r>
              <a:rPr lang="en-GB" sz="2000" spc="1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affected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only</a:t>
            </a:r>
            <a:r>
              <a:rPr lang="en-GB" sz="2000" spc="1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14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allowed </a:t>
            </a:r>
            <a:r>
              <a:rPr lang="en-GB" sz="2000" dirty="0">
                <a:latin typeface="Calibri"/>
                <a:cs typeface="Calibri"/>
              </a:rPr>
              <a:t>ways.</a:t>
            </a:r>
            <a:r>
              <a:rPr lang="en-GB" sz="2000" spc="2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Any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written</a:t>
            </a:r>
            <a:r>
              <a:rPr lang="en-GB" sz="2000" spc="2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must</a:t>
            </a:r>
            <a:r>
              <a:rPr lang="en-GB" sz="2000" spc="2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2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valid</a:t>
            </a:r>
            <a:r>
              <a:rPr lang="en-GB" sz="2000" spc="2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according</a:t>
            </a:r>
            <a:r>
              <a:rPr lang="en-GB" sz="2000" spc="2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all</a:t>
            </a:r>
            <a:r>
              <a:rPr lang="en-GB" sz="2000" spc="27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defined </a:t>
            </a:r>
            <a:r>
              <a:rPr lang="en-GB" sz="2000" dirty="0">
                <a:latin typeface="Calibri"/>
                <a:cs typeface="Calibri"/>
              </a:rPr>
              <a:t>condition</a:t>
            </a:r>
            <a:r>
              <a:rPr lang="en-GB" sz="2000" spc="3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36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rules,</a:t>
            </a:r>
            <a:r>
              <a:rPr lang="en-GB" sz="2000" spc="3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including</a:t>
            </a:r>
            <a:r>
              <a:rPr lang="en-GB" sz="2000" spc="3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constraints,</a:t>
            </a:r>
            <a:r>
              <a:rPr lang="en-GB" sz="2000" spc="3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cascades,</a:t>
            </a:r>
            <a:r>
              <a:rPr lang="en-GB" sz="2000" spc="36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triggers,</a:t>
            </a:r>
            <a:r>
              <a:rPr lang="en-GB" sz="2000" spc="35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360" dirty="0">
                <a:latin typeface="Calibri"/>
                <a:cs typeface="Calibri"/>
              </a:rPr>
              <a:t>  </a:t>
            </a:r>
            <a:r>
              <a:rPr lang="en-GB" sz="2000" spc="-25" dirty="0">
                <a:latin typeface="Calibri"/>
                <a:cs typeface="Calibri"/>
              </a:rPr>
              <a:t>any </a:t>
            </a:r>
            <a:r>
              <a:rPr lang="en-GB" sz="2000" dirty="0">
                <a:latin typeface="Calibri"/>
                <a:cs typeface="Calibri"/>
              </a:rPr>
              <a:t>combination</a:t>
            </a:r>
            <a:r>
              <a:rPr lang="en-GB" sz="2000" spc="-5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thereof.</a:t>
            </a:r>
            <a:endParaRPr lang="en-GB" sz="20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example,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column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may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only</a:t>
            </a:r>
            <a:r>
              <a:rPr lang="en-GB" sz="2000" spc="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have</a:t>
            </a:r>
            <a:r>
              <a:rPr lang="en-GB" sz="2000" spc="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values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coin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flip</a:t>
            </a:r>
            <a:r>
              <a:rPr lang="en-GB" sz="2000" spc="9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as </a:t>
            </a:r>
            <a:r>
              <a:rPr lang="en-GB" sz="2000" dirty="0">
                <a:latin typeface="Calibri"/>
                <a:cs typeface="Calibri"/>
              </a:rPr>
              <a:t>"heads"</a:t>
            </a:r>
            <a:r>
              <a:rPr lang="en-GB" sz="2000" spc="390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390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"tails."</a:t>
            </a:r>
            <a:r>
              <a:rPr lang="en-GB" sz="2000" spc="395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If</a:t>
            </a:r>
            <a:r>
              <a:rPr lang="en-GB" sz="2000" spc="390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395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390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were</a:t>
            </a:r>
            <a:r>
              <a:rPr lang="en-GB" sz="2000" spc="395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90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attempt</a:t>
            </a:r>
            <a:r>
              <a:rPr lang="en-GB" sz="2000" spc="390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95" dirty="0">
                <a:latin typeface="Calibri"/>
                <a:cs typeface="Calibri"/>
              </a:rPr>
              <a:t>   </a:t>
            </a:r>
            <a:r>
              <a:rPr lang="en-GB" sz="2000" dirty="0">
                <a:latin typeface="Calibri"/>
                <a:cs typeface="Calibri"/>
              </a:rPr>
              <a:t>put</a:t>
            </a:r>
            <a:r>
              <a:rPr lang="en-GB" sz="2000" spc="390" dirty="0">
                <a:latin typeface="Calibri"/>
                <a:cs typeface="Calibri"/>
              </a:rPr>
              <a:t>   </a:t>
            </a:r>
            <a:r>
              <a:rPr lang="en-GB" sz="2000" spc="-25" dirty="0">
                <a:latin typeface="Calibri"/>
                <a:cs typeface="Calibri"/>
              </a:rPr>
              <a:t>in </a:t>
            </a:r>
            <a:r>
              <a:rPr lang="en-GB" sz="2000" dirty="0">
                <a:latin typeface="Calibri"/>
                <a:cs typeface="Calibri"/>
              </a:rPr>
              <a:t>"sideways,"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consistency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rules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would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not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allowed</a:t>
            </a:r>
            <a:r>
              <a:rPr lang="en-GB" sz="2000" spc="-25" dirty="0">
                <a:latin typeface="Calibri"/>
                <a:cs typeface="Calibri"/>
              </a:rPr>
              <a:t> it</a:t>
            </a:r>
            <a:endParaRPr lang="en-GB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62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515356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Data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Dictionary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Management,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Data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Storage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Management,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Data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Transformation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and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Presentation,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Security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Management,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Multi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user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Access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Control,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Backup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and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Recovery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Management,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Data</a:t>
            </a:r>
            <a:r>
              <a:rPr lang="en-IN" sz="2000" spc="-3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Integrity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Management,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Database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Access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Languages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and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Application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Programming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Interfaces</a:t>
            </a:r>
            <a:r>
              <a:rPr lang="en-IN" sz="2000" spc="-40" dirty="0">
                <a:latin typeface="Calibri"/>
                <a:cs typeface="Calibri"/>
              </a:rPr>
              <a:t> </a:t>
            </a:r>
            <a:r>
              <a:rPr lang="en-IN" sz="2000" spc="-25" dirty="0">
                <a:latin typeface="Calibri"/>
                <a:cs typeface="Calibri"/>
              </a:rPr>
              <a:t>and</a:t>
            </a:r>
            <a:endParaRPr lang="en-IN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IN" sz="2000" dirty="0">
                <a:latin typeface="Calibri"/>
                <a:cs typeface="Calibri"/>
              </a:rPr>
              <a:t>Database</a:t>
            </a:r>
            <a:r>
              <a:rPr lang="en-IN" sz="2000" spc="-5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Communication</a:t>
            </a:r>
            <a:r>
              <a:rPr lang="en-IN" sz="2000" spc="-5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interfaces.</a:t>
            </a:r>
            <a:endParaRPr lang="en-IN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6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515356"/>
          </a:xfrm>
        </p:spPr>
        <p:txBody>
          <a:bodyPr/>
          <a:lstStyle/>
          <a:p>
            <a:pPr marL="265430" indent="-25336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6065" algn="l"/>
              </a:tabLst>
            </a:pPr>
            <a:r>
              <a:rPr lang="en-GB" sz="2400" b="1" dirty="0">
                <a:latin typeface="Calibri"/>
                <a:cs typeface="Calibri"/>
              </a:rPr>
              <a:t>Data</a:t>
            </a:r>
            <a:r>
              <a:rPr lang="en-GB" sz="2400" b="1" spc="-3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Dictionary</a:t>
            </a:r>
            <a:r>
              <a:rPr lang="en-GB" sz="2400" b="1" spc="-35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Management</a:t>
            </a:r>
            <a:endParaRPr lang="en-GB" sz="2400" dirty="0">
              <a:latin typeface="Calibri"/>
              <a:cs typeface="Calibri"/>
            </a:endParaRPr>
          </a:p>
          <a:p>
            <a:pPr marL="0" marR="1651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4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Dictionary</a:t>
            </a:r>
            <a:r>
              <a:rPr lang="en-GB" sz="2000" spc="4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4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4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one</a:t>
            </a:r>
            <a:r>
              <a:rPr lang="en-GB" sz="2000" spc="4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4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most</a:t>
            </a:r>
            <a:r>
              <a:rPr lang="en-GB" sz="2000" spc="4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important</a:t>
            </a:r>
            <a:r>
              <a:rPr lang="en-GB" sz="2000" spc="4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function</a:t>
            </a:r>
            <a:r>
              <a:rPr lang="en-GB" sz="2000" spc="47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of </a:t>
            </a:r>
            <a:r>
              <a:rPr lang="en-GB" sz="2000" spc="-10" dirty="0">
                <a:latin typeface="Calibri"/>
                <a:cs typeface="Calibri"/>
              </a:rPr>
              <a:t>DBMS.</a:t>
            </a:r>
            <a:endParaRPr lang="en-GB" sz="2000" dirty="0">
              <a:latin typeface="Calibri"/>
              <a:cs typeface="Calibri"/>
            </a:endParaRPr>
          </a:p>
          <a:p>
            <a:pPr marL="0" marR="13335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is,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provides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information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about</a:t>
            </a:r>
            <a:r>
              <a:rPr lang="en-GB" sz="2000" spc="6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5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database’s</a:t>
            </a:r>
            <a:r>
              <a:rPr lang="en-GB" sz="2000" spc="6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tables,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views, </a:t>
            </a:r>
            <a:r>
              <a:rPr lang="en-GB" sz="2000" dirty="0">
                <a:latin typeface="Calibri"/>
                <a:cs typeface="Calibri"/>
              </a:rPr>
              <a:t>constraints,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stored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procedures,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etc.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stored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within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database.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If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we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take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spc="-50" dirty="0">
                <a:latin typeface="Calibri"/>
                <a:cs typeface="Calibri"/>
              </a:rPr>
              <a:t>a </a:t>
            </a:r>
            <a:r>
              <a:rPr lang="en-GB" sz="2000" dirty="0">
                <a:latin typeface="Calibri"/>
                <a:cs typeface="Calibri"/>
              </a:rPr>
              <a:t>table</a:t>
            </a:r>
            <a:r>
              <a:rPr lang="en-GB" sz="2000" spc="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 example,</a:t>
            </a:r>
            <a:r>
              <a:rPr lang="en-GB" sz="2000" spc="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dictionary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will</a:t>
            </a:r>
            <a:r>
              <a:rPr lang="en-GB" sz="2000" spc="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</a:t>
            </a:r>
            <a:r>
              <a:rPr lang="en-GB" sz="2000" spc="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information</a:t>
            </a:r>
            <a:r>
              <a:rPr lang="en-GB" sz="2000" spc="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such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as:</a:t>
            </a:r>
            <a:r>
              <a:rPr lang="en-GB" sz="2000" spc="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its</a:t>
            </a:r>
            <a:r>
              <a:rPr lang="en-GB" sz="2000" spc="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name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and </a:t>
            </a:r>
            <a:r>
              <a:rPr lang="en-GB" sz="2000" dirty="0">
                <a:latin typeface="Calibri"/>
                <a:cs typeface="Calibri"/>
              </a:rPr>
              <a:t>other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attributes.</a:t>
            </a:r>
          </a:p>
          <a:p>
            <a:pPr marL="0" marR="13335" indent="0" algn="just">
              <a:lnSpc>
                <a:spcPct val="100000"/>
              </a:lnSpc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265430" indent="-253365" algn="just">
              <a:lnSpc>
                <a:spcPct val="100000"/>
              </a:lnSpc>
              <a:buAutoNum type="arabicPeriod" startAt="2"/>
              <a:tabLst>
                <a:tab pos="266065" algn="l"/>
              </a:tabLst>
            </a:pPr>
            <a:r>
              <a:rPr lang="en-GB" sz="2400" b="1" dirty="0">
                <a:latin typeface="Calibri"/>
                <a:cs typeface="Calibri"/>
              </a:rPr>
              <a:t>Data</a:t>
            </a:r>
            <a:r>
              <a:rPr lang="en-GB" sz="2400" b="1" spc="-3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Storage</a:t>
            </a:r>
            <a:r>
              <a:rPr lang="en-GB" sz="2400" b="1" spc="-25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Management</a:t>
            </a:r>
            <a:endParaRPr lang="en-GB" sz="24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20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Storage</a:t>
            </a:r>
            <a:r>
              <a:rPr lang="en-GB" sz="2000" spc="2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refers</a:t>
            </a:r>
            <a:r>
              <a:rPr lang="en-GB" sz="2000" spc="2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2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22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information </a:t>
            </a:r>
            <a:r>
              <a:rPr lang="en-GB" sz="2000" dirty="0">
                <a:latin typeface="Calibri"/>
                <a:cs typeface="Calibri"/>
              </a:rPr>
              <a:t>storage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equipment's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used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/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computer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generated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data. </a:t>
            </a:r>
            <a:r>
              <a:rPr lang="en-GB" sz="2000" dirty="0">
                <a:latin typeface="Calibri"/>
                <a:cs typeface="Calibri"/>
              </a:rPr>
              <a:t>So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21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tool</a:t>
            </a:r>
            <a:r>
              <a:rPr lang="en-GB" sz="2000" spc="21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set</a:t>
            </a:r>
            <a:r>
              <a:rPr lang="en-GB" sz="2000" spc="21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processes</a:t>
            </a:r>
            <a:r>
              <a:rPr lang="en-GB" sz="2000" spc="21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used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by</a:t>
            </a:r>
            <a:r>
              <a:rPr lang="en-GB" sz="2000" spc="21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an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administrator</a:t>
            </a:r>
            <a:r>
              <a:rPr lang="en-GB" sz="2000" spc="21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04" dirty="0">
                <a:latin typeface="Calibri"/>
                <a:cs typeface="Calibri"/>
              </a:rPr>
              <a:t>  </a:t>
            </a:r>
            <a:r>
              <a:rPr lang="en-GB" sz="2000" spc="-20" dirty="0">
                <a:latin typeface="Calibri"/>
                <a:cs typeface="Calibri"/>
              </a:rPr>
              <a:t>keep </a:t>
            </a:r>
            <a:r>
              <a:rPr lang="en-GB" sz="2000" dirty="0">
                <a:latin typeface="Calibri"/>
                <a:cs typeface="Calibri"/>
              </a:rPr>
              <a:t>your</a:t>
            </a:r>
            <a:r>
              <a:rPr lang="en-GB" sz="2000" spc="-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storage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equipment's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safe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secure.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Typical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examples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such </a:t>
            </a:r>
            <a:r>
              <a:rPr lang="en-GB" sz="2000" dirty="0">
                <a:latin typeface="Calibri"/>
                <a:cs typeface="Calibri"/>
              </a:rPr>
              <a:t>tools</a:t>
            </a:r>
            <a:r>
              <a:rPr lang="en-GB" sz="2000" spc="-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include: Data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Dynamics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Inc.</a:t>
            </a:r>
            <a:endParaRPr lang="en-GB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67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79" y="574451"/>
            <a:ext cx="11214100" cy="535531"/>
          </a:xfrm>
        </p:spPr>
        <p:txBody>
          <a:bodyPr/>
          <a:lstStyle/>
          <a:p>
            <a:r>
              <a:rPr lang="en-US" dirty="0"/>
              <a:t>What is Database Management System?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4167" y="1577505"/>
            <a:ext cx="8363941" cy="31143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Database Management Systems (DBMS) are </a:t>
            </a:r>
            <a:r>
              <a:rPr lang="en-GB" sz="2000" b="1" i="0" dirty="0">
                <a:effectLst/>
              </a:rPr>
              <a:t>software systems used to store, retrieve, and run queries on data</a:t>
            </a:r>
            <a:r>
              <a:rPr lang="en-GB" sz="2000" b="0" i="0" dirty="0">
                <a:effectLst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A DBMS serves as an interface between an end-user and a database, allowing users to create, read, update, and delete data in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b="1" dirty="0">
                <a:latin typeface="Calibri"/>
                <a:cs typeface="Calibri"/>
              </a:rPr>
              <a:t>DBMS</a:t>
            </a:r>
            <a:r>
              <a:rPr lang="en-GB" sz="2000" b="1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stores</a:t>
            </a:r>
            <a:r>
              <a:rPr lang="en-GB" sz="2000" spc="1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1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such</a:t>
            </a:r>
            <a:r>
              <a:rPr lang="en-GB" sz="2000" spc="1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way</a:t>
            </a:r>
            <a:r>
              <a:rPr lang="en-GB" sz="2000" spc="1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1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1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becomes</a:t>
            </a:r>
            <a:r>
              <a:rPr lang="en-GB" sz="2000" spc="1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easier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to </a:t>
            </a:r>
            <a:r>
              <a:rPr lang="en-GB" sz="2000" dirty="0">
                <a:latin typeface="Calibri"/>
                <a:cs typeface="Calibri"/>
              </a:rPr>
              <a:t>retrieve,</a:t>
            </a:r>
            <a:r>
              <a:rPr lang="en-GB" sz="2000" spc="-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manipulate,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produce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information.</a:t>
            </a:r>
            <a:endParaRPr lang="en-GB" sz="20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B6E8E-A526-4057-87BE-911E625F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4" y="4024155"/>
            <a:ext cx="5799355" cy="26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51535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dirty="0">
                <a:latin typeface="Calibri"/>
                <a:cs typeface="Calibri"/>
              </a:rPr>
              <a:t>3.</a:t>
            </a:r>
            <a:r>
              <a:rPr lang="en-GB" sz="2400" b="1" spc="-4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Data</a:t>
            </a:r>
            <a:r>
              <a:rPr lang="en-GB" sz="2400" b="1" spc="-3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transformation</a:t>
            </a:r>
            <a:r>
              <a:rPr lang="en-GB" sz="2400" b="1" spc="-3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and</a:t>
            </a:r>
            <a:r>
              <a:rPr lang="en-GB" sz="2400" b="1" spc="-25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presentation</a:t>
            </a:r>
            <a:endParaRPr lang="en-GB" sz="2400" dirty="0">
              <a:latin typeface="Calibri"/>
              <a:cs typeface="Calibri"/>
            </a:endParaRPr>
          </a:p>
          <a:p>
            <a:pPr marL="12700" marR="5080" indent="57150" algn="just">
              <a:lnSpc>
                <a:spcPct val="100000"/>
              </a:lnSpc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transforms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entered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required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data </a:t>
            </a:r>
            <a:r>
              <a:rPr lang="en-GB" sz="2000" dirty="0">
                <a:latin typeface="Calibri"/>
                <a:cs typeface="Calibri"/>
              </a:rPr>
              <a:t>structures.</a:t>
            </a:r>
            <a:r>
              <a:rPr lang="en-GB" sz="2000" spc="5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5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5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5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5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relieves</a:t>
            </a:r>
            <a:r>
              <a:rPr lang="en-GB" sz="2000" spc="5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you</a:t>
            </a:r>
            <a:r>
              <a:rPr lang="en-GB" sz="2000" spc="5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5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509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chore</a:t>
            </a:r>
            <a:r>
              <a:rPr lang="en-GB" sz="2000" spc="51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of </a:t>
            </a:r>
            <a:r>
              <a:rPr lang="en-GB" sz="2000" dirty="0">
                <a:latin typeface="Calibri"/>
                <a:cs typeface="Calibri"/>
              </a:rPr>
              <a:t>making</a:t>
            </a:r>
            <a:r>
              <a:rPr lang="en-GB" sz="2000" spc="4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distinction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between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logical</a:t>
            </a:r>
            <a:r>
              <a:rPr lang="en-GB" sz="2000" spc="4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format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physical</a:t>
            </a:r>
            <a:r>
              <a:rPr lang="en-GB" sz="2000" spc="434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data </a:t>
            </a:r>
            <a:r>
              <a:rPr lang="en-GB" sz="2000" dirty="0">
                <a:latin typeface="Calibri"/>
                <a:cs typeface="Calibri"/>
              </a:rPr>
              <a:t>format.</a:t>
            </a:r>
            <a:r>
              <a:rPr lang="en-GB" sz="2000" spc="12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12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is,</a:t>
            </a:r>
            <a:r>
              <a:rPr lang="en-GB" sz="2000" spc="12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2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12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12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12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formats</a:t>
            </a:r>
            <a:r>
              <a:rPr lang="en-GB" sz="2000" spc="12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20" dirty="0">
                <a:latin typeface="Calibri"/>
                <a:cs typeface="Calibri"/>
              </a:rPr>
              <a:t>  </a:t>
            </a:r>
            <a:r>
              <a:rPr lang="en-GB" sz="2000" spc="-10" dirty="0">
                <a:latin typeface="Calibri"/>
                <a:cs typeface="Calibri"/>
              </a:rPr>
              <a:t>physically </a:t>
            </a:r>
            <a:r>
              <a:rPr lang="en-GB" sz="2000" dirty="0">
                <a:latin typeface="Calibri"/>
                <a:cs typeface="Calibri"/>
              </a:rPr>
              <a:t>retrieved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make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conform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user’s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logical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expectations.</a:t>
            </a:r>
            <a:endParaRPr lang="en-GB"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example,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imagine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enterprise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used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by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MNC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company.</a:t>
            </a:r>
            <a:r>
              <a:rPr lang="en-GB" sz="2000" spc="1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</a:t>
            </a:r>
            <a:r>
              <a:rPr lang="en-GB" sz="2000" spc="13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end 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England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would</a:t>
            </a:r>
            <a:r>
              <a:rPr lang="en-GB" sz="2000" spc="18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expect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enter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such</a:t>
            </a:r>
            <a:r>
              <a:rPr lang="en-GB" sz="2000" spc="18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July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12,</a:t>
            </a:r>
            <a:r>
              <a:rPr lang="en-GB" sz="2000" spc="17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2009,</a:t>
            </a:r>
            <a:r>
              <a:rPr lang="en-GB" sz="2000" spc="180" dirty="0">
                <a:latin typeface="Calibri"/>
                <a:cs typeface="Calibri"/>
              </a:rPr>
              <a:t>  </a:t>
            </a:r>
            <a:r>
              <a:rPr lang="en-GB" sz="2000" spc="-25" dirty="0">
                <a:latin typeface="Calibri"/>
                <a:cs typeface="Calibri"/>
              </a:rPr>
              <a:t>as </a:t>
            </a:r>
            <a:r>
              <a:rPr lang="en-GB" sz="2000" dirty="0">
                <a:latin typeface="Calibri"/>
                <a:cs typeface="Calibri"/>
              </a:rPr>
              <a:t>“12/07/2009.”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contrast,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same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date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would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entered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United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States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“13/11/2009.”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Regardless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presentation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format,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database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4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must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date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8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proper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format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each </a:t>
            </a:r>
            <a:r>
              <a:rPr lang="en-GB" sz="2000" spc="-10" dirty="0">
                <a:latin typeface="Calibri"/>
                <a:cs typeface="Calibri"/>
              </a:rPr>
              <a:t>country.</a:t>
            </a:r>
            <a:endParaRPr lang="en-GB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83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51535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b="1" dirty="0"/>
              <a:t>4.</a:t>
            </a:r>
            <a:r>
              <a:rPr lang="en-GB" sz="2400" b="1" spc="-25" dirty="0"/>
              <a:t> </a:t>
            </a:r>
            <a:r>
              <a:rPr lang="en-GB" sz="2400" b="1" dirty="0"/>
              <a:t>Security</a:t>
            </a:r>
            <a:r>
              <a:rPr lang="en-GB" sz="2400" b="1" spc="-25" dirty="0"/>
              <a:t> </a:t>
            </a:r>
            <a:r>
              <a:rPr lang="en-GB" sz="2400" b="1" spc="-10" dirty="0"/>
              <a:t>Management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750570" algn="l"/>
                <a:tab pos="1330325" algn="l"/>
                <a:tab pos="2176780" algn="l"/>
                <a:tab pos="2527300" algn="l"/>
                <a:tab pos="3450590" algn="l"/>
                <a:tab pos="3922395" algn="l"/>
                <a:tab pos="4497705" algn="l"/>
                <a:tab pos="4987290" algn="l"/>
                <a:tab pos="6029325" algn="l"/>
                <a:tab pos="6571615" algn="l"/>
              </a:tabLst>
            </a:pPr>
            <a:r>
              <a:rPr lang="en-GB" sz="2000" b="0" dirty="0">
                <a:latin typeface="Calibri"/>
                <a:cs typeface="Calibri"/>
              </a:rPr>
              <a:t>Security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Management</a:t>
            </a:r>
            <a:r>
              <a:rPr lang="en-GB" sz="2000" b="0" spc="40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is</a:t>
            </a:r>
            <a:r>
              <a:rPr lang="en-GB" sz="2000" b="0" spc="409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another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important</a:t>
            </a:r>
            <a:r>
              <a:rPr lang="en-GB" sz="2000" b="0" spc="409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function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of</a:t>
            </a:r>
            <a:r>
              <a:rPr lang="en-GB" sz="2000" b="0" spc="409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DBMS.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The</a:t>
            </a:r>
            <a:r>
              <a:rPr lang="en-GB" sz="2000" b="0" spc="409" dirty="0">
                <a:latin typeface="Calibri"/>
                <a:cs typeface="Calibri"/>
              </a:rPr>
              <a:t> </a:t>
            </a:r>
            <a:r>
              <a:rPr lang="en-GB" sz="2000" b="0" spc="-10" dirty="0">
                <a:latin typeface="Calibri"/>
                <a:cs typeface="Calibri"/>
              </a:rPr>
              <a:t>database </a:t>
            </a:r>
            <a:r>
              <a:rPr lang="en-GB" sz="2000" b="0" dirty="0">
                <a:latin typeface="Calibri"/>
                <a:cs typeface="Calibri"/>
              </a:rPr>
              <a:t>management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creates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a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security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system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that</a:t>
            </a:r>
            <a:r>
              <a:rPr lang="en-GB" sz="2000" b="0" spc="40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enforces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user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security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and</a:t>
            </a:r>
            <a:r>
              <a:rPr lang="en-GB" sz="2000" b="0" spc="405" dirty="0">
                <a:latin typeface="Calibri"/>
                <a:cs typeface="Calibri"/>
              </a:rPr>
              <a:t> </a:t>
            </a:r>
            <a:r>
              <a:rPr lang="en-GB" sz="2000" b="0" spc="-20" dirty="0">
                <a:latin typeface="Calibri"/>
                <a:cs typeface="Calibri"/>
              </a:rPr>
              <a:t>data </a:t>
            </a:r>
            <a:r>
              <a:rPr lang="en-GB" sz="2000" b="0" dirty="0">
                <a:latin typeface="Calibri"/>
                <a:cs typeface="Calibri"/>
              </a:rPr>
              <a:t>privacy.</a:t>
            </a:r>
            <a:r>
              <a:rPr lang="en-GB" sz="2000" b="0" spc="180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Security</a:t>
            </a:r>
            <a:r>
              <a:rPr lang="en-GB" sz="2000" b="0" spc="185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rules</a:t>
            </a:r>
            <a:r>
              <a:rPr lang="en-GB" sz="2000" b="0" spc="180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determine</a:t>
            </a:r>
            <a:r>
              <a:rPr lang="en-GB" sz="2000" b="0" spc="185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which</a:t>
            </a:r>
            <a:r>
              <a:rPr lang="en-GB" sz="2000" b="0" spc="180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authorized</a:t>
            </a:r>
            <a:r>
              <a:rPr lang="en-GB" sz="2000" b="0" spc="185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users</a:t>
            </a:r>
            <a:r>
              <a:rPr lang="en-GB" sz="2000" b="0" spc="185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can</a:t>
            </a:r>
            <a:r>
              <a:rPr lang="en-GB" sz="2000" b="0" spc="180" dirty="0">
                <a:latin typeface="Calibri"/>
                <a:cs typeface="Calibri"/>
              </a:rPr>
              <a:t>  </a:t>
            </a:r>
            <a:r>
              <a:rPr lang="en-GB" sz="2000" b="0" dirty="0">
                <a:latin typeface="Calibri"/>
                <a:cs typeface="Calibri"/>
              </a:rPr>
              <a:t>access</a:t>
            </a:r>
            <a:r>
              <a:rPr lang="en-GB" sz="2000" b="0" spc="185" dirty="0">
                <a:latin typeface="Calibri"/>
                <a:cs typeface="Calibri"/>
              </a:rPr>
              <a:t>  </a:t>
            </a:r>
            <a:r>
              <a:rPr lang="en-GB" sz="2000" b="0" spc="-25" dirty="0">
                <a:latin typeface="Calibri"/>
                <a:cs typeface="Calibri"/>
              </a:rPr>
              <a:t>the </a:t>
            </a:r>
            <a:r>
              <a:rPr lang="en-GB" sz="2000" b="0" dirty="0">
                <a:latin typeface="Calibri"/>
                <a:cs typeface="Calibri"/>
              </a:rPr>
              <a:t>database,</a:t>
            </a:r>
            <a:r>
              <a:rPr lang="en-GB" sz="2000" b="0" spc="3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which</a:t>
            </a:r>
            <a:r>
              <a:rPr lang="en-GB" sz="2000" b="0" spc="3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data</a:t>
            </a:r>
            <a:r>
              <a:rPr lang="en-GB" sz="2000" b="0" spc="31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items</a:t>
            </a:r>
            <a:r>
              <a:rPr lang="en-GB" sz="2000" b="0" spc="31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each</a:t>
            </a:r>
            <a:r>
              <a:rPr lang="en-GB" sz="2000" b="0" spc="31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user</a:t>
            </a:r>
            <a:r>
              <a:rPr lang="en-GB" sz="2000" b="0" spc="31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can</a:t>
            </a:r>
            <a:r>
              <a:rPr lang="en-GB" sz="2000" b="0" spc="3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access,</a:t>
            </a:r>
            <a:r>
              <a:rPr lang="en-GB" sz="2000" b="0" spc="31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and</a:t>
            </a:r>
            <a:r>
              <a:rPr lang="en-GB" sz="2000" b="0" spc="310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which</a:t>
            </a:r>
            <a:r>
              <a:rPr lang="en-GB" sz="2000" b="0" spc="305" dirty="0">
                <a:latin typeface="Calibri"/>
                <a:cs typeface="Calibri"/>
              </a:rPr>
              <a:t> </a:t>
            </a:r>
            <a:r>
              <a:rPr lang="en-GB" sz="2000" b="0" dirty="0">
                <a:latin typeface="Calibri"/>
                <a:cs typeface="Calibri"/>
              </a:rPr>
              <a:t>data</a:t>
            </a:r>
            <a:r>
              <a:rPr lang="en-GB" sz="2000" b="0" spc="310" dirty="0">
                <a:latin typeface="Calibri"/>
                <a:cs typeface="Calibri"/>
              </a:rPr>
              <a:t> </a:t>
            </a:r>
            <a:r>
              <a:rPr lang="en-GB" sz="2000" b="0" spc="-10" dirty="0">
                <a:latin typeface="Calibri"/>
                <a:cs typeface="Calibri"/>
              </a:rPr>
              <a:t>operations </a:t>
            </a:r>
            <a:r>
              <a:rPr lang="en-GB" sz="2000" spc="-10" dirty="0">
                <a:latin typeface="Calibri"/>
                <a:cs typeface="Calibri"/>
              </a:rPr>
              <a:t>(read,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20" dirty="0">
                <a:latin typeface="Calibri"/>
                <a:cs typeface="Calibri"/>
              </a:rPr>
              <a:t>add, </a:t>
            </a:r>
            <a:r>
              <a:rPr lang="en-GB" sz="2000" spc="-10" dirty="0">
                <a:latin typeface="Calibri"/>
                <a:cs typeface="Calibri"/>
              </a:rPr>
              <a:t>delete, </a:t>
            </a:r>
            <a:r>
              <a:rPr lang="en-GB" sz="2000" spc="-25" dirty="0">
                <a:latin typeface="Calibri"/>
                <a:cs typeface="Calibri"/>
              </a:rPr>
              <a:t>or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modify) 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spc="-20" dirty="0">
                <a:latin typeface="Calibri"/>
                <a:cs typeface="Calibri"/>
              </a:rPr>
              <a:t>user </a:t>
            </a:r>
            <a:r>
              <a:rPr lang="en-GB" sz="2000" spc="-25" dirty="0">
                <a:latin typeface="Calibri"/>
                <a:cs typeface="Calibri"/>
              </a:rPr>
              <a:t>can </a:t>
            </a:r>
            <a:r>
              <a:rPr lang="en-GB" sz="2000" spc="-10" dirty="0">
                <a:latin typeface="Calibri"/>
                <a:cs typeface="Calibri"/>
              </a:rPr>
              <a:t>perform.</a:t>
            </a:r>
          </a:p>
          <a:p>
            <a:pPr marL="0" marR="5080" indent="0">
              <a:spcBef>
                <a:spcPts val="100"/>
              </a:spcBef>
              <a:buNone/>
              <a:tabLst>
                <a:tab pos="750570" algn="l"/>
                <a:tab pos="1330325" algn="l"/>
                <a:tab pos="2176780" algn="l"/>
                <a:tab pos="2527300" algn="l"/>
                <a:tab pos="3450590" algn="l"/>
                <a:tab pos="3922395" algn="l"/>
                <a:tab pos="4497705" algn="l"/>
                <a:tab pos="4987290" algn="l"/>
                <a:tab pos="6029325" algn="l"/>
                <a:tab pos="6571615" algn="l"/>
              </a:tabLst>
            </a:pPr>
            <a:r>
              <a:rPr lang="en-GB" sz="2000" spc="-20" dirty="0">
                <a:latin typeface="Calibri"/>
                <a:cs typeface="Calibri"/>
              </a:rPr>
              <a:t>This </a:t>
            </a:r>
            <a:r>
              <a:rPr lang="en-GB" sz="2000" spc="-25" dirty="0">
                <a:latin typeface="Calibri"/>
                <a:cs typeface="Calibri"/>
              </a:rPr>
              <a:t>is important in </a:t>
            </a:r>
            <a:r>
              <a:rPr lang="en-GB" sz="2000" dirty="0">
                <a:latin typeface="Calibri"/>
                <a:cs typeface="Calibri"/>
              </a:rPr>
              <a:t>multiuser</a:t>
            </a:r>
            <a:r>
              <a:rPr lang="en-GB" sz="2000" spc="-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4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systems.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750570" algn="l"/>
                <a:tab pos="1330325" algn="l"/>
                <a:tab pos="2176780" algn="l"/>
                <a:tab pos="2527300" algn="l"/>
                <a:tab pos="3450590" algn="l"/>
                <a:tab pos="3922395" algn="l"/>
                <a:tab pos="4497705" algn="l"/>
                <a:tab pos="4987290" algn="l"/>
                <a:tab pos="6029325" algn="l"/>
                <a:tab pos="6571615" algn="l"/>
              </a:tabLst>
            </a:pPr>
            <a:endParaRPr lang="en-GB" sz="20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latin typeface="Calibri"/>
                <a:cs typeface="Calibri"/>
              </a:rPr>
              <a:t>5.</a:t>
            </a:r>
            <a:r>
              <a:rPr lang="en-GB" sz="2400" b="1" spc="-2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Multi</a:t>
            </a:r>
            <a:r>
              <a:rPr lang="en-GB" sz="2400" b="1" spc="-2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User</a:t>
            </a:r>
            <a:r>
              <a:rPr lang="en-GB" sz="2400" b="1" spc="-2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Access</a:t>
            </a:r>
            <a:r>
              <a:rPr lang="en-GB" sz="2400" b="1" spc="-20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Control</a:t>
            </a:r>
            <a:endParaRPr lang="en-GB" sz="24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Multiuser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3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control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another</a:t>
            </a:r>
            <a:r>
              <a:rPr lang="en-GB" sz="2000" spc="3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important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38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system </a:t>
            </a:r>
            <a:r>
              <a:rPr lang="en-GB" sz="2000" dirty="0">
                <a:latin typeface="Calibri"/>
                <a:cs typeface="Calibri"/>
              </a:rPr>
              <a:t>Function.</a:t>
            </a:r>
            <a:r>
              <a:rPr lang="en-GB" sz="2000" spc="229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3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provide</a:t>
            </a:r>
            <a:r>
              <a:rPr lang="en-GB" sz="2000" spc="23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23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integrity</a:t>
            </a:r>
            <a:r>
              <a:rPr lang="en-GB" sz="2000" spc="23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23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23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consistency,</a:t>
            </a:r>
            <a:r>
              <a:rPr lang="en-GB" sz="2000" spc="235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229" dirty="0">
                <a:latin typeface="Calibri"/>
                <a:cs typeface="Calibri"/>
              </a:rPr>
              <a:t>  </a:t>
            </a:r>
            <a:r>
              <a:rPr lang="en-GB" sz="2000" spc="-10" dirty="0">
                <a:latin typeface="Calibri"/>
                <a:cs typeface="Calibri"/>
              </a:rPr>
              <a:t>database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uses</a:t>
            </a:r>
            <a:r>
              <a:rPr lang="en-GB" sz="2000" spc="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sophisticated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algorithms</a:t>
            </a:r>
            <a:r>
              <a:rPr lang="en-GB" sz="2000" spc="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ensure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multiple</a:t>
            </a:r>
            <a:r>
              <a:rPr lang="en-GB" sz="2000" spc="1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users </a:t>
            </a:r>
            <a:r>
              <a:rPr lang="en-GB" sz="2000" dirty="0">
                <a:latin typeface="Calibri"/>
                <a:cs typeface="Calibri"/>
              </a:rPr>
              <a:t>can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concurrently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without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compromising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integrity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spc="-10" dirty="0">
                <a:latin typeface="Calibri"/>
                <a:cs typeface="Calibri"/>
              </a:rPr>
              <a:t>database</a:t>
            </a:r>
            <a:endParaRPr lang="en-GB" sz="2000" b="0"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42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52131" cy="451535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000" b="1" dirty="0">
                <a:latin typeface="Calibri"/>
                <a:cs typeface="Calibri"/>
              </a:rPr>
              <a:t>6.</a:t>
            </a:r>
            <a:r>
              <a:rPr lang="en-GB" sz="2000" b="1" spc="-2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Backup</a:t>
            </a:r>
            <a:r>
              <a:rPr lang="en-GB" sz="2400" b="1" spc="-2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and</a:t>
            </a:r>
            <a:r>
              <a:rPr lang="en-GB" sz="2400" b="1" spc="-2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Recovery</a:t>
            </a:r>
            <a:r>
              <a:rPr lang="en-GB" sz="2400" b="1" spc="-20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Management</a:t>
            </a:r>
            <a:endParaRPr lang="en-GB" sz="2400" dirty="0">
              <a:latin typeface="Calibri"/>
              <a:cs typeface="Calibri"/>
            </a:endParaRPr>
          </a:p>
          <a:p>
            <a:pPr marL="0" marR="6985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The database management system provides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backup and data</a:t>
            </a:r>
            <a:r>
              <a:rPr lang="en-GB" sz="2000" spc="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recovery to </a:t>
            </a:r>
            <a:r>
              <a:rPr lang="en-GB" sz="2000" spc="-10" dirty="0">
                <a:latin typeface="Calibri"/>
                <a:cs typeface="Calibri"/>
              </a:rPr>
              <a:t>ensure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safety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integrity.</a:t>
            </a:r>
            <a:endParaRPr lang="en-GB" sz="2000" dirty="0">
              <a:latin typeface="Calibri"/>
              <a:cs typeface="Calibri"/>
            </a:endParaRPr>
          </a:p>
          <a:p>
            <a:pPr marL="0" marR="508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Current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provide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special</a:t>
            </a:r>
            <a:r>
              <a:rPr lang="en-GB" sz="2000" spc="2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utilities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allow</a:t>
            </a:r>
            <a:r>
              <a:rPr lang="en-GB" sz="2000" spc="25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dirty="0">
                <a:latin typeface="Calibri"/>
                <a:cs typeface="Calibri"/>
              </a:rPr>
              <a:t>DBA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perform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routine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special</a:t>
            </a:r>
            <a:r>
              <a:rPr lang="en-GB" sz="2000" spc="2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backup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restore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procedures.</a:t>
            </a:r>
            <a:r>
              <a:rPr lang="en-GB" sz="2000" spc="24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Recovery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deals</a:t>
            </a:r>
            <a:r>
              <a:rPr lang="en-GB" sz="2000" spc="1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with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recovery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1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1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after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100" dirty="0">
                <a:latin typeface="Calibri"/>
                <a:cs typeface="Calibri"/>
              </a:rPr>
              <a:t> 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11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failure,</a:t>
            </a:r>
            <a:r>
              <a:rPr lang="en-GB" sz="2000" spc="10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such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4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bad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sector</a:t>
            </a:r>
            <a:r>
              <a:rPr lang="en-GB" sz="2000" spc="4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disk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4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power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failure.</a:t>
            </a:r>
            <a:r>
              <a:rPr lang="en-GB" sz="2000" spc="4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Such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capability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4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critical</a:t>
            </a:r>
            <a:r>
              <a:rPr lang="en-GB" sz="2000" spc="44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to </a:t>
            </a:r>
            <a:r>
              <a:rPr lang="en-GB" sz="2000" dirty="0">
                <a:latin typeface="Calibri"/>
                <a:cs typeface="Calibri"/>
              </a:rPr>
              <a:t>preserving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accuracy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integrity</a:t>
            </a:r>
            <a:r>
              <a:rPr lang="en-GB" sz="2000" b="1" spc="-10" dirty="0">
                <a:latin typeface="Calibri"/>
                <a:cs typeface="Calibri"/>
              </a:rPr>
              <a:t>.</a:t>
            </a:r>
            <a:endParaRPr lang="en-GB" sz="2000" dirty="0">
              <a:latin typeface="Calibri"/>
              <a:cs typeface="Calibri"/>
            </a:endParaRPr>
          </a:p>
          <a:p>
            <a:pPr marL="0" indent="0" algn="just">
              <a:spcBef>
                <a:spcPts val="100"/>
              </a:spcBef>
              <a:buNone/>
            </a:pPr>
            <a:endParaRPr lang="en-GB" sz="2000" b="0"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22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17072"/>
            <a:ext cx="10352131" cy="5125673"/>
          </a:xfrm>
        </p:spPr>
        <p:txBody>
          <a:bodyPr/>
          <a:lstStyle/>
          <a:p>
            <a:pPr marL="12065" indent="0" algn="just">
              <a:spcBef>
                <a:spcPts val="100"/>
              </a:spcBef>
              <a:buNone/>
              <a:tabLst>
                <a:tab pos="266065" algn="l"/>
              </a:tabLst>
            </a:pPr>
            <a:r>
              <a:rPr lang="en-GB" sz="2400" b="1" dirty="0">
                <a:latin typeface="Calibri"/>
                <a:cs typeface="Calibri"/>
              </a:rPr>
              <a:t>7. Data</a:t>
            </a:r>
            <a:r>
              <a:rPr lang="en-GB" sz="2400" b="1" spc="-35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Integrity</a:t>
            </a:r>
            <a:r>
              <a:rPr lang="en-GB" sz="2400" b="1" spc="-30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Management</a:t>
            </a:r>
            <a:endParaRPr lang="en-GB" sz="2400" b="1" dirty="0">
              <a:latin typeface="Calibri"/>
              <a:cs typeface="Calibri"/>
            </a:endParaRPr>
          </a:p>
          <a:p>
            <a:pPr marL="0" marR="1016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integrity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another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important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6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system function.</a:t>
            </a:r>
            <a:endParaRPr lang="en-GB" sz="2000" dirty="0">
              <a:latin typeface="Calibri"/>
              <a:cs typeface="Calibri"/>
            </a:endParaRPr>
          </a:p>
          <a:p>
            <a:pPr marL="0" marR="1143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1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promotes</a:t>
            </a:r>
            <a:r>
              <a:rPr lang="en-GB" sz="2000" spc="1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enforces</a:t>
            </a:r>
            <a:r>
              <a:rPr lang="en-GB" sz="2000" spc="17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integrity</a:t>
            </a:r>
            <a:r>
              <a:rPr lang="en-GB" sz="2000" spc="16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rules,</a:t>
            </a:r>
            <a:r>
              <a:rPr lang="en-GB" sz="2000" spc="17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thus </a:t>
            </a:r>
            <a:r>
              <a:rPr lang="en-GB" sz="2000" dirty="0">
                <a:latin typeface="Calibri"/>
                <a:cs typeface="Calibri"/>
              </a:rPr>
              <a:t>minimizing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redundancy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maximizing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consistency.</a:t>
            </a:r>
            <a:endParaRPr lang="en-GB" sz="2000" dirty="0">
              <a:latin typeface="Calibri"/>
              <a:cs typeface="Calibri"/>
            </a:endParaRPr>
          </a:p>
          <a:p>
            <a:pPr marL="0" marR="8890" indent="0" algn="just">
              <a:lnSpc>
                <a:spcPct val="100000"/>
              </a:lnSpc>
              <a:buNone/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relationships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stored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2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dictionary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used</a:t>
            </a:r>
            <a:r>
              <a:rPr lang="en-GB" sz="2000" spc="2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enforce</a:t>
            </a:r>
            <a:r>
              <a:rPr lang="en-GB" sz="2000" spc="295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data </a:t>
            </a:r>
            <a:r>
              <a:rPr lang="en-GB" sz="2000" dirty="0">
                <a:latin typeface="Calibri"/>
                <a:cs typeface="Calibri"/>
              </a:rPr>
              <a:t>integrity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data.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Ensuring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3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integrity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important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management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functionality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transaction-</a:t>
            </a:r>
            <a:r>
              <a:rPr lang="en-GB" sz="2000" dirty="0">
                <a:latin typeface="Calibri"/>
                <a:cs typeface="Calibri"/>
              </a:rPr>
              <a:t>oriented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systems.</a:t>
            </a:r>
          </a:p>
          <a:p>
            <a:pPr marL="0" marR="8890" indent="0" algn="just">
              <a:lnSpc>
                <a:spcPct val="100000"/>
              </a:lnSpc>
              <a:buNone/>
            </a:pPr>
            <a:endParaRPr lang="en-GB" sz="2000" dirty="0">
              <a:latin typeface="Calibri"/>
              <a:cs typeface="Calibri"/>
            </a:endParaRPr>
          </a:p>
          <a:p>
            <a:pPr marL="0" marR="5080" indent="0">
              <a:buNone/>
              <a:tabLst>
                <a:tab pos="266065" algn="l"/>
                <a:tab pos="546735" algn="l"/>
                <a:tab pos="1639570" algn="l"/>
                <a:tab pos="3159760" algn="l"/>
                <a:tab pos="4039235" algn="l"/>
                <a:tab pos="5076825" algn="l"/>
                <a:tab pos="5689600" algn="l"/>
                <a:tab pos="6502400" algn="l"/>
                <a:tab pos="7477759" algn="l"/>
                <a:tab pos="7750809" algn="l"/>
              </a:tabLst>
            </a:pPr>
            <a:r>
              <a:rPr lang="en-GB" sz="2400" b="1" dirty="0">
                <a:latin typeface="Calibri"/>
                <a:cs typeface="Calibri"/>
              </a:rPr>
              <a:t>8. Database</a:t>
            </a:r>
            <a:r>
              <a:rPr lang="en-GB" sz="2400" b="1" spc="-5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Access</a:t>
            </a:r>
            <a:r>
              <a:rPr lang="en-GB" sz="2400" b="1" spc="-4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Languages</a:t>
            </a:r>
            <a:r>
              <a:rPr lang="en-GB" sz="2400" b="1" spc="-4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and</a:t>
            </a:r>
            <a:r>
              <a:rPr lang="en-GB" sz="2400" b="1" spc="-4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Application</a:t>
            </a:r>
            <a:r>
              <a:rPr lang="en-GB" sz="2400" b="1" spc="-40" dirty="0">
                <a:latin typeface="Calibri"/>
                <a:cs typeface="Calibri"/>
              </a:rPr>
              <a:t> </a:t>
            </a:r>
            <a:r>
              <a:rPr lang="en-GB" sz="2400" b="1" dirty="0">
                <a:latin typeface="Calibri"/>
                <a:cs typeface="Calibri"/>
              </a:rPr>
              <a:t>Programming</a:t>
            </a:r>
            <a:r>
              <a:rPr lang="en-GB" sz="2400" b="1" spc="-40" dirty="0">
                <a:latin typeface="Calibri"/>
                <a:cs typeface="Calibri"/>
              </a:rPr>
              <a:t> </a:t>
            </a:r>
            <a:r>
              <a:rPr lang="en-GB" sz="2400" b="1" spc="-10" dirty="0">
                <a:latin typeface="Calibri"/>
                <a:cs typeface="Calibri"/>
              </a:rPr>
              <a:t>Interfaces(API) </a:t>
            </a:r>
          </a:p>
          <a:p>
            <a:pPr marL="0" marR="5080" indent="0">
              <a:buNone/>
              <a:tabLst>
                <a:tab pos="266065" algn="l"/>
                <a:tab pos="546735" algn="l"/>
                <a:tab pos="1639570" algn="l"/>
                <a:tab pos="3159760" algn="l"/>
                <a:tab pos="4039235" algn="l"/>
                <a:tab pos="5076825" algn="l"/>
                <a:tab pos="5689600" algn="l"/>
                <a:tab pos="6502400" algn="l"/>
                <a:tab pos="7477759" algn="l"/>
                <a:tab pos="7750809" algn="l"/>
              </a:tabLst>
            </a:pPr>
            <a:r>
              <a:rPr lang="en-GB" sz="2000" spc="-25" dirty="0">
                <a:latin typeface="Calibri"/>
                <a:cs typeface="Calibri"/>
              </a:rPr>
              <a:t>The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database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management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system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provides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20" dirty="0">
                <a:latin typeface="Calibri"/>
                <a:cs typeface="Calibri"/>
              </a:rPr>
              <a:t>data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access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through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50" dirty="0">
                <a:latin typeface="Calibri"/>
                <a:cs typeface="Calibri"/>
              </a:rPr>
              <a:t>a</a:t>
            </a:r>
            <a:r>
              <a:rPr lang="en-GB" sz="2000" dirty="0">
                <a:latin typeface="Calibri"/>
                <a:cs typeface="Calibri"/>
              </a:rPr>
              <a:t>	</a:t>
            </a:r>
            <a:r>
              <a:rPr lang="en-GB" sz="2000" spc="-10" dirty="0">
                <a:latin typeface="Calibri"/>
                <a:cs typeface="Calibri"/>
              </a:rPr>
              <a:t>query </a:t>
            </a:r>
            <a:r>
              <a:rPr lang="en-GB" sz="2000" dirty="0">
                <a:latin typeface="Calibri"/>
                <a:cs typeface="Calibri"/>
              </a:rPr>
              <a:t>language.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SQL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query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language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non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procedural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language—</a:t>
            </a:r>
            <a:r>
              <a:rPr lang="en-GB" sz="2000" dirty="0">
                <a:latin typeface="Calibri"/>
                <a:cs typeface="Calibri"/>
              </a:rPr>
              <a:t>one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lets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specify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what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must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done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without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having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specify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how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done. </a:t>
            </a:r>
            <a:r>
              <a:rPr lang="en-GB" sz="2000" dirty="0">
                <a:latin typeface="Calibri"/>
                <a:cs typeface="Calibri"/>
              </a:rPr>
              <a:t>SQL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1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defector</a:t>
            </a:r>
            <a:r>
              <a:rPr lang="en-GB" sz="2000" spc="1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query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language</a:t>
            </a:r>
            <a:r>
              <a:rPr lang="en-GB" sz="2000" spc="1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1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standard</a:t>
            </a:r>
            <a:r>
              <a:rPr lang="en-GB" sz="2000" spc="1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supported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by</a:t>
            </a:r>
            <a:r>
              <a:rPr lang="en-GB" sz="2000" spc="15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dirty="0">
                <a:latin typeface="Calibri"/>
                <a:cs typeface="Calibri"/>
              </a:rPr>
              <a:t>majority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management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vendors</a:t>
            </a:r>
            <a:endParaRPr lang="en-GB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1521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DBB-72F7-4393-905C-8FF15827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1BB3-7938-4278-AC2D-4F2B119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62FE-8A90-4FA9-8E1C-7E62D7959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84851"/>
            <a:ext cx="10352131" cy="404349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000" b="1" dirty="0">
                <a:latin typeface="Calibri"/>
                <a:cs typeface="Calibri"/>
              </a:rPr>
              <a:t>9.Database</a:t>
            </a:r>
            <a:r>
              <a:rPr lang="en-GB" sz="2000" b="1" spc="-60" dirty="0">
                <a:latin typeface="Calibri"/>
                <a:cs typeface="Calibri"/>
              </a:rPr>
              <a:t> </a:t>
            </a:r>
            <a:r>
              <a:rPr lang="en-GB" sz="2000" b="1" dirty="0">
                <a:latin typeface="Calibri"/>
                <a:cs typeface="Calibri"/>
              </a:rPr>
              <a:t>Communication</a:t>
            </a:r>
            <a:r>
              <a:rPr lang="en-GB" sz="2000" b="1" spc="-55" dirty="0">
                <a:latin typeface="Calibri"/>
                <a:cs typeface="Calibri"/>
              </a:rPr>
              <a:t> </a:t>
            </a:r>
            <a:r>
              <a:rPr lang="en-GB" sz="2000" b="1" spc="-10" dirty="0">
                <a:latin typeface="Calibri"/>
                <a:cs typeface="Calibri"/>
              </a:rPr>
              <a:t>Interfaces</a:t>
            </a:r>
            <a:endParaRPr lang="en-GB" sz="2000" dirty="0">
              <a:latin typeface="Calibri"/>
              <a:cs typeface="Calibri"/>
            </a:endParaRPr>
          </a:p>
          <a:p>
            <a:pPr marL="0" marR="5080" indent="0">
              <a:lnSpc>
                <a:spcPct val="100000"/>
              </a:lnSpc>
              <a:buNone/>
              <a:tabLst>
                <a:tab pos="1561465" algn="l"/>
                <a:tab pos="4267200" algn="l"/>
                <a:tab pos="5748655" algn="l"/>
                <a:tab pos="7773034" algn="l"/>
              </a:tabLst>
            </a:pPr>
            <a:r>
              <a:rPr lang="en-GB" sz="2000" spc="-10" dirty="0">
                <a:latin typeface="Calibri"/>
                <a:cs typeface="Calibri"/>
              </a:rPr>
              <a:t>Current-</a:t>
            </a:r>
            <a:r>
              <a:rPr lang="en-GB" sz="2000" dirty="0">
                <a:latin typeface="Calibri"/>
                <a:cs typeface="Calibri"/>
              </a:rPr>
              <a:t>generation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DBMS's</a:t>
            </a:r>
            <a:r>
              <a:rPr lang="en-GB" sz="2000" spc="60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accept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end-</a:t>
            </a:r>
            <a:r>
              <a:rPr lang="en-GB" sz="2000" dirty="0">
                <a:latin typeface="Calibri"/>
                <a:cs typeface="Calibri"/>
              </a:rPr>
              <a:t>user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requests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via</a:t>
            </a:r>
            <a:r>
              <a:rPr lang="en-GB" sz="2000" spc="5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multiple,</a:t>
            </a:r>
            <a:r>
              <a:rPr lang="en-GB" sz="2000" spc="60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different </a:t>
            </a:r>
            <a:r>
              <a:rPr lang="en-GB" sz="2000" dirty="0">
                <a:latin typeface="Calibri"/>
                <a:cs typeface="Calibri"/>
              </a:rPr>
              <a:t>network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environments.</a:t>
            </a:r>
            <a:r>
              <a:rPr lang="en-GB" sz="2000" spc="4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example,</a:t>
            </a:r>
            <a:r>
              <a:rPr lang="en-GB" sz="2000" spc="4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DBMS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might</a:t>
            </a:r>
            <a:r>
              <a:rPr lang="en-GB" sz="2000" spc="4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provide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access</a:t>
            </a:r>
            <a:r>
              <a:rPr lang="en-GB" sz="2000" spc="4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9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the </a:t>
            </a:r>
            <a:r>
              <a:rPr lang="en-GB" sz="2000" dirty="0">
                <a:latin typeface="Calibri"/>
                <a:cs typeface="Calibri"/>
              </a:rPr>
              <a:t>database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via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Internet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through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Web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browsers</a:t>
            </a:r>
            <a:r>
              <a:rPr lang="en-GB" sz="2000" spc="37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such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38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Mozilla </a:t>
            </a:r>
            <a:r>
              <a:rPr lang="en-GB" sz="2000" dirty="0">
                <a:latin typeface="Calibri"/>
                <a:cs typeface="Calibri"/>
              </a:rPr>
              <a:t>Firefox</a:t>
            </a:r>
            <a:r>
              <a:rPr lang="en-GB" sz="2000" spc="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Microsoft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Internet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Explorer.</a:t>
            </a:r>
            <a:r>
              <a:rPr lang="en-GB" sz="2000" spc="30" dirty="0">
                <a:latin typeface="Calibri"/>
                <a:cs typeface="Calibri"/>
              </a:rPr>
              <a:t> </a:t>
            </a:r>
          </a:p>
          <a:p>
            <a:pPr marL="0" marR="5080" indent="0">
              <a:lnSpc>
                <a:spcPct val="100000"/>
              </a:lnSpc>
              <a:buNone/>
              <a:tabLst>
                <a:tab pos="1561465" algn="l"/>
                <a:tab pos="4267200" algn="l"/>
                <a:tab pos="5748655" algn="l"/>
                <a:tab pos="7773034" algn="l"/>
              </a:tabLst>
            </a:pP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this</a:t>
            </a:r>
            <a:r>
              <a:rPr lang="en-GB" sz="2000" spc="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environment,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communications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can be </a:t>
            </a:r>
            <a:r>
              <a:rPr lang="en-GB" sz="2000" spc="-10" dirty="0">
                <a:latin typeface="Calibri"/>
                <a:cs typeface="Calibri"/>
              </a:rPr>
              <a:t>accomplished </a:t>
            </a:r>
            <a:r>
              <a:rPr lang="en-GB" sz="2000" spc="-25" dirty="0">
                <a:latin typeface="Calibri"/>
                <a:cs typeface="Calibri"/>
              </a:rPr>
              <a:t>in </a:t>
            </a:r>
            <a:r>
              <a:rPr lang="en-GB" sz="2000" spc="-10" dirty="0">
                <a:latin typeface="Calibri"/>
                <a:cs typeface="Calibri"/>
              </a:rPr>
              <a:t>several ways:</a:t>
            </a:r>
            <a:endParaRPr lang="en-GB" sz="2000" dirty="0">
              <a:latin typeface="Calibri"/>
              <a:cs typeface="Calibri"/>
            </a:endParaRPr>
          </a:p>
          <a:p>
            <a:pPr marR="14604" lvl="1"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GB" sz="2000" dirty="0">
                <a:latin typeface="Calibri"/>
                <a:cs typeface="Calibri"/>
              </a:rPr>
              <a:t>End</a:t>
            </a:r>
            <a:r>
              <a:rPr lang="en-GB" sz="2000" spc="1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users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can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generate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answers</a:t>
            </a:r>
            <a:r>
              <a:rPr lang="en-GB" sz="2000" spc="1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queries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by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filling</a:t>
            </a:r>
            <a:r>
              <a:rPr lang="en-GB" sz="2000" spc="18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screen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forms</a:t>
            </a:r>
            <a:r>
              <a:rPr lang="en-GB" sz="2000" spc="19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through </a:t>
            </a:r>
            <a:r>
              <a:rPr lang="en-GB" sz="2000" dirty="0">
                <a:latin typeface="Calibri"/>
                <a:cs typeface="Calibri"/>
              </a:rPr>
              <a:t>their</a:t>
            </a:r>
            <a:r>
              <a:rPr lang="en-GB" sz="2000" spc="-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preferred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Web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browser.</a:t>
            </a:r>
            <a:endParaRPr lang="en-GB" sz="2000" dirty="0">
              <a:latin typeface="Calibri"/>
              <a:cs typeface="Calibri"/>
            </a:endParaRPr>
          </a:p>
          <a:p>
            <a:pPr marL="812165" lvl="1" indent="-342900"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47955" algn="l"/>
              </a:tabLst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DBMS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can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automatically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publish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predefined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reports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on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Website.</a:t>
            </a:r>
            <a:endParaRPr lang="en-GB" sz="2000" dirty="0">
              <a:latin typeface="Calibri"/>
              <a:cs typeface="Calibri"/>
            </a:endParaRPr>
          </a:p>
          <a:p>
            <a:pPr marR="20955" lvl="1">
              <a:buFont typeface="Wingdings" panose="05000000000000000000" pitchFamily="2" charset="2"/>
              <a:buChar char="§"/>
              <a:tabLst>
                <a:tab pos="196215" algn="l"/>
              </a:tabLst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DBMS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can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connect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third-</a:t>
            </a:r>
            <a:r>
              <a:rPr lang="en-GB" sz="2000" dirty="0">
                <a:latin typeface="Calibri"/>
                <a:cs typeface="Calibri"/>
              </a:rPr>
              <a:t>party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distribute</a:t>
            </a:r>
            <a:r>
              <a:rPr lang="en-GB" sz="2000" spc="3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information</a:t>
            </a:r>
            <a:r>
              <a:rPr lang="en-GB" sz="2000" spc="35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via </a:t>
            </a:r>
            <a:r>
              <a:rPr lang="en-GB" sz="2000" spc="-10" dirty="0">
                <a:latin typeface="Calibri"/>
                <a:cs typeface="Calibri"/>
              </a:rPr>
              <a:t>e-</a:t>
            </a:r>
            <a:r>
              <a:rPr lang="en-GB" sz="2000" dirty="0">
                <a:latin typeface="Calibri"/>
                <a:cs typeface="Calibri"/>
              </a:rPr>
              <a:t>mail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other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productivity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applications.</a:t>
            </a:r>
            <a:endParaRPr lang="en-GB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58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93" y="1490753"/>
            <a:ext cx="8439441" cy="4093243"/>
          </a:xfrm>
        </p:spPr>
        <p:txBody>
          <a:bodyPr/>
          <a:lstStyle/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2400" dirty="0">
                <a:latin typeface="Calibri"/>
                <a:cs typeface="Calibri"/>
              </a:rPr>
              <a:t>There</a:t>
            </a:r>
            <a:r>
              <a:rPr lang="en-GB" sz="2400" spc="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five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major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components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environment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their </a:t>
            </a:r>
            <a:r>
              <a:rPr lang="en-GB" sz="2400" dirty="0">
                <a:latin typeface="Calibri"/>
                <a:cs typeface="Calibri"/>
              </a:rPr>
              <a:t>interrelationship</a:t>
            </a:r>
            <a:r>
              <a:rPr lang="en-GB" sz="2400" spc="-8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is.</a:t>
            </a:r>
            <a:endParaRPr lang="en-GB" sz="2400" dirty="0">
              <a:latin typeface="Calibri"/>
              <a:cs typeface="Calibri"/>
            </a:endParaRPr>
          </a:p>
          <a:p>
            <a:pPr marL="1269365" lvl="2" indent="-342900"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400" spc="-10" dirty="0">
                <a:latin typeface="Calibri"/>
                <a:cs typeface="Calibri"/>
              </a:rPr>
              <a:t>Hardware</a:t>
            </a:r>
            <a:endParaRPr lang="en-GB" sz="2400" dirty="0">
              <a:latin typeface="Calibri"/>
              <a:cs typeface="Calibri"/>
            </a:endParaRPr>
          </a:p>
          <a:p>
            <a:pPr marL="1269365" lvl="2" indent="-342900"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400" spc="-10" dirty="0">
                <a:latin typeface="Calibri"/>
                <a:cs typeface="Calibri"/>
              </a:rPr>
              <a:t>Software</a:t>
            </a:r>
            <a:endParaRPr lang="en-GB" sz="2400" dirty="0">
              <a:latin typeface="Calibri"/>
              <a:cs typeface="Calibri"/>
            </a:endParaRPr>
          </a:p>
          <a:p>
            <a:pPr marL="1269365" lvl="2" indent="-342900"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400" spc="-20" dirty="0">
                <a:latin typeface="Calibri"/>
                <a:cs typeface="Calibri"/>
              </a:rPr>
              <a:t>Data</a:t>
            </a:r>
            <a:endParaRPr lang="en-GB" sz="2400" dirty="0">
              <a:latin typeface="Calibri"/>
              <a:cs typeface="Calibri"/>
            </a:endParaRPr>
          </a:p>
          <a:p>
            <a:pPr marL="1269365" lvl="2" indent="-342900"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400" spc="-10" dirty="0">
                <a:latin typeface="Calibri"/>
                <a:cs typeface="Calibri"/>
              </a:rPr>
              <a:t>Users</a:t>
            </a:r>
            <a:endParaRPr lang="en-GB" sz="2400" dirty="0">
              <a:latin typeface="Calibri"/>
              <a:cs typeface="Calibri"/>
            </a:endParaRPr>
          </a:p>
          <a:p>
            <a:pPr marL="1269365" lvl="2" indent="-342900"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400" spc="-10" dirty="0">
                <a:latin typeface="Calibri"/>
                <a:cs typeface="Calibri"/>
              </a:rPr>
              <a:t>Procedures</a:t>
            </a: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064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347986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GB" sz="2400" b="1" spc="-10" dirty="0">
                <a:cs typeface="Calibri"/>
              </a:rPr>
              <a:t>Hardware:</a:t>
            </a: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endParaRPr lang="en-GB" sz="2400" dirty="0">
              <a:cs typeface="Calibri"/>
            </a:endParaRPr>
          </a:p>
          <a:p>
            <a:pPr marL="393700" marR="5080" indent="-342900" algn="just">
              <a:lnSpc>
                <a:spcPts val="2380"/>
              </a:lnSpc>
              <a:spcBef>
                <a:spcPts val="495"/>
              </a:spcBef>
              <a:buFont typeface="Wingdings" panose="05000000000000000000" pitchFamily="2" charset="2"/>
              <a:buChar char="Ø"/>
              <a:tabLst>
                <a:tab pos="453390" algn="l"/>
              </a:tabLst>
            </a:pPr>
            <a:r>
              <a:rPr lang="en-GB" sz="2000" dirty="0">
                <a:cs typeface="Calibri"/>
              </a:rPr>
              <a:t>The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hardware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6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actual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computer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6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used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for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keeping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and </a:t>
            </a:r>
            <a:r>
              <a:rPr lang="en-GB" sz="2000" dirty="0">
                <a:cs typeface="Calibri"/>
              </a:rPr>
              <a:t>accessing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in</a:t>
            </a:r>
            <a:r>
              <a:rPr lang="en-GB" sz="2000" spc="-10" dirty="0">
                <a:cs typeface="Calibri"/>
              </a:rPr>
              <a:t> database.</a:t>
            </a:r>
            <a:endParaRPr lang="en-GB" sz="2000" dirty="0">
              <a:cs typeface="Calibri"/>
            </a:endParaRPr>
          </a:p>
          <a:p>
            <a:pPr marL="393700" marR="6350" indent="-342900" algn="just">
              <a:lnSpc>
                <a:spcPct val="99700"/>
              </a:lnSpc>
              <a:spcBef>
                <a:spcPts val="32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Conventional</a:t>
            </a:r>
            <a:r>
              <a:rPr lang="en-GB" sz="2000" spc="36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36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37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36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hardware</a:t>
            </a:r>
            <a:r>
              <a:rPr lang="en-GB" sz="2000" spc="37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consists</a:t>
            </a:r>
            <a:r>
              <a:rPr lang="en-GB" sz="2000" spc="365" dirty="0">
                <a:cs typeface="Calibri"/>
              </a:rPr>
              <a:t>  </a:t>
            </a:r>
            <a:r>
              <a:rPr lang="en-GB" sz="2000" spc="-25" dirty="0">
                <a:cs typeface="Calibri"/>
              </a:rPr>
              <a:t>of </a:t>
            </a:r>
            <a:r>
              <a:rPr lang="en-GB" sz="2000" dirty="0">
                <a:cs typeface="Calibri"/>
              </a:rPr>
              <a:t>secondary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storage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devices,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usually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hard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disks,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on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which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49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database </a:t>
            </a:r>
            <a:r>
              <a:rPr lang="en-GB" sz="2000" dirty="0">
                <a:cs typeface="Calibri"/>
              </a:rPr>
              <a:t>physically</a:t>
            </a:r>
            <a:r>
              <a:rPr lang="en-GB" sz="2000" spc="5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resides,</a:t>
            </a:r>
            <a:r>
              <a:rPr lang="en-GB" sz="2000" spc="5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together</a:t>
            </a:r>
            <a:r>
              <a:rPr lang="en-GB" sz="2000" spc="5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with</a:t>
            </a:r>
            <a:r>
              <a:rPr lang="en-GB" sz="2000" spc="5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5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associated</a:t>
            </a:r>
            <a:r>
              <a:rPr lang="en-GB" sz="2000" spc="58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Input-</a:t>
            </a:r>
            <a:r>
              <a:rPr lang="en-GB" sz="2000" dirty="0">
                <a:cs typeface="Calibri"/>
              </a:rPr>
              <a:t>Output</a:t>
            </a:r>
            <a:r>
              <a:rPr lang="en-GB" sz="2000" spc="57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devices, </a:t>
            </a:r>
            <a:r>
              <a:rPr lang="en-GB" sz="2000" dirty="0">
                <a:cs typeface="Calibri"/>
              </a:rPr>
              <a:t>device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controllers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and·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so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forth.</a:t>
            </a:r>
            <a:endParaRPr lang="en-GB" sz="2000" dirty="0">
              <a:cs typeface="Calibri"/>
            </a:endParaRPr>
          </a:p>
          <a:p>
            <a:pPr marL="393700" marR="10795" indent="-342900" algn="just">
              <a:lnSpc>
                <a:spcPts val="2380"/>
              </a:lnSpc>
              <a:spcBef>
                <a:spcPts val="4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Databases run on some</a:t>
            </a:r>
            <a:r>
              <a:rPr lang="en-GB" sz="2000" spc="45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range of machines, from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Microcomputers to </a:t>
            </a:r>
            <a:r>
              <a:rPr lang="en-GB" sz="2000" spc="-10" dirty="0">
                <a:cs typeface="Calibri"/>
              </a:rPr>
              <a:t>large </a:t>
            </a:r>
            <a:r>
              <a:rPr lang="en-GB" sz="2000" dirty="0">
                <a:cs typeface="Calibri"/>
              </a:rPr>
              <a:t>mainframes</a:t>
            </a:r>
            <a:r>
              <a:rPr lang="en-GB" sz="2000" spc="-5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computer.</a:t>
            </a:r>
            <a:endParaRPr lang="en-GB" sz="2000" dirty="0">
              <a:cs typeface="Calibri"/>
            </a:endParaRPr>
          </a:p>
          <a:p>
            <a:pPr marL="393700" marR="5080" indent="-342900" algn="just">
              <a:lnSpc>
                <a:spcPct val="99500"/>
              </a:lnSpc>
              <a:spcBef>
                <a:spcPts val="334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Other</a:t>
            </a:r>
            <a:r>
              <a:rPr lang="en-GB" sz="2000" spc="114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hardware</a:t>
            </a:r>
            <a:r>
              <a:rPr lang="en-GB" sz="2000" spc="114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issues</a:t>
            </a:r>
            <a:r>
              <a:rPr lang="en-GB" sz="2000" spc="12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for</a:t>
            </a:r>
            <a:r>
              <a:rPr lang="en-GB" sz="2000" spc="114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a</a:t>
            </a:r>
            <a:r>
              <a:rPr lang="en-GB" sz="2000" spc="114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12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114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114" dirty="0">
                <a:cs typeface="Calibri"/>
              </a:rPr>
              <a:t>  </a:t>
            </a:r>
            <a:r>
              <a:rPr lang="en-GB" sz="2000" spc="-10" dirty="0">
                <a:cs typeface="Calibri"/>
              </a:rPr>
              <a:t>includes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machines,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which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hardware</a:t>
            </a:r>
            <a:r>
              <a:rPr lang="en-GB" sz="2000" spc="18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designed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specifically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to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support</a:t>
            </a:r>
            <a:r>
              <a:rPr lang="en-GB" sz="2000" spc="185" dirty="0">
                <a:cs typeface="Calibri"/>
              </a:rPr>
              <a:t> </a:t>
            </a:r>
            <a:r>
              <a:rPr lang="en-GB" sz="2000" spc="-50" dirty="0">
                <a:cs typeface="Calibri"/>
              </a:rPr>
              <a:t>a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-4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system.</a:t>
            </a: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52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34798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2400" b="1" dirty="0">
                <a:cs typeface="Calibri"/>
              </a:rPr>
              <a:t>2.</a:t>
            </a:r>
            <a:r>
              <a:rPr lang="en-GB" sz="2400" b="1" spc="-10" dirty="0">
                <a:cs typeface="Calibri"/>
              </a:rPr>
              <a:t> Software:</a:t>
            </a: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endParaRPr lang="en-GB" sz="2400" dirty="0">
              <a:cs typeface="Calibri"/>
            </a:endParaRPr>
          </a:p>
          <a:p>
            <a:pPr marL="393700" marR="5080" indent="-342900" algn="just">
              <a:lnSpc>
                <a:spcPct val="995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The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software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actual</a:t>
            </a:r>
            <a:r>
              <a:rPr lang="en-GB" sz="2000" spc="6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system.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Within</a:t>
            </a:r>
            <a:r>
              <a:rPr lang="en-GB" sz="2000" spc="605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the </a:t>
            </a:r>
            <a:r>
              <a:rPr lang="en-GB" sz="2000" dirty="0">
                <a:cs typeface="Calibri"/>
              </a:rPr>
              <a:t>physical</a:t>
            </a:r>
            <a:r>
              <a:rPr lang="en-GB" sz="2000" spc="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databases</a:t>
            </a:r>
            <a:r>
              <a:rPr lang="en-GB" sz="2000" spc="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itself</a:t>
            </a:r>
            <a:r>
              <a:rPr lang="en-GB" sz="2000" spc="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(i.e.</a:t>
            </a:r>
            <a:r>
              <a:rPr lang="en-GB" sz="2000" spc="1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actually</a:t>
            </a:r>
            <a:r>
              <a:rPr lang="en-GB" sz="2000" spc="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stored)</a:t>
            </a:r>
            <a:r>
              <a:rPr lang="en-GB" sz="2000" spc="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1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95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the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-3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layer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software,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usually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called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DBMS.</a:t>
            </a:r>
            <a:endParaRPr lang="en-GB" sz="2000" dirty="0">
              <a:cs typeface="Calibri"/>
            </a:endParaRPr>
          </a:p>
          <a:p>
            <a:pPr marL="393700" marR="6350" indent="-342900" algn="just">
              <a:lnSpc>
                <a:spcPct val="997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438150" algn="l"/>
              </a:tabLst>
            </a:pPr>
            <a:r>
              <a:rPr lang="en-GB" sz="2000" dirty="0"/>
              <a:t>	</a:t>
            </a:r>
            <a:r>
              <a:rPr lang="en-GB" sz="2000" dirty="0">
                <a:cs typeface="Calibri"/>
              </a:rPr>
              <a:t>All</a:t>
            </a:r>
            <a:r>
              <a:rPr lang="en-GB" sz="2000" spc="3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requests</a:t>
            </a:r>
            <a:r>
              <a:rPr lang="en-GB" sz="2000" spc="3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from</a:t>
            </a:r>
            <a:r>
              <a:rPr lang="en-GB" sz="2000" spc="3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3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for</a:t>
            </a:r>
            <a:r>
              <a:rPr lang="en-GB" sz="2000" spc="3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access</a:t>
            </a:r>
            <a:r>
              <a:rPr lang="en-GB" sz="2000" spc="3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to</a:t>
            </a:r>
            <a:r>
              <a:rPr lang="en-GB" sz="2000" spc="3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3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3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are</a:t>
            </a:r>
            <a:r>
              <a:rPr lang="en-GB" sz="2000" spc="3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handled</a:t>
            </a:r>
            <a:r>
              <a:rPr lang="en-GB" sz="2000" spc="3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by</a:t>
            </a:r>
            <a:r>
              <a:rPr lang="en-GB" sz="2000" spc="380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the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system.</a:t>
            </a:r>
            <a:r>
              <a:rPr lang="en-GB" sz="2000" spc="8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One</a:t>
            </a:r>
            <a:r>
              <a:rPr lang="en-GB" sz="2000" spc="9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general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function</a:t>
            </a:r>
            <a:r>
              <a:rPr lang="en-GB" sz="2000" spc="8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provided</a:t>
            </a:r>
            <a:r>
              <a:rPr lang="en-GB" sz="2000" spc="8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by</a:t>
            </a:r>
            <a:r>
              <a:rPr lang="en-GB" sz="2000" spc="85" dirty="0">
                <a:cs typeface="Calibri"/>
              </a:rPr>
              <a:t>  </a:t>
            </a:r>
            <a:r>
              <a:rPr lang="en-GB" sz="2000" spc="-25" dirty="0">
                <a:cs typeface="Calibri"/>
              </a:rPr>
              <a:t>the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thus</a:t>
            </a:r>
            <a:r>
              <a:rPr lang="en-GB" sz="2000" spc="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shielding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spc="-20" dirty="0">
                <a:cs typeface="Calibri"/>
              </a:rPr>
              <a:t>from </a:t>
            </a:r>
            <a:r>
              <a:rPr lang="en-GB" sz="2000" dirty="0">
                <a:cs typeface="Calibri"/>
              </a:rPr>
              <a:t>complex</a:t>
            </a:r>
            <a:r>
              <a:rPr lang="en-GB" sz="2000" spc="-10" dirty="0">
                <a:cs typeface="Calibri"/>
              </a:rPr>
              <a:t> hardware-</a:t>
            </a:r>
            <a:r>
              <a:rPr lang="en-GB" sz="2000" dirty="0">
                <a:cs typeface="Calibri"/>
              </a:rPr>
              <a:t>level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detail.</a:t>
            </a:r>
            <a:endParaRPr lang="en-GB" sz="2000" dirty="0">
              <a:cs typeface="Calibri"/>
            </a:endParaRPr>
          </a:p>
          <a:p>
            <a:pPr marL="393700" marR="8890" indent="-342900" algn="just">
              <a:lnSpc>
                <a:spcPct val="995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The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18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1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18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allows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to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communicate</a:t>
            </a:r>
            <a:r>
              <a:rPr lang="en-GB" sz="2000" spc="180" dirty="0">
                <a:cs typeface="Calibri"/>
              </a:rPr>
              <a:t> </a:t>
            </a:r>
            <a:r>
              <a:rPr lang="en-GB" sz="2000" spc="-20" dirty="0">
                <a:cs typeface="Calibri"/>
              </a:rPr>
              <a:t>with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database.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In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sense,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it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2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mediator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within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the </a:t>
            </a:r>
            <a:r>
              <a:rPr lang="en-GB" sz="2000" spc="-10" dirty="0">
                <a:cs typeface="Calibri"/>
              </a:rPr>
              <a:t>users.</a:t>
            </a: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3929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63321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2400" b="1" dirty="0">
                <a:cs typeface="Calibri"/>
              </a:rPr>
              <a:t>3.</a:t>
            </a:r>
            <a:r>
              <a:rPr lang="en-GB" sz="2400" b="1" spc="-10" dirty="0">
                <a:cs typeface="Calibri"/>
              </a:rPr>
              <a:t> Data:</a:t>
            </a: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endParaRPr lang="en-GB" sz="2400" dirty="0">
              <a:cs typeface="Calibri"/>
            </a:endParaRPr>
          </a:p>
          <a:p>
            <a:pPr marL="393700" marR="12700" indent="-342900" algn="just">
              <a:lnSpc>
                <a:spcPts val="2380"/>
              </a:lnSpc>
              <a:spcBef>
                <a:spcPts val="4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It</a:t>
            </a:r>
            <a:r>
              <a:rPr lang="en-GB" sz="2000" spc="5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5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5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most</a:t>
            </a:r>
            <a:r>
              <a:rPr lang="en-GB" sz="2000" spc="5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important</a:t>
            </a:r>
            <a:r>
              <a:rPr lang="en-GB" sz="2000" spc="5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component</a:t>
            </a:r>
            <a:r>
              <a:rPr lang="en-GB" sz="2000" spc="5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5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5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59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system </a:t>
            </a:r>
            <a:r>
              <a:rPr lang="en-GB" sz="2000" dirty="0">
                <a:cs typeface="Calibri"/>
              </a:rPr>
              <a:t>environment</a:t>
            </a:r>
            <a:r>
              <a:rPr lang="en-GB" sz="2000" spc="-3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from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end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point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view.</a:t>
            </a:r>
            <a:endParaRPr lang="en-GB" sz="2000" dirty="0">
              <a:cs typeface="Calibri"/>
            </a:endParaRPr>
          </a:p>
          <a:p>
            <a:pPr marL="393700" marR="9525" indent="-342900" algn="just">
              <a:lnSpc>
                <a:spcPct val="995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As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shown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in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observes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that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acts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as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bridge</a:t>
            </a:r>
            <a:r>
              <a:rPr lang="en-GB" sz="2000" spc="8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within</a:t>
            </a:r>
            <a:r>
              <a:rPr lang="en-GB" sz="2000" spc="6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61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machine </a:t>
            </a:r>
            <a:r>
              <a:rPr lang="en-GB" sz="2000" dirty="0">
                <a:cs typeface="Calibri"/>
              </a:rPr>
              <a:t>components</a:t>
            </a:r>
            <a:r>
              <a:rPr lang="en-GB" sz="2000" spc="19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20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0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user</a:t>
            </a:r>
            <a:r>
              <a:rPr lang="en-GB" sz="2000" spc="20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components.</a:t>
            </a:r>
            <a:r>
              <a:rPr lang="en-GB" sz="2000" spc="20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00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204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contained</a:t>
            </a:r>
            <a:r>
              <a:rPr lang="en-GB" sz="2000" spc="195" dirty="0">
                <a:cs typeface="Calibri"/>
              </a:rPr>
              <a:t>  </a:t>
            </a:r>
            <a:r>
              <a:rPr lang="en-GB" sz="2000" spc="-25" dirty="0">
                <a:cs typeface="Calibri"/>
              </a:rPr>
              <a:t>the </a:t>
            </a:r>
            <a:r>
              <a:rPr lang="en-GB" sz="2000" dirty="0">
                <a:cs typeface="Calibri"/>
              </a:rPr>
              <a:t>operational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meta-</a:t>
            </a:r>
            <a:r>
              <a:rPr lang="en-GB" sz="2000" dirty="0">
                <a:cs typeface="Calibri"/>
              </a:rPr>
              <a:t>data,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'data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about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data'.</a:t>
            </a:r>
            <a:endParaRPr lang="en-GB" sz="2000" dirty="0">
              <a:cs typeface="Calibri"/>
            </a:endParaRPr>
          </a:p>
          <a:p>
            <a:pPr marL="393700" marR="8255" indent="-342900" algn="just">
              <a:lnSpc>
                <a:spcPct val="995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The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should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be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contain</a:t>
            </a:r>
            <a:r>
              <a:rPr lang="en-GB" sz="2000" spc="14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all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needed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by</a:t>
            </a:r>
            <a:r>
              <a:rPr lang="en-GB" sz="2000" spc="15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14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</a:t>
            </a:r>
            <a:r>
              <a:rPr lang="en-GB" sz="2000" spc="15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organization. </a:t>
            </a:r>
            <a:r>
              <a:rPr lang="en-GB" sz="2000" dirty="0">
                <a:cs typeface="Calibri"/>
              </a:rPr>
              <a:t>One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major</a:t>
            </a:r>
            <a:r>
              <a:rPr lang="en-GB" sz="2000" spc="1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features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1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in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databases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that</a:t>
            </a:r>
            <a:r>
              <a:rPr lang="en-GB" sz="2000" spc="1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actual</a:t>
            </a:r>
            <a:r>
              <a:rPr lang="en-GB" sz="2000" spc="19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195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are </a:t>
            </a:r>
            <a:r>
              <a:rPr lang="en-GB" sz="2000" dirty="0">
                <a:cs typeface="Calibri"/>
              </a:rPr>
              <a:t>separated</a:t>
            </a:r>
            <a:r>
              <a:rPr lang="en-GB" sz="2000" spc="-3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from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programs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that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data.</a:t>
            </a:r>
            <a:endParaRPr lang="en-GB" sz="2000" dirty="0">
              <a:cs typeface="Calibri"/>
            </a:endParaRPr>
          </a:p>
          <a:p>
            <a:pPr marL="393700" marR="5080" indent="-342900" algn="just">
              <a:lnSpc>
                <a:spcPts val="238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A</a:t>
            </a:r>
            <a:r>
              <a:rPr lang="en-GB" sz="2000" spc="1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114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should</a:t>
            </a:r>
            <a:r>
              <a:rPr lang="en-GB" sz="2000" spc="1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always</a:t>
            </a:r>
            <a:r>
              <a:rPr lang="en-GB" sz="2000" spc="1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be</a:t>
            </a:r>
            <a:r>
              <a:rPr lang="en-GB" sz="2000" spc="114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designed,</a:t>
            </a:r>
            <a:r>
              <a:rPr lang="en-GB" sz="2000" spc="1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built</a:t>
            </a:r>
            <a:r>
              <a:rPr lang="en-GB" sz="2000" spc="114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1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populated</a:t>
            </a:r>
            <a:r>
              <a:rPr lang="en-GB" sz="2000" spc="114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for</a:t>
            </a:r>
            <a:r>
              <a:rPr lang="en-GB" sz="2000" spc="1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</a:t>
            </a:r>
            <a:r>
              <a:rPr lang="en-GB" sz="2000" spc="12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particular </a:t>
            </a:r>
            <a:r>
              <a:rPr lang="en-GB" sz="2000" dirty="0">
                <a:cs typeface="Calibri"/>
              </a:rPr>
              <a:t>audience,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for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specific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purpose.</a:t>
            </a: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10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63321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2400" b="1" dirty="0">
                <a:cs typeface="Calibri"/>
              </a:rPr>
              <a:t>4.</a:t>
            </a:r>
            <a:r>
              <a:rPr lang="en-GB" sz="2400" b="1" spc="-10" dirty="0">
                <a:cs typeface="Calibri"/>
              </a:rPr>
              <a:t> Users:</a:t>
            </a:r>
            <a:endParaRPr lang="en-GB" sz="2400" dirty="0">
              <a:cs typeface="Calibri"/>
            </a:endParaRPr>
          </a:p>
          <a:p>
            <a:pPr marL="393700" marR="5080" indent="-342900" algn="just">
              <a:lnSpc>
                <a:spcPct val="995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000" dirty="0">
                <a:cs typeface="Calibri"/>
              </a:rPr>
              <a:t>There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are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number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who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can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access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or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retrieve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on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10" dirty="0">
                <a:cs typeface="Calibri"/>
              </a:rPr>
              <a:t> demand </a:t>
            </a:r>
            <a:r>
              <a:rPr lang="en-GB" sz="2000" dirty="0">
                <a:cs typeface="Calibri"/>
              </a:rPr>
              <a:t>using</a:t>
            </a:r>
            <a:r>
              <a:rPr lang="en-GB" sz="2000" spc="459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46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applications</a:t>
            </a:r>
            <a:r>
              <a:rPr lang="en-GB" sz="2000" spc="46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46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interfaces</a:t>
            </a:r>
            <a:r>
              <a:rPr lang="en-GB" sz="2000" spc="459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provided</a:t>
            </a:r>
            <a:r>
              <a:rPr lang="en-GB" sz="2000" spc="465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by</a:t>
            </a:r>
            <a:r>
              <a:rPr lang="en-GB" sz="2000" spc="459" dirty="0">
                <a:cs typeface="Calibri"/>
              </a:rPr>
              <a:t> 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465" dirty="0">
                <a:cs typeface="Calibri"/>
              </a:rPr>
              <a:t>  </a:t>
            </a:r>
            <a:r>
              <a:rPr lang="en-GB" sz="2000" spc="-10" dirty="0">
                <a:cs typeface="Calibri"/>
              </a:rPr>
              <a:t>database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-5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system.</a:t>
            </a:r>
            <a:endParaRPr lang="en-GB" sz="2000" dirty="0">
              <a:cs typeface="Calibri"/>
            </a:endParaRPr>
          </a:p>
          <a:p>
            <a:pPr marL="393700" marR="9525" indent="-342900" algn="just">
              <a:lnSpc>
                <a:spcPct val="997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415290" algn="l"/>
              </a:tabLst>
            </a:pPr>
            <a:r>
              <a:rPr lang="en-GB" sz="2000" dirty="0">
                <a:cs typeface="Calibri"/>
              </a:rPr>
              <a:t>Each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type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needs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different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type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software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capabilities.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10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of </a:t>
            </a:r>
            <a:r>
              <a:rPr lang="en-GB" sz="2000" dirty="0">
                <a:cs typeface="Calibri"/>
              </a:rPr>
              <a:t>a</a:t>
            </a:r>
            <a:r>
              <a:rPr lang="en-GB" sz="2000" spc="16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can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be</a:t>
            </a:r>
            <a:r>
              <a:rPr lang="en-GB" sz="2000" spc="1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classified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in</a:t>
            </a:r>
            <a:r>
              <a:rPr lang="en-GB" sz="2000" spc="1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following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groups,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depending</a:t>
            </a:r>
            <a:r>
              <a:rPr lang="en-GB" sz="2000" spc="170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on </a:t>
            </a:r>
            <a:r>
              <a:rPr lang="en-GB" sz="2000" dirty="0">
                <a:cs typeface="Calibri"/>
              </a:rPr>
              <a:t>their</a:t>
            </a:r>
            <a:r>
              <a:rPr lang="en-GB" sz="2000" spc="5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degrees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expertise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or</a:t>
            </a:r>
            <a:r>
              <a:rPr lang="en-GB" sz="2000" spc="5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mode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their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interactions</a:t>
            </a:r>
            <a:r>
              <a:rPr lang="en-GB" sz="2000" spc="59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with</a:t>
            </a:r>
            <a:r>
              <a:rPr lang="en-GB" sz="2000" spc="600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the </a:t>
            </a:r>
            <a:r>
              <a:rPr lang="en-GB" sz="2000" dirty="0">
                <a:cs typeface="Calibri"/>
              </a:rPr>
              <a:t>database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management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system.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can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be:</a:t>
            </a:r>
            <a:endParaRPr lang="en-GB" sz="2000" dirty="0">
              <a:cs typeface="Calibri"/>
            </a:endParaRPr>
          </a:p>
          <a:p>
            <a:pPr marL="850265" lvl="1" indent="-342900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412750" algn="l"/>
                <a:tab pos="413384" algn="l"/>
              </a:tabLst>
            </a:pPr>
            <a:r>
              <a:rPr lang="en-GB" sz="2000" dirty="0">
                <a:cs typeface="Calibri"/>
              </a:rPr>
              <a:t>Naive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Users</a:t>
            </a:r>
            <a:endParaRPr lang="en-GB" sz="2000" dirty="0">
              <a:cs typeface="Calibri"/>
            </a:endParaRPr>
          </a:p>
          <a:p>
            <a:pPr marL="850265" lvl="1" indent="-342900">
              <a:spcBef>
                <a:spcPts val="375"/>
              </a:spcBef>
              <a:buFont typeface="Wingdings" panose="05000000000000000000" pitchFamily="2" charset="2"/>
              <a:buChar char="v"/>
              <a:tabLst>
                <a:tab pos="412750" algn="l"/>
                <a:tab pos="413384" algn="l"/>
              </a:tabLst>
            </a:pPr>
            <a:r>
              <a:rPr lang="en-GB" sz="2000" dirty="0">
                <a:cs typeface="Calibri"/>
              </a:rPr>
              <a:t>Online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Users</a:t>
            </a:r>
            <a:endParaRPr lang="en-GB" sz="2000" dirty="0">
              <a:cs typeface="Calibri"/>
            </a:endParaRPr>
          </a:p>
          <a:p>
            <a:pPr marL="850265" lvl="1" indent="-342900">
              <a:spcBef>
                <a:spcPts val="375"/>
              </a:spcBef>
              <a:buFont typeface="Wingdings" panose="05000000000000000000" pitchFamily="2" charset="2"/>
              <a:buChar char="v"/>
              <a:tabLst>
                <a:tab pos="412750" algn="l"/>
                <a:tab pos="413384" algn="l"/>
              </a:tabLst>
            </a:pPr>
            <a:r>
              <a:rPr lang="en-GB" sz="2000" dirty="0">
                <a:cs typeface="Calibri"/>
              </a:rPr>
              <a:t>Application</a:t>
            </a:r>
            <a:r>
              <a:rPr lang="en-GB" sz="2000" spc="-5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Programmers</a:t>
            </a:r>
            <a:endParaRPr lang="en-GB" sz="2000" dirty="0">
              <a:cs typeface="Calibri"/>
            </a:endParaRPr>
          </a:p>
          <a:p>
            <a:pPr marL="850265" lvl="1" indent="-342900">
              <a:spcBef>
                <a:spcPts val="375"/>
              </a:spcBef>
              <a:buFont typeface="Wingdings" panose="05000000000000000000" pitchFamily="2" charset="2"/>
              <a:buChar char="v"/>
              <a:tabLst>
                <a:tab pos="412750" algn="l"/>
                <a:tab pos="413384" algn="l"/>
              </a:tabLst>
            </a:pPr>
            <a:r>
              <a:rPr lang="en-GB" sz="2000" dirty="0">
                <a:cs typeface="Calibri"/>
              </a:rPr>
              <a:t>Sophisticated</a:t>
            </a:r>
            <a:r>
              <a:rPr lang="en-GB" sz="2000" spc="-6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Users</a:t>
            </a:r>
            <a:endParaRPr lang="en-GB" sz="2000" dirty="0">
              <a:cs typeface="Calibri"/>
            </a:endParaRPr>
          </a:p>
          <a:p>
            <a:pPr marL="850265" lvl="1" indent="-342900">
              <a:spcBef>
                <a:spcPts val="375"/>
              </a:spcBef>
              <a:buFont typeface="Wingdings" panose="05000000000000000000" pitchFamily="2" charset="2"/>
              <a:buChar char="v"/>
              <a:tabLst>
                <a:tab pos="412750" algn="l"/>
                <a:tab pos="413384" algn="l"/>
              </a:tabLst>
            </a:pPr>
            <a:r>
              <a:rPr lang="en-GB" sz="2000" dirty="0">
                <a:cs typeface="Calibri"/>
              </a:rPr>
              <a:t>Data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Base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Administrator</a:t>
            </a: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53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DF57-231A-4BDF-B448-7DE62552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Database Management System?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6A171-AFE6-4C3A-BCE8-59D7A66E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6037-CE20-4E77-9987-51C20DDB8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613326"/>
            <a:ext cx="10788360" cy="4701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b="0" i="0" dirty="0">
                <a:effectLst/>
                <a:latin typeface="Sharp Sans"/>
              </a:rPr>
              <a:t>Database management systems help users share data quickly, effectively, and securely across an organization.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0" i="0" dirty="0">
                <a:effectLst/>
                <a:latin typeface="Sharp Sans"/>
              </a:rPr>
              <a:t>What once was done completely manually now can be fully automated and more accurate.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0" i="0" dirty="0">
                <a:effectLst/>
                <a:latin typeface="Sharp Sans"/>
              </a:rPr>
              <a:t>By using a proper database management system and data quality tools, you can be sure that an accurate view of data is shared throughout your organization.</a:t>
            </a:r>
            <a:endParaRPr lang="en-GB" sz="2400" dirty="0">
              <a:latin typeface="Sharp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Sharp Sans"/>
              </a:rPr>
              <a:t>It </a:t>
            </a:r>
            <a:r>
              <a:rPr lang="en-GB" sz="2400" b="0" i="0" dirty="0">
                <a:effectLst/>
                <a:latin typeface="Sharp Sans"/>
              </a:rPr>
              <a:t>provide a better framework for the enforcement of privacy and security policies.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0" i="0" dirty="0">
                <a:effectLst/>
                <a:latin typeface="Sharp Sans"/>
              </a:rPr>
              <a:t>Deploying a DBMS typically results in increased productivity because a good DBMS empowers people to spend more time on high-value activities and strategic initiatives, and less time cleaning data and manually scrubbing lists.</a:t>
            </a:r>
          </a:p>
        </p:txBody>
      </p:sp>
    </p:spTree>
    <p:extLst>
      <p:ext uri="{BB962C8B-B14F-4D97-AF65-F5344CB8AC3E}">
        <p14:creationId xmlns:p14="http://schemas.microsoft.com/office/powerpoint/2010/main" val="298698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633210"/>
          </a:xfrm>
        </p:spPr>
        <p:txBody>
          <a:bodyPr/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Naive</a:t>
            </a:r>
            <a:r>
              <a:rPr lang="en-GB" sz="2400" b="1" spc="1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Users</a:t>
            </a:r>
            <a:r>
              <a:rPr lang="en-GB" sz="2400" b="1" spc="1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GB" sz="2400" spc="1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Naive</a:t>
            </a:r>
            <a:r>
              <a:rPr lang="en-GB" sz="2400" spc="1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1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those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1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who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must</a:t>
            </a:r>
            <a:r>
              <a:rPr lang="en-GB" sz="2400" spc="1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need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not</a:t>
            </a:r>
            <a:r>
              <a:rPr lang="en-GB" sz="2400" spc="1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aware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of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presence</a:t>
            </a:r>
            <a:r>
              <a:rPr lang="en-GB" sz="2400" spc="2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2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2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2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</a:t>
            </a:r>
            <a:r>
              <a:rPr lang="en-GB" sz="2400" spc="20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or</a:t>
            </a:r>
            <a:r>
              <a:rPr lang="en-GB" sz="2400" spc="2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any</a:t>
            </a:r>
            <a:r>
              <a:rPr lang="en-GB" sz="2400" spc="20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other</a:t>
            </a:r>
            <a:r>
              <a:rPr lang="en-GB" sz="2400" spc="2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</a:t>
            </a:r>
            <a:r>
              <a:rPr lang="en-GB" sz="2400" spc="20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supporting</a:t>
            </a:r>
            <a:r>
              <a:rPr lang="en-GB" sz="2400" spc="21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their </a:t>
            </a:r>
            <a:r>
              <a:rPr lang="en-GB" sz="2400" dirty="0">
                <a:latin typeface="Calibri"/>
                <a:cs typeface="Calibri"/>
              </a:rPr>
              <a:t>usage.</a:t>
            </a:r>
            <a:r>
              <a:rPr lang="en-GB" sz="2400" spc="2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Naive</a:t>
            </a:r>
            <a:r>
              <a:rPr lang="en-GB" sz="2400" spc="2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2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2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end</a:t>
            </a:r>
            <a:r>
              <a:rPr lang="en-GB" sz="2400" spc="2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2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2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2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who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work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285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menu </a:t>
            </a:r>
            <a:r>
              <a:rPr lang="en-GB" sz="2400" dirty="0">
                <a:latin typeface="Calibri"/>
                <a:cs typeface="Calibri"/>
              </a:rPr>
              <a:t>driven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application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program,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where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type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range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response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always </a:t>
            </a:r>
            <a:r>
              <a:rPr lang="en-GB" sz="2400" dirty="0">
                <a:latin typeface="Calibri"/>
                <a:cs typeface="Calibri"/>
              </a:rPr>
              <a:t>indicated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audience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or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spc="-50" dirty="0">
                <a:latin typeface="Calibri"/>
                <a:cs typeface="Calibri"/>
              </a:rPr>
              <a:t>.</a:t>
            </a:r>
            <a:endParaRPr lang="en-GB" sz="2400" dirty="0">
              <a:latin typeface="Calibri"/>
              <a:cs typeface="Calibri"/>
            </a:endParaRPr>
          </a:p>
          <a:p>
            <a:pPr marL="316865" marR="5080" indent="-304800" algn="just">
              <a:lnSpc>
                <a:spcPct val="99800"/>
              </a:lnSpc>
              <a:spcBef>
                <a:spcPts val="405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full</a:t>
            </a:r>
            <a:r>
              <a:rPr lang="en-GB" sz="2400" spc="1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</a:t>
            </a:r>
            <a:r>
              <a:rPr lang="en-GB" sz="2400" spc="1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Automatic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Teller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Machine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falls</a:t>
            </a:r>
            <a:r>
              <a:rPr lang="en-GB" sz="2400" spc="1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this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category.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one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by </a:t>
            </a:r>
            <a:r>
              <a:rPr lang="en-GB" sz="2400" dirty="0">
                <a:latin typeface="Calibri"/>
                <a:cs typeface="Calibri"/>
              </a:rPr>
              <a:t>one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instructed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through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each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step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transaction.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Then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responds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by </a:t>
            </a:r>
            <a:r>
              <a:rPr lang="en-GB" sz="2400" dirty="0">
                <a:latin typeface="Calibri"/>
                <a:cs typeface="Calibri"/>
              </a:rPr>
              <a:t>pressing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coded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key.</a:t>
            </a:r>
            <a:r>
              <a:rPr lang="en-GB" sz="2400" spc="1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operations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that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can</a:t>
            </a:r>
            <a:r>
              <a:rPr lang="en-GB" sz="2400" spc="1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be</a:t>
            </a:r>
            <a:r>
              <a:rPr lang="en-GB" sz="2400" spc="1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performed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by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valve</a:t>
            </a:r>
            <a:r>
              <a:rPr lang="en-GB" sz="2400" spc="14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users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very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limited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affect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only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precise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portion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database.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For </a:t>
            </a:r>
            <a:r>
              <a:rPr lang="en-GB" sz="2400" dirty="0">
                <a:latin typeface="Calibri"/>
                <a:cs typeface="Calibri"/>
              </a:rPr>
              <a:t>example,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case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ATM,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user's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action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affects</a:t>
            </a:r>
            <a:r>
              <a:rPr lang="en-GB" sz="2400" spc="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only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one</a:t>
            </a:r>
            <a:r>
              <a:rPr lang="en-GB" sz="2400" spc="1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or </a:t>
            </a:r>
            <a:r>
              <a:rPr lang="en-GB" sz="2400" dirty="0">
                <a:latin typeface="Calibri"/>
                <a:cs typeface="Calibri"/>
              </a:rPr>
              <a:t>more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his/her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own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accounts</a:t>
            </a:r>
            <a:r>
              <a:rPr lang="en-GB" sz="2400" b="1" spc="-10" dirty="0">
                <a:latin typeface="Calibri"/>
                <a:cs typeface="Calibri"/>
              </a:rPr>
              <a:t>.</a:t>
            </a: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62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633210"/>
          </a:xfrm>
        </p:spPr>
        <p:txBody>
          <a:bodyPr/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Online</a:t>
            </a:r>
            <a:r>
              <a:rPr lang="en-GB" sz="2400" b="1" spc="459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Users:</a:t>
            </a:r>
            <a:r>
              <a:rPr lang="en-GB" sz="2400" b="1" spc="4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Online</a:t>
            </a:r>
            <a:r>
              <a:rPr lang="en-GB" sz="2400" spc="4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45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4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those</a:t>
            </a:r>
            <a:r>
              <a:rPr lang="en-GB" sz="2400" spc="45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who</a:t>
            </a:r>
            <a:r>
              <a:rPr lang="en-GB" sz="2400" spc="4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may</a:t>
            </a:r>
            <a:r>
              <a:rPr lang="en-GB" sz="2400" spc="45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communicated</a:t>
            </a:r>
            <a:r>
              <a:rPr lang="en-GB" sz="2400" spc="45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45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the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directly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via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</a:t>
            </a:r>
            <a:r>
              <a:rPr lang="en-GB" sz="2400" spc="5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online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terminal.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These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aware</a:t>
            </a:r>
            <a:r>
              <a:rPr lang="en-GB" sz="2400" spc="5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540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the </a:t>
            </a:r>
            <a:r>
              <a:rPr lang="en-GB" sz="2400" dirty="0">
                <a:latin typeface="Calibri"/>
                <a:cs typeface="Calibri"/>
              </a:rPr>
              <a:t>presence</a:t>
            </a:r>
            <a:r>
              <a:rPr lang="en-GB" sz="2400" spc="2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2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22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2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22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2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</a:t>
            </a:r>
            <a:r>
              <a:rPr lang="en-GB" sz="2400" spc="22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may</a:t>
            </a:r>
            <a:r>
              <a:rPr lang="en-GB" sz="2400" spc="2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have</a:t>
            </a:r>
            <a:r>
              <a:rPr lang="en-GB" sz="2400" spc="22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acquired</a:t>
            </a:r>
            <a:r>
              <a:rPr lang="en-GB" sz="2400" spc="22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certain </a:t>
            </a:r>
            <a:r>
              <a:rPr lang="en-GB" sz="2400" dirty="0">
                <a:latin typeface="Calibri"/>
                <a:cs typeface="Calibri"/>
              </a:rPr>
              <a:t>amount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expertise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limited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interaction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permitted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9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in </a:t>
            </a:r>
            <a:r>
              <a:rPr lang="en-GB" sz="2400" spc="-10" dirty="0">
                <a:latin typeface="Calibri"/>
                <a:cs typeface="Calibri"/>
              </a:rPr>
              <a:t>database.</a:t>
            </a:r>
            <a:endParaRPr lang="en-GB" sz="2400" dirty="0">
              <a:latin typeface="Calibri"/>
              <a:cs typeface="Calibri"/>
            </a:endParaRPr>
          </a:p>
          <a:p>
            <a:pPr marL="316865" marR="46355" indent="-304800" algn="just">
              <a:lnSpc>
                <a:spcPts val="2380"/>
              </a:lnSpc>
              <a:spcBef>
                <a:spcPts val="495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Sophisticated</a:t>
            </a:r>
            <a:r>
              <a:rPr lang="en-GB" sz="2400" b="1" spc="105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Users:</a:t>
            </a:r>
            <a:r>
              <a:rPr lang="en-GB" sz="2400" b="1" spc="13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Such</a:t>
            </a:r>
            <a:r>
              <a:rPr lang="en-GB" sz="2400" spc="11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11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11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11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interact</a:t>
            </a:r>
            <a:r>
              <a:rPr lang="en-GB" sz="2400" spc="105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11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10" dirty="0">
                <a:latin typeface="Calibri"/>
                <a:cs typeface="Calibri"/>
              </a:rPr>
              <a:t>  </a:t>
            </a:r>
            <a:r>
              <a:rPr lang="en-GB" sz="2400" spc="-10" dirty="0">
                <a:latin typeface="Calibri"/>
                <a:cs typeface="Calibri"/>
              </a:rPr>
              <a:t>system </a:t>
            </a:r>
            <a:r>
              <a:rPr lang="en-GB" sz="2400" dirty="0">
                <a:latin typeface="Calibri"/>
                <a:cs typeface="Calibri"/>
              </a:rPr>
              <a:t>without,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writing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programs.</a:t>
            </a:r>
            <a:endParaRPr lang="en-GB" sz="2400" dirty="0">
              <a:latin typeface="Calibri"/>
              <a:cs typeface="Calibri"/>
            </a:endParaRPr>
          </a:p>
          <a:p>
            <a:pPr marL="316865" marR="7620" indent="-304800" algn="just">
              <a:lnSpc>
                <a:spcPct val="99500"/>
              </a:lnSpc>
              <a:spcBef>
                <a:spcPts val="330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Instead,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they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form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their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requests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database.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Each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such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query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11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submitted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40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very</a:t>
            </a:r>
            <a:r>
              <a:rPr lang="en-GB" sz="2400" spc="4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processor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whose</a:t>
            </a:r>
            <a:r>
              <a:rPr lang="en-GB" sz="2400" spc="40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function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4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4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breakdown</a:t>
            </a:r>
            <a:r>
              <a:rPr lang="en-GB" sz="2400" spc="4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420" dirty="0">
                <a:latin typeface="Calibri"/>
                <a:cs typeface="Calibri"/>
              </a:rPr>
              <a:t>  </a:t>
            </a:r>
            <a:r>
              <a:rPr lang="en-GB" sz="2400" spc="-10" dirty="0">
                <a:latin typeface="Calibri"/>
                <a:cs typeface="Calibri"/>
              </a:rPr>
              <a:t>manipulation </a:t>
            </a:r>
            <a:r>
              <a:rPr lang="en-GB" sz="2400" dirty="0">
                <a:latin typeface="Calibri"/>
                <a:cs typeface="Calibri"/>
              </a:rPr>
              <a:t>language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statement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into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instructions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that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storage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manager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understands.</a:t>
            </a: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49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633210"/>
          </a:xfrm>
        </p:spPr>
        <p:txBody>
          <a:bodyPr/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Specialized</a:t>
            </a:r>
            <a:r>
              <a:rPr lang="en-GB" sz="2400" b="1" spc="3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Users:</a:t>
            </a:r>
            <a:r>
              <a:rPr lang="en-GB" sz="2400" b="1" spc="3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Such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3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those,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who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write</a:t>
            </a:r>
            <a:r>
              <a:rPr lang="en-GB" sz="2400" spc="3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specialized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in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6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application</a:t>
            </a:r>
            <a:r>
              <a:rPr lang="en-GB" sz="2400" spc="6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that</a:t>
            </a:r>
            <a:r>
              <a:rPr lang="en-GB" sz="2400" spc="5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do</a:t>
            </a:r>
            <a:r>
              <a:rPr lang="en-GB" sz="2400" spc="6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not</a:t>
            </a:r>
            <a:r>
              <a:rPr lang="en-GB" sz="2400" spc="6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fit</a:t>
            </a:r>
            <a:r>
              <a:rPr lang="en-GB" sz="2400" spc="6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into</a:t>
            </a:r>
            <a:r>
              <a:rPr lang="en-GB" sz="2400" spc="6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5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fractional</a:t>
            </a:r>
            <a:r>
              <a:rPr lang="en-GB" sz="2400" spc="60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data-processing </a:t>
            </a:r>
            <a:r>
              <a:rPr lang="en-GB" sz="2400" dirty="0">
                <a:latin typeface="Calibri"/>
                <a:cs typeface="Calibri"/>
              </a:rPr>
              <a:t>framework.</a:t>
            </a:r>
            <a:r>
              <a:rPr lang="en-GB" sz="2400" spc="1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For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example: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CAD</a:t>
            </a:r>
            <a:r>
              <a:rPr lang="en-GB" sz="2400" spc="1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systems,</a:t>
            </a:r>
            <a:r>
              <a:rPr lang="en-GB" sz="2400" spc="1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knowledge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base</a:t>
            </a:r>
            <a:r>
              <a:rPr lang="en-GB" sz="2400" spc="11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1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expert</a:t>
            </a:r>
            <a:r>
              <a:rPr lang="en-GB" sz="2400" spc="1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system, </a:t>
            </a:r>
            <a:r>
              <a:rPr lang="en-GB" sz="2400" dirty="0">
                <a:latin typeface="Calibri"/>
                <a:cs typeface="Calibri"/>
              </a:rPr>
              <a:t>systems</a:t>
            </a:r>
            <a:r>
              <a:rPr lang="en-GB" sz="2400" spc="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that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store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complex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types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(for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example,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graphics</a:t>
            </a:r>
            <a:r>
              <a:rPr lang="en-GB" sz="2400" spc="35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data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audio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data).</a:t>
            </a:r>
            <a:endParaRPr lang="en-GB" sz="2400" dirty="0">
              <a:latin typeface="Calibri"/>
              <a:cs typeface="Calibri"/>
            </a:endParaRPr>
          </a:p>
          <a:p>
            <a:pPr marL="316865" marR="5080" indent="-304800" algn="just">
              <a:lnSpc>
                <a:spcPct val="99700"/>
              </a:lnSpc>
              <a:spcBef>
                <a:spcPts val="405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Application</a:t>
            </a:r>
            <a:r>
              <a:rPr lang="en-GB" sz="2400" b="1" spc="459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Programmers:</a:t>
            </a:r>
            <a:r>
              <a:rPr lang="en-GB" sz="2400" b="1" spc="5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Professional</a:t>
            </a:r>
            <a:r>
              <a:rPr lang="en-GB" sz="2400" spc="4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programmers</a:t>
            </a:r>
            <a:r>
              <a:rPr lang="en-GB" sz="2400" spc="4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4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those</a:t>
            </a:r>
            <a:r>
              <a:rPr lang="en-GB" sz="2400" spc="45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who</a:t>
            </a:r>
            <a:r>
              <a:rPr lang="en-GB" sz="2400" spc="46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are </a:t>
            </a:r>
            <a:r>
              <a:rPr lang="en-GB" sz="2400" dirty="0">
                <a:latin typeface="Calibri"/>
                <a:cs typeface="Calibri"/>
              </a:rPr>
              <a:t>responsible</a:t>
            </a:r>
            <a:r>
              <a:rPr lang="en-GB" sz="2400" spc="48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for</a:t>
            </a:r>
            <a:r>
              <a:rPr lang="en-GB" sz="2400" spc="4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developing</a:t>
            </a:r>
            <a:r>
              <a:rPr lang="en-GB" sz="2400" spc="4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application</a:t>
            </a:r>
            <a:r>
              <a:rPr lang="en-GB" sz="2400" spc="4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programs</a:t>
            </a:r>
            <a:r>
              <a:rPr lang="en-GB" sz="2400" spc="48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4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</a:t>
            </a:r>
            <a:r>
              <a:rPr lang="en-GB" sz="2400" spc="4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interface.</a:t>
            </a:r>
            <a:r>
              <a:rPr lang="en-GB" sz="2400" spc="490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The </a:t>
            </a:r>
            <a:r>
              <a:rPr lang="en-GB" sz="2400" dirty="0">
                <a:latin typeface="Calibri"/>
                <a:cs typeface="Calibri"/>
              </a:rPr>
              <a:t>application</a:t>
            </a:r>
            <a:r>
              <a:rPr lang="en-GB" sz="2400" spc="4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programs</a:t>
            </a:r>
            <a:r>
              <a:rPr lang="en-GB" sz="2400" spc="4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could</a:t>
            </a:r>
            <a:r>
              <a:rPr lang="en-GB" sz="2400" spc="4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be</a:t>
            </a:r>
            <a:r>
              <a:rPr lang="en-GB" sz="2400" spc="4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written</a:t>
            </a:r>
            <a:r>
              <a:rPr lang="en-GB" sz="2400" spc="4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using</a:t>
            </a:r>
            <a:r>
              <a:rPr lang="en-GB" sz="2400" spc="4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4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commands</a:t>
            </a:r>
            <a:r>
              <a:rPr lang="en-GB" sz="2400" spc="4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available</a:t>
            </a:r>
            <a:r>
              <a:rPr lang="en-GB" sz="2400" spc="47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to </a:t>
            </a:r>
            <a:r>
              <a:rPr lang="en-GB" sz="2400" dirty="0">
                <a:latin typeface="Calibri"/>
                <a:cs typeface="Calibri"/>
              </a:rPr>
              <a:t>manipulate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database.</a:t>
            </a: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50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0D31-CE0A-482D-97E3-93CF324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DBMS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8844-CDFD-4BF3-9552-7DBDD6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1B22-EF47-409B-B11A-14D92B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782" y="1490753"/>
            <a:ext cx="10578517" cy="4633210"/>
          </a:xfrm>
        </p:spPr>
        <p:txBody>
          <a:bodyPr/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Database</a:t>
            </a:r>
            <a:r>
              <a:rPr lang="en-GB" sz="2400" b="1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Calibri"/>
                <a:cs typeface="Calibri"/>
              </a:rPr>
              <a:t>Administrator:</a:t>
            </a:r>
            <a:r>
              <a:rPr lang="en-GB" sz="2400" b="1" spc="1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administrator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person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or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group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3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charge</a:t>
            </a:r>
            <a:r>
              <a:rPr lang="en-GB" sz="2400" spc="3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for</a:t>
            </a:r>
            <a:r>
              <a:rPr lang="en-GB" sz="2400" spc="3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implementing</a:t>
            </a:r>
            <a:r>
              <a:rPr lang="en-GB" sz="2400" spc="3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3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3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</a:t>
            </a:r>
            <a:r>
              <a:rPr lang="en-GB" sz="2400" spc="3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,within</a:t>
            </a:r>
            <a:r>
              <a:rPr lang="en-GB" sz="2400" spc="39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</a:t>
            </a:r>
            <a:r>
              <a:rPr lang="en-GB" sz="2400" spc="39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organization.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administrator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has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all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privileges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allowed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by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235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DBMS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4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can</a:t>
            </a:r>
            <a:r>
              <a:rPr lang="en-GB" sz="2400" spc="4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assign</a:t>
            </a:r>
            <a:r>
              <a:rPr lang="en-GB" sz="2400" spc="45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4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revoke</a:t>
            </a:r>
            <a:r>
              <a:rPr lang="en-GB" sz="2400" spc="45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levels</a:t>
            </a:r>
            <a:r>
              <a:rPr lang="en-GB" sz="2400" spc="4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4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access</a:t>
            </a:r>
            <a:r>
              <a:rPr lang="en-GB" sz="2400" spc="45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4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4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from</a:t>
            </a:r>
            <a:r>
              <a:rPr lang="en-GB" sz="2400" spc="4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other</a:t>
            </a:r>
            <a:r>
              <a:rPr lang="en-GB" sz="2400" spc="45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users.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administrator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also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responsible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for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evaluation,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selection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and </a:t>
            </a:r>
            <a:r>
              <a:rPr lang="en-GB" sz="2400" dirty="0">
                <a:latin typeface="Calibri"/>
                <a:cs typeface="Calibri"/>
              </a:rPr>
              <a:t>implementation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management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system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package.</a:t>
            </a:r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948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708-A23B-439F-8A39-4A68A819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3DA49-83E3-441F-B5CC-D33E333F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EAAE6-52AD-4D93-8123-C2E5552184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073584" cy="4689690"/>
          </a:xfrm>
        </p:spPr>
        <p:txBody>
          <a:bodyPr/>
          <a:lstStyle/>
          <a:p>
            <a:pPr marL="316865" marR="5080" indent="-3048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2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dictionary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250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set</a:t>
            </a:r>
            <a:r>
              <a:rPr lang="en-GB" sz="2400" spc="254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2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files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that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contains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2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metadata.</a:t>
            </a:r>
            <a:r>
              <a:rPr lang="en-GB" sz="2400" spc="250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The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dictionary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contains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records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about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other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objects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database,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such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as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ownership,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relationships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5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other</a:t>
            </a:r>
            <a:r>
              <a:rPr lang="en-GB" sz="2400" spc="5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objects,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other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580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in </a:t>
            </a:r>
            <a:r>
              <a:rPr lang="en-GB" sz="2400" spc="-10" dirty="0">
                <a:latin typeface="Calibri"/>
                <a:cs typeface="Calibri"/>
              </a:rPr>
              <a:t>database.</a:t>
            </a:r>
            <a:endParaRPr lang="en-GB" sz="2400" dirty="0">
              <a:latin typeface="Calibri"/>
              <a:cs typeface="Calibri"/>
            </a:endParaRPr>
          </a:p>
          <a:p>
            <a:pPr marL="316865" marR="7620" indent="-304800" algn="just">
              <a:lnSpc>
                <a:spcPct val="995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dictionary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165" dirty="0">
                <a:latin typeface="Calibri"/>
                <a:cs typeface="Calibri"/>
              </a:rPr>
              <a:t>  </a:t>
            </a:r>
            <a:r>
              <a:rPr lang="en-GB" sz="2400" dirty="0">
                <a:latin typeface="Calibri"/>
                <a:cs typeface="Calibri"/>
              </a:rPr>
              <a:t>component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any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relational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database.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because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of </a:t>
            </a:r>
            <a:r>
              <a:rPr lang="en-GB" sz="2400" dirty="0">
                <a:latin typeface="Calibri"/>
                <a:cs typeface="Calibri"/>
              </a:rPr>
              <a:t>its</a:t>
            </a:r>
            <a:r>
              <a:rPr lang="en-GB" sz="2400" spc="9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mandatory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use,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1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invisible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most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10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users.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Typically,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only</a:t>
            </a:r>
            <a:r>
              <a:rPr lang="en-GB" sz="2400" spc="10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DBA </a:t>
            </a:r>
            <a:r>
              <a:rPr lang="en-GB" sz="2400" dirty="0">
                <a:latin typeface="Calibri"/>
                <a:cs typeface="Calibri"/>
              </a:rPr>
              <a:t>interact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dictionary.</a:t>
            </a:r>
          </a:p>
          <a:p>
            <a:pPr marL="354965" indent="-3429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409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most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4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metadata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dictionary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includes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following:</a:t>
            </a:r>
            <a:endParaRPr lang="en-GB"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Names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all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tables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their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owners</a:t>
            </a:r>
            <a:endParaRPr lang="en-GB" sz="2400" dirty="0">
              <a:latin typeface="Calibri"/>
              <a:cs typeface="Calibri"/>
            </a:endParaRPr>
          </a:p>
          <a:p>
            <a:pPr marL="354965" marR="13335" indent="-342900">
              <a:lnSpc>
                <a:spcPts val="2380"/>
              </a:lnSpc>
              <a:spcBef>
                <a:spcPts val="47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Names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all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indexes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1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columns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which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tables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1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those</a:t>
            </a:r>
            <a:r>
              <a:rPr lang="en-GB" sz="2400" spc="16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indexes related.</a:t>
            </a:r>
            <a:endParaRPr lang="en-GB" sz="2400" dirty="0">
              <a:latin typeface="Calibri"/>
              <a:cs typeface="Calibri"/>
            </a:endParaRPr>
          </a:p>
          <a:p>
            <a:pPr marL="354965" marR="5080" indent="-342900">
              <a:lnSpc>
                <a:spcPts val="2380"/>
              </a:lnSpc>
              <a:spcBef>
                <a:spcPts val="41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  <a:tab pos="1718945" algn="l"/>
                <a:tab pos="2736215" algn="l"/>
                <a:tab pos="3232785" algn="l"/>
                <a:tab pos="4146550" algn="l"/>
                <a:tab pos="5309870" algn="l"/>
                <a:tab pos="6346190" algn="l"/>
                <a:tab pos="7094220" algn="l"/>
              </a:tabLst>
            </a:pPr>
            <a:r>
              <a:rPr lang="en-GB" sz="2400" spc="-10" dirty="0">
                <a:latin typeface="Calibri"/>
                <a:cs typeface="Calibri"/>
              </a:rPr>
              <a:t>Constraints defined </a:t>
            </a:r>
            <a:r>
              <a:rPr lang="en-GB" sz="2400" spc="-25" dirty="0">
                <a:latin typeface="Calibri"/>
                <a:cs typeface="Calibri"/>
              </a:rPr>
              <a:t>on</a:t>
            </a:r>
            <a:r>
              <a:rPr lang="en-GB" sz="2400" dirty="0">
                <a:latin typeface="Calibri"/>
                <a:cs typeface="Calibri"/>
              </a:rPr>
              <a:t>	</a:t>
            </a:r>
            <a:r>
              <a:rPr lang="en-GB" sz="2400" spc="-10" dirty="0">
                <a:latin typeface="Calibri"/>
                <a:cs typeface="Calibri"/>
              </a:rPr>
              <a:t>tables,</a:t>
            </a:r>
            <a:r>
              <a:rPr lang="en-GB" sz="2400" dirty="0">
                <a:latin typeface="Calibri"/>
                <a:cs typeface="Calibri"/>
              </a:rPr>
              <a:t>	</a:t>
            </a:r>
            <a:r>
              <a:rPr lang="en-GB" sz="2400" spc="-10" dirty="0">
                <a:latin typeface="Calibri"/>
                <a:cs typeface="Calibri"/>
              </a:rPr>
              <a:t>including</a:t>
            </a:r>
            <a:r>
              <a:rPr lang="en-GB" sz="2400" dirty="0">
                <a:latin typeface="Calibri"/>
                <a:cs typeface="Calibri"/>
              </a:rPr>
              <a:t>	</a:t>
            </a:r>
            <a:r>
              <a:rPr lang="en-GB" sz="2400" spc="-10" dirty="0">
                <a:latin typeface="Calibri"/>
                <a:cs typeface="Calibri"/>
              </a:rPr>
              <a:t>primary</a:t>
            </a:r>
            <a:r>
              <a:rPr lang="en-GB" sz="2400" dirty="0">
                <a:latin typeface="Calibri"/>
                <a:cs typeface="Calibri"/>
              </a:rPr>
              <a:t>	</a:t>
            </a:r>
            <a:r>
              <a:rPr lang="en-GB" sz="2400" spc="-10" dirty="0">
                <a:latin typeface="Calibri"/>
                <a:cs typeface="Calibri"/>
              </a:rPr>
              <a:t>keys,</a:t>
            </a:r>
            <a:r>
              <a:rPr lang="en-GB" sz="2400" dirty="0">
                <a:latin typeface="Calibri"/>
                <a:cs typeface="Calibri"/>
              </a:rPr>
              <a:t>	</a:t>
            </a:r>
            <a:r>
              <a:rPr lang="en-GB" sz="2400" spc="-10" dirty="0">
                <a:latin typeface="Calibri"/>
                <a:cs typeface="Calibri"/>
              </a:rPr>
              <a:t>foreign-</a:t>
            </a:r>
            <a:r>
              <a:rPr lang="en-GB" sz="2400" spc="-25" dirty="0">
                <a:latin typeface="Calibri"/>
                <a:cs typeface="Calibri"/>
              </a:rPr>
              <a:t>key </a:t>
            </a:r>
            <a:r>
              <a:rPr lang="en-GB" sz="2400" dirty="0">
                <a:latin typeface="Calibri"/>
                <a:cs typeface="Calibri"/>
              </a:rPr>
              <a:t>relationships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other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tables,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not-</a:t>
            </a:r>
            <a:r>
              <a:rPr lang="en-GB" sz="2400" dirty="0">
                <a:latin typeface="Calibri"/>
                <a:cs typeface="Calibri"/>
              </a:rPr>
              <a:t>null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constraints</a:t>
            </a:r>
            <a:endParaRPr lang="en-GB" sz="2400" dirty="0">
              <a:latin typeface="Calibri"/>
              <a:cs typeface="Calibri"/>
            </a:endParaRPr>
          </a:p>
          <a:p>
            <a:pPr marL="316865" marR="7620" indent="-304800" algn="just">
              <a:lnSpc>
                <a:spcPct val="99500"/>
              </a:lnSpc>
              <a:spcBef>
                <a:spcPts val="409"/>
              </a:spcBef>
              <a:buFont typeface="Wingdings" panose="05000000000000000000" pitchFamily="2" charset="2"/>
              <a:buChar char="Ø"/>
              <a:tabLst>
                <a:tab pos="317500" algn="l"/>
              </a:tabLst>
            </a:pPr>
            <a:endParaRPr lang="en-GB" sz="24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224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8412-A70E-4D67-91CB-AA00421B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Level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96D44-3A3B-4EA8-B1A5-EF1A0528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7DE52-B967-4B20-A23C-56F2C93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691112" cy="4093243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lowest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abstraction.</a:t>
            </a:r>
            <a:endParaRPr lang="en-GB"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shows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How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actually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stored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storage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devices.</a:t>
            </a:r>
            <a:endParaRPr lang="en-GB"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also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known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as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physical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level.</a:t>
            </a:r>
            <a:endParaRPr lang="en-GB"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internal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view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physical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storage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data.</a:t>
            </a:r>
            <a:endParaRPr lang="en-GB" sz="2400" dirty="0">
              <a:latin typeface="Calibri"/>
              <a:cs typeface="Calibri"/>
            </a:endParaRPr>
          </a:p>
          <a:p>
            <a:pPr marL="354965" marR="5080" indent="-342900">
              <a:lnSpc>
                <a:spcPts val="2380"/>
              </a:lnSpc>
              <a:spcBef>
                <a:spcPts val="47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deals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complex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low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structures, file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structures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access </a:t>
            </a:r>
            <a:r>
              <a:rPr lang="en-GB" sz="2400" spc="-25" dirty="0">
                <a:latin typeface="Calibri"/>
                <a:cs typeface="Calibri"/>
              </a:rPr>
              <a:t>all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methods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detail.</a:t>
            </a:r>
            <a:endParaRPr lang="en-GB"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Ø"/>
              <a:tabLst>
                <a:tab pos="316865" algn="l"/>
                <a:tab pos="31750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also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deals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with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Compression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Encryption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techniques,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if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used.</a:t>
            </a:r>
            <a:endParaRPr lang="en-GB" sz="24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8733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0CB9-730E-424C-84D4-7CD59CA1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Level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B8D5E-78B9-483C-9F7F-739AD6A1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C2C8B-80F0-4A4F-A9E9-11C20AD11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612190" cy="4093243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59715" algn="l"/>
                <a:tab pos="26035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next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higher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than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internal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abstraction.</a:t>
            </a:r>
            <a:endParaRPr lang="en-GB" sz="2400" dirty="0">
              <a:latin typeface="Calibri"/>
              <a:cs typeface="Calibri"/>
            </a:endParaRPr>
          </a:p>
          <a:p>
            <a:pPr marL="354965" marR="6350" indent="-342900">
              <a:lnSpc>
                <a:spcPct val="149000"/>
              </a:lnSpc>
              <a:spcBef>
                <a:spcPts val="425"/>
              </a:spcBef>
              <a:buFont typeface="Wingdings" panose="05000000000000000000" pitchFamily="2" charset="2"/>
              <a:buChar char="Ø"/>
              <a:tabLst>
                <a:tab pos="259715" algn="l"/>
                <a:tab pos="26035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3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describes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What</a:t>
            </a:r>
            <a:r>
              <a:rPr lang="en-GB" sz="2400" spc="3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or</a:t>
            </a:r>
            <a:r>
              <a:rPr lang="en-GB" sz="2400" spc="3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how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are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stored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3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3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340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What </a:t>
            </a:r>
            <a:r>
              <a:rPr lang="en-GB" sz="2400" dirty="0">
                <a:latin typeface="Calibri"/>
                <a:cs typeface="Calibri"/>
              </a:rPr>
              <a:t>relationships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exist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among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those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data.</a:t>
            </a:r>
            <a:endParaRPr lang="en-GB"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600"/>
              </a:spcBef>
              <a:buFont typeface="Wingdings" panose="05000000000000000000" pitchFamily="2" charset="2"/>
              <a:buChar char="Ø"/>
              <a:tabLst>
                <a:tab pos="259715" algn="l"/>
                <a:tab pos="26035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also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known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as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Logical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level.</a:t>
            </a:r>
            <a:endParaRPr lang="en-GB" sz="2400" dirty="0">
              <a:latin typeface="Calibri"/>
              <a:cs typeface="Calibri"/>
            </a:endParaRPr>
          </a:p>
          <a:p>
            <a:pPr marL="354965" indent="-342900" algn="just">
              <a:lnSpc>
                <a:spcPct val="100000"/>
              </a:lnSpc>
              <a:spcBef>
                <a:spcPts val="1575"/>
              </a:spcBef>
              <a:buFont typeface="Wingdings" panose="05000000000000000000" pitchFamily="2" charset="2"/>
              <a:buChar char="Ø"/>
              <a:tabLst>
                <a:tab pos="26035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3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hides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low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complexities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physical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storage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2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database.</a:t>
            </a:r>
            <a:endParaRPr lang="en-GB" sz="24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49500"/>
              </a:lnSpc>
              <a:spcBef>
                <a:spcPts val="385"/>
              </a:spcBef>
              <a:buFont typeface="Wingdings" panose="05000000000000000000" pitchFamily="2" charset="2"/>
              <a:buChar char="Ø"/>
              <a:tabLst>
                <a:tab pos="260350" algn="l"/>
              </a:tabLst>
            </a:pP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administrator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designers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work</a:t>
            </a:r>
            <a:r>
              <a:rPr lang="en-GB" sz="2400" spc="2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at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this</a:t>
            </a:r>
            <a:r>
              <a:rPr lang="en-GB" sz="2400" spc="2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2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27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determine </a:t>
            </a:r>
            <a:r>
              <a:rPr lang="en-GB" sz="2400" dirty="0">
                <a:latin typeface="Calibri"/>
                <a:cs typeface="Calibri"/>
              </a:rPr>
              <a:t>What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or</a:t>
            </a:r>
            <a:r>
              <a:rPr lang="en-GB" sz="2400" spc="4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how</a:t>
            </a:r>
            <a:r>
              <a:rPr lang="en-GB" sz="2400" spc="4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keep</a:t>
            </a:r>
            <a:r>
              <a:rPr lang="en-GB" sz="2400" spc="4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database.</a:t>
            </a:r>
            <a:r>
              <a:rPr lang="en-GB" sz="2400" spc="4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Application</a:t>
            </a:r>
            <a:r>
              <a:rPr lang="en-GB" sz="2400" spc="42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developers</a:t>
            </a:r>
            <a:r>
              <a:rPr lang="en-GB" sz="2400" spc="420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also </a:t>
            </a:r>
            <a:r>
              <a:rPr lang="en-GB" sz="2400" dirty="0">
                <a:latin typeface="Calibri"/>
                <a:cs typeface="Calibri"/>
              </a:rPr>
              <a:t>work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in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this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15" dirty="0">
                <a:latin typeface="Calibri"/>
                <a:cs typeface="Calibri"/>
              </a:rPr>
              <a:t> </a:t>
            </a:r>
            <a:r>
              <a:rPr lang="en-GB" sz="2400" spc="-50" dirty="0">
                <a:latin typeface="Calibri"/>
                <a:cs typeface="Calibri"/>
              </a:rPr>
              <a:t>.</a:t>
            </a:r>
            <a:endParaRPr lang="en-GB" sz="24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7185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B684-492F-4573-87F0-F87A7FFC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Level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EB6D0-24EA-4CDB-AD1F-A5F7FA8C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9F18-26F3-41C8-9166-7CBC55C72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050128" cy="4689690"/>
          </a:xfrm>
        </p:spPr>
        <p:txBody>
          <a:bodyPr/>
          <a:lstStyle/>
          <a:p>
            <a:pPr marL="354964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Ø"/>
              <a:tabLst>
                <a:tab pos="259079" algn="l"/>
                <a:tab pos="259715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5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highest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abstraction.</a:t>
            </a:r>
            <a:endParaRPr lang="en-GB" sz="2400" dirty="0">
              <a:latin typeface="Calibri"/>
              <a:cs typeface="Calibri"/>
            </a:endParaRPr>
          </a:p>
          <a:p>
            <a:pPr marL="354964" marR="6350" indent="-342900">
              <a:lnSpc>
                <a:spcPct val="138900"/>
              </a:lnSpc>
              <a:spcBef>
                <a:spcPts val="440"/>
              </a:spcBef>
              <a:buFont typeface="Wingdings" panose="05000000000000000000" pitchFamily="2" charset="2"/>
              <a:buChar char="Ø"/>
              <a:tabLst>
                <a:tab pos="259079" algn="l"/>
                <a:tab pos="259715" algn="l"/>
                <a:tab pos="3369310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3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describes</a:t>
            </a:r>
            <a:r>
              <a:rPr lang="en-GB" sz="2400" spc="3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only</a:t>
            </a:r>
            <a:r>
              <a:rPr lang="en-GB" sz="2400" spc="3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one</a:t>
            </a:r>
            <a:r>
              <a:rPr lang="en-GB" sz="2400" spc="370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part</a:t>
            </a:r>
            <a:r>
              <a:rPr lang="en-GB" sz="2400" dirty="0">
                <a:latin typeface="Calibri"/>
                <a:cs typeface="Calibri"/>
              </a:rPr>
              <a:t>	of</a:t>
            </a:r>
            <a:r>
              <a:rPr lang="en-GB" sz="2400" spc="3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3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entire</a:t>
            </a:r>
            <a:r>
              <a:rPr lang="en-GB" sz="2400" spc="3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3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that</a:t>
            </a:r>
            <a:r>
              <a:rPr lang="en-GB" sz="2400" spc="3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</a:t>
            </a:r>
            <a:r>
              <a:rPr lang="en-GB" sz="2400" spc="3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end</a:t>
            </a:r>
            <a:r>
              <a:rPr lang="en-GB" sz="2400" spc="375" dirty="0">
                <a:latin typeface="Calibri"/>
                <a:cs typeface="Calibri"/>
              </a:rPr>
              <a:t> </a:t>
            </a:r>
            <a:r>
              <a:rPr lang="en-GB" sz="2400" spc="-20" dirty="0">
                <a:latin typeface="Calibri"/>
                <a:cs typeface="Calibri"/>
              </a:rPr>
              <a:t>user </a:t>
            </a:r>
            <a:r>
              <a:rPr lang="en-GB" sz="2400" spc="-10" dirty="0">
                <a:latin typeface="Calibri"/>
                <a:cs typeface="Calibri"/>
              </a:rPr>
              <a:t>concern.</a:t>
            </a:r>
            <a:endParaRPr lang="en-GB" sz="2400" dirty="0">
              <a:latin typeface="Calibri"/>
              <a:cs typeface="Calibri"/>
            </a:endParaRPr>
          </a:p>
          <a:p>
            <a:pPr marL="354964" indent="-3429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Ø"/>
              <a:tabLst>
                <a:tab pos="259079" algn="l"/>
                <a:tab pos="259715" algn="l"/>
              </a:tabLst>
            </a:pPr>
            <a:r>
              <a:rPr lang="en-GB" sz="2400" dirty="0">
                <a:latin typeface="Calibri"/>
                <a:cs typeface="Calibri"/>
              </a:rPr>
              <a:t>It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is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also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known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as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view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level.</a:t>
            </a:r>
            <a:endParaRPr lang="en-GB" sz="2400" dirty="0">
              <a:latin typeface="Calibri"/>
              <a:cs typeface="Calibri"/>
            </a:endParaRPr>
          </a:p>
          <a:p>
            <a:pPr marL="354964" marR="5080" indent="-342900">
              <a:lnSpc>
                <a:spcPct val="138900"/>
              </a:lnSpc>
              <a:spcBef>
                <a:spcPts val="405"/>
              </a:spcBef>
              <a:buFont typeface="Wingdings" panose="05000000000000000000" pitchFamily="2" charset="2"/>
              <a:buChar char="Ø"/>
              <a:tabLst>
                <a:tab pos="259079" algn="l"/>
                <a:tab pos="259715" algn="l"/>
              </a:tabLst>
            </a:pPr>
            <a:r>
              <a:rPr lang="en-GB" sz="2400" dirty="0">
                <a:latin typeface="Calibri"/>
                <a:cs typeface="Calibri"/>
              </a:rPr>
              <a:t>End</a:t>
            </a:r>
            <a:r>
              <a:rPr lang="en-GB" sz="2400" spc="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users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need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to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access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only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part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7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rather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than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entire database.</a:t>
            </a:r>
            <a:endParaRPr lang="en-GB" sz="2400" dirty="0">
              <a:latin typeface="Calibri"/>
              <a:cs typeface="Calibri"/>
            </a:endParaRPr>
          </a:p>
          <a:p>
            <a:pPr marL="354964" marR="5080" indent="-342900">
              <a:lnSpc>
                <a:spcPct val="138900"/>
              </a:lnSpc>
              <a:spcBef>
                <a:spcPts val="440"/>
              </a:spcBef>
              <a:buFont typeface="Wingdings" panose="05000000000000000000" pitchFamily="2" charset="2"/>
              <a:buChar char="Ø"/>
              <a:tabLst>
                <a:tab pos="259079" algn="l"/>
                <a:tab pos="259715" algn="l"/>
              </a:tabLst>
            </a:pPr>
            <a:r>
              <a:rPr lang="en-GB" sz="2400" dirty="0">
                <a:latin typeface="Calibri"/>
                <a:cs typeface="Calibri"/>
              </a:rPr>
              <a:t>Different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user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need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different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views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database.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so,</a:t>
            </a:r>
            <a:r>
              <a:rPr lang="en-GB" sz="2400" spc="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there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can</a:t>
            </a:r>
            <a:r>
              <a:rPr lang="en-GB" sz="2400" spc="85" dirty="0">
                <a:latin typeface="Calibri"/>
                <a:cs typeface="Calibri"/>
              </a:rPr>
              <a:t> </a:t>
            </a:r>
            <a:r>
              <a:rPr lang="en-GB" sz="2400" spc="-25" dirty="0">
                <a:latin typeface="Calibri"/>
                <a:cs typeface="Calibri"/>
              </a:rPr>
              <a:t>be </a:t>
            </a:r>
            <a:r>
              <a:rPr lang="en-GB" sz="2400" dirty="0">
                <a:latin typeface="Calibri"/>
                <a:cs typeface="Calibri"/>
              </a:rPr>
              <a:t>many</a:t>
            </a:r>
            <a:r>
              <a:rPr lang="en-GB" sz="2400" spc="-7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view</a:t>
            </a:r>
            <a:r>
              <a:rPr lang="en-GB" sz="2400" spc="-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level</a:t>
            </a:r>
            <a:r>
              <a:rPr lang="en-GB" sz="2400" spc="-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abstractions</a:t>
            </a:r>
            <a:r>
              <a:rPr lang="en-GB" sz="2400" spc="-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6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the</a:t>
            </a:r>
            <a:r>
              <a:rPr lang="en-GB" sz="2400" spc="-6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same</a:t>
            </a:r>
            <a:r>
              <a:rPr lang="en-GB" sz="2400" spc="-6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database.</a:t>
            </a:r>
            <a:endParaRPr lang="en-GB" sz="24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5310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8434432" cy="285931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helvetica neue"/>
              </a:rPr>
              <a:t>The best thing to do is always keep randomly generated passwords everywhere and use a password tool to manage it, and then you don't have to remember those passwords at all, just the master password that unlocks the database.</a:t>
            </a:r>
            <a:r>
              <a:rPr lang="en-US" dirty="0"/>
              <a:t>.” </a:t>
            </a:r>
            <a:br>
              <a:rPr lang="en-US" dirty="0"/>
            </a:br>
            <a:r>
              <a:rPr lang="en-US" sz="2400" dirty="0"/>
              <a:t>- Kevin Mitnick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ythrough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078715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is a Collection of raw facts.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can be in the form of any Character, Text, Numbers, Picture's, Audio’s and Video’s.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is like dustbin materials, until it is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can be stored at the low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simple words we can say Data is Raw Materials.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078715" cy="31143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Information is a group of data that collectively carries a logical meaning.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Information is also collection of raw facts but it has specific meaning.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Information is dependent on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simple words we can say “Information is Processed Data”.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451AE-78AC-4D1C-BB53-C555D7ACF2D0}"/>
              </a:ext>
            </a:extLst>
          </p:cNvPr>
          <p:cNvSpPr/>
          <p:nvPr/>
        </p:nvSpPr>
        <p:spPr>
          <a:xfrm>
            <a:off x="1593908" y="4983061"/>
            <a:ext cx="1518408" cy="947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8E144D-8D5C-4651-BE43-35B36FEF2E41}"/>
              </a:ext>
            </a:extLst>
          </p:cNvPr>
          <p:cNvSpPr/>
          <p:nvPr/>
        </p:nvSpPr>
        <p:spPr>
          <a:xfrm>
            <a:off x="4483856" y="4631641"/>
            <a:ext cx="1954635" cy="1650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PROCESS</a:t>
            </a:r>
            <a:endParaRPr lang="en-IN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C955C3B-1159-4410-9EA1-52FF752FFD20}"/>
              </a:ext>
            </a:extLst>
          </p:cNvPr>
          <p:cNvSpPr/>
          <p:nvPr/>
        </p:nvSpPr>
        <p:spPr>
          <a:xfrm>
            <a:off x="3112316" y="5310231"/>
            <a:ext cx="1371540" cy="3775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D468C-88F8-4C8B-A2F5-7CB511D0005E}"/>
              </a:ext>
            </a:extLst>
          </p:cNvPr>
          <p:cNvSpPr/>
          <p:nvPr/>
        </p:nvSpPr>
        <p:spPr>
          <a:xfrm>
            <a:off x="7657631" y="4983061"/>
            <a:ext cx="2207822" cy="947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INFORMATION</a:t>
            </a:r>
            <a:endParaRPr lang="en-IN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01AF29-49AC-45F5-9B18-5E3FB842A654}"/>
              </a:ext>
            </a:extLst>
          </p:cNvPr>
          <p:cNvSpPr/>
          <p:nvPr/>
        </p:nvSpPr>
        <p:spPr>
          <a:xfrm>
            <a:off x="6438491" y="5343787"/>
            <a:ext cx="1219140" cy="293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3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078715" cy="31143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A Database is a collection of structured information, or data, stored and accessed electronically.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Database is organized collection of related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Examples – Phone Book, Address Book, Mobile Contacts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F24885-7D92-4A12-8463-C947C3A5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54" y="3934437"/>
            <a:ext cx="7302380" cy="24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ADF6-8AFE-498C-996E-F947BA73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3" y="668985"/>
            <a:ext cx="11214100" cy="535531"/>
          </a:xfrm>
        </p:spPr>
        <p:txBody>
          <a:bodyPr/>
          <a:lstStyle/>
          <a:p>
            <a:r>
              <a:rPr lang="en-GB" dirty="0"/>
              <a:t>File Based Data Management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1BD0A-FE24-4AA1-B0B9-1854B00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5E228-39F8-407D-8E36-45DD4971A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613" y="1837618"/>
            <a:ext cx="6937812" cy="276205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1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computer</a:t>
            </a:r>
            <a:r>
              <a:rPr lang="en-GB" sz="2000" spc="1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that</a:t>
            </a:r>
            <a:r>
              <a:rPr lang="en-GB" sz="2000" spc="1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used</a:t>
            </a:r>
            <a:r>
              <a:rPr lang="en-GB" sz="2000" spc="1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1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organize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1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maintain</a:t>
            </a:r>
            <a:r>
              <a:rPr lang="en-GB" sz="2000" spc="1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1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files</a:t>
            </a:r>
            <a:r>
              <a:rPr lang="en-GB" sz="2000" spc="15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are </a:t>
            </a:r>
            <a:r>
              <a:rPr lang="en-GB" sz="2000" dirty="0">
                <a:latin typeface="Calibri"/>
                <a:cs typeface="Calibri"/>
              </a:rPr>
              <a:t>known</a:t>
            </a:r>
            <a:r>
              <a:rPr lang="en-GB" sz="2000" spc="2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2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</a:t>
            </a:r>
            <a:r>
              <a:rPr lang="en-GB" sz="2000" spc="2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based</a:t>
            </a:r>
            <a:r>
              <a:rPr lang="en-GB" sz="2000" spc="2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25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systems.</a:t>
            </a:r>
            <a:r>
              <a:rPr lang="en-GB" sz="2000" spc="2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These</a:t>
            </a:r>
            <a:r>
              <a:rPr lang="en-GB" sz="2000" spc="2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</a:t>
            </a:r>
            <a:r>
              <a:rPr lang="en-GB" sz="2000" spc="2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systems</a:t>
            </a:r>
            <a:r>
              <a:rPr lang="en-GB" sz="2000" spc="26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25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used</a:t>
            </a:r>
            <a:r>
              <a:rPr lang="en-GB" sz="2000" spc="25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254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handle</a:t>
            </a:r>
            <a:r>
              <a:rPr lang="en-GB" sz="2000" spc="254" dirty="0">
                <a:latin typeface="Calibri"/>
                <a:cs typeface="Calibri"/>
              </a:rPr>
              <a:t> </a:t>
            </a:r>
            <a:r>
              <a:rPr lang="en-GB" sz="2000" spc="-50" dirty="0">
                <a:latin typeface="Calibri"/>
                <a:cs typeface="Calibri"/>
              </a:rPr>
              <a:t>a </a:t>
            </a:r>
            <a:r>
              <a:rPr lang="en-GB" sz="2000" dirty="0">
                <a:latin typeface="Calibri"/>
                <a:cs typeface="Calibri"/>
              </a:rPr>
              <a:t>single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or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multiple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files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not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very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efficient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-20" dirty="0">
                <a:latin typeface="Calibri"/>
                <a:cs typeface="Calibri"/>
              </a:rPr>
              <a:t> use.</a:t>
            </a:r>
            <a:endParaRPr lang="en-GB" sz="2000" dirty="0">
              <a:latin typeface="Calibri"/>
              <a:cs typeface="Calibri"/>
            </a:endParaRPr>
          </a:p>
        </p:txBody>
      </p:sp>
      <p:grpSp>
        <p:nvGrpSpPr>
          <p:cNvPr id="5" name="object 7">
            <a:extLst>
              <a:ext uri="{FF2B5EF4-FFF2-40B4-BE49-F238E27FC236}">
                <a16:creationId xmlns:a16="http://schemas.microsoft.com/office/drawing/2014/main" id="{9E8E8134-432B-485E-A428-754484AD4543}"/>
              </a:ext>
            </a:extLst>
          </p:cNvPr>
          <p:cNvGrpSpPr/>
          <p:nvPr/>
        </p:nvGrpSpPr>
        <p:grpSpPr>
          <a:xfrm>
            <a:off x="5259897" y="3624044"/>
            <a:ext cx="6677144" cy="2959302"/>
            <a:chOff x="2916226" y="3844928"/>
            <a:chExt cx="5955030" cy="2454910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E016C689-0A88-4579-8FD3-10E79B70B3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926" y="3857628"/>
              <a:ext cx="5929353" cy="2428891"/>
            </a:xfrm>
            <a:prstGeom prst="rect">
              <a:avLst/>
            </a:prstGeom>
          </p:spPr>
        </p:pic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6F3E6639-1B61-41BD-A696-00A0BEEFE5A0}"/>
                </a:ext>
              </a:extLst>
            </p:cNvPr>
            <p:cNvSpPr/>
            <p:nvPr/>
          </p:nvSpPr>
          <p:spPr>
            <a:xfrm>
              <a:off x="2928926" y="3857628"/>
              <a:ext cx="5929630" cy="2429510"/>
            </a:xfrm>
            <a:custGeom>
              <a:avLst/>
              <a:gdLst/>
              <a:ahLst/>
              <a:cxnLst/>
              <a:rect l="l" t="t" r="r" b="b"/>
              <a:pathLst>
                <a:path w="5929630" h="2429510">
                  <a:moveTo>
                    <a:pt x="0" y="0"/>
                  </a:moveTo>
                  <a:lnTo>
                    <a:pt x="5929353" y="0"/>
                  </a:lnTo>
                  <a:lnTo>
                    <a:pt x="5929353" y="2428891"/>
                  </a:lnTo>
                  <a:lnTo>
                    <a:pt x="0" y="242889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62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12D4-1FE2-493F-B9BE-E11B03CC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38" y="836540"/>
            <a:ext cx="11214100" cy="535531"/>
          </a:xfrm>
        </p:spPr>
        <p:txBody>
          <a:bodyPr/>
          <a:lstStyle/>
          <a:p>
            <a:r>
              <a:rPr lang="en-GB" dirty="0"/>
              <a:t>Advantage of File Based System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EA3DA-95C1-4173-BB88-62F8449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16442-EAAE-4BD7-9D3C-370107B1B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995" y="2139568"/>
            <a:ext cx="8009389" cy="3408010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cs typeface="Calibri"/>
              </a:rPr>
              <a:t>The</a:t>
            </a:r>
            <a:r>
              <a:rPr lang="en-GB" sz="2000" spc="-3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file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Based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not</a:t>
            </a:r>
            <a:r>
              <a:rPr lang="en-GB" sz="2000" spc="-2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complicated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simpler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to</a:t>
            </a:r>
            <a:r>
              <a:rPr lang="en-GB" sz="2000" spc="-20" dirty="0">
                <a:cs typeface="Calibri"/>
              </a:rPr>
              <a:t> use.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endParaRPr lang="en-GB" sz="2000" spc="-20" dirty="0"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cs typeface="Calibri"/>
              </a:rPr>
              <a:t>Because</a:t>
            </a:r>
            <a:r>
              <a:rPr lang="en-GB" sz="2000" spc="2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file</a:t>
            </a:r>
            <a:r>
              <a:rPr lang="en-GB" sz="2000" spc="28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based</a:t>
            </a:r>
            <a:r>
              <a:rPr lang="en-GB" sz="2000" spc="2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2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2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simple</a:t>
            </a:r>
            <a:r>
              <a:rPr lang="en-GB" sz="2000" spc="2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28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cheap,</a:t>
            </a:r>
            <a:r>
              <a:rPr lang="en-GB" sz="2000" spc="2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it</a:t>
            </a:r>
            <a:r>
              <a:rPr lang="en-GB" sz="2000" spc="27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2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normally</a:t>
            </a:r>
            <a:r>
              <a:rPr lang="en-GB" sz="2000" spc="28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suitable</a:t>
            </a:r>
            <a:r>
              <a:rPr lang="en-GB" sz="2000" spc="285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for </a:t>
            </a:r>
            <a:r>
              <a:rPr lang="en-GB" sz="2000" dirty="0">
                <a:cs typeface="Calibri"/>
              </a:rPr>
              <a:t>home</a:t>
            </a:r>
            <a:r>
              <a:rPr lang="en-GB" sz="2000" spc="-3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owners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small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businesses.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endParaRPr lang="en-GB" sz="2000" dirty="0"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cs typeface="Calibri"/>
              </a:rPr>
              <a:t>Since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file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based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system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is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used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by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smaller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organisations</a:t>
            </a:r>
            <a:r>
              <a:rPr lang="en-GB" sz="2000" spc="-1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or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individual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users,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spc="-25" dirty="0">
                <a:cs typeface="Calibri"/>
              </a:rPr>
              <a:t>it </a:t>
            </a:r>
            <a:r>
              <a:rPr lang="en-GB" sz="2000" dirty="0">
                <a:cs typeface="Calibri"/>
              </a:rPr>
              <a:t>stores</a:t>
            </a:r>
            <a:r>
              <a:rPr lang="en-GB" sz="2000" spc="2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comparatively</a:t>
            </a:r>
            <a:r>
              <a:rPr lang="en-GB" sz="2000" spc="26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lesser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amount</a:t>
            </a:r>
            <a:r>
              <a:rPr lang="en-GB" sz="2000" spc="2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of</a:t>
            </a:r>
            <a:r>
              <a:rPr lang="en-GB" sz="2000" spc="2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data.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Hence,</a:t>
            </a:r>
            <a:r>
              <a:rPr lang="en-GB" sz="2000" spc="26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6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data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can</a:t>
            </a:r>
            <a:r>
              <a:rPr lang="en-GB" sz="2000" spc="26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be</a:t>
            </a:r>
            <a:r>
              <a:rPr lang="en-GB" sz="2000" spc="270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accessed </a:t>
            </a:r>
            <a:r>
              <a:rPr lang="en-GB" sz="2000" dirty="0">
                <a:cs typeface="Calibri"/>
              </a:rPr>
              <a:t>faster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and</a:t>
            </a:r>
            <a:r>
              <a:rPr lang="en-GB" sz="2000" spc="-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more</a:t>
            </a:r>
            <a:r>
              <a:rPr lang="en-GB" sz="2000" spc="-15" dirty="0">
                <a:cs typeface="Calibri"/>
              </a:rPr>
              <a:t> </a:t>
            </a:r>
            <a:r>
              <a:rPr lang="en-GB" sz="2000" spc="-10" dirty="0">
                <a:cs typeface="Calibri"/>
              </a:rPr>
              <a:t>easily.</a:t>
            </a: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5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6E27-D75D-47D3-BDCC-DCC65C1B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 of File Based System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4FD6C4-936F-4ABD-9130-4685755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1DBAF-A87B-4A08-B2EC-E4DDC5238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303507" cy="4093243"/>
          </a:xfrm>
        </p:spPr>
        <p:txBody>
          <a:bodyPr/>
          <a:lstStyle/>
          <a:p>
            <a:pPr marL="354965" marR="571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1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 based system is limited to a</a:t>
            </a:r>
            <a:r>
              <a:rPr lang="en-GB" sz="2000" spc="-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smaller size and cannot store large </a:t>
            </a:r>
            <a:r>
              <a:rPr lang="en-GB" sz="2000" spc="-10" dirty="0">
                <a:latin typeface="Calibri"/>
                <a:cs typeface="Calibri"/>
              </a:rPr>
              <a:t>amounts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10" dirty="0">
                <a:latin typeface="Calibri"/>
                <a:cs typeface="Calibri"/>
              </a:rPr>
              <a:t> data.</a:t>
            </a:r>
          </a:p>
          <a:p>
            <a:pPr marL="354965" marR="571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spc="-10" dirty="0">
                <a:latin typeface="Calibri"/>
                <a:cs typeface="Calibri"/>
              </a:rPr>
              <a:t>This system is relatively uncomplicated but this means it cannot support complicated queries, data recovery etc.</a:t>
            </a:r>
            <a:r>
              <a:rPr lang="en-GB" sz="2000" dirty="0">
                <a:latin typeface="Calibri"/>
                <a:cs typeface="Calibri"/>
              </a:rPr>
              <a:t> </a:t>
            </a:r>
          </a:p>
          <a:p>
            <a:pPr marL="354965" marR="5715" indent="-342900">
              <a:lnSpc>
                <a:spcPct val="100000"/>
              </a:lnSpc>
              <a:spcBef>
                <a:spcPts val="100"/>
              </a:spcBef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latin typeface="Calibri"/>
                <a:cs typeface="Calibri"/>
              </a:rPr>
              <a:t>There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may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redundancy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of</a:t>
            </a:r>
            <a:r>
              <a:rPr lang="en-GB" sz="2000" dirty="0">
                <a:latin typeface="Calibri"/>
                <a:cs typeface="Calibri"/>
              </a:rPr>
              <a:t>	data</a:t>
            </a:r>
            <a:r>
              <a:rPr lang="en-GB" sz="2000" spc="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based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as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does</a:t>
            </a:r>
            <a:r>
              <a:rPr lang="en-GB" sz="2000" spc="5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not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have</a:t>
            </a:r>
            <a:r>
              <a:rPr lang="en-GB" sz="2000" spc="55" dirty="0">
                <a:latin typeface="Calibri"/>
                <a:cs typeface="Calibri"/>
              </a:rPr>
              <a:t> </a:t>
            </a:r>
            <a:r>
              <a:rPr lang="en-GB" sz="2000" spc="-50" dirty="0">
                <a:latin typeface="Calibri"/>
                <a:cs typeface="Calibri"/>
              </a:rPr>
              <a:t>a </a:t>
            </a:r>
            <a:r>
              <a:rPr lang="en-GB" sz="2000" dirty="0">
                <a:latin typeface="Calibri"/>
                <a:cs typeface="Calibri"/>
              </a:rPr>
              <a:t>complex</a:t>
            </a:r>
            <a:r>
              <a:rPr lang="en-GB" sz="2000" spc="-3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mechanism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get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rid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of</a:t>
            </a:r>
            <a:r>
              <a:rPr lang="en-GB" sz="2000" spc="-20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it.</a:t>
            </a:r>
            <a:endParaRPr lang="en-GB" sz="2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3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not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very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secure</a:t>
            </a:r>
            <a:r>
              <a:rPr lang="en-GB" sz="2000" spc="3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</a:t>
            </a:r>
            <a:r>
              <a:rPr lang="en-GB" sz="2000" spc="3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based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and</a:t>
            </a:r>
            <a:r>
              <a:rPr lang="en-GB" sz="2000" spc="34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may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34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corrupted</a:t>
            </a:r>
            <a:r>
              <a:rPr lang="en-GB" sz="2000" spc="345" dirty="0">
                <a:latin typeface="Calibri"/>
                <a:cs typeface="Calibri"/>
              </a:rPr>
              <a:t> </a:t>
            </a:r>
            <a:r>
              <a:rPr lang="en-GB" sz="2000" spc="-25" dirty="0">
                <a:latin typeface="Calibri"/>
                <a:cs typeface="Calibri"/>
              </a:rPr>
              <a:t>or </a:t>
            </a:r>
            <a:r>
              <a:rPr lang="en-GB" sz="2000" spc="-10" dirty="0">
                <a:latin typeface="Calibri"/>
                <a:cs typeface="Calibri"/>
              </a:rPr>
              <a:t>destroyed.</a:t>
            </a:r>
            <a:endParaRPr lang="en-GB" sz="2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SzPct val="95000"/>
              <a:buFont typeface="Wingdings" panose="05000000000000000000" pitchFamily="2" charset="2"/>
              <a:buChar char="Ø"/>
              <a:tabLst>
                <a:tab pos="102870" algn="l"/>
              </a:tabLst>
            </a:pP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9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files</a:t>
            </a:r>
            <a:r>
              <a:rPr lang="en-GB" sz="2000" spc="5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in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file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based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system</a:t>
            </a:r>
            <a:r>
              <a:rPr lang="en-GB" sz="2000" spc="5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may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be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stored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across</a:t>
            </a:r>
            <a:r>
              <a:rPr lang="en-GB" sz="2000" spc="5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multiple</a:t>
            </a:r>
            <a:r>
              <a:rPr lang="en-GB" sz="2000" spc="49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locations. </a:t>
            </a:r>
            <a:r>
              <a:rPr lang="en-GB" sz="2000" dirty="0">
                <a:latin typeface="Calibri"/>
                <a:cs typeface="Calibri"/>
              </a:rPr>
              <a:t>Consequently,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it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is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difficult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to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share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the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data</a:t>
            </a:r>
            <a:r>
              <a:rPr lang="en-GB" sz="2000" spc="-3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easily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with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multiple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-10" dirty="0">
                <a:latin typeface="Calibri"/>
                <a:cs typeface="Calibri"/>
              </a:rPr>
              <a:t>users.</a:t>
            </a:r>
            <a:endParaRPr lang="en-GB" sz="20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448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353</TotalTime>
  <Words>3461</Words>
  <Application>Microsoft Office PowerPoint</Application>
  <PresentationFormat>Widescreen</PresentationFormat>
  <Paragraphs>281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Algerian</vt:lpstr>
      <vt:lpstr>Arial</vt:lpstr>
      <vt:lpstr>Britannic Bold</vt:lpstr>
      <vt:lpstr>Calibri</vt:lpstr>
      <vt:lpstr>helvetica neue</vt:lpstr>
      <vt:lpstr>Sharp Sans</vt:lpstr>
      <vt:lpstr>Trade Gothic LT Pro</vt:lpstr>
      <vt:lpstr>Trebuchet MS</vt:lpstr>
      <vt:lpstr>Wingdings</vt:lpstr>
      <vt:lpstr>Office Theme</vt:lpstr>
      <vt:lpstr>RELATIONAL DATABASE MANAGEMENT SYSTEM</vt:lpstr>
      <vt:lpstr>What is Database Management System?</vt:lpstr>
      <vt:lpstr>Why Database Management System?</vt:lpstr>
      <vt:lpstr>What is Data?</vt:lpstr>
      <vt:lpstr>What is Information?</vt:lpstr>
      <vt:lpstr>What is Database?</vt:lpstr>
      <vt:lpstr>File Based Data Management</vt:lpstr>
      <vt:lpstr>Advantage of File Based System</vt:lpstr>
      <vt:lpstr>Disadvantage of File Based System</vt:lpstr>
      <vt:lpstr>Database</vt:lpstr>
      <vt:lpstr>Organization of Database</vt:lpstr>
      <vt:lpstr>Organization of Database</vt:lpstr>
      <vt:lpstr>Characteristics of Data in Database</vt:lpstr>
      <vt:lpstr>Benefits of RDMS</vt:lpstr>
      <vt:lpstr>Benefits of RDMS</vt:lpstr>
      <vt:lpstr>Benefits of RDMS</vt:lpstr>
      <vt:lpstr>Benefits of RDMS</vt:lpstr>
      <vt:lpstr>Functions of DBMS</vt:lpstr>
      <vt:lpstr>Functions of DBMS</vt:lpstr>
      <vt:lpstr>Functions of DBMS</vt:lpstr>
      <vt:lpstr>Functions of DBMS</vt:lpstr>
      <vt:lpstr>Functions of DBMS</vt:lpstr>
      <vt:lpstr>Functions of DBMS</vt:lpstr>
      <vt:lpstr>Functions of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Components of DBMS</vt:lpstr>
      <vt:lpstr>Data Dictionary</vt:lpstr>
      <vt:lpstr>Internal Level</vt:lpstr>
      <vt:lpstr>Conceptual Level</vt:lpstr>
      <vt:lpstr>External Level</vt:lpstr>
      <vt:lpstr>The best thing to do is always keep randomly generated passwords everywhere and use a password tool to manage it, and then you don't have to remember those passwords at all, just the master password that unlocks the database..”  - Kevin Mitnick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</dc:title>
  <dc:creator>𝐀𝐌𝐀𝐍 𝐊𝐔𝐌𝐀𝐑 𝐒𝐈𝐍𝐆𝐇</dc:creator>
  <cp:lastModifiedBy>𝐀𝐌𝐀𝐍 𝐊𝐔𝐌𝐀𝐑 𝐒𝐈𝐍𝐆𝐇</cp:lastModifiedBy>
  <cp:revision>26</cp:revision>
  <dcterms:created xsi:type="dcterms:W3CDTF">2022-03-03T05:18:08Z</dcterms:created>
  <dcterms:modified xsi:type="dcterms:W3CDTF">2022-03-03T11:11:11Z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