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handoutMasterIdLst>
    <p:handoutMasterId r:id="rId51"/>
  </p:handoutMasterIdLst>
  <p:sldIdLst>
    <p:sldId id="256" r:id="rId2"/>
    <p:sldId id="259" r:id="rId3"/>
    <p:sldId id="260" r:id="rId4"/>
    <p:sldId id="261" r:id="rId5"/>
    <p:sldId id="262" r:id="rId6"/>
    <p:sldId id="263" r:id="rId7"/>
    <p:sldId id="264" r:id="rId8"/>
    <p:sldId id="265" r:id="rId9"/>
    <p:sldId id="275" r:id="rId10"/>
    <p:sldId id="266" r:id="rId11"/>
    <p:sldId id="267" r:id="rId12"/>
    <p:sldId id="268" r:id="rId13"/>
    <p:sldId id="269" r:id="rId14"/>
    <p:sldId id="270" r:id="rId15"/>
    <p:sldId id="272" r:id="rId16"/>
    <p:sldId id="271"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7" r:id="rId40"/>
    <p:sldId id="298" r:id="rId41"/>
    <p:sldId id="299" r:id="rId42"/>
    <p:sldId id="303" r:id="rId43"/>
    <p:sldId id="305" r:id="rId44"/>
    <p:sldId id="304" r:id="rId45"/>
    <p:sldId id="295" r:id="rId46"/>
    <p:sldId id="300" r:id="rId47"/>
    <p:sldId id="301" r:id="rId48"/>
    <p:sldId id="30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2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9A7C43-44CA-457B-8C06-A823E8CD4A14}" type="datetimeFigureOut">
              <a:rPr lang="en-IN" smtClean="0"/>
              <a:t>28-07-2020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Bhavika Vaghela PICA Parul University</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3599A6-3577-4DA6-AF13-5D5C47729D28}" type="slidenum">
              <a:rPr lang="en-IN" smtClean="0"/>
              <a:t>‹#›</a:t>
            </a:fld>
            <a:endParaRPr lang="en-IN"/>
          </a:p>
        </p:txBody>
      </p:sp>
    </p:spTree>
    <p:extLst>
      <p:ext uri="{BB962C8B-B14F-4D97-AF65-F5344CB8AC3E}">
        <p14:creationId xmlns:p14="http://schemas.microsoft.com/office/powerpoint/2010/main" val="316745262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5DBC5A-1BB4-4028-9895-03BD8E4560CF}" type="datetimeFigureOut">
              <a:rPr lang="en-IN" smtClean="0"/>
              <a:t>28-07-2020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Bhavika Vaghela PICA Parul University</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488FF8-8053-439B-8242-13C5BB254B0F}" type="slidenum">
              <a:rPr lang="en-IN" smtClean="0"/>
              <a:t>‹#›</a:t>
            </a:fld>
            <a:endParaRPr lang="en-IN"/>
          </a:p>
        </p:txBody>
      </p:sp>
    </p:spTree>
    <p:extLst>
      <p:ext uri="{BB962C8B-B14F-4D97-AF65-F5344CB8AC3E}">
        <p14:creationId xmlns:p14="http://schemas.microsoft.com/office/powerpoint/2010/main" val="66785862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7D4A8A-709C-40B7-BF87-E461A0E01C91}" type="datetime1">
              <a:rPr lang="en-IN" smtClean="0"/>
              <a:t>28-07-2020</a:t>
            </a:fld>
            <a:endParaRPr lang="en-IN"/>
          </a:p>
        </p:txBody>
      </p:sp>
      <p:sp>
        <p:nvSpPr>
          <p:cNvPr id="5" name="Footer Placeholder 4"/>
          <p:cNvSpPr>
            <a:spLocks noGrp="1"/>
          </p:cNvSpPr>
          <p:nvPr>
            <p:ph type="ftr" sz="quarter" idx="11"/>
          </p:nvPr>
        </p:nvSpPr>
        <p:spPr/>
        <p:txBody>
          <a:bodyPr/>
          <a:lstStyle/>
          <a:p>
            <a:r>
              <a:rPr lang="sv-SE" smtClean="0"/>
              <a:t>Asst. Prof. Bhavika Vaghela - PICA - Parul University</a:t>
            </a:r>
            <a:endParaRPr lang="en-IN"/>
          </a:p>
        </p:txBody>
      </p:sp>
      <p:sp>
        <p:nvSpPr>
          <p:cNvPr id="6" name="Slide Number Placeholder 5"/>
          <p:cNvSpPr>
            <a:spLocks noGrp="1"/>
          </p:cNvSpPr>
          <p:nvPr>
            <p:ph type="sldNum" sz="quarter" idx="12"/>
          </p:nvPr>
        </p:nvSpPr>
        <p:spPr/>
        <p:txBody>
          <a:bodyPr/>
          <a:lstStyle/>
          <a:p>
            <a:fld id="{3DE5CBC1-514D-4163-9055-0FC2D93EBD29}"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7409A-5FF2-4DB4-BD99-42E769F1D2A6}" type="datetime1">
              <a:rPr lang="en-IN" smtClean="0"/>
              <a:t>28-07-2020</a:t>
            </a:fld>
            <a:endParaRPr lang="en-IN"/>
          </a:p>
        </p:txBody>
      </p:sp>
      <p:sp>
        <p:nvSpPr>
          <p:cNvPr id="5" name="Footer Placeholder 4"/>
          <p:cNvSpPr>
            <a:spLocks noGrp="1"/>
          </p:cNvSpPr>
          <p:nvPr>
            <p:ph type="ftr" sz="quarter" idx="11"/>
          </p:nvPr>
        </p:nvSpPr>
        <p:spPr/>
        <p:txBody>
          <a:bodyPr/>
          <a:lstStyle/>
          <a:p>
            <a:r>
              <a:rPr lang="sv-SE" smtClean="0"/>
              <a:t>Asst. Prof. Bhavika Vaghela - PICA - Parul University</a:t>
            </a:r>
            <a:endParaRPr lang="en-IN"/>
          </a:p>
        </p:txBody>
      </p:sp>
      <p:sp>
        <p:nvSpPr>
          <p:cNvPr id="6" name="Slide Number Placeholder 5"/>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12250B-88E7-43E2-97FD-F86F8055DDBA}" type="datetime1">
              <a:rPr lang="en-IN" smtClean="0"/>
              <a:t>28-07-2020</a:t>
            </a:fld>
            <a:endParaRPr lang="en-IN"/>
          </a:p>
        </p:txBody>
      </p:sp>
      <p:sp>
        <p:nvSpPr>
          <p:cNvPr id="5" name="Footer Placeholder 4"/>
          <p:cNvSpPr>
            <a:spLocks noGrp="1"/>
          </p:cNvSpPr>
          <p:nvPr>
            <p:ph type="ftr" sz="quarter" idx="11"/>
          </p:nvPr>
        </p:nvSpPr>
        <p:spPr/>
        <p:txBody>
          <a:bodyPr/>
          <a:lstStyle/>
          <a:p>
            <a:r>
              <a:rPr lang="sv-SE" smtClean="0"/>
              <a:t>Asst. Prof. Bhavika Vaghela - PICA - Parul University</a:t>
            </a:r>
            <a:endParaRPr lang="en-IN"/>
          </a:p>
        </p:txBody>
      </p:sp>
      <p:sp>
        <p:nvSpPr>
          <p:cNvPr id="6" name="Slide Number Placeholder 5"/>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EECF7A-5144-46EC-9683-EA9B8BCA311D}" type="datetime1">
              <a:rPr lang="en-IN" smtClean="0"/>
              <a:t>28-07-2020</a:t>
            </a:fld>
            <a:endParaRPr lang="en-IN"/>
          </a:p>
        </p:txBody>
      </p:sp>
      <p:sp>
        <p:nvSpPr>
          <p:cNvPr id="5" name="Footer Placeholder 4"/>
          <p:cNvSpPr>
            <a:spLocks noGrp="1"/>
          </p:cNvSpPr>
          <p:nvPr>
            <p:ph type="ftr" sz="quarter" idx="11"/>
          </p:nvPr>
        </p:nvSpPr>
        <p:spPr/>
        <p:txBody>
          <a:bodyPr/>
          <a:lstStyle/>
          <a:p>
            <a:r>
              <a:rPr lang="sv-SE" smtClean="0"/>
              <a:t>Asst. Prof. Bhavika Vaghela - PICA - Parul University</a:t>
            </a:r>
            <a:endParaRPr lang="en-IN"/>
          </a:p>
        </p:txBody>
      </p:sp>
      <p:sp>
        <p:nvSpPr>
          <p:cNvPr id="6" name="Slide Number Placeholder 5"/>
          <p:cNvSpPr>
            <a:spLocks noGrp="1"/>
          </p:cNvSpPr>
          <p:nvPr>
            <p:ph type="sldNum" sz="quarter" idx="12"/>
          </p:nvPr>
        </p:nvSpPr>
        <p:spPr/>
        <p:txBody>
          <a:bodyPr/>
          <a:lstStyle/>
          <a:p>
            <a:fld id="{3DE5CBC1-514D-4163-9055-0FC2D93EBD29}"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77072A-9146-44F9-B0BE-03B1701F68D6}" type="datetime1">
              <a:rPr lang="en-IN" smtClean="0"/>
              <a:t>28-07-2020</a:t>
            </a:fld>
            <a:endParaRPr lang="en-IN"/>
          </a:p>
        </p:txBody>
      </p:sp>
      <p:sp>
        <p:nvSpPr>
          <p:cNvPr id="5" name="Footer Placeholder 4"/>
          <p:cNvSpPr>
            <a:spLocks noGrp="1"/>
          </p:cNvSpPr>
          <p:nvPr>
            <p:ph type="ftr" sz="quarter" idx="11"/>
          </p:nvPr>
        </p:nvSpPr>
        <p:spPr/>
        <p:txBody>
          <a:bodyPr/>
          <a:lstStyle/>
          <a:p>
            <a:r>
              <a:rPr lang="sv-SE" smtClean="0"/>
              <a:t>Asst. Prof. Bhavika Vaghela - PICA - Parul University</a:t>
            </a:r>
            <a:endParaRPr lang="en-IN"/>
          </a:p>
        </p:txBody>
      </p:sp>
      <p:sp>
        <p:nvSpPr>
          <p:cNvPr id="6" name="Slide Number Placeholder 5"/>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E7875BB-7703-4DAD-8480-AE8574CF9E4A}" type="datetime1">
              <a:rPr lang="en-IN" smtClean="0"/>
              <a:t>28-07-2020</a:t>
            </a:fld>
            <a:endParaRPr lang="en-IN"/>
          </a:p>
        </p:txBody>
      </p:sp>
      <p:sp>
        <p:nvSpPr>
          <p:cNvPr id="6" name="Footer Placeholder 5"/>
          <p:cNvSpPr>
            <a:spLocks noGrp="1"/>
          </p:cNvSpPr>
          <p:nvPr>
            <p:ph type="ftr" sz="quarter" idx="11"/>
          </p:nvPr>
        </p:nvSpPr>
        <p:spPr/>
        <p:txBody>
          <a:bodyPr/>
          <a:lstStyle/>
          <a:p>
            <a:r>
              <a:rPr lang="sv-SE" smtClean="0"/>
              <a:t>Asst. Prof. Bhavika Vaghela - PICA - Parul University</a:t>
            </a:r>
            <a:endParaRPr lang="en-IN"/>
          </a:p>
        </p:txBody>
      </p:sp>
      <p:sp>
        <p:nvSpPr>
          <p:cNvPr id="7" name="Slide Number Placeholder 6"/>
          <p:cNvSpPr>
            <a:spLocks noGrp="1"/>
          </p:cNvSpPr>
          <p:nvPr>
            <p:ph type="sldNum" sz="quarter" idx="12"/>
          </p:nvPr>
        </p:nvSpPr>
        <p:spPr/>
        <p:txBody>
          <a:bodyPr/>
          <a:lstStyle/>
          <a:p>
            <a:fld id="{3DE5CBC1-514D-4163-9055-0FC2D93EBD29}"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10E3EA-6D79-4EF3-B230-549CE2B64C10}" type="datetime1">
              <a:rPr lang="en-IN" smtClean="0"/>
              <a:t>28-07-2020</a:t>
            </a:fld>
            <a:endParaRPr lang="en-IN"/>
          </a:p>
        </p:txBody>
      </p:sp>
      <p:sp>
        <p:nvSpPr>
          <p:cNvPr id="8" name="Footer Placeholder 7"/>
          <p:cNvSpPr>
            <a:spLocks noGrp="1"/>
          </p:cNvSpPr>
          <p:nvPr>
            <p:ph type="ftr" sz="quarter" idx="11"/>
          </p:nvPr>
        </p:nvSpPr>
        <p:spPr/>
        <p:txBody>
          <a:bodyPr/>
          <a:lstStyle/>
          <a:p>
            <a:r>
              <a:rPr lang="sv-SE" smtClean="0"/>
              <a:t>Asst. Prof. Bhavika Vaghela - PICA - Parul University</a:t>
            </a:r>
            <a:endParaRPr lang="en-IN"/>
          </a:p>
        </p:txBody>
      </p:sp>
      <p:sp>
        <p:nvSpPr>
          <p:cNvPr id="9" name="Slide Number Placeholder 8"/>
          <p:cNvSpPr>
            <a:spLocks noGrp="1"/>
          </p:cNvSpPr>
          <p:nvPr>
            <p:ph type="sldNum" sz="quarter" idx="12"/>
          </p:nvPr>
        </p:nvSpPr>
        <p:spPr/>
        <p:txBody>
          <a:bodyPr/>
          <a:lstStyle/>
          <a:p>
            <a:fld id="{3DE5CBC1-514D-4163-9055-0FC2D93EBD29}"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DD8824-D0DD-4191-B654-87BDDD8FD05A}" type="datetime1">
              <a:rPr lang="en-IN" smtClean="0"/>
              <a:t>28-07-2020</a:t>
            </a:fld>
            <a:endParaRPr lang="en-IN"/>
          </a:p>
        </p:txBody>
      </p:sp>
      <p:sp>
        <p:nvSpPr>
          <p:cNvPr id="4" name="Footer Placeholder 3"/>
          <p:cNvSpPr>
            <a:spLocks noGrp="1"/>
          </p:cNvSpPr>
          <p:nvPr>
            <p:ph type="ftr" sz="quarter" idx="11"/>
          </p:nvPr>
        </p:nvSpPr>
        <p:spPr/>
        <p:txBody>
          <a:bodyPr/>
          <a:lstStyle/>
          <a:p>
            <a:r>
              <a:rPr lang="sv-SE" smtClean="0"/>
              <a:t>Asst. Prof. Bhavika Vaghela - PICA - Parul University</a:t>
            </a:r>
            <a:endParaRPr lang="en-IN"/>
          </a:p>
        </p:txBody>
      </p:sp>
      <p:sp>
        <p:nvSpPr>
          <p:cNvPr id="5" name="Slide Number Placeholder 4"/>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0B9F4-C927-4C9E-B7AB-1AE95AE62D65}" type="datetime1">
              <a:rPr lang="en-IN" smtClean="0"/>
              <a:t>28-07-2020</a:t>
            </a:fld>
            <a:endParaRPr lang="en-IN"/>
          </a:p>
        </p:txBody>
      </p:sp>
      <p:sp>
        <p:nvSpPr>
          <p:cNvPr id="3" name="Footer Placeholder 2"/>
          <p:cNvSpPr>
            <a:spLocks noGrp="1"/>
          </p:cNvSpPr>
          <p:nvPr>
            <p:ph type="ftr" sz="quarter" idx="11"/>
          </p:nvPr>
        </p:nvSpPr>
        <p:spPr/>
        <p:txBody>
          <a:bodyPr/>
          <a:lstStyle/>
          <a:p>
            <a:r>
              <a:rPr lang="sv-SE" smtClean="0"/>
              <a:t>Asst. Prof. Bhavika Vaghela - PICA - Parul University</a:t>
            </a:r>
            <a:endParaRPr lang="en-IN"/>
          </a:p>
        </p:txBody>
      </p:sp>
      <p:sp>
        <p:nvSpPr>
          <p:cNvPr id="4" name="Slide Number Placeholder 3"/>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AA56AF-9FAD-462D-8CD5-61DD440F9785}" type="datetime1">
              <a:rPr lang="en-IN" smtClean="0"/>
              <a:t>28-07-2020</a:t>
            </a:fld>
            <a:endParaRPr lang="en-IN"/>
          </a:p>
        </p:txBody>
      </p:sp>
      <p:sp>
        <p:nvSpPr>
          <p:cNvPr id="6" name="Footer Placeholder 5"/>
          <p:cNvSpPr>
            <a:spLocks noGrp="1"/>
          </p:cNvSpPr>
          <p:nvPr>
            <p:ph type="ftr" sz="quarter" idx="11"/>
          </p:nvPr>
        </p:nvSpPr>
        <p:spPr/>
        <p:txBody>
          <a:bodyPr/>
          <a:lstStyle/>
          <a:p>
            <a:r>
              <a:rPr lang="sv-SE" smtClean="0"/>
              <a:t>Asst. Prof. Bhavika Vaghela - PICA - Parul University</a:t>
            </a:r>
            <a:endParaRPr lang="en-IN"/>
          </a:p>
        </p:txBody>
      </p:sp>
      <p:sp>
        <p:nvSpPr>
          <p:cNvPr id="7" name="Slide Number Placeholder 6"/>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AB2F02-3EF0-4EB5-B2FD-65F2874F1395}" type="datetime1">
              <a:rPr lang="en-IN" smtClean="0"/>
              <a:t>28-07-2020</a:t>
            </a:fld>
            <a:endParaRPr lang="en-IN"/>
          </a:p>
        </p:txBody>
      </p:sp>
      <p:sp>
        <p:nvSpPr>
          <p:cNvPr id="6" name="Footer Placeholder 5"/>
          <p:cNvSpPr>
            <a:spLocks noGrp="1"/>
          </p:cNvSpPr>
          <p:nvPr>
            <p:ph type="ftr" sz="quarter" idx="11"/>
          </p:nvPr>
        </p:nvSpPr>
        <p:spPr/>
        <p:txBody>
          <a:bodyPr/>
          <a:lstStyle/>
          <a:p>
            <a:r>
              <a:rPr lang="sv-SE" smtClean="0"/>
              <a:t>Asst. Prof. Bhavika Vaghela - PICA - Parul University</a:t>
            </a:r>
            <a:endParaRPr lang="en-IN"/>
          </a:p>
        </p:txBody>
      </p:sp>
      <p:sp>
        <p:nvSpPr>
          <p:cNvPr id="7" name="Slide Number Placeholder 6"/>
          <p:cNvSpPr>
            <a:spLocks noGrp="1"/>
          </p:cNvSpPr>
          <p:nvPr>
            <p:ph type="sldNum" sz="quarter" idx="12"/>
          </p:nvPr>
        </p:nvSpPr>
        <p:spPr/>
        <p:txBody>
          <a:bodyPr/>
          <a:lstStyle/>
          <a:p>
            <a:fld id="{3DE5CBC1-514D-4163-9055-0FC2D93EBD29}"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E4CEE1E-16CD-415A-8E15-18F55E1161D5}" type="datetime1">
              <a:rPr lang="en-IN" smtClean="0"/>
              <a:t>28-07-2020</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sv-SE" smtClean="0"/>
              <a:t>Asst. Prof. Bhavika Vaghela - PICA - Parul University</a:t>
            </a:r>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3DE5CBC1-514D-4163-9055-0FC2D93EBD2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PRG_SWIT.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www.guru99.com/c-loop-statement.html" TargetMode="External"/><Relationship Id="rId3" Type="http://schemas.openxmlformats.org/officeDocument/2006/relationships/hyperlink" Target="https://www.programiz.com/c-programming" TargetMode="External"/><Relationship Id="rId7" Type="http://schemas.openxmlformats.org/officeDocument/2006/relationships/hyperlink" Target="https://www.javatpoint.com/storage-classes-in-c" TargetMode="External"/><Relationship Id="rId2" Type="http://schemas.openxmlformats.org/officeDocument/2006/relationships/hyperlink" Target="https://www.tutorialspoint.com/cprogramming/c_loops.htm" TargetMode="External"/><Relationship Id="rId1" Type="http://schemas.openxmlformats.org/officeDocument/2006/relationships/slideLayout" Target="../slideLayouts/slideLayout2.xml"/><Relationship Id="rId6" Type="http://schemas.openxmlformats.org/officeDocument/2006/relationships/hyperlink" Target="https://www.guru99.com/c-storage-classes.html" TargetMode="External"/><Relationship Id="rId5" Type="http://schemas.openxmlformats.org/officeDocument/2006/relationships/hyperlink" Target="https://www.geeksforgeeks.org/conditional-or-ternary-operator-in-c-c/" TargetMode="External"/><Relationship Id="rId10" Type="http://schemas.openxmlformats.org/officeDocument/2006/relationships/image" Target="../media/image2.jpeg"/><Relationship Id="rId4" Type="http://schemas.openxmlformats.org/officeDocument/2006/relationships/hyperlink" Target="https://www.guru99.com/c-if-else-statement.html" TargetMode="External"/><Relationship Id="rId9" Type="http://schemas.openxmlformats.org/officeDocument/2006/relationships/hyperlink" Target="https://beginnersbook.com/2014/01/c-loops-example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2492896"/>
            <a:ext cx="8712968" cy="3456384"/>
          </a:xfrm>
        </p:spPr>
        <p:txBody>
          <a:bodyPr>
            <a:normAutofit/>
          </a:bodyPr>
          <a:lstStyle/>
          <a:p>
            <a:r>
              <a:rPr lang="en-US" sz="3200" b="1" dirty="0" smtClean="0">
                <a:solidFill>
                  <a:srgbClr val="F3293C"/>
                </a:solidFill>
                <a:latin typeface="Times New Roman" pitchFamily="18" charset="0"/>
                <a:cs typeface="Times New Roman" pitchFamily="18" charset="0"/>
              </a:rPr>
              <a:t>Unit 2 : Pre-Processor, Storage Classes, Conditional Statement and Loop in C</a:t>
            </a:r>
          </a:p>
          <a:p>
            <a:pPr algn="r"/>
            <a:r>
              <a:rPr lang="en-US" sz="2400" b="1" dirty="0" err="1" smtClean="0">
                <a:solidFill>
                  <a:srgbClr val="0070C0"/>
                </a:solidFill>
                <a:latin typeface="Times New Roman" pitchFamily="18" charset="0"/>
                <a:cs typeface="Times New Roman" pitchFamily="18" charset="0"/>
              </a:rPr>
              <a:t>Bhavika</a:t>
            </a:r>
            <a:r>
              <a:rPr lang="en-US" sz="2400" b="1" dirty="0" smtClean="0">
                <a:solidFill>
                  <a:srgbClr val="0070C0"/>
                </a:solidFill>
                <a:latin typeface="Times New Roman" pitchFamily="18" charset="0"/>
                <a:cs typeface="Times New Roman" pitchFamily="18" charset="0"/>
              </a:rPr>
              <a:t> </a:t>
            </a:r>
            <a:r>
              <a:rPr lang="en-US" sz="2400" b="1" dirty="0" err="1" smtClean="0">
                <a:solidFill>
                  <a:srgbClr val="0070C0"/>
                </a:solidFill>
                <a:latin typeface="Times New Roman" pitchFamily="18" charset="0"/>
                <a:cs typeface="Times New Roman" pitchFamily="18" charset="0"/>
              </a:rPr>
              <a:t>Vaghela</a:t>
            </a:r>
            <a:endParaRPr lang="en-US" sz="2400" b="1" dirty="0" smtClean="0">
              <a:solidFill>
                <a:srgbClr val="0070C0"/>
              </a:solidFill>
              <a:latin typeface="Times New Roman" pitchFamily="18" charset="0"/>
              <a:cs typeface="Times New Roman" pitchFamily="18" charset="0"/>
            </a:endParaRPr>
          </a:p>
          <a:p>
            <a:pPr algn="r"/>
            <a:r>
              <a:rPr lang="en-US" sz="2400" b="1" dirty="0" smtClean="0">
                <a:solidFill>
                  <a:srgbClr val="0070C0"/>
                </a:solidFill>
                <a:latin typeface="Times New Roman" pitchFamily="18" charset="0"/>
                <a:cs typeface="Times New Roman" pitchFamily="18" charset="0"/>
              </a:rPr>
              <a:t>Assistant Professor</a:t>
            </a:r>
          </a:p>
          <a:p>
            <a:pPr algn="r"/>
            <a:r>
              <a:rPr lang="en-US" sz="2400" b="1" dirty="0" err="1" smtClean="0">
                <a:solidFill>
                  <a:srgbClr val="0070C0"/>
                </a:solidFill>
                <a:latin typeface="Times New Roman" pitchFamily="18" charset="0"/>
                <a:cs typeface="Times New Roman" pitchFamily="18" charset="0"/>
              </a:rPr>
              <a:t>Parul</a:t>
            </a:r>
            <a:r>
              <a:rPr lang="en-US" sz="2400" b="1" dirty="0" smtClean="0">
                <a:solidFill>
                  <a:srgbClr val="0070C0"/>
                </a:solidFill>
                <a:latin typeface="Times New Roman" pitchFamily="18" charset="0"/>
                <a:cs typeface="Times New Roman" pitchFamily="18" charset="0"/>
              </a:rPr>
              <a:t> Institute of Computer Application</a:t>
            </a:r>
          </a:p>
          <a:p>
            <a:pPr algn="r"/>
            <a:r>
              <a:rPr lang="en-US" sz="2400" b="1" dirty="0" smtClean="0">
                <a:solidFill>
                  <a:srgbClr val="0070C0"/>
                </a:solidFill>
                <a:latin typeface="Times New Roman" pitchFamily="18" charset="0"/>
                <a:cs typeface="Times New Roman" pitchFamily="18" charset="0"/>
              </a:rPr>
              <a:t>Faculty of IT &amp; Computer Science</a:t>
            </a:r>
          </a:p>
          <a:p>
            <a:pPr algn="r"/>
            <a:r>
              <a:rPr lang="en-US" sz="2400" b="1" dirty="0" err="1" smtClean="0">
                <a:solidFill>
                  <a:srgbClr val="0070C0"/>
                </a:solidFill>
                <a:latin typeface="Times New Roman" pitchFamily="18" charset="0"/>
                <a:cs typeface="Times New Roman" pitchFamily="18" charset="0"/>
              </a:rPr>
              <a:t>Parul</a:t>
            </a:r>
            <a:r>
              <a:rPr lang="en-US" sz="2400" b="1" dirty="0" smtClean="0">
                <a:solidFill>
                  <a:srgbClr val="0070C0"/>
                </a:solidFill>
                <a:latin typeface="Times New Roman" pitchFamily="18" charset="0"/>
                <a:cs typeface="Times New Roman" pitchFamily="18" charset="0"/>
              </a:rPr>
              <a:t> University</a:t>
            </a:r>
            <a:endParaRPr lang="en-IN" sz="2400" b="1" dirty="0">
              <a:solidFill>
                <a:srgbClr val="0070C0"/>
              </a:solidFill>
              <a:latin typeface="Times New Roman" pitchFamily="18" charset="0"/>
              <a:cs typeface="Times New Roman" pitchFamily="18" charset="0"/>
            </a:endParaRPr>
          </a:p>
        </p:txBody>
      </p:sp>
      <p:sp>
        <p:nvSpPr>
          <p:cNvPr id="2" name="Title 1"/>
          <p:cNvSpPr>
            <a:spLocks noGrp="1"/>
          </p:cNvSpPr>
          <p:nvPr>
            <p:ph type="ctrTitle"/>
          </p:nvPr>
        </p:nvSpPr>
        <p:spPr>
          <a:xfrm>
            <a:off x="539552" y="260649"/>
            <a:ext cx="8136904" cy="1132173"/>
          </a:xfrm>
        </p:spPr>
        <p:txBody>
          <a:bodyPr/>
          <a:lstStyle/>
          <a:p>
            <a:pPr marL="18288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9830" y="260648"/>
            <a:ext cx="4716016" cy="1132174"/>
          </a:xfrm>
          <a:prstGeom prst="rect">
            <a:avLst/>
          </a:prstGeom>
        </p:spPr>
      </p:pic>
      <p:sp>
        <p:nvSpPr>
          <p:cNvPr id="5" name="TextBox 4"/>
          <p:cNvSpPr txBox="1"/>
          <p:nvPr/>
        </p:nvSpPr>
        <p:spPr>
          <a:xfrm>
            <a:off x="-13796" y="1772816"/>
            <a:ext cx="9155456" cy="584775"/>
          </a:xfrm>
          <a:prstGeom prst="rect">
            <a:avLst/>
          </a:prstGeom>
          <a:noFill/>
        </p:spPr>
        <p:txBody>
          <a:bodyPr wrap="none" rtlCol="0">
            <a:spAutoFit/>
          </a:bodyPr>
          <a:lstStyle/>
          <a:p>
            <a:pPr algn="ctr"/>
            <a:r>
              <a:rPr lang="en-US" sz="3200" b="1" dirty="0" smtClean="0">
                <a:latin typeface="Times New Roman" pitchFamily="18" charset="0"/>
                <a:cs typeface="Times New Roman" pitchFamily="18" charset="0"/>
              </a:rPr>
              <a:t>Fundamentals of Programming Using C - </a:t>
            </a:r>
            <a:r>
              <a:rPr lang="en-US" sz="3200" b="1" dirty="0">
                <a:latin typeface="Times New Roman" pitchFamily="18" charset="0"/>
                <a:cs typeface="Times New Roman" pitchFamily="18" charset="0"/>
              </a:rPr>
              <a:t>15101104</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9735282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 using if</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lgn="just">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089432981"/>
              </p:ext>
            </p:extLst>
          </p:nvPr>
        </p:nvGraphicFramePr>
        <p:xfrm>
          <a:off x="395536" y="908720"/>
          <a:ext cx="8546305" cy="5638800"/>
        </p:xfrm>
        <a:graphic>
          <a:graphicData uri="http://schemas.openxmlformats.org/drawingml/2006/table">
            <a:tbl>
              <a:tblPr firstRow="1" bandRow="1">
                <a:tableStyleId>{5FD0F851-EC5A-4D38-B0AD-8093EC10F338}</a:tableStyleId>
              </a:tblPr>
              <a:tblGrid>
                <a:gridCol w="8546305"/>
              </a:tblGrid>
              <a:tr h="370840">
                <a:tc>
                  <a:txBody>
                    <a:bodyPr/>
                    <a:lstStyle/>
                    <a:p>
                      <a:r>
                        <a:rPr lang="en-IN" sz="1400" dirty="0" smtClean="0">
                          <a:latin typeface="Times New Roman" pitchFamily="18" charset="0"/>
                          <a:cs typeface="Times New Roman" pitchFamily="18" charset="0"/>
                        </a:rPr>
                        <a:t>//Program using more than one if statement</a:t>
                      </a:r>
                    </a:p>
                    <a:p>
                      <a:r>
                        <a:rPr lang="en-IN" sz="1400" dirty="0" smtClean="0">
                          <a:latin typeface="Times New Roman" pitchFamily="18" charset="0"/>
                          <a:cs typeface="Times New Roman" pitchFamily="18" charset="0"/>
                        </a:rPr>
                        <a:t>#include&lt;</a:t>
                      </a:r>
                      <a:r>
                        <a:rPr lang="en-IN" sz="1400" dirty="0" err="1" smtClean="0">
                          <a:latin typeface="Times New Roman" pitchFamily="18" charset="0"/>
                          <a:cs typeface="Times New Roman" pitchFamily="18" charset="0"/>
                        </a:rPr>
                        <a:t>stdio.h</a:t>
                      </a:r>
                      <a:r>
                        <a:rPr lang="en-IN" sz="1400" dirty="0" smtClean="0">
                          <a:latin typeface="Times New Roman" pitchFamily="18" charset="0"/>
                          <a:cs typeface="Times New Roman" pitchFamily="18" charset="0"/>
                        </a:rPr>
                        <a:t>&gt;</a:t>
                      </a:r>
                    </a:p>
                    <a:p>
                      <a:r>
                        <a:rPr lang="en-IN" sz="1400" dirty="0" smtClean="0">
                          <a:latin typeface="Times New Roman" pitchFamily="18" charset="0"/>
                          <a:cs typeface="Times New Roman" pitchFamily="18" charset="0"/>
                        </a:rPr>
                        <a:t>#include&lt;</a:t>
                      </a:r>
                      <a:r>
                        <a:rPr lang="en-IN" sz="1400" dirty="0" err="1" smtClean="0">
                          <a:latin typeface="Times New Roman" pitchFamily="18" charset="0"/>
                          <a:cs typeface="Times New Roman" pitchFamily="18" charset="0"/>
                        </a:rPr>
                        <a:t>conio.h</a:t>
                      </a:r>
                      <a:r>
                        <a:rPr lang="en-IN" sz="1400" dirty="0" smtClean="0">
                          <a:latin typeface="Times New Roman" pitchFamily="18" charset="0"/>
                          <a:cs typeface="Times New Roman" pitchFamily="18" charset="0"/>
                        </a:rPr>
                        <a:t>&gt;</a:t>
                      </a:r>
                    </a:p>
                    <a:p>
                      <a:r>
                        <a:rPr lang="en-IN" sz="1400" dirty="0" smtClean="0">
                          <a:latin typeface="Times New Roman" pitchFamily="18" charset="0"/>
                          <a:cs typeface="Times New Roman" pitchFamily="18" charset="0"/>
                        </a:rPr>
                        <a:t>void main()</a:t>
                      </a:r>
                    </a:p>
                    <a:p>
                      <a:r>
                        <a:rPr lang="en-IN" sz="1400" dirty="0" smtClean="0">
                          <a:latin typeface="Times New Roman" pitchFamily="18" charset="0"/>
                          <a:cs typeface="Times New Roman" pitchFamily="18" charset="0"/>
                        </a:rPr>
                        <a:t>{</a:t>
                      </a:r>
                    </a:p>
                    <a:p>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int</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num</a:t>
                      </a:r>
                      <a:r>
                        <a:rPr lang="en-IN" sz="1400" dirty="0" smtClean="0">
                          <a:latin typeface="Times New Roman" pitchFamily="18" charset="0"/>
                          <a:cs typeface="Times New Roman" pitchFamily="18" charset="0"/>
                        </a:rPr>
                        <a:t>=10;</a:t>
                      </a:r>
                    </a:p>
                    <a:p>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clrscr</a:t>
                      </a:r>
                      <a:r>
                        <a:rPr lang="en-IN" sz="1400" dirty="0" smtClean="0">
                          <a:latin typeface="Times New Roman" pitchFamily="18" charset="0"/>
                          <a:cs typeface="Times New Roman" pitchFamily="18" charset="0"/>
                        </a:rPr>
                        <a:t>();</a:t>
                      </a:r>
                    </a:p>
                    <a:p>
                      <a:r>
                        <a:rPr lang="en-IN" sz="1400" dirty="0" smtClean="0">
                          <a:latin typeface="Times New Roman" pitchFamily="18" charset="0"/>
                          <a:cs typeface="Times New Roman" pitchFamily="18" charset="0"/>
                        </a:rPr>
                        <a:t>	if(</a:t>
                      </a:r>
                      <a:r>
                        <a:rPr lang="en-IN" sz="1400" dirty="0" err="1" smtClean="0">
                          <a:latin typeface="Times New Roman" pitchFamily="18" charset="0"/>
                          <a:cs typeface="Times New Roman" pitchFamily="18" charset="0"/>
                        </a:rPr>
                        <a:t>num</a:t>
                      </a:r>
                      <a:r>
                        <a:rPr lang="en-IN" sz="1400" dirty="0" smtClean="0">
                          <a:latin typeface="Times New Roman" pitchFamily="18" charset="0"/>
                          <a:cs typeface="Times New Roman" pitchFamily="18" charset="0"/>
                        </a:rPr>
                        <a:t>&gt;0)</a:t>
                      </a:r>
                    </a:p>
                    <a:p>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printf</a:t>
                      </a:r>
                      <a:r>
                        <a:rPr lang="en-IN" sz="1400" dirty="0" smtClean="0">
                          <a:latin typeface="Times New Roman" pitchFamily="18" charset="0"/>
                          <a:cs typeface="Times New Roman" pitchFamily="18" charset="0"/>
                        </a:rPr>
                        <a:t>("\n Number is </a:t>
                      </a:r>
                      <a:r>
                        <a:rPr lang="en-IN" sz="1400" dirty="0" err="1" smtClean="0">
                          <a:latin typeface="Times New Roman" pitchFamily="18" charset="0"/>
                          <a:cs typeface="Times New Roman" pitchFamily="18" charset="0"/>
                        </a:rPr>
                        <a:t>postive</a:t>
                      </a:r>
                      <a:r>
                        <a:rPr lang="en-IN" sz="1400" dirty="0" smtClean="0">
                          <a:latin typeface="Times New Roman" pitchFamily="18" charset="0"/>
                          <a:cs typeface="Times New Roman" pitchFamily="18" charset="0"/>
                        </a:rPr>
                        <a:t>");</a:t>
                      </a:r>
                    </a:p>
                    <a:p>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if(</a:t>
                      </a:r>
                      <a:r>
                        <a:rPr lang="en-IN" sz="1400" dirty="0" err="1" smtClean="0">
                          <a:latin typeface="Times New Roman" pitchFamily="18" charset="0"/>
                          <a:cs typeface="Times New Roman" pitchFamily="18" charset="0"/>
                        </a:rPr>
                        <a:t>num</a:t>
                      </a:r>
                      <a:r>
                        <a:rPr lang="en-IN" sz="1400" dirty="0" smtClean="0">
                          <a:latin typeface="Times New Roman" pitchFamily="18" charset="0"/>
                          <a:cs typeface="Times New Roman" pitchFamily="18" charset="0"/>
                        </a:rPr>
                        <a:t>&lt;0)</a:t>
                      </a:r>
                    </a:p>
                    <a:p>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printf</a:t>
                      </a:r>
                      <a:r>
                        <a:rPr lang="en-IN" sz="1400" dirty="0" smtClean="0">
                          <a:latin typeface="Times New Roman" pitchFamily="18" charset="0"/>
                          <a:cs typeface="Times New Roman" pitchFamily="18" charset="0"/>
                        </a:rPr>
                        <a:t>("\n Number is negative");</a:t>
                      </a:r>
                    </a:p>
                    <a:p>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if(num%2==0)</a:t>
                      </a:r>
                    </a:p>
                    <a:p>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printf</a:t>
                      </a:r>
                      <a:r>
                        <a:rPr lang="en-IN" sz="1400" dirty="0" smtClean="0">
                          <a:latin typeface="Times New Roman" pitchFamily="18" charset="0"/>
                          <a:cs typeface="Times New Roman" pitchFamily="18" charset="0"/>
                        </a:rPr>
                        <a:t>("\n number is even and divisible by 2");</a:t>
                      </a:r>
                    </a:p>
                    <a:p>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if(num%3==0)</a:t>
                      </a:r>
                    </a:p>
                    <a:p>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printf</a:t>
                      </a:r>
                      <a:r>
                        <a:rPr lang="en-IN" sz="1400" dirty="0" smtClean="0">
                          <a:latin typeface="Times New Roman" pitchFamily="18" charset="0"/>
                          <a:cs typeface="Times New Roman" pitchFamily="18" charset="0"/>
                        </a:rPr>
                        <a:t>("\n number is divisible by 3");</a:t>
                      </a:r>
                    </a:p>
                    <a:p>
                      <a:r>
                        <a:rPr lang="en-IN" sz="1400" dirty="0" smtClean="0">
                          <a:latin typeface="Times New Roman" pitchFamily="18" charset="0"/>
                          <a:cs typeface="Times New Roman" pitchFamily="18" charset="0"/>
                        </a:rPr>
                        <a:t>	}</a:t>
                      </a:r>
                    </a:p>
                    <a:p>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getch</a:t>
                      </a:r>
                      <a:r>
                        <a:rPr lang="en-IN" sz="1400" dirty="0" smtClean="0">
                          <a:latin typeface="Times New Roman" pitchFamily="18" charset="0"/>
                          <a:cs typeface="Times New Roman" pitchFamily="18" charset="0"/>
                        </a:rPr>
                        <a:t>();</a:t>
                      </a:r>
                    </a:p>
                    <a:p>
                      <a:endParaRPr lang="en-IN" sz="1400" dirty="0" smtClean="0">
                        <a:latin typeface="Times New Roman" pitchFamily="18" charset="0"/>
                        <a:cs typeface="Times New Roman" pitchFamily="18" charset="0"/>
                      </a:endParaRPr>
                    </a:p>
                    <a:p>
                      <a:r>
                        <a:rPr lang="en-IN" sz="1400" dirty="0" smtClean="0">
                          <a:latin typeface="Times New Roman" pitchFamily="18" charset="0"/>
                          <a:cs typeface="Times New Roman" pitchFamily="18" charset="0"/>
                        </a:rPr>
                        <a:t>}</a:t>
                      </a:r>
                      <a:endParaRPr lang="en-IN" sz="1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132994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err="1" smtClean="0">
                <a:latin typeface="Times New Roman" pitchFamily="18" charset="0"/>
                <a:cs typeface="Times New Roman" pitchFamily="18" charset="0"/>
              </a:rPr>
              <a:t>Cont</a:t>
            </a:r>
            <a:r>
              <a:rPr lang="en-US" sz="3600" dirty="0" smtClean="0">
                <a:latin typeface="Times New Roman" pitchFamily="18" charset="0"/>
                <a:cs typeface="Times New Roman" pitchFamily="18" charset="0"/>
              </a:rPr>
              <a: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lgn="just">
              <a:buNone/>
            </a:pPr>
            <a:r>
              <a:rPr lang="en-US" sz="2400" b="1" dirty="0">
                <a:latin typeface="Times New Roman" pitchFamily="18" charset="0"/>
                <a:cs typeface="Times New Roman" pitchFamily="18" charset="0"/>
              </a:rPr>
              <a:t>if….else statement</a:t>
            </a:r>
          </a:p>
          <a:p>
            <a:pPr algn="just">
              <a:buFont typeface="Wingdings" pitchFamily="2" charset="2"/>
              <a:buChar char="§"/>
            </a:pPr>
            <a:r>
              <a:rPr lang="en-US" dirty="0"/>
              <a:t> </a:t>
            </a:r>
            <a:r>
              <a:rPr lang="en-US" sz="2400" dirty="0" smtClean="0">
                <a:latin typeface="Times New Roman" pitchFamily="18" charset="0"/>
                <a:cs typeface="Times New Roman" pitchFamily="18" charset="0"/>
              </a:rPr>
              <a:t>if else is use to perform two operation using single statement.</a:t>
            </a:r>
          </a:p>
          <a:p>
            <a:pPr algn="just">
              <a:buFont typeface="Wingdings" pitchFamily="2" charset="2"/>
              <a:buChar char="§"/>
            </a:pPr>
            <a:r>
              <a:rPr lang="en-US" sz="2400" dirty="0" smtClean="0">
                <a:latin typeface="Times New Roman" pitchFamily="18" charset="0"/>
                <a:cs typeface="Times New Roman" pitchFamily="18" charset="0"/>
              </a:rPr>
              <a:t>In if else statement else part is know as branch of it.</a:t>
            </a:r>
          </a:p>
          <a:p>
            <a:pPr algn="just">
              <a:buFont typeface="Wingdings" pitchFamily="2" charset="2"/>
              <a:buChar char="§"/>
            </a:pPr>
            <a:r>
              <a:rPr lang="en-US" sz="2400" dirty="0" smtClean="0">
                <a:latin typeface="Times New Roman" pitchFamily="18" charset="0"/>
                <a:cs typeface="Times New Roman" pitchFamily="18" charset="0"/>
              </a:rPr>
              <a:t>If the condition become true than inner block of if statement is executed other wise branch (else block) is going to executed.</a:t>
            </a:r>
          </a:p>
          <a:p>
            <a:pPr marL="45720" indent="0" algn="just">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881373509"/>
              </p:ext>
            </p:extLst>
          </p:nvPr>
        </p:nvGraphicFramePr>
        <p:xfrm>
          <a:off x="2411760" y="3356992"/>
          <a:ext cx="3456384" cy="2560320"/>
        </p:xfrm>
        <a:graphic>
          <a:graphicData uri="http://schemas.openxmlformats.org/drawingml/2006/table">
            <a:tbl>
              <a:tblPr firstRow="1" bandRow="1">
                <a:tableStyleId>{5FD0F851-EC5A-4D38-B0AD-8093EC10F338}</a:tableStyleId>
              </a:tblPr>
              <a:tblGrid>
                <a:gridCol w="3456384"/>
              </a:tblGrid>
              <a:tr h="370840">
                <a:tc>
                  <a:txBody>
                    <a:bodyPr/>
                    <a:lstStyle/>
                    <a:p>
                      <a:r>
                        <a:rPr lang="en-US" dirty="0" smtClean="0">
                          <a:latin typeface="Times New Roman" pitchFamily="18" charset="0"/>
                          <a:cs typeface="Times New Roman" pitchFamily="18" charset="0"/>
                        </a:rPr>
                        <a:t>Syntax : </a:t>
                      </a:r>
                    </a:p>
                    <a:p>
                      <a:r>
                        <a:rPr lang="en-US" dirty="0" smtClean="0">
                          <a:latin typeface="Times New Roman" pitchFamily="18" charset="0"/>
                          <a:cs typeface="Times New Roman" pitchFamily="18" charset="0"/>
                        </a:rPr>
                        <a:t>If(condition)</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executable statements;</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else</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executable statements;</a:t>
                      </a:r>
                    </a:p>
                    <a:p>
                      <a:r>
                        <a:rPr lang="en-US" dirty="0" smtClean="0">
                          <a:latin typeface="Times New Roman" pitchFamily="18" charset="0"/>
                          <a:cs typeface="Times New Roman" pitchFamily="18" charset="0"/>
                        </a:rPr>
                        <a:t>}</a:t>
                      </a:r>
                    </a:p>
                  </a:txBody>
                  <a:tcPr/>
                </a:tc>
              </a:tr>
            </a:tbl>
          </a:graphicData>
        </a:graphic>
      </p:graphicFrame>
    </p:spTree>
    <p:extLst>
      <p:ext uri="{BB962C8B-B14F-4D97-AF65-F5344CB8AC3E}">
        <p14:creationId xmlns:p14="http://schemas.microsoft.com/office/powerpoint/2010/main" val="3335243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err="1" smtClean="0">
                <a:latin typeface="Times New Roman" pitchFamily="18" charset="0"/>
                <a:cs typeface="Times New Roman" pitchFamily="18" charset="0"/>
              </a:rPr>
              <a:t>Cont</a:t>
            </a:r>
            <a:r>
              <a:rPr lang="en-US" sz="3600" dirty="0" smtClean="0">
                <a:latin typeface="Times New Roman" pitchFamily="18" charset="0"/>
                <a:cs typeface="Times New Roman" pitchFamily="18" charset="0"/>
              </a:rPr>
              <a: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buNone/>
            </a:pPr>
            <a:r>
              <a:rPr lang="en-US" sz="2400" b="1" dirty="0" smtClean="0">
                <a:latin typeface="Times New Roman" pitchFamily="18" charset="0"/>
                <a:cs typeface="Times New Roman" pitchFamily="18" charset="0"/>
              </a:rPr>
              <a:t>    Flow chart of </a:t>
            </a:r>
          </a:p>
          <a:p>
            <a:pPr marL="45720" indent="0">
              <a:buNone/>
            </a:pPr>
            <a:r>
              <a:rPr lang="en-US" sz="2400" b="1" dirty="0" smtClean="0">
                <a:latin typeface="Times New Roman" pitchFamily="18" charset="0"/>
                <a:cs typeface="Times New Roman" pitchFamily="18" charset="0"/>
              </a:rPr>
              <a:t>    if … else </a:t>
            </a:r>
          </a:p>
          <a:p>
            <a:pPr marL="45720" indent="0">
              <a:buNone/>
            </a:pPr>
            <a:r>
              <a:rPr lang="en-US" sz="2400" b="1" dirty="0" smtClean="0">
                <a:latin typeface="Times New Roman" pitchFamily="18" charset="0"/>
                <a:cs typeface="Times New Roman" pitchFamily="18" charset="0"/>
              </a:rPr>
              <a:t>    statement</a:t>
            </a:r>
          </a:p>
          <a:p>
            <a:pPr marL="45720" indent="0">
              <a:buNone/>
            </a:pPr>
            <a:endParaRPr lang="en-US" sz="2400" b="1" dirty="0">
              <a:latin typeface="Times New Roman" pitchFamily="18" charset="0"/>
              <a:cs typeface="Times New Roman" pitchFamily="18" charset="0"/>
            </a:endParaRPr>
          </a:p>
          <a:p>
            <a:pPr marL="45720" indent="0">
              <a:buNone/>
            </a:pPr>
            <a:r>
              <a:rPr lang="en-US" sz="2400" b="1" dirty="0" smtClean="0">
                <a:solidFill>
                  <a:srgbClr val="FF0000"/>
                </a:solidFill>
                <a:latin typeface="Times New Roman" pitchFamily="18" charset="0"/>
                <a:cs typeface="Times New Roman" pitchFamily="18" charset="0"/>
              </a:rPr>
              <a:t>Note : you can also</a:t>
            </a:r>
          </a:p>
          <a:p>
            <a:pPr marL="45720" indent="0">
              <a:buNone/>
            </a:pPr>
            <a:r>
              <a:rPr lang="en-US" sz="2400" b="1" dirty="0">
                <a:solidFill>
                  <a:srgbClr val="FF000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          declare more </a:t>
            </a:r>
          </a:p>
          <a:p>
            <a:pPr marL="45720" indent="0">
              <a:buNone/>
            </a:pPr>
            <a:r>
              <a:rPr lang="en-US" sz="2400" b="1" dirty="0">
                <a:solidFill>
                  <a:srgbClr val="FF000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         than one if else </a:t>
            </a:r>
          </a:p>
          <a:p>
            <a:pPr marL="45720" indent="0">
              <a:buNone/>
            </a:pPr>
            <a:r>
              <a:rPr lang="en-US" sz="2400" b="1" dirty="0">
                <a:solidFill>
                  <a:srgbClr val="FF000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         statements in </a:t>
            </a:r>
          </a:p>
          <a:p>
            <a:pPr marL="45720" indent="0">
              <a:buNone/>
            </a:pPr>
            <a:r>
              <a:rPr lang="en-US" sz="2400" b="1" dirty="0">
                <a:solidFill>
                  <a:srgbClr val="FF000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         single program.</a:t>
            </a:r>
            <a:endParaRPr lang="en-US" sz="2400" b="1" dirty="0">
              <a:solidFill>
                <a:srgbClr val="FF0000"/>
              </a:solidFill>
              <a:latin typeface="Times New Roman" pitchFamily="18" charset="0"/>
              <a:cs typeface="Times New Roman" pitchFamily="18" charset="0"/>
            </a:endParaRPr>
          </a:p>
          <a:p>
            <a:pPr marL="45720" indent="0" algn="just">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908720"/>
            <a:ext cx="4392488" cy="501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4391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 using if…else</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lgn="just">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010311059"/>
              </p:ext>
            </p:extLst>
          </p:nvPr>
        </p:nvGraphicFramePr>
        <p:xfrm>
          <a:off x="611560" y="1397000"/>
          <a:ext cx="8089576" cy="4480560"/>
        </p:xfrm>
        <a:graphic>
          <a:graphicData uri="http://schemas.openxmlformats.org/drawingml/2006/table">
            <a:tbl>
              <a:tblPr firstRow="1" bandRow="1">
                <a:tableStyleId>{5FD0F851-EC5A-4D38-B0AD-8093EC10F338}</a:tableStyleId>
              </a:tblPr>
              <a:tblGrid>
                <a:gridCol w="8089576"/>
              </a:tblGrid>
              <a:tr h="370840">
                <a:tc>
                  <a:txBody>
                    <a:bodyPr/>
                    <a:lstStyle/>
                    <a:p>
                      <a:r>
                        <a:rPr lang="en-US" sz="1800" dirty="0" smtClean="0">
                          <a:latin typeface="Times New Roman" pitchFamily="18" charset="0"/>
                          <a:cs typeface="Times New Roman" pitchFamily="18" charset="0"/>
                        </a:rPr>
                        <a:t>#include&lt;</a:t>
                      </a:r>
                      <a:r>
                        <a:rPr lang="en-US" sz="1800" dirty="0" err="1" smtClean="0">
                          <a:latin typeface="Times New Roman" pitchFamily="18" charset="0"/>
                          <a:cs typeface="Times New Roman" pitchFamily="18" charset="0"/>
                        </a:rPr>
                        <a:t>conio.h</a:t>
                      </a:r>
                      <a:r>
                        <a:rPr lang="en-US" sz="1800" dirty="0" smtClean="0">
                          <a:latin typeface="Times New Roman" pitchFamily="18" charset="0"/>
                          <a:cs typeface="Times New Roman" pitchFamily="18" charset="0"/>
                        </a:rPr>
                        <a:t>&gt;</a:t>
                      </a:r>
                    </a:p>
                    <a:p>
                      <a:r>
                        <a:rPr lang="en-US" sz="1800" dirty="0" smtClean="0">
                          <a:latin typeface="Times New Roman" pitchFamily="18" charset="0"/>
                          <a:cs typeface="Times New Roman" pitchFamily="18" charset="0"/>
                        </a:rPr>
                        <a:t>#include&lt;</a:t>
                      </a:r>
                      <a:r>
                        <a:rPr lang="en-US" sz="1800" dirty="0" err="1" smtClean="0">
                          <a:latin typeface="Times New Roman" pitchFamily="18" charset="0"/>
                          <a:cs typeface="Times New Roman" pitchFamily="18" charset="0"/>
                        </a:rPr>
                        <a:t>stdio.h</a:t>
                      </a:r>
                      <a:r>
                        <a:rPr lang="en-US" sz="1800" dirty="0" smtClean="0">
                          <a:latin typeface="Times New Roman" pitchFamily="18" charset="0"/>
                          <a:cs typeface="Times New Roman" pitchFamily="18" charset="0"/>
                        </a:rPr>
                        <a:t>&gt;</a:t>
                      </a:r>
                    </a:p>
                    <a:p>
                      <a:r>
                        <a:rPr lang="en-US" sz="1800" dirty="0" smtClean="0">
                          <a:latin typeface="Times New Roman" pitchFamily="18" charset="0"/>
                          <a:cs typeface="Times New Roman" pitchFamily="18" charset="0"/>
                        </a:rPr>
                        <a:t>void</a:t>
                      </a:r>
                      <a:r>
                        <a:rPr lang="en-US" sz="1800" baseline="0" dirty="0" smtClean="0">
                          <a:latin typeface="Times New Roman" pitchFamily="18" charset="0"/>
                          <a:cs typeface="Times New Roman" pitchFamily="18" charset="0"/>
                        </a:rPr>
                        <a:t> main()</a:t>
                      </a:r>
                    </a:p>
                    <a:p>
                      <a:r>
                        <a:rPr lang="en-US" sz="1800" baseline="0" dirty="0" smtClean="0">
                          <a:latin typeface="Times New Roman" pitchFamily="18" charset="0"/>
                          <a:cs typeface="Times New Roman" pitchFamily="18" charset="0"/>
                        </a:rPr>
                        <a:t>{</a:t>
                      </a:r>
                    </a:p>
                    <a:p>
                      <a:r>
                        <a:rPr lang="en-US" sz="1800" baseline="0" dirty="0" smtClean="0">
                          <a:latin typeface="Times New Roman" pitchFamily="18" charset="0"/>
                          <a:cs typeface="Times New Roman" pitchFamily="18" charset="0"/>
                        </a:rPr>
                        <a:t>            </a:t>
                      </a:r>
                      <a:r>
                        <a:rPr lang="en-US" sz="1800" baseline="0" dirty="0" err="1" smtClean="0">
                          <a:latin typeface="Times New Roman" pitchFamily="18" charset="0"/>
                          <a:cs typeface="Times New Roman" pitchFamily="18" charset="0"/>
                        </a:rPr>
                        <a:t>int</a:t>
                      </a:r>
                      <a:r>
                        <a:rPr lang="en-US" sz="1800" baseline="0" dirty="0" smtClean="0">
                          <a:latin typeface="Times New Roman" pitchFamily="18" charset="0"/>
                          <a:cs typeface="Times New Roman" pitchFamily="18" charset="0"/>
                        </a:rPr>
                        <a:t> </a:t>
                      </a:r>
                      <a:r>
                        <a:rPr lang="en-US" sz="1800" baseline="0" dirty="0" err="1" smtClean="0">
                          <a:latin typeface="Times New Roman" pitchFamily="18" charset="0"/>
                          <a:cs typeface="Times New Roman" pitchFamily="18" charset="0"/>
                        </a:rPr>
                        <a:t>num</a:t>
                      </a:r>
                      <a:r>
                        <a:rPr lang="en-US" sz="1800" baseline="0" dirty="0" smtClean="0">
                          <a:latin typeface="Times New Roman" pitchFamily="18" charset="0"/>
                          <a:cs typeface="Times New Roman" pitchFamily="18" charset="0"/>
                        </a:rPr>
                        <a:t>=30;</a:t>
                      </a:r>
                    </a:p>
                    <a:p>
                      <a:r>
                        <a:rPr lang="en-US" sz="1800" baseline="0" dirty="0" smtClean="0">
                          <a:latin typeface="Times New Roman" pitchFamily="18" charset="0"/>
                          <a:cs typeface="Times New Roman" pitchFamily="18" charset="0"/>
                        </a:rPr>
                        <a:t>            </a:t>
                      </a:r>
                      <a:r>
                        <a:rPr lang="en-US" sz="1800" baseline="0" dirty="0" err="1" smtClean="0">
                          <a:latin typeface="Times New Roman" pitchFamily="18" charset="0"/>
                          <a:cs typeface="Times New Roman" pitchFamily="18" charset="0"/>
                        </a:rPr>
                        <a:t>clrscr</a:t>
                      </a:r>
                      <a:r>
                        <a:rPr lang="en-US" sz="1800" baseline="0" dirty="0" smtClean="0">
                          <a:latin typeface="Times New Roman" pitchFamily="18" charset="0"/>
                          <a:cs typeface="Times New Roman" pitchFamily="18" charset="0"/>
                        </a:rPr>
                        <a:t>();</a:t>
                      </a:r>
                    </a:p>
                    <a:p>
                      <a:r>
                        <a:rPr lang="en-US" sz="1800" baseline="0" dirty="0" smtClean="0">
                          <a:latin typeface="Times New Roman" pitchFamily="18" charset="0"/>
                          <a:cs typeface="Times New Roman" pitchFamily="18" charset="0"/>
                        </a:rPr>
                        <a:t>            if(num%3==0 &amp;&amp; num%2==0)</a:t>
                      </a:r>
                    </a:p>
                    <a:p>
                      <a:r>
                        <a:rPr lang="en-US" sz="1800" baseline="0" dirty="0" smtClean="0">
                          <a:latin typeface="Times New Roman" pitchFamily="18" charset="0"/>
                          <a:cs typeface="Times New Roman" pitchFamily="18" charset="0"/>
                        </a:rPr>
                        <a:t>            {</a:t>
                      </a:r>
                    </a:p>
                    <a:p>
                      <a:r>
                        <a:rPr lang="en-US" sz="1800" baseline="0" dirty="0" smtClean="0">
                          <a:latin typeface="Times New Roman" pitchFamily="18" charset="0"/>
                          <a:cs typeface="Times New Roman" pitchFamily="18" charset="0"/>
                        </a:rPr>
                        <a:t>                         </a:t>
                      </a:r>
                      <a:r>
                        <a:rPr lang="en-US" sz="1800" baseline="0" dirty="0" err="1" smtClean="0">
                          <a:latin typeface="Times New Roman" pitchFamily="18" charset="0"/>
                          <a:cs typeface="Times New Roman" pitchFamily="18" charset="0"/>
                        </a:rPr>
                        <a:t>printf</a:t>
                      </a:r>
                      <a:r>
                        <a:rPr lang="en-US" sz="1800" baseline="0" dirty="0" smtClean="0">
                          <a:latin typeface="Times New Roman" pitchFamily="18" charset="0"/>
                          <a:cs typeface="Times New Roman" pitchFamily="18" charset="0"/>
                        </a:rPr>
                        <a:t>(“\n Number is divisible by 3 and 2 and its even number”);</a:t>
                      </a:r>
                    </a:p>
                    <a:p>
                      <a:r>
                        <a:rPr lang="en-US" sz="1800" baseline="0" dirty="0" smtClean="0">
                          <a:latin typeface="Times New Roman" pitchFamily="18" charset="0"/>
                          <a:cs typeface="Times New Roman" pitchFamily="18" charset="0"/>
                        </a:rPr>
                        <a:t>            }</a:t>
                      </a:r>
                    </a:p>
                    <a:p>
                      <a:r>
                        <a:rPr lang="en-US" sz="1800" baseline="0" dirty="0" smtClean="0">
                          <a:latin typeface="Times New Roman" pitchFamily="18" charset="0"/>
                          <a:cs typeface="Times New Roman" pitchFamily="18" charset="0"/>
                        </a:rPr>
                        <a:t>            else</a:t>
                      </a:r>
                    </a:p>
                    <a:p>
                      <a:r>
                        <a:rPr lang="en-US" sz="1800" baseline="0" dirty="0" smtClean="0">
                          <a:latin typeface="Times New Roman" pitchFamily="18" charset="0"/>
                          <a:cs typeface="Times New Roman" pitchFamily="18" charset="0"/>
                        </a:rPr>
                        <a:t>            {</a:t>
                      </a:r>
                    </a:p>
                    <a:p>
                      <a:r>
                        <a:rPr lang="en-US" sz="1800" baseline="0" dirty="0" smtClean="0">
                          <a:latin typeface="Times New Roman" pitchFamily="18" charset="0"/>
                          <a:cs typeface="Times New Roman" pitchFamily="18" charset="0"/>
                        </a:rPr>
                        <a:t>                         </a:t>
                      </a:r>
                      <a:r>
                        <a:rPr lang="en-US" sz="1800" baseline="0" dirty="0" err="1" smtClean="0">
                          <a:latin typeface="Times New Roman" pitchFamily="18" charset="0"/>
                          <a:cs typeface="Times New Roman" pitchFamily="18" charset="0"/>
                        </a:rPr>
                        <a:t>printf</a:t>
                      </a:r>
                      <a:r>
                        <a:rPr lang="en-US" sz="1800" baseline="0" dirty="0" smtClean="0">
                          <a:latin typeface="Times New Roman" pitchFamily="18" charset="0"/>
                          <a:cs typeface="Times New Roman" pitchFamily="18" charset="0"/>
                        </a:rPr>
                        <a:t>(“\n number is note divisible by 3 and 2”);</a:t>
                      </a:r>
                    </a:p>
                    <a:p>
                      <a:r>
                        <a:rPr lang="en-US" sz="1800" baseline="0" dirty="0" smtClean="0">
                          <a:latin typeface="Times New Roman" pitchFamily="18" charset="0"/>
                          <a:cs typeface="Times New Roman" pitchFamily="18" charset="0"/>
                        </a:rPr>
                        <a:t>            }</a:t>
                      </a:r>
                    </a:p>
                    <a:p>
                      <a:r>
                        <a:rPr lang="en-US" sz="1800" baseline="0" dirty="0" smtClean="0">
                          <a:latin typeface="Times New Roman" pitchFamily="18" charset="0"/>
                          <a:cs typeface="Times New Roman" pitchFamily="18" charset="0"/>
                        </a:rPr>
                        <a:t>            </a:t>
                      </a:r>
                      <a:r>
                        <a:rPr lang="en-US" sz="1800" baseline="0" dirty="0" err="1" smtClean="0">
                          <a:latin typeface="Times New Roman" pitchFamily="18" charset="0"/>
                          <a:cs typeface="Times New Roman" pitchFamily="18" charset="0"/>
                        </a:rPr>
                        <a:t>getch</a:t>
                      </a:r>
                      <a:r>
                        <a:rPr lang="en-US" sz="1800" baseline="0" dirty="0" smtClean="0">
                          <a:latin typeface="Times New Roman" pitchFamily="18" charset="0"/>
                          <a:cs typeface="Times New Roman" pitchFamily="18" charset="0"/>
                        </a:rPr>
                        <a:t>();</a:t>
                      </a:r>
                    </a:p>
                    <a:p>
                      <a:r>
                        <a:rPr lang="en-US" sz="1800" baseline="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1026025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if else if else  (if else ladder statement)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buNone/>
            </a:pPr>
            <a:r>
              <a:rPr lang="en-US" sz="2400" dirty="0" smtClean="0">
                <a:latin typeface="Times New Roman" pitchFamily="18" charset="0"/>
                <a:cs typeface="Times New Roman" pitchFamily="18" charset="0"/>
              </a:rPr>
              <a:t>It execute two different code based upon the condition it going to execute the related branch.</a:t>
            </a:r>
          </a:p>
          <a:p>
            <a:pPr marL="45720" indent="0">
              <a:buNone/>
            </a:pPr>
            <a:r>
              <a:rPr lang="en-US" sz="2400" dirty="0" smtClean="0">
                <a:latin typeface="Times New Roman" pitchFamily="18" charset="0"/>
                <a:cs typeface="Times New Roman" pitchFamily="18" charset="0"/>
              </a:rPr>
              <a:t>It must have else statement at the last. Please check syntax below.</a:t>
            </a:r>
          </a:p>
          <a:p>
            <a:pPr marL="45720" indent="0">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228131660"/>
              </p:ext>
            </p:extLst>
          </p:nvPr>
        </p:nvGraphicFramePr>
        <p:xfrm>
          <a:off x="1547664" y="2276872"/>
          <a:ext cx="6096000" cy="4206240"/>
        </p:xfrm>
        <a:graphic>
          <a:graphicData uri="http://schemas.openxmlformats.org/drawingml/2006/table">
            <a:tbl>
              <a:tblPr firstRow="1" bandRow="1">
                <a:tableStyleId>{5FD0F851-EC5A-4D38-B0AD-8093EC10F338}</a:tableStyleId>
              </a:tblPr>
              <a:tblGrid>
                <a:gridCol w="6096000"/>
              </a:tblGrid>
              <a:tr h="370840">
                <a:tc>
                  <a:txBody>
                    <a:bodyPr/>
                    <a:lstStyle/>
                    <a:p>
                      <a:r>
                        <a:rPr lang="en-US" dirty="0" smtClean="0">
                          <a:latin typeface="Times New Roman" pitchFamily="18" charset="0"/>
                          <a:cs typeface="Times New Roman" pitchFamily="18" charset="0"/>
                        </a:rPr>
                        <a:t>If(condition 1)</a:t>
                      </a:r>
                    </a:p>
                    <a:p>
                      <a:r>
                        <a:rPr lang="en-US" dirty="0" smtClean="0">
                          <a:latin typeface="Times New Roman" pitchFamily="18" charset="0"/>
                          <a:cs typeface="Times New Roman" pitchFamily="18" charset="0"/>
                        </a:rPr>
                        <a:t>{   //statement 1 }</a:t>
                      </a:r>
                    </a:p>
                    <a:p>
                      <a:r>
                        <a:rPr lang="en-US" dirty="0" smtClean="0">
                          <a:latin typeface="Times New Roman" pitchFamily="18" charset="0"/>
                          <a:cs typeface="Times New Roman" pitchFamily="18" charset="0"/>
                        </a:rPr>
                        <a:t>else</a:t>
                      </a:r>
                      <a:r>
                        <a:rPr lang="en-US" baseline="0" dirty="0" smtClean="0">
                          <a:latin typeface="Times New Roman" pitchFamily="18" charset="0"/>
                          <a:cs typeface="Times New Roman" pitchFamily="18" charset="0"/>
                        </a:rPr>
                        <a:t> if (condition 2)</a:t>
                      </a:r>
                    </a:p>
                    <a:p>
                      <a:r>
                        <a:rPr lang="en-US" baseline="0" dirty="0" smtClean="0">
                          <a:latin typeface="Times New Roman" pitchFamily="18" charset="0"/>
                          <a:cs typeface="Times New Roman" pitchFamily="18" charset="0"/>
                        </a:rPr>
                        <a:t>{   //statement 2 }</a:t>
                      </a:r>
                    </a:p>
                    <a:p>
                      <a:r>
                        <a:rPr lang="en-US" dirty="0" smtClean="0">
                          <a:latin typeface="Times New Roman" pitchFamily="18" charset="0"/>
                          <a:cs typeface="Times New Roman" pitchFamily="18" charset="0"/>
                        </a:rPr>
                        <a:t>else</a:t>
                      </a:r>
                      <a:r>
                        <a:rPr lang="en-US" baseline="0" dirty="0" smtClean="0">
                          <a:latin typeface="Times New Roman" pitchFamily="18" charset="0"/>
                          <a:cs typeface="Times New Roman" pitchFamily="18" charset="0"/>
                        </a:rPr>
                        <a:t> if (condition 3)</a:t>
                      </a:r>
                    </a:p>
                    <a:p>
                      <a:r>
                        <a:rPr lang="en-US" baseline="0" dirty="0" smtClean="0">
                          <a:latin typeface="Times New Roman" pitchFamily="18" charset="0"/>
                          <a:cs typeface="Times New Roman" pitchFamily="18" charset="0"/>
                        </a:rPr>
                        <a:t>{   //statement 3 }</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else</a:t>
                      </a:r>
                      <a:r>
                        <a:rPr lang="en-US" baseline="0" dirty="0" smtClean="0">
                          <a:latin typeface="Times New Roman" pitchFamily="18" charset="0"/>
                          <a:cs typeface="Times New Roman" pitchFamily="18" charset="0"/>
                        </a:rPr>
                        <a:t> if (condition 4)</a:t>
                      </a:r>
                    </a:p>
                    <a:p>
                      <a:r>
                        <a:rPr lang="en-US" baseline="0" dirty="0" smtClean="0">
                          <a:latin typeface="Times New Roman" pitchFamily="18" charset="0"/>
                          <a:cs typeface="Times New Roman" pitchFamily="18" charset="0"/>
                        </a:rPr>
                        <a:t>{   //statement 4 }</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else</a:t>
                      </a:r>
                      <a:r>
                        <a:rPr lang="en-US" baseline="0" dirty="0" smtClean="0">
                          <a:latin typeface="Times New Roman" pitchFamily="18" charset="0"/>
                          <a:cs typeface="Times New Roman" pitchFamily="18" charset="0"/>
                        </a:rPr>
                        <a:t> if (condition 5)</a:t>
                      </a:r>
                    </a:p>
                    <a:p>
                      <a:r>
                        <a:rPr lang="en-US" baseline="0" dirty="0" smtClean="0">
                          <a:latin typeface="Times New Roman" pitchFamily="18" charset="0"/>
                          <a:cs typeface="Times New Roman" pitchFamily="18" charset="0"/>
                        </a:rPr>
                        <a:t>{   //statement 5 }</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else</a:t>
                      </a:r>
                    </a:p>
                    <a:p>
                      <a:r>
                        <a:rPr lang="en-US" dirty="0" smtClean="0">
                          <a:latin typeface="Times New Roman" pitchFamily="18" charset="0"/>
                          <a:cs typeface="Times New Roman" pitchFamily="18" charset="0"/>
                        </a:rPr>
                        <a:t>{    //statement</a:t>
                      </a:r>
                      <a:r>
                        <a:rPr lang="en-US" baseline="0" dirty="0" smtClean="0">
                          <a:latin typeface="Times New Roman" pitchFamily="18" charset="0"/>
                          <a:cs typeface="Times New Roman" pitchFamily="18" charset="0"/>
                        </a:rPr>
                        <a:t> n</a:t>
                      </a:r>
                      <a:r>
                        <a:rPr lang="en-US" dirty="0" smtClean="0">
                          <a:latin typeface="Times New Roman" pitchFamily="18" charset="0"/>
                          <a:cs typeface="Times New Roman" pitchFamily="18" charset="0"/>
                        </a:rPr>
                        <a:t>}</a:t>
                      </a:r>
                    </a:p>
                  </a:txBody>
                  <a:tcPr/>
                </a:tc>
              </a:tr>
            </a:tbl>
          </a:graphicData>
        </a:graphic>
      </p:graphicFrame>
    </p:spTree>
    <p:extLst>
      <p:ext uri="{BB962C8B-B14F-4D97-AF65-F5344CB8AC3E}">
        <p14:creationId xmlns:p14="http://schemas.microsoft.com/office/powerpoint/2010/main" val="1609351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Flow chart of if else if else</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9421" y="836712"/>
            <a:ext cx="6408712"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0573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 using if else if else</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lgn="just">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507401364"/>
              </p:ext>
            </p:extLst>
          </p:nvPr>
        </p:nvGraphicFramePr>
        <p:xfrm>
          <a:off x="230334" y="764704"/>
          <a:ext cx="8690321" cy="5791200"/>
        </p:xfrm>
        <a:graphic>
          <a:graphicData uri="http://schemas.openxmlformats.org/drawingml/2006/table">
            <a:tbl>
              <a:tblPr firstRow="1" bandRow="1">
                <a:tableStyleId>{5FD0F851-EC5A-4D38-B0AD-8093EC10F338}</a:tableStyleId>
              </a:tblPr>
              <a:tblGrid>
                <a:gridCol w="8690321"/>
              </a:tblGrid>
              <a:tr h="370840">
                <a:tc>
                  <a:txBody>
                    <a:bodyPr/>
                    <a:lstStyle/>
                    <a:p>
                      <a:r>
                        <a:rPr lang="en-IN" sz="1100" dirty="0" smtClean="0">
                          <a:latin typeface="Times New Roman" pitchFamily="18" charset="0"/>
                          <a:cs typeface="Times New Roman" pitchFamily="18" charset="0"/>
                        </a:rPr>
                        <a:t>//Program to show relation between two numbers using if else if else</a:t>
                      </a:r>
                    </a:p>
                    <a:p>
                      <a:r>
                        <a:rPr lang="en-IN" sz="1100" dirty="0" smtClean="0">
                          <a:latin typeface="Times New Roman" pitchFamily="18" charset="0"/>
                          <a:cs typeface="Times New Roman" pitchFamily="18" charset="0"/>
                        </a:rPr>
                        <a:t>#include&lt;</a:t>
                      </a:r>
                      <a:r>
                        <a:rPr lang="en-IN" sz="1100" dirty="0" err="1" smtClean="0">
                          <a:latin typeface="Times New Roman" pitchFamily="18" charset="0"/>
                          <a:cs typeface="Times New Roman" pitchFamily="18" charset="0"/>
                        </a:rPr>
                        <a:t>conio.h</a:t>
                      </a:r>
                      <a:r>
                        <a:rPr lang="en-IN" sz="1100" dirty="0" smtClean="0">
                          <a:latin typeface="Times New Roman" pitchFamily="18" charset="0"/>
                          <a:cs typeface="Times New Roman" pitchFamily="18" charset="0"/>
                        </a:rPr>
                        <a:t>&gt;</a:t>
                      </a:r>
                    </a:p>
                    <a:p>
                      <a:r>
                        <a:rPr lang="en-IN" sz="1100" dirty="0" smtClean="0">
                          <a:latin typeface="Times New Roman" pitchFamily="18" charset="0"/>
                          <a:cs typeface="Times New Roman" pitchFamily="18" charset="0"/>
                        </a:rPr>
                        <a:t>#include&lt;</a:t>
                      </a:r>
                      <a:r>
                        <a:rPr lang="en-IN" sz="1100" dirty="0" err="1" smtClean="0">
                          <a:latin typeface="Times New Roman" pitchFamily="18" charset="0"/>
                          <a:cs typeface="Times New Roman" pitchFamily="18" charset="0"/>
                        </a:rPr>
                        <a:t>stdio.h</a:t>
                      </a:r>
                      <a:r>
                        <a:rPr lang="en-IN" sz="1100" dirty="0" smtClean="0">
                          <a:latin typeface="Times New Roman" pitchFamily="18" charset="0"/>
                          <a:cs typeface="Times New Roman" pitchFamily="18" charset="0"/>
                        </a:rPr>
                        <a:t>&gt;</a:t>
                      </a:r>
                    </a:p>
                    <a:p>
                      <a:r>
                        <a:rPr lang="en-IN" sz="1100" dirty="0" err="1" smtClean="0">
                          <a:latin typeface="Times New Roman" pitchFamily="18" charset="0"/>
                          <a:cs typeface="Times New Roman" pitchFamily="18" charset="0"/>
                        </a:rPr>
                        <a:t>int</a:t>
                      </a:r>
                      <a:r>
                        <a:rPr lang="en-IN" sz="1100" dirty="0" smtClean="0">
                          <a:latin typeface="Times New Roman" pitchFamily="18" charset="0"/>
                          <a:cs typeface="Times New Roman" pitchFamily="18" charset="0"/>
                        </a:rPr>
                        <a:t> main()</a:t>
                      </a:r>
                    </a:p>
                    <a:p>
                      <a:r>
                        <a:rPr lang="en-IN" sz="1100" dirty="0" smtClean="0">
                          <a:latin typeface="Times New Roman" pitchFamily="18" charset="0"/>
                          <a:cs typeface="Times New Roman" pitchFamily="18" charset="0"/>
                        </a:rPr>
                        <a:t>{</a:t>
                      </a:r>
                    </a:p>
                    <a:p>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int</a:t>
                      </a:r>
                      <a:r>
                        <a:rPr lang="en-IN" sz="1100" dirty="0" smtClean="0">
                          <a:latin typeface="Times New Roman" pitchFamily="18" charset="0"/>
                          <a:cs typeface="Times New Roman" pitchFamily="18" charset="0"/>
                        </a:rPr>
                        <a:t> num1,num2;</a:t>
                      </a:r>
                    </a:p>
                    <a:p>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clrscr</a:t>
                      </a:r>
                      <a:r>
                        <a:rPr lang="en-IN" sz="1100" dirty="0" smtClean="0">
                          <a:latin typeface="Times New Roman" pitchFamily="18" charset="0"/>
                          <a:cs typeface="Times New Roman" pitchFamily="18" charset="0"/>
                        </a:rPr>
                        <a:t>();</a:t>
                      </a:r>
                    </a:p>
                    <a:p>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printf</a:t>
                      </a:r>
                      <a:r>
                        <a:rPr lang="en-IN" sz="1100" dirty="0" smtClean="0">
                          <a:latin typeface="Times New Roman" pitchFamily="18" charset="0"/>
                          <a:cs typeface="Times New Roman" pitchFamily="18" charset="0"/>
                        </a:rPr>
                        <a:t>("\n enter value of num1 : ");</a:t>
                      </a:r>
                    </a:p>
                    <a:p>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scanf</a:t>
                      </a:r>
                      <a:r>
                        <a:rPr lang="en-IN" sz="1100" dirty="0" smtClean="0">
                          <a:latin typeface="Times New Roman" pitchFamily="18" charset="0"/>
                          <a:cs typeface="Times New Roman" pitchFamily="18" charset="0"/>
                        </a:rPr>
                        <a:t>("%d",&amp;num1);</a:t>
                      </a:r>
                    </a:p>
                    <a:p>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printf</a:t>
                      </a:r>
                      <a:r>
                        <a:rPr lang="en-IN" sz="1100" dirty="0" smtClean="0">
                          <a:latin typeface="Times New Roman" pitchFamily="18" charset="0"/>
                          <a:cs typeface="Times New Roman" pitchFamily="18" charset="0"/>
                        </a:rPr>
                        <a:t>("\n enter value of num2 : ");</a:t>
                      </a:r>
                    </a:p>
                    <a:p>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scanf</a:t>
                      </a:r>
                      <a:r>
                        <a:rPr lang="en-IN" sz="1100" dirty="0" smtClean="0">
                          <a:latin typeface="Times New Roman" pitchFamily="18" charset="0"/>
                          <a:cs typeface="Times New Roman" pitchFamily="18" charset="0"/>
                        </a:rPr>
                        <a:t>("%d",&amp;num2);</a:t>
                      </a:r>
                    </a:p>
                    <a:p>
                      <a:r>
                        <a:rPr lang="en-IN" sz="1100" dirty="0" smtClean="0">
                          <a:latin typeface="Times New Roman" pitchFamily="18" charset="0"/>
                          <a:cs typeface="Times New Roman" pitchFamily="18" charset="0"/>
                        </a:rPr>
                        <a:t>	if(num1==num2)</a:t>
                      </a:r>
                    </a:p>
                    <a:p>
                      <a:r>
                        <a:rPr lang="en-IN" sz="1100" dirty="0" smtClean="0">
                          <a:latin typeface="Times New Roman" pitchFamily="18" charset="0"/>
                          <a:cs typeface="Times New Roman" pitchFamily="18" charset="0"/>
                        </a:rPr>
                        <a:t>	{</a:t>
                      </a:r>
                    </a:p>
                    <a:p>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printf</a:t>
                      </a:r>
                      <a:r>
                        <a:rPr lang="en-IN" sz="1100" dirty="0" smtClean="0">
                          <a:latin typeface="Times New Roman" pitchFamily="18" charset="0"/>
                          <a:cs typeface="Times New Roman" pitchFamily="18" charset="0"/>
                        </a:rPr>
                        <a:t>("\n num1 and num2 both are same");</a:t>
                      </a:r>
                    </a:p>
                    <a:p>
                      <a:r>
                        <a:rPr lang="en-IN" sz="1100" dirty="0" smtClean="0">
                          <a:latin typeface="Times New Roman" pitchFamily="18" charset="0"/>
                          <a:cs typeface="Times New Roman" pitchFamily="18" charset="0"/>
                        </a:rPr>
                        <a:t>	}</a:t>
                      </a:r>
                    </a:p>
                    <a:p>
                      <a:r>
                        <a:rPr lang="en-IN" sz="1100" dirty="0" smtClean="0">
                          <a:latin typeface="Times New Roman" pitchFamily="18" charset="0"/>
                          <a:cs typeface="Times New Roman" pitchFamily="18" charset="0"/>
                        </a:rPr>
                        <a:t>	else if(num1&gt;num2)</a:t>
                      </a:r>
                    </a:p>
                    <a:p>
                      <a:r>
                        <a:rPr lang="en-IN" sz="1100" dirty="0" smtClean="0">
                          <a:latin typeface="Times New Roman" pitchFamily="18" charset="0"/>
                          <a:cs typeface="Times New Roman" pitchFamily="18" charset="0"/>
                        </a:rPr>
                        <a:t>	{</a:t>
                      </a:r>
                    </a:p>
                    <a:p>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printf</a:t>
                      </a:r>
                      <a:r>
                        <a:rPr lang="en-IN" sz="1100" dirty="0" smtClean="0">
                          <a:latin typeface="Times New Roman" pitchFamily="18" charset="0"/>
                          <a:cs typeface="Times New Roman" pitchFamily="18" charset="0"/>
                        </a:rPr>
                        <a:t>("\n num1 is bigger than num2 ");</a:t>
                      </a:r>
                    </a:p>
                    <a:p>
                      <a:r>
                        <a:rPr lang="en-IN" sz="1100" dirty="0" smtClean="0">
                          <a:latin typeface="Times New Roman" pitchFamily="18" charset="0"/>
                          <a:cs typeface="Times New Roman" pitchFamily="18" charset="0"/>
                        </a:rPr>
                        <a:t>	}</a:t>
                      </a:r>
                    </a:p>
                    <a:p>
                      <a:r>
                        <a:rPr lang="en-IN" sz="1100" dirty="0" smtClean="0">
                          <a:latin typeface="Times New Roman" pitchFamily="18" charset="0"/>
                          <a:cs typeface="Times New Roman" pitchFamily="18" charset="0"/>
                        </a:rPr>
                        <a:t>	else if(num1&lt;num2)</a:t>
                      </a:r>
                    </a:p>
                    <a:p>
                      <a:r>
                        <a:rPr lang="en-IN" sz="1100" dirty="0" smtClean="0">
                          <a:latin typeface="Times New Roman" pitchFamily="18" charset="0"/>
                          <a:cs typeface="Times New Roman" pitchFamily="18" charset="0"/>
                        </a:rPr>
                        <a:t>	{</a:t>
                      </a:r>
                    </a:p>
                    <a:p>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printf</a:t>
                      </a:r>
                      <a:r>
                        <a:rPr lang="en-IN" sz="1100" dirty="0" smtClean="0">
                          <a:latin typeface="Times New Roman" pitchFamily="18" charset="0"/>
                          <a:cs typeface="Times New Roman" pitchFamily="18" charset="0"/>
                        </a:rPr>
                        <a:t>("\n num1 is smaller than num2");</a:t>
                      </a:r>
                    </a:p>
                    <a:p>
                      <a:r>
                        <a:rPr lang="en-IN" sz="1100" dirty="0" smtClean="0">
                          <a:latin typeface="Times New Roman" pitchFamily="18" charset="0"/>
                          <a:cs typeface="Times New Roman" pitchFamily="18" charset="0"/>
                        </a:rPr>
                        <a:t>	}</a:t>
                      </a:r>
                    </a:p>
                    <a:p>
                      <a:r>
                        <a:rPr lang="en-IN" sz="1100" dirty="0" smtClean="0">
                          <a:latin typeface="Times New Roman" pitchFamily="18" charset="0"/>
                          <a:cs typeface="Times New Roman" pitchFamily="18" charset="0"/>
                        </a:rPr>
                        <a:t>	else if(num1==0 &amp;&amp; num2==0)</a:t>
                      </a:r>
                    </a:p>
                    <a:p>
                      <a:r>
                        <a:rPr lang="en-IN" sz="1100" dirty="0" smtClean="0">
                          <a:latin typeface="Times New Roman" pitchFamily="18" charset="0"/>
                          <a:cs typeface="Times New Roman" pitchFamily="18" charset="0"/>
                        </a:rPr>
                        <a:t>	{</a:t>
                      </a:r>
                    </a:p>
                    <a:p>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printf</a:t>
                      </a:r>
                      <a:r>
                        <a:rPr lang="en-IN" sz="1100" dirty="0" smtClean="0">
                          <a:latin typeface="Times New Roman" pitchFamily="18" charset="0"/>
                          <a:cs typeface="Times New Roman" pitchFamily="18" charset="0"/>
                        </a:rPr>
                        <a:t>("\n both number are ZERO");</a:t>
                      </a:r>
                    </a:p>
                    <a:p>
                      <a:r>
                        <a:rPr lang="en-IN" sz="1100" dirty="0" smtClean="0">
                          <a:latin typeface="Times New Roman" pitchFamily="18" charset="0"/>
                          <a:cs typeface="Times New Roman" pitchFamily="18" charset="0"/>
                        </a:rPr>
                        <a:t>	}</a:t>
                      </a:r>
                    </a:p>
                    <a:p>
                      <a:r>
                        <a:rPr lang="en-IN" sz="1100" dirty="0" smtClean="0">
                          <a:latin typeface="Times New Roman" pitchFamily="18" charset="0"/>
                          <a:cs typeface="Times New Roman" pitchFamily="18" charset="0"/>
                        </a:rPr>
                        <a:t>	else</a:t>
                      </a:r>
                    </a:p>
                    <a:p>
                      <a:r>
                        <a:rPr lang="en-IN" sz="1100" dirty="0" smtClean="0">
                          <a:latin typeface="Times New Roman" pitchFamily="18" charset="0"/>
                          <a:cs typeface="Times New Roman" pitchFamily="18" charset="0"/>
                        </a:rPr>
                        <a:t>	{</a:t>
                      </a:r>
                    </a:p>
                    <a:p>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printf</a:t>
                      </a:r>
                      <a:r>
                        <a:rPr lang="en-IN" sz="1100" dirty="0" smtClean="0">
                          <a:latin typeface="Times New Roman" pitchFamily="18" charset="0"/>
                          <a:cs typeface="Times New Roman" pitchFamily="18" charset="0"/>
                        </a:rPr>
                        <a:t>("\n value of number is %d and number2 is %d",num1,num2);</a:t>
                      </a:r>
                    </a:p>
                    <a:p>
                      <a:r>
                        <a:rPr lang="en-IN" sz="1100" dirty="0" smtClean="0">
                          <a:latin typeface="Times New Roman" pitchFamily="18" charset="0"/>
                          <a:cs typeface="Times New Roman" pitchFamily="18" charset="0"/>
                        </a:rPr>
                        <a:t>	}</a:t>
                      </a:r>
                    </a:p>
                    <a:p>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getch</a:t>
                      </a:r>
                      <a:r>
                        <a:rPr lang="en-IN" sz="1100" dirty="0" smtClean="0">
                          <a:latin typeface="Times New Roman" pitchFamily="18" charset="0"/>
                          <a:cs typeface="Times New Roman" pitchFamily="18" charset="0"/>
                        </a:rPr>
                        <a:t>();</a:t>
                      </a:r>
                    </a:p>
                    <a:p>
                      <a:r>
                        <a:rPr lang="en-IN" sz="1100" dirty="0" smtClean="0">
                          <a:latin typeface="Times New Roman" pitchFamily="18" charset="0"/>
                          <a:cs typeface="Times New Roman" pitchFamily="18" charset="0"/>
                        </a:rPr>
                        <a:t>	return 0;</a:t>
                      </a:r>
                    </a:p>
                    <a:p>
                      <a:r>
                        <a:rPr lang="en-IN" sz="1100" dirty="0" smtClean="0">
                          <a:latin typeface="Times New Roman" pitchFamily="18" charset="0"/>
                          <a:cs typeface="Times New Roman" pitchFamily="18" charset="0"/>
                        </a:rPr>
                        <a:t>}</a:t>
                      </a:r>
                      <a:endParaRPr lang="en-IN" sz="11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698889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Nested if statement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a:buFont typeface="Wingdings" pitchFamily="2" charset="2"/>
              <a:buChar char="§"/>
            </a:pPr>
            <a:r>
              <a:rPr lang="en-US" sz="2400" dirty="0">
                <a:latin typeface="Times New Roman" pitchFamily="18" charset="0"/>
                <a:cs typeface="Times New Roman" pitchFamily="18" charset="0"/>
              </a:rPr>
              <a:t>One can also declare if within if to check more than one condition. </a:t>
            </a:r>
          </a:p>
          <a:p>
            <a:pPr algn="just">
              <a:buFont typeface="Wingdings" pitchFamily="2" charset="2"/>
              <a:buChar char="§"/>
            </a:pPr>
            <a:r>
              <a:rPr lang="en-US" sz="2400" dirty="0">
                <a:latin typeface="Times New Roman" pitchFamily="18" charset="0"/>
                <a:cs typeface="Times New Roman" pitchFamily="18" charset="0"/>
              </a:rPr>
              <a:t>It will execute like if condition1 become true than only it going to check inner condition else not. </a:t>
            </a:r>
          </a:p>
          <a:p>
            <a:pPr algn="just">
              <a:buFont typeface="Wingdings" pitchFamily="2" charset="2"/>
              <a:buChar char="§"/>
            </a:pPr>
            <a:r>
              <a:rPr lang="en-US" sz="2400" dirty="0">
                <a:latin typeface="Times New Roman" pitchFamily="18" charset="0"/>
                <a:cs typeface="Times New Roman" pitchFamily="18" charset="0"/>
              </a:rPr>
              <a:t>It must have one else statement. If not than it not give any syntax error but yes logical error will be there</a:t>
            </a:r>
            <a:r>
              <a:rPr lang="en-US" sz="2400" dirty="0" smtClean="0">
                <a:latin typeface="Times New Roman" pitchFamily="18" charset="0"/>
                <a:cs typeface="Times New Roman" pitchFamily="18" charset="0"/>
              </a:rPr>
              <a:t>.</a:t>
            </a:r>
          </a:p>
          <a:p>
            <a:pPr marL="45720" indent="0" algn="just">
              <a:buNone/>
            </a:pPr>
            <a:r>
              <a:rPr lang="en-US" sz="2400" dirty="0" smtClean="0">
                <a:latin typeface="Times New Roman" pitchFamily="18" charset="0"/>
                <a:cs typeface="Times New Roman" pitchFamily="18" charset="0"/>
              </a:rPr>
              <a:t>Syntax : </a:t>
            </a:r>
            <a:endParaRPr lang="en-US" sz="2400" dirty="0">
              <a:latin typeface="Times New Roman" pitchFamily="18" charset="0"/>
              <a:cs typeface="Times New Roman" pitchFamily="18" charset="0"/>
            </a:endParaRPr>
          </a:p>
          <a:p>
            <a:pPr algn="just">
              <a:buFont typeface="Wingdings" pitchFamily="2" charset="2"/>
              <a:buChar char="§"/>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112674630"/>
              </p:ext>
            </p:extLst>
          </p:nvPr>
        </p:nvGraphicFramePr>
        <p:xfrm>
          <a:off x="1619672" y="3573016"/>
          <a:ext cx="6840760" cy="2834640"/>
        </p:xfrm>
        <a:graphic>
          <a:graphicData uri="http://schemas.openxmlformats.org/drawingml/2006/table">
            <a:tbl>
              <a:tblPr firstRow="1" bandRow="1">
                <a:tableStyleId>{5FD0F851-EC5A-4D38-B0AD-8093EC10F338}</a:tableStyleId>
              </a:tblPr>
              <a:tblGrid>
                <a:gridCol w="6840760"/>
              </a:tblGrid>
              <a:tr h="370840">
                <a:tc>
                  <a:txBody>
                    <a:bodyPr/>
                    <a:lstStyle/>
                    <a:p>
                      <a:r>
                        <a:rPr lang="en-US" dirty="0" smtClean="0">
                          <a:latin typeface="Times New Roman" pitchFamily="18" charset="0"/>
                          <a:cs typeface="Times New Roman" pitchFamily="18" charset="0"/>
                        </a:rPr>
                        <a:t>if</a:t>
                      </a:r>
                      <a:r>
                        <a:rPr lang="en-US" baseline="0" dirty="0" smtClean="0">
                          <a:latin typeface="Times New Roman" pitchFamily="18" charset="0"/>
                          <a:cs typeface="Times New Roman" pitchFamily="18" charset="0"/>
                        </a:rPr>
                        <a:t>(condition)</a:t>
                      </a:r>
                    </a:p>
                    <a:p>
                      <a:r>
                        <a:rPr lang="en-US" baseline="0" dirty="0" smtClean="0">
                          <a:latin typeface="Times New Roman" pitchFamily="18" charset="0"/>
                          <a:cs typeface="Times New Roman" pitchFamily="18" charset="0"/>
                        </a:rPr>
                        <a:t>{   if(condition)</a:t>
                      </a:r>
                    </a:p>
                    <a:p>
                      <a:r>
                        <a:rPr lang="en-US" baseline="0" dirty="0" smtClean="0">
                          <a:latin typeface="Times New Roman" pitchFamily="18" charset="0"/>
                          <a:cs typeface="Times New Roman" pitchFamily="18" charset="0"/>
                        </a:rPr>
                        <a:t>      {  if (condition) </a:t>
                      </a:r>
                    </a:p>
                    <a:p>
                      <a:r>
                        <a:rPr lang="en-US" baseline="0" dirty="0" smtClean="0">
                          <a:latin typeface="Times New Roman" pitchFamily="18" charset="0"/>
                          <a:cs typeface="Times New Roman" pitchFamily="18" charset="0"/>
                        </a:rPr>
                        <a:t>          { if(condition)   …….. More if statements if required}  </a:t>
                      </a:r>
                    </a:p>
                    <a:p>
                      <a:r>
                        <a:rPr lang="en-US" baseline="0" dirty="0" smtClean="0">
                          <a:latin typeface="Times New Roman" pitchFamily="18" charset="0"/>
                          <a:cs typeface="Times New Roman" pitchFamily="18" charset="0"/>
                        </a:rPr>
                        <a:t>      }</a:t>
                      </a:r>
                    </a:p>
                    <a:p>
                      <a:r>
                        <a:rPr lang="en-US" baseline="0" dirty="0" smtClean="0">
                          <a:latin typeface="Times New Roman" pitchFamily="18" charset="0"/>
                          <a:cs typeface="Times New Roman" pitchFamily="18" charset="0"/>
                        </a:rPr>
                        <a:t>}</a:t>
                      </a:r>
                    </a:p>
                    <a:p>
                      <a:r>
                        <a:rPr lang="en-US" baseline="0" dirty="0" smtClean="0">
                          <a:latin typeface="Times New Roman" pitchFamily="18" charset="0"/>
                          <a:cs typeface="Times New Roman" pitchFamily="18" charset="0"/>
                        </a:rPr>
                        <a:t>else</a:t>
                      </a:r>
                    </a:p>
                    <a:p>
                      <a:r>
                        <a:rPr lang="en-US" baseline="0" dirty="0" smtClean="0">
                          <a:latin typeface="Times New Roman" pitchFamily="18" charset="0"/>
                          <a:cs typeface="Times New Roman" pitchFamily="18" charset="0"/>
                        </a:rPr>
                        <a:t>{</a:t>
                      </a:r>
                    </a:p>
                    <a:p>
                      <a:r>
                        <a:rPr lang="en-US" baseline="0" dirty="0" smtClean="0">
                          <a:latin typeface="Times New Roman" pitchFamily="18" charset="0"/>
                          <a:cs typeface="Times New Roman" pitchFamily="18" charset="0"/>
                        </a:rPr>
                        <a:t>      //statements</a:t>
                      </a:r>
                    </a:p>
                    <a:p>
                      <a:r>
                        <a:rPr lang="en-US" baseline="0" dirty="0" smtClean="0">
                          <a:latin typeface="Times New Roman" pitchFamily="18" charset="0"/>
                          <a:cs typeface="Times New Roman" pitchFamily="18" charset="0"/>
                        </a:rPr>
                        <a:t>}</a:t>
                      </a:r>
                    </a:p>
                  </a:txBody>
                  <a:tcPr/>
                </a:tc>
              </a:tr>
            </a:tbl>
          </a:graphicData>
        </a:graphic>
      </p:graphicFrame>
    </p:spTree>
    <p:extLst>
      <p:ext uri="{BB962C8B-B14F-4D97-AF65-F5344CB8AC3E}">
        <p14:creationId xmlns:p14="http://schemas.microsoft.com/office/powerpoint/2010/main" val="842193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 using nested if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lgn="just">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372837003"/>
              </p:ext>
            </p:extLst>
          </p:nvPr>
        </p:nvGraphicFramePr>
        <p:xfrm>
          <a:off x="412954" y="908720"/>
          <a:ext cx="8546304" cy="5455920"/>
        </p:xfrm>
        <a:graphic>
          <a:graphicData uri="http://schemas.openxmlformats.org/drawingml/2006/table">
            <a:tbl>
              <a:tblPr firstRow="1" bandRow="1">
                <a:tableStyleId>{5FD0F851-EC5A-4D38-B0AD-8093EC10F338}</a:tableStyleId>
              </a:tblPr>
              <a:tblGrid>
                <a:gridCol w="8546304"/>
              </a:tblGrid>
              <a:tr h="370840">
                <a:tc>
                  <a:txBody>
                    <a:bodyPr/>
                    <a:lstStyle/>
                    <a:p>
                      <a:r>
                        <a:rPr lang="en-IN" sz="1600" b="1" kern="1200" dirty="0" smtClean="0">
                          <a:solidFill>
                            <a:schemeClr val="tx1"/>
                          </a:solidFill>
                          <a:effectLst/>
                          <a:latin typeface="Times New Roman" pitchFamily="18" charset="0"/>
                          <a:ea typeface="+mn-ea"/>
                          <a:cs typeface="Times New Roman" pitchFamily="18" charset="0"/>
                        </a:rPr>
                        <a:t>#include &lt;</a:t>
                      </a:r>
                      <a:r>
                        <a:rPr lang="en-IN" sz="1600" b="1" kern="1200" dirty="0" err="1" smtClean="0">
                          <a:solidFill>
                            <a:schemeClr val="tx1"/>
                          </a:solidFill>
                          <a:effectLst/>
                          <a:latin typeface="Times New Roman" pitchFamily="18" charset="0"/>
                          <a:ea typeface="+mn-ea"/>
                          <a:cs typeface="Times New Roman" pitchFamily="18" charset="0"/>
                        </a:rPr>
                        <a:t>stdio.h</a:t>
                      </a:r>
                      <a:r>
                        <a:rPr lang="en-IN" sz="1600" b="1" kern="1200" dirty="0" smtClean="0">
                          <a:solidFill>
                            <a:schemeClr val="tx1"/>
                          </a:solidFill>
                          <a:effectLst/>
                          <a:latin typeface="Times New Roman" pitchFamily="18" charset="0"/>
                          <a:ea typeface="+mn-ea"/>
                          <a:cs typeface="Times New Roman" pitchFamily="18" charset="0"/>
                        </a:rPr>
                        <a:t>&gt;</a:t>
                      </a:r>
                      <a:r>
                        <a:rPr lang="en-IN" sz="1600" dirty="0" smtClean="0">
                          <a:latin typeface="Times New Roman" pitchFamily="18" charset="0"/>
                          <a:cs typeface="Times New Roman" pitchFamily="18" charset="0"/>
                        </a:rPr>
                        <a:t> </a:t>
                      </a:r>
                    </a:p>
                    <a:p>
                      <a:r>
                        <a:rPr lang="en-IN" sz="1600" b="1" kern="1200" dirty="0" err="1" smtClean="0">
                          <a:solidFill>
                            <a:schemeClr val="tx1"/>
                          </a:solidFill>
                          <a:effectLst/>
                          <a:latin typeface="Times New Roman" pitchFamily="18" charset="0"/>
                          <a:ea typeface="+mn-ea"/>
                          <a:cs typeface="Times New Roman" pitchFamily="18" charset="0"/>
                        </a:rPr>
                        <a:t>int</a:t>
                      </a:r>
                      <a:r>
                        <a:rPr lang="en-IN" sz="1600" dirty="0" smtClean="0">
                          <a:effectLst/>
                          <a:latin typeface="Times New Roman" pitchFamily="18" charset="0"/>
                          <a:cs typeface="Times New Roman" pitchFamily="18" charset="0"/>
                        </a:rPr>
                        <a:t> </a:t>
                      </a:r>
                      <a:r>
                        <a:rPr lang="en-IN" sz="1600" b="1" kern="1200" dirty="0" smtClean="0">
                          <a:solidFill>
                            <a:schemeClr val="tx1"/>
                          </a:solidFill>
                          <a:effectLst/>
                          <a:latin typeface="Times New Roman" pitchFamily="18" charset="0"/>
                          <a:ea typeface="+mn-ea"/>
                          <a:cs typeface="Times New Roman" pitchFamily="18" charset="0"/>
                        </a:rPr>
                        <a:t>main</a:t>
                      </a:r>
                      <a:r>
                        <a:rPr lang="en-IN" sz="1600" dirty="0" smtClean="0">
                          <a:effectLst/>
                          <a:latin typeface="Times New Roman" pitchFamily="18" charset="0"/>
                          <a:cs typeface="Times New Roman" pitchFamily="18" charset="0"/>
                        </a:rPr>
                        <a:t>() </a:t>
                      </a:r>
                    </a:p>
                    <a:p>
                      <a:r>
                        <a:rPr lang="en-IN" sz="1600" dirty="0" smtClean="0">
                          <a:latin typeface="Times New Roman" pitchFamily="18" charset="0"/>
                          <a:cs typeface="Times New Roman" pitchFamily="18" charset="0"/>
                        </a:rPr>
                        <a:t>{ </a:t>
                      </a:r>
                    </a:p>
                    <a:p>
                      <a:r>
                        <a:rPr lang="en-IN" sz="1600" b="1" kern="1200" dirty="0" smtClean="0">
                          <a:solidFill>
                            <a:schemeClr val="tx1"/>
                          </a:solidFill>
                          <a:effectLst/>
                          <a:latin typeface="Times New Roman" pitchFamily="18" charset="0"/>
                          <a:ea typeface="+mn-ea"/>
                          <a:cs typeface="Times New Roman" pitchFamily="18" charset="0"/>
                        </a:rPr>
                        <a:t>    </a:t>
                      </a:r>
                      <a:r>
                        <a:rPr lang="en-IN" sz="1600" b="1" kern="1200" dirty="0" err="1" smtClean="0">
                          <a:solidFill>
                            <a:schemeClr val="tx1"/>
                          </a:solidFill>
                          <a:effectLst/>
                          <a:latin typeface="Times New Roman" pitchFamily="18" charset="0"/>
                          <a:ea typeface="+mn-ea"/>
                          <a:cs typeface="Times New Roman" pitchFamily="18" charset="0"/>
                        </a:rPr>
                        <a:t>int</a:t>
                      </a:r>
                      <a:r>
                        <a:rPr lang="en-IN" sz="1600" dirty="0" smtClean="0">
                          <a:latin typeface="Times New Roman" pitchFamily="18" charset="0"/>
                          <a:cs typeface="Times New Roman" pitchFamily="18" charset="0"/>
                        </a:rPr>
                        <a:t> number1, number2; </a:t>
                      </a:r>
                    </a:p>
                    <a:p>
                      <a:r>
                        <a:rPr lang="en-IN" sz="1600" b="1" kern="1200" dirty="0" smtClean="0">
                          <a:solidFill>
                            <a:schemeClr val="tx1"/>
                          </a:solidFill>
                          <a:effectLst/>
                          <a:latin typeface="Times New Roman" pitchFamily="18" charset="0"/>
                          <a:ea typeface="+mn-ea"/>
                          <a:cs typeface="Times New Roman" pitchFamily="18" charset="0"/>
                        </a:rPr>
                        <a:t>    </a:t>
                      </a:r>
                      <a:r>
                        <a:rPr lang="en-IN" sz="1600" b="1" kern="1200" dirty="0" err="1" smtClean="0">
                          <a:solidFill>
                            <a:schemeClr val="tx1"/>
                          </a:solidFill>
                          <a:effectLst/>
                          <a:latin typeface="Times New Roman" pitchFamily="18" charset="0"/>
                          <a:ea typeface="+mn-ea"/>
                          <a:cs typeface="Times New Roman" pitchFamily="18" charset="0"/>
                        </a:rPr>
                        <a:t>printf</a:t>
                      </a:r>
                      <a:r>
                        <a:rPr lang="en-IN" sz="1600" dirty="0" smtClean="0">
                          <a:latin typeface="Times New Roman" pitchFamily="18" charset="0"/>
                          <a:cs typeface="Times New Roman" pitchFamily="18" charset="0"/>
                        </a:rPr>
                        <a:t>(</a:t>
                      </a:r>
                      <a:r>
                        <a:rPr lang="en-IN" sz="1600" b="1" kern="1200" dirty="0" smtClean="0">
                          <a:solidFill>
                            <a:schemeClr val="tx1"/>
                          </a:solidFill>
                          <a:effectLst/>
                          <a:latin typeface="Times New Roman" pitchFamily="18" charset="0"/>
                          <a:ea typeface="+mn-ea"/>
                          <a:cs typeface="Times New Roman" pitchFamily="18" charset="0"/>
                        </a:rPr>
                        <a:t>"Enter two integers: "</a:t>
                      </a:r>
                      <a:r>
                        <a:rPr lang="en-IN" sz="1600" dirty="0" smtClean="0">
                          <a:latin typeface="Times New Roman" pitchFamily="18" charset="0"/>
                          <a:cs typeface="Times New Roman" pitchFamily="18" charset="0"/>
                        </a:rPr>
                        <a:t>); </a:t>
                      </a:r>
                    </a:p>
                    <a:p>
                      <a:r>
                        <a:rPr lang="en-IN" sz="1600" b="1" kern="1200" dirty="0" smtClean="0">
                          <a:solidFill>
                            <a:schemeClr val="tx1"/>
                          </a:solidFill>
                          <a:effectLst/>
                          <a:latin typeface="Times New Roman" pitchFamily="18" charset="0"/>
                          <a:ea typeface="+mn-ea"/>
                          <a:cs typeface="Times New Roman" pitchFamily="18" charset="0"/>
                        </a:rPr>
                        <a:t>    </a:t>
                      </a:r>
                      <a:r>
                        <a:rPr lang="en-IN" sz="1600" b="1" kern="1200" dirty="0" err="1" smtClean="0">
                          <a:solidFill>
                            <a:schemeClr val="tx1"/>
                          </a:solidFill>
                          <a:effectLst/>
                          <a:latin typeface="Times New Roman" pitchFamily="18" charset="0"/>
                          <a:ea typeface="+mn-ea"/>
                          <a:cs typeface="Times New Roman" pitchFamily="18" charset="0"/>
                        </a:rPr>
                        <a:t>scanf</a:t>
                      </a:r>
                      <a:r>
                        <a:rPr lang="en-IN" sz="1600" dirty="0" smtClean="0">
                          <a:latin typeface="Times New Roman" pitchFamily="18" charset="0"/>
                          <a:cs typeface="Times New Roman" pitchFamily="18" charset="0"/>
                        </a:rPr>
                        <a:t>(</a:t>
                      </a:r>
                      <a:r>
                        <a:rPr lang="en-IN" sz="1600" b="1" kern="1200" dirty="0" smtClean="0">
                          <a:solidFill>
                            <a:schemeClr val="tx1"/>
                          </a:solidFill>
                          <a:effectLst/>
                          <a:latin typeface="Times New Roman" pitchFamily="18" charset="0"/>
                          <a:ea typeface="+mn-ea"/>
                          <a:cs typeface="Times New Roman" pitchFamily="18" charset="0"/>
                        </a:rPr>
                        <a:t>"%d %d"</a:t>
                      </a:r>
                      <a:r>
                        <a:rPr lang="en-IN" sz="1600" dirty="0" smtClean="0">
                          <a:latin typeface="Times New Roman" pitchFamily="18" charset="0"/>
                          <a:cs typeface="Times New Roman" pitchFamily="18" charset="0"/>
                        </a:rPr>
                        <a:t>, &amp;number1, &amp;number2); </a:t>
                      </a:r>
                    </a:p>
                    <a:p>
                      <a:r>
                        <a:rPr lang="en-IN" sz="1600" b="1" kern="1200" dirty="0" smtClean="0">
                          <a:solidFill>
                            <a:schemeClr val="tx1"/>
                          </a:solidFill>
                          <a:effectLst/>
                          <a:latin typeface="Times New Roman" pitchFamily="18" charset="0"/>
                          <a:ea typeface="+mn-ea"/>
                          <a:cs typeface="Times New Roman" pitchFamily="18" charset="0"/>
                        </a:rPr>
                        <a:t>    if</a:t>
                      </a:r>
                      <a:r>
                        <a:rPr lang="en-IN" sz="1600" dirty="0" smtClean="0">
                          <a:latin typeface="Times New Roman" pitchFamily="18" charset="0"/>
                          <a:cs typeface="Times New Roman" pitchFamily="18" charset="0"/>
                        </a:rPr>
                        <a:t> (number1 &gt;= number2) </a:t>
                      </a:r>
                    </a:p>
                    <a:p>
                      <a:r>
                        <a:rPr lang="en-IN" sz="1600" dirty="0" smtClean="0">
                          <a:latin typeface="Times New Roman" pitchFamily="18" charset="0"/>
                          <a:cs typeface="Times New Roman" pitchFamily="18" charset="0"/>
                        </a:rPr>
                        <a:t>    {   </a:t>
                      </a:r>
                      <a:r>
                        <a:rPr lang="en-IN" sz="1600" b="1" kern="1200" dirty="0" smtClean="0">
                          <a:solidFill>
                            <a:schemeClr val="tx1"/>
                          </a:solidFill>
                          <a:effectLst/>
                          <a:latin typeface="Times New Roman" pitchFamily="18" charset="0"/>
                          <a:ea typeface="+mn-ea"/>
                          <a:cs typeface="Times New Roman" pitchFamily="18" charset="0"/>
                        </a:rPr>
                        <a:t>if</a:t>
                      </a:r>
                      <a:r>
                        <a:rPr lang="en-IN" sz="1600" dirty="0" smtClean="0">
                          <a:latin typeface="Times New Roman" pitchFamily="18" charset="0"/>
                          <a:cs typeface="Times New Roman" pitchFamily="18" charset="0"/>
                        </a:rPr>
                        <a:t> (number1 == number2) </a:t>
                      </a:r>
                    </a:p>
                    <a:p>
                      <a:r>
                        <a:rPr lang="en-IN" sz="1600" dirty="0" smtClean="0">
                          <a:latin typeface="Times New Roman" pitchFamily="18" charset="0"/>
                          <a:cs typeface="Times New Roman" pitchFamily="18" charset="0"/>
                        </a:rPr>
                        <a:t>        { </a:t>
                      </a:r>
                    </a:p>
                    <a:p>
                      <a:r>
                        <a:rPr lang="en-IN" sz="1600" b="1" kern="1200" dirty="0" smtClean="0">
                          <a:solidFill>
                            <a:schemeClr val="tx1"/>
                          </a:solidFill>
                          <a:effectLst/>
                          <a:latin typeface="Times New Roman" pitchFamily="18" charset="0"/>
                          <a:ea typeface="+mn-ea"/>
                          <a:cs typeface="Times New Roman" pitchFamily="18" charset="0"/>
                        </a:rPr>
                        <a:t>               </a:t>
                      </a:r>
                      <a:r>
                        <a:rPr lang="en-IN" sz="1600" b="1" kern="1200" dirty="0" err="1" smtClean="0">
                          <a:solidFill>
                            <a:schemeClr val="tx1"/>
                          </a:solidFill>
                          <a:effectLst/>
                          <a:latin typeface="Times New Roman" pitchFamily="18" charset="0"/>
                          <a:ea typeface="+mn-ea"/>
                          <a:cs typeface="Times New Roman" pitchFamily="18" charset="0"/>
                        </a:rPr>
                        <a:t>printf</a:t>
                      </a:r>
                      <a:r>
                        <a:rPr lang="en-IN" sz="1600" dirty="0" smtClean="0">
                          <a:latin typeface="Times New Roman" pitchFamily="18" charset="0"/>
                          <a:cs typeface="Times New Roman" pitchFamily="18" charset="0"/>
                        </a:rPr>
                        <a:t>(</a:t>
                      </a:r>
                      <a:r>
                        <a:rPr lang="en-IN" sz="1600" b="1" kern="1200" dirty="0" smtClean="0">
                          <a:solidFill>
                            <a:schemeClr val="tx1"/>
                          </a:solidFill>
                          <a:effectLst/>
                          <a:latin typeface="Times New Roman" pitchFamily="18" charset="0"/>
                          <a:ea typeface="+mn-ea"/>
                          <a:cs typeface="Times New Roman" pitchFamily="18" charset="0"/>
                        </a:rPr>
                        <a:t>"Result: %d = %d"</a:t>
                      </a:r>
                      <a:r>
                        <a:rPr lang="en-IN" sz="1600" dirty="0" smtClean="0">
                          <a:latin typeface="Times New Roman" pitchFamily="18" charset="0"/>
                          <a:cs typeface="Times New Roman" pitchFamily="18" charset="0"/>
                        </a:rPr>
                        <a:t>,number1,number2); </a:t>
                      </a:r>
                    </a:p>
                    <a:p>
                      <a:r>
                        <a:rPr lang="en-IN" sz="1600" dirty="0" smtClean="0">
                          <a:latin typeface="Times New Roman" pitchFamily="18" charset="0"/>
                          <a:cs typeface="Times New Roman" pitchFamily="18" charset="0"/>
                        </a:rPr>
                        <a:t>        } </a:t>
                      </a:r>
                    </a:p>
                    <a:p>
                      <a:r>
                        <a:rPr lang="en-IN" sz="1600" b="1" kern="1200" dirty="0" smtClean="0">
                          <a:solidFill>
                            <a:schemeClr val="tx1"/>
                          </a:solidFill>
                          <a:effectLst/>
                          <a:latin typeface="Times New Roman" pitchFamily="18" charset="0"/>
                          <a:ea typeface="+mn-ea"/>
                          <a:cs typeface="Times New Roman" pitchFamily="18" charset="0"/>
                        </a:rPr>
                        <a:t>        else</a:t>
                      </a:r>
                      <a:r>
                        <a:rPr lang="en-IN" sz="1600" dirty="0" smtClean="0">
                          <a:latin typeface="Times New Roman" pitchFamily="18" charset="0"/>
                          <a:cs typeface="Times New Roman" pitchFamily="18" charset="0"/>
                        </a:rPr>
                        <a:t> </a:t>
                      </a:r>
                    </a:p>
                    <a:p>
                      <a:r>
                        <a:rPr lang="en-IN" sz="1600" dirty="0" smtClean="0">
                          <a:latin typeface="Times New Roman" pitchFamily="18" charset="0"/>
                          <a:cs typeface="Times New Roman" pitchFamily="18" charset="0"/>
                        </a:rPr>
                        <a:t>        {  </a:t>
                      </a:r>
                    </a:p>
                    <a:p>
                      <a:r>
                        <a:rPr lang="en-IN" sz="1600" b="1" kern="1200" dirty="0" smtClean="0">
                          <a:solidFill>
                            <a:schemeClr val="tx1"/>
                          </a:solidFill>
                          <a:effectLst/>
                          <a:latin typeface="Times New Roman" pitchFamily="18" charset="0"/>
                          <a:ea typeface="+mn-ea"/>
                          <a:cs typeface="Times New Roman" pitchFamily="18" charset="0"/>
                        </a:rPr>
                        <a:t>                </a:t>
                      </a:r>
                      <a:r>
                        <a:rPr lang="en-IN" sz="1600" b="1" kern="1200" dirty="0" err="1" smtClean="0">
                          <a:solidFill>
                            <a:schemeClr val="tx1"/>
                          </a:solidFill>
                          <a:effectLst/>
                          <a:latin typeface="Times New Roman" pitchFamily="18" charset="0"/>
                          <a:ea typeface="+mn-ea"/>
                          <a:cs typeface="Times New Roman" pitchFamily="18" charset="0"/>
                        </a:rPr>
                        <a:t>printf</a:t>
                      </a:r>
                      <a:r>
                        <a:rPr lang="en-IN" sz="1600" dirty="0" smtClean="0">
                          <a:latin typeface="Times New Roman" pitchFamily="18" charset="0"/>
                          <a:cs typeface="Times New Roman" pitchFamily="18" charset="0"/>
                        </a:rPr>
                        <a:t>(</a:t>
                      </a:r>
                      <a:r>
                        <a:rPr lang="en-IN" sz="1600" b="1" kern="1200" dirty="0" smtClean="0">
                          <a:solidFill>
                            <a:schemeClr val="tx1"/>
                          </a:solidFill>
                          <a:effectLst/>
                          <a:latin typeface="Times New Roman" pitchFamily="18" charset="0"/>
                          <a:ea typeface="+mn-ea"/>
                          <a:cs typeface="Times New Roman" pitchFamily="18" charset="0"/>
                        </a:rPr>
                        <a:t>"Result: %d &gt; %d"</a:t>
                      </a:r>
                      <a:r>
                        <a:rPr lang="en-IN" sz="1600" dirty="0" smtClean="0">
                          <a:latin typeface="Times New Roman" pitchFamily="18" charset="0"/>
                          <a:cs typeface="Times New Roman" pitchFamily="18" charset="0"/>
                        </a:rPr>
                        <a:t>, number1, number2); </a:t>
                      </a:r>
                    </a:p>
                    <a:p>
                      <a:r>
                        <a:rPr lang="en-IN" sz="1600" dirty="0" smtClean="0">
                          <a:latin typeface="Times New Roman" pitchFamily="18" charset="0"/>
                          <a:cs typeface="Times New Roman" pitchFamily="18" charset="0"/>
                        </a:rPr>
                        <a:t>         } </a:t>
                      </a:r>
                    </a:p>
                    <a:p>
                      <a:r>
                        <a:rPr lang="en-IN" sz="1600" dirty="0" smtClean="0">
                          <a:latin typeface="Times New Roman" pitchFamily="18" charset="0"/>
                          <a:cs typeface="Times New Roman" pitchFamily="18" charset="0"/>
                        </a:rPr>
                        <a:t>     } </a:t>
                      </a:r>
                    </a:p>
                    <a:p>
                      <a:r>
                        <a:rPr lang="en-IN" sz="1600" b="1" kern="1200" dirty="0" smtClean="0">
                          <a:solidFill>
                            <a:schemeClr val="tx1"/>
                          </a:solidFill>
                          <a:effectLst/>
                          <a:latin typeface="Times New Roman" pitchFamily="18" charset="0"/>
                          <a:ea typeface="+mn-ea"/>
                          <a:cs typeface="Times New Roman" pitchFamily="18" charset="0"/>
                        </a:rPr>
                        <a:t>     else</a:t>
                      </a:r>
                      <a:r>
                        <a:rPr lang="en-IN" sz="1600" dirty="0" smtClean="0">
                          <a:latin typeface="Times New Roman" pitchFamily="18" charset="0"/>
                          <a:cs typeface="Times New Roman" pitchFamily="18" charset="0"/>
                        </a:rPr>
                        <a:t> </a:t>
                      </a:r>
                    </a:p>
                    <a:p>
                      <a:r>
                        <a:rPr lang="en-IN" sz="1600" dirty="0" smtClean="0">
                          <a:latin typeface="Times New Roman" pitchFamily="18" charset="0"/>
                          <a:cs typeface="Times New Roman" pitchFamily="18" charset="0"/>
                        </a:rPr>
                        <a:t>     { </a:t>
                      </a:r>
                    </a:p>
                    <a:p>
                      <a:r>
                        <a:rPr lang="en-IN" sz="1600" b="1" kern="1200" dirty="0" smtClean="0">
                          <a:solidFill>
                            <a:schemeClr val="tx1"/>
                          </a:solidFill>
                          <a:effectLst/>
                          <a:latin typeface="Times New Roman" pitchFamily="18" charset="0"/>
                          <a:ea typeface="+mn-ea"/>
                          <a:cs typeface="Times New Roman" pitchFamily="18" charset="0"/>
                        </a:rPr>
                        <a:t>                  </a:t>
                      </a:r>
                      <a:r>
                        <a:rPr lang="en-IN" sz="1600" b="1" kern="1200" dirty="0" err="1" smtClean="0">
                          <a:solidFill>
                            <a:schemeClr val="tx1"/>
                          </a:solidFill>
                          <a:effectLst/>
                          <a:latin typeface="Times New Roman" pitchFamily="18" charset="0"/>
                          <a:ea typeface="+mn-ea"/>
                          <a:cs typeface="Times New Roman" pitchFamily="18" charset="0"/>
                        </a:rPr>
                        <a:t>printf</a:t>
                      </a:r>
                      <a:r>
                        <a:rPr lang="en-IN" sz="1600" dirty="0" smtClean="0">
                          <a:latin typeface="Times New Roman" pitchFamily="18" charset="0"/>
                          <a:cs typeface="Times New Roman" pitchFamily="18" charset="0"/>
                        </a:rPr>
                        <a:t>(</a:t>
                      </a:r>
                      <a:r>
                        <a:rPr lang="en-IN" sz="1600" b="1" kern="1200" dirty="0" smtClean="0">
                          <a:solidFill>
                            <a:schemeClr val="tx1"/>
                          </a:solidFill>
                          <a:effectLst/>
                          <a:latin typeface="Times New Roman" pitchFamily="18" charset="0"/>
                          <a:ea typeface="+mn-ea"/>
                          <a:cs typeface="Times New Roman" pitchFamily="18" charset="0"/>
                        </a:rPr>
                        <a:t>"Result: %d &lt; %d"</a:t>
                      </a:r>
                      <a:r>
                        <a:rPr lang="en-IN" sz="1600" dirty="0" smtClean="0">
                          <a:latin typeface="Times New Roman" pitchFamily="18" charset="0"/>
                          <a:cs typeface="Times New Roman" pitchFamily="18" charset="0"/>
                        </a:rPr>
                        <a:t>,number1, number2); </a:t>
                      </a:r>
                    </a:p>
                    <a:p>
                      <a:r>
                        <a:rPr lang="en-IN" sz="1600" dirty="0" smtClean="0">
                          <a:latin typeface="Times New Roman" pitchFamily="18" charset="0"/>
                          <a:cs typeface="Times New Roman" pitchFamily="18" charset="0"/>
                        </a:rPr>
                        <a:t>     } </a:t>
                      </a:r>
                    </a:p>
                    <a:p>
                      <a:r>
                        <a:rPr lang="en-IN" sz="1600" b="1" kern="1200" dirty="0" smtClean="0">
                          <a:solidFill>
                            <a:schemeClr val="tx1"/>
                          </a:solidFill>
                          <a:effectLst/>
                          <a:latin typeface="Times New Roman" pitchFamily="18" charset="0"/>
                          <a:ea typeface="+mn-ea"/>
                          <a:cs typeface="Times New Roman" pitchFamily="18" charset="0"/>
                        </a:rPr>
                        <a:t>     return</a:t>
                      </a:r>
                      <a:r>
                        <a:rPr lang="en-IN" sz="1600" dirty="0" smtClean="0">
                          <a:latin typeface="Times New Roman" pitchFamily="18" charset="0"/>
                          <a:cs typeface="Times New Roman" pitchFamily="18" charset="0"/>
                        </a:rPr>
                        <a:t> </a:t>
                      </a:r>
                      <a:r>
                        <a:rPr lang="en-IN" sz="1600" b="1" kern="1200" dirty="0" smtClean="0">
                          <a:solidFill>
                            <a:schemeClr val="tx1"/>
                          </a:solidFill>
                          <a:effectLst/>
                          <a:latin typeface="Times New Roman" pitchFamily="18" charset="0"/>
                          <a:ea typeface="+mn-ea"/>
                          <a:cs typeface="Times New Roman" pitchFamily="18" charset="0"/>
                        </a:rPr>
                        <a:t>0</a:t>
                      </a:r>
                      <a:r>
                        <a:rPr lang="en-IN" sz="1600" dirty="0" smtClean="0">
                          <a:latin typeface="Times New Roman" pitchFamily="18" charset="0"/>
                          <a:cs typeface="Times New Roman" pitchFamily="18" charset="0"/>
                        </a:rPr>
                        <a:t>; </a:t>
                      </a:r>
                    </a:p>
                    <a:p>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769549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Switch Case statement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algn="just">
              <a:buFont typeface="Wingdings" pitchFamily="2" charset="2"/>
              <a:buChar char="§"/>
            </a:pPr>
            <a:r>
              <a:rPr lang="en-US" sz="2400" dirty="0" smtClean="0">
                <a:latin typeface="Times New Roman" pitchFamily="18" charset="0"/>
                <a:cs typeface="Times New Roman" pitchFamily="18" charset="0"/>
              </a:rPr>
              <a:t>Using switch case we can check more than one alternatives.</a:t>
            </a:r>
          </a:p>
          <a:p>
            <a:pPr algn="just">
              <a:buFont typeface="Wingdings" pitchFamily="2" charset="2"/>
              <a:buChar char="§"/>
            </a:pPr>
            <a:r>
              <a:rPr lang="en-US" sz="2400" dirty="0" smtClean="0">
                <a:latin typeface="Times New Roman" pitchFamily="18" charset="0"/>
                <a:cs typeface="Times New Roman" pitchFamily="18" charset="0"/>
              </a:rPr>
              <a:t>You can also do the same using if else if else (ladder) statement.</a:t>
            </a:r>
          </a:p>
          <a:p>
            <a:pPr algn="just">
              <a:buFont typeface="Wingdings" pitchFamily="2" charset="2"/>
              <a:buChar char="§"/>
            </a:pPr>
            <a:r>
              <a:rPr lang="en-US" sz="2400" dirty="0">
                <a:latin typeface="Times New Roman" pitchFamily="18" charset="0"/>
                <a:cs typeface="Times New Roman" pitchFamily="18" charset="0"/>
              </a:rPr>
              <a:t>A switch statement is a conditional statement used in C programming to check the value of a variable and compare it with all the cases</a:t>
            </a:r>
            <a:r>
              <a:rPr lang="en-US" sz="2400" dirty="0" smtClean="0">
                <a:latin typeface="Times New Roman" pitchFamily="18" charset="0"/>
                <a:cs typeface="Times New Roman" pitchFamily="18" charset="0"/>
              </a:rPr>
              <a:t>.</a:t>
            </a:r>
          </a:p>
          <a:p>
            <a:pPr algn="just">
              <a:buFont typeface="Wingdings" pitchFamily="2" charset="2"/>
              <a:buChar char="§"/>
            </a:pPr>
            <a:r>
              <a:rPr lang="en-US" sz="2400" dirty="0" smtClean="0">
                <a:latin typeface="Times New Roman" pitchFamily="18" charset="0"/>
                <a:cs typeface="Times New Roman" pitchFamily="18" charset="0"/>
              </a:rPr>
              <a:t>It matches with all the alternatives and if it match than that particular block is going to executed. And other are not.</a:t>
            </a:r>
          </a:p>
          <a:p>
            <a:pPr algn="just">
              <a:buFont typeface="Wingdings" pitchFamily="2" charset="2"/>
              <a:buChar char="§"/>
            </a:pPr>
            <a:r>
              <a:rPr lang="en-US" sz="2400" dirty="0" smtClean="0">
                <a:latin typeface="Times New Roman" pitchFamily="18" charset="0"/>
                <a:cs typeface="Times New Roman" pitchFamily="18" charset="0"/>
              </a:rPr>
              <a:t>If value enter by user not match with any case than it will executed default block. So default block is mandatory. </a:t>
            </a:r>
          </a:p>
          <a:p>
            <a:pPr algn="just">
              <a:buFont typeface="Wingdings" pitchFamily="2" charset="2"/>
              <a:buChar char="§"/>
            </a:pPr>
            <a:r>
              <a:rPr lang="en-US" sz="2400" dirty="0" smtClean="0">
                <a:latin typeface="Times New Roman" pitchFamily="18" charset="0"/>
                <a:cs typeface="Times New Roman" pitchFamily="18" charset="0"/>
              </a:rPr>
              <a:t>And each block must have break statement at the end of block.</a:t>
            </a:r>
          </a:p>
          <a:p>
            <a:pPr algn="just">
              <a:buFont typeface="Wingdings" pitchFamily="2" charset="2"/>
              <a:buChar char="§"/>
            </a:pPr>
            <a:r>
              <a:rPr lang="en-US" sz="2400" dirty="0" smtClean="0">
                <a:latin typeface="Times New Roman" pitchFamily="18" charset="0"/>
                <a:cs typeface="Times New Roman" pitchFamily="18" charset="0"/>
              </a:rPr>
              <a:t>We can also declare nested switch case.</a:t>
            </a:r>
            <a:endParaRPr lang="en-US" sz="2400" dirty="0">
              <a:latin typeface="Times New Roman" pitchFamily="18" charset="0"/>
              <a:cs typeface="Times New Roman" pitchFamily="18" charset="0"/>
            </a:endParaRPr>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1704639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Pre-Processor</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algn="just">
              <a:buFont typeface="Wingdings" pitchFamily="2" charset="2"/>
              <a:buChar char="§"/>
            </a:pPr>
            <a:r>
              <a:rPr lang="en-US" sz="2400" dirty="0" smtClean="0">
                <a:latin typeface="Times New Roman" pitchFamily="18" charset="0"/>
                <a:cs typeface="Times New Roman" pitchFamily="18" charset="0"/>
              </a:rPr>
              <a:t>Pre-Processor is a part of compiler it is use to compile your C program. Which allow you to use macro.</a:t>
            </a:r>
          </a:p>
          <a:p>
            <a:pPr algn="just">
              <a:buFont typeface="Wingdings" pitchFamily="2" charset="2"/>
              <a:buChar char="§"/>
            </a:pPr>
            <a:r>
              <a:rPr lang="en-US" sz="2400" dirty="0">
                <a:latin typeface="Times New Roman" pitchFamily="18" charset="0"/>
                <a:cs typeface="Times New Roman" pitchFamily="18" charset="0"/>
              </a:rPr>
              <a:t>A Preprocessor is a system software (a computer program that is designed to run on computer’s hardware and application programs</a:t>
            </a:r>
            <a:r>
              <a:rPr lang="en-US" sz="2400" dirty="0" smtClean="0">
                <a:latin typeface="Times New Roman" pitchFamily="18" charset="0"/>
                <a:cs typeface="Times New Roman" pitchFamily="18" charset="0"/>
              </a:rPr>
              <a:t>).</a:t>
            </a:r>
          </a:p>
          <a:p>
            <a:pPr algn="just">
              <a:buClr>
                <a:srgbClr val="C00000"/>
              </a:buClr>
              <a:buFont typeface="Wingdings" pitchFamily="2" charset="2"/>
              <a:buChar char="§"/>
            </a:pPr>
            <a:r>
              <a:rPr lang="en-US" sz="2400" dirty="0">
                <a:latin typeface="Times New Roman" pitchFamily="18" charset="0"/>
                <a:cs typeface="Times New Roman" pitchFamily="18" charset="0"/>
              </a:rPr>
              <a:t>In simple terms, a C Preprocessor is just a text substitution tool and it instructs the compiler to do required pre-processing before the actual compilation</a:t>
            </a:r>
          </a:p>
          <a:p>
            <a:pPr algn="just">
              <a:buClr>
                <a:srgbClr val="C00000"/>
              </a:buClr>
              <a:buFont typeface="Wingdings" pitchFamily="2" charset="2"/>
              <a:buChar char="§"/>
            </a:pPr>
            <a:r>
              <a:rPr lang="en-US" sz="2400" dirty="0">
                <a:latin typeface="Times New Roman" pitchFamily="18" charset="0"/>
                <a:cs typeface="Times New Roman" pitchFamily="18" charset="0"/>
              </a:rPr>
              <a:t>We'll refer to the C Preprocessor as CPP.</a:t>
            </a:r>
          </a:p>
          <a:p>
            <a:pPr algn="just">
              <a:buClr>
                <a:srgbClr val="C00000"/>
              </a:buClr>
              <a:buFont typeface="Wingdings" pitchFamily="2" charset="2"/>
              <a:buChar char="§"/>
            </a:pPr>
            <a:r>
              <a:rPr lang="en-US" sz="2400" dirty="0">
                <a:latin typeface="Times New Roman" pitchFamily="18" charset="0"/>
                <a:cs typeface="Times New Roman" pitchFamily="18" charset="0"/>
              </a:rPr>
              <a:t>All preprocessor commands begin with a hash symbol (#). </a:t>
            </a:r>
            <a:endParaRPr lang="en-US" sz="2400" dirty="0" smtClean="0">
              <a:latin typeface="Times New Roman" pitchFamily="18" charset="0"/>
              <a:cs typeface="Times New Roman" pitchFamily="18" charset="0"/>
            </a:endParaRPr>
          </a:p>
          <a:p>
            <a:pPr algn="just">
              <a:buClr>
                <a:srgbClr val="C00000"/>
              </a:buClr>
              <a:buFont typeface="Wingdings" pitchFamily="2" charset="2"/>
              <a:buChar char="§"/>
            </a:pPr>
            <a:r>
              <a:rPr lang="en-US" sz="2400" dirty="0">
                <a:latin typeface="Times New Roman" pitchFamily="18" charset="0"/>
                <a:cs typeface="Times New Roman" pitchFamily="18" charset="0"/>
              </a:rPr>
              <a:t>Preprocessor directives are executed before compilation</a:t>
            </a:r>
          </a:p>
          <a:p>
            <a:pPr algn="just">
              <a:buClr>
                <a:srgbClr val="C00000"/>
              </a:buClr>
              <a:buFont typeface="Wingdings" pitchFamily="2" charset="2"/>
              <a:buChar char="§"/>
            </a:pPr>
            <a:endParaRPr lang="en-US" sz="2400" dirty="0">
              <a:latin typeface="Times New Roman" pitchFamily="18" charset="0"/>
              <a:cs typeface="Times New Roman" pitchFamily="18" charset="0"/>
            </a:endParaRPr>
          </a:p>
          <a:p>
            <a:pPr algn="just">
              <a:buClr>
                <a:srgbClr val="C00000"/>
              </a:buClr>
              <a:buFont typeface="Wingdings" pitchFamily="2" charset="2"/>
              <a:buChar char="§"/>
            </a:pPr>
            <a:endParaRPr lang="en-US" sz="2400" dirty="0">
              <a:latin typeface="Times New Roman" pitchFamily="18" charset="0"/>
              <a:cs typeface="Times New Roman" pitchFamily="18" charset="0"/>
            </a:endParaRPr>
          </a:p>
          <a:p>
            <a:pPr algn="just">
              <a:buFont typeface="Wingdings" pitchFamily="2" charset="2"/>
              <a:buChar char="§"/>
            </a:pPr>
            <a:endParaRPr lang="en-US" sz="2400" dirty="0">
              <a:latin typeface="Times New Roman" pitchFamily="18" charset="0"/>
              <a:cs typeface="Times New Roman" pitchFamily="18" charset="0"/>
            </a:endParaRPr>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4055793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err="1" smtClean="0">
                <a:latin typeface="Times New Roman" pitchFamily="18" charset="0"/>
                <a:cs typeface="Times New Roman" pitchFamily="18" charset="0"/>
              </a:rPr>
              <a:t>Cont</a:t>
            </a:r>
            <a:r>
              <a:rPr lang="en-US" sz="3600" dirty="0" smtClean="0">
                <a:latin typeface="Times New Roman" pitchFamily="18" charset="0"/>
                <a:cs typeface="Times New Roman" pitchFamily="18" charset="0"/>
              </a:rPr>
              <a: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lgn="just">
              <a:buNone/>
            </a:pPr>
            <a:r>
              <a:rPr lang="en-US" sz="2400" dirty="0" smtClean="0"/>
              <a:t>Syntax : </a:t>
            </a: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330487234"/>
              </p:ext>
            </p:extLst>
          </p:nvPr>
        </p:nvGraphicFramePr>
        <p:xfrm>
          <a:off x="1835696" y="1052736"/>
          <a:ext cx="6768752" cy="5303520"/>
        </p:xfrm>
        <a:graphic>
          <a:graphicData uri="http://schemas.openxmlformats.org/drawingml/2006/table">
            <a:tbl>
              <a:tblPr firstRow="1" bandRow="1">
                <a:tableStyleId>{5FD0F851-EC5A-4D38-B0AD-8093EC10F338}</a:tableStyleId>
              </a:tblPr>
              <a:tblGrid>
                <a:gridCol w="3384376"/>
                <a:gridCol w="3384376"/>
              </a:tblGrid>
              <a:tr h="370840">
                <a:tc>
                  <a:txBody>
                    <a:bodyPr/>
                    <a:lstStyle/>
                    <a:p>
                      <a:r>
                        <a:rPr lang="en-US" b="1" dirty="0" smtClean="0">
                          <a:latin typeface="Times New Roman" pitchFamily="18" charset="0"/>
                          <a:cs typeface="Times New Roman" pitchFamily="18" charset="0"/>
                        </a:rPr>
                        <a:t>switch( expression )</a:t>
                      </a:r>
                    </a:p>
                    <a:p>
                      <a:r>
                        <a:rPr lang="en-US" b="1"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      case value-1: </a:t>
                      </a:r>
                    </a:p>
                    <a:p>
                      <a:r>
                        <a:rPr lang="en-US" b="1" dirty="0" smtClean="0">
                          <a:latin typeface="Times New Roman" pitchFamily="18" charset="0"/>
                          <a:cs typeface="Times New Roman" pitchFamily="18" charset="0"/>
                        </a:rPr>
                        <a:t>                          Block-1; </a:t>
                      </a:r>
                    </a:p>
                    <a:p>
                      <a:r>
                        <a:rPr lang="en-US" b="1" dirty="0" smtClean="0">
                          <a:latin typeface="Times New Roman" pitchFamily="18" charset="0"/>
                          <a:cs typeface="Times New Roman" pitchFamily="18" charset="0"/>
                        </a:rPr>
                        <a:t>                          Break; </a:t>
                      </a:r>
                    </a:p>
                    <a:p>
                      <a:r>
                        <a:rPr lang="en-US" b="1" dirty="0" smtClean="0">
                          <a:latin typeface="Times New Roman" pitchFamily="18" charset="0"/>
                          <a:cs typeface="Times New Roman" pitchFamily="18" charset="0"/>
                        </a:rPr>
                        <a:t>      case value-2: </a:t>
                      </a:r>
                    </a:p>
                    <a:p>
                      <a:r>
                        <a:rPr lang="en-US" b="1" dirty="0" smtClean="0">
                          <a:latin typeface="Times New Roman" pitchFamily="18" charset="0"/>
                          <a:cs typeface="Times New Roman" pitchFamily="18" charset="0"/>
                        </a:rPr>
                        <a:t>                          Block-2; </a:t>
                      </a:r>
                    </a:p>
                    <a:p>
                      <a:r>
                        <a:rPr lang="en-US" b="1" dirty="0" smtClean="0">
                          <a:latin typeface="Times New Roman" pitchFamily="18" charset="0"/>
                          <a:cs typeface="Times New Roman" pitchFamily="18" charset="0"/>
                        </a:rPr>
                        <a:t>                          Break; </a:t>
                      </a:r>
                    </a:p>
                    <a:p>
                      <a:r>
                        <a:rPr lang="en-US" b="1"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      case value-n: </a:t>
                      </a:r>
                    </a:p>
                    <a:p>
                      <a:r>
                        <a:rPr lang="en-US" b="1" dirty="0" smtClean="0">
                          <a:latin typeface="Times New Roman" pitchFamily="18" charset="0"/>
                          <a:cs typeface="Times New Roman" pitchFamily="18" charset="0"/>
                        </a:rPr>
                        <a:t>                          Block-n; </a:t>
                      </a:r>
                    </a:p>
                    <a:p>
                      <a:r>
                        <a:rPr lang="en-US" b="1" dirty="0" smtClean="0">
                          <a:latin typeface="Times New Roman" pitchFamily="18" charset="0"/>
                          <a:cs typeface="Times New Roman" pitchFamily="18" charset="0"/>
                        </a:rPr>
                        <a:t>                          Break; </a:t>
                      </a:r>
                    </a:p>
                    <a:p>
                      <a:r>
                        <a:rPr lang="en-US" b="1" dirty="0" smtClean="0">
                          <a:latin typeface="Times New Roman" pitchFamily="18" charset="0"/>
                          <a:cs typeface="Times New Roman" pitchFamily="18" charset="0"/>
                        </a:rPr>
                        <a:t>       default: </a:t>
                      </a:r>
                    </a:p>
                    <a:p>
                      <a:r>
                        <a:rPr lang="en-US" b="1" dirty="0" smtClean="0">
                          <a:latin typeface="Times New Roman" pitchFamily="18" charset="0"/>
                          <a:cs typeface="Times New Roman" pitchFamily="18" charset="0"/>
                        </a:rPr>
                        <a:t>                           Block-1; </a:t>
                      </a:r>
                    </a:p>
                    <a:p>
                      <a:r>
                        <a:rPr lang="en-US" b="1" dirty="0" smtClean="0">
                          <a:latin typeface="Times New Roman" pitchFamily="18" charset="0"/>
                          <a:cs typeface="Times New Roman" pitchFamily="18" charset="0"/>
                        </a:rPr>
                        <a:t>                           Break; </a:t>
                      </a:r>
                    </a:p>
                    <a:p>
                      <a:r>
                        <a:rPr lang="en-US" b="1"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Statement-x; </a:t>
                      </a:r>
                      <a:endParaRPr lang="en-IN" b="1" dirty="0">
                        <a:latin typeface="Times New Roman" pitchFamily="18" charset="0"/>
                        <a:cs typeface="Times New Roman" pitchFamily="18" charset="0"/>
                      </a:endParaRPr>
                    </a:p>
                  </a:txBody>
                  <a:tcPr/>
                </a:tc>
                <a:tc>
                  <a:txBody>
                    <a:bodyPr/>
                    <a:lstStyle/>
                    <a:p>
                      <a:r>
                        <a:rPr lang="en-US" sz="1800" b="1" kern="1200" dirty="0" smtClean="0">
                          <a:solidFill>
                            <a:schemeClr val="tx1"/>
                          </a:solidFill>
                          <a:latin typeface="Times New Roman" pitchFamily="18" charset="0"/>
                          <a:ea typeface="+mn-ea"/>
                          <a:cs typeface="Times New Roman" pitchFamily="18" charset="0"/>
                        </a:rPr>
                        <a:t>switch(expression)  </a:t>
                      </a:r>
                    </a:p>
                    <a:p>
                      <a:r>
                        <a:rPr lang="en-US" sz="1800" b="1" kern="1200" dirty="0" smtClean="0">
                          <a:solidFill>
                            <a:schemeClr val="tx1"/>
                          </a:solidFill>
                          <a:latin typeface="Times New Roman" pitchFamily="18" charset="0"/>
                          <a:ea typeface="+mn-ea"/>
                          <a:cs typeface="Times New Roman" pitchFamily="18" charset="0"/>
                        </a:rPr>
                        <a:t>{  </a:t>
                      </a:r>
                    </a:p>
                    <a:p>
                      <a:r>
                        <a:rPr lang="en-US" sz="1800" b="1" kern="1200" dirty="0" smtClean="0">
                          <a:solidFill>
                            <a:schemeClr val="tx1"/>
                          </a:solidFill>
                          <a:latin typeface="Times New Roman" pitchFamily="18" charset="0"/>
                          <a:ea typeface="+mn-ea"/>
                          <a:cs typeface="Times New Roman" pitchFamily="18" charset="0"/>
                        </a:rPr>
                        <a:t>  case constant 1:  </a:t>
                      </a:r>
                    </a:p>
                    <a:p>
                      <a:r>
                        <a:rPr lang="en-US" sz="1800" b="1" kern="1200" dirty="0" smtClean="0">
                          <a:solidFill>
                            <a:schemeClr val="tx1"/>
                          </a:solidFill>
                          <a:latin typeface="Times New Roman" pitchFamily="18" charset="0"/>
                          <a:ea typeface="+mn-ea"/>
                          <a:cs typeface="Times New Roman" pitchFamily="18" charset="0"/>
                        </a:rPr>
                        <a:t>              // statements;  </a:t>
                      </a:r>
                    </a:p>
                    <a:p>
                      <a:r>
                        <a:rPr lang="en-US" sz="1800" b="1" kern="1200" dirty="0" smtClean="0">
                          <a:solidFill>
                            <a:schemeClr val="tx1"/>
                          </a:solidFill>
                          <a:latin typeface="Times New Roman" pitchFamily="18" charset="0"/>
                          <a:ea typeface="+mn-ea"/>
                          <a:cs typeface="Times New Roman" pitchFamily="18" charset="0"/>
                        </a:rPr>
                        <a:t>                  break;  </a:t>
                      </a:r>
                    </a:p>
                    <a:p>
                      <a:r>
                        <a:rPr lang="en-US" sz="1800" b="1" kern="1200" dirty="0" smtClean="0">
                          <a:solidFill>
                            <a:schemeClr val="tx1"/>
                          </a:solidFill>
                          <a:latin typeface="Times New Roman" pitchFamily="18" charset="0"/>
                          <a:ea typeface="+mn-ea"/>
                          <a:cs typeface="Times New Roman" pitchFamily="18" charset="0"/>
                        </a:rPr>
                        <a:t>  case constant 2:  </a:t>
                      </a:r>
                    </a:p>
                    <a:p>
                      <a:r>
                        <a:rPr lang="en-US" sz="1800" b="1" kern="1200" dirty="0" smtClean="0">
                          <a:solidFill>
                            <a:schemeClr val="tx1"/>
                          </a:solidFill>
                          <a:latin typeface="Times New Roman" pitchFamily="18" charset="0"/>
                          <a:ea typeface="+mn-ea"/>
                          <a:cs typeface="Times New Roman" pitchFamily="18" charset="0"/>
                        </a:rPr>
                        <a:t>               // statements;  </a:t>
                      </a:r>
                    </a:p>
                    <a:p>
                      <a:r>
                        <a:rPr lang="en-US" sz="1800" b="1" kern="1200" dirty="0" smtClean="0">
                          <a:solidFill>
                            <a:schemeClr val="tx1"/>
                          </a:solidFill>
                          <a:latin typeface="Times New Roman" pitchFamily="18" charset="0"/>
                          <a:ea typeface="+mn-ea"/>
                          <a:cs typeface="Times New Roman" pitchFamily="18" charset="0"/>
                        </a:rPr>
                        <a:t>                   break;  </a:t>
                      </a:r>
                    </a:p>
                    <a:p>
                      <a:r>
                        <a:rPr lang="en-US" sz="1800" b="1" kern="1200" dirty="0" smtClean="0">
                          <a:solidFill>
                            <a:schemeClr val="tx1"/>
                          </a:solidFill>
                          <a:latin typeface="Times New Roman" pitchFamily="18" charset="0"/>
                          <a:ea typeface="+mn-ea"/>
                          <a:cs typeface="Times New Roman" pitchFamily="18" charset="0"/>
                        </a:rPr>
                        <a:t>  case constant n:  </a:t>
                      </a:r>
                    </a:p>
                    <a:p>
                      <a:r>
                        <a:rPr lang="en-US" sz="1800" b="1" kern="1200" dirty="0" smtClean="0">
                          <a:solidFill>
                            <a:schemeClr val="tx1"/>
                          </a:solidFill>
                          <a:latin typeface="Times New Roman" pitchFamily="18" charset="0"/>
                          <a:ea typeface="+mn-ea"/>
                          <a:cs typeface="Times New Roman" pitchFamily="18" charset="0"/>
                        </a:rPr>
                        <a:t>               // statements;  </a:t>
                      </a:r>
                    </a:p>
                    <a:p>
                      <a:r>
                        <a:rPr lang="en-US" sz="1800" b="1" kern="1200" dirty="0" smtClean="0">
                          <a:solidFill>
                            <a:schemeClr val="tx1"/>
                          </a:solidFill>
                          <a:latin typeface="Times New Roman" pitchFamily="18" charset="0"/>
                          <a:ea typeface="+mn-ea"/>
                          <a:cs typeface="Times New Roman" pitchFamily="18" charset="0"/>
                        </a:rPr>
                        <a:t>                   break;  </a:t>
                      </a:r>
                    </a:p>
                    <a:p>
                      <a:r>
                        <a:rPr lang="en-US" sz="1800" b="1" kern="1200" dirty="0" smtClean="0">
                          <a:solidFill>
                            <a:schemeClr val="tx1"/>
                          </a:solidFill>
                          <a:latin typeface="Times New Roman" pitchFamily="18" charset="0"/>
                          <a:ea typeface="+mn-ea"/>
                          <a:cs typeface="Times New Roman" pitchFamily="18" charset="0"/>
                        </a:rPr>
                        <a:t>  ………</a:t>
                      </a:r>
                    </a:p>
                    <a:p>
                      <a:r>
                        <a:rPr lang="en-US" sz="1800" b="1" kern="1200" dirty="0" smtClean="0">
                          <a:solidFill>
                            <a:schemeClr val="tx1"/>
                          </a:solidFill>
                          <a:latin typeface="Times New Roman" pitchFamily="18" charset="0"/>
                          <a:ea typeface="+mn-ea"/>
                          <a:cs typeface="Times New Roman" pitchFamily="18" charset="0"/>
                        </a:rPr>
                        <a:t>  ……..</a:t>
                      </a:r>
                    </a:p>
                    <a:p>
                      <a:r>
                        <a:rPr lang="en-US" sz="1800" b="1" kern="1200" dirty="0" smtClean="0">
                          <a:solidFill>
                            <a:schemeClr val="tx1"/>
                          </a:solidFill>
                          <a:latin typeface="Times New Roman" pitchFamily="18" charset="0"/>
                          <a:ea typeface="+mn-ea"/>
                          <a:cs typeface="Times New Roman" pitchFamily="18" charset="0"/>
                        </a:rPr>
                        <a:t>  ………</a:t>
                      </a:r>
                    </a:p>
                    <a:p>
                      <a:endParaRPr lang="en-US" sz="1800" b="1" kern="1200" dirty="0" smtClean="0">
                        <a:solidFill>
                          <a:schemeClr val="tx1"/>
                        </a:solidFill>
                        <a:latin typeface="Times New Roman" pitchFamily="18" charset="0"/>
                        <a:ea typeface="+mn-ea"/>
                        <a:cs typeface="Times New Roman" pitchFamily="18" charset="0"/>
                      </a:endParaRPr>
                    </a:p>
                    <a:p>
                      <a:r>
                        <a:rPr lang="en-US" sz="1800" b="1" kern="1200" dirty="0" smtClean="0">
                          <a:solidFill>
                            <a:schemeClr val="tx1"/>
                          </a:solidFill>
                          <a:latin typeface="Times New Roman" pitchFamily="18" charset="0"/>
                          <a:ea typeface="+mn-ea"/>
                          <a:cs typeface="Times New Roman" pitchFamily="18" charset="0"/>
                        </a:rPr>
                        <a:t>   default:  </a:t>
                      </a:r>
                    </a:p>
                    <a:p>
                      <a:r>
                        <a:rPr lang="en-US" sz="1800" b="1" kern="1200" dirty="0" smtClean="0">
                          <a:solidFill>
                            <a:schemeClr val="tx1"/>
                          </a:solidFill>
                          <a:latin typeface="Times New Roman" pitchFamily="18" charset="0"/>
                          <a:ea typeface="+mn-ea"/>
                          <a:cs typeface="Times New Roman" pitchFamily="18" charset="0"/>
                        </a:rPr>
                        <a:t>               // statements;  </a:t>
                      </a:r>
                    </a:p>
                    <a:p>
                      <a:r>
                        <a:rPr lang="en-US" sz="1800" b="1" kern="1200" dirty="0" smtClean="0">
                          <a:solidFill>
                            <a:schemeClr val="tx1"/>
                          </a:solidFill>
                          <a:latin typeface="Times New Roman" pitchFamily="18" charset="0"/>
                          <a:ea typeface="+mn-ea"/>
                          <a:cs typeface="Times New Roman" pitchFamily="18" charset="0"/>
                        </a:rPr>
                        <a:t>}  </a:t>
                      </a:r>
                    </a:p>
                    <a:p>
                      <a:endParaRPr lang="en-IN" b="1"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40289775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err="1" smtClean="0">
                <a:latin typeface="Times New Roman" pitchFamily="18" charset="0"/>
                <a:cs typeface="Times New Roman" pitchFamily="18" charset="0"/>
              </a:rPr>
              <a:t>Cont</a:t>
            </a:r>
            <a:r>
              <a:rPr lang="en-US" sz="3600" dirty="0" smtClean="0">
                <a:latin typeface="Times New Roman" pitchFamily="18" charset="0"/>
                <a:cs typeface="Times New Roman" pitchFamily="18" charset="0"/>
              </a:rPr>
              <a: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lgn="just">
              <a:buNone/>
            </a:pPr>
            <a:r>
              <a:rPr lang="en-US" dirty="0" smtClean="0">
                <a:latin typeface="Times New Roman" pitchFamily="18" charset="0"/>
                <a:cs typeface="Times New Roman" pitchFamily="18" charset="0"/>
              </a:rPr>
              <a:t>Flow chart of </a:t>
            </a:r>
          </a:p>
          <a:p>
            <a:pPr marL="45720" indent="0" algn="just">
              <a:buNone/>
            </a:pPr>
            <a:r>
              <a:rPr lang="en-US" sz="2400" dirty="0" smtClean="0">
                <a:latin typeface="Times New Roman" pitchFamily="18" charset="0"/>
                <a:cs typeface="Times New Roman" pitchFamily="18" charset="0"/>
              </a:rPr>
              <a:t>Switch case</a:t>
            </a:r>
            <a:endParaRPr lang="en-US"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914400"/>
            <a:ext cx="355282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644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 using switch case</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45720" indent="0" algn="just">
              <a:buNone/>
            </a:pPr>
            <a:r>
              <a:rPr lang="en-US" sz="2400" dirty="0" smtClean="0">
                <a:latin typeface="Times New Roman" pitchFamily="18" charset="0"/>
                <a:cs typeface="Times New Roman" pitchFamily="18" charset="0"/>
                <a:hlinkClick r:id="rId2" action="ppaction://hlinkfile"/>
              </a:rPr>
              <a:t>Click here to see program of switch case </a:t>
            </a:r>
            <a:endParaRPr lang="en-US" sz="2400" dirty="0" smtClean="0">
              <a:latin typeface="Times New Roman" pitchFamily="18" charset="0"/>
              <a:cs typeface="Times New Roman" pitchFamily="18" charset="0"/>
            </a:endParaRPr>
          </a:p>
          <a:p>
            <a:pPr marL="45720" indent="0" algn="just">
              <a:buNone/>
            </a:pPr>
            <a:r>
              <a:rPr lang="en-US" sz="2400" dirty="0" smtClean="0">
                <a:latin typeface="Times New Roman" pitchFamily="18" charset="0"/>
                <a:cs typeface="Times New Roman" pitchFamily="18" charset="0"/>
              </a:rPr>
              <a:t>Like this you can perform any program. </a:t>
            </a:r>
          </a:p>
          <a:p>
            <a:pPr marL="45720" indent="0" algn="just">
              <a:buNone/>
            </a:pPr>
            <a:r>
              <a:rPr lang="en-US" sz="2400" b="1" dirty="0" smtClean="0">
                <a:latin typeface="Times New Roman" pitchFamily="18" charset="0"/>
                <a:cs typeface="Times New Roman" pitchFamily="18" charset="0"/>
              </a:rPr>
              <a:t>Some Rule for Switch case </a:t>
            </a:r>
          </a:p>
          <a:p>
            <a:pPr algn="just">
              <a:buClr>
                <a:srgbClr val="C00000"/>
              </a:buClr>
              <a:buFont typeface="Wingdings" pitchFamily="2" charset="2"/>
              <a:buChar char="§"/>
            </a:pPr>
            <a:r>
              <a:rPr lang="en-IN" sz="2400" dirty="0">
                <a:latin typeface="Times New Roman" pitchFamily="18" charset="0"/>
                <a:cs typeface="Times New Roman" pitchFamily="18" charset="0"/>
              </a:rPr>
              <a:t>The switch expression must be of integer or character type</a:t>
            </a:r>
          </a:p>
          <a:p>
            <a:pPr algn="just">
              <a:buClr>
                <a:srgbClr val="C00000"/>
              </a:buClr>
              <a:buFont typeface="Wingdings" pitchFamily="2" charset="2"/>
              <a:buChar char="§"/>
            </a:pPr>
            <a:r>
              <a:rPr lang="en-IN" sz="2400" dirty="0">
                <a:latin typeface="Times New Roman" pitchFamily="18" charset="0"/>
                <a:cs typeface="Times New Roman" pitchFamily="18" charset="0"/>
              </a:rPr>
              <a:t>The case value must be integer or character constant</a:t>
            </a:r>
          </a:p>
          <a:p>
            <a:pPr algn="just">
              <a:buClr>
                <a:srgbClr val="C00000"/>
              </a:buClr>
              <a:buFont typeface="Wingdings" pitchFamily="2" charset="2"/>
              <a:buChar char="§"/>
            </a:pPr>
            <a:r>
              <a:rPr lang="en-IN" sz="2400" dirty="0">
                <a:latin typeface="Times New Roman" pitchFamily="18" charset="0"/>
                <a:cs typeface="Times New Roman" pitchFamily="18" charset="0"/>
              </a:rPr>
              <a:t>The case value can be used only inside the switch statement</a:t>
            </a:r>
          </a:p>
          <a:p>
            <a:pPr algn="just">
              <a:buClr>
                <a:srgbClr val="C00000"/>
              </a:buClr>
              <a:buFont typeface="Wingdings" pitchFamily="2" charset="2"/>
              <a:buChar char="§"/>
            </a:pPr>
            <a:r>
              <a:rPr lang="en-IN" sz="2400" dirty="0">
                <a:latin typeface="Times New Roman" pitchFamily="18" charset="0"/>
                <a:cs typeface="Times New Roman" pitchFamily="18" charset="0"/>
              </a:rPr>
              <a:t>The break statement in switch case is not must. It is optional. If there is no break statement found in switch case, all the cases will be executed after matching the case value</a:t>
            </a:r>
          </a:p>
          <a:p>
            <a:pPr algn="just">
              <a:buClr>
                <a:srgbClr val="C00000"/>
              </a:buClr>
              <a:buFont typeface="Wingdings" pitchFamily="2" charset="2"/>
              <a:buChar char="§"/>
            </a:pPr>
            <a:r>
              <a:rPr lang="en-IN" sz="2400" dirty="0">
                <a:latin typeface="Times New Roman" pitchFamily="18" charset="0"/>
                <a:cs typeface="Times New Roman" pitchFamily="18" charset="0"/>
              </a:rPr>
              <a:t>It is known as fall through state of C switch </a:t>
            </a:r>
            <a:r>
              <a:rPr lang="en-IN" sz="2400" dirty="0" smtClean="0">
                <a:latin typeface="Times New Roman" pitchFamily="18" charset="0"/>
                <a:cs typeface="Times New Roman" pitchFamily="18" charset="0"/>
              </a:rPr>
              <a:t>statement</a:t>
            </a:r>
          </a:p>
          <a:p>
            <a:pPr algn="just">
              <a:buClr>
                <a:srgbClr val="C00000"/>
              </a:buClr>
              <a:buFont typeface="Wingdings" pitchFamily="2" charset="2"/>
              <a:buChar char="§"/>
            </a:pPr>
            <a:r>
              <a:rPr lang="en-US" sz="2400" dirty="0" smtClean="0">
                <a:latin typeface="Times New Roman" pitchFamily="18" charset="0"/>
                <a:cs typeface="Times New Roman" pitchFamily="18" charset="0"/>
              </a:rPr>
              <a:t>Do not repeat any cash else it gives an error.</a:t>
            </a:r>
            <a:endParaRPr lang="en-US" sz="2400" dirty="0">
              <a:latin typeface="Times New Roman" pitchFamily="18" charset="0"/>
              <a:cs typeface="Times New Roman" pitchFamily="18" charset="0"/>
            </a:endParaRPr>
          </a:p>
          <a:p>
            <a:pPr lvl="1" algn="just">
              <a:buClr>
                <a:schemeClr val="accent2">
                  <a:lumMod val="75000"/>
                </a:schemeClr>
              </a:buClr>
              <a:buNone/>
            </a:pPr>
            <a:endParaRPr lang="en-US" dirty="0">
              <a:latin typeface="Times New Roman" pitchFamily="18" charset="0"/>
              <a:cs typeface="Times New Roman"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3053036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Looping statement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lnSpcReduction="10000"/>
          </a:bodyPr>
          <a:lstStyle/>
          <a:p>
            <a:pPr algn="just">
              <a:buFont typeface="Wingdings" pitchFamily="2" charset="2"/>
              <a:buChar char="§"/>
            </a:pPr>
            <a:r>
              <a:rPr lang="en-US" sz="2400" dirty="0">
                <a:latin typeface="Times New Roman" pitchFamily="18" charset="0"/>
                <a:cs typeface="Times New Roman" pitchFamily="18" charset="0"/>
              </a:rPr>
              <a:t>The loops in C programming is use to execute block of code n numbers of time. </a:t>
            </a:r>
          </a:p>
          <a:p>
            <a:pPr algn="just">
              <a:buFont typeface="Wingdings" pitchFamily="2" charset="2"/>
              <a:buChar char="§"/>
            </a:pPr>
            <a:r>
              <a:rPr lang="en-US" sz="2400" dirty="0">
                <a:latin typeface="Times New Roman" pitchFamily="18" charset="0"/>
                <a:cs typeface="Times New Roman" pitchFamily="18" charset="0"/>
              </a:rPr>
              <a:t>Basically it is use to execute same task several time.</a:t>
            </a:r>
          </a:p>
          <a:p>
            <a:pPr algn="just">
              <a:buFont typeface="Wingdings" pitchFamily="2" charset="2"/>
              <a:buChar char="§"/>
            </a:pPr>
            <a:r>
              <a:rPr lang="en-IN" sz="2400" dirty="0">
                <a:latin typeface="Times New Roman" pitchFamily="18" charset="0"/>
                <a:cs typeface="Times New Roman" pitchFamily="18" charset="0"/>
              </a:rPr>
              <a:t>In other words, it iterates a code or group of code many times.</a:t>
            </a:r>
          </a:p>
          <a:p>
            <a:pPr algn="just">
              <a:buFont typeface="Wingdings" pitchFamily="2" charset="2"/>
              <a:buChar char="§"/>
            </a:pPr>
            <a:r>
              <a:rPr lang="en-US" sz="2400" dirty="0">
                <a:latin typeface="Times New Roman" pitchFamily="18" charset="0"/>
                <a:cs typeface="Times New Roman" pitchFamily="18" charset="0"/>
              </a:rPr>
              <a:t>To control the loop execution we have to use condition. It will executer till condition is fulfill else loop entered into the infinite loop</a:t>
            </a:r>
            <a:r>
              <a:rPr lang="en-US" sz="2400" dirty="0" smtClean="0">
                <a:latin typeface="Times New Roman" pitchFamily="18" charset="0"/>
                <a:cs typeface="Times New Roman" pitchFamily="18" charset="0"/>
              </a:rPr>
              <a:t>.</a:t>
            </a:r>
          </a:p>
          <a:p>
            <a:pPr algn="just">
              <a:buFont typeface="Wingdings" pitchFamily="2" charset="2"/>
              <a:buChar char="§"/>
            </a:pPr>
            <a:r>
              <a:rPr lang="en-US" sz="2400" dirty="0" smtClean="0">
                <a:latin typeface="Times New Roman" pitchFamily="18" charset="0"/>
                <a:cs typeface="Times New Roman" pitchFamily="18" charset="0"/>
              </a:rPr>
              <a:t>In c we have two types of loop entry control and exit control.</a:t>
            </a:r>
          </a:p>
          <a:p>
            <a:pPr marL="45720" indent="0" algn="just">
              <a:buNone/>
            </a:pPr>
            <a:r>
              <a:rPr lang="en-US" sz="2400" b="1" dirty="0" smtClean="0">
                <a:latin typeface="Times New Roman" pitchFamily="18" charset="0"/>
                <a:cs typeface="Times New Roman" pitchFamily="18" charset="0"/>
              </a:rPr>
              <a:t>C provide three loops</a:t>
            </a:r>
          </a:p>
          <a:p>
            <a:pPr marL="502920" indent="-457200" algn="just">
              <a:buAutoNum type="arabicParenR"/>
            </a:pPr>
            <a:r>
              <a:rPr lang="en-US" sz="2400" dirty="0" smtClean="0">
                <a:latin typeface="Times New Roman" pitchFamily="18" charset="0"/>
                <a:cs typeface="Times New Roman" pitchFamily="18" charset="0"/>
              </a:rPr>
              <a:t>For loop  (entry control)</a:t>
            </a:r>
          </a:p>
          <a:p>
            <a:pPr marL="502920" indent="-457200" algn="just">
              <a:buAutoNum type="arabicParenR"/>
            </a:pPr>
            <a:r>
              <a:rPr lang="en-US" sz="2400" dirty="0" smtClean="0">
                <a:latin typeface="Times New Roman" pitchFamily="18" charset="0"/>
                <a:cs typeface="Times New Roman" pitchFamily="18" charset="0"/>
              </a:rPr>
              <a:t>While loop (entry control)</a:t>
            </a:r>
          </a:p>
          <a:p>
            <a:pPr marL="502920" indent="-457200" algn="just">
              <a:buAutoNum type="arabicParenR"/>
            </a:pPr>
            <a:r>
              <a:rPr lang="en-US" sz="2400" dirty="0" smtClean="0">
                <a:latin typeface="Times New Roman" pitchFamily="18" charset="0"/>
                <a:cs typeface="Times New Roman" pitchFamily="18" charset="0"/>
              </a:rPr>
              <a:t>Do while loop (exit control)</a:t>
            </a:r>
            <a:endParaRPr lang="en-US" sz="2400" dirty="0">
              <a:latin typeface="Times New Roman" pitchFamily="18" charset="0"/>
              <a:cs typeface="Times New Roman" pitchFamily="18" charset="0"/>
            </a:endParaRPr>
          </a:p>
          <a:p>
            <a:pPr algn="just">
              <a:buFont typeface="Wingdings" pitchFamily="2" charset="2"/>
              <a:buChar char="§"/>
            </a:pPr>
            <a:endParaRPr lang="en-US" sz="2400" dirty="0">
              <a:latin typeface="Times New Roman" pitchFamily="18" charset="0"/>
              <a:cs typeface="Times New Roman" pitchFamily="18" charset="0"/>
            </a:endParaRPr>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22650450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For loop in C Programming</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lgn="just">
              <a:buNone/>
            </a:pPr>
            <a:r>
              <a:rPr lang="en-US" sz="2400" dirty="0" smtClean="0">
                <a:latin typeface="Times New Roman" pitchFamily="18" charset="0"/>
                <a:cs typeface="Times New Roman" pitchFamily="18" charset="0"/>
              </a:rPr>
              <a:t>Is use to execute block of code till the condition become true. It will terminate the execution when condition become false.</a:t>
            </a:r>
          </a:p>
          <a:p>
            <a:pPr marL="45720" indent="0" algn="just">
              <a:buNone/>
            </a:pPr>
            <a:r>
              <a:rPr lang="en-US" sz="2400" dirty="0" smtClean="0">
                <a:latin typeface="Times New Roman" pitchFamily="18" charset="0"/>
                <a:cs typeface="Times New Roman" pitchFamily="18" charset="0"/>
              </a:rPr>
              <a:t>For loop is known as entry control loop because it check condition first before executing the inside statements.</a:t>
            </a:r>
          </a:p>
          <a:p>
            <a:pPr marL="45720" indent="0" algn="just">
              <a:buNone/>
            </a:pPr>
            <a:r>
              <a:rPr lang="en-US" sz="2400" dirty="0" smtClean="0">
                <a:latin typeface="Times New Roman" pitchFamily="18" charset="0"/>
                <a:cs typeface="Times New Roman" pitchFamily="18" charset="0"/>
              </a:rPr>
              <a:t>Block of code must enclosed within { } braces.</a:t>
            </a:r>
          </a:p>
          <a:p>
            <a:pPr marL="45720" indent="0" algn="just">
              <a:buNone/>
            </a:pPr>
            <a:r>
              <a:rPr lang="en-US" sz="2400" dirty="0" smtClean="0">
                <a:latin typeface="Times New Roman" pitchFamily="18" charset="0"/>
                <a:cs typeface="Times New Roman" pitchFamily="18" charset="0"/>
              </a:rPr>
              <a:t>It execute code “0” or ‘N” times as condition is given.</a:t>
            </a:r>
          </a:p>
          <a:p>
            <a:pPr marL="45720" indent="0" algn="just">
              <a:buNone/>
            </a:pPr>
            <a:r>
              <a:rPr lang="en-US" sz="2400" b="1" dirty="0" smtClean="0">
                <a:latin typeface="Times New Roman" pitchFamily="18" charset="0"/>
                <a:cs typeface="Times New Roman" pitchFamily="18" charset="0"/>
              </a:rPr>
              <a:t>Syntax : </a:t>
            </a:r>
          </a:p>
          <a:p>
            <a:pPr algn="just">
              <a:buClr>
                <a:schemeClr val="accent2">
                  <a:lumMod val="75000"/>
                </a:schemeClr>
              </a:buClr>
              <a:buNone/>
            </a:pPr>
            <a:r>
              <a:rPr lang="en-IN" sz="2400" b="1" dirty="0">
                <a:latin typeface="Times New Roman" pitchFamily="18" charset="0"/>
                <a:cs typeface="Times New Roman" pitchFamily="18" charset="0"/>
              </a:rPr>
              <a:t>for(</a:t>
            </a:r>
            <a:r>
              <a:rPr lang="en-IN" sz="2400" b="1" dirty="0" err="1">
                <a:latin typeface="Times New Roman" pitchFamily="18" charset="0"/>
                <a:cs typeface="Times New Roman" pitchFamily="18" charset="0"/>
              </a:rPr>
              <a:t>initialization;condition;incr</a:t>
            </a:r>
            <a:r>
              <a:rPr lang="en-IN" sz="2400" b="1" dirty="0">
                <a:latin typeface="Times New Roman" pitchFamily="18" charset="0"/>
                <a:cs typeface="Times New Roman" pitchFamily="18" charset="0"/>
              </a:rPr>
              <a:t>/</a:t>
            </a:r>
            <a:r>
              <a:rPr lang="en-IN" sz="2400" b="1" dirty="0" err="1">
                <a:latin typeface="Times New Roman" pitchFamily="18" charset="0"/>
                <a:cs typeface="Times New Roman" pitchFamily="18" charset="0"/>
              </a:rPr>
              <a:t>decr</a:t>
            </a:r>
            <a:r>
              <a:rPr lang="en-IN" sz="2400" b="1" dirty="0">
                <a:latin typeface="Times New Roman" pitchFamily="18" charset="0"/>
                <a:cs typeface="Times New Roman" pitchFamily="18" charset="0"/>
              </a:rPr>
              <a:t>)</a:t>
            </a:r>
          </a:p>
          <a:p>
            <a:pPr algn="just">
              <a:buClr>
                <a:schemeClr val="accent2">
                  <a:lumMod val="75000"/>
                </a:schemeClr>
              </a:buClr>
              <a:buNone/>
            </a:pPr>
            <a:r>
              <a:rPr lang="en-IN" sz="2400" b="1" dirty="0">
                <a:latin typeface="Times New Roman" pitchFamily="18" charset="0"/>
                <a:cs typeface="Times New Roman" pitchFamily="18" charset="0"/>
              </a:rPr>
              <a:t>	{  </a:t>
            </a:r>
          </a:p>
          <a:p>
            <a:pPr algn="just">
              <a:buClr>
                <a:schemeClr val="accent2">
                  <a:lumMod val="75000"/>
                </a:schemeClr>
              </a:buClr>
              <a:buNone/>
            </a:pPr>
            <a:r>
              <a:rPr lang="en-IN" sz="2400" b="1" dirty="0">
                <a:latin typeface="Times New Roman" pitchFamily="18" charset="0"/>
                <a:cs typeface="Times New Roman" pitchFamily="18" charset="0"/>
              </a:rPr>
              <a:t>		//code to be executed  </a:t>
            </a:r>
          </a:p>
          <a:p>
            <a:pPr algn="just">
              <a:buClr>
                <a:schemeClr val="accent2">
                  <a:lumMod val="75000"/>
                </a:schemeClr>
              </a:buClr>
              <a:buNone/>
            </a:pPr>
            <a:r>
              <a:rPr lang="en-IN" sz="2400" b="1" dirty="0">
                <a:latin typeface="Times New Roman" pitchFamily="18" charset="0"/>
                <a:cs typeface="Times New Roman" pitchFamily="18" charset="0"/>
              </a:rPr>
              <a:t>	}  </a:t>
            </a:r>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7" name="Picture 2"/>
          <p:cNvPicPr>
            <a:picLocks noChangeAspect="1" noChangeArrowheads="1"/>
          </p:cNvPicPr>
          <p:nvPr/>
        </p:nvPicPr>
        <p:blipFill>
          <a:blip r:embed="rId3"/>
          <a:srcRect/>
          <a:stretch>
            <a:fillRect/>
          </a:stretch>
        </p:blipFill>
        <p:spPr bwMode="auto">
          <a:xfrm>
            <a:off x="6012160" y="3763050"/>
            <a:ext cx="2362200" cy="2414692"/>
          </a:xfrm>
          <a:prstGeom prst="rect">
            <a:avLst/>
          </a:prstGeom>
          <a:noFill/>
          <a:ln w="9525">
            <a:noFill/>
            <a:miter lim="800000"/>
            <a:headEnd/>
            <a:tailEnd/>
          </a:ln>
          <a:effectLst/>
        </p:spPr>
      </p:pic>
    </p:spTree>
    <p:extLst>
      <p:ext uri="{BB962C8B-B14F-4D97-AF65-F5344CB8AC3E}">
        <p14:creationId xmlns:p14="http://schemas.microsoft.com/office/powerpoint/2010/main" val="351826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Flowchart of for loop</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lgn="just">
              <a:buNone/>
            </a:pPr>
            <a:endParaRPr lang="en-US" sz="2400" dirty="0"/>
          </a:p>
          <a:p>
            <a:pPr algn="just">
              <a:buFont typeface="Wingdings" pitchFamily="2" charset="2"/>
              <a:buChar char="§"/>
            </a:pPr>
            <a:r>
              <a:rPr lang="en-US" dirty="0" smtClean="0">
                <a:latin typeface="Times New Roman" pitchFamily="18" charset="0"/>
                <a:cs typeface="Times New Roman" pitchFamily="18" charset="0"/>
              </a:rPr>
              <a:t>We can also declare nested </a:t>
            </a:r>
          </a:p>
          <a:p>
            <a:pPr marL="4572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For loop. (loop within loop).</a:t>
            </a:r>
          </a:p>
          <a:p>
            <a:pPr algn="just">
              <a:buFont typeface="Wingdings" pitchFamily="2" charset="2"/>
              <a:buChar char="§"/>
            </a:pPr>
            <a:r>
              <a:rPr lang="en-US" dirty="0" smtClean="0">
                <a:latin typeface="Times New Roman" pitchFamily="18" charset="0"/>
                <a:cs typeface="Times New Roman" pitchFamily="18" charset="0"/>
              </a:rPr>
              <a:t>It is not compulsory to give </a:t>
            </a:r>
          </a:p>
          <a:p>
            <a:pPr marL="4572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Initialization or increment or</a:t>
            </a:r>
          </a:p>
          <a:p>
            <a:pPr marL="45720" indent="0" algn="just">
              <a:buNone/>
            </a:pPr>
            <a:r>
              <a:rPr lang="en-US" dirty="0" smtClean="0">
                <a:latin typeface="Times New Roman" pitchFamily="18" charset="0"/>
                <a:cs typeface="Times New Roman" pitchFamily="18" charset="0"/>
              </a:rPr>
              <a:t>   Decrement statement.</a:t>
            </a:r>
          </a:p>
          <a:p>
            <a:pPr algn="just">
              <a:buFont typeface="Wingdings" pitchFamily="2" charset="2"/>
              <a:buChar char="§"/>
            </a:pPr>
            <a:r>
              <a:rPr lang="en-US" dirty="0" smtClean="0">
                <a:latin typeface="Times New Roman" pitchFamily="18" charset="0"/>
                <a:cs typeface="Times New Roman" pitchFamily="18" charset="0"/>
              </a:rPr>
              <a:t>If you not declare it, it start </a:t>
            </a:r>
          </a:p>
          <a:p>
            <a:pPr marL="45720" indent="0" algn="just">
              <a:buNone/>
            </a:pPr>
            <a:r>
              <a:rPr lang="en-US" dirty="0" smtClean="0">
                <a:latin typeface="Times New Roman" pitchFamily="18" charset="0"/>
                <a:cs typeface="Times New Roman" pitchFamily="18" charset="0"/>
              </a:rPr>
              <a:t>   With 0 and increment with 1.</a:t>
            </a:r>
          </a:p>
          <a:p>
            <a:pPr algn="just">
              <a:buFont typeface="Wingdings" pitchFamily="2" charset="2"/>
              <a:buChar char="§"/>
            </a:pPr>
            <a:r>
              <a:rPr lang="en-US" dirty="0" smtClean="0">
                <a:latin typeface="Times New Roman" pitchFamily="18" charset="0"/>
                <a:cs typeface="Times New Roman" pitchFamily="18" charset="0"/>
              </a:rPr>
              <a:t>If condition is not satisfy than</a:t>
            </a:r>
          </a:p>
          <a:p>
            <a:pPr marL="45720" indent="0" algn="just">
              <a:buNone/>
            </a:pPr>
            <a:r>
              <a:rPr lang="en-US" dirty="0" smtClean="0">
                <a:latin typeface="Times New Roman" pitchFamily="18" charset="0"/>
                <a:cs typeface="Times New Roman" pitchFamily="18" charset="0"/>
              </a:rPr>
              <a:t>   There may be a chance to</a:t>
            </a:r>
          </a:p>
          <a:p>
            <a:pPr marL="45720" indent="0" algn="just">
              <a:buNone/>
            </a:pPr>
            <a:r>
              <a:rPr lang="en-US" dirty="0" smtClean="0">
                <a:latin typeface="Times New Roman" pitchFamily="18" charset="0"/>
                <a:cs typeface="Times New Roman" pitchFamily="18" charset="0"/>
              </a:rPr>
              <a:t>    To become infinite loop.</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660" y="1173948"/>
            <a:ext cx="33147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1178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 using for loop</a:t>
            </a:r>
            <a:endParaRPr lang="en-IN"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345666955"/>
              </p:ext>
            </p:extLst>
          </p:nvPr>
        </p:nvGraphicFramePr>
        <p:xfrm>
          <a:off x="323850" y="908050"/>
          <a:ext cx="8496300" cy="4480560"/>
        </p:xfrm>
        <a:graphic>
          <a:graphicData uri="http://schemas.openxmlformats.org/drawingml/2006/table">
            <a:tbl>
              <a:tblPr firstRow="1" bandRow="1">
                <a:tableStyleId>{5FD0F851-EC5A-4D38-B0AD-8093EC10F338}</a:tableStyleId>
              </a:tblPr>
              <a:tblGrid>
                <a:gridCol w="8496300"/>
              </a:tblGrid>
              <a:tr h="370840">
                <a:tc>
                  <a:txBody>
                    <a:bodyPr/>
                    <a:lstStyle/>
                    <a:p>
                      <a:pPr marL="45720" indent="0" algn="just">
                        <a:buNone/>
                      </a:pPr>
                      <a:r>
                        <a:rPr lang="en-US" sz="1800" b="1" dirty="0" smtClean="0">
                          <a:latin typeface="Times New Roman" pitchFamily="18" charset="0"/>
                          <a:cs typeface="Times New Roman" pitchFamily="18" charset="0"/>
                        </a:rPr>
                        <a:t>//program to print multiplication table of entered number</a:t>
                      </a:r>
                    </a:p>
                    <a:p>
                      <a:pPr marL="45720" indent="0" algn="just">
                        <a:buNone/>
                      </a:pPr>
                      <a:r>
                        <a:rPr lang="en-US" sz="1800" b="1" dirty="0" smtClean="0">
                          <a:latin typeface="Times New Roman" pitchFamily="18" charset="0"/>
                          <a:cs typeface="Times New Roman" pitchFamily="18" charset="0"/>
                        </a:rPr>
                        <a:t>#include&lt;</a:t>
                      </a:r>
                      <a:r>
                        <a:rPr lang="en-US" sz="1800" b="1" dirty="0" err="1" smtClean="0">
                          <a:latin typeface="Times New Roman" pitchFamily="18" charset="0"/>
                          <a:cs typeface="Times New Roman" pitchFamily="18" charset="0"/>
                        </a:rPr>
                        <a:t>stdio.h</a:t>
                      </a:r>
                      <a:r>
                        <a:rPr lang="en-US" sz="1800" b="1" dirty="0" smtClean="0">
                          <a:latin typeface="Times New Roman" pitchFamily="18" charset="0"/>
                          <a:cs typeface="Times New Roman" pitchFamily="18" charset="0"/>
                        </a:rPr>
                        <a:t>&gt;</a:t>
                      </a:r>
                    </a:p>
                    <a:p>
                      <a:pPr marL="45720" indent="0" algn="just">
                        <a:buNone/>
                      </a:pPr>
                      <a:r>
                        <a:rPr lang="en-US" sz="1800" b="1" dirty="0" smtClean="0">
                          <a:latin typeface="Times New Roman" pitchFamily="18" charset="0"/>
                          <a:cs typeface="Times New Roman" pitchFamily="18" charset="0"/>
                        </a:rPr>
                        <a:t>#include&lt;</a:t>
                      </a:r>
                      <a:r>
                        <a:rPr lang="en-US" sz="1800" b="1" dirty="0" err="1" smtClean="0">
                          <a:latin typeface="Times New Roman" pitchFamily="18" charset="0"/>
                          <a:cs typeface="Times New Roman" pitchFamily="18" charset="0"/>
                        </a:rPr>
                        <a:t>conio.h</a:t>
                      </a:r>
                      <a:r>
                        <a:rPr lang="en-US" sz="1800" b="1" dirty="0" smtClean="0">
                          <a:latin typeface="Times New Roman" pitchFamily="18" charset="0"/>
                          <a:cs typeface="Times New Roman" pitchFamily="18" charset="0"/>
                        </a:rPr>
                        <a:t>&gt;</a:t>
                      </a:r>
                    </a:p>
                    <a:p>
                      <a:pPr marL="45720" indent="0" algn="just">
                        <a:buNone/>
                      </a:pPr>
                      <a:r>
                        <a:rPr lang="en-US" sz="1800" b="1" dirty="0" smtClean="0">
                          <a:latin typeface="Times New Roman" pitchFamily="18" charset="0"/>
                          <a:cs typeface="Times New Roman" pitchFamily="18" charset="0"/>
                        </a:rPr>
                        <a:t>void main()</a:t>
                      </a:r>
                    </a:p>
                    <a:p>
                      <a:pPr marL="45720" indent="0" algn="just">
                        <a:buNone/>
                      </a:pPr>
                      <a:r>
                        <a:rPr lang="en-US" sz="1800" b="1" dirty="0" smtClean="0">
                          <a:latin typeface="Times New Roman" pitchFamily="18" charset="0"/>
                          <a:cs typeface="Times New Roman" pitchFamily="18" charset="0"/>
                        </a:rPr>
                        <a:t>{</a:t>
                      </a:r>
                    </a:p>
                    <a:p>
                      <a:pPr marL="45720" indent="0" algn="just">
                        <a:buNone/>
                      </a:pP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int</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num,i</a:t>
                      </a:r>
                      <a:r>
                        <a:rPr lang="en-US" sz="1800" b="1" dirty="0" smtClean="0">
                          <a:latin typeface="Times New Roman" pitchFamily="18" charset="0"/>
                          <a:cs typeface="Times New Roman" pitchFamily="18" charset="0"/>
                        </a:rPr>
                        <a:t>;</a:t>
                      </a:r>
                    </a:p>
                    <a:p>
                      <a:pPr marL="45720" indent="0" algn="just">
                        <a:buNone/>
                      </a:pP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clrscr</a:t>
                      </a:r>
                      <a:r>
                        <a:rPr lang="en-US" sz="1800" b="1" dirty="0" smtClean="0">
                          <a:latin typeface="Times New Roman" pitchFamily="18" charset="0"/>
                          <a:cs typeface="Times New Roman" pitchFamily="18" charset="0"/>
                        </a:rPr>
                        <a:t>();</a:t>
                      </a:r>
                    </a:p>
                    <a:p>
                      <a:pPr marL="45720" indent="0" algn="just">
                        <a:buNone/>
                      </a:pP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printf</a:t>
                      </a:r>
                      <a:r>
                        <a:rPr lang="en-US" sz="1800" b="1" dirty="0" smtClean="0">
                          <a:latin typeface="Times New Roman" pitchFamily="18" charset="0"/>
                          <a:cs typeface="Times New Roman" pitchFamily="18" charset="0"/>
                        </a:rPr>
                        <a:t>("\n enter number to print table : ");</a:t>
                      </a:r>
                    </a:p>
                    <a:p>
                      <a:pPr marL="45720" indent="0" algn="just">
                        <a:buNone/>
                      </a:pP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scanf</a:t>
                      </a:r>
                      <a:r>
                        <a:rPr lang="en-US" sz="1800" b="1" dirty="0" smtClean="0">
                          <a:latin typeface="Times New Roman" pitchFamily="18" charset="0"/>
                          <a:cs typeface="Times New Roman" pitchFamily="18" charset="0"/>
                        </a:rPr>
                        <a:t>("%d",&amp;</a:t>
                      </a:r>
                      <a:r>
                        <a:rPr lang="en-US" sz="1800" b="1" dirty="0" err="1" smtClean="0">
                          <a:latin typeface="Times New Roman" pitchFamily="18" charset="0"/>
                          <a:cs typeface="Times New Roman" pitchFamily="18" charset="0"/>
                        </a:rPr>
                        <a:t>num</a:t>
                      </a:r>
                      <a:r>
                        <a:rPr lang="en-US" sz="1800" b="1" dirty="0" smtClean="0">
                          <a:latin typeface="Times New Roman" pitchFamily="18" charset="0"/>
                          <a:cs typeface="Times New Roman" pitchFamily="18" charset="0"/>
                        </a:rPr>
                        <a:t>);</a:t>
                      </a:r>
                    </a:p>
                    <a:p>
                      <a:pPr marL="45720" indent="0" algn="just">
                        <a:buNone/>
                      </a:pP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printf</a:t>
                      </a:r>
                      <a:r>
                        <a:rPr lang="en-US" sz="1800" b="1" dirty="0" smtClean="0">
                          <a:latin typeface="Times New Roman" pitchFamily="18" charset="0"/>
                          <a:cs typeface="Times New Roman" pitchFamily="18" charset="0"/>
                        </a:rPr>
                        <a:t>("\n Table of number %d is ",</a:t>
                      </a:r>
                      <a:r>
                        <a:rPr lang="en-US" sz="1800" b="1" dirty="0" err="1" smtClean="0">
                          <a:latin typeface="Times New Roman" pitchFamily="18" charset="0"/>
                          <a:cs typeface="Times New Roman" pitchFamily="18" charset="0"/>
                        </a:rPr>
                        <a:t>num</a:t>
                      </a:r>
                      <a:r>
                        <a:rPr lang="en-US" sz="1800" b="1" dirty="0" smtClean="0">
                          <a:latin typeface="Times New Roman" pitchFamily="18" charset="0"/>
                          <a:cs typeface="Times New Roman" pitchFamily="18" charset="0"/>
                        </a:rPr>
                        <a:t>);</a:t>
                      </a:r>
                    </a:p>
                    <a:p>
                      <a:pPr marL="45720" indent="0" algn="just">
                        <a:buNone/>
                      </a:pPr>
                      <a:r>
                        <a:rPr lang="en-US" sz="1800" b="1" dirty="0" smtClean="0">
                          <a:latin typeface="Times New Roman" pitchFamily="18" charset="0"/>
                          <a:cs typeface="Times New Roman" pitchFamily="18" charset="0"/>
                        </a:rPr>
                        <a:t>	for(i=1;i&lt;=10;i++)</a:t>
                      </a:r>
                    </a:p>
                    <a:p>
                      <a:pPr marL="45720" indent="0" algn="just">
                        <a:buNone/>
                      </a:pPr>
                      <a:r>
                        <a:rPr lang="en-US" sz="1800" b="1" dirty="0" smtClean="0">
                          <a:latin typeface="Times New Roman" pitchFamily="18" charset="0"/>
                          <a:cs typeface="Times New Roman" pitchFamily="18" charset="0"/>
                        </a:rPr>
                        <a:t>	{</a:t>
                      </a:r>
                    </a:p>
                    <a:p>
                      <a:pPr marL="45720" indent="0" algn="just">
                        <a:buNone/>
                      </a:pP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printf</a:t>
                      </a:r>
                      <a:r>
                        <a:rPr lang="en-US" sz="1800" b="1" dirty="0" smtClean="0">
                          <a:latin typeface="Times New Roman" pitchFamily="18" charset="0"/>
                          <a:cs typeface="Times New Roman" pitchFamily="18" charset="0"/>
                        </a:rPr>
                        <a:t>("\n %d * %d  = %d",</a:t>
                      </a:r>
                      <a:r>
                        <a:rPr lang="en-US" sz="1800" b="1" dirty="0" err="1" smtClean="0">
                          <a:latin typeface="Times New Roman" pitchFamily="18" charset="0"/>
                          <a:cs typeface="Times New Roman" pitchFamily="18" charset="0"/>
                        </a:rPr>
                        <a:t>num,i</a:t>
                      </a:r>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num</a:t>
                      </a:r>
                      <a:r>
                        <a:rPr lang="en-US" sz="1800" b="1" dirty="0" smtClean="0">
                          <a:latin typeface="Times New Roman" pitchFamily="18" charset="0"/>
                          <a:cs typeface="Times New Roman" pitchFamily="18" charset="0"/>
                        </a:rPr>
                        <a:t>*i));</a:t>
                      </a:r>
                    </a:p>
                    <a:p>
                      <a:pPr marL="45720" indent="0" algn="just">
                        <a:buNone/>
                      </a:pPr>
                      <a:r>
                        <a:rPr lang="en-US" sz="1800" b="1" dirty="0" smtClean="0">
                          <a:latin typeface="Times New Roman" pitchFamily="18" charset="0"/>
                          <a:cs typeface="Times New Roman" pitchFamily="18" charset="0"/>
                        </a:rPr>
                        <a:t>	}</a:t>
                      </a:r>
                    </a:p>
                    <a:p>
                      <a:pPr marL="45720" indent="0" algn="just">
                        <a:buNone/>
                      </a:pP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getch</a:t>
                      </a:r>
                      <a:r>
                        <a:rPr lang="en-US" sz="1800" b="1" dirty="0" smtClean="0">
                          <a:latin typeface="Times New Roman" pitchFamily="18" charset="0"/>
                          <a:cs typeface="Times New Roman" pitchFamily="18" charset="0"/>
                        </a:rPr>
                        <a:t>();</a:t>
                      </a:r>
                    </a:p>
                    <a:p>
                      <a:pPr marL="45720" indent="0" algn="just">
                        <a:buNone/>
                      </a:pPr>
                      <a:r>
                        <a:rPr lang="en-US" sz="1800" b="1" dirty="0" smtClean="0">
                          <a:latin typeface="Times New Roman" pitchFamily="18" charset="0"/>
                          <a:cs typeface="Times New Roman" pitchFamily="18" charset="0"/>
                        </a:rPr>
                        <a:t>}</a:t>
                      </a:r>
                      <a:endParaRPr lang="en-IN" b="1" dirty="0" smtClean="0">
                        <a:latin typeface="Times New Roman" pitchFamily="18" charset="0"/>
                        <a:cs typeface="Times New Roman" pitchFamily="18" charset="0"/>
                      </a:endParaRPr>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595570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While loop</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lnSpcReduction="10000"/>
          </a:bodyPr>
          <a:lstStyle/>
          <a:p>
            <a:pPr algn="just">
              <a:buClr>
                <a:srgbClr val="C00000"/>
              </a:buClr>
              <a:buFont typeface="Wingdings" pitchFamily="2" charset="2"/>
              <a:buChar char="§"/>
            </a:pPr>
            <a:r>
              <a:rPr lang="en-IN" sz="2400" dirty="0">
                <a:latin typeface="Times New Roman" pitchFamily="18" charset="0"/>
                <a:cs typeface="Times New Roman" pitchFamily="18" charset="0"/>
              </a:rPr>
              <a:t>It iterates the code until condition is false. </a:t>
            </a:r>
          </a:p>
          <a:p>
            <a:pPr algn="just">
              <a:buClr>
                <a:srgbClr val="C00000"/>
              </a:buClr>
              <a:buFont typeface="Wingdings" pitchFamily="2" charset="2"/>
              <a:buChar char="§"/>
            </a:pPr>
            <a:r>
              <a:rPr lang="en-IN" sz="2400" dirty="0">
                <a:latin typeface="Times New Roman" pitchFamily="18" charset="0"/>
                <a:cs typeface="Times New Roman" pitchFamily="18" charset="0"/>
              </a:rPr>
              <a:t>Here, condition is given before the code. </a:t>
            </a:r>
          </a:p>
          <a:p>
            <a:pPr algn="just">
              <a:buClr>
                <a:srgbClr val="C00000"/>
              </a:buClr>
              <a:buFont typeface="Wingdings" pitchFamily="2" charset="2"/>
              <a:buChar char="§"/>
            </a:pPr>
            <a:r>
              <a:rPr lang="en-IN" sz="2400" dirty="0">
                <a:latin typeface="Times New Roman" pitchFamily="18" charset="0"/>
                <a:cs typeface="Times New Roman" pitchFamily="18" charset="0"/>
              </a:rPr>
              <a:t>So code may be executed 0 or more times.</a:t>
            </a:r>
          </a:p>
          <a:p>
            <a:pPr algn="just">
              <a:buClr>
                <a:srgbClr val="C00000"/>
              </a:buClr>
              <a:buFont typeface="Wingdings" pitchFamily="2" charset="2"/>
              <a:buChar char="§"/>
            </a:pPr>
            <a:r>
              <a:rPr lang="en-IN" sz="2400" dirty="0">
                <a:latin typeface="Times New Roman" pitchFamily="18" charset="0"/>
                <a:cs typeface="Times New Roman" pitchFamily="18" charset="0"/>
              </a:rPr>
              <a:t>It is better if number of iteration is </a:t>
            </a:r>
            <a:r>
              <a:rPr lang="en-IN" sz="2400" dirty="0" smtClean="0">
                <a:latin typeface="Times New Roman" pitchFamily="18" charset="0"/>
                <a:cs typeface="Times New Roman" pitchFamily="18" charset="0"/>
              </a:rPr>
              <a:t>not known </a:t>
            </a:r>
            <a:r>
              <a:rPr lang="en-IN" sz="2400" dirty="0">
                <a:latin typeface="Times New Roman" pitchFamily="18" charset="0"/>
                <a:cs typeface="Times New Roman" pitchFamily="18" charset="0"/>
              </a:rPr>
              <a:t>by the user</a:t>
            </a:r>
            <a:r>
              <a:rPr lang="en-IN" sz="2400" dirty="0" smtClean="0">
                <a:latin typeface="Times New Roman" pitchFamily="18" charset="0"/>
                <a:cs typeface="Times New Roman" pitchFamily="18" charset="0"/>
              </a:rPr>
              <a:t>.</a:t>
            </a:r>
          </a:p>
          <a:p>
            <a:pPr algn="just">
              <a:buClr>
                <a:srgbClr val="C00000"/>
              </a:buClr>
              <a:buFont typeface="Wingdings" pitchFamily="2" charset="2"/>
              <a:buChar char="§"/>
            </a:pPr>
            <a:r>
              <a:rPr lang="en-US" sz="2400" dirty="0" smtClean="0">
                <a:latin typeface="Times New Roman" pitchFamily="18" charset="0"/>
                <a:cs typeface="Times New Roman" pitchFamily="18" charset="0"/>
              </a:rPr>
              <a:t>It is also known as entry control loop. Because condition is check before entering into loop.</a:t>
            </a:r>
            <a:endParaRPr lang="en-IN" sz="2400" dirty="0">
              <a:latin typeface="Times New Roman" pitchFamily="18" charset="0"/>
              <a:cs typeface="Times New Roman" pitchFamily="18" charset="0"/>
            </a:endParaRPr>
          </a:p>
          <a:p>
            <a:pPr algn="just">
              <a:buClr>
                <a:srgbClr val="C00000"/>
              </a:buClr>
              <a:buFont typeface="Wingdings" pitchFamily="2" charset="2"/>
              <a:buChar char="§"/>
            </a:pPr>
            <a:r>
              <a:rPr lang="en-IN" sz="2400" dirty="0">
                <a:latin typeface="Times New Roman" pitchFamily="18" charset="0"/>
                <a:cs typeface="Times New Roman" pitchFamily="18" charset="0"/>
              </a:rPr>
              <a:t>The syntax of while loop </a:t>
            </a:r>
            <a:endParaRPr lang="en-IN" sz="2400" dirty="0" smtClean="0">
              <a:latin typeface="Times New Roman" pitchFamily="18" charset="0"/>
              <a:cs typeface="Times New Roman" pitchFamily="18" charset="0"/>
            </a:endParaRPr>
          </a:p>
          <a:p>
            <a:pPr marL="45720" indent="0" algn="just">
              <a:buClr>
                <a:srgbClr val="C00000"/>
              </a:buClr>
              <a:buNone/>
            </a:pPr>
            <a:r>
              <a:rPr lang="en-IN" sz="2400" b="1" dirty="0" smtClean="0">
                <a:latin typeface="Times New Roman" pitchFamily="18" charset="0"/>
                <a:cs typeface="Times New Roman" pitchFamily="18" charset="0"/>
              </a:rPr>
              <a:t>while(condition</a:t>
            </a:r>
            <a:r>
              <a:rPr lang="en-IN" sz="2400" b="1" dirty="0">
                <a:latin typeface="Times New Roman" pitchFamily="18" charset="0"/>
                <a:cs typeface="Times New Roman" pitchFamily="18" charset="0"/>
              </a:rPr>
              <a:t>)</a:t>
            </a:r>
          </a:p>
          <a:p>
            <a:pPr algn="just">
              <a:buClr>
                <a:schemeClr val="accent2">
                  <a:lumMod val="75000"/>
                </a:schemeClr>
              </a:buClr>
              <a:buNone/>
            </a:pPr>
            <a:r>
              <a:rPr lang="en-IN" sz="2400" b="1" dirty="0">
                <a:latin typeface="Times New Roman" pitchFamily="18" charset="0"/>
                <a:cs typeface="Times New Roman" pitchFamily="18" charset="0"/>
              </a:rPr>
              <a:t>	{  </a:t>
            </a:r>
            <a:endParaRPr lang="en-IN" sz="2400" b="1" dirty="0" smtClean="0">
              <a:latin typeface="Times New Roman" pitchFamily="18" charset="0"/>
              <a:cs typeface="Times New Roman" pitchFamily="18" charset="0"/>
            </a:endParaRPr>
          </a:p>
          <a:p>
            <a:pPr algn="just">
              <a:buClr>
                <a:schemeClr val="accent2">
                  <a:lumMod val="75000"/>
                </a:schemeClr>
              </a:buClr>
              <a:buNone/>
            </a:pPr>
            <a:r>
              <a:rPr lang="en-IN" sz="2400" b="1" dirty="0">
                <a:latin typeface="Times New Roman" pitchFamily="18" charset="0"/>
                <a:cs typeface="Times New Roman" pitchFamily="18" charset="0"/>
              </a:rPr>
              <a:t>	</a:t>
            </a:r>
            <a:r>
              <a:rPr lang="en-IN" sz="2400" b="1" dirty="0" smtClean="0">
                <a:latin typeface="Times New Roman" pitchFamily="18" charset="0"/>
                <a:cs typeface="Times New Roman" pitchFamily="18" charset="0"/>
              </a:rPr>
              <a:t>	//</a:t>
            </a:r>
            <a:r>
              <a:rPr lang="en-IN" sz="2400" b="1" dirty="0">
                <a:latin typeface="Times New Roman" pitchFamily="18" charset="0"/>
                <a:cs typeface="Times New Roman" pitchFamily="18" charset="0"/>
              </a:rPr>
              <a:t>code to be executed  </a:t>
            </a:r>
            <a:endParaRPr lang="en-IN" sz="2400" b="1" dirty="0" smtClean="0">
              <a:latin typeface="Times New Roman" pitchFamily="18" charset="0"/>
              <a:cs typeface="Times New Roman" pitchFamily="18" charset="0"/>
            </a:endParaRPr>
          </a:p>
          <a:p>
            <a:pPr algn="just">
              <a:buClr>
                <a:schemeClr val="accent2">
                  <a:lumMod val="75000"/>
                </a:schemeClr>
              </a:buClr>
              <a:buNone/>
            </a:pP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	//increment or decrement</a:t>
            </a:r>
            <a:endParaRPr lang="en-IN" sz="2400" b="1" dirty="0">
              <a:latin typeface="Times New Roman" pitchFamily="18" charset="0"/>
              <a:cs typeface="Times New Roman" pitchFamily="18" charset="0"/>
            </a:endParaRPr>
          </a:p>
          <a:p>
            <a:pPr algn="just">
              <a:buClr>
                <a:schemeClr val="accent2">
                  <a:lumMod val="75000"/>
                </a:schemeClr>
              </a:buClr>
              <a:buNone/>
            </a:pPr>
            <a:r>
              <a:rPr lang="en-IN" sz="2400" b="1" dirty="0">
                <a:latin typeface="Times New Roman" pitchFamily="18" charset="0"/>
                <a:cs typeface="Times New Roman" pitchFamily="18" charset="0"/>
              </a:rPr>
              <a:t>	}  </a:t>
            </a:r>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7" name="Picture 3"/>
          <p:cNvPicPr>
            <a:picLocks noChangeAspect="1" noChangeArrowheads="1"/>
          </p:cNvPicPr>
          <p:nvPr/>
        </p:nvPicPr>
        <p:blipFill>
          <a:blip r:embed="rId3"/>
          <a:srcRect/>
          <a:stretch>
            <a:fillRect/>
          </a:stretch>
        </p:blipFill>
        <p:spPr bwMode="auto">
          <a:xfrm>
            <a:off x="5712834" y="3429000"/>
            <a:ext cx="2612848" cy="2667000"/>
          </a:xfrm>
          <a:prstGeom prst="rect">
            <a:avLst/>
          </a:prstGeom>
          <a:noFill/>
          <a:ln w="9525">
            <a:noFill/>
            <a:miter lim="800000"/>
            <a:headEnd/>
            <a:tailEnd/>
          </a:ln>
          <a:effectLst/>
        </p:spPr>
      </p:pic>
    </p:spTree>
    <p:extLst>
      <p:ext uri="{BB962C8B-B14F-4D97-AF65-F5344CB8AC3E}">
        <p14:creationId xmlns:p14="http://schemas.microsoft.com/office/powerpoint/2010/main" val="1444442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Flowchart of while loop</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lgn="just">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628800"/>
            <a:ext cx="306705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9552" y="1412776"/>
            <a:ext cx="3960440" cy="3354765"/>
          </a:xfrm>
          <a:prstGeom prst="rect">
            <a:avLst/>
          </a:prstGeom>
          <a:noFill/>
        </p:spPr>
        <p:txBody>
          <a:bodyPr wrap="square" rtlCol="0">
            <a:spAutoFit/>
          </a:bodyPr>
          <a:lstStyle/>
          <a:p>
            <a:pPr marL="285750" indent="-285750" algn="just">
              <a:buClr>
                <a:srgbClr val="C00000"/>
              </a:buClr>
              <a:buSzPct val="103000"/>
              <a:buFont typeface="Wingdings" pitchFamily="2" charset="2"/>
              <a:buChar char="§"/>
            </a:pPr>
            <a:r>
              <a:rPr lang="en-US" sz="2200" dirty="0">
                <a:solidFill>
                  <a:schemeClr val="tx1">
                    <a:lumMod val="75000"/>
                    <a:lumOff val="25000"/>
                  </a:schemeClr>
                </a:solidFill>
                <a:latin typeface="Times New Roman" pitchFamily="18" charset="0"/>
                <a:cs typeface="Times New Roman" pitchFamily="18" charset="0"/>
              </a:rPr>
              <a:t>It check condition before entering into loop.</a:t>
            </a:r>
          </a:p>
          <a:p>
            <a:pPr marL="285750" indent="-285750" algn="just">
              <a:buClr>
                <a:srgbClr val="C00000"/>
              </a:buClr>
              <a:buSzPct val="103000"/>
              <a:buFont typeface="Wingdings" pitchFamily="2" charset="2"/>
              <a:buChar char="§"/>
            </a:pPr>
            <a:r>
              <a:rPr lang="en-US" sz="2200" dirty="0">
                <a:solidFill>
                  <a:schemeClr val="tx1">
                    <a:lumMod val="75000"/>
                    <a:lumOff val="25000"/>
                  </a:schemeClr>
                </a:solidFill>
                <a:latin typeface="Times New Roman" pitchFamily="18" charset="0"/>
                <a:cs typeface="Times New Roman" pitchFamily="18" charset="0"/>
              </a:rPr>
              <a:t>Not like for loop it have increment or decrement statement inside loop.</a:t>
            </a:r>
          </a:p>
          <a:p>
            <a:pPr marL="285750" indent="-285750" algn="just">
              <a:buClr>
                <a:srgbClr val="C00000"/>
              </a:buClr>
              <a:buSzPct val="103000"/>
              <a:buFont typeface="Wingdings" pitchFamily="2" charset="2"/>
              <a:buChar char="§"/>
            </a:pPr>
            <a:r>
              <a:rPr lang="en-US" sz="2200" dirty="0">
                <a:solidFill>
                  <a:schemeClr val="tx1">
                    <a:lumMod val="75000"/>
                    <a:lumOff val="25000"/>
                  </a:schemeClr>
                </a:solidFill>
                <a:latin typeface="Times New Roman" pitchFamily="18" charset="0"/>
                <a:cs typeface="Times New Roman" pitchFamily="18" charset="0"/>
              </a:rPr>
              <a:t>If you don’t know stopping condition than it may go in infinite loop.</a:t>
            </a:r>
          </a:p>
          <a:p>
            <a:pPr marL="285750" indent="-285750">
              <a:buFont typeface="Wingdings" pitchFamily="2" charset="2"/>
              <a:buChar char="§"/>
            </a:pPr>
            <a:endParaRPr lang="en-US" dirty="0" smtClean="0"/>
          </a:p>
          <a:p>
            <a:pPr marL="285750" indent="-285750">
              <a:buFont typeface="Wingdings" pitchFamily="2" charset="2"/>
              <a:buChar char="§"/>
            </a:pPr>
            <a:endParaRPr lang="en-IN" dirty="0"/>
          </a:p>
        </p:txBody>
      </p:sp>
    </p:spTree>
    <p:extLst>
      <p:ext uri="{BB962C8B-B14F-4D97-AF65-F5344CB8AC3E}">
        <p14:creationId xmlns:p14="http://schemas.microsoft.com/office/powerpoint/2010/main" val="14578855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 using while loop</a:t>
            </a:r>
            <a:endParaRPr lang="en-IN"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453197040"/>
              </p:ext>
            </p:extLst>
          </p:nvPr>
        </p:nvGraphicFramePr>
        <p:xfrm>
          <a:off x="323850" y="908050"/>
          <a:ext cx="8496300" cy="4754880"/>
        </p:xfrm>
        <a:graphic>
          <a:graphicData uri="http://schemas.openxmlformats.org/drawingml/2006/table">
            <a:tbl>
              <a:tblPr firstRow="1" bandRow="1">
                <a:tableStyleId>{5FD0F851-EC5A-4D38-B0AD-8093EC10F338}</a:tableStyleId>
              </a:tblPr>
              <a:tblGrid>
                <a:gridCol w="8496300"/>
              </a:tblGrid>
              <a:tr h="370840">
                <a:tc>
                  <a:txBody>
                    <a:bodyPr/>
                    <a:lstStyle/>
                    <a:p>
                      <a:r>
                        <a:rPr lang="en-IN" dirty="0" smtClean="0">
                          <a:latin typeface="Times New Roman" pitchFamily="18" charset="0"/>
                          <a:cs typeface="Times New Roman" pitchFamily="18" charset="0"/>
                        </a:rPr>
                        <a:t>//Program to print multiplication table using while loop</a:t>
                      </a:r>
                    </a:p>
                    <a:p>
                      <a:r>
                        <a:rPr lang="en-IN" dirty="0" smtClean="0">
                          <a:latin typeface="Times New Roman" pitchFamily="18" charset="0"/>
                          <a:cs typeface="Times New Roman" pitchFamily="18" charset="0"/>
                        </a:rPr>
                        <a:t>#include&lt;</a:t>
                      </a:r>
                      <a:r>
                        <a:rPr lang="en-IN" dirty="0" err="1" smtClean="0">
                          <a:latin typeface="Times New Roman" pitchFamily="18" charset="0"/>
                          <a:cs typeface="Times New Roman" pitchFamily="18" charset="0"/>
                        </a:rPr>
                        <a:t>stdio.h</a:t>
                      </a:r>
                      <a:r>
                        <a:rPr lang="en-IN" dirty="0" smtClean="0">
                          <a:latin typeface="Times New Roman" pitchFamily="18" charset="0"/>
                          <a:cs typeface="Times New Roman" pitchFamily="18" charset="0"/>
                        </a:rPr>
                        <a:t>&gt;</a:t>
                      </a:r>
                    </a:p>
                    <a:p>
                      <a:r>
                        <a:rPr lang="en-IN" dirty="0" smtClean="0">
                          <a:latin typeface="Times New Roman" pitchFamily="18" charset="0"/>
                          <a:cs typeface="Times New Roman" pitchFamily="18" charset="0"/>
                        </a:rPr>
                        <a:t>#include&lt;</a:t>
                      </a:r>
                      <a:r>
                        <a:rPr lang="en-IN" dirty="0" err="1" smtClean="0">
                          <a:latin typeface="Times New Roman" pitchFamily="18" charset="0"/>
                          <a:cs typeface="Times New Roman" pitchFamily="18" charset="0"/>
                        </a:rPr>
                        <a:t>conio.h</a:t>
                      </a:r>
                      <a:r>
                        <a:rPr lang="en-IN" dirty="0" smtClean="0">
                          <a:latin typeface="Times New Roman" pitchFamily="18" charset="0"/>
                          <a:cs typeface="Times New Roman" pitchFamily="18" charset="0"/>
                        </a:rPr>
                        <a:t>&gt;</a:t>
                      </a:r>
                    </a:p>
                    <a:p>
                      <a:r>
                        <a:rPr lang="en-IN" dirty="0" smtClean="0">
                          <a:latin typeface="Times New Roman" pitchFamily="18" charset="0"/>
                          <a:cs typeface="Times New Roman" pitchFamily="18" charset="0"/>
                        </a:rPr>
                        <a:t>void main()</a:t>
                      </a:r>
                    </a:p>
                    <a:p>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int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num,iter</a:t>
                      </a:r>
                      <a:r>
                        <a:rPr lang="en-IN" dirty="0" smtClean="0">
                          <a:latin typeface="Times New Roman" pitchFamily="18" charset="0"/>
                          <a:cs typeface="Times New Roman" pitchFamily="18" charset="0"/>
                        </a:rPr>
                        <a:t>=1;             //declaring variable </a:t>
                      </a:r>
                      <a:r>
                        <a:rPr lang="en-IN" dirty="0" err="1" smtClean="0">
                          <a:latin typeface="Times New Roman" pitchFamily="18" charset="0"/>
                          <a:cs typeface="Times New Roman" pitchFamily="18" charset="0"/>
                        </a:rPr>
                        <a:t>num</a:t>
                      </a:r>
                      <a:r>
                        <a:rPr lang="en-IN" baseline="0" dirty="0" smtClean="0">
                          <a:latin typeface="Times New Roman" pitchFamily="18" charset="0"/>
                          <a:cs typeface="Times New Roman" pitchFamily="18" charset="0"/>
                        </a:rPr>
                        <a:t> and </a:t>
                      </a:r>
                      <a:r>
                        <a:rPr lang="en-IN" baseline="0" dirty="0" err="1" smtClean="0">
                          <a:latin typeface="Times New Roman" pitchFamily="18" charset="0"/>
                          <a:cs typeface="Times New Roman" pitchFamily="18" charset="0"/>
                        </a:rPr>
                        <a:t>iter</a:t>
                      </a:r>
                      <a:r>
                        <a:rPr lang="en-IN" baseline="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of type </a:t>
                      </a:r>
                      <a:r>
                        <a:rPr lang="en-IN" dirty="0" err="1" smtClean="0">
                          <a:latin typeface="Times New Roman" pitchFamily="18" charset="0"/>
                          <a:cs typeface="Times New Roman" pitchFamily="18" charset="0"/>
                        </a:rPr>
                        <a:t>int</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clrscr</a:t>
                      </a:r>
                      <a:r>
                        <a:rPr lang="en-IN" dirty="0" smtClean="0">
                          <a:latin typeface="Times New Roman" pitchFamily="18" charset="0"/>
                          <a:cs typeface="Times New Roman" pitchFamily="18" charset="0"/>
                        </a:rPr>
                        <a:t>();                          //function to clear screen</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printf</a:t>
                      </a:r>
                      <a:r>
                        <a:rPr lang="en-IN" dirty="0" smtClean="0">
                          <a:latin typeface="Times New Roman" pitchFamily="18" charset="0"/>
                          <a:cs typeface="Times New Roman" pitchFamily="18" charset="0"/>
                        </a:rPr>
                        <a:t>("\n enter number to print multiplication table : ");</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scanf</a:t>
                      </a:r>
                      <a:r>
                        <a:rPr lang="en-IN" dirty="0" smtClean="0">
                          <a:latin typeface="Times New Roman" pitchFamily="18" charset="0"/>
                          <a:cs typeface="Times New Roman" pitchFamily="18" charset="0"/>
                        </a:rPr>
                        <a:t>("%d",&amp;</a:t>
                      </a:r>
                      <a:r>
                        <a:rPr lang="en-IN" dirty="0" err="1" smtClean="0">
                          <a:latin typeface="Times New Roman" pitchFamily="18" charset="0"/>
                          <a:cs typeface="Times New Roman" pitchFamily="18" charset="0"/>
                        </a:rPr>
                        <a:t>num</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printf</a:t>
                      </a:r>
                      <a:r>
                        <a:rPr lang="en-IN" dirty="0" smtClean="0">
                          <a:latin typeface="Times New Roman" pitchFamily="18" charset="0"/>
                          <a:cs typeface="Times New Roman" pitchFamily="18" charset="0"/>
                        </a:rPr>
                        <a:t>("\n multiplication table of entered number is");</a:t>
                      </a:r>
                    </a:p>
                    <a:p>
                      <a:r>
                        <a:rPr lang="en-IN" dirty="0" smtClean="0">
                          <a:latin typeface="Times New Roman" pitchFamily="18" charset="0"/>
                          <a:cs typeface="Times New Roman" pitchFamily="18" charset="0"/>
                        </a:rPr>
                        <a:t>	while(</a:t>
                      </a:r>
                      <a:r>
                        <a:rPr lang="en-IN" dirty="0" err="1" smtClean="0">
                          <a:latin typeface="Times New Roman" pitchFamily="18" charset="0"/>
                          <a:cs typeface="Times New Roman" pitchFamily="18" charset="0"/>
                        </a:rPr>
                        <a:t>iter</a:t>
                      </a:r>
                      <a:r>
                        <a:rPr lang="en-IN" dirty="0" smtClean="0">
                          <a:latin typeface="Times New Roman" pitchFamily="18" charset="0"/>
                          <a:cs typeface="Times New Roman" pitchFamily="18" charset="0"/>
                        </a:rPr>
                        <a:t>&lt;=10)</a:t>
                      </a:r>
                    </a:p>
                    <a:p>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printf</a:t>
                      </a:r>
                      <a:r>
                        <a:rPr lang="en-IN" dirty="0" smtClean="0">
                          <a:latin typeface="Times New Roman" pitchFamily="18" charset="0"/>
                          <a:cs typeface="Times New Roman" pitchFamily="18" charset="0"/>
                        </a:rPr>
                        <a:t>("\n %d * %d = %d", </a:t>
                      </a:r>
                      <a:r>
                        <a:rPr lang="en-IN" dirty="0" err="1" smtClean="0">
                          <a:latin typeface="Times New Roman" pitchFamily="18" charset="0"/>
                          <a:cs typeface="Times New Roman" pitchFamily="18" charset="0"/>
                        </a:rPr>
                        <a:t>num,iter</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iter</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num</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iter</a:t>
                      </a:r>
                      <a:r>
                        <a:rPr lang="en-IN" dirty="0" smtClean="0">
                          <a:latin typeface="Times New Roman" pitchFamily="18" charset="0"/>
                          <a:cs typeface="Times New Roman" pitchFamily="18" charset="0"/>
                        </a:rPr>
                        <a:t>++;    //is same as </a:t>
                      </a:r>
                      <a:r>
                        <a:rPr lang="en-IN" dirty="0" err="1" smtClean="0">
                          <a:latin typeface="Times New Roman" pitchFamily="18" charset="0"/>
                          <a:cs typeface="Times New Roman" pitchFamily="18" charset="0"/>
                        </a:rPr>
                        <a:t>num</a:t>
                      </a:r>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num</a:t>
                      </a:r>
                      <a:r>
                        <a:rPr lang="en-IN" dirty="0" smtClean="0">
                          <a:latin typeface="Times New Roman" pitchFamily="18" charset="0"/>
                          <a:cs typeface="Times New Roman" pitchFamily="18" charset="0"/>
                        </a:rPr>
                        <a:t> + 1</a:t>
                      </a:r>
                    </a:p>
                    <a:p>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getch</a:t>
                      </a:r>
                      <a:r>
                        <a:rPr lang="en-IN" dirty="0" smtClean="0">
                          <a:latin typeface="Times New Roman" pitchFamily="18" charset="0"/>
                          <a:cs typeface="Times New Roman" pitchFamily="18" charset="0"/>
                        </a:rPr>
                        <a:t>();        //function to hold out put on screen</a:t>
                      </a:r>
                    </a:p>
                    <a:p>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936743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err="1" smtClean="0">
                <a:latin typeface="Times New Roman" pitchFamily="18" charset="0"/>
                <a:cs typeface="Times New Roman" pitchFamily="18" charset="0"/>
              </a:rPr>
              <a:t>Cont</a:t>
            </a:r>
            <a:r>
              <a:rPr lang="en-US" sz="3600" dirty="0" smtClean="0">
                <a:latin typeface="Times New Roman" pitchFamily="18" charset="0"/>
                <a:cs typeface="Times New Roman" pitchFamily="18" charset="0"/>
              </a:rPr>
              <a: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lgn="just">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7453" y="1274180"/>
            <a:ext cx="16764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p:cNvGraphicFramePr>
            <a:graphicFrameLocks noGrp="1"/>
          </p:cNvGraphicFramePr>
          <p:nvPr>
            <p:extLst>
              <p:ext uri="{D42A27DB-BD31-4B8C-83A1-F6EECF244321}">
                <p14:modId xmlns:p14="http://schemas.microsoft.com/office/powerpoint/2010/main" val="3326150033"/>
              </p:ext>
            </p:extLst>
          </p:nvPr>
        </p:nvGraphicFramePr>
        <p:xfrm>
          <a:off x="1115616" y="1369037"/>
          <a:ext cx="1512168" cy="4480560"/>
        </p:xfrm>
        <a:graphic>
          <a:graphicData uri="http://schemas.openxmlformats.org/drawingml/2006/table">
            <a:tbl>
              <a:tblPr firstRow="1" bandRow="1">
                <a:tableStyleId>{5FD0F851-EC5A-4D38-B0AD-8093EC10F338}</a:tableStyleId>
              </a:tblPr>
              <a:tblGrid>
                <a:gridCol w="1512168"/>
              </a:tblGrid>
              <a:tr h="370840">
                <a:tc>
                  <a:txBody>
                    <a:bodyPr/>
                    <a:lstStyle/>
                    <a:p>
                      <a:pPr marL="45720" indent="0">
                        <a:buNone/>
                      </a:pPr>
                      <a:r>
                        <a:rPr lang="en-IN" sz="2400" b="0" dirty="0" smtClean="0">
                          <a:latin typeface="Times New Roman" pitchFamily="18" charset="0"/>
                          <a:cs typeface="Times New Roman" pitchFamily="18" charset="0"/>
                        </a:rPr>
                        <a:t>#include</a:t>
                      </a:r>
                    </a:p>
                    <a:p>
                      <a:pPr marL="45720" indent="0">
                        <a:buNone/>
                      </a:pPr>
                      <a:r>
                        <a:rPr lang="en-IN" sz="2400" b="0" dirty="0" smtClean="0">
                          <a:latin typeface="Times New Roman" pitchFamily="18" charset="0"/>
                          <a:cs typeface="Times New Roman" pitchFamily="18" charset="0"/>
                        </a:rPr>
                        <a:t>#define</a:t>
                      </a:r>
                    </a:p>
                    <a:p>
                      <a:pPr marL="45720" indent="0">
                        <a:buNone/>
                      </a:pPr>
                      <a:r>
                        <a:rPr lang="en-IN" sz="2400" b="0" dirty="0" smtClean="0">
                          <a:latin typeface="Times New Roman" pitchFamily="18" charset="0"/>
                          <a:cs typeface="Times New Roman" pitchFamily="18" charset="0"/>
                        </a:rPr>
                        <a:t>#</a:t>
                      </a:r>
                      <a:r>
                        <a:rPr lang="en-IN" sz="2400" b="0" dirty="0" err="1" smtClean="0">
                          <a:latin typeface="Times New Roman" pitchFamily="18" charset="0"/>
                          <a:cs typeface="Times New Roman" pitchFamily="18" charset="0"/>
                        </a:rPr>
                        <a:t>undef</a:t>
                      </a:r>
                      <a:endParaRPr lang="en-IN" sz="2400" b="0" dirty="0" smtClean="0">
                        <a:latin typeface="Times New Roman" pitchFamily="18" charset="0"/>
                        <a:cs typeface="Times New Roman" pitchFamily="18" charset="0"/>
                      </a:endParaRPr>
                    </a:p>
                    <a:p>
                      <a:pPr marL="45720" indent="0">
                        <a:buNone/>
                      </a:pPr>
                      <a:r>
                        <a:rPr lang="en-IN" sz="2400" b="0" dirty="0" smtClean="0">
                          <a:latin typeface="Times New Roman" pitchFamily="18" charset="0"/>
                          <a:cs typeface="Times New Roman" pitchFamily="18" charset="0"/>
                        </a:rPr>
                        <a:t>#</a:t>
                      </a:r>
                      <a:r>
                        <a:rPr lang="en-IN" sz="2400" b="0" dirty="0" err="1" smtClean="0">
                          <a:latin typeface="Times New Roman" pitchFamily="18" charset="0"/>
                          <a:cs typeface="Times New Roman" pitchFamily="18" charset="0"/>
                        </a:rPr>
                        <a:t>ifdef</a:t>
                      </a:r>
                      <a:endParaRPr lang="en-IN" sz="2400" b="0" dirty="0" smtClean="0">
                        <a:latin typeface="Times New Roman" pitchFamily="18" charset="0"/>
                        <a:cs typeface="Times New Roman" pitchFamily="18" charset="0"/>
                      </a:endParaRPr>
                    </a:p>
                    <a:p>
                      <a:pPr marL="45720" indent="0">
                        <a:buNone/>
                      </a:pPr>
                      <a:r>
                        <a:rPr lang="en-IN" sz="2400" b="0" dirty="0" smtClean="0">
                          <a:latin typeface="Times New Roman" pitchFamily="18" charset="0"/>
                          <a:cs typeface="Times New Roman" pitchFamily="18" charset="0"/>
                        </a:rPr>
                        <a:t>#</a:t>
                      </a:r>
                      <a:r>
                        <a:rPr lang="en-IN" sz="2400" b="0" dirty="0" err="1" smtClean="0">
                          <a:latin typeface="Times New Roman" pitchFamily="18" charset="0"/>
                          <a:cs typeface="Times New Roman" pitchFamily="18" charset="0"/>
                        </a:rPr>
                        <a:t>ifndef</a:t>
                      </a:r>
                      <a:endParaRPr lang="en-IN" sz="2400" b="0" dirty="0" smtClean="0">
                        <a:latin typeface="Times New Roman" pitchFamily="18" charset="0"/>
                        <a:cs typeface="Times New Roman" pitchFamily="18" charset="0"/>
                      </a:endParaRPr>
                    </a:p>
                    <a:p>
                      <a:pPr marL="45720" indent="0">
                        <a:buNone/>
                      </a:pPr>
                      <a:r>
                        <a:rPr lang="en-IN" sz="2400" b="0" dirty="0" smtClean="0">
                          <a:latin typeface="Times New Roman" pitchFamily="18" charset="0"/>
                          <a:cs typeface="Times New Roman" pitchFamily="18" charset="0"/>
                        </a:rPr>
                        <a:t>#if</a:t>
                      </a:r>
                    </a:p>
                    <a:p>
                      <a:pPr marL="45720" indent="0">
                        <a:buNone/>
                      </a:pPr>
                      <a:r>
                        <a:rPr lang="en-IN" sz="2400" b="0" dirty="0" smtClean="0">
                          <a:latin typeface="Times New Roman" pitchFamily="18" charset="0"/>
                          <a:cs typeface="Times New Roman" pitchFamily="18" charset="0"/>
                        </a:rPr>
                        <a:t>#else</a:t>
                      </a:r>
                    </a:p>
                    <a:p>
                      <a:pPr marL="45720" indent="0">
                        <a:buNone/>
                      </a:pPr>
                      <a:r>
                        <a:rPr lang="en-IN" sz="2400" b="0" dirty="0" smtClean="0">
                          <a:latin typeface="Times New Roman" pitchFamily="18" charset="0"/>
                          <a:cs typeface="Times New Roman" pitchFamily="18" charset="0"/>
                        </a:rPr>
                        <a:t>#</a:t>
                      </a:r>
                      <a:r>
                        <a:rPr lang="en-IN" sz="2400" b="0" dirty="0" err="1" smtClean="0">
                          <a:latin typeface="Times New Roman" pitchFamily="18" charset="0"/>
                          <a:cs typeface="Times New Roman" pitchFamily="18" charset="0"/>
                        </a:rPr>
                        <a:t>elif</a:t>
                      </a:r>
                      <a:endParaRPr lang="en-IN" sz="2400" b="0" dirty="0" smtClean="0">
                        <a:latin typeface="Times New Roman" pitchFamily="18" charset="0"/>
                        <a:cs typeface="Times New Roman" pitchFamily="18" charset="0"/>
                      </a:endParaRPr>
                    </a:p>
                    <a:p>
                      <a:pPr marL="45720" indent="0">
                        <a:buNone/>
                      </a:pPr>
                      <a:r>
                        <a:rPr lang="en-IN" sz="2400" b="0" dirty="0" smtClean="0">
                          <a:latin typeface="Times New Roman" pitchFamily="18" charset="0"/>
                          <a:cs typeface="Times New Roman" pitchFamily="18" charset="0"/>
                        </a:rPr>
                        <a:t>#</a:t>
                      </a:r>
                      <a:r>
                        <a:rPr lang="en-IN" sz="2400" b="0" dirty="0" err="1" smtClean="0">
                          <a:latin typeface="Times New Roman" pitchFamily="18" charset="0"/>
                          <a:cs typeface="Times New Roman" pitchFamily="18" charset="0"/>
                        </a:rPr>
                        <a:t>endif</a:t>
                      </a:r>
                      <a:endParaRPr lang="en-IN" sz="2400" b="0" dirty="0" smtClean="0">
                        <a:latin typeface="Times New Roman" pitchFamily="18" charset="0"/>
                        <a:cs typeface="Times New Roman" pitchFamily="18" charset="0"/>
                      </a:endParaRPr>
                    </a:p>
                    <a:p>
                      <a:pPr marL="45720" indent="0">
                        <a:buNone/>
                      </a:pPr>
                      <a:r>
                        <a:rPr lang="en-IN" sz="2400" b="0" dirty="0" smtClean="0">
                          <a:latin typeface="Times New Roman" pitchFamily="18" charset="0"/>
                          <a:cs typeface="Times New Roman" pitchFamily="18" charset="0"/>
                        </a:rPr>
                        <a:t>#error</a:t>
                      </a:r>
                    </a:p>
                    <a:p>
                      <a:pPr marL="45720" indent="0">
                        <a:buNone/>
                      </a:pPr>
                      <a:r>
                        <a:rPr lang="en-IN" sz="2400" b="0" dirty="0" smtClean="0">
                          <a:latin typeface="Times New Roman" pitchFamily="18" charset="0"/>
                          <a:cs typeface="Times New Roman" pitchFamily="18" charset="0"/>
                        </a:rPr>
                        <a:t>#pragma</a:t>
                      </a:r>
                    </a:p>
                    <a:p>
                      <a:endParaRPr lang="en-IN" sz="2400" b="0" dirty="0"/>
                    </a:p>
                  </a:txBody>
                  <a:tcPr/>
                </a:tc>
              </a:tr>
            </a:tbl>
          </a:graphicData>
        </a:graphic>
      </p:graphicFrame>
      <p:sp>
        <p:nvSpPr>
          <p:cNvPr id="7" name="Left Arrow 6"/>
          <p:cNvSpPr/>
          <p:nvPr/>
        </p:nvSpPr>
        <p:spPr>
          <a:xfrm>
            <a:off x="3059832" y="2636912"/>
            <a:ext cx="2448272" cy="8640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Example of Preprocessor</a:t>
            </a:r>
            <a:endParaRPr lang="en-IN" dirty="0"/>
          </a:p>
        </p:txBody>
      </p:sp>
    </p:spTree>
    <p:extLst>
      <p:ext uri="{BB962C8B-B14F-4D97-AF65-F5344CB8AC3E}">
        <p14:creationId xmlns:p14="http://schemas.microsoft.com/office/powerpoint/2010/main" val="8271613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Do while loop</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a:buClr>
                <a:srgbClr val="C00000"/>
              </a:buClr>
              <a:buFont typeface="Wingdings" pitchFamily="2" charset="2"/>
              <a:buChar char="§"/>
            </a:pPr>
            <a:r>
              <a:rPr lang="en-US" sz="2400" dirty="0">
                <a:latin typeface="Times New Roman" pitchFamily="18" charset="0"/>
                <a:cs typeface="Times New Roman" pitchFamily="18" charset="0"/>
              </a:rPr>
              <a:t>It iterates the code until condition is false. Here, condition is given after the code. </a:t>
            </a:r>
          </a:p>
          <a:p>
            <a:pPr>
              <a:buClr>
                <a:srgbClr val="C00000"/>
              </a:buClr>
              <a:buFont typeface="Wingdings" pitchFamily="2" charset="2"/>
              <a:buChar char="§"/>
            </a:pPr>
            <a:r>
              <a:rPr lang="en-US" sz="2400" dirty="0">
                <a:latin typeface="Times New Roman" pitchFamily="18" charset="0"/>
                <a:cs typeface="Times New Roman" pitchFamily="18" charset="0"/>
              </a:rPr>
              <a:t>So at least once, code is executed whether condition is true or false. It is better if you have to execute the code at least once</a:t>
            </a:r>
            <a:r>
              <a:rPr lang="en-US" sz="2400" dirty="0" smtClean="0">
                <a:latin typeface="Times New Roman" pitchFamily="18" charset="0"/>
                <a:cs typeface="Times New Roman" pitchFamily="18" charset="0"/>
              </a:rPr>
              <a:t>.</a:t>
            </a:r>
          </a:p>
          <a:p>
            <a:pPr>
              <a:buClr>
                <a:srgbClr val="C00000"/>
              </a:buClr>
              <a:buFont typeface="Wingdings" pitchFamily="2" charset="2"/>
              <a:buChar char="§"/>
            </a:pPr>
            <a:r>
              <a:rPr lang="en-US" sz="2400" dirty="0" smtClean="0">
                <a:latin typeface="Times New Roman" pitchFamily="18" charset="0"/>
                <a:cs typeface="Times New Roman" pitchFamily="18" charset="0"/>
              </a:rPr>
              <a:t>It is known as exit control loop.</a:t>
            </a:r>
            <a:endParaRPr lang="en-US" sz="2400" dirty="0">
              <a:latin typeface="Times New Roman" pitchFamily="18" charset="0"/>
              <a:cs typeface="Times New Roman" pitchFamily="18" charset="0"/>
            </a:endParaRPr>
          </a:p>
          <a:p>
            <a:pPr>
              <a:buClr>
                <a:srgbClr val="C00000"/>
              </a:buClr>
              <a:buFont typeface="Wingdings" pitchFamily="2" charset="2"/>
              <a:buChar char="§"/>
            </a:pPr>
            <a:r>
              <a:rPr lang="en-US" sz="2400" dirty="0">
                <a:latin typeface="Times New Roman" pitchFamily="18" charset="0"/>
                <a:cs typeface="Times New Roman" pitchFamily="18" charset="0"/>
              </a:rPr>
              <a:t>The syntax of do-while loop in c language is given below</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buClr>
                <a:schemeClr val="accent2">
                  <a:lumMod val="75000"/>
                </a:schemeClr>
              </a:buClr>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do</a:t>
            </a:r>
          </a:p>
          <a:p>
            <a:pPr>
              <a:buNone/>
            </a:pPr>
            <a:r>
              <a:rPr lang="en-US" sz="2400" b="1" dirty="0">
                <a:latin typeface="Times New Roman" pitchFamily="18" charset="0"/>
                <a:cs typeface="Times New Roman" pitchFamily="18" charset="0"/>
              </a:rPr>
              <a:t>	{  </a:t>
            </a:r>
          </a:p>
          <a:p>
            <a:pPr>
              <a:buNone/>
            </a:pPr>
            <a:r>
              <a:rPr lang="en-US" sz="2400" b="1" dirty="0">
                <a:latin typeface="Times New Roman" pitchFamily="18" charset="0"/>
                <a:cs typeface="Times New Roman" pitchFamily="18" charset="0"/>
              </a:rPr>
              <a:t>		//code to be executed  </a:t>
            </a:r>
          </a:p>
          <a:p>
            <a:pPr>
              <a:buNone/>
            </a:pPr>
            <a:r>
              <a:rPr lang="en-US" sz="2400" b="1" dirty="0">
                <a:latin typeface="Times New Roman" pitchFamily="18" charset="0"/>
                <a:cs typeface="Times New Roman" pitchFamily="18" charset="0"/>
              </a:rPr>
              <a:t>	}</a:t>
            </a:r>
          </a:p>
          <a:p>
            <a:pPr>
              <a:buNone/>
            </a:pPr>
            <a:r>
              <a:rPr lang="en-US" sz="2400" b="1" dirty="0">
                <a:latin typeface="Times New Roman" pitchFamily="18" charset="0"/>
                <a:cs typeface="Times New Roman" pitchFamily="18" charset="0"/>
              </a:rPr>
              <a:t>	while(condition); </a:t>
            </a:r>
            <a:r>
              <a:rPr lang="en-US" sz="2400" dirty="0">
                <a:latin typeface="Times New Roman" pitchFamily="18" charset="0"/>
                <a:cs typeface="Times New Roman" pitchFamily="18"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7" name="Picture 2"/>
          <p:cNvPicPr>
            <a:picLocks noChangeAspect="1" noChangeArrowheads="1"/>
          </p:cNvPicPr>
          <p:nvPr/>
        </p:nvPicPr>
        <p:blipFill>
          <a:blip r:embed="rId3"/>
          <a:srcRect/>
          <a:stretch>
            <a:fillRect/>
          </a:stretch>
        </p:blipFill>
        <p:spPr bwMode="auto">
          <a:xfrm>
            <a:off x="4977303" y="3573016"/>
            <a:ext cx="3721100" cy="2514600"/>
          </a:xfrm>
          <a:prstGeom prst="rect">
            <a:avLst/>
          </a:prstGeom>
          <a:noFill/>
          <a:ln w="9525">
            <a:noFill/>
            <a:miter lim="800000"/>
            <a:headEnd/>
            <a:tailEnd/>
          </a:ln>
          <a:effectLst/>
        </p:spPr>
      </p:pic>
    </p:spTree>
    <p:extLst>
      <p:ext uri="{BB962C8B-B14F-4D97-AF65-F5344CB8AC3E}">
        <p14:creationId xmlns:p14="http://schemas.microsoft.com/office/powerpoint/2010/main" val="1107777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Flowchart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algn="just">
              <a:buFont typeface="Wingdings" pitchFamily="2" charset="2"/>
              <a:buChar char="§"/>
            </a:pPr>
            <a:r>
              <a:rPr lang="en-US" sz="2400" dirty="0" smtClean="0">
                <a:latin typeface="Times New Roman" pitchFamily="18" charset="0"/>
                <a:cs typeface="Times New Roman" pitchFamily="18" charset="0"/>
              </a:rPr>
              <a:t>You can see in the flowchart</a:t>
            </a:r>
          </a:p>
          <a:p>
            <a:pPr marL="45720" indent="0" algn="just">
              <a:buNone/>
            </a:pPr>
            <a:r>
              <a:rPr lang="en-US" sz="2400" dirty="0" smtClean="0">
                <a:latin typeface="Times New Roman" pitchFamily="18" charset="0"/>
                <a:cs typeface="Times New Roman" pitchFamily="18" charset="0"/>
              </a:rPr>
              <a:t>   Condition is check after the </a:t>
            </a:r>
          </a:p>
          <a:p>
            <a:pPr marL="4572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code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the time of exit from </a:t>
            </a:r>
          </a:p>
          <a:p>
            <a:pPr marL="4572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the loop.</a:t>
            </a:r>
          </a:p>
          <a:p>
            <a:pPr algn="just">
              <a:buFont typeface="Wingdings" pitchFamily="2" charset="2"/>
              <a:buChar char="§"/>
            </a:pPr>
            <a:r>
              <a:rPr lang="en-US" sz="2400" dirty="0" smtClean="0">
                <a:latin typeface="Times New Roman" pitchFamily="18" charset="0"/>
                <a:cs typeface="Times New Roman" pitchFamily="18" charset="0"/>
              </a:rPr>
              <a:t>That’s why it going to executed </a:t>
            </a:r>
          </a:p>
          <a:p>
            <a:pPr marL="45720" indent="0" algn="just">
              <a:buNone/>
            </a:pPr>
            <a:r>
              <a:rPr lang="en-US" sz="2400" dirty="0" smtClean="0">
                <a:latin typeface="Times New Roman" pitchFamily="18" charset="0"/>
                <a:cs typeface="Times New Roman" pitchFamily="18" charset="0"/>
              </a:rPr>
              <a:t>   one </a:t>
            </a:r>
            <a:r>
              <a:rPr lang="en-US" sz="2400" dirty="0">
                <a:latin typeface="Times New Roman" pitchFamily="18" charset="0"/>
                <a:cs typeface="Times New Roman" pitchFamily="18" charset="0"/>
              </a:rPr>
              <a:t>m</a:t>
            </a:r>
            <a:r>
              <a:rPr lang="en-US" sz="2400" dirty="0" smtClean="0">
                <a:latin typeface="Times New Roman" pitchFamily="18" charset="0"/>
                <a:cs typeface="Times New Roman" pitchFamily="18" charset="0"/>
              </a:rPr>
              <a:t>ore time if condition is </a:t>
            </a:r>
          </a:p>
          <a:p>
            <a:pPr marL="4572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true or false.</a:t>
            </a:r>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628800"/>
            <a:ext cx="2992974" cy="316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728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 using do while loop</a:t>
            </a:r>
            <a:endParaRPr lang="en-IN"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918555907"/>
              </p:ext>
            </p:extLst>
          </p:nvPr>
        </p:nvGraphicFramePr>
        <p:xfrm>
          <a:off x="683568" y="1268760"/>
          <a:ext cx="7382139" cy="4206240"/>
        </p:xfrm>
        <a:graphic>
          <a:graphicData uri="http://schemas.openxmlformats.org/drawingml/2006/table">
            <a:tbl>
              <a:tblPr firstRow="1" bandRow="1">
                <a:tableStyleId>{5FD0F851-EC5A-4D38-B0AD-8093EC10F338}</a:tableStyleId>
              </a:tblPr>
              <a:tblGrid>
                <a:gridCol w="7382139"/>
              </a:tblGrid>
              <a:tr h="370840">
                <a:tc>
                  <a:txBody>
                    <a:bodyPr/>
                    <a:lstStyle/>
                    <a:p>
                      <a:r>
                        <a:rPr lang="en-IN" dirty="0" smtClean="0">
                          <a:latin typeface="Times New Roman" pitchFamily="18" charset="0"/>
                          <a:cs typeface="Times New Roman" pitchFamily="18" charset="0"/>
                        </a:rPr>
                        <a:t>//Program to print multiplication table using do while loop</a:t>
                      </a:r>
                    </a:p>
                    <a:p>
                      <a:r>
                        <a:rPr lang="en-IN" dirty="0" smtClean="0">
                          <a:latin typeface="Times New Roman" pitchFamily="18" charset="0"/>
                          <a:cs typeface="Times New Roman" pitchFamily="18" charset="0"/>
                        </a:rPr>
                        <a:t>#include&lt;</a:t>
                      </a:r>
                      <a:r>
                        <a:rPr lang="en-IN" dirty="0" err="1" smtClean="0">
                          <a:latin typeface="Times New Roman" pitchFamily="18" charset="0"/>
                          <a:cs typeface="Times New Roman" pitchFamily="18" charset="0"/>
                        </a:rPr>
                        <a:t>stdio.h</a:t>
                      </a:r>
                      <a:r>
                        <a:rPr lang="en-IN" dirty="0" smtClean="0">
                          <a:latin typeface="Times New Roman" pitchFamily="18" charset="0"/>
                          <a:cs typeface="Times New Roman" pitchFamily="18" charset="0"/>
                        </a:rPr>
                        <a:t>&gt;</a:t>
                      </a:r>
                    </a:p>
                    <a:p>
                      <a:r>
                        <a:rPr lang="en-IN" dirty="0" smtClean="0">
                          <a:latin typeface="Times New Roman" pitchFamily="18" charset="0"/>
                          <a:cs typeface="Times New Roman" pitchFamily="18" charset="0"/>
                        </a:rPr>
                        <a:t>#include&lt;</a:t>
                      </a:r>
                      <a:r>
                        <a:rPr lang="en-IN" dirty="0" err="1" smtClean="0">
                          <a:latin typeface="Times New Roman" pitchFamily="18" charset="0"/>
                          <a:cs typeface="Times New Roman" pitchFamily="18" charset="0"/>
                        </a:rPr>
                        <a:t>conio.h</a:t>
                      </a:r>
                      <a:r>
                        <a:rPr lang="en-IN" dirty="0" smtClean="0">
                          <a:latin typeface="Times New Roman" pitchFamily="18" charset="0"/>
                          <a:cs typeface="Times New Roman" pitchFamily="18" charset="0"/>
                        </a:rPr>
                        <a:t>&gt;</a:t>
                      </a:r>
                    </a:p>
                    <a:p>
                      <a:r>
                        <a:rPr lang="en-IN" dirty="0" smtClean="0">
                          <a:latin typeface="Times New Roman" pitchFamily="18" charset="0"/>
                          <a:cs typeface="Times New Roman" pitchFamily="18" charset="0"/>
                        </a:rPr>
                        <a:t>void main()</a:t>
                      </a:r>
                    </a:p>
                    <a:p>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int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iter</a:t>
                      </a:r>
                      <a:r>
                        <a:rPr lang="en-IN" dirty="0" smtClean="0">
                          <a:latin typeface="Times New Roman" pitchFamily="18" charset="0"/>
                          <a:cs typeface="Times New Roman" pitchFamily="18" charset="0"/>
                        </a:rPr>
                        <a:t>=1,num;</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clrscr</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printf</a:t>
                      </a:r>
                      <a:r>
                        <a:rPr lang="en-IN" dirty="0" smtClean="0">
                          <a:latin typeface="Times New Roman" pitchFamily="18" charset="0"/>
                          <a:cs typeface="Times New Roman" pitchFamily="18" charset="0"/>
                        </a:rPr>
                        <a:t>("\n enter number to print multiplication table : ");</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scanf</a:t>
                      </a:r>
                      <a:r>
                        <a:rPr lang="en-IN" dirty="0" smtClean="0">
                          <a:latin typeface="Times New Roman" pitchFamily="18" charset="0"/>
                          <a:cs typeface="Times New Roman" pitchFamily="18" charset="0"/>
                        </a:rPr>
                        <a:t>("%d",&amp;</a:t>
                      </a:r>
                      <a:r>
                        <a:rPr lang="en-IN" dirty="0" err="1" smtClean="0">
                          <a:latin typeface="Times New Roman" pitchFamily="18" charset="0"/>
                          <a:cs typeface="Times New Roman" pitchFamily="18" charset="0"/>
                        </a:rPr>
                        <a:t>num</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do</a:t>
                      </a:r>
                    </a:p>
                    <a:p>
                      <a:r>
                        <a:rPr lang="en-IN" dirty="0" smtClean="0">
                          <a:latin typeface="Times New Roman" pitchFamily="18" charset="0"/>
                          <a:cs typeface="Times New Roman" pitchFamily="18" charset="0"/>
                        </a:rPr>
                        <a:t>	{            </a:t>
                      </a:r>
                      <a:r>
                        <a:rPr lang="en-IN" dirty="0" err="1" smtClean="0">
                          <a:latin typeface="Times New Roman" pitchFamily="18" charset="0"/>
                          <a:cs typeface="Times New Roman" pitchFamily="18" charset="0"/>
                        </a:rPr>
                        <a:t>printf</a:t>
                      </a:r>
                      <a:r>
                        <a:rPr lang="en-IN" dirty="0" smtClean="0">
                          <a:latin typeface="Times New Roman" pitchFamily="18" charset="0"/>
                          <a:cs typeface="Times New Roman" pitchFamily="18" charset="0"/>
                        </a:rPr>
                        <a:t>("\n %d * %d = %d", </a:t>
                      </a:r>
                      <a:r>
                        <a:rPr lang="en-IN" dirty="0" err="1" smtClean="0">
                          <a:latin typeface="Times New Roman" pitchFamily="18" charset="0"/>
                          <a:cs typeface="Times New Roman" pitchFamily="18" charset="0"/>
                        </a:rPr>
                        <a:t>num,iter</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num</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iter</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iter</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	}while(</a:t>
                      </a:r>
                      <a:r>
                        <a:rPr lang="en-IN" dirty="0" err="1" smtClean="0">
                          <a:latin typeface="Times New Roman" pitchFamily="18" charset="0"/>
                          <a:cs typeface="Times New Roman" pitchFamily="18" charset="0"/>
                        </a:rPr>
                        <a:t>iter</a:t>
                      </a:r>
                      <a:r>
                        <a:rPr lang="en-IN" dirty="0" smtClean="0">
                          <a:latin typeface="Times New Roman" pitchFamily="18" charset="0"/>
                          <a:cs typeface="Times New Roman" pitchFamily="18" charset="0"/>
                        </a:rPr>
                        <a:t>&lt;=10);</a:t>
                      </a:r>
                    </a:p>
                    <a:p>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getch</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7176875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Break, continue, </a:t>
            </a:r>
            <a:r>
              <a:rPr lang="en-US" sz="3600" dirty="0" err="1" smtClean="0">
                <a:latin typeface="Times New Roman" pitchFamily="18" charset="0"/>
                <a:cs typeface="Times New Roman" pitchFamily="18" charset="0"/>
              </a:rPr>
              <a:t>goto</a:t>
            </a:r>
            <a:r>
              <a:rPr lang="en-US" sz="3600" dirty="0" smtClean="0">
                <a:latin typeface="Times New Roman" pitchFamily="18" charset="0"/>
                <a:cs typeface="Times New Roman" pitchFamily="18" charset="0"/>
              </a:rPr>
              <a:t> and exit statement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45720" indent="0" algn="just">
              <a:buNone/>
            </a:pPr>
            <a:r>
              <a:rPr lang="en-US" sz="2400" b="1" dirty="0">
                <a:latin typeface="Times New Roman" pitchFamily="18" charset="0"/>
                <a:cs typeface="Times New Roman" pitchFamily="18" charset="0"/>
              </a:rPr>
              <a:t>Break statement  </a:t>
            </a:r>
            <a:r>
              <a:rPr lang="en-US" sz="2400" dirty="0">
                <a:latin typeface="Times New Roman" pitchFamily="18" charset="0"/>
                <a:cs typeface="Times New Roman" pitchFamily="18" charset="0"/>
              </a:rPr>
              <a:t>: is use to break the execution based on given condition.</a:t>
            </a:r>
          </a:p>
          <a:p>
            <a:pPr algn="just">
              <a:buFont typeface="Wingdings" pitchFamily="2" charset="2"/>
              <a:buChar char="§"/>
            </a:pPr>
            <a:r>
              <a:rPr lang="en-US" sz="2400" dirty="0">
                <a:latin typeface="Times New Roman" pitchFamily="18" charset="0"/>
                <a:cs typeface="Times New Roman" pitchFamily="18" charset="0"/>
              </a:rPr>
              <a:t>If condition id fulfill than it come out from the execution of loop or any other code</a:t>
            </a:r>
            <a:r>
              <a:rPr lang="en-US" sz="2400" dirty="0" smtClean="0">
                <a:latin typeface="Times New Roman" pitchFamily="18" charset="0"/>
                <a:cs typeface="Times New Roman" pitchFamily="18" charset="0"/>
              </a:rPr>
              <a:t>.</a:t>
            </a:r>
          </a:p>
          <a:p>
            <a:pPr algn="just">
              <a:buFont typeface="Wingdings" pitchFamily="2" charset="2"/>
              <a:buChar char="§"/>
            </a:pPr>
            <a:r>
              <a:rPr lang="en-US" sz="2400" dirty="0" smtClean="0">
                <a:latin typeface="Times New Roman" pitchFamily="18" charset="0"/>
                <a:cs typeface="Times New Roman" pitchFamily="18" charset="0"/>
              </a:rPr>
              <a:t>For that </a:t>
            </a:r>
            <a:r>
              <a:rPr lang="en-US" sz="2400" b="1" dirty="0" smtClean="0">
                <a:latin typeface="Times New Roman" pitchFamily="18" charset="0"/>
                <a:cs typeface="Times New Roman" pitchFamily="18" charset="0"/>
              </a:rPr>
              <a:t>break</a:t>
            </a:r>
            <a:r>
              <a:rPr lang="en-US" sz="2400" dirty="0" smtClean="0">
                <a:latin typeface="Times New Roman" pitchFamily="18" charset="0"/>
                <a:cs typeface="Times New Roman" pitchFamily="18" charset="0"/>
              </a:rPr>
              <a:t> keyword is use.</a:t>
            </a: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7" name="Picture 2" descr="C:\Users\sejal\Desktop\cpp_break_state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652" y="2636912"/>
            <a:ext cx="3141948" cy="3252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84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 using break statement</a:t>
            </a:r>
            <a:endParaRPr lang="en-IN"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865346733"/>
              </p:ext>
            </p:extLst>
          </p:nvPr>
        </p:nvGraphicFramePr>
        <p:xfrm>
          <a:off x="323850" y="908050"/>
          <a:ext cx="8496300" cy="4968240"/>
        </p:xfrm>
        <a:graphic>
          <a:graphicData uri="http://schemas.openxmlformats.org/drawingml/2006/table">
            <a:tbl>
              <a:tblPr firstRow="1" bandRow="1">
                <a:tableStyleId>{5FD0F851-EC5A-4D38-B0AD-8093EC10F338}</a:tableStyleId>
              </a:tblPr>
              <a:tblGrid>
                <a:gridCol w="8496300"/>
              </a:tblGrid>
              <a:tr h="370840">
                <a:tc>
                  <a:txBody>
                    <a:bodyPr/>
                    <a:lstStyle/>
                    <a:p>
                      <a:pPr>
                        <a:buClr>
                          <a:schemeClr val="accent2">
                            <a:lumMod val="75000"/>
                          </a:schemeClr>
                        </a:buClr>
                        <a:buNone/>
                      </a:pPr>
                      <a:r>
                        <a:rPr lang="en-US" sz="2000" dirty="0" smtClean="0">
                          <a:latin typeface="Times New Roman" pitchFamily="18" charset="0"/>
                          <a:cs typeface="Times New Roman" pitchFamily="18" charset="0"/>
                        </a:rPr>
                        <a:t>#include &lt;</a:t>
                      </a:r>
                      <a:r>
                        <a:rPr lang="en-US" sz="2000" dirty="0" err="1" smtClean="0">
                          <a:latin typeface="Times New Roman" pitchFamily="18" charset="0"/>
                          <a:cs typeface="Times New Roman" pitchFamily="18" charset="0"/>
                        </a:rPr>
                        <a:t>stdio.h</a:t>
                      </a:r>
                      <a:r>
                        <a:rPr lang="en-US" sz="2000" dirty="0" smtClean="0">
                          <a:latin typeface="Times New Roman" pitchFamily="18" charset="0"/>
                          <a:cs typeface="Times New Roman" pitchFamily="18" charset="0"/>
                        </a:rPr>
                        <a:t>&gt;    </a:t>
                      </a:r>
                    </a:p>
                    <a:p>
                      <a:pPr>
                        <a:buClr>
                          <a:schemeClr val="accent2">
                            <a:lumMod val="75000"/>
                          </a:schemeClr>
                        </a:buClr>
                        <a:buNone/>
                      </a:pPr>
                      <a:r>
                        <a:rPr lang="en-US" sz="2000" dirty="0" smtClean="0">
                          <a:latin typeface="Times New Roman" pitchFamily="18" charset="0"/>
                          <a:cs typeface="Times New Roman" pitchFamily="18" charset="0"/>
                        </a:rPr>
                        <a:t>#include &lt;</a:t>
                      </a:r>
                      <a:r>
                        <a:rPr lang="en-US" sz="2000" dirty="0" err="1" smtClean="0">
                          <a:latin typeface="Times New Roman" pitchFamily="18" charset="0"/>
                          <a:cs typeface="Times New Roman" pitchFamily="18" charset="0"/>
                        </a:rPr>
                        <a:t>conio.h</a:t>
                      </a:r>
                      <a:r>
                        <a:rPr lang="en-US" sz="2000" dirty="0" smtClean="0">
                          <a:latin typeface="Times New Roman" pitchFamily="18" charset="0"/>
                          <a:cs typeface="Times New Roman" pitchFamily="18" charset="0"/>
                        </a:rPr>
                        <a:t>&gt;    </a:t>
                      </a:r>
                    </a:p>
                    <a:p>
                      <a:pPr>
                        <a:buClr>
                          <a:schemeClr val="accent2">
                            <a:lumMod val="75000"/>
                          </a:schemeClr>
                        </a:buClr>
                        <a:buNone/>
                      </a:pPr>
                      <a:r>
                        <a:rPr lang="en-US" sz="2000" dirty="0" smtClean="0">
                          <a:latin typeface="Times New Roman" pitchFamily="18" charset="0"/>
                          <a:cs typeface="Times New Roman" pitchFamily="18" charset="0"/>
                        </a:rPr>
                        <a:t>void main()</a:t>
                      </a:r>
                    </a:p>
                    <a:p>
                      <a:pPr>
                        <a:buClr>
                          <a:schemeClr val="accent2">
                            <a:lumMod val="75000"/>
                          </a:schemeClr>
                        </a:buClr>
                        <a:buNone/>
                      </a:pPr>
                      <a:r>
                        <a:rPr lang="en-US" sz="2000" dirty="0" smtClean="0">
                          <a:latin typeface="Times New Roman" pitchFamily="18" charset="0"/>
                          <a:cs typeface="Times New Roman" pitchFamily="18" charset="0"/>
                        </a:rPr>
                        <a:t>{     </a:t>
                      </a:r>
                    </a:p>
                    <a:p>
                      <a:pPr>
                        <a:buClr>
                          <a:schemeClr val="accent2">
                            <a:lumMod val="75000"/>
                          </a:schemeClr>
                        </a:buCl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i=1;   </a:t>
                      </a:r>
                    </a:p>
                    <a:p>
                      <a:pPr>
                        <a:buClr>
                          <a:schemeClr val="accent2">
                            <a:lumMod val="75000"/>
                          </a:schemeClr>
                        </a:buCl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clrscr</a:t>
                      </a:r>
                      <a:r>
                        <a:rPr lang="en-US" sz="2000" dirty="0" smtClean="0">
                          <a:latin typeface="Times New Roman" pitchFamily="18" charset="0"/>
                          <a:cs typeface="Times New Roman" pitchFamily="18" charset="0"/>
                        </a:rPr>
                        <a:t>();    </a:t>
                      </a:r>
                    </a:p>
                    <a:p>
                      <a:pPr>
                        <a:buClr>
                          <a:schemeClr val="accent2">
                            <a:lumMod val="75000"/>
                          </a:schemeClr>
                        </a:buClr>
                        <a:buNone/>
                      </a:pP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for(i=1; i&lt;=10; i++)</a:t>
                      </a:r>
                    </a:p>
                    <a:p>
                      <a:pPr>
                        <a:buClr>
                          <a:schemeClr val="accent2">
                            <a:lumMod val="75000"/>
                          </a:schemeClr>
                        </a:buClr>
                        <a:buNone/>
                      </a:pPr>
                      <a:r>
                        <a:rPr lang="en-US" sz="2000" dirty="0" smtClean="0">
                          <a:latin typeface="Times New Roman" pitchFamily="18" charset="0"/>
                          <a:cs typeface="Times New Roman" pitchFamily="18" charset="0"/>
                        </a:rPr>
                        <a:t>	</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a:p>
                      <a:pPr>
                        <a:buClr>
                          <a:schemeClr val="accent2">
                            <a:lumMod val="75000"/>
                          </a:schemeClr>
                        </a:buCl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printf</a:t>
                      </a:r>
                      <a:r>
                        <a:rPr lang="en-US" sz="2000" dirty="0" smtClean="0">
                          <a:latin typeface="Times New Roman" pitchFamily="18" charset="0"/>
                          <a:cs typeface="Times New Roman" pitchFamily="18" charset="0"/>
                        </a:rPr>
                        <a:t>("%d \</a:t>
                      </a:r>
                      <a:r>
                        <a:rPr lang="en-US" sz="2000" dirty="0" err="1" smtClean="0">
                          <a:latin typeface="Times New Roman" pitchFamily="18" charset="0"/>
                          <a:cs typeface="Times New Roman" pitchFamily="18" charset="0"/>
                        </a:rPr>
                        <a:t>n",i</a:t>
                      </a:r>
                      <a:r>
                        <a:rPr lang="en-US" sz="2000" dirty="0" smtClean="0">
                          <a:latin typeface="Times New Roman" pitchFamily="18" charset="0"/>
                          <a:cs typeface="Times New Roman" pitchFamily="18" charset="0"/>
                        </a:rPr>
                        <a:t>);  </a:t>
                      </a:r>
                    </a:p>
                    <a:p>
                      <a:pPr>
                        <a:buClr>
                          <a:schemeClr val="accent2">
                            <a:lumMod val="75000"/>
                          </a:schemeClr>
                        </a:buClr>
                        <a:buNone/>
                      </a:pPr>
                      <a:r>
                        <a:rPr lang="en-US" sz="2000" dirty="0" smtClean="0">
                          <a:latin typeface="Times New Roman" pitchFamily="18" charset="0"/>
                          <a:cs typeface="Times New Roman" pitchFamily="18" charset="0"/>
                        </a:rPr>
                        <a:t>		if(i==5)</a:t>
                      </a:r>
                    </a:p>
                    <a:p>
                      <a:pPr>
                        <a:buClr>
                          <a:schemeClr val="accent2">
                            <a:lumMod val="75000"/>
                          </a:schemeClr>
                        </a:buClr>
                        <a:buNone/>
                      </a:pPr>
                      <a:r>
                        <a:rPr lang="en-US" sz="2000" dirty="0" smtClean="0">
                          <a:latin typeface="Times New Roman" pitchFamily="18" charset="0"/>
                          <a:cs typeface="Times New Roman" pitchFamily="18" charset="0"/>
                        </a:rPr>
                        <a:t>		{ </a:t>
                      </a:r>
                    </a:p>
                    <a:p>
                      <a:pPr>
                        <a:buClr>
                          <a:schemeClr val="accent2">
                            <a:lumMod val="75000"/>
                          </a:schemeClr>
                        </a:buClr>
                        <a:buNone/>
                      </a:pPr>
                      <a:r>
                        <a:rPr lang="en-US" sz="2000" dirty="0" smtClean="0">
                          <a:latin typeface="Times New Roman" pitchFamily="18" charset="0"/>
                          <a:cs typeface="Times New Roman" pitchFamily="18" charset="0"/>
                        </a:rPr>
                        <a:t>                                        break;  </a:t>
                      </a:r>
                    </a:p>
                    <a:p>
                      <a:pPr>
                        <a:buClr>
                          <a:schemeClr val="accent2">
                            <a:lumMod val="75000"/>
                          </a:schemeClr>
                        </a:buClr>
                        <a:buNone/>
                      </a:pPr>
                      <a:r>
                        <a:rPr lang="en-US" sz="2000" dirty="0" smtClean="0">
                          <a:latin typeface="Times New Roman" pitchFamily="18" charset="0"/>
                          <a:cs typeface="Times New Roman" pitchFamily="18" charset="0"/>
                        </a:rPr>
                        <a:t>                             }  </a:t>
                      </a:r>
                    </a:p>
                    <a:p>
                      <a:pPr>
                        <a:buClr>
                          <a:schemeClr val="accent2">
                            <a:lumMod val="75000"/>
                          </a:schemeClr>
                        </a:buClr>
                        <a:buNone/>
                      </a:pPr>
                      <a:r>
                        <a:rPr lang="en-US" sz="2000" dirty="0" smtClean="0">
                          <a:latin typeface="Times New Roman" pitchFamily="18" charset="0"/>
                          <a:cs typeface="Times New Roman" pitchFamily="18" charset="0"/>
                        </a:rPr>
                        <a:t>	</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a:buClr>
                          <a:schemeClr val="accent2">
                            <a:lumMod val="75000"/>
                          </a:schemeClr>
                        </a:buClr>
                        <a:buNone/>
                      </a:pPr>
                      <a:r>
                        <a:rPr lang="en-US" sz="2000" dirty="0" smtClean="0">
                          <a:latin typeface="Times New Roman" pitchFamily="18" charset="0"/>
                          <a:cs typeface="Times New Roman" pitchFamily="18" charset="0"/>
                        </a:rPr>
                        <a:t>	</a:t>
                      </a:r>
                      <a:r>
                        <a:rPr lang="en-US" sz="2000" baseline="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getch</a:t>
                      </a:r>
                      <a:r>
                        <a:rPr lang="en-US" sz="2000" dirty="0" smtClean="0">
                          <a:latin typeface="Times New Roman" pitchFamily="18" charset="0"/>
                          <a:cs typeface="Times New Roman" pitchFamily="18" charset="0"/>
                        </a:rPr>
                        <a:t>();    </a:t>
                      </a:r>
                    </a:p>
                    <a:p>
                      <a:pPr>
                        <a:buClr>
                          <a:schemeClr val="accent2">
                            <a:lumMod val="75000"/>
                          </a:schemeClr>
                        </a:buClr>
                        <a:buNone/>
                      </a:pPr>
                      <a:r>
                        <a:rPr lang="en-US" sz="2000" dirty="0" smtClean="0">
                          <a:latin typeface="Times New Roman" pitchFamily="18" charset="0"/>
                          <a:cs typeface="Times New Roman" pitchFamily="18" charset="0"/>
                        </a:rPr>
                        <a:t>}  </a:t>
                      </a:r>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2331869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45720" indent="0" algn="just">
              <a:buNone/>
            </a:pPr>
            <a:r>
              <a:rPr lang="en-US" sz="2400" b="1" dirty="0">
                <a:latin typeface="Times New Roman" pitchFamily="18" charset="0"/>
                <a:cs typeface="Times New Roman" pitchFamily="18" charset="0"/>
              </a:rPr>
              <a:t>Continue </a:t>
            </a:r>
            <a:r>
              <a:rPr lang="en-US" sz="2400" dirty="0">
                <a:latin typeface="Times New Roman" pitchFamily="18" charset="0"/>
                <a:cs typeface="Times New Roman" pitchFamily="18" charset="0"/>
              </a:rPr>
              <a:t>: it is use to continue the iteration or execution of program based on given condition</a:t>
            </a:r>
          </a:p>
          <a:p>
            <a:pPr algn="just">
              <a:buFont typeface="Wingdings" pitchFamily="2" charset="2"/>
              <a:buChar char="§"/>
            </a:pPr>
            <a:r>
              <a:rPr lang="en-US" sz="2400" dirty="0">
                <a:latin typeface="Times New Roman" pitchFamily="18" charset="0"/>
                <a:cs typeface="Times New Roman" pitchFamily="18" charset="0"/>
              </a:rPr>
              <a:t>For that </a:t>
            </a:r>
            <a:r>
              <a:rPr lang="en-US" sz="2400" b="1" dirty="0">
                <a:latin typeface="Times New Roman" pitchFamily="18" charset="0"/>
                <a:cs typeface="Times New Roman" pitchFamily="18" charset="0"/>
              </a:rPr>
              <a:t>continue</a:t>
            </a:r>
            <a:r>
              <a:rPr lang="en-US" sz="2400" dirty="0">
                <a:latin typeface="Times New Roman" pitchFamily="18" charset="0"/>
                <a:cs typeface="Times New Roman" pitchFamily="18" charset="0"/>
              </a:rPr>
              <a:t> keyword is use</a:t>
            </a:r>
            <a:r>
              <a:rPr lang="en-US" sz="2400" dirty="0" smtClean="0">
                <a:latin typeface="Times New Roman" pitchFamily="18" charset="0"/>
                <a:cs typeface="Times New Roman" pitchFamily="18" charset="0"/>
              </a:rPr>
              <a:t>.</a:t>
            </a:r>
          </a:p>
          <a:p>
            <a:pPr algn="just">
              <a:buFont typeface="Wingdings" pitchFamily="2" charset="2"/>
              <a:buChar char="§"/>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7" name="Picture 2" descr="C:\Users\sejal\Desktop\cpp_continue_state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636912"/>
            <a:ext cx="3417912" cy="3238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8234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 using continue statement</a:t>
            </a:r>
            <a:endParaRPr lang="en-IN"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893947154"/>
              </p:ext>
            </p:extLst>
          </p:nvPr>
        </p:nvGraphicFramePr>
        <p:xfrm>
          <a:off x="323850" y="908050"/>
          <a:ext cx="8496300" cy="5029200"/>
        </p:xfrm>
        <a:graphic>
          <a:graphicData uri="http://schemas.openxmlformats.org/drawingml/2006/table">
            <a:tbl>
              <a:tblPr firstRow="1" bandRow="1">
                <a:tableStyleId>{5FD0F851-EC5A-4D38-B0AD-8093EC10F338}</a:tableStyleId>
              </a:tblPr>
              <a:tblGrid>
                <a:gridCol w="8496300"/>
              </a:tblGrid>
              <a:tr h="370840">
                <a:tc>
                  <a:txBody>
                    <a:bodyPr/>
                    <a:lstStyle/>
                    <a:p>
                      <a:pPr>
                        <a:buClr>
                          <a:schemeClr val="accent2">
                            <a:lumMod val="75000"/>
                          </a:schemeClr>
                        </a:buClr>
                        <a:buNone/>
                      </a:pPr>
                      <a:r>
                        <a:rPr lang="en-US" sz="1800" dirty="0" smtClean="0">
                          <a:latin typeface="Times New Roman" pitchFamily="18" charset="0"/>
                          <a:cs typeface="Times New Roman" pitchFamily="18" charset="0"/>
                        </a:rPr>
                        <a:t>#include &lt;</a:t>
                      </a:r>
                      <a:r>
                        <a:rPr lang="en-US" sz="1800" dirty="0" err="1" smtClean="0">
                          <a:latin typeface="Times New Roman" pitchFamily="18" charset="0"/>
                          <a:cs typeface="Times New Roman" pitchFamily="18" charset="0"/>
                        </a:rPr>
                        <a:t>stdio.h</a:t>
                      </a:r>
                      <a:r>
                        <a:rPr lang="en-US" sz="1800" dirty="0" smtClean="0">
                          <a:latin typeface="Times New Roman" pitchFamily="18" charset="0"/>
                          <a:cs typeface="Times New Roman" pitchFamily="18" charset="0"/>
                        </a:rPr>
                        <a:t>&gt;    </a:t>
                      </a:r>
                    </a:p>
                    <a:p>
                      <a:pPr>
                        <a:buClr>
                          <a:schemeClr val="accent2">
                            <a:lumMod val="75000"/>
                          </a:schemeClr>
                        </a:buClr>
                        <a:buNone/>
                      </a:pPr>
                      <a:r>
                        <a:rPr lang="en-US" sz="1800" dirty="0" smtClean="0">
                          <a:latin typeface="Times New Roman" pitchFamily="18" charset="0"/>
                          <a:cs typeface="Times New Roman" pitchFamily="18" charset="0"/>
                        </a:rPr>
                        <a:t>#include &lt;</a:t>
                      </a:r>
                      <a:r>
                        <a:rPr lang="en-US" sz="1800" dirty="0" err="1" smtClean="0">
                          <a:latin typeface="Times New Roman" pitchFamily="18" charset="0"/>
                          <a:cs typeface="Times New Roman" pitchFamily="18" charset="0"/>
                        </a:rPr>
                        <a:t>conio.h</a:t>
                      </a:r>
                      <a:r>
                        <a:rPr lang="en-US" sz="1800" dirty="0" smtClean="0">
                          <a:latin typeface="Times New Roman" pitchFamily="18" charset="0"/>
                          <a:cs typeface="Times New Roman" pitchFamily="18" charset="0"/>
                        </a:rPr>
                        <a:t>&gt;    </a:t>
                      </a:r>
                    </a:p>
                    <a:p>
                      <a:pPr>
                        <a:lnSpc>
                          <a:spcPct val="100000"/>
                        </a:lnSpc>
                        <a:spcBef>
                          <a:spcPts val="0"/>
                        </a:spcBef>
                        <a:buNone/>
                      </a:pPr>
                      <a:r>
                        <a:rPr lang="en-US" sz="1800" dirty="0" smtClean="0">
                          <a:latin typeface="Times New Roman" pitchFamily="18" charset="0"/>
                          <a:cs typeface="Times New Roman" pitchFamily="18" charset="0"/>
                        </a:rPr>
                        <a:t>	void main ()</a:t>
                      </a:r>
                    </a:p>
                    <a:p>
                      <a:pPr>
                        <a:lnSpc>
                          <a:spcPct val="100000"/>
                        </a:lnSpc>
                        <a:spcBef>
                          <a:spcPts val="0"/>
                        </a:spcBef>
                        <a:buNone/>
                      </a:pPr>
                      <a:r>
                        <a:rPr lang="en-US" sz="1800" dirty="0" smtClean="0">
                          <a:latin typeface="Times New Roman" pitchFamily="18" charset="0"/>
                          <a:cs typeface="Times New Roman" pitchFamily="18" charset="0"/>
                        </a:rPr>
                        <a:t> 	{     	</a:t>
                      </a:r>
                    </a:p>
                    <a:p>
                      <a:pPr>
                        <a:lnSpc>
                          <a:spcPct val="100000"/>
                        </a:lnSpc>
                        <a:spcBef>
                          <a:spcPts val="0"/>
                        </a:spcBef>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 = 10; </a:t>
                      </a:r>
                    </a:p>
                    <a:p>
                      <a:pPr>
                        <a:lnSpc>
                          <a:spcPct val="100000"/>
                        </a:lnSpc>
                        <a:spcBef>
                          <a:spcPts val="0"/>
                        </a:spcBef>
                        <a:buNone/>
                      </a:pPr>
                      <a:r>
                        <a:rPr lang="en-US" sz="1800" dirty="0" smtClean="0">
                          <a:latin typeface="Times New Roman" pitchFamily="18" charset="0"/>
                          <a:cs typeface="Times New Roman" pitchFamily="18" charset="0"/>
                        </a:rPr>
                        <a:t>	</a:t>
                      </a:r>
                      <a:r>
                        <a:rPr lang="en-US" sz="1800" baseline="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do </a:t>
                      </a:r>
                    </a:p>
                    <a:p>
                      <a:pPr>
                        <a:lnSpc>
                          <a:spcPct val="100000"/>
                        </a:lnSpc>
                        <a:spcBef>
                          <a:spcPts val="0"/>
                        </a:spcBef>
                        <a:buNone/>
                      </a:pPr>
                      <a:r>
                        <a:rPr lang="en-US" sz="1800" dirty="0" smtClean="0">
                          <a:latin typeface="Times New Roman" pitchFamily="18" charset="0"/>
                          <a:cs typeface="Times New Roman" pitchFamily="18" charset="0"/>
                        </a:rPr>
                        <a:t>	</a:t>
                      </a:r>
                      <a:r>
                        <a:rPr lang="en-US" sz="1800" baseline="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p>
                    <a:p>
                      <a:pPr>
                        <a:lnSpc>
                          <a:spcPct val="100000"/>
                        </a:lnSpc>
                        <a:spcBef>
                          <a:spcPts val="0"/>
                        </a:spcBef>
                        <a:buNone/>
                      </a:pPr>
                      <a:r>
                        <a:rPr lang="en-US" sz="1800" dirty="0" smtClean="0">
                          <a:latin typeface="Times New Roman" pitchFamily="18" charset="0"/>
                          <a:cs typeface="Times New Roman" pitchFamily="18" charset="0"/>
                        </a:rPr>
                        <a:t>                                   if( a == 15)</a:t>
                      </a:r>
                    </a:p>
                    <a:p>
                      <a:pPr>
                        <a:lnSpc>
                          <a:spcPct val="100000"/>
                        </a:lnSpc>
                        <a:spcBef>
                          <a:spcPts val="0"/>
                        </a:spcBef>
                        <a:buNone/>
                      </a:pPr>
                      <a:r>
                        <a:rPr lang="en-US" sz="1800" dirty="0" smtClean="0">
                          <a:latin typeface="Times New Roman" pitchFamily="18" charset="0"/>
                          <a:cs typeface="Times New Roman" pitchFamily="18" charset="0"/>
                        </a:rPr>
                        <a:t> 		</a:t>
                      </a:r>
                      <a:r>
                        <a:rPr lang="en-US" sz="1800" baseline="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p>
                    <a:p>
                      <a:pPr>
                        <a:lnSpc>
                          <a:spcPct val="100000"/>
                        </a:lnSpc>
                        <a:spcBef>
                          <a:spcPts val="0"/>
                        </a:spcBef>
                        <a:buNone/>
                      </a:pPr>
                      <a:r>
                        <a:rPr lang="en-US" sz="1800" dirty="0" smtClean="0">
                          <a:latin typeface="Times New Roman" pitchFamily="18" charset="0"/>
                          <a:cs typeface="Times New Roman" pitchFamily="18" charset="0"/>
                        </a:rPr>
                        <a:t>                                                  a = a + 1;</a:t>
                      </a:r>
                    </a:p>
                    <a:p>
                      <a:pPr>
                        <a:lnSpc>
                          <a:spcPct val="100000"/>
                        </a:lnSpc>
                        <a:spcBef>
                          <a:spcPts val="0"/>
                        </a:spcBef>
                        <a:buNone/>
                      </a:pPr>
                      <a:r>
                        <a:rPr lang="en-US" sz="1800" dirty="0" smtClean="0">
                          <a:latin typeface="Times New Roman" pitchFamily="18" charset="0"/>
                          <a:cs typeface="Times New Roman" pitchFamily="18" charset="0"/>
                        </a:rPr>
                        <a:t> 			</a:t>
                      </a:r>
                      <a:r>
                        <a:rPr lang="en-US" sz="1800" baseline="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continue; </a:t>
                      </a:r>
                    </a:p>
                    <a:p>
                      <a:pPr>
                        <a:lnSpc>
                          <a:spcPct val="100000"/>
                        </a:lnSpc>
                        <a:spcBef>
                          <a:spcPts val="0"/>
                        </a:spcBef>
                        <a:buNone/>
                      </a:pPr>
                      <a:r>
                        <a:rPr lang="en-US" sz="1800" dirty="0" smtClean="0">
                          <a:latin typeface="Times New Roman" pitchFamily="18" charset="0"/>
                          <a:cs typeface="Times New Roman" pitchFamily="18" charset="0"/>
                        </a:rPr>
                        <a:t>		</a:t>
                      </a:r>
                      <a:r>
                        <a:rPr lang="en-US" sz="1800" baseline="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p>
                    <a:p>
                      <a:pPr>
                        <a:lnSpc>
                          <a:spcPct val="100000"/>
                        </a:lnSpc>
                        <a:spcBef>
                          <a:spcPts val="0"/>
                        </a:spcBef>
                        <a:buNone/>
                      </a:pPr>
                      <a:r>
                        <a:rPr lang="en-US" sz="1800" dirty="0" smtClean="0">
                          <a:latin typeface="Times New Roman" pitchFamily="18" charset="0"/>
                          <a:cs typeface="Times New Roman" pitchFamily="18" charset="0"/>
                        </a:rPr>
                        <a:t>		</a:t>
                      </a:r>
                      <a:r>
                        <a:rPr lang="en-US" sz="1800" baseline="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printf</a:t>
                      </a:r>
                      <a:r>
                        <a:rPr lang="en-US" sz="1800" dirty="0" smtClean="0">
                          <a:latin typeface="Times New Roman" pitchFamily="18" charset="0"/>
                          <a:cs typeface="Times New Roman" pitchFamily="18" charset="0"/>
                        </a:rPr>
                        <a:t>("value of a: %d\n", a);</a:t>
                      </a:r>
                    </a:p>
                    <a:p>
                      <a:pPr>
                        <a:lnSpc>
                          <a:spcPct val="100000"/>
                        </a:lnSpc>
                        <a:spcBef>
                          <a:spcPts val="0"/>
                        </a:spcBef>
                        <a:buNone/>
                      </a:pPr>
                      <a:r>
                        <a:rPr lang="en-US" sz="1800" dirty="0" smtClean="0">
                          <a:latin typeface="Times New Roman" pitchFamily="18" charset="0"/>
                          <a:cs typeface="Times New Roman" pitchFamily="18" charset="0"/>
                        </a:rPr>
                        <a:t> 		</a:t>
                      </a:r>
                      <a:r>
                        <a:rPr lang="en-US" sz="1800" baseline="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 </a:t>
                      </a:r>
                    </a:p>
                    <a:p>
                      <a:pPr>
                        <a:lnSpc>
                          <a:spcPct val="100000"/>
                        </a:lnSpc>
                        <a:spcBef>
                          <a:spcPts val="0"/>
                        </a:spcBef>
                        <a:buNone/>
                      </a:pPr>
                      <a:r>
                        <a:rPr lang="en-US" sz="1800" dirty="0" smtClean="0">
                          <a:latin typeface="Times New Roman" pitchFamily="18" charset="0"/>
                          <a:cs typeface="Times New Roman" pitchFamily="18" charset="0"/>
                        </a:rPr>
                        <a:t>		</a:t>
                      </a:r>
                      <a:r>
                        <a:rPr lang="en-US" sz="1800" baseline="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while( a &lt; 20 ); </a:t>
                      </a:r>
                    </a:p>
                    <a:p>
                      <a:pPr>
                        <a:lnSpc>
                          <a:spcPct val="100000"/>
                        </a:lnSpc>
                        <a:spcBef>
                          <a:spcPts val="0"/>
                        </a:spcBef>
                        <a:buNone/>
                      </a:pPr>
                      <a:r>
                        <a:rPr lang="en-US" sz="1800" dirty="0" smtClean="0">
                          <a:latin typeface="Times New Roman" pitchFamily="18" charset="0"/>
                          <a:cs typeface="Times New Roman" pitchFamily="18" charset="0"/>
                        </a:rPr>
                        <a:t>	</a:t>
                      </a:r>
                      <a:r>
                        <a:rPr lang="en-US" sz="1800" baseline="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getch</a:t>
                      </a:r>
                      <a:r>
                        <a:rPr lang="en-US" sz="1800" dirty="0" smtClean="0">
                          <a:latin typeface="Times New Roman" pitchFamily="18" charset="0"/>
                          <a:cs typeface="Times New Roman" pitchFamily="18" charset="0"/>
                        </a:rPr>
                        <a:t>();  </a:t>
                      </a:r>
                    </a:p>
                    <a:p>
                      <a:pPr>
                        <a:lnSpc>
                          <a:spcPct val="100000"/>
                        </a:lnSpc>
                        <a:spcBef>
                          <a:spcPts val="0"/>
                        </a:spcBef>
                        <a:buNone/>
                      </a:pPr>
                      <a:r>
                        <a:rPr lang="en-US" sz="1800" dirty="0" smtClean="0">
                          <a:latin typeface="Times New Roman" pitchFamily="18" charset="0"/>
                          <a:cs typeface="Times New Roman" pitchFamily="18" charset="0"/>
                        </a:rPr>
                        <a:t>	} 	</a:t>
                      </a:r>
                    </a:p>
                    <a:p>
                      <a:endParaRPr lang="en-IN"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34145395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45720" indent="0">
              <a:buClr>
                <a:schemeClr val="accent2">
                  <a:lumMod val="75000"/>
                </a:schemeClr>
              </a:buClr>
              <a:buNone/>
            </a:pPr>
            <a:r>
              <a:rPr lang="en-US" sz="2600" b="1" dirty="0" err="1" smtClean="0">
                <a:latin typeface="Times New Roman" pitchFamily="18" charset="0"/>
                <a:cs typeface="Times New Roman" pitchFamily="18" charset="0"/>
              </a:rPr>
              <a:t>Goto</a:t>
            </a:r>
            <a:r>
              <a:rPr lang="en-US" sz="2600" b="1" dirty="0" smtClean="0">
                <a:latin typeface="Times New Roman" pitchFamily="18" charset="0"/>
                <a:cs typeface="Times New Roman" pitchFamily="18" charset="0"/>
              </a:rPr>
              <a:t> statement </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It is use to jump from one instruction to other in </a:t>
            </a:r>
            <a:r>
              <a:rPr lang="en-US" sz="2600" dirty="0" smtClean="0">
                <a:latin typeface="Times New Roman" pitchFamily="18" charset="0"/>
                <a:cs typeface="Times New Roman" pitchFamily="18" charset="0"/>
              </a:rPr>
              <a:t>the  program.</a:t>
            </a:r>
          </a:p>
          <a:p>
            <a:pPr marL="45720" indent="0">
              <a:buClr>
                <a:schemeClr val="accent2">
                  <a:lumMod val="75000"/>
                </a:schemeClr>
              </a:buClr>
              <a:buNone/>
            </a:pPr>
            <a:r>
              <a:rPr lang="en-US" sz="2600" dirty="0">
                <a:latin typeface="Times New Roman" pitchFamily="18" charset="0"/>
                <a:cs typeface="Times New Roman" pitchFamily="18" charset="0"/>
              </a:rPr>
              <a:t>The </a:t>
            </a:r>
            <a:r>
              <a:rPr lang="en-US" sz="2600" dirty="0" err="1">
                <a:latin typeface="Times New Roman" pitchFamily="18" charset="0"/>
                <a:cs typeface="Times New Roman" pitchFamily="18" charset="0"/>
              </a:rPr>
              <a:t>goto</a:t>
            </a:r>
            <a:r>
              <a:rPr lang="en-US" sz="2600" dirty="0">
                <a:latin typeface="Times New Roman" pitchFamily="18" charset="0"/>
                <a:cs typeface="Times New Roman" pitchFamily="18" charset="0"/>
              </a:rPr>
              <a:t> statement allows us to transfer control of the program to the specified label.</a:t>
            </a:r>
          </a:p>
          <a:p>
            <a:pPr marL="45720" indent="0">
              <a:buClr>
                <a:schemeClr val="accent2">
                  <a:lumMod val="75000"/>
                </a:schemeClr>
              </a:buClr>
              <a:buNone/>
            </a:pPr>
            <a:r>
              <a:rPr lang="en-US" sz="2400" b="1" dirty="0">
                <a:latin typeface="Times New Roman" pitchFamily="18" charset="0"/>
                <a:cs typeface="Times New Roman" pitchFamily="18" charset="0"/>
              </a:rPr>
              <a:t>Syntax:</a:t>
            </a:r>
          </a:p>
          <a:p>
            <a:pPr>
              <a:buClr>
                <a:schemeClr val="accent2">
                  <a:lumMod val="75000"/>
                </a:schemeClr>
              </a:buClr>
              <a:buNone/>
            </a:pPr>
            <a:r>
              <a:rPr lang="en-US" sz="2400" b="1" dirty="0">
                <a:latin typeface="Times New Roman" pitchFamily="18" charset="0"/>
                <a:cs typeface="Times New Roman" pitchFamily="18" charset="0"/>
              </a:rPr>
              <a:t>	Forward jump</a:t>
            </a:r>
          </a:p>
          <a:p>
            <a:pPr>
              <a:buClr>
                <a:schemeClr val="accent2">
                  <a:lumMod val="75000"/>
                </a:schemeClr>
              </a:buClr>
              <a:buNone/>
            </a:pPr>
            <a:r>
              <a:rPr lang="en-US" sz="2400" b="1" dirty="0">
                <a:latin typeface="Times New Roman" pitchFamily="18" charset="0"/>
                <a:cs typeface="Times New Roman" pitchFamily="18" charset="0"/>
              </a:rPr>
              <a:t>	</a:t>
            </a:r>
            <a:r>
              <a:rPr lang="en-US" sz="2400" dirty="0" err="1">
                <a:latin typeface="Times New Roman" pitchFamily="18" charset="0"/>
                <a:cs typeface="Times New Roman" pitchFamily="18" charset="0"/>
              </a:rPr>
              <a:t>goto</a:t>
            </a:r>
            <a:r>
              <a:rPr lang="en-US" sz="2400" dirty="0">
                <a:latin typeface="Times New Roman" pitchFamily="18" charset="0"/>
                <a:cs typeface="Times New Roman" pitchFamily="18" charset="0"/>
              </a:rPr>
              <a:t> label; </a:t>
            </a:r>
          </a:p>
          <a:p>
            <a:pPr>
              <a:buClr>
                <a:schemeClr val="accent2">
                  <a:lumMod val="75000"/>
                </a:schemeClr>
              </a:buClr>
              <a:buNone/>
            </a:pPr>
            <a:r>
              <a:rPr lang="en-US" sz="2400" dirty="0">
                <a:latin typeface="Times New Roman" pitchFamily="18" charset="0"/>
                <a:cs typeface="Times New Roman" pitchFamily="18" charset="0"/>
              </a:rPr>
              <a:t>		.. .</a:t>
            </a:r>
          </a:p>
          <a:p>
            <a:pPr>
              <a:buClr>
                <a:schemeClr val="accent2">
                  <a:lumMod val="75000"/>
                </a:schemeClr>
              </a:buClr>
              <a:buNone/>
            </a:pPr>
            <a:r>
              <a:rPr lang="en-US" sz="2400" dirty="0">
                <a:latin typeface="Times New Roman" pitchFamily="18" charset="0"/>
                <a:cs typeface="Times New Roman" pitchFamily="18" charset="0"/>
              </a:rPr>
              <a:t>	label: statement;</a:t>
            </a:r>
          </a:p>
          <a:p>
            <a:pPr lvl="0">
              <a:buNone/>
            </a:pPr>
            <a:r>
              <a:rPr lang="en-US" sz="2400" b="1" dirty="0" smtClean="0">
                <a:latin typeface="Times New Roman" pitchFamily="18" charset="0"/>
                <a:cs typeface="Times New Roman" pitchFamily="18" charset="0"/>
              </a:rPr>
              <a:t>  </a:t>
            </a: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7" name="Picture 2" descr="C:\Users\parul\Desktop\cpp_goto_statement.jpg"/>
          <p:cNvPicPr>
            <a:picLocks noChangeAspect="1" noChangeArrowheads="1"/>
          </p:cNvPicPr>
          <p:nvPr/>
        </p:nvPicPr>
        <p:blipFill>
          <a:blip r:embed="rId3"/>
          <a:srcRect/>
          <a:stretch>
            <a:fillRect/>
          </a:stretch>
        </p:blipFill>
        <p:spPr bwMode="auto">
          <a:xfrm>
            <a:off x="5076056" y="2516898"/>
            <a:ext cx="2822602" cy="3240765"/>
          </a:xfrm>
          <a:prstGeom prst="rect">
            <a:avLst/>
          </a:prstGeom>
          <a:noFill/>
        </p:spPr>
      </p:pic>
    </p:spTree>
    <p:extLst>
      <p:ext uri="{BB962C8B-B14F-4D97-AF65-F5344CB8AC3E}">
        <p14:creationId xmlns:p14="http://schemas.microsoft.com/office/powerpoint/2010/main" val="22585829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 using </a:t>
            </a:r>
            <a:r>
              <a:rPr lang="en-US" sz="3600" dirty="0" err="1" smtClean="0">
                <a:latin typeface="Times New Roman" pitchFamily="18" charset="0"/>
                <a:cs typeface="Times New Roman" pitchFamily="18" charset="0"/>
              </a:rPr>
              <a:t>goto</a:t>
            </a:r>
            <a:r>
              <a:rPr lang="en-US" sz="3600" dirty="0" smtClean="0">
                <a:latin typeface="Times New Roman" pitchFamily="18" charset="0"/>
                <a:cs typeface="Times New Roman" pitchFamily="18" charset="0"/>
              </a:rPr>
              <a:t> statement</a:t>
            </a:r>
            <a:endParaRPr lang="en-IN"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102591135"/>
              </p:ext>
            </p:extLst>
          </p:nvPr>
        </p:nvGraphicFramePr>
        <p:xfrm>
          <a:off x="323850" y="908050"/>
          <a:ext cx="8496300" cy="5638800"/>
        </p:xfrm>
        <a:graphic>
          <a:graphicData uri="http://schemas.openxmlformats.org/drawingml/2006/table">
            <a:tbl>
              <a:tblPr firstRow="1" bandRow="1">
                <a:tableStyleId>{5FD0F851-EC5A-4D38-B0AD-8093EC10F338}</a:tableStyleId>
              </a:tblPr>
              <a:tblGrid>
                <a:gridCol w="8496300"/>
              </a:tblGrid>
              <a:tr h="370840">
                <a:tc>
                  <a:txBody>
                    <a:bodyPr/>
                    <a:lstStyle/>
                    <a:p>
                      <a:r>
                        <a:rPr lang="en-US" sz="1300" dirty="0" smtClean="0">
                          <a:latin typeface="Times New Roman" pitchFamily="18" charset="0"/>
                          <a:cs typeface="Times New Roman" pitchFamily="18" charset="0"/>
                        </a:rPr>
                        <a:t>void main()</a:t>
                      </a:r>
                    </a:p>
                    <a:p>
                      <a:r>
                        <a:rPr lang="en-US" sz="1300" dirty="0" smtClean="0">
                          <a:latin typeface="Times New Roman" pitchFamily="18" charset="0"/>
                          <a:cs typeface="Times New Roman" pitchFamily="18" charset="0"/>
                        </a:rPr>
                        <a:t>{     //age1,age2,age3</a:t>
                      </a:r>
                      <a:r>
                        <a:rPr lang="en-US" sz="1300" baseline="0" dirty="0" smtClean="0">
                          <a:latin typeface="Times New Roman" pitchFamily="18" charset="0"/>
                          <a:cs typeface="Times New Roman" pitchFamily="18" charset="0"/>
                        </a:rPr>
                        <a:t> is label for </a:t>
                      </a:r>
                      <a:r>
                        <a:rPr lang="en-US" sz="1300" baseline="0" dirty="0" err="1" smtClean="0">
                          <a:latin typeface="Times New Roman" pitchFamily="18" charset="0"/>
                          <a:cs typeface="Times New Roman" pitchFamily="18" charset="0"/>
                        </a:rPr>
                        <a:t>goto</a:t>
                      </a:r>
                      <a:endParaRPr lang="en-US" sz="1300" dirty="0" smtClean="0">
                        <a:latin typeface="Times New Roman" pitchFamily="18" charset="0"/>
                        <a:cs typeface="Times New Roman" pitchFamily="18" charset="0"/>
                      </a:endParaRP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int</a:t>
                      </a:r>
                      <a:r>
                        <a:rPr lang="en-US" sz="1300" dirty="0" smtClean="0">
                          <a:latin typeface="Times New Roman" pitchFamily="18" charset="0"/>
                          <a:cs typeface="Times New Roman" pitchFamily="18" charset="0"/>
                        </a:rPr>
                        <a:t> age;</a:t>
                      </a: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clrscr</a:t>
                      </a:r>
                      <a:r>
                        <a:rPr lang="en-US" sz="1300" dirty="0" smtClean="0">
                          <a:latin typeface="Times New Roman" pitchFamily="18" charset="0"/>
                          <a:cs typeface="Times New Roman" pitchFamily="18" charset="0"/>
                        </a:rPr>
                        <a:t>();</a:t>
                      </a: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printf</a:t>
                      </a:r>
                      <a:r>
                        <a:rPr lang="en-US" sz="1300" dirty="0" smtClean="0">
                          <a:latin typeface="Times New Roman" pitchFamily="18" charset="0"/>
                          <a:cs typeface="Times New Roman" pitchFamily="18" charset="0"/>
                        </a:rPr>
                        <a:t>("\n enter your age : ");</a:t>
                      </a: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scanf</a:t>
                      </a:r>
                      <a:r>
                        <a:rPr lang="en-US" sz="1300" dirty="0" smtClean="0">
                          <a:latin typeface="Times New Roman" pitchFamily="18" charset="0"/>
                          <a:cs typeface="Times New Roman" pitchFamily="18" charset="0"/>
                        </a:rPr>
                        <a:t>("%</a:t>
                      </a:r>
                      <a:r>
                        <a:rPr lang="en-US" sz="1300" dirty="0" err="1" smtClean="0">
                          <a:latin typeface="Times New Roman" pitchFamily="18" charset="0"/>
                          <a:cs typeface="Times New Roman" pitchFamily="18" charset="0"/>
                        </a:rPr>
                        <a:t>d",&amp;age</a:t>
                      </a:r>
                      <a:r>
                        <a:rPr lang="en-US" sz="1300" dirty="0" smtClean="0">
                          <a:latin typeface="Times New Roman" pitchFamily="18" charset="0"/>
                          <a:cs typeface="Times New Roman" pitchFamily="18" charset="0"/>
                        </a:rPr>
                        <a:t>);</a:t>
                      </a:r>
                    </a:p>
                    <a:p>
                      <a:r>
                        <a:rPr lang="en-US" sz="1300" dirty="0" smtClean="0">
                          <a:latin typeface="Times New Roman" pitchFamily="18" charset="0"/>
                          <a:cs typeface="Times New Roman" pitchFamily="18" charset="0"/>
                        </a:rPr>
                        <a:t>	</a:t>
                      </a:r>
                    </a:p>
                    <a:p>
                      <a:r>
                        <a:rPr lang="en-US" sz="1300" dirty="0" smtClean="0">
                          <a:latin typeface="Times New Roman" pitchFamily="18" charset="0"/>
                          <a:cs typeface="Times New Roman" pitchFamily="18" charset="0"/>
                        </a:rPr>
                        <a:t>	if(age&lt;=0)</a:t>
                      </a: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goto</a:t>
                      </a:r>
                      <a:r>
                        <a:rPr lang="en-US" sz="1300" dirty="0" smtClean="0">
                          <a:latin typeface="Times New Roman" pitchFamily="18" charset="0"/>
                          <a:cs typeface="Times New Roman" pitchFamily="18" charset="0"/>
                        </a:rPr>
                        <a:t> age1;</a:t>
                      </a:r>
                    </a:p>
                    <a:p>
                      <a:r>
                        <a:rPr lang="en-US" sz="1300" dirty="0" smtClean="0">
                          <a:latin typeface="Times New Roman" pitchFamily="18" charset="0"/>
                          <a:cs typeface="Times New Roman" pitchFamily="18" charset="0"/>
                        </a:rPr>
                        <a:t>	else if(age&gt;0 &amp;&amp; age&lt;18)</a:t>
                      </a: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goto</a:t>
                      </a:r>
                      <a:r>
                        <a:rPr lang="en-US" sz="1300" dirty="0" smtClean="0">
                          <a:latin typeface="Times New Roman" pitchFamily="18" charset="0"/>
                          <a:cs typeface="Times New Roman" pitchFamily="18" charset="0"/>
                        </a:rPr>
                        <a:t> age2;</a:t>
                      </a:r>
                    </a:p>
                    <a:p>
                      <a:r>
                        <a:rPr lang="en-US" sz="1300" dirty="0" smtClean="0">
                          <a:latin typeface="Times New Roman" pitchFamily="18" charset="0"/>
                          <a:cs typeface="Times New Roman" pitchFamily="18" charset="0"/>
                        </a:rPr>
                        <a:t>	else if(age&gt;18 &amp;&amp; age&lt;50)</a:t>
                      </a: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goto</a:t>
                      </a:r>
                      <a:r>
                        <a:rPr lang="en-US" sz="1300" dirty="0" smtClean="0">
                          <a:latin typeface="Times New Roman" pitchFamily="18" charset="0"/>
                          <a:cs typeface="Times New Roman" pitchFamily="18" charset="0"/>
                        </a:rPr>
                        <a:t> age3;</a:t>
                      </a:r>
                    </a:p>
                    <a:p>
                      <a:r>
                        <a:rPr lang="en-US" sz="1300" dirty="0" smtClean="0">
                          <a:latin typeface="Times New Roman" pitchFamily="18" charset="0"/>
                          <a:cs typeface="Times New Roman" pitchFamily="18" charset="0"/>
                        </a:rPr>
                        <a:t>	else</a:t>
                      </a: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printf</a:t>
                      </a:r>
                      <a:r>
                        <a:rPr lang="en-US" sz="1300" dirty="0" smtClean="0">
                          <a:latin typeface="Times New Roman" pitchFamily="18" charset="0"/>
                          <a:cs typeface="Times New Roman" pitchFamily="18" charset="0"/>
                        </a:rPr>
                        <a:t>("\n you are allow for voting online not offline");</a:t>
                      </a: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goto</a:t>
                      </a:r>
                      <a:r>
                        <a:rPr lang="en-US" sz="1300" dirty="0" smtClean="0">
                          <a:latin typeface="Times New Roman" pitchFamily="18" charset="0"/>
                          <a:cs typeface="Times New Roman" pitchFamily="18" charset="0"/>
                        </a:rPr>
                        <a:t> last;</a:t>
                      </a:r>
                    </a:p>
                    <a:p>
                      <a:r>
                        <a:rPr lang="en-US" sz="1300" dirty="0" smtClean="0">
                          <a:latin typeface="Times New Roman" pitchFamily="18" charset="0"/>
                          <a:cs typeface="Times New Roman" pitchFamily="18" charset="0"/>
                        </a:rPr>
                        <a:t>	age1:</a:t>
                      </a: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printf</a:t>
                      </a:r>
                      <a:r>
                        <a:rPr lang="en-US" sz="1300" dirty="0" smtClean="0">
                          <a:latin typeface="Times New Roman" pitchFamily="18" charset="0"/>
                          <a:cs typeface="Times New Roman" pitchFamily="18" charset="0"/>
                        </a:rPr>
                        <a:t>("\n please enter valid age");</a:t>
                      </a: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goto</a:t>
                      </a:r>
                      <a:r>
                        <a:rPr lang="en-US" sz="1300" dirty="0" smtClean="0">
                          <a:latin typeface="Times New Roman" pitchFamily="18" charset="0"/>
                          <a:cs typeface="Times New Roman" pitchFamily="18" charset="0"/>
                        </a:rPr>
                        <a:t> last;</a:t>
                      </a:r>
                    </a:p>
                    <a:p>
                      <a:r>
                        <a:rPr lang="en-US" sz="1300" dirty="0" smtClean="0">
                          <a:latin typeface="Times New Roman" pitchFamily="18" charset="0"/>
                          <a:cs typeface="Times New Roman" pitchFamily="18" charset="0"/>
                        </a:rPr>
                        <a:t>	age2:</a:t>
                      </a: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printf</a:t>
                      </a:r>
                      <a:r>
                        <a:rPr lang="en-US" sz="1300" dirty="0" smtClean="0">
                          <a:latin typeface="Times New Roman" pitchFamily="18" charset="0"/>
                          <a:cs typeface="Times New Roman" pitchFamily="18" charset="0"/>
                        </a:rPr>
                        <a:t>("\n you are not allow for </a:t>
                      </a:r>
                      <a:r>
                        <a:rPr lang="en-US" sz="1300" dirty="0" err="1" smtClean="0">
                          <a:latin typeface="Times New Roman" pitchFamily="18" charset="0"/>
                          <a:cs typeface="Times New Roman" pitchFamily="18" charset="0"/>
                        </a:rPr>
                        <a:t>voating</a:t>
                      </a:r>
                      <a:r>
                        <a:rPr lang="en-US" sz="1300" dirty="0" smtClean="0">
                          <a:latin typeface="Times New Roman" pitchFamily="18" charset="0"/>
                          <a:cs typeface="Times New Roman" pitchFamily="18" charset="0"/>
                        </a:rPr>
                        <a:t>");</a:t>
                      </a: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goto</a:t>
                      </a:r>
                      <a:r>
                        <a:rPr lang="en-US" sz="1300" dirty="0" smtClean="0">
                          <a:latin typeface="Times New Roman" pitchFamily="18" charset="0"/>
                          <a:cs typeface="Times New Roman" pitchFamily="18" charset="0"/>
                        </a:rPr>
                        <a:t> last;</a:t>
                      </a:r>
                    </a:p>
                    <a:p>
                      <a:r>
                        <a:rPr lang="en-US" sz="1300" dirty="0" smtClean="0">
                          <a:latin typeface="Times New Roman" pitchFamily="18" charset="0"/>
                          <a:cs typeface="Times New Roman" pitchFamily="18" charset="0"/>
                        </a:rPr>
                        <a:t>	age3:</a:t>
                      </a: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printf</a:t>
                      </a:r>
                      <a:r>
                        <a:rPr lang="en-US" sz="1300" dirty="0" smtClean="0">
                          <a:latin typeface="Times New Roman" pitchFamily="18" charset="0"/>
                          <a:cs typeface="Times New Roman" pitchFamily="18" charset="0"/>
                        </a:rPr>
                        <a:t>("\n you are allow for </a:t>
                      </a:r>
                      <a:r>
                        <a:rPr lang="en-US" sz="1300" dirty="0" err="1" smtClean="0">
                          <a:latin typeface="Times New Roman" pitchFamily="18" charset="0"/>
                          <a:cs typeface="Times New Roman" pitchFamily="18" charset="0"/>
                        </a:rPr>
                        <a:t>voating</a:t>
                      </a:r>
                      <a:r>
                        <a:rPr lang="en-US" sz="1300" dirty="0" smtClean="0">
                          <a:latin typeface="Times New Roman" pitchFamily="18" charset="0"/>
                          <a:cs typeface="Times New Roman" pitchFamily="18" charset="0"/>
                        </a:rPr>
                        <a:t> at center");</a:t>
                      </a:r>
                    </a:p>
                    <a:p>
                      <a:r>
                        <a:rPr lang="en-US" sz="1300" dirty="0" smtClean="0">
                          <a:latin typeface="Times New Roman" pitchFamily="18" charset="0"/>
                          <a:cs typeface="Times New Roman" pitchFamily="18" charset="0"/>
                        </a:rPr>
                        <a:t>	last:</a:t>
                      </a: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printf</a:t>
                      </a:r>
                      <a:r>
                        <a:rPr lang="en-US" sz="1300" dirty="0" smtClean="0">
                          <a:latin typeface="Times New Roman" pitchFamily="18" charset="0"/>
                          <a:cs typeface="Times New Roman" pitchFamily="18" charset="0"/>
                        </a:rPr>
                        <a:t>("\n bye");</a:t>
                      </a:r>
                    </a:p>
                    <a:p>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getch</a:t>
                      </a:r>
                      <a:r>
                        <a:rPr lang="en-US" sz="1300" dirty="0" smtClean="0">
                          <a:latin typeface="Times New Roman" pitchFamily="18" charset="0"/>
                          <a:cs typeface="Times New Roman" pitchFamily="18" charset="0"/>
                        </a:rPr>
                        <a:t>();</a:t>
                      </a:r>
                    </a:p>
                    <a:p>
                      <a:r>
                        <a:rPr lang="en-US" sz="1300" dirty="0" smtClean="0">
                          <a:latin typeface="Times New Roman" pitchFamily="18" charset="0"/>
                          <a:cs typeface="Times New Roman" pitchFamily="18" charset="0"/>
                        </a:rPr>
                        <a:t>}</a:t>
                      </a:r>
                      <a:endParaRPr lang="en-IN" sz="1300" dirty="0">
                        <a:latin typeface="Times New Roman" pitchFamily="18" charset="0"/>
                        <a:cs typeface="Times New Roman" pitchFamily="18" charset="0"/>
                      </a:endParaRPr>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1758017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Exit statement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algn="just">
              <a:buClr>
                <a:srgbClr val="C00000"/>
              </a:buClr>
              <a:buFont typeface="Wingdings" pitchFamily="2" charset="2"/>
              <a:buChar char="§"/>
            </a:pPr>
            <a:r>
              <a:rPr lang="en-IN" sz="2400" dirty="0">
                <a:latin typeface="Times New Roman" pitchFamily="18" charset="0"/>
                <a:cs typeface="Times New Roman" pitchFamily="18" charset="0"/>
              </a:rPr>
              <a:t>exit() is a standard library function, which terminates program execution when it is called.</a:t>
            </a:r>
          </a:p>
          <a:p>
            <a:pPr algn="just">
              <a:buClr>
                <a:srgbClr val="C00000"/>
              </a:buClr>
              <a:buFont typeface="Wingdings" pitchFamily="2" charset="2"/>
              <a:buChar char="§"/>
            </a:pPr>
            <a:r>
              <a:rPr lang="en-IN" sz="2400" dirty="0">
                <a:latin typeface="Times New Roman" pitchFamily="18" charset="0"/>
                <a:cs typeface="Times New Roman" pitchFamily="18" charset="0"/>
              </a:rPr>
              <a:t>syntax for a exit statement</a:t>
            </a:r>
          </a:p>
          <a:p>
            <a:pPr marL="45720" indent="0" algn="just">
              <a:buClr>
                <a:srgbClr val="C00000"/>
              </a:buClr>
              <a:buNone/>
            </a:pPr>
            <a:r>
              <a:rPr lang="en-IN" sz="2400"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void </a:t>
            </a:r>
            <a:r>
              <a:rPr lang="en-IN" sz="2400" b="1" dirty="0">
                <a:latin typeface="Times New Roman" pitchFamily="18" charset="0"/>
                <a:cs typeface="Times New Roman" pitchFamily="18" charset="0"/>
              </a:rPr>
              <a:t>exit(</a:t>
            </a:r>
            <a:r>
              <a:rPr lang="en-IN" sz="2400" b="1" dirty="0" err="1">
                <a:latin typeface="Times New Roman" pitchFamily="18" charset="0"/>
                <a:cs typeface="Times New Roman" pitchFamily="18" charset="0"/>
              </a:rPr>
              <a:t>int</a:t>
            </a:r>
            <a:r>
              <a:rPr lang="en-IN" sz="2400" b="1" dirty="0">
                <a:latin typeface="Times New Roman" pitchFamily="18" charset="0"/>
                <a:cs typeface="Times New Roman" pitchFamily="18" charset="0"/>
              </a:rPr>
              <a:t> status)</a:t>
            </a:r>
          </a:p>
          <a:p>
            <a:pPr algn="just">
              <a:buClr>
                <a:srgbClr val="C00000"/>
              </a:buClr>
              <a:buFont typeface="Wingdings" pitchFamily="2" charset="2"/>
              <a:buChar char="§"/>
            </a:pPr>
            <a:r>
              <a:rPr lang="en-IN" sz="2400" dirty="0">
                <a:latin typeface="Times New Roman" pitchFamily="18" charset="0"/>
                <a:cs typeface="Times New Roman" pitchFamily="18" charset="0"/>
              </a:rPr>
              <a:t>status -&gt; The status in an integer value returned to the parent process.</a:t>
            </a:r>
          </a:p>
          <a:p>
            <a:pPr algn="just">
              <a:buClr>
                <a:srgbClr val="C00000"/>
              </a:buClr>
              <a:buFont typeface="Wingdings" pitchFamily="2" charset="2"/>
              <a:buChar char="§"/>
            </a:pPr>
            <a:r>
              <a:rPr lang="en-IN" sz="2400" dirty="0">
                <a:latin typeface="Times New Roman" pitchFamily="18" charset="0"/>
                <a:cs typeface="Times New Roman" pitchFamily="18" charset="0"/>
              </a:rPr>
              <a:t>Here 0 usually means program completed successfully, and nonzero values are used as error codes. </a:t>
            </a:r>
            <a:r>
              <a:rPr lang="en-IN" sz="2400" dirty="0" err="1">
                <a:latin typeface="Times New Roman" pitchFamily="18" charset="0"/>
                <a:cs typeface="Times New Roman" pitchFamily="18" charset="0"/>
              </a:rPr>
              <a:t>e.g</a:t>
            </a:r>
            <a:r>
              <a:rPr lang="en-IN" sz="2400" dirty="0">
                <a:latin typeface="Times New Roman" pitchFamily="18" charset="0"/>
                <a:cs typeface="Times New Roman" pitchFamily="18" charset="0"/>
              </a:rPr>
              <a:t> exit(0);</a:t>
            </a:r>
          </a:p>
          <a:p>
            <a:pPr algn="just">
              <a:buClr>
                <a:srgbClr val="C00000"/>
              </a:buClr>
              <a:buFont typeface="Wingdings" pitchFamily="2" charset="2"/>
              <a:buChar char="§"/>
            </a:pPr>
            <a:r>
              <a:rPr lang="en-IN" sz="2400" dirty="0">
                <a:latin typeface="Times New Roman" pitchFamily="18" charset="0"/>
                <a:cs typeface="Times New Roman" pitchFamily="18" charset="0"/>
              </a:rPr>
              <a:t>There are also predefined macros EXIT_SUCCESS and EXIT_FAILURE,  e.g. exit(EXIT_SUCCESS);</a:t>
            </a:r>
          </a:p>
          <a:p>
            <a:pPr algn="just">
              <a:buClr>
                <a:srgbClr val="C00000"/>
              </a:buClr>
              <a:buFont typeface="Wingdings" pitchFamily="2" charset="2"/>
              <a:buChar char="§"/>
            </a:pPr>
            <a:r>
              <a:rPr lang="en-IN" sz="2400" dirty="0">
                <a:latin typeface="Times New Roman" pitchFamily="18" charset="0"/>
                <a:cs typeface="Times New Roman" pitchFamily="18" charset="0"/>
              </a:rPr>
              <a:t>In the C Language, the required header for the </a:t>
            </a:r>
          </a:p>
          <a:p>
            <a:pPr algn="just">
              <a:buClr>
                <a:srgbClr val="C00000"/>
              </a:buClr>
              <a:buFont typeface="Wingdings" pitchFamily="2" charset="2"/>
              <a:buChar char="§"/>
            </a:pPr>
            <a:r>
              <a:rPr lang="en-IN" sz="2400" dirty="0">
                <a:latin typeface="Times New Roman" pitchFamily="18" charset="0"/>
                <a:cs typeface="Times New Roman" pitchFamily="18" charset="0"/>
              </a:rPr>
              <a:t>	exit( ) function is </a:t>
            </a:r>
            <a:r>
              <a:rPr lang="en-IN" sz="2400" dirty="0" err="1">
                <a:latin typeface="Times New Roman" pitchFamily="18" charset="0"/>
                <a:cs typeface="Times New Roman" pitchFamily="18" charset="0"/>
              </a:rPr>
              <a:t>stdlib.h</a:t>
            </a:r>
            <a:r>
              <a:rPr lang="en-IN" sz="2400" dirty="0">
                <a:latin typeface="Times New Roman" pitchFamily="18" charset="0"/>
                <a:cs typeface="Times New Roman" pitchFamily="18" charset="0"/>
              </a:rPr>
              <a:t>.</a:t>
            </a:r>
          </a:p>
          <a:p>
            <a:pPr lvl="0">
              <a:buNone/>
            </a:pPr>
            <a:endParaRPr lang="en-US" sz="2000" b="1"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2458002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Macro</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buNone/>
            </a:pPr>
            <a:r>
              <a:rPr lang="en-US" sz="2400" dirty="0" smtClean="0">
                <a:latin typeface="Times New Roman" pitchFamily="18" charset="0"/>
                <a:cs typeface="Times New Roman" pitchFamily="18" charset="0"/>
              </a:rPr>
              <a:t>What is Macro?</a:t>
            </a:r>
          </a:p>
          <a:p>
            <a:pPr>
              <a:buFont typeface="Wingdings" pitchFamily="2" charset="2"/>
              <a:buChar char="§"/>
            </a:pPr>
            <a:r>
              <a:rPr lang="en-US" sz="2400" dirty="0" smtClean="0">
                <a:latin typeface="Times New Roman" pitchFamily="18" charset="0"/>
                <a:cs typeface="Times New Roman" pitchFamily="18" charset="0"/>
              </a:rPr>
              <a:t>A macro is segment of code which is declare using #define with some value like, #define PI 3.14.</a:t>
            </a:r>
          </a:p>
          <a:p>
            <a:pPr marL="45720" indent="0">
              <a:buNone/>
            </a:pPr>
            <a:r>
              <a:rPr lang="en-US" sz="2400" b="1" dirty="0" smtClean="0">
                <a:latin typeface="Times New Roman" pitchFamily="18" charset="0"/>
                <a:cs typeface="Times New Roman" pitchFamily="18" charset="0"/>
              </a:rPr>
              <a:t>We have two types of macro</a:t>
            </a:r>
          </a:p>
          <a:p>
            <a:pPr lvl="2">
              <a:buFont typeface="Wingdings" pitchFamily="2" charset="2"/>
              <a:buChar char="§"/>
            </a:pPr>
            <a:r>
              <a:rPr lang="en-US" dirty="0" smtClean="0">
                <a:latin typeface="Times New Roman" pitchFamily="18" charset="0"/>
                <a:cs typeface="Times New Roman" pitchFamily="18" charset="0"/>
              </a:rPr>
              <a:t>Object like macro </a:t>
            </a:r>
          </a:p>
          <a:p>
            <a:pPr lvl="2">
              <a:buFont typeface="Wingdings" pitchFamily="2" charset="2"/>
              <a:buChar char="§"/>
            </a:pPr>
            <a:r>
              <a:rPr lang="en-US" dirty="0" smtClean="0">
                <a:latin typeface="Times New Roman" pitchFamily="18" charset="0"/>
                <a:cs typeface="Times New Roman" pitchFamily="18" charset="0"/>
              </a:rPr>
              <a:t>Function like macro</a:t>
            </a:r>
          </a:p>
          <a:p>
            <a:pPr marL="45720" indent="0">
              <a:buNone/>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object-like macro </a:t>
            </a:r>
            <a:r>
              <a:rPr lang="en-US" sz="2400" dirty="0">
                <a:latin typeface="Times New Roman" pitchFamily="18" charset="0"/>
                <a:cs typeface="Times New Roman" pitchFamily="18" charset="0"/>
              </a:rPr>
              <a:t>is an identifier that is replaced by value. It is widely used to represent numeric constants</a:t>
            </a:r>
            <a:r>
              <a:rPr lang="en-US" sz="2400" dirty="0" smtClean="0">
                <a:latin typeface="Times New Roman" pitchFamily="18" charset="0"/>
                <a:cs typeface="Times New Roman" pitchFamily="18" charset="0"/>
              </a:rPr>
              <a:t>.</a:t>
            </a:r>
          </a:p>
          <a:p>
            <a:pPr algn="just">
              <a:buClr>
                <a:srgbClr val="C00000"/>
              </a:buClr>
              <a:buFont typeface="Wingdings" pitchFamily="2" charset="2"/>
              <a:buChar char="§"/>
            </a:pPr>
            <a:r>
              <a:rPr lang="en-US" sz="2400" dirty="0">
                <a:latin typeface="Times New Roman" pitchFamily="18" charset="0"/>
                <a:cs typeface="Times New Roman" pitchFamily="18" charset="0"/>
              </a:rPr>
              <a:t>Function-like Macros: The function-like macro looks like function call. For example:</a:t>
            </a:r>
          </a:p>
          <a:p>
            <a:pPr marL="45720" indent="0" algn="just">
              <a:buClr>
                <a:schemeClr val="accent2">
                  <a:lumMod val="75000"/>
                </a:schemeClr>
              </a:buClr>
              <a:buNone/>
            </a:pPr>
            <a:r>
              <a:rPr lang="en-US" sz="2400" dirty="0">
                <a:latin typeface="Times New Roman" pitchFamily="18" charset="0"/>
                <a:cs typeface="Times New Roman" pitchFamily="18" charset="0"/>
              </a:rPr>
              <a:t>	</a:t>
            </a:r>
            <a:r>
              <a:rPr lang="en-US" sz="2000" b="1" dirty="0">
                <a:latin typeface="Times New Roman" pitchFamily="18" charset="0"/>
                <a:cs typeface="Times New Roman" pitchFamily="18" charset="0"/>
              </a:rPr>
              <a:t>#define MIN(</a:t>
            </a:r>
            <a:r>
              <a:rPr lang="en-US" sz="2000" b="1" dirty="0" err="1">
                <a:latin typeface="Times New Roman" pitchFamily="18" charset="0"/>
                <a:cs typeface="Times New Roman" pitchFamily="18" charset="0"/>
              </a:rPr>
              <a:t>a,b</a:t>
            </a:r>
            <a:r>
              <a:rPr lang="en-US" sz="2000" b="1" dirty="0">
                <a:latin typeface="Times New Roman" pitchFamily="18" charset="0"/>
                <a:cs typeface="Times New Roman" pitchFamily="18" charset="0"/>
              </a:rPr>
              <a:t>) ((a)&lt;(b)?(a):(b))</a:t>
            </a:r>
            <a:r>
              <a:rPr lang="en-US" sz="2400" dirty="0">
                <a:latin typeface="Times New Roman" pitchFamily="18" charset="0"/>
                <a:cs typeface="Times New Roman" pitchFamily="18" charset="0"/>
              </a:rPr>
              <a:t>    </a:t>
            </a:r>
          </a:p>
          <a:p>
            <a:pPr marL="45720" indent="0" algn="just">
              <a:buClr>
                <a:schemeClr val="accent2">
                  <a:lumMod val="75000"/>
                </a:schemeClr>
              </a:buClr>
              <a:buNone/>
            </a:pPr>
            <a:r>
              <a:rPr lang="en-US" sz="2400" dirty="0">
                <a:latin typeface="Times New Roman" pitchFamily="18" charset="0"/>
                <a:cs typeface="Times New Roman" pitchFamily="18" charset="0"/>
              </a:rPr>
              <a:t>	Here, MIN is the macro name.</a:t>
            </a:r>
          </a:p>
          <a:p>
            <a:pPr marL="45720" indent="0">
              <a:buNone/>
            </a:pPr>
            <a:endParaRPr lang="en-US" sz="2400" dirty="0">
              <a:latin typeface="Times New Roman" pitchFamily="18" charset="0"/>
              <a:cs typeface="Times New Roman" pitchFamily="18" charset="0"/>
            </a:endParaRPr>
          </a:p>
          <a:p>
            <a:pPr marL="45720" indent="0" algn="just">
              <a:buNone/>
            </a:pPr>
            <a:endParaRPr lang="en-US" sz="2400" dirty="0">
              <a:latin typeface="Times New Roman" pitchFamily="18" charset="0"/>
              <a:cs typeface="Times New Roman" pitchFamily="18" charset="0"/>
            </a:endParaRPr>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11797671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 using exit</a:t>
            </a:r>
            <a:endParaRPr lang="en-IN"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2737725576"/>
              </p:ext>
            </p:extLst>
          </p:nvPr>
        </p:nvGraphicFramePr>
        <p:xfrm>
          <a:off x="1115616" y="980728"/>
          <a:ext cx="6840760" cy="3108960"/>
        </p:xfrm>
        <a:graphic>
          <a:graphicData uri="http://schemas.openxmlformats.org/drawingml/2006/table">
            <a:tbl>
              <a:tblPr firstRow="1" bandRow="1">
                <a:tableStyleId>{5FD0F851-EC5A-4D38-B0AD-8093EC10F338}</a:tableStyleId>
              </a:tblPr>
              <a:tblGrid>
                <a:gridCol w="6840760"/>
              </a:tblGrid>
              <a:tr h="370840">
                <a:tc>
                  <a:txBody>
                    <a:bodyPr/>
                    <a:lstStyle/>
                    <a:p>
                      <a:pPr>
                        <a:buClr>
                          <a:schemeClr val="accent2">
                            <a:lumMod val="75000"/>
                          </a:schemeClr>
                        </a:buClr>
                        <a:buNone/>
                      </a:pPr>
                      <a:r>
                        <a:rPr lang="en-IN" sz="1800" dirty="0" smtClean="0">
                          <a:latin typeface="Times New Roman" pitchFamily="18" charset="0"/>
                          <a:cs typeface="Times New Roman" pitchFamily="18" charset="0"/>
                        </a:rPr>
                        <a:t>#include&lt;</a:t>
                      </a:r>
                      <a:r>
                        <a:rPr lang="en-IN" sz="1800" dirty="0" err="1" smtClean="0">
                          <a:latin typeface="Times New Roman" pitchFamily="18" charset="0"/>
                          <a:cs typeface="Times New Roman" pitchFamily="18" charset="0"/>
                        </a:rPr>
                        <a:t>stdio.h</a:t>
                      </a:r>
                      <a:r>
                        <a:rPr lang="en-IN" sz="1800" dirty="0" smtClean="0">
                          <a:latin typeface="Times New Roman" pitchFamily="18" charset="0"/>
                          <a:cs typeface="Times New Roman" pitchFamily="18" charset="0"/>
                        </a:rPr>
                        <a:t>&gt;</a:t>
                      </a:r>
                    </a:p>
                    <a:p>
                      <a:pPr>
                        <a:buClr>
                          <a:schemeClr val="accent2">
                            <a:lumMod val="75000"/>
                          </a:schemeClr>
                        </a:buClr>
                        <a:buNone/>
                      </a:pPr>
                      <a:r>
                        <a:rPr lang="en-IN" sz="1800" dirty="0" smtClean="0">
                          <a:latin typeface="Times New Roman" pitchFamily="18" charset="0"/>
                          <a:cs typeface="Times New Roman" pitchFamily="18" charset="0"/>
                        </a:rPr>
                        <a:t>#include &lt;</a:t>
                      </a:r>
                      <a:r>
                        <a:rPr lang="en-IN" sz="1800" dirty="0" err="1" smtClean="0">
                          <a:latin typeface="Times New Roman" pitchFamily="18" charset="0"/>
                          <a:cs typeface="Times New Roman" pitchFamily="18" charset="0"/>
                        </a:rPr>
                        <a:t>conio.h</a:t>
                      </a:r>
                      <a:r>
                        <a:rPr lang="en-IN" sz="1800" dirty="0" smtClean="0">
                          <a:latin typeface="Times New Roman" pitchFamily="18" charset="0"/>
                          <a:cs typeface="Times New Roman" pitchFamily="18" charset="0"/>
                        </a:rPr>
                        <a:t>&gt;</a:t>
                      </a:r>
                    </a:p>
                    <a:p>
                      <a:pPr>
                        <a:buClr>
                          <a:schemeClr val="accent2">
                            <a:lumMod val="75000"/>
                          </a:schemeClr>
                        </a:buClr>
                        <a:buNone/>
                      </a:pPr>
                      <a:r>
                        <a:rPr lang="en-IN" sz="1800" dirty="0" smtClean="0">
                          <a:latin typeface="Times New Roman" pitchFamily="18" charset="0"/>
                          <a:cs typeface="Times New Roman" pitchFamily="18" charset="0"/>
                        </a:rPr>
                        <a:t>void main () </a:t>
                      </a:r>
                    </a:p>
                    <a:p>
                      <a:pPr>
                        <a:buClr>
                          <a:schemeClr val="accent2">
                            <a:lumMod val="75000"/>
                          </a:schemeClr>
                        </a:buClr>
                        <a:buNone/>
                      </a:pPr>
                      <a:r>
                        <a:rPr lang="en-IN" sz="1800" dirty="0" smtClean="0">
                          <a:latin typeface="Times New Roman" pitchFamily="18" charset="0"/>
                          <a:cs typeface="Times New Roman" pitchFamily="18" charset="0"/>
                        </a:rPr>
                        <a:t>{  	</a:t>
                      </a:r>
                    </a:p>
                    <a:p>
                      <a:pPr>
                        <a:buClr>
                          <a:schemeClr val="accent2">
                            <a:lumMod val="75000"/>
                          </a:schemeClr>
                        </a:buCl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printf</a:t>
                      </a:r>
                      <a:r>
                        <a:rPr lang="en-IN" sz="1800" dirty="0" smtClean="0">
                          <a:latin typeface="Times New Roman" pitchFamily="18" charset="0"/>
                          <a:cs typeface="Times New Roman" pitchFamily="18" charset="0"/>
                        </a:rPr>
                        <a:t>("Start of the program....\n");</a:t>
                      </a:r>
                    </a:p>
                    <a:p>
                      <a:pPr>
                        <a:buClr>
                          <a:schemeClr val="accent2">
                            <a:lumMod val="75000"/>
                          </a:schemeClr>
                        </a:buCl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printf</a:t>
                      </a:r>
                      <a:r>
                        <a:rPr lang="en-IN" sz="1800" dirty="0" smtClean="0">
                          <a:latin typeface="Times New Roman" pitchFamily="18" charset="0"/>
                          <a:cs typeface="Times New Roman" pitchFamily="18" charset="0"/>
                        </a:rPr>
                        <a:t>("Exiting the program....\n");</a:t>
                      </a:r>
                    </a:p>
                    <a:p>
                      <a:pPr>
                        <a:buClr>
                          <a:schemeClr val="accent2">
                            <a:lumMod val="75000"/>
                          </a:schemeClr>
                        </a:buClr>
                        <a:buNone/>
                      </a:pPr>
                      <a:r>
                        <a:rPr lang="en-IN" sz="1800" dirty="0" smtClean="0">
                          <a:latin typeface="Times New Roman" pitchFamily="18" charset="0"/>
                          <a:cs typeface="Times New Roman" pitchFamily="18" charset="0"/>
                        </a:rPr>
                        <a:t>	exit(0);</a:t>
                      </a:r>
                    </a:p>
                    <a:p>
                      <a:pPr>
                        <a:buClr>
                          <a:schemeClr val="accent2">
                            <a:lumMod val="75000"/>
                          </a:schemeClr>
                        </a:buCl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printf</a:t>
                      </a:r>
                      <a:r>
                        <a:rPr lang="en-IN" sz="1800" dirty="0" smtClean="0">
                          <a:latin typeface="Times New Roman" pitchFamily="18" charset="0"/>
                          <a:cs typeface="Times New Roman" pitchFamily="18" charset="0"/>
                        </a:rPr>
                        <a:t>("End of the program....\n"); </a:t>
                      </a:r>
                    </a:p>
                    <a:p>
                      <a:pPr>
                        <a:buClr>
                          <a:schemeClr val="accent2">
                            <a:lumMod val="75000"/>
                          </a:schemeClr>
                        </a:buClr>
                        <a:buNone/>
                      </a:pP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getch</a:t>
                      </a:r>
                      <a:r>
                        <a:rPr lang="en-IN" sz="1800" dirty="0" smtClean="0">
                          <a:latin typeface="Times New Roman" pitchFamily="18" charset="0"/>
                          <a:cs typeface="Times New Roman" pitchFamily="18" charset="0"/>
                        </a:rPr>
                        <a:t>();</a:t>
                      </a:r>
                    </a:p>
                    <a:p>
                      <a:pPr>
                        <a:buClr>
                          <a:schemeClr val="accent2">
                            <a:lumMod val="75000"/>
                          </a:schemeClr>
                        </a:buClr>
                        <a:buNone/>
                      </a:pPr>
                      <a:r>
                        <a:rPr lang="en-IN" sz="1800" dirty="0" smtClean="0">
                          <a:latin typeface="Times New Roman" pitchFamily="18" charset="0"/>
                          <a:cs typeface="Times New Roman" pitchFamily="18" charset="0"/>
                        </a:rPr>
                        <a:t>}</a:t>
                      </a:r>
                    </a:p>
                    <a:p>
                      <a:endParaRPr lang="en-IN" dirty="0"/>
                    </a:p>
                  </a:txBody>
                  <a:tcPr/>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6649647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endParaRPr lang="en-IN" sz="36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7" name="Picture 2"/>
          <p:cNvPicPr>
            <a:picLocks noGrp="1" noChangeAspect="1" noChangeArrowheads="1"/>
          </p:cNvPicPr>
          <p:nvPr>
            <p:ph sz="quarter" idx="13"/>
          </p:nvPr>
        </p:nvPicPr>
        <p:blipFill>
          <a:blip r:embed="rId3"/>
          <a:srcRect l="21187" t="13468" r="36363" b="11111"/>
          <a:stretch>
            <a:fillRect/>
          </a:stretch>
        </p:blipFill>
        <p:spPr bwMode="auto">
          <a:xfrm>
            <a:off x="971600" y="908720"/>
            <a:ext cx="7011392" cy="5329238"/>
          </a:xfrm>
          <a:prstGeom prst="rect">
            <a:avLst/>
          </a:prstGeom>
          <a:noFill/>
          <a:ln w="9525">
            <a:noFill/>
            <a:miter lim="800000"/>
            <a:headEnd/>
            <a:tailEnd/>
          </a:ln>
          <a:effectLst/>
        </p:spPr>
      </p:pic>
    </p:spTree>
    <p:extLst>
      <p:ext uri="{BB962C8B-B14F-4D97-AF65-F5344CB8AC3E}">
        <p14:creationId xmlns:p14="http://schemas.microsoft.com/office/powerpoint/2010/main" val="17182784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Conditional Ternary operator (? :)</a:t>
            </a:r>
            <a:endParaRPr lang="en-IN" sz="36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
        <p:nvSpPr>
          <p:cNvPr id="4" name="Content Placeholder 3"/>
          <p:cNvSpPr>
            <a:spLocks noGrp="1"/>
          </p:cNvSpPr>
          <p:nvPr>
            <p:ph sz="quarter" idx="13"/>
          </p:nvPr>
        </p:nvSpPr>
        <p:spPr>
          <a:xfrm>
            <a:off x="395536" y="731520"/>
            <a:ext cx="8305600" cy="5433784"/>
          </a:xfrm>
        </p:spPr>
        <p:txBody>
          <a:bodyPr>
            <a:normAutofit lnSpcReduction="10000"/>
          </a:bodyPr>
          <a:lstStyle/>
          <a:p>
            <a:pPr>
              <a:buFont typeface="Wingdings" pitchFamily="2" charset="2"/>
              <a:buChar char="§"/>
            </a:pPr>
            <a:r>
              <a:rPr lang="en-US" sz="2400" dirty="0" smtClean="0">
                <a:latin typeface="Times New Roman" pitchFamily="18" charset="0"/>
                <a:cs typeface="Times New Roman" pitchFamily="18" charset="0"/>
              </a:rPr>
              <a:t>Conditional operator is similar as if else statement.</a:t>
            </a:r>
          </a:p>
          <a:p>
            <a:pPr>
              <a:buFont typeface="Wingdings" pitchFamily="2" charset="2"/>
              <a:buChar char="§"/>
            </a:pPr>
            <a:r>
              <a:rPr lang="en-US" sz="2400" dirty="0" smtClean="0">
                <a:latin typeface="Times New Roman" pitchFamily="18" charset="0"/>
                <a:cs typeface="Times New Roman" pitchFamily="18" charset="0"/>
              </a:rPr>
              <a:t>It takes less space rather than if else program.</a:t>
            </a:r>
          </a:p>
          <a:p>
            <a:pPr>
              <a:buFont typeface="Wingdings" pitchFamily="2" charset="2"/>
              <a:buChar char="§"/>
            </a:pPr>
            <a:r>
              <a:rPr lang="en-US" sz="2400" dirty="0" smtClean="0">
                <a:latin typeface="Times New Roman" pitchFamily="18" charset="0"/>
                <a:cs typeface="Times New Roman" pitchFamily="18" charset="0"/>
              </a:rPr>
              <a:t>It helps to write if else statement in shortest manner.</a:t>
            </a:r>
          </a:p>
          <a:p>
            <a:pPr marL="45720" indent="0">
              <a:buNone/>
            </a:pPr>
            <a:r>
              <a:rPr lang="en-US" b="1" dirty="0" smtClean="0">
                <a:latin typeface="Times New Roman" pitchFamily="18" charset="0"/>
                <a:cs typeface="Times New Roman" pitchFamily="18" charset="0"/>
              </a:rPr>
              <a:t>Syntax</a:t>
            </a:r>
            <a:r>
              <a:rPr lang="en-US" dirty="0" smtClean="0">
                <a:latin typeface="Times New Roman" pitchFamily="18" charset="0"/>
                <a:cs typeface="Times New Roman" pitchFamily="18" charset="0"/>
              </a:rPr>
              <a:t> : </a:t>
            </a:r>
            <a:r>
              <a:rPr lang="en-IN" b="1" dirty="0">
                <a:latin typeface="Times New Roman" pitchFamily="18" charset="0"/>
                <a:cs typeface="Times New Roman" pitchFamily="18" charset="0"/>
              </a:rPr>
              <a:t>Expression1 ? Expression2 : </a:t>
            </a:r>
            <a:r>
              <a:rPr lang="en-IN" b="1" dirty="0" smtClean="0">
                <a:latin typeface="Times New Roman" pitchFamily="18" charset="0"/>
                <a:cs typeface="Times New Roman" pitchFamily="18" charset="0"/>
              </a:rPr>
              <a:t>Expression3</a:t>
            </a:r>
          </a:p>
          <a:p>
            <a:pPr marL="45720" indent="0">
              <a:buNone/>
            </a:pPr>
            <a:r>
              <a:rPr lang="en-IN" b="1" dirty="0" smtClean="0">
                <a:latin typeface="Times New Roman" pitchFamily="18" charset="0"/>
                <a:cs typeface="Times New Roman" pitchFamily="18" charset="0"/>
              </a:rPr>
              <a:t>Is similar to if else like </a:t>
            </a:r>
          </a:p>
          <a:p>
            <a:pPr marL="45720" indent="0">
              <a:buNone/>
            </a:pPr>
            <a:r>
              <a:rPr lang="en-IN" dirty="0">
                <a:latin typeface="Times New Roman" pitchFamily="18" charset="0"/>
                <a:cs typeface="Times New Roman" pitchFamily="18" charset="0"/>
              </a:rPr>
              <a:t>if(Expression1) </a:t>
            </a:r>
            <a:endParaRPr lang="en-IN" dirty="0" smtClean="0">
              <a:latin typeface="Times New Roman" pitchFamily="18" charset="0"/>
              <a:cs typeface="Times New Roman" pitchFamily="18" charset="0"/>
            </a:endParaRPr>
          </a:p>
          <a:p>
            <a:pPr marL="45720" indent="0">
              <a:buNone/>
            </a:pPr>
            <a:r>
              <a:rPr lang="en-IN" dirty="0" smtClean="0">
                <a:latin typeface="Times New Roman" pitchFamily="18" charset="0"/>
                <a:cs typeface="Times New Roman" pitchFamily="18" charset="0"/>
              </a:rPr>
              <a:t>{ </a:t>
            </a:r>
          </a:p>
          <a:p>
            <a:pPr marL="4572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variable </a:t>
            </a:r>
            <a:r>
              <a:rPr lang="en-IN" dirty="0">
                <a:latin typeface="Times New Roman" pitchFamily="18" charset="0"/>
                <a:cs typeface="Times New Roman" pitchFamily="18" charset="0"/>
              </a:rPr>
              <a:t>= Expression2; </a:t>
            </a:r>
            <a:endParaRPr lang="en-IN" dirty="0" smtClean="0">
              <a:latin typeface="Times New Roman" pitchFamily="18" charset="0"/>
              <a:cs typeface="Times New Roman" pitchFamily="18" charset="0"/>
            </a:endParaRPr>
          </a:p>
          <a:p>
            <a:pPr marL="45720" indent="0">
              <a:buNone/>
            </a:pPr>
            <a:r>
              <a:rPr lang="en-IN" dirty="0" smtClean="0">
                <a:latin typeface="Times New Roman" pitchFamily="18" charset="0"/>
                <a:cs typeface="Times New Roman" pitchFamily="18" charset="0"/>
              </a:rPr>
              <a:t>} </a:t>
            </a:r>
          </a:p>
          <a:p>
            <a:pPr marL="45720" indent="0">
              <a:buNone/>
            </a:pPr>
            <a:r>
              <a:rPr lang="en-IN" dirty="0" smtClean="0">
                <a:latin typeface="Times New Roman" pitchFamily="18" charset="0"/>
                <a:cs typeface="Times New Roman" pitchFamily="18" charset="0"/>
              </a:rPr>
              <a:t>else </a:t>
            </a:r>
          </a:p>
          <a:p>
            <a:pPr marL="45720" indent="0">
              <a:buNone/>
            </a:pPr>
            <a:r>
              <a:rPr lang="en-IN" dirty="0" smtClean="0">
                <a:latin typeface="Times New Roman" pitchFamily="18" charset="0"/>
                <a:cs typeface="Times New Roman" pitchFamily="18" charset="0"/>
              </a:rPr>
              <a:t>{ </a:t>
            </a:r>
          </a:p>
          <a:p>
            <a:pPr marL="4572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variable </a:t>
            </a:r>
            <a:r>
              <a:rPr lang="en-IN" dirty="0">
                <a:latin typeface="Times New Roman" pitchFamily="18" charset="0"/>
                <a:cs typeface="Times New Roman" pitchFamily="18" charset="0"/>
              </a:rPr>
              <a:t>= Expression3; </a:t>
            </a:r>
            <a:endParaRPr lang="en-IN" dirty="0" smtClean="0">
              <a:latin typeface="Times New Roman" pitchFamily="18" charset="0"/>
              <a:cs typeface="Times New Roman" pitchFamily="18" charset="0"/>
            </a:endParaRPr>
          </a:p>
          <a:p>
            <a:pPr marL="45720" indent="0">
              <a:buNone/>
            </a:pPr>
            <a:r>
              <a:rPr lang="en-I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060932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Flowchart of Conditional Ternary operator :)</a:t>
            </a:r>
            <a:endParaRPr lang="en-IN" sz="36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
        <p:nvSpPr>
          <p:cNvPr id="4" name="Content Placeholder 3"/>
          <p:cNvSpPr>
            <a:spLocks noGrp="1"/>
          </p:cNvSpPr>
          <p:nvPr>
            <p:ph sz="quarter" idx="13"/>
          </p:nvPr>
        </p:nvSpPr>
        <p:spPr>
          <a:xfrm>
            <a:off x="395536" y="731520"/>
            <a:ext cx="8305600" cy="5433784"/>
          </a:xfrm>
        </p:spPr>
        <p:txBody>
          <a:bodyPr>
            <a:normAutofit/>
          </a:bodyPr>
          <a:lstStyle/>
          <a:p>
            <a:pPr marL="45720" indent="0">
              <a:buNone/>
            </a:pPr>
            <a:endParaRPr lang="en-IN"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890588"/>
            <a:ext cx="470535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44080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 of Conditional Ternary operator </a:t>
            </a:r>
            <a:endParaRPr lang="en-IN" sz="36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Content Placeholder 4"/>
          <p:cNvGraphicFramePr>
            <a:graphicFrameLocks noGrp="1"/>
          </p:cNvGraphicFramePr>
          <p:nvPr>
            <p:ph sz="quarter" idx="13"/>
            <p:extLst>
              <p:ext uri="{D42A27DB-BD31-4B8C-83A1-F6EECF244321}">
                <p14:modId xmlns:p14="http://schemas.microsoft.com/office/powerpoint/2010/main" val="1244288618"/>
              </p:ext>
            </p:extLst>
          </p:nvPr>
        </p:nvGraphicFramePr>
        <p:xfrm>
          <a:off x="971600" y="1556792"/>
          <a:ext cx="6913016" cy="3383280"/>
        </p:xfrm>
        <a:graphic>
          <a:graphicData uri="http://schemas.openxmlformats.org/drawingml/2006/table">
            <a:tbl>
              <a:tblPr firstRow="1" bandRow="1">
                <a:tableStyleId>{5FD0F851-EC5A-4D38-B0AD-8093EC10F338}</a:tableStyleId>
              </a:tblPr>
              <a:tblGrid>
                <a:gridCol w="6913016"/>
              </a:tblGrid>
              <a:tr h="370840">
                <a:tc>
                  <a:txBody>
                    <a:bodyPr/>
                    <a:lstStyle/>
                    <a:p>
                      <a:r>
                        <a:rPr lang="en-US" dirty="0" smtClean="0">
                          <a:latin typeface="Times New Roman" pitchFamily="18" charset="0"/>
                          <a:cs typeface="Times New Roman" pitchFamily="18" charset="0"/>
                        </a:rPr>
                        <a:t>//Program using conditional operator (</a:t>
                      </a:r>
                      <a:r>
                        <a:rPr lang="en-US" dirty="0" err="1" smtClean="0">
                          <a:latin typeface="Times New Roman" pitchFamily="18" charset="0"/>
                          <a:cs typeface="Times New Roman" pitchFamily="18" charset="0"/>
                        </a:rPr>
                        <a:t>specical</a:t>
                      </a:r>
                      <a:r>
                        <a:rPr lang="en-US" dirty="0" smtClean="0">
                          <a:latin typeface="Times New Roman" pitchFamily="18" charset="0"/>
                          <a:cs typeface="Times New Roman" pitchFamily="18" charset="0"/>
                        </a:rPr>
                        <a:t> operator ? :)</a:t>
                      </a:r>
                    </a:p>
                    <a:p>
                      <a:r>
                        <a:rPr lang="en-US" dirty="0" smtClean="0">
                          <a:latin typeface="Times New Roman" pitchFamily="18" charset="0"/>
                          <a:cs typeface="Times New Roman" pitchFamily="18" charset="0"/>
                        </a:rPr>
                        <a:t>#include&lt;</a:t>
                      </a:r>
                      <a:r>
                        <a:rPr lang="en-US" dirty="0" err="1" smtClean="0">
                          <a:latin typeface="Times New Roman" pitchFamily="18" charset="0"/>
                          <a:cs typeface="Times New Roman" pitchFamily="18" charset="0"/>
                        </a:rPr>
                        <a:t>conio.h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#include&lt;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void main()</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clrscr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("\n enter number to check :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("%d",&amp;</a:t>
                      </a: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&gt;0)?</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("\n positive"):</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("\n negative"));</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getch</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3553620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200" dirty="0" smtClean="0">
                <a:latin typeface="Times New Roman" pitchFamily="18" charset="0"/>
                <a:cs typeface="Times New Roman" pitchFamily="18" charset="0"/>
              </a:rPr>
              <a:t>Perform below list of </a:t>
            </a:r>
            <a:r>
              <a:rPr lang="en-US" sz="3200" dirty="0" smtClean="0">
                <a:latin typeface="Times New Roman" pitchFamily="18" charset="0"/>
                <a:cs typeface="Times New Roman" pitchFamily="18" charset="0"/>
              </a:rPr>
              <a:t>programs using all loop</a:t>
            </a:r>
            <a:endParaRPr lang="en-IN" sz="32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lnSpcReduction="10000"/>
          </a:bodyPr>
          <a:lstStyle/>
          <a:p>
            <a:pPr marL="624078" indent="-514350" algn="just">
              <a:buClr>
                <a:srgbClr val="C00000"/>
              </a:buClr>
              <a:buFont typeface="Wingdings" pitchFamily="2" charset="2"/>
              <a:buChar char="§"/>
            </a:pPr>
            <a:r>
              <a:rPr lang="en-US" sz="2000" dirty="0">
                <a:latin typeface="Times New Roman" pitchFamily="18" charset="0"/>
                <a:cs typeface="Times New Roman" pitchFamily="18" charset="0"/>
              </a:rPr>
              <a:t>Write a C program to print all natural numbers from 1 to n. - using while loop</a:t>
            </a:r>
          </a:p>
          <a:p>
            <a:pPr marL="624078" indent="-514350" algn="just">
              <a:buClr>
                <a:srgbClr val="C00000"/>
              </a:buClr>
              <a:buFont typeface="Wingdings" pitchFamily="2" charset="2"/>
              <a:buChar char="§"/>
            </a:pPr>
            <a:r>
              <a:rPr lang="en-US" sz="2000" dirty="0">
                <a:latin typeface="Times New Roman" pitchFamily="18" charset="0"/>
                <a:cs typeface="Times New Roman" pitchFamily="18" charset="0"/>
              </a:rPr>
              <a:t>Write a C program to print all natural numbers in reverse (from n to 1). - using while loop</a:t>
            </a:r>
          </a:p>
          <a:p>
            <a:pPr marL="624078" indent="-514350" algn="just">
              <a:buClr>
                <a:srgbClr val="C00000"/>
              </a:buClr>
              <a:buFont typeface="Wingdings" pitchFamily="2" charset="2"/>
              <a:buChar char="§"/>
            </a:pPr>
            <a:r>
              <a:rPr lang="en-US" sz="2000" dirty="0">
                <a:latin typeface="Times New Roman" pitchFamily="18" charset="0"/>
                <a:cs typeface="Times New Roman" pitchFamily="18" charset="0"/>
              </a:rPr>
              <a:t>Write a C program to print all alphabets from a to z. - using while loop</a:t>
            </a:r>
          </a:p>
          <a:p>
            <a:pPr marL="624078" indent="-514350" algn="just">
              <a:buClr>
                <a:srgbClr val="C00000"/>
              </a:buClr>
              <a:buFont typeface="Wingdings" pitchFamily="2" charset="2"/>
              <a:buChar char="§"/>
            </a:pPr>
            <a:r>
              <a:rPr lang="en-US" sz="2000" dirty="0">
                <a:latin typeface="Times New Roman" pitchFamily="18" charset="0"/>
                <a:cs typeface="Times New Roman" pitchFamily="18" charset="0"/>
              </a:rPr>
              <a:t>Write a C program to print all even numbers between 1 to 100. - using while loop</a:t>
            </a:r>
          </a:p>
          <a:p>
            <a:pPr marL="624078" indent="-514350" algn="just">
              <a:buClr>
                <a:srgbClr val="C00000"/>
              </a:buClr>
              <a:buFont typeface="Wingdings" pitchFamily="2" charset="2"/>
              <a:buChar char="§"/>
            </a:pPr>
            <a:r>
              <a:rPr lang="en-US" sz="2000" dirty="0">
                <a:latin typeface="Times New Roman" pitchFamily="18" charset="0"/>
                <a:cs typeface="Times New Roman" pitchFamily="18" charset="0"/>
              </a:rPr>
              <a:t>Write a C program to print all odd number between 1 to 100.</a:t>
            </a:r>
          </a:p>
          <a:p>
            <a:pPr marL="624078" indent="-514350" algn="just">
              <a:buClr>
                <a:srgbClr val="C00000"/>
              </a:buClr>
              <a:buFont typeface="Wingdings" pitchFamily="2" charset="2"/>
              <a:buChar char="§"/>
            </a:pPr>
            <a:r>
              <a:rPr lang="en-US" sz="2000" dirty="0">
                <a:latin typeface="Times New Roman" pitchFamily="18" charset="0"/>
                <a:cs typeface="Times New Roman" pitchFamily="18" charset="0"/>
              </a:rPr>
              <a:t>Write a C program to print sum of all even numbers between 1 to n.</a:t>
            </a:r>
          </a:p>
          <a:p>
            <a:pPr marL="624078" indent="-514350" algn="just">
              <a:buClr>
                <a:srgbClr val="C00000"/>
              </a:buClr>
              <a:buFont typeface="Wingdings" pitchFamily="2" charset="2"/>
              <a:buChar char="§"/>
            </a:pPr>
            <a:r>
              <a:rPr lang="en-US" sz="2000" dirty="0">
                <a:latin typeface="Times New Roman" pitchFamily="18" charset="0"/>
                <a:cs typeface="Times New Roman" pitchFamily="18" charset="0"/>
              </a:rPr>
              <a:t>Write a C program to print sum of all odd numbers between 1 to n</a:t>
            </a:r>
            <a:r>
              <a:rPr lang="en-US" sz="2000" dirty="0" smtClean="0">
                <a:latin typeface="Times New Roman" pitchFamily="18" charset="0"/>
                <a:cs typeface="Times New Roman" pitchFamily="18" charset="0"/>
              </a:rPr>
              <a:t>.</a:t>
            </a:r>
          </a:p>
          <a:p>
            <a:pPr marL="624078" indent="-514350" algn="just">
              <a:buClr>
                <a:srgbClr val="C00000"/>
              </a:buClr>
              <a:buFont typeface="Wingdings" pitchFamily="2" charset="2"/>
              <a:buChar char="§"/>
            </a:pPr>
            <a:r>
              <a:rPr lang="en-IN" sz="2000" dirty="0">
                <a:latin typeface="Times New Roman" pitchFamily="18" charset="0"/>
                <a:cs typeface="Times New Roman" pitchFamily="18" charset="0"/>
              </a:rPr>
              <a:t>Write a C program to print table of any number.</a:t>
            </a:r>
          </a:p>
          <a:p>
            <a:pPr marL="624078" indent="-514350" algn="just">
              <a:buClr>
                <a:srgbClr val="C00000"/>
              </a:buClr>
              <a:buFont typeface="Wingdings" pitchFamily="2" charset="2"/>
              <a:buChar char="§"/>
            </a:pPr>
            <a:r>
              <a:rPr lang="en-IN" sz="2000" dirty="0">
                <a:latin typeface="Times New Roman" pitchFamily="18" charset="0"/>
                <a:cs typeface="Times New Roman" pitchFamily="18" charset="0"/>
              </a:rPr>
              <a:t>Write a C program to enter any number and calculate sum of all natural numbers between 1 to n.</a:t>
            </a:r>
          </a:p>
          <a:p>
            <a:pPr marL="624078" indent="-514350" algn="just">
              <a:buClr>
                <a:srgbClr val="C00000"/>
              </a:buClr>
              <a:buFont typeface="Wingdings" pitchFamily="2" charset="2"/>
              <a:buChar char="§"/>
            </a:pPr>
            <a:r>
              <a:rPr lang="en-IN" sz="2000" dirty="0">
                <a:latin typeface="Times New Roman" pitchFamily="18" charset="0"/>
                <a:cs typeface="Times New Roman" pitchFamily="18" charset="0"/>
              </a:rPr>
              <a:t>Write a C program to enter any number and find its first and last digit.</a:t>
            </a:r>
          </a:p>
          <a:p>
            <a:pPr marL="624078" indent="-514350" algn="just">
              <a:buClr>
                <a:srgbClr val="C00000"/>
              </a:buClr>
              <a:buFont typeface="Wingdings" pitchFamily="2" charset="2"/>
              <a:buChar char="§"/>
            </a:pPr>
            <a:r>
              <a:rPr lang="en-IN" sz="2000" dirty="0">
                <a:latin typeface="Times New Roman" pitchFamily="18" charset="0"/>
                <a:cs typeface="Times New Roman" pitchFamily="18" charset="0"/>
              </a:rPr>
              <a:t>Write a C program to enter any number and calculate sum of its digits.</a:t>
            </a:r>
          </a:p>
          <a:p>
            <a:pPr marL="624078" indent="-514350" algn="just">
              <a:buClr>
                <a:schemeClr val="accent2">
                  <a:lumMod val="75000"/>
                </a:schemeClr>
              </a:buClr>
              <a:buFont typeface="Wingdings" pitchFamily="2" charset="2"/>
              <a:buChar char="§"/>
            </a:pPr>
            <a:endParaRPr lang="en-US" sz="2000" dirty="0">
              <a:latin typeface="Times New Roman" pitchFamily="18" charset="0"/>
              <a:cs typeface="Times New Roman" pitchFamily="18" charset="0"/>
            </a:endParaRPr>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29202582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fontScale="92500"/>
          </a:bodyPr>
          <a:lstStyle/>
          <a:p>
            <a:pPr marL="624078" indent="-514350" algn="just">
              <a:buClr>
                <a:srgbClr val="C00000"/>
              </a:buClr>
              <a:buFont typeface="Wingdings" pitchFamily="2" charset="2"/>
              <a:buChar char="§"/>
            </a:pPr>
            <a:r>
              <a:rPr lang="en-IN" dirty="0">
                <a:latin typeface="Times New Roman" pitchFamily="18" charset="0"/>
                <a:cs typeface="Times New Roman" pitchFamily="18" charset="0"/>
              </a:rPr>
              <a:t>Write a C program to enter any number and calculate product of its digits.</a:t>
            </a:r>
          </a:p>
          <a:p>
            <a:pPr marL="624078" indent="-514350" algn="just">
              <a:buClr>
                <a:srgbClr val="C00000"/>
              </a:buClr>
              <a:buFont typeface="Wingdings" pitchFamily="2" charset="2"/>
              <a:buChar char="§"/>
            </a:pPr>
            <a:r>
              <a:rPr lang="en-IN" dirty="0">
                <a:latin typeface="Times New Roman" pitchFamily="18" charset="0"/>
                <a:cs typeface="Times New Roman" pitchFamily="18" charset="0"/>
              </a:rPr>
              <a:t>Write a C program to swap first and last digits of any number.</a:t>
            </a:r>
          </a:p>
          <a:p>
            <a:pPr marL="624078" indent="-514350" algn="just">
              <a:buClr>
                <a:srgbClr val="C00000"/>
              </a:buClr>
              <a:buFont typeface="Wingdings" pitchFamily="2" charset="2"/>
              <a:buChar char="§"/>
            </a:pPr>
            <a:r>
              <a:rPr lang="en-IN" dirty="0">
                <a:latin typeface="Times New Roman" pitchFamily="18" charset="0"/>
                <a:cs typeface="Times New Roman" pitchFamily="18" charset="0"/>
              </a:rPr>
              <a:t>Write a C program to enter any number and print its reverse.</a:t>
            </a:r>
          </a:p>
          <a:p>
            <a:pPr marL="624078" indent="-514350" algn="just">
              <a:buClr>
                <a:srgbClr val="C00000"/>
              </a:buClr>
              <a:buFont typeface="Wingdings" pitchFamily="2" charset="2"/>
              <a:buChar char="§"/>
            </a:pPr>
            <a:r>
              <a:rPr lang="en-IN" dirty="0">
                <a:latin typeface="Times New Roman" pitchFamily="18" charset="0"/>
                <a:cs typeface="Times New Roman" pitchFamily="18" charset="0"/>
              </a:rPr>
              <a:t>Write a C program to enter any number and check whether the number is palindrome or not</a:t>
            </a:r>
            <a:r>
              <a:rPr lang="en-IN" dirty="0" smtClean="0">
                <a:latin typeface="Times New Roman" pitchFamily="18" charset="0"/>
                <a:cs typeface="Times New Roman" pitchFamily="18" charset="0"/>
              </a:rPr>
              <a:t>.</a:t>
            </a:r>
          </a:p>
          <a:p>
            <a:pPr marL="624078" indent="-514350" algn="just">
              <a:buClr>
                <a:srgbClr val="C00000"/>
              </a:buClr>
              <a:buFont typeface="Wingdings" pitchFamily="2" charset="2"/>
              <a:buChar char="§"/>
            </a:pPr>
            <a:r>
              <a:rPr lang="en-IN" dirty="0">
                <a:latin typeface="Times New Roman" pitchFamily="18" charset="0"/>
                <a:cs typeface="Times New Roman" pitchFamily="18" charset="0"/>
              </a:rPr>
              <a:t>Write a C program to enter any number and check whether it is Prime number or not.</a:t>
            </a:r>
          </a:p>
          <a:p>
            <a:pPr marL="624078" indent="-514350" algn="just">
              <a:buClr>
                <a:srgbClr val="C00000"/>
              </a:buClr>
              <a:buFont typeface="Wingdings" pitchFamily="2" charset="2"/>
              <a:buChar char="§"/>
            </a:pPr>
            <a:r>
              <a:rPr lang="en-IN" dirty="0">
                <a:latin typeface="Times New Roman" pitchFamily="18" charset="0"/>
                <a:cs typeface="Times New Roman" pitchFamily="18" charset="0"/>
              </a:rPr>
              <a:t>Write a C program to enter any number and check whether it is Armstrong number or not.</a:t>
            </a:r>
          </a:p>
          <a:p>
            <a:pPr marL="624078" indent="-514350" algn="just">
              <a:buClr>
                <a:srgbClr val="C00000"/>
              </a:buClr>
              <a:buFont typeface="Wingdings" pitchFamily="2" charset="2"/>
              <a:buChar char="§"/>
            </a:pPr>
            <a:r>
              <a:rPr lang="en-IN" dirty="0">
                <a:latin typeface="Times New Roman" pitchFamily="18" charset="0"/>
                <a:cs typeface="Times New Roman" pitchFamily="18" charset="0"/>
              </a:rPr>
              <a:t>Write a C program to enter any number and check whether it is Perfect number or not.</a:t>
            </a:r>
          </a:p>
          <a:p>
            <a:pPr marL="624078" indent="-514350" algn="just">
              <a:buClr>
                <a:srgbClr val="C00000"/>
              </a:buClr>
              <a:buFont typeface="Wingdings" pitchFamily="2" charset="2"/>
              <a:buChar char="§"/>
            </a:pPr>
            <a:r>
              <a:rPr lang="en-IN" dirty="0">
                <a:latin typeface="Times New Roman" pitchFamily="18" charset="0"/>
                <a:cs typeface="Times New Roman" pitchFamily="18" charset="0"/>
              </a:rPr>
              <a:t>Write a C program to enter any number and check whether it is Strong number or not.</a:t>
            </a:r>
          </a:p>
          <a:p>
            <a:pPr marL="624078" indent="-514350" algn="just">
              <a:buClr>
                <a:srgbClr val="C00000"/>
              </a:buClr>
              <a:buFont typeface="Wingdings" pitchFamily="2" charset="2"/>
              <a:buChar char="§"/>
            </a:pPr>
            <a:r>
              <a:rPr lang="en-IN" dirty="0">
                <a:latin typeface="Times New Roman" pitchFamily="18" charset="0"/>
                <a:cs typeface="Times New Roman" pitchFamily="18" charset="0"/>
              </a:rPr>
              <a:t>Write a C program to print all Prime numbers between 1 to n.</a:t>
            </a:r>
          </a:p>
          <a:p>
            <a:pPr marL="624078" indent="-514350" algn="just">
              <a:buClr>
                <a:srgbClr val="C00000"/>
              </a:buClr>
              <a:buFont typeface="Wingdings" pitchFamily="2" charset="2"/>
              <a:buChar char="§"/>
            </a:pPr>
            <a:endParaRPr lang="en-IN" dirty="0">
              <a:latin typeface="Times New Roman" pitchFamily="18" charset="0"/>
              <a:cs typeface="Times New Roman" pitchFamily="18" charset="0"/>
            </a:endParaRPr>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42947211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624078" indent="-514350" algn="just">
              <a:buClr>
                <a:srgbClr val="C00000"/>
              </a:buClr>
              <a:buFont typeface="Wingdings" pitchFamily="2" charset="2"/>
              <a:buChar char="§"/>
            </a:pPr>
            <a:r>
              <a:rPr lang="en-IN" sz="2000" dirty="0">
                <a:latin typeface="Times New Roman" pitchFamily="18" charset="0"/>
                <a:cs typeface="Times New Roman" pitchFamily="18" charset="0"/>
              </a:rPr>
              <a:t>Write a C program to print all Armstrong numbers between 1 to n.</a:t>
            </a:r>
          </a:p>
          <a:p>
            <a:pPr marL="624078" indent="-514350" algn="just">
              <a:buClr>
                <a:srgbClr val="C00000"/>
              </a:buClr>
              <a:buFont typeface="Wingdings" pitchFamily="2" charset="2"/>
              <a:buChar char="§"/>
            </a:pPr>
            <a:r>
              <a:rPr lang="en-IN" sz="2000" dirty="0">
                <a:latin typeface="Times New Roman" pitchFamily="18" charset="0"/>
                <a:cs typeface="Times New Roman" pitchFamily="18" charset="0"/>
              </a:rPr>
              <a:t>Write a C program to print all Perfect numbers between 1 to n.</a:t>
            </a:r>
          </a:p>
          <a:p>
            <a:pPr marL="624078" indent="-514350" algn="just">
              <a:buClr>
                <a:srgbClr val="C00000"/>
              </a:buClr>
              <a:buFont typeface="Wingdings" pitchFamily="2" charset="2"/>
              <a:buChar char="§"/>
            </a:pPr>
            <a:r>
              <a:rPr lang="en-IN" sz="2000" dirty="0">
                <a:latin typeface="Times New Roman" pitchFamily="18" charset="0"/>
                <a:cs typeface="Times New Roman" pitchFamily="18" charset="0"/>
              </a:rPr>
              <a:t>Write a C program to print all Strong numbers between 1 to n.</a:t>
            </a:r>
          </a:p>
          <a:p>
            <a:pPr marL="624078" indent="-514350" algn="just">
              <a:buClr>
                <a:srgbClr val="C00000"/>
              </a:buClr>
              <a:buFont typeface="Wingdings" pitchFamily="2" charset="2"/>
              <a:buChar char="§"/>
            </a:pPr>
            <a:r>
              <a:rPr lang="en-IN" sz="2000" dirty="0">
                <a:latin typeface="Times New Roman" pitchFamily="18" charset="0"/>
                <a:cs typeface="Times New Roman" pitchFamily="18" charset="0"/>
              </a:rPr>
              <a:t>Write a C program to enter any number and print its prime factors.</a:t>
            </a:r>
          </a:p>
          <a:p>
            <a:pPr marL="624078" indent="-514350" algn="just">
              <a:buClr>
                <a:srgbClr val="C00000"/>
              </a:buClr>
              <a:buFont typeface="Wingdings" pitchFamily="2" charset="2"/>
              <a:buChar char="§"/>
            </a:pPr>
            <a:r>
              <a:rPr lang="en-IN" sz="2000" dirty="0">
                <a:latin typeface="Times New Roman" pitchFamily="18" charset="0"/>
                <a:cs typeface="Times New Roman" pitchFamily="18" charset="0"/>
              </a:rPr>
              <a:t>Write a C program to find sum of all prime numbers between 1 to n.</a:t>
            </a:r>
          </a:p>
          <a:p>
            <a:pPr marL="624078" indent="-514350" algn="just">
              <a:buClr>
                <a:srgbClr val="C00000"/>
              </a:buClr>
              <a:buFont typeface="Wingdings" pitchFamily="2" charset="2"/>
              <a:buChar char="§"/>
            </a:pPr>
            <a:r>
              <a:rPr lang="en-IN" sz="2000" dirty="0">
                <a:latin typeface="Times New Roman" pitchFamily="18" charset="0"/>
                <a:cs typeface="Times New Roman" pitchFamily="18" charset="0"/>
              </a:rPr>
              <a:t>Write a C program to print Fibonacci series up to n terms.</a:t>
            </a:r>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20739946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lgn="just">
              <a:buNone/>
            </a:pPr>
            <a:r>
              <a:rPr lang="en-US" dirty="0" smtClean="0">
                <a:latin typeface="Times New Roman" pitchFamily="18" charset="0"/>
                <a:cs typeface="Times New Roman" pitchFamily="18" charset="0"/>
              </a:rPr>
              <a:t>Reference for more study</a:t>
            </a:r>
          </a:p>
          <a:p>
            <a:pPr marL="45720" indent="0" algn="just">
              <a:buNone/>
            </a:pPr>
            <a:r>
              <a:rPr lang="en-IN" dirty="0">
                <a:latin typeface="Times New Roman" pitchFamily="18" charset="0"/>
                <a:cs typeface="Times New Roman" pitchFamily="18" charset="0"/>
                <a:hlinkClick r:id="rId2"/>
              </a:rPr>
              <a:t>https://</a:t>
            </a:r>
            <a:r>
              <a:rPr lang="en-IN" dirty="0" smtClean="0">
                <a:latin typeface="Times New Roman" pitchFamily="18" charset="0"/>
                <a:cs typeface="Times New Roman" pitchFamily="18" charset="0"/>
                <a:hlinkClick r:id="rId2"/>
              </a:rPr>
              <a:t>www.tutorialspoint.com/cprogramming/c_loops.htm</a:t>
            </a:r>
            <a:endParaRPr lang="en-IN" dirty="0" smtClean="0">
              <a:latin typeface="Times New Roman" pitchFamily="18" charset="0"/>
              <a:cs typeface="Times New Roman" pitchFamily="18" charset="0"/>
            </a:endParaRPr>
          </a:p>
          <a:p>
            <a:pPr marL="45720" indent="0" algn="just">
              <a:buNone/>
            </a:pPr>
            <a:r>
              <a:rPr lang="en-IN" dirty="0">
                <a:latin typeface="Times New Roman" pitchFamily="18" charset="0"/>
                <a:cs typeface="Times New Roman" pitchFamily="18" charset="0"/>
                <a:hlinkClick r:id="rId3"/>
              </a:rPr>
              <a:t>https://</a:t>
            </a:r>
            <a:r>
              <a:rPr lang="en-IN" dirty="0" smtClean="0">
                <a:latin typeface="Times New Roman" pitchFamily="18" charset="0"/>
                <a:cs typeface="Times New Roman" pitchFamily="18" charset="0"/>
                <a:hlinkClick r:id="rId3"/>
              </a:rPr>
              <a:t>www.programiz.com/c-programming</a:t>
            </a:r>
            <a:endParaRPr lang="en-IN" dirty="0" smtClean="0">
              <a:latin typeface="Times New Roman" pitchFamily="18" charset="0"/>
              <a:cs typeface="Times New Roman" pitchFamily="18" charset="0"/>
            </a:endParaRPr>
          </a:p>
          <a:p>
            <a:pPr marL="45720" indent="0" algn="just">
              <a:buNone/>
            </a:pPr>
            <a:r>
              <a:rPr lang="en-IN" dirty="0">
                <a:latin typeface="Times New Roman" pitchFamily="18" charset="0"/>
                <a:cs typeface="Times New Roman" pitchFamily="18" charset="0"/>
                <a:hlinkClick r:id="rId4"/>
              </a:rPr>
              <a:t>https://</a:t>
            </a:r>
            <a:r>
              <a:rPr lang="en-IN" dirty="0" smtClean="0">
                <a:latin typeface="Times New Roman" pitchFamily="18" charset="0"/>
                <a:cs typeface="Times New Roman" pitchFamily="18" charset="0"/>
                <a:hlinkClick r:id="rId4"/>
              </a:rPr>
              <a:t>www.guru99.com/c-if-else-statement.html</a:t>
            </a:r>
            <a:endParaRPr lang="en-IN" dirty="0" smtClean="0">
              <a:latin typeface="Times New Roman" pitchFamily="18" charset="0"/>
              <a:cs typeface="Times New Roman" pitchFamily="18" charset="0"/>
            </a:endParaRPr>
          </a:p>
          <a:p>
            <a:pPr marL="45720" indent="0" algn="just">
              <a:buNone/>
            </a:pPr>
            <a:r>
              <a:rPr lang="en-IN" dirty="0">
                <a:latin typeface="Times New Roman" pitchFamily="18" charset="0"/>
                <a:cs typeface="Times New Roman" pitchFamily="18" charset="0"/>
                <a:hlinkClick r:id="rId5"/>
              </a:rPr>
              <a:t>https://www.geeksforgeeks.org/conditional-or-ternary-operator-in-c-c</a:t>
            </a:r>
            <a:r>
              <a:rPr lang="en-IN" dirty="0" smtClean="0">
                <a:latin typeface="Times New Roman" pitchFamily="18" charset="0"/>
                <a:cs typeface="Times New Roman" pitchFamily="18" charset="0"/>
                <a:hlinkClick r:id="rId5"/>
              </a:rPr>
              <a:t>/</a:t>
            </a:r>
            <a:endParaRPr lang="en-IN" dirty="0" smtClean="0">
              <a:latin typeface="Times New Roman" pitchFamily="18" charset="0"/>
              <a:cs typeface="Times New Roman" pitchFamily="18" charset="0"/>
            </a:endParaRPr>
          </a:p>
          <a:p>
            <a:pPr marL="45720" indent="0" algn="just">
              <a:buNone/>
            </a:pPr>
            <a:r>
              <a:rPr lang="en-IN" dirty="0">
                <a:latin typeface="Times New Roman" pitchFamily="18" charset="0"/>
                <a:cs typeface="Times New Roman" pitchFamily="18" charset="0"/>
                <a:hlinkClick r:id="rId6"/>
              </a:rPr>
              <a:t>https://</a:t>
            </a:r>
            <a:r>
              <a:rPr lang="en-IN" dirty="0" smtClean="0">
                <a:latin typeface="Times New Roman" pitchFamily="18" charset="0"/>
                <a:cs typeface="Times New Roman" pitchFamily="18" charset="0"/>
                <a:hlinkClick r:id="rId6"/>
              </a:rPr>
              <a:t>www.guru99.com/c-storage-classes.html</a:t>
            </a:r>
            <a:endParaRPr lang="en-IN" dirty="0" smtClean="0">
              <a:latin typeface="Times New Roman" pitchFamily="18" charset="0"/>
              <a:cs typeface="Times New Roman" pitchFamily="18" charset="0"/>
            </a:endParaRPr>
          </a:p>
          <a:p>
            <a:pPr marL="45720" indent="0" algn="just">
              <a:buNone/>
            </a:pPr>
            <a:r>
              <a:rPr lang="en-IN" dirty="0">
                <a:latin typeface="Times New Roman" pitchFamily="18" charset="0"/>
                <a:cs typeface="Times New Roman" pitchFamily="18" charset="0"/>
                <a:hlinkClick r:id="rId7"/>
              </a:rPr>
              <a:t>https://</a:t>
            </a:r>
            <a:r>
              <a:rPr lang="en-IN" dirty="0" smtClean="0">
                <a:latin typeface="Times New Roman" pitchFamily="18" charset="0"/>
                <a:cs typeface="Times New Roman" pitchFamily="18" charset="0"/>
                <a:hlinkClick r:id="rId7"/>
              </a:rPr>
              <a:t>www.javatpoint.com/storage-classes-in-c</a:t>
            </a:r>
            <a:endParaRPr lang="en-IN" dirty="0" smtClean="0">
              <a:latin typeface="Times New Roman" pitchFamily="18" charset="0"/>
              <a:cs typeface="Times New Roman" pitchFamily="18" charset="0"/>
            </a:endParaRPr>
          </a:p>
          <a:p>
            <a:pPr marL="45720" indent="0" algn="just">
              <a:buNone/>
            </a:pPr>
            <a:r>
              <a:rPr lang="en-IN" dirty="0">
                <a:latin typeface="Times New Roman" pitchFamily="18" charset="0"/>
                <a:cs typeface="Times New Roman" pitchFamily="18" charset="0"/>
                <a:hlinkClick r:id="rId8"/>
              </a:rPr>
              <a:t>https://www.guru99.com/c-loop-statement.html</a:t>
            </a:r>
            <a:endParaRPr lang="en-IN" dirty="0">
              <a:latin typeface="Times New Roman" pitchFamily="18" charset="0"/>
              <a:cs typeface="Times New Roman" pitchFamily="18" charset="0"/>
            </a:endParaRPr>
          </a:p>
          <a:p>
            <a:pPr marL="45720" indent="0" algn="just">
              <a:buNone/>
            </a:pPr>
            <a:r>
              <a:rPr lang="en-IN" dirty="0">
                <a:latin typeface="Times New Roman" pitchFamily="18" charset="0"/>
                <a:cs typeface="Times New Roman" pitchFamily="18" charset="0"/>
                <a:hlinkClick r:id="rId9"/>
              </a:rPr>
              <a:t>https://beginnersbook.com/2014/01/c-loops-examples/</a:t>
            </a:r>
            <a:endParaRPr lang="en-IN" dirty="0">
              <a:latin typeface="Times New Roman" pitchFamily="18" charset="0"/>
              <a:cs typeface="Times New Roman" pitchFamily="18" charset="0"/>
            </a:endParaRPr>
          </a:p>
        </p:txBody>
      </p:sp>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3234898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Storage Classes</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algn="just">
              <a:buFont typeface="Wingdings" pitchFamily="2" charset="2"/>
              <a:buChar char="§"/>
            </a:pPr>
            <a:r>
              <a:rPr lang="en-US" sz="2400" dirty="0">
                <a:latin typeface="Times New Roman" pitchFamily="18" charset="0"/>
                <a:cs typeface="Times New Roman" pitchFamily="18" charset="0"/>
              </a:rPr>
              <a:t>A storage class is used to represent additional information about a variable.</a:t>
            </a:r>
          </a:p>
          <a:p>
            <a:pPr algn="just">
              <a:buFont typeface="Wingdings" pitchFamily="2" charset="2"/>
              <a:buChar char="§"/>
            </a:pPr>
            <a:r>
              <a:rPr lang="en-US" sz="2400" dirty="0">
                <a:latin typeface="Times New Roman" pitchFamily="18" charset="0"/>
                <a:cs typeface="Times New Roman" pitchFamily="18" charset="0"/>
              </a:rPr>
              <a:t>Storage class represents the scope and lifespan of a variable.</a:t>
            </a:r>
          </a:p>
          <a:p>
            <a:pPr algn="just">
              <a:buFont typeface="Wingdings" pitchFamily="2" charset="2"/>
              <a:buChar char="§"/>
            </a:pPr>
            <a:r>
              <a:rPr lang="en-US" sz="2400" dirty="0">
                <a:latin typeface="Times New Roman" pitchFamily="18" charset="0"/>
                <a:cs typeface="Times New Roman" pitchFamily="18" charset="0"/>
              </a:rPr>
              <a:t>It also tells who can access a variable and from where?</a:t>
            </a:r>
          </a:p>
          <a:p>
            <a:pPr algn="just">
              <a:buFont typeface="Wingdings" pitchFamily="2" charset="2"/>
              <a:buChar char="§"/>
            </a:pPr>
            <a:r>
              <a:rPr lang="en-US" sz="2400" b="1" dirty="0">
                <a:latin typeface="Times New Roman" pitchFamily="18" charset="0"/>
                <a:cs typeface="Times New Roman" pitchFamily="18" charset="0"/>
              </a:rPr>
              <a:t>Auto, extern, register, static </a:t>
            </a:r>
            <a:r>
              <a:rPr lang="en-US" sz="2400" dirty="0">
                <a:latin typeface="Times New Roman" pitchFamily="18" charset="0"/>
                <a:cs typeface="Times New Roman" pitchFamily="18" charset="0"/>
              </a:rPr>
              <a:t>are the four storage classes in 'C'.</a:t>
            </a:r>
          </a:p>
          <a:p>
            <a:pPr algn="just">
              <a:buFont typeface="Wingdings" pitchFamily="2" charset="2"/>
              <a:buChar char="§"/>
            </a:pPr>
            <a:r>
              <a:rPr lang="en-US" sz="2400" b="1" dirty="0">
                <a:latin typeface="Times New Roman" pitchFamily="18" charset="0"/>
                <a:cs typeface="Times New Roman" pitchFamily="18" charset="0"/>
              </a:rPr>
              <a:t>auto</a:t>
            </a:r>
            <a:r>
              <a:rPr lang="en-US" sz="2400" dirty="0">
                <a:latin typeface="Times New Roman" pitchFamily="18" charset="0"/>
                <a:cs typeface="Times New Roman" pitchFamily="18" charset="0"/>
              </a:rPr>
              <a:t> is used for a local variable defined within a block or function</a:t>
            </a:r>
          </a:p>
          <a:p>
            <a:pPr algn="just">
              <a:buFont typeface="Wingdings" pitchFamily="2" charset="2"/>
              <a:buChar char="§"/>
            </a:pPr>
            <a:r>
              <a:rPr lang="en-US" sz="2400" b="1" dirty="0">
                <a:latin typeface="Times New Roman" pitchFamily="18" charset="0"/>
                <a:cs typeface="Times New Roman" pitchFamily="18" charset="0"/>
              </a:rPr>
              <a:t>register</a:t>
            </a:r>
            <a:r>
              <a:rPr lang="en-US" sz="2400" dirty="0">
                <a:latin typeface="Times New Roman" pitchFamily="18" charset="0"/>
                <a:cs typeface="Times New Roman" pitchFamily="18" charset="0"/>
              </a:rPr>
              <a:t> is used to store the variable in CPU registers rather memory location for quick access.</a:t>
            </a:r>
          </a:p>
          <a:p>
            <a:pPr algn="just">
              <a:buFont typeface="Wingdings" pitchFamily="2" charset="2"/>
              <a:buChar char="§"/>
            </a:pPr>
            <a:r>
              <a:rPr lang="en-US" sz="2400" b="1" dirty="0">
                <a:latin typeface="Times New Roman" pitchFamily="18" charset="0"/>
                <a:cs typeface="Times New Roman" pitchFamily="18" charset="0"/>
              </a:rPr>
              <a:t>S</a:t>
            </a:r>
            <a:r>
              <a:rPr lang="en-US" sz="2400" b="1" dirty="0" smtClean="0">
                <a:latin typeface="Times New Roman" pitchFamily="18" charset="0"/>
                <a:cs typeface="Times New Roman" pitchFamily="18" charset="0"/>
              </a:rPr>
              <a:t>tatic</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is used for both global and local variables. Each one has its use case within a C program.</a:t>
            </a:r>
          </a:p>
          <a:p>
            <a:pPr algn="just">
              <a:buFont typeface="Wingdings" pitchFamily="2" charset="2"/>
              <a:buChar char="§"/>
            </a:pPr>
            <a:r>
              <a:rPr lang="en-US" sz="2400" b="1" dirty="0">
                <a:latin typeface="Times New Roman" pitchFamily="18" charset="0"/>
                <a:cs typeface="Times New Roman" pitchFamily="18" charset="0"/>
              </a:rPr>
              <a:t>Extern</a:t>
            </a:r>
            <a:r>
              <a:rPr lang="en-US" sz="2400" dirty="0">
                <a:latin typeface="Times New Roman" pitchFamily="18" charset="0"/>
                <a:cs typeface="Times New Roman" pitchFamily="18" charset="0"/>
              </a:rPr>
              <a:t> is used for data sharing between C project files.</a:t>
            </a:r>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937327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err="1" smtClean="0">
                <a:latin typeface="Times New Roman" pitchFamily="18" charset="0"/>
                <a:cs typeface="Times New Roman" pitchFamily="18" charset="0"/>
              </a:rPr>
              <a:t>Cont</a:t>
            </a:r>
            <a:r>
              <a:rPr lang="en-US" sz="3600" dirty="0" smtClean="0">
                <a:latin typeface="Times New Roman" pitchFamily="18" charset="0"/>
                <a:cs typeface="Times New Roman" pitchFamily="18" charset="0"/>
              </a:rPr>
              <a: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lnSpcReduction="10000"/>
          </a:bodyPr>
          <a:lstStyle/>
          <a:p>
            <a:pPr algn="just">
              <a:buFont typeface="Wingdings" pitchFamily="2" charset="2"/>
              <a:buChar char="§"/>
            </a:pPr>
            <a:r>
              <a:rPr lang="en-US" sz="2400" dirty="0" smtClean="0">
                <a:latin typeface="Times New Roman" pitchFamily="18" charset="0"/>
                <a:cs typeface="Times New Roman" pitchFamily="18" charset="0"/>
              </a:rPr>
              <a:t>Please refer unit 1 for static, global and auto storage class in topic types of variable.</a:t>
            </a:r>
          </a:p>
          <a:p>
            <a:pPr marL="45720" indent="0" algn="just">
              <a:buNone/>
            </a:pPr>
            <a:r>
              <a:rPr lang="en-US" sz="2400" b="1" dirty="0" smtClean="0">
                <a:latin typeface="Times New Roman" pitchFamily="18" charset="0"/>
                <a:cs typeface="Times New Roman" pitchFamily="18" charset="0"/>
              </a:rPr>
              <a:t>Let’s discuss about register storage class.</a:t>
            </a:r>
          </a:p>
          <a:p>
            <a:pPr algn="just">
              <a:buFont typeface="Wingdings" pitchFamily="2" charset="2"/>
              <a:buChar char="§"/>
            </a:pPr>
            <a:r>
              <a:rPr lang="en-US" sz="2400" dirty="0" smtClean="0">
                <a:latin typeface="Times New Roman" pitchFamily="18" charset="0"/>
                <a:cs typeface="Times New Roman" pitchFamily="18" charset="0"/>
              </a:rPr>
              <a:t>Variable using register storage declare same as other variable type.</a:t>
            </a:r>
          </a:p>
          <a:p>
            <a:pPr algn="just">
              <a:buFont typeface="Wingdings" pitchFamily="2" charset="2"/>
              <a:buChar char="§"/>
            </a:pPr>
            <a:r>
              <a:rPr lang="en-US" sz="2400" dirty="0" smtClean="0">
                <a:latin typeface="Times New Roman" pitchFamily="18" charset="0"/>
                <a:cs typeface="Times New Roman" pitchFamily="18" charset="0"/>
              </a:rPr>
              <a:t>For that </a:t>
            </a:r>
            <a:r>
              <a:rPr lang="en-US" sz="2400" b="1" dirty="0" smtClean="0">
                <a:latin typeface="Times New Roman" pitchFamily="18" charset="0"/>
                <a:cs typeface="Times New Roman" pitchFamily="18" charset="0"/>
              </a:rPr>
              <a:t>register</a:t>
            </a:r>
            <a:r>
              <a:rPr lang="en-US" sz="2400" dirty="0" smtClean="0">
                <a:latin typeface="Times New Roman" pitchFamily="18" charset="0"/>
                <a:cs typeface="Times New Roman" pitchFamily="18" charset="0"/>
              </a:rPr>
              <a:t> keyword is use like, </a:t>
            </a:r>
          </a:p>
          <a:p>
            <a:pPr marL="45720" indent="0" algn="just">
              <a:buNone/>
            </a:pPr>
            <a:r>
              <a:rPr lang="en-US" sz="2400"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register </a:t>
            </a:r>
            <a:r>
              <a:rPr lang="en-US" sz="2400" b="1" dirty="0" err="1" smtClean="0">
                <a:latin typeface="Times New Roman" pitchFamily="18" charset="0"/>
                <a:cs typeface="Times New Roman" pitchFamily="18" charset="0"/>
              </a:rPr>
              <a:t>int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num</a:t>
            </a:r>
            <a:r>
              <a:rPr lang="en-US" sz="2400" b="1" dirty="0" smtClean="0">
                <a:latin typeface="Times New Roman" pitchFamily="18" charset="0"/>
                <a:cs typeface="Times New Roman" pitchFamily="18" charset="0"/>
              </a:rPr>
              <a:t>=10;  or register </a:t>
            </a:r>
            <a:r>
              <a:rPr lang="en-US" sz="2400" b="1" dirty="0" err="1" smtClean="0">
                <a:latin typeface="Times New Roman" pitchFamily="18" charset="0"/>
                <a:cs typeface="Times New Roman" pitchFamily="18" charset="0"/>
              </a:rPr>
              <a:t>int</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num</a:t>
            </a:r>
            <a:r>
              <a:rPr lang="en-US" sz="2400" b="1" dirty="0" smtClean="0">
                <a:latin typeface="Times New Roman" pitchFamily="18" charset="0"/>
                <a:cs typeface="Times New Roman" pitchFamily="18" charset="0"/>
              </a:rPr>
              <a:t>;</a:t>
            </a:r>
          </a:p>
          <a:p>
            <a:pPr algn="just">
              <a:buFont typeface="Wingdings" pitchFamily="2" charset="2"/>
              <a:buChar char="§"/>
            </a:pPr>
            <a:r>
              <a:rPr lang="en-US" sz="2400" dirty="0" smtClean="0">
                <a:latin typeface="Times New Roman" pitchFamily="18" charset="0"/>
                <a:cs typeface="Times New Roman" pitchFamily="18" charset="0"/>
              </a:rPr>
              <a:t>It will store variable in register and not into memory because accessing value from register become fast rather than memory.</a:t>
            </a:r>
          </a:p>
          <a:p>
            <a:pPr algn="just">
              <a:buFont typeface="Wingdings" pitchFamily="2" charset="2"/>
              <a:buChar char="§"/>
            </a:pPr>
            <a:r>
              <a:rPr lang="en-US" sz="2400" dirty="0" smtClean="0">
                <a:latin typeface="Times New Roman" pitchFamily="18" charset="0"/>
                <a:cs typeface="Times New Roman" pitchFamily="18" charset="0"/>
              </a:rPr>
              <a:t>If register is free than only it occupy space over there other wise not.</a:t>
            </a:r>
          </a:p>
          <a:p>
            <a:pPr algn="just">
              <a:buFont typeface="Wingdings" pitchFamily="2" charset="2"/>
              <a:buChar char="§"/>
            </a:pPr>
            <a:r>
              <a:rPr lang="en-US" sz="2400" dirty="0" smtClean="0">
                <a:latin typeface="Times New Roman" pitchFamily="18" charset="0"/>
                <a:cs typeface="Times New Roman" pitchFamily="18" charset="0"/>
              </a:rPr>
              <a:t>It can't </a:t>
            </a:r>
            <a:r>
              <a:rPr lang="en-US" sz="2400" dirty="0">
                <a:latin typeface="Times New Roman" pitchFamily="18" charset="0"/>
                <a:cs typeface="Times New Roman" pitchFamily="18" charset="0"/>
              </a:rPr>
              <a:t>have the unary '&amp;' operator applied to it (as it does not have a memory location).</a:t>
            </a:r>
          </a:p>
          <a:p>
            <a:pPr marL="45720" indent="0" algn="just">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3075490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Decision Making and Control Statement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algn="just">
              <a:buClr>
                <a:srgbClr val="C00000"/>
              </a:buClr>
              <a:buFont typeface="Wingdings" pitchFamily="2" charset="2"/>
              <a:buChar char="§"/>
            </a:pPr>
            <a:r>
              <a:rPr lang="en-IN" sz="2400" dirty="0">
                <a:latin typeface="Times New Roman" pitchFamily="18" charset="0"/>
                <a:cs typeface="Times New Roman" pitchFamily="18" charset="0"/>
              </a:rPr>
              <a:t>C provides two styles of flow control:</a:t>
            </a:r>
          </a:p>
          <a:p>
            <a:pPr lvl="1" algn="just">
              <a:buClr>
                <a:srgbClr val="C00000"/>
              </a:buClr>
              <a:buFont typeface="Wingdings" pitchFamily="2" charset="2"/>
              <a:buChar char="§"/>
            </a:pPr>
            <a:r>
              <a:rPr lang="en-IN" dirty="0" smtClean="0">
                <a:latin typeface="Times New Roman" pitchFamily="18" charset="0"/>
                <a:cs typeface="Times New Roman" pitchFamily="18" charset="0"/>
              </a:rPr>
              <a:t>Branching</a:t>
            </a:r>
            <a:endParaRPr lang="en-IN" dirty="0">
              <a:latin typeface="Times New Roman" pitchFamily="18" charset="0"/>
              <a:cs typeface="Times New Roman" pitchFamily="18" charset="0"/>
            </a:endParaRPr>
          </a:p>
          <a:p>
            <a:pPr lvl="1" algn="just">
              <a:buClr>
                <a:srgbClr val="C00000"/>
              </a:buClr>
              <a:buFont typeface="Wingdings" pitchFamily="2" charset="2"/>
              <a:buChar char="§"/>
            </a:pPr>
            <a:r>
              <a:rPr lang="en-IN" dirty="0" smtClean="0">
                <a:latin typeface="Times New Roman" pitchFamily="18" charset="0"/>
                <a:cs typeface="Times New Roman" pitchFamily="18" charset="0"/>
              </a:rPr>
              <a:t>Looping</a:t>
            </a:r>
            <a:endParaRPr lang="en-IN" dirty="0">
              <a:latin typeface="Times New Roman" pitchFamily="18" charset="0"/>
              <a:cs typeface="Times New Roman" pitchFamily="18" charset="0"/>
            </a:endParaRPr>
          </a:p>
          <a:p>
            <a:pPr algn="just">
              <a:buClr>
                <a:srgbClr val="C00000"/>
              </a:buClr>
              <a:buFont typeface="Wingdings" pitchFamily="2" charset="2"/>
              <a:buChar char="§"/>
            </a:pPr>
            <a:r>
              <a:rPr lang="en-IN" sz="2400" dirty="0">
                <a:latin typeface="Times New Roman" pitchFamily="18" charset="0"/>
                <a:cs typeface="Times New Roman" pitchFamily="18" charset="0"/>
              </a:rPr>
              <a:t>Branching is deciding what actions to take and looping is deciding how many times to take a certain </a:t>
            </a:r>
            <a:r>
              <a:rPr lang="en-IN" sz="2400" dirty="0" smtClean="0">
                <a:latin typeface="Times New Roman" pitchFamily="18" charset="0"/>
                <a:cs typeface="Times New Roman" pitchFamily="18" charset="0"/>
              </a:rPr>
              <a:t>action.</a:t>
            </a:r>
          </a:p>
          <a:p>
            <a:pPr algn="just">
              <a:buClr>
                <a:srgbClr val="C00000"/>
              </a:buClr>
              <a:buFont typeface="Wingdings" pitchFamily="2" charset="2"/>
              <a:buChar char="§"/>
            </a:pPr>
            <a:r>
              <a:rPr lang="en-US" sz="2400" dirty="0" smtClean="0">
                <a:latin typeface="Times New Roman" pitchFamily="18" charset="0"/>
                <a:cs typeface="Times New Roman" pitchFamily="18" charset="0"/>
              </a:rPr>
              <a:t>In Branching : if, if… else, if… else i…. else and nested if is available. (it will execute based on the given condition)</a:t>
            </a:r>
          </a:p>
          <a:p>
            <a:pPr algn="just">
              <a:buClr>
                <a:srgbClr val="C00000"/>
              </a:buClr>
              <a:buFont typeface="Wingdings" pitchFamily="2" charset="2"/>
              <a:buChar char="§"/>
            </a:pPr>
            <a:r>
              <a:rPr lang="en-US" sz="2400" dirty="0" smtClean="0">
                <a:latin typeface="Times New Roman" pitchFamily="18" charset="0"/>
                <a:cs typeface="Times New Roman" pitchFamily="18" charset="0"/>
              </a:rPr>
              <a:t>In Looping : for loop, while loop and do while loop is available, it is use to execute same task n numbers of time.</a:t>
            </a:r>
          </a:p>
          <a:p>
            <a:pPr algn="just">
              <a:buClr>
                <a:srgbClr val="C00000"/>
              </a:buClr>
              <a:buFont typeface="Wingdings" pitchFamily="2" charset="2"/>
              <a:buChar char="§"/>
            </a:pPr>
            <a:r>
              <a:rPr lang="en-US" sz="2400" dirty="0" smtClean="0">
                <a:latin typeface="Times New Roman" pitchFamily="18" charset="0"/>
                <a:cs typeface="Times New Roman" pitchFamily="18" charset="0"/>
              </a:rPr>
              <a:t>One more Decision making statement provide as switch…case.</a:t>
            </a:r>
          </a:p>
          <a:p>
            <a:pPr algn="just">
              <a:buClr>
                <a:srgbClr val="C00000"/>
              </a:buClr>
              <a:buFont typeface="Wingdings" pitchFamily="2" charset="2"/>
              <a:buChar char="§"/>
            </a:pPr>
            <a:r>
              <a:rPr lang="en-US" sz="2400" dirty="0" smtClean="0">
                <a:latin typeface="Times New Roman" pitchFamily="18" charset="0"/>
                <a:cs typeface="Times New Roman" pitchFamily="18" charset="0"/>
              </a:rPr>
              <a:t>Lets discuss it in </a:t>
            </a:r>
            <a:r>
              <a:rPr lang="en-US" sz="2400" dirty="0" err="1" smtClean="0">
                <a:latin typeface="Times New Roman" pitchFamily="18" charset="0"/>
                <a:cs typeface="Times New Roman" pitchFamily="18" charset="0"/>
              </a:rPr>
              <a:t>detials</a:t>
            </a:r>
            <a:r>
              <a:rPr lang="en-US"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algn="just">
              <a:buClr>
                <a:srgbClr val="C00000"/>
              </a:buClr>
              <a:buFont typeface="Wingdings" pitchFamily="2" charset="2"/>
              <a:buChar char="§"/>
            </a:pPr>
            <a:endParaRPr lang="en-US" sz="2400" dirty="0">
              <a:latin typeface="Times New Roman" pitchFamily="18" charset="0"/>
              <a:cs typeface="Times New Roman" pitchFamily="18" charset="0"/>
            </a:endParaRPr>
          </a:p>
          <a:p>
            <a:pPr marL="45720" indent="0">
              <a:buNone/>
            </a:pPr>
            <a:endParaRPr lang="en-US" sz="2400" dirty="0">
              <a:latin typeface="Times New Roman" pitchFamily="18" charset="0"/>
              <a:cs typeface="Times New Roman" pitchFamily="18" charset="0"/>
            </a:endParaRPr>
          </a:p>
          <a:p>
            <a:pPr marL="45720" indent="0" algn="just">
              <a:buNone/>
            </a:pPr>
            <a:endParaRPr lang="en-US" sz="2400" dirty="0"/>
          </a:p>
          <a:p>
            <a:pPr marL="45720" indent="0" algn="just">
              <a:buNone/>
            </a:pP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657605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Decision Making (statement)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buNone/>
            </a:pPr>
            <a:r>
              <a:rPr lang="en-US" sz="2400" b="1" dirty="0" smtClean="0">
                <a:latin typeface="Times New Roman" pitchFamily="18" charset="0"/>
                <a:cs typeface="Times New Roman" pitchFamily="18" charset="0"/>
              </a:rPr>
              <a:t>If statement </a:t>
            </a:r>
            <a:r>
              <a:rPr lang="en-US" sz="2400" dirty="0" smtClean="0">
                <a:latin typeface="Times New Roman" pitchFamily="18" charset="0"/>
                <a:cs typeface="Times New Roman" pitchFamily="18" charset="0"/>
              </a:rPr>
              <a:t>: if given condition become true than and than the inner block is going to execute. </a:t>
            </a:r>
            <a:r>
              <a:rPr lang="en-US" sz="2400" smtClean="0">
                <a:latin typeface="Times New Roman" pitchFamily="18" charset="0"/>
                <a:cs typeface="Times New Roman" pitchFamily="18" charset="0"/>
              </a:rPr>
              <a:t>Other wise not.</a:t>
            </a:r>
            <a:endParaRPr lang="en-US" sz="2400" dirty="0" smtClean="0">
              <a:latin typeface="Times New Roman" pitchFamily="18" charset="0"/>
              <a:cs typeface="Times New Roman" pitchFamily="18" charset="0"/>
            </a:endParaRPr>
          </a:p>
          <a:p>
            <a:pPr marL="45720" indent="0">
              <a:buNone/>
            </a:pPr>
            <a:endParaRPr lang="en-US" sz="2400" dirty="0" smtClean="0">
              <a:latin typeface="Times New Roman" pitchFamily="18" charset="0"/>
              <a:cs typeface="Times New Roman" pitchFamily="18" charset="0"/>
            </a:endParaRPr>
          </a:p>
          <a:p>
            <a:pPr marL="45720" indent="0">
              <a:buNone/>
            </a:pPr>
            <a:endParaRPr lang="en-US" sz="2400" dirty="0" smtClean="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855629517"/>
              </p:ext>
            </p:extLst>
          </p:nvPr>
        </p:nvGraphicFramePr>
        <p:xfrm>
          <a:off x="395536" y="1988840"/>
          <a:ext cx="8305600" cy="3657600"/>
        </p:xfrm>
        <a:graphic>
          <a:graphicData uri="http://schemas.openxmlformats.org/drawingml/2006/table">
            <a:tbl>
              <a:tblPr firstRow="1" bandRow="1">
                <a:tableStyleId>{5FD0F851-EC5A-4D38-B0AD-8093EC10F338}</a:tableStyleId>
              </a:tblPr>
              <a:tblGrid>
                <a:gridCol w="4152800"/>
                <a:gridCol w="4152800"/>
              </a:tblGrid>
              <a:tr h="370840">
                <a:tc>
                  <a:txBody>
                    <a:bodyPr/>
                    <a:lstStyle/>
                    <a:p>
                      <a:r>
                        <a:rPr lang="en-US" b="1" dirty="0" smtClean="0">
                          <a:latin typeface="Times New Roman" pitchFamily="18" charset="0"/>
                          <a:cs typeface="Times New Roman" pitchFamily="18" charset="0"/>
                        </a:rPr>
                        <a:t>Syntax : </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If (condition)</a:t>
                      </a:r>
                    </a:p>
                    <a:p>
                      <a:r>
                        <a:rPr lang="en-US" b="1"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      //executable</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statments</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We can declare more than one</a:t>
                      </a:r>
                      <a:r>
                        <a:rPr lang="en-US" b="1" baseline="0" dirty="0" smtClean="0">
                          <a:latin typeface="Times New Roman" pitchFamily="18" charset="0"/>
                          <a:cs typeface="Times New Roman" pitchFamily="18" charset="0"/>
                        </a:rPr>
                        <a:t> if statement within a single program as per requirement.</a:t>
                      </a:r>
                      <a:endParaRPr lang="en-US" b="1" dirty="0" smtClean="0">
                        <a:latin typeface="Times New Roman" pitchFamily="18" charset="0"/>
                        <a:cs typeface="Times New Roman" pitchFamily="18" charset="0"/>
                      </a:endParaRPr>
                    </a:p>
                  </a:txBody>
                  <a:tcPr/>
                </a:tc>
                <a:tc>
                  <a:txBody>
                    <a:bodyPr/>
                    <a:lstStyle/>
                    <a:p>
                      <a:r>
                        <a:rPr lang="en-US" b="1" dirty="0" smtClean="0">
                          <a:latin typeface="Times New Roman" pitchFamily="18" charset="0"/>
                          <a:cs typeface="Times New Roman" pitchFamily="18" charset="0"/>
                        </a:rPr>
                        <a:t>Program</a:t>
                      </a:r>
                    </a:p>
                    <a:p>
                      <a:r>
                        <a:rPr lang="en-US" b="1" dirty="0" smtClean="0">
                          <a:latin typeface="Times New Roman" pitchFamily="18" charset="0"/>
                          <a:cs typeface="Times New Roman" pitchFamily="18" charset="0"/>
                        </a:rPr>
                        <a:t>#include&lt;</a:t>
                      </a:r>
                      <a:r>
                        <a:rPr lang="en-US" b="1" dirty="0" err="1" smtClean="0">
                          <a:latin typeface="Times New Roman" pitchFamily="18" charset="0"/>
                          <a:cs typeface="Times New Roman" pitchFamily="18" charset="0"/>
                        </a:rPr>
                        <a:t>conio.h</a:t>
                      </a:r>
                      <a:r>
                        <a:rPr lang="en-US" b="1" dirty="0" smtClean="0">
                          <a:latin typeface="Times New Roman" pitchFamily="18" charset="0"/>
                          <a:cs typeface="Times New Roman" pitchFamily="18" charset="0"/>
                        </a:rPr>
                        <a:t>&gt;</a:t>
                      </a:r>
                    </a:p>
                    <a:p>
                      <a:r>
                        <a:rPr lang="en-US" b="1" dirty="0" smtClean="0">
                          <a:latin typeface="Times New Roman" pitchFamily="18" charset="0"/>
                          <a:cs typeface="Times New Roman" pitchFamily="18" charset="0"/>
                        </a:rPr>
                        <a:t>#include&lt;</a:t>
                      </a:r>
                      <a:r>
                        <a:rPr lang="en-US" b="1" dirty="0" err="1" smtClean="0">
                          <a:latin typeface="Times New Roman" pitchFamily="18" charset="0"/>
                          <a:cs typeface="Times New Roman" pitchFamily="18" charset="0"/>
                        </a:rPr>
                        <a:t>stdio.h</a:t>
                      </a:r>
                      <a:r>
                        <a:rPr lang="en-US" b="1" dirty="0" smtClean="0">
                          <a:latin typeface="Times New Roman" pitchFamily="18" charset="0"/>
                          <a:cs typeface="Times New Roman" pitchFamily="18" charset="0"/>
                        </a:rPr>
                        <a:t>&gt;</a:t>
                      </a:r>
                    </a:p>
                    <a:p>
                      <a:r>
                        <a:rPr lang="en-US" b="1" dirty="0" smtClean="0">
                          <a:latin typeface="Times New Roman" pitchFamily="18" charset="0"/>
                          <a:cs typeface="Times New Roman" pitchFamily="18" charset="0"/>
                        </a:rPr>
                        <a:t>void main()</a:t>
                      </a:r>
                    </a:p>
                    <a:p>
                      <a:r>
                        <a:rPr lang="en-US" b="1" baseline="0" dirty="0" smtClean="0">
                          <a:latin typeface="Times New Roman" pitchFamily="18" charset="0"/>
                          <a:cs typeface="Times New Roman" pitchFamily="18" charset="0"/>
                        </a:rPr>
                        <a:t>{</a:t>
                      </a:r>
                    </a:p>
                    <a:p>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int</a:t>
                      </a:r>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num</a:t>
                      </a:r>
                      <a:r>
                        <a:rPr lang="en-US" b="1" baseline="0" dirty="0" smtClean="0">
                          <a:latin typeface="Times New Roman" pitchFamily="18" charset="0"/>
                          <a:cs typeface="Times New Roman" pitchFamily="18" charset="0"/>
                        </a:rPr>
                        <a:t>=10;</a:t>
                      </a:r>
                    </a:p>
                    <a:p>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clrscr</a:t>
                      </a:r>
                      <a:r>
                        <a:rPr lang="en-US" b="1" baseline="0" dirty="0" smtClean="0">
                          <a:latin typeface="Times New Roman" pitchFamily="18" charset="0"/>
                          <a:cs typeface="Times New Roman" pitchFamily="18" charset="0"/>
                        </a:rPr>
                        <a:t>();</a:t>
                      </a:r>
                    </a:p>
                    <a:p>
                      <a:r>
                        <a:rPr lang="en-US" b="1" baseline="0" dirty="0" smtClean="0">
                          <a:latin typeface="Times New Roman" pitchFamily="18" charset="0"/>
                          <a:cs typeface="Times New Roman" pitchFamily="18" charset="0"/>
                        </a:rPr>
                        <a:t>     if(</a:t>
                      </a:r>
                      <a:r>
                        <a:rPr lang="en-US" b="1" baseline="0" dirty="0" err="1" smtClean="0">
                          <a:latin typeface="Times New Roman" pitchFamily="18" charset="0"/>
                          <a:cs typeface="Times New Roman" pitchFamily="18" charset="0"/>
                        </a:rPr>
                        <a:t>num</a:t>
                      </a:r>
                      <a:r>
                        <a:rPr lang="en-US" b="1" baseline="0" dirty="0" smtClean="0">
                          <a:latin typeface="Times New Roman" pitchFamily="18" charset="0"/>
                          <a:cs typeface="Times New Roman" pitchFamily="18" charset="0"/>
                        </a:rPr>
                        <a:t>&gt;0)</a:t>
                      </a:r>
                    </a:p>
                    <a:p>
                      <a:r>
                        <a:rPr lang="en-US" b="1" baseline="0" dirty="0" smtClean="0">
                          <a:latin typeface="Times New Roman" pitchFamily="18" charset="0"/>
                          <a:cs typeface="Times New Roman" pitchFamily="18" charset="0"/>
                        </a:rPr>
                        <a:t>     {</a:t>
                      </a:r>
                    </a:p>
                    <a:p>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printf</a:t>
                      </a:r>
                      <a:r>
                        <a:rPr lang="en-US" b="1" baseline="0" dirty="0" smtClean="0">
                          <a:latin typeface="Times New Roman" pitchFamily="18" charset="0"/>
                          <a:cs typeface="Times New Roman" pitchFamily="18" charset="0"/>
                        </a:rPr>
                        <a:t>(“positive number”);</a:t>
                      </a:r>
                    </a:p>
                    <a:p>
                      <a:r>
                        <a:rPr lang="en-US" b="1" baseline="0" dirty="0" smtClean="0">
                          <a:latin typeface="Times New Roman" pitchFamily="18" charset="0"/>
                          <a:cs typeface="Times New Roman" pitchFamily="18" charset="0"/>
                        </a:rPr>
                        <a:t>     }</a:t>
                      </a:r>
                    </a:p>
                    <a:p>
                      <a:r>
                        <a:rPr lang="en-US" b="1" baseline="0" dirty="0" smtClean="0">
                          <a:latin typeface="Times New Roman" pitchFamily="18" charset="0"/>
                          <a:cs typeface="Times New Roman" pitchFamily="18" charset="0"/>
                        </a:rPr>
                        <a:t>     </a:t>
                      </a:r>
                      <a:r>
                        <a:rPr lang="en-US" b="1" baseline="0" dirty="0" err="1" smtClean="0">
                          <a:latin typeface="Times New Roman" pitchFamily="18" charset="0"/>
                          <a:cs typeface="Times New Roman" pitchFamily="18" charset="0"/>
                        </a:rPr>
                        <a:t>getch</a:t>
                      </a:r>
                      <a:r>
                        <a:rPr lang="en-US" b="1" baseline="0" dirty="0" smtClean="0">
                          <a:latin typeface="Times New Roman" pitchFamily="18" charset="0"/>
                          <a:cs typeface="Times New Roman" pitchFamily="18" charset="0"/>
                        </a:rPr>
                        <a:t>();</a:t>
                      </a:r>
                    </a:p>
                    <a:p>
                      <a:r>
                        <a:rPr lang="en-US" b="1" baseline="0" dirty="0" smtClean="0">
                          <a:latin typeface="Times New Roman" pitchFamily="18" charset="0"/>
                          <a:cs typeface="Times New Roman" pitchFamily="18" charset="0"/>
                        </a:rPr>
                        <a:t>} </a:t>
                      </a:r>
                      <a:endParaRPr lang="en-IN" b="1"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83473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err="1" smtClean="0">
                <a:latin typeface="Times New Roman" pitchFamily="18" charset="0"/>
                <a:cs typeface="Times New Roman" pitchFamily="18" charset="0"/>
              </a:rPr>
              <a:t>Cont</a:t>
            </a:r>
            <a:r>
              <a:rPr lang="en-US" sz="3600" dirty="0" smtClean="0">
                <a:latin typeface="Times New Roman" pitchFamily="18" charset="0"/>
                <a:cs typeface="Times New Roman" pitchFamily="18" charset="0"/>
              </a:rPr>
              <a:t>…</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lstStyle/>
          <a:p>
            <a:pPr marL="45720" indent="0">
              <a:buNone/>
            </a:pPr>
            <a:endParaRPr lang="en-US" sz="2400" dirty="0" smtClean="0">
              <a:latin typeface="Times New Roman" pitchFamily="18" charset="0"/>
              <a:cs typeface="Times New Roman" pitchFamily="18" charset="0"/>
            </a:endParaRPr>
          </a:p>
          <a:p>
            <a:pPr marL="45720" indent="0">
              <a:buNone/>
            </a:pPr>
            <a:endParaRPr lang="en-US" sz="2400" dirty="0" smtClean="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928688"/>
            <a:ext cx="430530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268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4831</TotalTime>
  <Words>2845</Words>
  <Application>Microsoft Office PowerPoint</Application>
  <PresentationFormat>On-screen Show (4:3)</PresentationFormat>
  <Paragraphs>639</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Slipstream</vt:lpstr>
      <vt:lpstr>PowerPoint Presentation</vt:lpstr>
      <vt:lpstr>Pre-Processor</vt:lpstr>
      <vt:lpstr>Cont…</vt:lpstr>
      <vt:lpstr>Macro</vt:lpstr>
      <vt:lpstr>Storage Classes</vt:lpstr>
      <vt:lpstr>Cont…</vt:lpstr>
      <vt:lpstr>Decision Making and Control Statement</vt:lpstr>
      <vt:lpstr>Decision Making (statement)</vt:lpstr>
      <vt:lpstr>Cont…</vt:lpstr>
      <vt:lpstr>Program using if</vt:lpstr>
      <vt:lpstr>Cont…</vt:lpstr>
      <vt:lpstr>Cont…</vt:lpstr>
      <vt:lpstr>Program using if…else</vt:lpstr>
      <vt:lpstr>if else if else  (if else ladder statement)</vt:lpstr>
      <vt:lpstr>Flow chart of if else if else</vt:lpstr>
      <vt:lpstr>Program using if else if else</vt:lpstr>
      <vt:lpstr>Nested if statement</vt:lpstr>
      <vt:lpstr>Program using nested if </vt:lpstr>
      <vt:lpstr>Switch Case statement</vt:lpstr>
      <vt:lpstr>Cont…</vt:lpstr>
      <vt:lpstr>Cont…</vt:lpstr>
      <vt:lpstr>Program using switch case</vt:lpstr>
      <vt:lpstr>Looping statement</vt:lpstr>
      <vt:lpstr>For loop in C Programming</vt:lpstr>
      <vt:lpstr>Flowchart of for loop</vt:lpstr>
      <vt:lpstr>Program using for loop</vt:lpstr>
      <vt:lpstr>While loop</vt:lpstr>
      <vt:lpstr>Flowchart of while loop</vt:lpstr>
      <vt:lpstr>Program using while loop</vt:lpstr>
      <vt:lpstr>Do while loop</vt:lpstr>
      <vt:lpstr>Flowchart</vt:lpstr>
      <vt:lpstr>Program using do while loop</vt:lpstr>
      <vt:lpstr>Break, continue, goto and exit statement</vt:lpstr>
      <vt:lpstr>Program using break statement</vt:lpstr>
      <vt:lpstr>PowerPoint Presentation</vt:lpstr>
      <vt:lpstr>Program using continue statement</vt:lpstr>
      <vt:lpstr>PowerPoint Presentation</vt:lpstr>
      <vt:lpstr>Program using goto statement</vt:lpstr>
      <vt:lpstr>Exit statement</vt:lpstr>
      <vt:lpstr>Program using exit</vt:lpstr>
      <vt:lpstr>PowerPoint Presentation</vt:lpstr>
      <vt:lpstr>Conditional Ternary operator (? :)</vt:lpstr>
      <vt:lpstr>Flowchart of Conditional Ternary operator :)</vt:lpstr>
      <vt:lpstr>Program of Conditional Ternary operator </vt:lpstr>
      <vt:lpstr>Perform below list of programs using all loop</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SAI</cp:lastModifiedBy>
  <cp:revision>403</cp:revision>
  <dcterms:created xsi:type="dcterms:W3CDTF">2020-05-06T17:06:48Z</dcterms:created>
  <dcterms:modified xsi:type="dcterms:W3CDTF">2020-07-28T04:49:47Z</dcterms:modified>
</cp:coreProperties>
</file>