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handoutMasterIdLst>
    <p:handoutMasterId r:id="rId41"/>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9"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2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9A7C43-44CA-457B-8C06-A823E8CD4A14}" type="datetimeFigureOut">
              <a:rPr lang="en-IN" smtClean="0"/>
              <a:t>25-11-2020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Bhavika Vaghela PICA Parul University</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3599A6-3577-4DA6-AF13-5D5C47729D28}" type="slidenum">
              <a:rPr lang="en-IN" smtClean="0"/>
              <a:t>‹#›</a:t>
            </a:fld>
            <a:endParaRPr lang="en-IN"/>
          </a:p>
        </p:txBody>
      </p:sp>
    </p:spTree>
    <p:extLst>
      <p:ext uri="{BB962C8B-B14F-4D97-AF65-F5344CB8AC3E}">
        <p14:creationId xmlns:p14="http://schemas.microsoft.com/office/powerpoint/2010/main" val="316745262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DBC5A-1BB4-4028-9895-03BD8E4560CF}" type="datetimeFigureOut">
              <a:rPr lang="en-IN" smtClean="0"/>
              <a:t>25-11-2020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Bhavika Vaghela PICA Parul University</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488FF8-8053-439B-8242-13C5BB254B0F}" type="slidenum">
              <a:rPr lang="en-IN" smtClean="0"/>
              <a:t>‹#›</a:t>
            </a:fld>
            <a:endParaRPr lang="en-IN"/>
          </a:p>
        </p:txBody>
      </p:sp>
    </p:spTree>
    <p:extLst>
      <p:ext uri="{BB962C8B-B14F-4D97-AF65-F5344CB8AC3E}">
        <p14:creationId xmlns:p14="http://schemas.microsoft.com/office/powerpoint/2010/main" val="66785862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7D4A8A-709C-40B7-BF87-E461A0E01C91}" type="datetime1">
              <a:rPr lang="en-IN" smtClean="0"/>
              <a:t>25-11-2020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7409A-5FF2-4DB4-BD99-42E769F1D2A6}" type="datetime1">
              <a:rPr lang="en-IN" smtClean="0"/>
              <a:t>25-11-2020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12250B-88E7-43E2-97FD-F86F8055DDBA}" type="datetime1">
              <a:rPr lang="en-IN" smtClean="0"/>
              <a:t>25-11-2020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EECF7A-5144-46EC-9683-EA9B8BCA311D}" type="datetime1">
              <a:rPr lang="en-IN" smtClean="0"/>
              <a:t>25-11-2020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77072A-9146-44F9-B0BE-03B1701F68D6}" type="datetime1">
              <a:rPr lang="en-IN" smtClean="0"/>
              <a:t>25-11-2020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7875BB-7703-4DAD-8480-AE8574CF9E4A}" type="datetime1">
              <a:rPr lang="en-IN" smtClean="0"/>
              <a:t>25-11-2020</a:t>
            </a:fld>
            <a:endParaRPr lang="en-IN"/>
          </a:p>
        </p:txBody>
      </p:sp>
      <p:sp>
        <p:nvSpPr>
          <p:cNvPr id="6" name="Footer Placeholder 5"/>
          <p:cNvSpPr>
            <a:spLocks noGrp="1"/>
          </p:cNvSpPr>
          <p:nvPr>
            <p:ph type="ftr" sz="quarter" idx="11"/>
          </p:nvPr>
        </p:nvSpPr>
        <p:spPr/>
        <p:txBody>
          <a:bodyPr/>
          <a:lstStyle/>
          <a:p>
            <a:r>
              <a:rPr lang="sv-SE" smtClean="0"/>
              <a:t>Asst. Prof. Bhavika Vaghela - PICA - Parul University</a:t>
            </a:r>
            <a:endParaRPr lang="en-IN"/>
          </a:p>
        </p:txBody>
      </p:sp>
      <p:sp>
        <p:nvSpPr>
          <p:cNvPr id="7" name="Slide Number Placeholder 6"/>
          <p:cNvSpPr>
            <a:spLocks noGrp="1"/>
          </p:cNvSpPr>
          <p:nvPr>
            <p:ph type="sldNum" sz="quarter" idx="12"/>
          </p:nvPr>
        </p:nvSpPr>
        <p:spPr/>
        <p:txBody>
          <a:bodyPr/>
          <a:lstStyle/>
          <a:p>
            <a:fld id="{3DE5CBC1-514D-4163-9055-0FC2D93EBD2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10E3EA-6D79-4EF3-B230-549CE2B64C10}" type="datetime1">
              <a:rPr lang="en-IN" smtClean="0"/>
              <a:t>25-11-2020</a:t>
            </a:fld>
            <a:endParaRPr lang="en-IN"/>
          </a:p>
        </p:txBody>
      </p:sp>
      <p:sp>
        <p:nvSpPr>
          <p:cNvPr id="8" name="Footer Placeholder 7"/>
          <p:cNvSpPr>
            <a:spLocks noGrp="1"/>
          </p:cNvSpPr>
          <p:nvPr>
            <p:ph type="ftr" sz="quarter" idx="11"/>
          </p:nvPr>
        </p:nvSpPr>
        <p:spPr/>
        <p:txBody>
          <a:bodyPr/>
          <a:lstStyle/>
          <a:p>
            <a:r>
              <a:rPr lang="sv-SE" smtClean="0"/>
              <a:t>Asst. Prof. Bhavika Vaghela - PICA - Parul University</a:t>
            </a:r>
            <a:endParaRPr lang="en-IN"/>
          </a:p>
        </p:txBody>
      </p:sp>
      <p:sp>
        <p:nvSpPr>
          <p:cNvPr id="9" name="Slide Number Placeholder 8"/>
          <p:cNvSpPr>
            <a:spLocks noGrp="1"/>
          </p:cNvSpPr>
          <p:nvPr>
            <p:ph type="sldNum" sz="quarter" idx="12"/>
          </p:nvPr>
        </p:nvSpPr>
        <p:spPr/>
        <p:txBody>
          <a:bodyPr/>
          <a:lstStyle/>
          <a:p>
            <a:fld id="{3DE5CBC1-514D-4163-9055-0FC2D93EBD29}"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DD8824-D0DD-4191-B654-87BDDD8FD05A}" type="datetime1">
              <a:rPr lang="en-IN" smtClean="0"/>
              <a:t>25-11-2020</a:t>
            </a:fld>
            <a:endParaRPr lang="en-IN"/>
          </a:p>
        </p:txBody>
      </p:sp>
      <p:sp>
        <p:nvSpPr>
          <p:cNvPr id="4" name="Footer Placeholder 3"/>
          <p:cNvSpPr>
            <a:spLocks noGrp="1"/>
          </p:cNvSpPr>
          <p:nvPr>
            <p:ph type="ftr" sz="quarter" idx="11"/>
          </p:nvPr>
        </p:nvSpPr>
        <p:spPr/>
        <p:txBody>
          <a:bodyPr/>
          <a:lstStyle/>
          <a:p>
            <a:r>
              <a:rPr lang="sv-SE" smtClean="0"/>
              <a:t>Asst. Prof. Bhavika Vaghela - PICA - Parul University</a:t>
            </a:r>
            <a:endParaRPr lang="en-IN"/>
          </a:p>
        </p:txBody>
      </p:sp>
      <p:sp>
        <p:nvSpPr>
          <p:cNvPr id="5" name="Slide Number Placeholder 4"/>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0B9F4-C927-4C9E-B7AB-1AE95AE62D65}" type="datetime1">
              <a:rPr lang="en-IN" smtClean="0"/>
              <a:t>25-11-2020</a:t>
            </a:fld>
            <a:endParaRPr lang="en-IN"/>
          </a:p>
        </p:txBody>
      </p:sp>
      <p:sp>
        <p:nvSpPr>
          <p:cNvPr id="3" name="Footer Placeholder 2"/>
          <p:cNvSpPr>
            <a:spLocks noGrp="1"/>
          </p:cNvSpPr>
          <p:nvPr>
            <p:ph type="ftr" sz="quarter" idx="11"/>
          </p:nvPr>
        </p:nvSpPr>
        <p:spPr/>
        <p:txBody>
          <a:bodyPr/>
          <a:lstStyle/>
          <a:p>
            <a:r>
              <a:rPr lang="sv-SE" smtClean="0"/>
              <a:t>Asst. Prof. Bhavika Vaghela - PICA - Parul University</a:t>
            </a:r>
            <a:endParaRPr lang="en-IN"/>
          </a:p>
        </p:txBody>
      </p:sp>
      <p:sp>
        <p:nvSpPr>
          <p:cNvPr id="4" name="Slide Number Placeholder 3"/>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A56AF-9FAD-462D-8CD5-61DD440F9785}" type="datetime1">
              <a:rPr lang="en-IN" smtClean="0"/>
              <a:t>25-11-2020</a:t>
            </a:fld>
            <a:endParaRPr lang="en-IN"/>
          </a:p>
        </p:txBody>
      </p:sp>
      <p:sp>
        <p:nvSpPr>
          <p:cNvPr id="6" name="Footer Placeholder 5"/>
          <p:cNvSpPr>
            <a:spLocks noGrp="1"/>
          </p:cNvSpPr>
          <p:nvPr>
            <p:ph type="ftr" sz="quarter" idx="11"/>
          </p:nvPr>
        </p:nvSpPr>
        <p:spPr/>
        <p:txBody>
          <a:bodyPr/>
          <a:lstStyle/>
          <a:p>
            <a:r>
              <a:rPr lang="sv-SE" smtClean="0"/>
              <a:t>Asst. Prof. Bhavika Vaghela - PICA - Parul University</a:t>
            </a:r>
            <a:endParaRPr lang="en-IN"/>
          </a:p>
        </p:txBody>
      </p:sp>
      <p:sp>
        <p:nvSpPr>
          <p:cNvPr id="7" name="Slide Number Placeholder 6"/>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B2F02-3EF0-4EB5-B2FD-65F2874F1395}" type="datetime1">
              <a:rPr lang="en-IN" smtClean="0"/>
              <a:t>25-11-2020</a:t>
            </a:fld>
            <a:endParaRPr lang="en-IN"/>
          </a:p>
        </p:txBody>
      </p:sp>
      <p:sp>
        <p:nvSpPr>
          <p:cNvPr id="6" name="Footer Placeholder 5"/>
          <p:cNvSpPr>
            <a:spLocks noGrp="1"/>
          </p:cNvSpPr>
          <p:nvPr>
            <p:ph type="ftr" sz="quarter" idx="11"/>
          </p:nvPr>
        </p:nvSpPr>
        <p:spPr/>
        <p:txBody>
          <a:bodyPr/>
          <a:lstStyle/>
          <a:p>
            <a:r>
              <a:rPr lang="sv-SE" smtClean="0"/>
              <a:t>Asst. Prof. Bhavika Vaghela - PICA - Parul University</a:t>
            </a:r>
            <a:endParaRPr lang="en-IN"/>
          </a:p>
        </p:txBody>
      </p:sp>
      <p:sp>
        <p:nvSpPr>
          <p:cNvPr id="7" name="Slide Number Placeholder 6"/>
          <p:cNvSpPr>
            <a:spLocks noGrp="1"/>
          </p:cNvSpPr>
          <p:nvPr>
            <p:ph type="sldNum" sz="quarter" idx="12"/>
          </p:nvPr>
        </p:nvSpPr>
        <p:spPr/>
        <p:txBody>
          <a:bodyPr/>
          <a:lstStyle/>
          <a:p>
            <a:fld id="{3DE5CBC1-514D-4163-9055-0FC2D93EBD29}"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E4CEE1E-16CD-415A-8E15-18F55E1161D5}" type="datetime1">
              <a:rPr lang="en-IN" smtClean="0"/>
              <a:t>25-11-2020</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sv-SE" smtClean="0"/>
              <a:t>Asst. Prof. Bhavika Vaghela - PICA - Parul University</a:t>
            </a:r>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DE5CBC1-514D-4163-9055-0FC2D93EBD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TYPE3_UD.C" TargetMode="External"/><Relationship Id="rId2" Type="http://schemas.openxmlformats.org/officeDocument/2006/relationships/hyperlink" Target="TYPE1_UD.C"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TYPE4_UD.C" TargetMode="External"/><Relationship Id="rId4" Type="http://schemas.openxmlformats.org/officeDocument/2006/relationships/hyperlink" Target="TYPE2_UD.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PASS_ARR.C" TargetMode="External"/><Relationship Id="rId2" Type="http://schemas.openxmlformats.org/officeDocument/2006/relationships/hyperlink" Target="PASS_A~1.C"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PASS_2D_.C"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STRU1.C"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STRU2.tx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STRU_ARR.t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NESTED_S.C"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STRUCT_F.C" TargetMode="External"/><Relationship Id="rId2" Type="http://schemas.openxmlformats.org/officeDocument/2006/relationships/hyperlink" Target="STRC_FUN.C"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RET_FUN_.C"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MEMORY_S.C"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EMORY_S.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2492896"/>
            <a:ext cx="8712968" cy="3456384"/>
          </a:xfrm>
        </p:spPr>
        <p:txBody>
          <a:bodyPr>
            <a:normAutofit/>
          </a:bodyPr>
          <a:lstStyle/>
          <a:p>
            <a:r>
              <a:rPr lang="en-US" sz="4400" b="1" dirty="0" smtClean="0">
                <a:solidFill>
                  <a:srgbClr val="F3293C"/>
                </a:solidFill>
                <a:latin typeface="Times New Roman" pitchFamily="18" charset="0"/>
                <a:cs typeface="Times New Roman" pitchFamily="18" charset="0"/>
              </a:rPr>
              <a:t>Unit 4 : User Defined Function</a:t>
            </a:r>
          </a:p>
          <a:p>
            <a:pPr algn="r"/>
            <a:r>
              <a:rPr lang="en-US" sz="2400" b="1" dirty="0" err="1" smtClean="0">
                <a:solidFill>
                  <a:srgbClr val="0070C0"/>
                </a:solidFill>
                <a:latin typeface="Times New Roman" pitchFamily="18" charset="0"/>
                <a:cs typeface="Times New Roman" pitchFamily="18" charset="0"/>
              </a:rPr>
              <a:t>Bhavika</a:t>
            </a:r>
            <a:r>
              <a:rPr lang="en-US" sz="2400" b="1" dirty="0" smtClean="0">
                <a:solidFill>
                  <a:srgbClr val="0070C0"/>
                </a:solidFill>
                <a:latin typeface="Times New Roman" pitchFamily="18" charset="0"/>
                <a:cs typeface="Times New Roman" pitchFamily="18" charset="0"/>
              </a:rPr>
              <a:t> </a:t>
            </a:r>
            <a:r>
              <a:rPr lang="en-US" sz="2400" b="1" dirty="0" err="1" smtClean="0">
                <a:solidFill>
                  <a:srgbClr val="0070C0"/>
                </a:solidFill>
                <a:latin typeface="Times New Roman" pitchFamily="18" charset="0"/>
                <a:cs typeface="Times New Roman" pitchFamily="18" charset="0"/>
              </a:rPr>
              <a:t>Vaghela</a:t>
            </a:r>
            <a:endParaRPr lang="en-US" sz="2400" b="1" dirty="0" smtClean="0">
              <a:solidFill>
                <a:srgbClr val="0070C0"/>
              </a:solidFill>
              <a:latin typeface="Times New Roman" pitchFamily="18" charset="0"/>
              <a:cs typeface="Times New Roman" pitchFamily="18" charset="0"/>
            </a:endParaRPr>
          </a:p>
          <a:p>
            <a:pPr algn="r"/>
            <a:r>
              <a:rPr lang="en-US" sz="2400" b="1" dirty="0" smtClean="0">
                <a:solidFill>
                  <a:srgbClr val="0070C0"/>
                </a:solidFill>
                <a:latin typeface="Times New Roman" pitchFamily="18" charset="0"/>
                <a:cs typeface="Times New Roman" pitchFamily="18" charset="0"/>
              </a:rPr>
              <a:t>Assistant Professor</a:t>
            </a:r>
          </a:p>
          <a:p>
            <a:pPr algn="r"/>
            <a:r>
              <a:rPr lang="en-US" sz="2400" b="1" dirty="0" err="1" smtClean="0">
                <a:solidFill>
                  <a:srgbClr val="0070C0"/>
                </a:solidFill>
                <a:latin typeface="Times New Roman" pitchFamily="18" charset="0"/>
                <a:cs typeface="Times New Roman" pitchFamily="18" charset="0"/>
              </a:rPr>
              <a:t>Parul</a:t>
            </a:r>
            <a:r>
              <a:rPr lang="en-US" sz="2400" b="1" dirty="0" smtClean="0">
                <a:solidFill>
                  <a:srgbClr val="0070C0"/>
                </a:solidFill>
                <a:latin typeface="Times New Roman" pitchFamily="18" charset="0"/>
                <a:cs typeface="Times New Roman" pitchFamily="18" charset="0"/>
              </a:rPr>
              <a:t> Institute of Computer Application</a:t>
            </a:r>
          </a:p>
          <a:p>
            <a:pPr algn="r"/>
            <a:r>
              <a:rPr lang="en-US" sz="2400" b="1" dirty="0" smtClean="0">
                <a:solidFill>
                  <a:srgbClr val="0070C0"/>
                </a:solidFill>
                <a:latin typeface="Times New Roman" pitchFamily="18" charset="0"/>
                <a:cs typeface="Times New Roman" pitchFamily="18" charset="0"/>
              </a:rPr>
              <a:t>Faculty of IT &amp; Computer Science</a:t>
            </a:r>
          </a:p>
          <a:p>
            <a:pPr algn="r"/>
            <a:r>
              <a:rPr lang="en-US" sz="2400" b="1" dirty="0" err="1" smtClean="0">
                <a:solidFill>
                  <a:srgbClr val="0070C0"/>
                </a:solidFill>
                <a:latin typeface="Times New Roman" pitchFamily="18" charset="0"/>
                <a:cs typeface="Times New Roman" pitchFamily="18" charset="0"/>
              </a:rPr>
              <a:t>Parul</a:t>
            </a:r>
            <a:r>
              <a:rPr lang="en-US" sz="2400" b="1" dirty="0" smtClean="0">
                <a:solidFill>
                  <a:srgbClr val="0070C0"/>
                </a:solidFill>
                <a:latin typeface="Times New Roman" pitchFamily="18" charset="0"/>
                <a:cs typeface="Times New Roman" pitchFamily="18" charset="0"/>
              </a:rPr>
              <a:t> University</a:t>
            </a:r>
            <a:endParaRPr lang="en-IN" sz="2400" b="1" dirty="0">
              <a:solidFill>
                <a:srgbClr val="0070C0"/>
              </a:solidFill>
              <a:latin typeface="Times New Roman" pitchFamily="18" charset="0"/>
              <a:cs typeface="Times New Roman" pitchFamily="18" charset="0"/>
            </a:endParaRPr>
          </a:p>
        </p:txBody>
      </p:sp>
      <p:sp>
        <p:nvSpPr>
          <p:cNvPr id="2" name="Title 1"/>
          <p:cNvSpPr>
            <a:spLocks noGrp="1"/>
          </p:cNvSpPr>
          <p:nvPr>
            <p:ph type="ctrTitle"/>
          </p:nvPr>
        </p:nvSpPr>
        <p:spPr>
          <a:xfrm>
            <a:off x="539552" y="260649"/>
            <a:ext cx="8136904" cy="1132173"/>
          </a:xfrm>
        </p:spPr>
        <p:txBody>
          <a:bodyPr/>
          <a:lstStyle/>
          <a:p>
            <a:pPr marL="18288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9830" y="260648"/>
            <a:ext cx="4716016" cy="1132174"/>
          </a:xfrm>
          <a:prstGeom prst="rect">
            <a:avLst/>
          </a:prstGeom>
        </p:spPr>
      </p:pic>
      <p:sp>
        <p:nvSpPr>
          <p:cNvPr id="5" name="TextBox 4"/>
          <p:cNvSpPr txBox="1"/>
          <p:nvPr/>
        </p:nvSpPr>
        <p:spPr>
          <a:xfrm>
            <a:off x="-13796" y="1772816"/>
            <a:ext cx="9155456" cy="584775"/>
          </a:xfrm>
          <a:prstGeom prst="rect">
            <a:avLst/>
          </a:prstGeom>
          <a:noFill/>
        </p:spPr>
        <p:txBody>
          <a:bodyPr wrap="none" rtlCol="0">
            <a:spAutoFit/>
          </a:bodyPr>
          <a:lstStyle/>
          <a:p>
            <a:pPr algn="ctr"/>
            <a:r>
              <a:rPr lang="en-US" sz="3200" b="1" dirty="0" smtClean="0">
                <a:latin typeface="Times New Roman" pitchFamily="18" charset="0"/>
                <a:cs typeface="Times New Roman" pitchFamily="18" charset="0"/>
              </a:rPr>
              <a:t>Fundamentals of Programming Using C - </a:t>
            </a:r>
            <a:r>
              <a:rPr lang="en-US" sz="3200" b="1" dirty="0">
                <a:latin typeface="Times New Roman" pitchFamily="18" charset="0"/>
                <a:cs typeface="Times New Roman" pitchFamily="18" charset="0"/>
              </a:rPr>
              <a:t>15101104</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9735282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Simple Example to Understand UDF</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Clr>
                <a:srgbClr val="C00000"/>
              </a:buClr>
              <a:buNone/>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183805306"/>
              </p:ext>
            </p:extLst>
          </p:nvPr>
        </p:nvGraphicFramePr>
        <p:xfrm>
          <a:off x="323528" y="698556"/>
          <a:ext cx="8618313" cy="5455920"/>
        </p:xfrm>
        <a:graphic>
          <a:graphicData uri="http://schemas.openxmlformats.org/drawingml/2006/table">
            <a:tbl>
              <a:tblPr firstRow="1" bandRow="1">
                <a:tableStyleId>{5FD0F851-EC5A-4D38-B0AD-8093EC10F338}</a:tableStyleId>
              </a:tblPr>
              <a:tblGrid>
                <a:gridCol w="8618313">
                  <a:extLst>
                    <a:ext uri="{9D8B030D-6E8A-4147-A177-3AD203B41FA5}">
                      <a16:colId xmlns:a16="http://schemas.microsoft.com/office/drawing/2014/main" val="1416356090"/>
                    </a:ext>
                  </a:extLst>
                </a:gridCol>
              </a:tblGrid>
              <a:tr h="370840">
                <a:tc>
                  <a:txBody>
                    <a:bodyPr/>
                    <a:lstStyle/>
                    <a:p>
                      <a:r>
                        <a:rPr lang="en-IN" sz="1600" dirty="0" smtClean="0">
                          <a:latin typeface="Times New Roman" panose="02020603050405020304" pitchFamily="18" charset="0"/>
                          <a:cs typeface="Times New Roman" panose="02020603050405020304" pitchFamily="18" charset="0"/>
                        </a:rPr>
                        <a:t>#include&lt;</a:t>
                      </a:r>
                      <a:r>
                        <a:rPr lang="en-IN" sz="1600" dirty="0" err="1" smtClean="0">
                          <a:latin typeface="Times New Roman" panose="02020603050405020304" pitchFamily="18" charset="0"/>
                          <a:cs typeface="Times New Roman" panose="02020603050405020304" pitchFamily="18" charset="0"/>
                        </a:rPr>
                        <a:t>stdio.h</a:t>
                      </a:r>
                      <a:r>
                        <a:rPr lang="en-IN" sz="1600" dirty="0" smtClean="0">
                          <a:latin typeface="Times New Roman" panose="02020603050405020304" pitchFamily="18" charset="0"/>
                          <a:cs typeface="Times New Roman" panose="02020603050405020304" pitchFamily="18" charset="0"/>
                        </a:rPr>
                        <a:t>&gt;</a:t>
                      </a:r>
                    </a:p>
                    <a:p>
                      <a:r>
                        <a:rPr lang="en-IN" sz="1600" dirty="0" smtClean="0">
                          <a:latin typeface="Times New Roman" panose="02020603050405020304" pitchFamily="18" charset="0"/>
                          <a:cs typeface="Times New Roman" panose="02020603050405020304" pitchFamily="18" charset="0"/>
                        </a:rPr>
                        <a:t>#include&lt;</a:t>
                      </a:r>
                      <a:r>
                        <a:rPr lang="en-IN" sz="1600" dirty="0" err="1" smtClean="0">
                          <a:latin typeface="Times New Roman" panose="02020603050405020304" pitchFamily="18" charset="0"/>
                          <a:cs typeface="Times New Roman" panose="02020603050405020304" pitchFamily="18" charset="0"/>
                        </a:rPr>
                        <a:t>conio.h</a:t>
                      </a:r>
                      <a:r>
                        <a:rPr lang="en-IN" sz="1600" dirty="0" smtClean="0">
                          <a:latin typeface="Times New Roman" panose="02020603050405020304" pitchFamily="18" charset="0"/>
                          <a:cs typeface="Times New Roman" panose="02020603050405020304" pitchFamily="18" charset="0"/>
                        </a:rPr>
                        <a:t>&gt;</a:t>
                      </a:r>
                    </a:p>
                    <a:p>
                      <a:r>
                        <a:rPr lang="en-IN" sz="1600" dirty="0" smtClean="0">
                          <a:latin typeface="Times New Roman" panose="02020603050405020304" pitchFamily="18" charset="0"/>
                          <a:cs typeface="Times New Roman" panose="02020603050405020304" pitchFamily="18" charset="0"/>
                        </a:rPr>
                        <a:t>void </a:t>
                      </a:r>
                      <a:r>
                        <a:rPr lang="en-IN" sz="1600" dirty="0" err="1" smtClean="0">
                          <a:latin typeface="Times New Roman" panose="02020603050405020304" pitchFamily="18" charset="0"/>
                          <a:cs typeface="Times New Roman" panose="02020603050405020304" pitchFamily="18" charset="0"/>
                        </a:rPr>
                        <a:t>myfun</a:t>
                      </a:r>
                      <a:r>
                        <a:rPr lang="en-IN" sz="1600" dirty="0" smtClean="0">
                          <a:latin typeface="Times New Roman" panose="02020603050405020304" pitchFamily="18" charset="0"/>
                          <a:cs typeface="Times New Roman" panose="02020603050405020304" pitchFamily="18" charset="0"/>
                        </a:rPr>
                        <a:t>();       </a:t>
                      </a:r>
                      <a:r>
                        <a:rPr lang="en-IN" sz="1600" dirty="0" smtClean="0">
                          <a:solidFill>
                            <a:schemeClr val="accent5"/>
                          </a:solidFill>
                          <a:latin typeface="Times New Roman" panose="02020603050405020304" pitchFamily="18" charset="0"/>
                          <a:cs typeface="Times New Roman" panose="02020603050405020304" pitchFamily="18" charset="0"/>
                        </a:rPr>
                        <a:t>//prototype of function</a:t>
                      </a:r>
                    </a:p>
                    <a:p>
                      <a:r>
                        <a:rPr lang="en-IN" sz="1600" dirty="0" smtClean="0">
                          <a:latin typeface="Times New Roman" panose="02020603050405020304" pitchFamily="18" charset="0"/>
                          <a:cs typeface="Times New Roman" panose="02020603050405020304" pitchFamily="18" charset="0"/>
                        </a:rPr>
                        <a:t>void </a:t>
                      </a:r>
                      <a:r>
                        <a:rPr lang="en-IN" sz="1600" dirty="0" err="1" smtClean="0">
                          <a:latin typeface="Times New Roman" panose="02020603050405020304" pitchFamily="18" charset="0"/>
                          <a:cs typeface="Times New Roman" panose="02020603050405020304" pitchFamily="18" charset="0"/>
                        </a:rPr>
                        <a:t>hello_fun</a:t>
                      </a:r>
                      <a:r>
                        <a:rPr lang="en-IN" sz="1600" dirty="0" smtClean="0">
                          <a:latin typeface="Times New Roman" panose="02020603050405020304" pitchFamily="18" charset="0"/>
                          <a:cs typeface="Times New Roman" panose="02020603050405020304" pitchFamily="18" charset="0"/>
                        </a:rPr>
                        <a:t>();  </a:t>
                      </a:r>
                      <a:r>
                        <a:rPr lang="en-IN" sz="1600" dirty="0" smtClean="0">
                          <a:solidFill>
                            <a:schemeClr val="accent5"/>
                          </a:solidFill>
                          <a:latin typeface="Times New Roman" panose="02020603050405020304" pitchFamily="18" charset="0"/>
                          <a:cs typeface="Times New Roman" panose="02020603050405020304" pitchFamily="18" charset="0"/>
                        </a:rPr>
                        <a:t>//prototype of function</a:t>
                      </a:r>
                    </a:p>
                    <a:p>
                      <a:r>
                        <a:rPr lang="en-IN" sz="1600" dirty="0" smtClean="0">
                          <a:latin typeface="Times New Roman" panose="02020603050405020304" pitchFamily="18" charset="0"/>
                          <a:cs typeface="Times New Roman" panose="02020603050405020304" pitchFamily="18" charset="0"/>
                        </a:rPr>
                        <a:t>void main()</a:t>
                      </a:r>
                    </a:p>
                    <a:p>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clrscr</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printf</a:t>
                      </a:r>
                      <a:r>
                        <a:rPr lang="en-IN" sz="1600" dirty="0" smtClean="0">
                          <a:latin typeface="Times New Roman" panose="02020603050405020304" pitchFamily="18" charset="0"/>
                          <a:cs typeface="Times New Roman" panose="02020603050405020304" pitchFamily="18" charset="0"/>
                        </a:rPr>
                        <a:t>("\n You are in main function");</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myfun</a:t>
                      </a:r>
                      <a:r>
                        <a:rPr lang="en-IN" sz="1600" dirty="0" smtClean="0">
                          <a:latin typeface="Times New Roman" panose="02020603050405020304" pitchFamily="18" charset="0"/>
                          <a:cs typeface="Times New Roman" panose="02020603050405020304" pitchFamily="18" charset="0"/>
                        </a:rPr>
                        <a:t>();        </a:t>
                      </a:r>
                      <a:r>
                        <a:rPr lang="en-IN" sz="1600" dirty="0" smtClean="0">
                          <a:solidFill>
                            <a:schemeClr val="accent5"/>
                          </a:solidFill>
                          <a:latin typeface="Times New Roman" panose="02020603050405020304" pitchFamily="18" charset="0"/>
                          <a:cs typeface="Times New Roman" panose="02020603050405020304" pitchFamily="18" charset="0"/>
                        </a:rPr>
                        <a:t>//calling of function</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hello_fun</a:t>
                      </a:r>
                      <a:r>
                        <a:rPr lang="en-IN" sz="1600" dirty="0" smtClean="0">
                          <a:latin typeface="Times New Roman" panose="02020603050405020304" pitchFamily="18" charset="0"/>
                          <a:cs typeface="Times New Roman" panose="02020603050405020304" pitchFamily="18" charset="0"/>
                        </a:rPr>
                        <a:t>();    </a:t>
                      </a:r>
                      <a:r>
                        <a:rPr lang="en-IN" sz="1600" dirty="0" smtClean="0">
                          <a:solidFill>
                            <a:schemeClr val="accent5"/>
                          </a:solidFill>
                          <a:latin typeface="Times New Roman" panose="02020603050405020304" pitchFamily="18" charset="0"/>
                          <a:cs typeface="Times New Roman" panose="02020603050405020304" pitchFamily="18" charset="0"/>
                        </a:rPr>
                        <a:t>//calling of function</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getch</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a:t>
                      </a:r>
                    </a:p>
                    <a:p>
                      <a:r>
                        <a:rPr lang="en-IN" sz="1600" dirty="0" smtClean="0">
                          <a:solidFill>
                            <a:schemeClr val="accent5"/>
                          </a:solidFill>
                          <a:latin typeface="Times New Roman" panose="02020603050405020304" pitchFamily="18" charset="0"/>
                          <a:cs typeface="Times New Roman" panose="02020603050405020304" pitchFamily="18" charset="0"/>
                        </a:rPr>
                        <a:t>//</a:t>
                      </a:r>
                      <a:r>
                        <a:rPr lang="en-IN" sz="1600" dirty="0" err="1" smtClean="0">
                          <a:solidFill>
                            <a:schemeClr val="accent5"/>
                          </a:solidFill>
                          <a:latin typeface="Times New Roman" panose="02020603050405020304" pitchFamily="18" charset="0"/>
                          <a:cs typeface="Times New Roman" panose="02020603050405020304" pitchFamily="18" charset="0"/>
                        </a:rPr>
                        <a:t>Defination</a:t>
                      </a:r>
                      <a:r>
                        <a:rPr lang="en-IN" sz="1600" dirty="0" smtClean="0">
                          <a:solidFill>
                            <a:schemeClr val="accent5"/>
                          </a:solidFill>
                          <a:latin typeface="Times New Roman" panose="02020603050405020304" pitchFamily="18" charset="0"/>
                          <a:cs typeface="Times New Roman" panose="02020603050405020304" pitchFamily="18" charset="0"/>
                        </a:rPr>
                        <a:t> of User defined function</a:t>
                      </a:r>
                    </a:p>
                    <a:p>
                      <a:r>
                        <a:rPr lang="en-IN" sz="1600" dirty="0" smtClean="0">
                          <a:latin typeface="Times New Roman" panose="02020603050405020304" pitchFamily="18" charset="0"/>
                          <a:cs typeface="Times New Roman" panose="02020603050405020304" pitchFamily="18" charset="0"/>
                        </a:rPr>
                        <a:t>void </a:t>
                      </a:r>
                      <a:r>
                        <a:rPr lang="en-IN" sz="1600" dirty="0" err="1" smtClean="0">
                          <a:latin typeface="Times New Roman" panose="02020603050405020304" pitchFamily="18" charset="0"/>
                          <a:cs typeface="Times New Roman" panose="02020603050405020304" pitchFamily="18" charset="0"/>
                        </a:rPr>
                        <a:t>myfun</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printf</a:t>
                      </a:r>
                      <a:r>
                        <a:rPr lang="en-IN" sz="1600" dirty="0" smtClean="0">
                          <a:latin typeface="Times New Roman" panose="02020603050405020304" pitchFamily="18" charset="0"/>
                          <a:cs typeface="Times New Roman" panose="02020603050405020304" pitchFamily="18" charset="0"/>
                        </a:rPr>
                        <a:t>("\n You are user defined function");           //Function Body</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hello_fun</a:t>
                      </a:r>
                      <a:r>
                        <a:rPr lang="en-IN" sz="1600" dirty="0" smtClean="0">
                          <a:latin typeface="Times New Roman" panose="02020603050405020304" pitchFamily="18" charset="0"/>
                          <a:cs typeface="Times New Roman" panose="02020603050405020304" pitchFamily="18" charset="0"/>
                        </a:rPr>
                        <a:t>(); //can also call function from here</a:t>
                      </a:r>
                    </a:p>
                    <a:p>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void </a:t>
                      </a:r>
                      <a:r>
                        <a:rPr lang="en-IN" sz="1600" dirty="0" err="1" smtClean="0">
                          <a:latin typeface="Times New Roman" panose="02020603050405020304" pitchFamily="18" charset="0"/>
                          <a:cs typeface="Times New Roman" panose="02020603050405020304" pitchFamily="18" charset="0"/>
                        </a:rPr>
                        <a:t>hello_fun</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printf</a:t>
                      </a:r>
                      <a:r>
                        <a:rPr lang="en-IN" sz="1600" dirty="0" smtClean="0">
                          <a:latin typeface="Times New Roman" panose="02020603050405020304" pitchFamily="18" charset="0"/>
                          <a:cs typeface="Times New Roman" panose="02020603050405020304" pitchFamily="18" charset="0"/>
                        </a:rPr>
                        <a:t>("\n You are in hello function");                  //Function Body</a:t>
                      </a:r>
                    </a:p>
                    <a:p>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6427552"/>
                  </a:ext>
                </a:extLst>
              </a:tr>
            </a:tbl>
          </a:graphicData>
        </a:graphic>
      </p:graphicFrame>
    </p:spTree>
    <p:extLst>
      <p:ext uri="{BB962C8B-B14F-4D97-AF65-F5344CB8AC3E}">
        <p14:creationId xmlns:p14="http://schemas.microsoft.com/office/powerpoint/2010/main" val="1063802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a:latin typeface="Times New Roman" pitchFamily="18" charset="0"/>
                <a:cs typeface="Times New Roman" pitchFamily="18" charset="0"/>
              </a:rPr>
              <a:t>Different aspects of function calling</a:t>
            </a:r>
            <a:br>
              <a:rPr lang="en-US"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688632"/>
          </a:xfrm>
        </p:spPr>
        <p:txBody>
          <a:bodyPr>
            <a:normAutofit fontScale="92500" lnSpcReduction="20000"/>
          </a:bodyPr>
          <a:lstStyle/>
          <a:p>
            <a:pPr lvl="1">
              <a:buFont typeface="Wingdings" panose="05000000000000000000" pitchFamily="2" charset="2"/>
              <a:buChar char="§"/>
            </a:pPr>
            <a:r>
              <a:rPr lang="en-US" sz="2200" dirty="0" smtClean="0">
                <a:latin typeface="Times New Roman" pitchFamily="18" charset="0"/>
                <a:cs typeface="Times New Roman" pitchFamily="18" charset="0"/>
                <a:hlinkClick r:id="rId2" action="ppaction://hlinkfile"/>
              </a:rPr>
              <a:t>Without Argument with return value </a:t>
            </a:r>
            <a:endParaRPr lang="en-US" sz="2200" dirty="0" smtClean="0">
              <a:latin typeface="Times New Roman" pitchFamily="18" charset="0"/>
              <a:cs typeface="Times New Roman" pitchFamily="18" charset="0"/>
            </a:endParaRPr>
          </a:p>
          <a:p>
            <a:pPr lvl="1">
              <a:buFont typeface="Wingdings" panose="05000000000000000000" pitchFamily="2" charset="2"/>
              <a:buChar char="§"/>
            </a:pPr>
            <a:r>
              <a:rPr lang="en-US" sz="2200" dirty="0" smtClean="0">
                <a:latin typeface="Times New Roman" pitchFamily="18" charset="0"/>
                <a:cs typeface="Times New Roman" pitchFamily="18" charset="0"/>
                <a:hlinkClick r:id="rId3" action="ppaction://hlinkfile"/>
              </a:rPr>
              <a:t>Without Argument without return value</a:t>
            </a:r>
            <a:r>
              <a:rPr lang="en-US" sz="2200" dirty="0" smtClean="0">
                <a:latin typeface="Times New Roman" pitchFamily="18" charset="0"/>
                <a:cs typeface="Times New Roman" pitchFamily="18" charset="0"/>
              </a:rPr>
              <a:t>   (void function)</a:t>
            </a:r>
          </a:p>
          <a:p>
            <a:pPr lvl="1">
              <a:buFont typeface="Wingdings" panose="05000000000000000000" pitchFamily="2" charset="2"/>
              <a:buChar char="§"/>
            </a:pPr>
            <a:r>
              <a:rPr lang="en-US" sz="2200" dirty="0" smtClean="0">
                <a:latin typeface="Times New Roman" pitchFamily="18" charset="0"/>
                <a:cs typeface="Times New Roman" pitchFamily="18" charset="0"/>
                <a:hlinkClick r:id="rId4" action="ppaction://hlinkfile"/>
              </a:rPr>
              <a:t>With Argument with return value</a:t>
            </a:r>
            <a:endParaRPr lang="en-US" sz="2200" dirty="0" smtClean="0">
              <a:latin typeface="Times New Roman" pitchFamily="18" charset="0"/>
              <a:cs typeface="Times New Roman" pitchFamily="18" charset="0"/>
            </a:endParaRPr>
          </a:p>
          <a:p>
            <a:pPr lvl="1">
              <a:buFont typeface="Wingdings" panose="05000000000000000000" pitchFamily="2" charset="2"/>
              <a:buChar char="§"/>
            </a:pPr>
            <a:r>
              <a:rPr lang="en-US" sz="2200" dirty="0" smtClean="0">
                <a:latin typeface="Times New Roman" pitchFamily="18" charset="0"/>
                <a:cs typeface="Times New Roman" pitchFamily="18" charset="0"/>
                <a:hlinkClick r:id="rId5" action="ppaction://hlinkfile"/>
              </a:rPr>
              <a:t>With Argument without return value   </a:t>
            </a:r>
            <a:r>
              <a:rPr lang="en-US" sz="2200" dirty="0" smtClean="0">
                <a:latin typeface="Times New Roman" pitchFamily="18" charset="0"/>
                <a:cs typeface="Times New Roman" pitchFamily="18" charset="0"/>
              </a:rPr>
              <a:t>(void function)</a:t>
            </a:r>
          </a:p>
          <a:p>
            <a:pPr marL="365760" lvl="1" indent="0">
              <a:buNone/>
            </a:pPr>
            <a:endParaRPr lang="en-US" sz="2200" dirty="0" smtClean="0">
              <a:latin typeface="Times New Roman" pitchFamily="18" charset="0"/>
              <a:cs typeface="Times New Roman" pitchFamily="18" charset="0"/>
            </a:endParaRPr>
          </a:p>
          <a:p>
            <a:pPr marL="45720" indent="0">
              <a:buNone/>
            </a:pPr>
            <a:r>
              <a:rPr lang="en-US" sz="2600" b="1" dirty="0" smtClean="0">
                <a:latin typeface="Times New Roman" pitchFamily="18" charset="0"/>
                <a:cs typeface="Times New Roman" pitchFamily="18" charset="0"/>
              </a:rPr>
              <a:t>What is argument or parameter in function?</a:t>
            </a:r>
          </a:p>
          <a:p>
            <a:pPr marL="45720" indent="0" algn="just">
              <a:buNone/>
            </a:pPr>
            <a:r>
              <a:rPr lang="en-US" sz="2600" dirty="0" smtClean="0">
                <a:latin typeface="Times New Roman" pitchFamily="18" charset="0"/>
                <a:cs typeface="Times New Roman" pitchFamily="18" charset="0"/>
              </a:rPr>
              <a:t>Value which is pass in function as parameter or argument to perform some task. It of any data type like </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float, double, char etc.</a:t>
            </a:r>
          </a:p>
          <a:p>
            <a:pPr marL="45720" indent="0">
              <a:buNone/>
            </a:pPr>
            <a:endParaRPr lang="en-US" sz="2400" b="1" dirty="0">
              <a:latin typeface="Times New Roman" pitchFamily="18" charset="0"/>
              <a:cs typeface="Times New Roman" pitchFamily="18" charset="0"/>
            </a:endParaRPr>
          </a:p>
          <a:p>
            <a:pPr marL="45720" indent="0">
              <a:buNone/>
            </a:pPr>
            <a:r>
              <a:rPr lang="en-US" sz="2400" b="1" dirty="0" smtClean="0">
                <a:latin typeface="Times New Roman" pitchFamily="18" charset="0"/>
                <a:cs typeface="Times New Roman" pitchFamily="18" charset="0"/>
              </a:rPr>
              <a:t>**note </a:t>
            </a:r>
            <a:r>
              <a:rPr lang="en-US" sz="2400" dirty="0" smtClean="0">
                <a:latin typeface="Times New Roman" pitchFamily="18" charset="0"/>
                <a:cs typeface="Times New Roman" pitchFamily="18" charset="0"/>
              </a:rPr>
              <a:t>if function return any value that mean return type of function is any datatype like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float, char, double, long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etc…</a:t>
            </a:r>
          </a:p>
          <a:p>
            <a:pPr marL="45720" indent="0">
              <a:buNone/>
            </a:pPr>
            <a:r>
              <a:rPr lang="en-US" sz="2400" b="1" dirty="0" smtClean="0">
                <a:latin typeface="Times New Roman" pitchFamily="18" charset="0"/>
                <a:cs typeface="Times New Roman" pitchFamily="18" charset="0"/>
              </a:rPr>
              <a:t>**note </a:t>
            </a:r>
            <a:r>
              <a:rPr lang="en-US" sz="2400" dirty="0" smtClean="0">
                <a:latin typeface="Times New Roman" pitchFamily="18" charset="0"/>
                <a:cs typeface="Times New Roman" pitchFamily="18" charset="0"/>
              </a:rPr>
              <a:t>: if function not return any thing mean return type of that function is void.</a:t>
            </a:r>
          </a:p>
          <a:p>
            <a:pPr marL="45720" indent="0">
              <a:buNone/>
            </a:pPr>
            <a:r>
              <a:rPr lang="en-US" sz="2400" b="1" dirty="0" smtClean="0">
                <a:latin typeface="Times New Roman" pitchFamily="18" charset="0"/>
                <a:cs typeface="Times New Roman" pitchFamily="18" charset="0"/>
              </a:rPr>
              <a:t>**Argument </a:t>
            </a:r>
            <a:r>
              <a:rPr lang="en-US" sz="2400" dirty="0" smtClean="0">
                <a:latin typeface="Times New Roman" pitchFamily="18" charset="0"/>
                <a:cs typeface="Times New Roman" pitchFamily="18" charset="0"/>
              </a:rPr>
              <a:t>is not mandatory to pass but where it is required try to pass it. </a:t>
            </a:r>
          </a:p>
          <a:p>
            <a:pPr marL="45720" indent="0">
              <a:buNone/>
            </a:pPr>
            <a:endParaRPr lang="en-US" sz="2400" dirty="0" smtClean="0">
              <a:latin typeface="Times New Roman" pitchFamily="18" charset="0"/>
              <a:cs typeface="Times New Roman" pitchFamily="18" charset="0"/>
            </a:endParaRP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4225255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Function calling</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buNone/>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two methods to pass the data into the function in C language, i.e., call by value and call by reference</a:t>
            </a:r>
            <a:r>
              <a:rPr lang="en-US" sz="2400" dirty="0" smtClean="0">
                <a:latin typeface="Times New Roman" pitchFamily="18" charset="0"/>
                <a:cs typeface="Times New Roman" pitchFamily="18" charset="0"/>
              </a:rPr>
              <a:t>.</a:t>
            </a:r>
          </a:p>
          <a:p>
            <a:pPr marL="45720" indent="0">
              <a:buNone/>
            </a:pPr>
            <a:r>
              <a:rPr lang="en-US" sz="2400" dirty="0" smtClean="0">
                <a:latin typeface="Times New Roman" pitchFamily="18" charset="0"/>
                <a:cs typeface="Times New Roman" pitchFamily="18" charset="0"/>
              </a:rPr>
              <a:t>Will be discuss program later on in unit 5.</a:t>
            </a:r>
            <a:endParaRPr lang="en-US" sz="2400" dirty="0">
              <a:latin typeface="Times New Roman" pitchFamily="18" charset="0"/>
              <a:cs typeface="Times New Roman" pitchFamily="18" charset="0"/>
            </a:endParaRPr>
          </a:p>
          <a:p>
            <a:pPr marL="45720" indent="0">
              <a:buNone/>
            </a:pPr>
            <a:r>
              <a:rPr lang="en-US" sz="2400" dirty="0"/>
              <a:t/>
            </a:r>
            <a:br>
              <a:rPr lang="en-US" sz="2400" dirty="0"/>
            </a:br>
            <a:endParaRPr lang="en-US" sz="2400" dirty="0" smtClean="0">
              <a:latin typeface="Times New Roman" pitchFamily="18" charset="0"/>
              <a:cs typeface="Times New Roman" pitchFamily="18" charset="0"/>
            </a:endParaRP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5" name="Picture 4"/>
          <p:cNvPicPr>
            <a:picLocks noChangeAspect="1"/>
          </p:cNvPicPr>
          <p:nvPr/>
        </p:nvPicPr>
        <p:blipFill>
          <a:blip r:embed="rId3"/>
          <a:stretch>
            <a:fillRect/>
          </a:stretch>
        </p:blipFill>
        <p:spPr>
          <a:xfrm>
            <a:off x="1939510" y="2490167"/>
            <a:ext cx="4580038" cy="3963169"/>
          </a:xfrm>
          <a:prstGeom prst="rect">
            <a:avLst/>
          </a:prstGeom>
        </p:spPr>
      </p:pic>
    </p:spTree>
    <p:extLst>
      <p:ext uri="{BB962C8B-B14F-4D97-AF65-F5344CB8AC3E}">
        <p14:creationId xmlns:p14="http://schemas.microsoft.com/office/powerpoint/2010/main" val="3195992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Recursion Function</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Font typeface="Wingdings" panose="05000000000000000000" pitchFamily="2" charset="2"/>
              <a:buChar char="§"/>
            </a:pPr>
            <a:r>
              <a:rPr lang="en-US" sz="2400" dirty="0">
                <a:latin typeface="Times New Roman" pitchFamily="18" charset="0"/>
                <a:cs typeface="Times New Roman" pitchFamily="18" charset="0"/>
              </a:rPr>
              <a:t>Recursion Function means function call itself within the same function. It called recursive function, and such function calls are called recursive calls.</a:t>
            </a:r>
          </a:p>
          <a:p>
            <a:pPr algn="just">
              <a:buFont typeface="Wingdings" panose="05000000000000000000" pitchFamily="2" charset="2"/>
              <a:buChar char="§"/>
            </a:pPr>
            <a:r>
              <a:rPr lang="en-US" sz="2400" dirty="0" smtClean="0">
                <a:latin typeface="Times New Roman" pitchFamily="18" charset="0"/>
                <a:cs typeface="Times New Roman" pitchFamily="18" charset="0"/>
              </a:rPr>
              <a:t>This concept is not applicable for every problem.</a:t>
            </a:r>
          </a:p>
          <a:p>
            <a:pPr algn="just">
              <a:buFont typeface="Wingdings" panose="05000000000000000000" pitchFamily="2" charset="2"/>
              <a:buChar char="§"/>
            </a:pPr>
            <a:r>
              <a:rPr lang="en-US" sz="2400" dirty="0">
                <a:latin typeface="Times New Roman" pitchFamily="18" charset="0"/>
                <a:cs typeface="Times New Roman" pitchFamily="18" charset="0"/>
              </a:rPr>
              <a:t>Recursion code is shorter than iterative code however it is difficult to </a:t>
            </a:r>
            <a:r>
              <a:rPr lang="en-US" sz="2400" dirty="0" smtClean="0">
                <a:latin typeface="Times New Roman" pitchFamily="18" charset="0"/>
                <a:cs typeface="Times New Roman" pitchFamily="18" charset="0"/>
              </a:rPr>
              <a:t>understand.</a:t>
            </a:r>
          </a:p>
          <a:p>
            <a:pPr algn="just">
              <a:buFont typeface="Wingdings" panose="05000000000000000000" pitchFamily="2" charset="2"/>
              <a:buChar char="§"/>
            </a:pPr>
            <a:r>
              <a:rPr lang="en-IN" sz="2400" dirty="0" smtClean="0">
                <a:latin typeface="Times New Roman" pitchFamily="18" charset="0"/>
                <a:cs typeface="Times New Roman" pitchFamily="18" charset="0"/>
              </a:rPr>
              <a:t>Some </a:t>
            </a:r>
            <a:r>
              <a:rPr lang="en-IN" sz="2400" dirty="0">
                <a:latin typeface="Times New Roman" pitchFamily="18" charset="0"/>
                <a:cs typeface="Times New Roman" pitchFamily="18" charset="0"/>
              </a:rPr>
              <a:t>argument values cause the recursive method to return without calling itself. This is the base </a:t>
            </a:r>
            <a:r>
              <a:rPr lang="en-IN" sz="2400" dirty="0" smtClean="0">
                <a:latin typeface="Times New Roman" pitchFamily="18" charset="0"/>
                <a:cs typeface="Times New Roman" pitchFamily="18" charset="0"/>
              </a:rPr>
              <a:t>case.</a:t>
            </a:r>
          </a:p>
          <a:p>
            <a:pPr algn="just">
              <a:buFont typeface="Wingdings" panose="05000000000000000000" pitchFamily="2" charset="2"/>
              <a:buChar char="§"/>
            </a:pPr>
            <a:r>
              <a:rPr lang="en-IN" sz="2400" dirty="0" smtClean="0">
                <a:latin typeface="Times New Roman" pitchFamily="18" charset="0"/>
                <a:cs typeface="Times New Roman" pitchFamily="18" charset="0"/>
              </a:rPr>
              <a:t>Either </a:t>
            </a:r>
            <a:r>
              <a:rPr lang="en-IN" sz="2400" dirty="0">
                <a:latin typeface="Times New Roman" pitchFamily="18" charset="0"/>
                <a:cs typeface="Times New Roman" pitchFamily="18" charset="0"/>
              </a:rPr>
              <a:t>omitting the base case or writing the recursion step incorrectly will cause infinite recursion (stack overflow error</a:t>
            </a:r>
            <a:r>
              <a:rPr lang="en-IN" sz="2400" dirty="0" smtClean="0">
                <a:latin typeface="Times New Roman" pitchFamily="18" charset="0"/>
                <a:cs typeface="Times New Roman" pitchFamily="18" charset="0"/>
              </a:rPr>
              <a:t>)</a:t>
            </a:r>
          </a:p>
          <a:p>
            <a:pPr marL="45720" indent="0" algn="just">
              <a:buNone/>
            </a:pPr>
            <a:r>
              <a:rPr lang="en-US" sz="2400" dirty="0" smtClean="0">
                <a:latin typeface="Times New Roman" pitchFamily="18" charset="0"/>
                <a:cs typeface="Times New Roman" pitchFamily="18" charset="0"/>
              </a:rPr>
              <a:t>Write a program to find addition of natural numbers using concept of recursion function.</a:t>
            </a:r>
            <a:endParaRPr lang="en-IN" sz="2400" dirty="0">
              <a:latin typeface="Times New Roman" pitchFamily="18" charset="0"/>
              <a:cs typeface="Times New Roman" pitchFamily="18" charset="0"/>
            </a:endParaRPr>
          </a:p>
          <a:p>
            <a:pPr algn="just">
              <a:buFont typeface="Wingdings" panose="05000000000000000000" pitchFamily="2" charset="2"/>
              <a:buChar char="§"/>
            </a:pPr>
            <a:endParaRPr lang="en-US" sz="2400" dirty="0">
              <a:latin typeface="Times New Roman" pitchFamily="18" charset="0"/>
              <a:cs typeface="Times New Roman" pitchFamily="18" charset="0"/>
            </a:endParaRP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138927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2800" dirty="0" smtClean="0">
                <a:latin typeface="Times New Roman" pitchFamily="18" charset="0"/>
                <a:cs typeface="Times New Roman" pitchFamily="18" charset="0"/>
              </a:rPr>
              <a:t>Recursion function to find factorial of number</a:t>
            </a:r>
            <a:endParaRPr lang="en-IN" sz="28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buNone/>
            </a:pPr>
            <a:endParaRPr lang="en-US" sz="2400" dirty="0" smtClean="0">
              <a:latin typeface="Times New Roman" pitchFamily="18" charset="0"/>
              <a:cs typeface="Times New Roman" pitchFamily="18" charset="0"/>
            </a:endParaRP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971571386"/>
              </p:ext>
            </p:extLst>
          </p:nvPr>
        </p:nvGraphicFramePr>
        <p:xfrm>
          <a:off x="395536" y="781265"/>
          <a:ext cx="8064896" cy="5212080"/>
        </p:xfrm>
        <a:graphic>
          <a:graphicData uri="http://schemas.openxmlformats.org/drawingml/2006/table">
            <a:tbl>
              <a:tblPr firstRow="1" bandRow="1">
                <a:tableStyleId>{5FD0F851-EC5A-4D38-B0AD-8093EC10F338}</a:tableStyleId>
              </a:tblPr>
              <a:tblGrid>
                <a:gridCol w="8064896">
                  <a:extLst>
                    <a:ext uri="{9D8B030D-6E8A-4147-A177-3AD203B41FA5}">
                      <a16:colId xmlns:a16="http://schemas.microsoft.com/office/drawing/2014/main" val="2648674494"/>
                    </a:ext>
                  </a:extLst>
                </a:gridCol>
              </a:tblGrid>
              <a:tr h="370840">
                <a:tc>
                  <a:txBody>
                    <a:bodyPr/>
                    <a:lstStyle/>
                    <a:p>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proram</a:t>
                      </a:r>
                      <a:r>
                        <a:rPr lang="en-IN" sz="1600" dirty="0" smtClean="0">
                          <a:latin typeface="Times New Roman" panose="02020603050405020304" pitchFamily="18" charset="0"/>
                          <a:cs typeface="Times New Roman" panose="02020603050405020304" pitchFamily="18" charset="0"/>
                        </a:rPr>
                        <a:t> to understand concept of </a:t>
                      </a:r>
                      <a:r>
                        <a:rPr lang="en-IN" sz="1600" dirty="0" err="1" smtClean="0">
                          <a:latin typeface="Times New Roman" panose="02020603050405020304" pitchFamily="18" charset="0"/>
                          <a:cs typeface="Times New Roman" panose="02020603050405020304" pitchFamily="18" charset="0"/>
                        </a:rPr>
                        <a:t>recurssion</a:t>
                      </a:r>
                      <a:r>
                        <a:rPr lang="en-IN" sz="1600" dirty="0" smtClean="0">
                          <a:latin typeface="Times New Roman" panose="02020603050405020304" pitchFamily="18" charset="0"/>
                          <a:cs typeface="Times New Roman" panose="02020603050405020304" pitchFamily="18" charset="0"/>
                        </a:rPr>
                        <a:t> call</a:t>
                      </a:r>
                    </a:p>
                    <a:p>
                      <a:r>
                        <a:rPr lang="en-IN" sz="1600" dirty="0" smtClean="0">
                          <a:latin typeface="Times New Roman" panose="02020603050405020304" pitchFamily="18" charset="0"/>
                          <a:cs typeface="Times New Roman" panose="02020603050405020304" pitchFamily="18" charset="0"/>
                        </a:rPr>
                        <a:t>#include&lt;</a:t>
                      </a:r>
                      <a:r>
                        <a:rPr lang="en-IN" sz="1600" dirty="0" err="1" smtClean="0">
                          <a:latin typeface="Times New Roman" panose="02020603050405020304" pitchFamily="18" charset="0"/>
                          <a:cs typeface="Times New Roman" panose="02020603050405020304" pitchFamily="18" charset="0"/>
                        </a:rPr>
                        <a:t>stdio.h</a:t>
                      </a:r>
                      <a:r>
                        <a:rPr lang="en-IN" sz="1600" dirty="0" smtClean="0">
                          <a:latin typeface="Times New Roman" panose="02020603050405020304" pitchFamily="18" charset="0"/>
                          <a:cs typeface="Times New Roman" panose="02020603050405020304" pitchFamily="18" charset="0"/>
                        </a:rPr>
                        <a:t>&gt;</a:t>
                      </a:r>
                    </a:p>
                    <a:p>
                      <a:r>
                        <a:rPr lang="en-IN" sz="1600" dirty="0" smtClean="0">
                          <a:latin typeface="Times New Roman" panose="02020603050405020304" pitchFamily="18" charset="0"/>
                          <a:cs typeface="Times New Roman" panose="02020603050405020304" pitchFamily="18" charset="0"/>
                        </a:rPr>
                        <a:t>#include&lt;</a:t>
                      </a:r>
                      <a:r>
                        <a:rPr lang="en-IN" sz="1600" dirty="0" err="1" smtClean="0">
                          <a:latin typeface="Times New Roman" panose="02020603050405020304" pitchFamily="18" charset="0"/>
                          <a:cs typeface="Times New Roman" panose="02020603050405020304" pitchFamily="18" charset="0"/>
                        </a:rPr>
                        <a:t>conio.h</a:t>
                      </a:r>
                      <a:r>
                        <a:rPr lang="en-IN" sz="1600" dirty="0" smtClean="0">
                          <a:latin typeface="Times New Roman" panose="02020603050405020304" pitchFamily="18" charset="0"/>
                          <a:cs typeface="Times New Roman" panose="02020603050405020304" pitchFamily="18" charset="0"/>
                        </a:rPr>
                        <a:t>&gt;</a:t>
                      </a:r>
                    </a:p>
                    <a:p>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fact_num</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n);</a:t>
                      </a:r>
                    </a:p>
                    <a:p>
                      <a:r>
                        <a:rPr lang="en-US" sz="1600" dirty="0" smtClean="0">
                          <a:latin typeface="Times New Roman" panose="02020603050405020304" pitchFamily="18" charset="0"/>
                          <a:cs typeface="Times New Roman" panose="02020603050405020304" pitchFamily="18" charset="0"/>
                        </a:rPr>
                        <a:t>void main()</a:t>
                      </a:r>
                    </a:p>
                    <a:p>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n;</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clrscr</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printf</a:t>
                      </a:r>
                      <a:r>
                        <a:rPr lang="en-US" sz="1600" dirty="0" smtClean="0">
                          <a:latin typeface="Times New Roman" panose="02020603050405020304" pitchFamily="18" charset="0"/>
                          <a:cs typeface="Times New Roman" panose="02020603050405020304" pitchFamily="18" charset="0"/>
                        </a:rPr>
                        <a:t>("Enter a positive integer: ");</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scanf</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d",&amp;n</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printf</a:t>
                      </a:r>
                      <a:r>
                        <a:rPr lang="en-US" sz="1600" dirty="0" smtClean="0">
                          <a:latin typeface="Times New Roman" panose="02020603050405020304" pitchFamily="18" charset="0"/>
                          <a:cs typeface="Times New Roman" panose="02020603050405020304" pitchFamily="18" charset="0"/>
                        </a:rPr>
                        <a:t>("Factorial is %d ",</a:t>
                      </a:r>
                      <a:r>
                        <a:rPr lang="en-US" sz="1600" dirty="0" err="1" smtClean="0">
                          <a:latin typeface="Times New Roman" panose="02020603050405020304" pitchFamily="18" charset="0"/>
                          <a:cs typeface="Times New Roman" panose="02020603050405020304" pitchFamily="18" charset="0"/>
                        </a:rPr>
                        <a:t>fact_num</a:t>
                      </a:r>
                      <a:r>
                        <a:rPr lang="en-US" sz="1600" dirty="0" smtClean="0">
                          <a:latin typeface="Times New Roman" panose="02020603050405020304" pitchFamily="18" charset="0"/>
                          <a:cs typeface="Times New Roman" panose="02020603050405020304" pitchFamily="18" charset="0"/>
                        </a:rPr>
                        <a:t>(n));</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getch</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a:t>
                      </a:r>
                    </a:p>
                    <a:p>
                      <a:endParaRPr lang="en-US" sz="1600" dirty="0" smtClean="0">
                        <a:latin typeface="Times New Roman" panose="02020603050405020304" pitchFamily="18" charset="0"/>
                        <a:cs typeface="Times New Roman" panose="02020603050405020304" pitchFamily="18" charset="0"/>
                      </a:endParaRPr>
                    </a:p>
                    <a:p>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fact_num</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n)</a:t>
                      </a:r>
                    </a:p>
                    <a:p>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if (n&gt;=1)</a:t>
                      </a:r>
                    </a:p>
                    <a:p>
                      <a:r>
                        <a:rPr lang="en-US" sz="1600" dirty="0" smtClean="0">
                          <a:latin typeface="Times New Roman" panose="02020603050405020304" pitchFamily="18" charset="0"/>
                          <a:cs typeface="Times New Roman" panose="02020603050405020304" pitchFamily="18" charset="0"/>
                        </a:rPr>
                        <a:t>	return n*</a:t>
                      </a:r>
                      <a:r>
                        <a:rPr lang="en-US" sz="1600" dirty="0" err="1" smtClean="0">
                          <a:latin typeface="Times New Roman" panose="02020603050405020304" pitchFamily="18" charset="0"/>
                          <a:cs typeface="Times New Roman" panose="02020603050405020304" pitchFamily="18" charset="0"/>
                        </a:rPr>
                        <a:t>fact_num</a:t>
                      </a:r>
                      <a:r>
                        <a:rPr lang="en-US" sz="1600" dirty="0" smtClean="0">
                          <a:latin typeface="Times New Roman" panose="02020603050405020304" pitchFamily="18" charset="0"/>
                          <a:cs typeface="Times New Roman" panose="02020603050405020304" pitchFamily="18" charset="0"/>
                        </a:rPr>
                        <a:t>(n-1);</a:t>
                      </a:r>
                    </a:p>
                    <a:p>
                      <a:r>
                        <a:rPr lang="en-US" sz="1600" dirty="0" smtClean="0">
                          <a:latin typeface="Times New Roman" panose="02020603050405020304" pitchFamily="18" charset="0"/>
                          <a:cs typeface="Times New Roman" panose="02020603050405020304" pitchFamily="18" charset="0"/>
                        </a:rPr>
                        <a:t>    else</a:t>
                      </a:r>
                    </a:p>
                    <a:p>
                      <a:r>
                        <a:rPr lang="en-US" sz="1600" dirty="0" smtClean="0">
                          <a:latin typeface="Times New Roman" panose="02020603050405020304" pitchFamily="18" charset="0"/>
                          <a:cs typeface="Times New Roman" panose="02020603050405020304" pitchFamily="18" charset="0"/>
                        </a:rPr>
                        <a:t>        return 1;</a:t>
                      </a:r>
                    </a:p>
                    <a:p>
                      <a:r>
                        <a:rPr lang="en-US" sz="1600" dirty="0" smtClean="0">
                          <a:latin typeface="Times New Roman" panose="02020603050405020304" pitchFamily="18" charset="0"/>
                          <a:cs typeface="Times New Roman" panose="02020603050405020304" pitchFamily="18" charset="0"/>
                        </a:rPr>
                        <a:t>}</a:t>
                      </a:r>
                      <a:endParaRPr lang="en-IN"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822101"/>
                  </a:ext>
                </a:extLst>
              </a:tr>
            </a:tbl>
          </a:graphicData>
        </a:graphic>
      </p:graphicFrame>
    </p:spTree>
    <p:extLst>
      <p:ext uri="{BB962C8B-B14F-4D97-AF65-F5344CB8AC3E}">
        <p14:creationId xmlns:p14="http://schemas.microsoft.com/office/powerpoint/2010/main" val="1519573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Passing array as an argument to function</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Like a normal variable one can also pass 1D, 2D or </a:t>
            </a:r>
            <a:r>
              <a:rPr lang="en-US" sz="2400" dirty="0" err="1"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array in user defined function.</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One can pass array using call by value or call by reference. (will discuss call by reference in unit 5)</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One can also pass single single elements of an array into user define function.</a:t>
            </a:r>
          </a:p>
          <a:p>
            <a:pPr marL="45720" indent="0" algn="just">
              <a:buClr>
                <a:srgbClr val="C00000"/>
              </a:buClr>
              <a:buNone/>
            </a:pPr>
            <a:r>
              <a:rPr lang="en-US" sz="2400" b="1" dirty="0" smtClean="0">
                <a:latin typeface="Times New Roman" pitchFamily="18" charset="0"/>
                <a:cs typeface="Times New Roman" pitchFamily="18" charset="0"/>
              </a:rPr>
              <a:t>Why to pass array in UDF?</a:t>
            </a:r>
            <a:endParaRPr lang="en-IN" sz="2400" b="1" dirty="0">
              <a:latin typeface="Times New Roman" pitchFamily="18" charset="0"/>
              <a:cs typeface="Times New Roman" pitchFamily="18" charset="0"/>
            </a:endParaRPr>
          </a:p>
          <a:p>
            <a:pPr marL="45720" indent="0">
              <a:buNone/>
            </a:pPr>
            <a:r>
              <a:rPr lang="en-US" sz="2400" dirty="0">
                <a:latin typeface="Times New Roman" pitchFamily="18" charset="0"/>
                <a:cs typeface="Times New Roman" pitchFamily="18" charset="0"/>
              </a:rPr>
              <a:t>When some one wants to pass n numbers of arguments of same data type to perform operation array is best option.</a:t>
            </a: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527786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2800" dirty="0" smtClean="0">
                <a:latin typeface="Times New Roman" pitchFamily="18" charset="0"/>
                <a:cs typeface="Times New Roman" pitchFamily="18" charset="0"/>
              </a:rPr>
              <a:t>Program to do addition of element by passing array</a:t>
            </a:r>
            <a:endParaRPr lang="en-IN" sz="28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lnSpcReduction="10000"/>
          </a:bodyPr>
          <a:lstStyle/>
          <a:p>
            <a:pPr marL="45720" indent="0" algn="just">
              <a:buNone/>
            </a:pPr>
            <a:r>
              <a:rPr lang="en-US" sz="2400" dirty="0">
                <a:latin typeface="Times New Roman" pitchFamily="18" charset="0"/>
                <a:cs typeface="Times New Roman" pitchFamily="18" charset="0"/>
                <a:hlinkClick r:id="rId2" action="ppaction://hlinkfile"/>
              </a:rPr>
              <a:t>Program 1 : By passing 1d array element index by index.</a:t>
            </a:r>
            <a:endParaRPr lang="en-US" sz="2400" dirty="0">
              <a:latin typeface="Times New Roman" pitchFamily="18" charset="0"/>
              <a:cs typeface="Times New Roman" pitchFamily="18" charset="0"/>
            </a:endParaRPr>
          </a:p>
          <a:p>
            <a:pPr marL="45720" indent="0" algn="just">
              <a:buNone/>
            </a:pPr>
            <a:r>
              <a:rPr lang="en-US" sz="2400" dirty="0">
                <a:latin typeface="Times New Roman" pitchFamily="18" charset="0"/>
                <a:cs typeface="Times New Roman" pitchFamily="18" charset="0"/>
                <a:hlinkClick r:id="rId3" action="ppaction://hlinkfile"/>
              </a:rPr>
              <a:t>Program 2 : By passing whole(entire) 1D array.</a:t>
            </a:r>
            <a:endParaRPr lang="en-US" sz="2400" dirty="0">
              <a:latin typeface="Times New Roman" pitchFamily="18" charset="0"/>
              <a:cs typeface="Times New Roman" pitchFamily="18" charset="0"/>
            </a:endParaRPr>
          </a:p>
          <a:p>
            <a:pPr marL="45720" indent="0" algn="just">
              <a:buNone/>
            </a:pPr>
            <a:r>
              <a:rPr lang="en-US" sz="2400" dirty="0">
                <a:latin typeface="Times New Roman" pitchFamily="18" charset="0"/>
                <a:cs typeface="Times New Roman" pitchFamily="18" charset="0"/>
                <a:hlinkClick r:id="rId4" action="ppaction://hlinkfile"/>
              </a:rPr>
              <a:t>Program 3 : By Passing 2D array to perform addition of elements</a:t>
            </a:r>
            <a:r>
              <a:rPr lang="en-US" sz="2400" dirty="0" smtClean="0">
                <a:latin typeface="Times New Roman" pitchFamily="18" charset="0"/>
                <a:cs typeface="Times New Roman" pitchFamily="18" charset="0"/>
                <a:hlinkClick r:id="rId4" action="ppaction://hlinkfile"/>
              </a:rPr>
              <a:t>.</a:t>
            </a:r>
            <a:endParaRPr lang="en-US" sz="2400" dirty="0" smtClean="0">
              <a:latin typeface="Times New Roman" pitchFamily="18" charset="0"/>
              <a:cs typeface="Times New Roman" pitchFamily="18" charset="0"/>
            </a:endParaRPr>
          </a:p>
          <a:p>
            <a:pPr marL="45720" indent="0" algn="just">
              <a:buNone/>
            </a:pPr>
            <a:r>
              <a:rPr lang="en-US" sz="2400" dirty="0" smtClean="0">
                <a:latin typeface="Times New Roman" pitchFamily="18" charset="0"/>
                <a:cs typeface="Times New Roman" pitchFamily="18" charset="0"/>
              </a:rPr>
              <a:t>Program 4 : By passing 2D array perform program for transpose matrix using UDF.</a:t>
            </a:r>
          </a:p>
          <a:p>
            <a:pPr marL="45720" indent="0" algn="just">
              <a:buNone/>
            </a:pPr>
            <a:r>
              <a:rPr lang="en-US" sz="2400" dirty="0" smtClean="0">
                <a:latin typeface="Times New Roman" pitchFamily="18" charset="0"/>
                <a:cs typeface="Times New Roman" pitchFamily="18" charset="0"/>
              </a:rPr>
              <a:t>Program 5 : Perform matrix multiplication by passing array in function.</a:t>
            </a:r>
          </a:p>
          <a:p>
            <a:pPr marL="45720" indent="0" algn="just">
              <a:buNone/>
            </a:pPr>
            <a:r>
              <a:rPr lang="en-US" sz="2400" dirty="0" smtClean="0">
                <a:latin typeface="Times New Roman" pitchFamily="18" charset="0"/>
                <a:cs typeface="Times New Roman" pitchFamily="18" charset="0"/>
              </a:rPr>
              <a:t>Program  6 : Perform matrix addition by passing array in function.</a:t>
            </a:r>
          </a:p>
          <a:p>
            <a:pPr marL="45720" indent="0" algn="just">
              <a:buNone/>
            </a:pPr>
            <a:endParaRPr lang="en-US" sz="2400" dirty="0">
              <a:latin typeface="Times New Roman" pitchFamily="18" charset="0"/>
              <a:cs typeface="Times New Roman" pitchFamily="18" charset="0"/>
            </a:endParaRPr>
          </a:p>
          <a:p>
            <a:pPr marL="45720" indent="0" algn="just">
              <a:buNone/>
            </a:pPr>
            <a:r>
              <a:rPr lang="en-US" sz="2400" dirty="0" smtClean="0">
                <a:latin typeface="Times New Roman" pitchFamily="18" charset="0"/>
                <a:cs typeface="Times New Roman" pitchFamily="18" charset="0"/>
              </a:rPr>
              <a:t>**likewise you can do any program by passing array as an argument to function.</a:t>
            </a:r>
            <a:endParaRPr lang="en-US" sz="2400" dirty="0">
              <a:latin typeface="Times New Roman" pitchFamily="18" charset="0"/>
              <a:cs typeface="Times New Roman" pitchFamily="18" charset="0"/>
            </a:endParaRPr>
          </a:p>
          <a:p>
            <a:pPr marL="45720" indent="0" algn="just">
              <a:buNone/>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574909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Scope, Visibility and lifetime of variable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19"/>
            <a:ext cx="8496944" cy="5837733"/>
          </a:xfrm>
        </p:spPr>
        <p:txBody>
          <a:bodyPr>
            <a:normAutofit lnSpcReduction="10000"/>
          </a:bodyPr>
          <a:lstStyle/>
          <a:p>
            <a:pPr marL="457200" indent="-457200" algn="just">
              <a:buClr>
                <a:srgbClr val="C00000"/>
              </a:buClr>
              <a:buFont typeface="Wingdings" panose="05000000000000000000" pitchFamily="2" charset="2"/>
              <a:buChar char="§"/>
            </a:pPr>
            <a:r>
              <a:rPr lang="en-IN" sz="2400" b="1" dirty="0">
                <a:latin typeface="Times New Roman" pitchFamily="18" charset="0"/>
                <a:cs typeface="Times New Roman" pitchFamily="18" charset="0"/>
              </a:rPr>
              <a:t>A scope </a:t>
            </a:r>
            <a:r>
              <a:rPr lang="en-IN" sz="2400" dirty="0">
                <a:latin typeface="Times New Roman" pitchFamily="18" charset="0"/>
                <a:cs typeface="Times New Roman" pitchFamily="18" charset="0"/>
              </a:rPr>
              <a:t>in any programming is a region of the program where a defined variable can have its existence and beyond that variable it cannot be </a:t>
            </a:r>
            <a:r>
              <a:rPr lang="en-IN" sz="2400" dirty="0" smtClean="0">
                <a:latin typeface="Times New Roman" pitchFamily="18" charset="0"/>
                <a:cs typeface="Times New Roman" pitchFamily="18" charset="0"/>
              </a:rPr>
              <a:t>accessed.</a:t>
            </a:r>
          </a:p>
          <a:p>
            <a:pPr marL="457200" indent="-457200" algn="just">
              <a:buClr>
                <a:srgbClr val="C00000"/>
              </a:buClr>
              <a:buFont typeface="Wingdings" panose="05000000000000000000" pitchFamily="2" charset="2"/>
              <a:buChar char="§"/>
            </a:pPr>
            <a:r>
              <a:rPr lang="en-US" sz="2400" b="1" dirty="0" smtClean="0">
                <a:latin typeface="Times New Roman" pitchFamily="18" charset="0"/>
                <a:cs typeface="Times New Roman" pitchFamily="18" charset="0"/>
              </a:rPr>
              <a:t>Visibility</a:t>
            </a:r>
            <a:r>
              <a:rPr lang="en-US" sz="2400" dirty="0" smtClean="0">
                <a:latin typeface="Times New Roman" pitchFamily="18" charset="0"/>
                <a:cs typeface="Times New Roman" pitchFamily="18" charset="0"/>
              </a:rPr>
              <a:t> : The Program’s ability to access a variable from the memory.</a:t>
            </a:r>
          </a:p>
          <a:p>
            <a:pPr marL="457200" indent="-457200" algn="just">
              <a:buClr>
                <a:srgbClr val="C00000"/>
              </a:buClr>
              <a:buFont typeface="Wingdings" panose="05000000000000000000" pitchFamily="2" charset="2"/>
              <a:buChar char="§"/>
            </a:pPr>
            <a:r>
              <a:rPr lang="en-US" sz="2400" b="1" dirty="0" err="1" smtClean="0">
                <a:latin typeface="Times New Roman" pitchFamily="18" charset="0"/>
                <a:cs typeface="Times New Roman" pitchFamily="18" charset="0"/>
              </a:rPr>
              <a:t>LifeTime</a:t>
            </a:r>
            <a:r>
              <a:rPr lang="en-US" sz="2400" dirty="0" smtClean="0">
                <a:latin typeface="Times New Roman" pitchFamily="18" charset="0"/>
                <a:cs typeface="Times New Roman" pitchFamily="18" charset="0"/>
              </a:rPr>
              <a:t> : The lifetime of a variable is the duration of time in which a variable exists in the memory during execution.</a:t>
            </a:r>
            <a:endParaRPr lang="en-IN" sz="2400" dirty="0">
              <a:latin typeface="Times New Roman" pitchFamily="18" charset="0"/>
              <a:cs typeface="Times New Roman" pitchFamily="18" charset="0"/>
            </a:endParaRPr>
          </a:p>
          <a:p>
            <a:pPr marL="0" indent="0" algn="just">
              <a:buClr>
                <a:srgbClr val="C00000"/>
              </a:buClr>
              <a:buNone/>
            </a:pPr>
            <a:r>
              <a:rPr lang="en-IN" sz="2400" b="1" dirty="0" smtClean="0">
                <a:latin typeface="Times New Roman" pitchFamily="18" charset="0"/>
                <a:cs typeface="Times New Roman" pitchFamily="18" charset="0"/>
              </a:rPr>
              <a:t>There </a:t>
            </a:r>
            <a:r>
              <a:rPr lang="en-IN" sz="2400" b="1" dirty="0">
                <a:latin typeface="Times New Roman" pitchFamily="18" charset="0"/>
                <a:cs typeface="Times New Roman" pitchFamily="18" charset="0"/>
              </a:rPr>
              <a:t>are three places where variables can be declared in C programming language −</a:t>
            </a:r>
          </a:p>
          <a:p>
            <a:pPr marL="777240" lvl="1" indent="-457200" algn="just">
              <a:buClr>
                <a:srgbClr val="C00000"/>
              </a:buClr>
              <a:buFont typeface="+mj-lt"/>
              <a:buAutoNum type="arabicPeriod"/>
            </a:pPr>
            <a:r>
              <a:rPr lang="en-IN" sz="2200" dirty="0" smtClean="0">
                <a:latin typeface="Times New Roman" pitchFamily="18" charset="0"/>
                <a:cs typeface="Times New Roman" pitchFamily="18" charset="0"/>
              </a:rPr>
              <a:t>Inside </a:t>
            </a:r>
            <a:r>
              <a:rPr lang="en-IN" sz="2200" dirty="0">
                <a:latin typeface="Times New Roman" pitchFamily="18" charset="0"/>
                <a:cs typeface="Times New Roman" pitchFamily="18" charset="0"/>
              </a:rPr>
              <a:t>a function or a block which is called local variables.</a:t>
            </a:r>
          </a:p>
          <a:p>
            <a:pPr marL="777240" lvl="1" indent="-457200" algn="just">
              <a:buClr>
                <a:srgbClr val="C00000"/>
              </a:buClr>
              <a:buFont typeface="+mj-lt"/>
              <a:buAutoNum type="arabicPeriod"/>
            </a:pPr>
            <a:r>
              <a:rPr lang="en-IN" sz="2200" dirty="0">
                <a:latin typeface="Times New Roman" pitchFamily="18" charset="0"/>
                <a:cs typeface="Times New Roman" pitchFamily="18" charset="0"/>
              </a:rPr>
              <a:t>Outside of all functions which is called global variables.</a:t>
            </a:r>
          </a:p>
          <a:p>
            <a:pPr marL="777240" lvl="1" indent="-457200" algn="just">
              <a:buClr>
                <a:srgbClr val="C00000"/>
              </a:buClr>
              <a:buFont typeface="+mj-lt"/>
              <a:buAutoNum type="arabicPeriod"/>
            </a:pPr>
            <a:r>
              <a:rPr lang="en-IN" sz="2200" dirty="0">
                <a:latin typeface="Times New Roman" pitchFamily="18" charset="0"/>
                <a:cs typeface="Times New Roman" pitchFamily="18" charset="0"/>
              </a:rPr>
              <a:t>In the definition of function parameters which are called formal </a:t>
            </a:r>
            <a:r>
              <a:rPr lang="en-IN" sz="2200" dirty="0" smtClean="0">
                <a:latin typeface="Times New Roman" pitchFamily="18" charset="0"/>
                <a:cs typeface="Times New Roman" pitchFamily="18" charset="0"/>
              </a:rPr>
              <a:t>parameters.</a:t>
            </a:r>
            <a:endParaRPr lang="en-IN" sz="2200" dirty="0">
              <a:latin typeface="Times New Roman" pitchFamily="18" charset="0"/>
              <a:cs typeface="Times New Roman" pitchFamily="18" charset="0"/>
            </a:endParaRPr>
          </a:p>
          <a:p>
            <a:pPr marL="45720" indent="0" algn="just">
              <a:buNone/>
            </a:pPr>
            <a:r>
              <a:rPr lang="en-US"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345999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Content Placeholder 3" descr="Scope of Variables.jpg"/>
          <p:cNvPicPr>
            <a:picLocks noGrp="1" noChangeAspect="1"/>
          </p:cNvPicPr>
          <p:nvPr>
            <p:ph sz="quarter" idx="13"/>
          </p:nvPr>
        </p:nvPicPr>
        <p:blipFill>
          <a:blip r:embed="rId3"/>
          <a:stretch>
            <a:fillRect/>
          </a:stretch>
        </p:blipFill>
        <p:spPr>
          <a:xfrm>
            <a:off x="1691680" y="980728"/>
            <a:ext cx="5563890" cy="4745346"/>
          </a:xfrm>
          <a:prstGeom prst="rect">
            <a:avLst/>
          </a:prstGeom>
        </p:spPr>
      </p:pic>
    </p:spTree>
    <p:extLst>
      <p:ext uri="{BB962C8B-B14F-4D97-AF65-F5344CB8AC3E}">
        <p14:creationId xmlns:p14="http://schemas.microsoft.com/office/powerpoint/2010/main" val="1532979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lifetime of variable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0" indent="-457200"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 lifetime of a variable is the period of time in which the variable is allocated a space (i.e., the period of time for which it “lives”). </a:t>
            </a:r>
          </a:p>
          <a:p>
            <a:pPr marL="0" indent="0" algn="just">
              <a:buClr>
                <a:srgbClr val="C00000"/>
              </a:buClr>
              <a:buNone/>
            </a:pPr>
            <a:r>
              <a:rPr lang="en-IN" sz="2400" b="1" dirty="0">
                <a:latin typeface="Times New Roman" pitchFamily="18" charset="0"/>
                <a:cs typeface="Times New Roman" pitchFamily="18" charset="0"/>
              </a:rPr>
              <a:t>There are four lifetimes in C: </a:t>
            </a:r>
            <a:r>
              <a:rPr lang="en-IN" sz="2400" b="1" dirty="0" smtClean="0">
                <a:latin typeface="Times New Roman" pitchFamily="18" charset="0"/>
                <a:cs typeface="Times New Roman" pitchFamily="18" charset="0"/>
              </a:rPr>
              <a:t> Or </a:t>
            </a:r>
            <a:r>
              <a:rPr lang="en-IN" sz="2400" b="1" dirty="0">
                <a:latin typeface="Times New Roman" pitchFamily="18" charset="0"/>
                <a:cs typeface="Times New Roman" pitchFamily="18" charset="0"/>
              </a:rPr>
              <a:t>Storage Classes :</a:t>
            </a:r>
          </a:p>
          <a:p>
            <a:pPr marL="457200" indent="-457200" algn="just">
              <a:buClr>
                <a:srgbClr val="C00000"/>
              </a:buClr>
              <a:buFont typeface="Wingdings" panose="05000000000000000000" pitchFamily="2" charset="2"/>
              <a:buChar char="§"/>
            </a:pPr>
            <a:r>
              <a:rPr lang="en-IN" sz="2400" dirty="0">
                <a:latin typeface="Times New Roman" pitchFamily="18" charset="0"/>
                <a:cs typeface="Times New Roman" pitchFamily="18" charset="0"/>
              </a:rPr>
              <a:t>It is required when we declare any variable</a:t>
            </a:r>
          </a:p>
          <a:p>
            <a:pPr marL="0" indent="0" algn="just">
              <a:buClr>
                <a:srgbClr val="C00000"/>
              </a:buClr>
              <a:buNone/>
            </a:pPr>
            <a:r>
              <a:rPr lang="en-IN" sz="2400" b="1" dirty="0">
                <a:latin typeface="Times New Roman" pitchFamily="18" charset="0"/>
                <a:cs typeface="Times New Roman" pitchFamily="18" charset="0"/>
              </a:rPr>
              <a:t>Four Types of Classes are there</a:t>
            </a:r>
          </a:p>
          <a:p>
            <a:pPr marL="457200" indent="-457200" algn="just">
              <a:buClr>
                <a:srgbClr val="C00000"/>
              </a:buClr>
              <a:buFont typeface="Wingdings" panose="05000000000000000000" pitchFamily="2" charset="2"/>
              <a:buChar char="§"/>
            </a:pPr>
            <a:r>
              <a:rPr lang="en-IN" sz="2400" dirty="0">
                <a:latin typeface="Times New Roman" pitchFamily="18" charset="0"/>
                <a:cs typeface="Times New Roman" pitchFamily="18" charset="0"/>
              </a:rPr>
              <a:t>Automatic</a:t>
            </a:r>
          </a:p>
          <a:p>
            <a:pPr marL="457200" indent="-457200" algn="just">
              <a:buClr>
                <a:srgbClr val="C00000"/>
              </a:buClr>
              <a:buFont typeface="Wingdings" panose="05000000000000000000" pitchFamily="2" charset="2"/>
              <a:buChar char="§"/>
            </a:pPr>
            <a:r>
              <a:rPr lang="en-IN" sz="2400" dirty="0">
                <a:latin typeface="Times New Roman" pitchFamily="18" charset="0"/>
                <a:cs typeface="Times New Roman" pitchFamily="18" charset="0"/>
              </a:rPr>
              <a:t>Register</a:t>
            </a:r>
          </a:p>
          <a:p>
            <a:pPr marL="457200" indent="-457200" algn="just">
              <a:buClr>
                <a:srgbClr val="C00000"/>
              </a:buClr>
              <a:buFont typeface="Wingdings" panose="05000000000000000000" pitchFamily="2" charset="2"/>
              <a:buChar char="§"/>
            </a:pPr>
            <a:r>
              <a:rPr lang="en-IN" sz="2400" dirty="0">
                <a:latin typeface="Times New Roman" pitchFamily="18" charset="0"/>
                <a:cs typeface="Times New Roman" pitchFamily="18" charset="0"/>
              </a:rPr>
              <a:t>Static</a:t>
            </a:r>
          </a:p>
          <a:p>
            <a:pPr marL="457200" indent="-457200"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External</a:t>
            </a:r>
          </a:p>
          <a:p>
            <a:pPr marL="0" indent="0" algn="just">
              <a:buClr>
                <a:srgbClr val="C00000"/>
              </a:buClr>
              <a:buNone/>
            </a:pPr>
            <a:r>
              <a:rPr lang="en-US" sz="2400" b="1" dirty="0" smtClean="0">
                <a:latin typeface="Times New Roman" pitchFamily="18" charset="0"/>
                <a:cs typeface="Times New Roman" pitchFamily="18" charset="0"/>
              </a:rPr>
              <a:t>**please refer unit 1 for storage class or variable type</a:t>
            </a:r>
            <a:endParaRPr lang="en-IN" sz="2400" b="1" dirty="0">
              <a:latin typeface="Times New Roman" pitchFamily="18" charset="0"/>
              <a:cs typeface="Times New Roman" pitchFamily="18" charset="0"/>
            </a:endParaRPr>
          </a:p>
          <a:p>
            <a:pPr marL="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04555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Function in C</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buNone/>
            </a:pPr>
            <a:r>
              <a:rPr lang="en-US" sz="2400" dirty="0" smtClean="0">
                <a:latin typeface="Times New Roman" pitchFamily="18" charset="0"/>
                <a:cs typeface="Times New Roman" pitchFamily="18" charset="0"/>
              </a:rPr>
              <a:t>What is function?</a:t>
            </a:r>
          </a:p>
          <a:p>
            <a:pPr>
              <a:buFont typeface="Wingdings" panose="05000000000000000000" pitchFamily="2" charset="2"/>
              <a:buChar char="§"/>
            </a:pPr>
            <a:r>
              <a:rPr lang="en-US" sz="2400" dirty="0">
                <a:latin typeface="Times New Roman" pitchFamily="18" charset="0"/>
                <a:cs typeface="Times New Roman" pitchFamily="18" charset="0"/>
              </a:rPr>
              <a:t>Function is group of executable statement to perform some task.</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A functions takes some data as input, perform some operation on that data and then may return a value.</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Any C program must contain at least one function, which is main().</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There is no limit on the number of functions that might be present in a C program</a:t>
            </a:r>
            <a:r>
              <a:rPr lang="en-IN" sz="2400" dirty="0" smtClean="0">
                <a:latin typeface="Times New Roman" pitchFamily="18" charset="0"/>
                <a:cs typeface="Times New Roman" pitchFamily="18" charset="0"/>
              </a:rPr>
              <a:t>.</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Also known as subprograms which are used to compute a value or perform a specific task.</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They can’t run independently and are always called by the main() program or by some other function.</a:t>
            </a: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4055793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Scope Rules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342900" indent="-342900" algn="just">
              <a:buClr>
                <a:srgbClr val="C00000"/>
              </a:buClr>
              <a:buFont typeface="Wingdings" panose="05000000000000000000" pitchFamily="2" charset="2"/>
              <a:buChar char="§"/>
            </a:pPr>
            <a:r>
              <a:rPr lang="en-US" sz="2400" dirty="0">
                <a:latin typeface="Times New Roman" pitchFamily="18" charset="0"/>
                <a:cs typeface="Times New Roman" pitchFamily="18" charset="0"/>
              </a:rPr>
              <a:t>G</a:t>
            </a:r>
            <a:r>
              <a:rPr lang="en-US" sz="2400" dirty="0" smtClean="0">
                <a:latin typeface="Times New Roman" pitchFamily="18" charset="0"/>
                <a:cs typeface="Times New Roman" pitchFamily="18" charset="0"/>
              </a:rPr>
              <a:t>lobal variable is the entire program file.</a:t>
            </a:r>
          </a:p>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Scope of local variable is only up to the block in which it is declare.</a:t>
            </a:r>
          </a:p>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Scope of formal function argument is its own function.</a:t>
            </a:r>
          </a:p>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Scope of auto variable is up to entire program execution time. Its scope is only in the main function.</a:t>
            </a:r>
          </a:p>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Scope of static variable is limited up to the function call. Its lifetime extends till the program is executing.</a:t>
            </a:r>
          </a:p>
          <a:p>
            <a:pPr marL="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077167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0" indent="0" algn="ctr">
              <a:buClr>
                <a:srgbClr val="C00000"/>
              </a:buClr>
              <a:buNone/>
            </a:pPr>
            <a:endParaRPr lang="en-US" sz="5400" u="sng" dirty="0" smtClean="0">
              <a:solidFill>
                <a:schemeClr val="accent5"/>
              </a:solidFill>
              <a:latin typeface="Times New Roman" pitchFamily="18" charset="0"/>
              <a:cs typeface="Times New Roman" pitchFamily="18" charset="0"/>
            </a:endParaRPr>
          </a:p>
          <a:p>
            <a:pPr marL="0" indent="0" algn="ctr">
              <a:buClr>
                <a:srgbClr val="C00000"/>
              </a:buClr>
              <a:buNone/>
            </a:pPr>
            <a:endParaRPr lang="en-US" sz="5400" u="sng" dirty="0">
              <a:solidFill>
                <a:schemeClr val="accent5"/>
              </a:solidFill>
              <a:latin typeface="Times New Roman" pitchFamily="18" charset="0"/>
              <a:cs typeface="Times New Roman" pitchFamily="18" charset="0"/>
            </a:endParaRPr>
          </a:p>
          <a:p>
            <a:pPr marL="0" indent="0" algn="ctr">
              <a:buClr>
                <a:srgbClr val="C00000"/>
              </a:buClr>
              <a:buNone/>
            </a:pPr>
            <a:r>
              <a:rPr lang="en-US" sz="5400" u="sng" dirty="0" smtClean="0">
                <a:solidFill>
                  <a:schemeClr val="accent5"/>
                </a:solidFill>
                <a:latin typeface="Times New Roman" pitchFamily="18" charset="0"/>
                <a:cs typeface="Times New Roman" pitchFamily="18" charset="0"/>
              </a:rPr>
              <a:t>Structure in C </a:t>
            </a:r>
            <a:endParaRPr lang="en-IN" sz="5400" u="sng" dirty="0">
              <a:solidFill>
                <a:schemeClr val="accent5"/>
              </a:solidFill>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622275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Structure in C</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lnSpcReduction="10000"/>
          </a:bodyPr>
          <a:lstStyle/>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Structure is user defined data type.</a:t>
            </a:r>
          </a:p>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It is like an array it allow to combine numbers of data of same data type that is why it called </a:t>
            </a:r>
            <a:r>
              <a:rPr lang="en-US" sz="2400" b="1" dirty="0" smtClean="0">
                <a:latin typeface="Times New Roman" pitchFamily="18" charset="0"/>
                <a:cs typeface="Times New Roman" pitchFamily="18" charset="0"/>
              </a:rPr>
              <a:t>homogenous.</a:t>
            </a:r>
          </a:p>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While structure is use to combine numbers of data of different data type that is why it called </a:t>
            </a:r>
            <a:r>
              <a:rPr lang="en-US" sz="2400" b="1" dirty="0" smtClean="0">
                <a:latin typeface="Times New Roman" pitchFamily="18" charset="0"/>
                <a:cs typeface="Times New Roman" pitchFamily="18" charset="0"/>
              </a:rPr>
              <a:t>heterogeneous. </a:t>
            </a:r>
          </a:p>
          <a:p>
            <a:pPr marL="342900" indent="-342900" algn="just">
              <a:buClr>
                <a:srgbClr val="C00000"/>
              </a:buClr>
              <a:buFont typeface="Wingdings" panose="05000000000000000000" pitchFamily="2" charset="2"/>
              <a:buChar char="§"/>
            </a:pPr>
            <a:r>
              <a:rPr lang="en-IN" sz="2400" b="1" dirty="0">
                <a:latin typeface="Times New Roman" pitchFamily="18" charset="0"/>
                <a:cs typeface="Times New Roman" pitchFamily="18" charset="0"/>
              </a:rPr>
              <a:t>All the elements of a structure are stored at contiguous memory locations. </a:t>
            </a:r>
            <a:endParaRPr lang="en-IN" sz="2400" b="1" dirty="0" smtClean="0">
              <a:latin typeface="Times New Roman" pitchFamily="18" charset="0"/>
              <a:cs typeface="Times New Roman" pitchFamily="18" charset="0"/>
            </a:endParaRPr>
          </a:p>
          <a:p>
            <a:pPr marL="342900" indent="-342900" algn="just">
              <a:buClr>
                <a:srgbClr val="C00000"/>
              </a:buClr>
              <a:buFont typeface="Wingdings" panose="05000000000000000000" pitchFamily="2" charset="2"/>
              <a:buChar char="§"/>
            </a:pPr>
            <a:r>
              <a:rPr lang="en-IN" sz="2400" b="1" dirty="0">
                <a:latin typeface="Times New Roman" pitchFamily="18" charset="0"/>
                <a:cs typeface="Times New Roman" pitchFamily="18" charset="0"/>
              </a:rPr>
              <a:t>A structure is a user defined data type </a:t>
            </a:r>
            <a:r>
              <a:rPr lang="en-IN" sz="2400" dirty="0">
                <a:latin typeface="Times New Roman" pitchFamily="18" charset="0"/>
                <a:cs typeface="Times New Roman" pitchFamily="18" charset="0"/>
              </a:rPr>
              <a:t>that groups logically related data items of different data types into a single unit. </a:t>
            </a:r>
          </a:p>
          <a:p>
            <a:pPr marL="342900" indent="-342900" algn="just">
              <a:buClr>
                <a:srgbClr val="C00000"/>
              </a:buClr>
              <a:buFont typeface="Wingdings" panose="05000000000000000000" pitchFamily="2" charset="2"/>
              <a:buChar char="§"/>
            </a:pPr>
            <a:r>
              <a:rPr lang="en-IN" sz="2400" dirty="0">
                <a:latin typeface="Times New Roman" pitchFamily="18" charset="0"/>
                <a:cs typeface="Times New Roman" pitchFamily="18" charset="0"/>
              </a:rPr>
              <a:t>A variable of structure type can </a:t>
            </a:r>
            <a:r>
              <a:rPr lang="en-IN" sz="2400" b="1" dirty="0">
                <a:latin typeface="Times New Roman" pitchFamily="18" charset="0"/>
                <a:cs typeface="Times New Roman" pitchFamily="18" charset="0"/>
              </a:rPr>
              <a:t>store multiple data items of different data types under the one name </a:t>
            </a:r>
          </a:p>
          <a:p>
            <a:pPr marL="342900" indent="-342900" algn="just">
              <a:buClr>
                <a:srgbClr val="C00000"/>
              </a:buClr>
              <a:buFont typeface="Wingdings" panose="05000000000000000000" pitchFamily="2" charset="2"/>
              <a:buChar char="§"/>
            </a:pPr>
            <a:r>
              <a:rPr lang="en-US" sz="2000" b="1" dirty="0" smtClean="0">
                <a:latin typeface="Times New Roman" pitchFamily="18" charset="0"/>
                <a:cs typeface="Times New Roman" pitchFamily="18" charset="0"/>
              </a:rPr>
              <a:t>Example : employee have name, age, salary, designation, company name, blood group, phone number, address </a:t>
            </a:r>
            <a:r>
              <a:rPr lang="en-US" sz="2000" b="1" dirty="0" err="1" smtClean="0">
                <a:latin typeface="Times New Roman" pitchFamily="18" charset="0"/>
                <a:cs typeface="Times New Roman" pitchFamily="18" charset="0"/>
              </a:rPr>
              <a:t>etc</a:t>
            </a:r>
            <a:r>
              <a:rPr lang="en-US" sz="2000" b="1" dirty="0" smtClean="0">
                <a:latin typeface="Times New Roman" pitchFamily="18" charset="0"/>
                <a:cs typeface="Times New Roman" pitchFamily="18" charset="0"/>
              </a:rPr>
              <a:t>, </a:t>
            </a:r>
            <a:endParaRPr lang="en-IN" sz="2000" b="1" dirty="0">
              <a:latin typeface="Times New Roman" pitchFamily="18" charset="0"/>
              <a:cs typeface="Times New Roman" pitchFamily="18" charset="0"/>
            </a:endParaRPr>
          </a:p>
          <a:p>
            <a:pPr marL="0" indent="0" algn="just">
              <a:buClr>
                <a:srgbClr val="C00000"/>
              </a:buClr>
              <a:buNone/>
            </a:pPr>
            <a:endParaRPr lang="en-US" sz="2400" dirty="0" smtClean="0">
              <a:latin typeface="Times New Roman" pitchFamily="18" charset="0"/>
              <a:cs typeface="Times New Roman" pitchFamily="18" charset="0"/>
            </a:endParaRPr>
          </a:p>
          <a:p>
            <a:pPr marL="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427187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0" indent="0" algn="just">
              <a:buClr>
                <a:srgbClr val="C00000"/>
              </a:buClr>
              <a:buNone/>
            </a:pPr>
            <a:r>
              <a:rPr lang="en-US" sz="2400" dirty="0" smtClean="0">
                <a:latin typeface="Times New Roman" pitchFamily="18" charset="0"/>
                <a:cs typeface="Times New Roman" pitchFamily="18" charset="0"/>
              </a:rPr>
              <a:t>To declare structure </a:t>
            </a:r>
            <a:r>
              <a:rPr lang="en-US" sz="2400" b="1" dirty="0" err="1" smtClean="0">
                <a:latin typeface="Times New Roman" pitchFamily="18" charset="0"/>
                <a:cs typeface="Times New Roman" pitchFamily="18" charset="0"/>
              </a:rPr>
              <a:t>struct</a:t>
            </a:r>
            <a:r>
              <a:rPr lang="en-US" sz="2400" dirty="0" smtClean="0">
                <a:latin typeface="Times New Roman" pitchFamily="18" charset="0"/>
                <a:cs typeface="Times New Roman" pitchFamily="18" charset="0"/>
              </a:rPr>
              <a:t> keyword is use followed by structure name.</a:t>
            </a:r>
          </a:p>
          <a:p>
            <a:pPr marL="0" indent="0" algn="just">
              <a:buClr>
                <a:srgbClr val="C00000"/>
              </a:buClr>
              <a:buNone/>
            </a:pPr>
            <a:endParaRPr lang="en-US" sz="2400" dirty="0" smtClean="0">
              <a:latin typeface="Times New Roman" pitchFamily="18" charset="0"/>
              <a:cs typeface="Times New Roman" pitchFamily="18" charset="0"/>
            </a:endParaRPr>
          </a:p>
          <a:p>
            <a:pPr marL="0" indent="0" algn="just">
              <a:buClr>
                <a:srgbClr val="C00000"/>
              </a:buClr>
              <a:buNone/>
            </a:pPr>
            <a:endParaRPr lang="en-US" sz="2400" dirty="0" smtClean="0">
              <a:latin typeface="Times New Roman" pitchFamily="18" charset="0"/>
              <a:cs typeface="Times New Roman" pitchFamily="18" charset="0"/>
            </a:endParaRPr>
          </a:p>
          <a:p>
            <a:pPr marL="0" indent="0" algn="just">
              <a:buClr>
                <a:srgbClr val="C00000"/>
              </a:buClr>
              <a:buNone/>
            </a:pPr>
            <a:endParaRPr lang="en-US" sz="2400" dirty="0" smtClean="0">
              <a:latin typeface="Times New Roman" pitchFamily="18" charset="0"/>
              <a:cs typeface="Times New Roman" pitchFamily="18" charset="0"/>
            </a:endParaRPr>
          </a:p>
          <a:p>
            <a:pPr marL="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248206774"/>
              </p:ext>
            </p:extLst>
          </p:nvPr>
        </p:nvGraphicFramePr>
        <p:xfrm>
          <a:off x="388639" y="1916832"/>
          <a:ext cx="8431832" cy="3108960"/>
        </p:xfrm>
        <a:graphic>
          <a:graphicData uri="http://schemas.openxmlformats.org/drawingml/2006/table">
            <a:tbl>
              <a:tblPr firstRow="1" bandRow="1">
                <a:tableStyleId>{5FD0F851-EC5A-4D38-B0AD-8093EC10F338}</a:tableStyleId>
              </a:tblPr>
              <a:tblGrid>
                <a:gridCol w="4215916">
                  <a:extLst>
                    <a:ext uri="{9D8B030D-6E8A-4147-A177-3AD203B41FA5}">
                      <a16:colId xmlns:a16="http://schemas.microsoft.com/office/drawing/2014/main" val="2273570552"/>
                    </a:ext>
                  </a:extLst>
                </a:gridCol>
                <a:gridCol w="4215916">
                  <a:extLst>
                    <a:ext uri="{9D8B030D-6E8A-4147-A177-3AD203B41FA5}">
                      <a16:colId xmlns:a16="http://schemas.microsoft.com/office/drawing/2014/main" val="935256959"/>
                    </a:ext>
                  </a:extLst>
                </a:gridCol>
              </a:tblGrid>
              <a:tr h="370840">
                <a:tc>
                  <a:txBody>
                    <a:bodyPr/>
                    <a:lstStyle/>
                    <a:p>
                      <a:r>
                        <a:rPr lang="en-US" b="1" dirty="0" smtClean="0">
                          <a:latin typeface="Times New Roman" panose="02020603050405020304" pitchFamily="18" charset="0"/>
                          <a:cs typeface="Times New Roman" panose="02020603050405020304" pitchFamily="18" charset="0"/>
                        </a:rPr>
                        <a:t>Syntax :</a:t>
                      </a:r>
                    </a:p>
                    <a:p>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struct</a:t>
                      </a:r>
                      <a:r>
                        <a:rPr lang="en-US" b="1" baseline="0" dirty="0" smtClean="0">
                          <a:latin typeface="Times New Roman" panose="02020603050405020304" pitchFamily="18" charset="0"/>
                          <a:cs typeface="Times New Roman" panose="02020603050405020304" pitchFamily="18" charset="0"/>
                        </a:rPr>
                        <a:t> &lt;name of structure&gt;</a:t>
                      </a:r>
                    </a:p>
                    <a:p>
                      <a:r>
                        <a:rPr lang="en-US" b="1" baseline="0" dirty="0" smtClean="0">
                          <a:latin typeface="Times New Roman" panose="02020603050405020304" pitchFamily="18" charset="0"/>
                          <a:cs typeface="Times New Roman" panose="02020603050405020304" pitchFamily="18" charset="0"/>
                        </a:rPr>
                        <a:t>{</a:t>
                      </a:r>
                    </a:p>
                    <a:p>
                      <a:r>
                        <a:rPr lang="en-US" b="1" baseline="0" dirty="0" smtClean="0">
                          <a:latin typeface="Times New Roman" panose="02020603050405020304" pitchFamily="18" charset="0"/>
                          <a:cs typeface="Times New Roman" panose="02020603050405020304" pitchFamily="18" charset="0"/>
                        </a:rPr>
                        <a:t>          datatype &lt;variable name&gt;;</a:t>
                      </a:r>
                    </a:p>
                    <a:p>
                      <a:r>
                        <a:rPr lang="en-US" b="1" baseline="0" dirty="0" smtClean="0">
                          <a:latin typeface="Times New Roman" panose="02020603050405020304" pitchFamily="18" charset="0"/>
                          <a:cs typeface="Times New Roman" panose="02020603050405020304" pitchFamily="18" charset="0"/>
                        </a:rPr>
                        <a:t>          datatype &lt;variable name&gt;;</a:t>
                      </a:r>
                    </a:p>
                    <a:p>
                      <a:r>
                        <a:rPr lang="en-US" b="1" baseline="0" dirty="0" smtClean="0">
                          <a:latin typeface="Times New Roman" panose="02020603050405020304" pitchFamily="18" charset="0"/>
                          <a:cs typeface="Times New Roman" panose="02020603050405020304" pitchFamily="18" charset="0"/>
                        </a:rPr>
                        <a:t>          datatype &lt;variable name&gt;;</a:t>
                      </a:r>
                    </a:p>
                    <a:p>
                      <a:r>
                        <a:rPr lang="en-US" b="1" baseline="0" dirty="0" smtClean="0">
                          <a:latin typeface="Times New Roman" panose="02020603050405020304" pitchFamily="18" charset="0"/>
                          <a:cs typeface="Times New Roman" panose="02020603050405020304" pitchFamily="18" charset="0"/>
                        </a:rPr>
                        <a:t>          ……..</a:t>
                      </a:r>
                    </a:p>
                    <a:p>
                      <a:r>
                        <a:rPr lang="en-US" b="1" baseline="0" dirty="0" smtClean="0">
                          <a:latin typeface="Times New Roman" panose="02020603050405020304" pitchFamily="18" charset="0"/>
                          <a:cs typeface="Times New Roman" panose="02020603050405020304" pitchFamily="18" charset="0"/>
                        </a:rPr>
                        <a:t>          ……..</a:t>
                      </a:r>
                    </a:p>
                    <a:p>
                      <a:r>
                        <a:rPr lang="en-US" b="1" baseline="0" dirty="0" smtClean="0">
                          <a:latin typeface="Times New Roman" panose="02020603050405020304" pitchFamily="18" charset="0"/>
                          <a:cs typeface="Times New Roman" panose="02020603050405020304" pitchFamily="18" charset="0"/>
                        </a:rPr>
                        <a:t>          ……..</a:t>
                      </a:r>
                    </a:p>
                    <a:p>
                      <a:r>
                        <a:rPr lang="en-US" b="1" baseline="0"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Example : </a:t>
                      </a:r>
                    </a:p>
                    <a:p>
                      <a:pPr marL="457200" indent="-457200" algn="just">
                        <a:buClr>
                          <a:schemeClr val="accent2">
                            <a:lumMod val="75000"/>
                          </a:schemeClr>
                        </a:buClr>
                        <a:buNone/>
                      </a:pPr>
                      <a:r>
                        <a:rPr lang="en-IN" sz="1800" b="1" dirty="0" err="1" smtClean="0">
                          <a:latin typeface="Times New Roman" pitchFamily="18" charset="0"/>
                          <a:cs typeface="Times New Roman" pitchFamily="18" charset="0"/>
                        </a:rPr>
                        <a:t>struct</a:t>
                      </a:r>
                      <a:r>
                        <a:rPr lang="en-IN" sz="1800" b="1" dirty="0" smtClean="0">
                          <a:latin typeface="Times New Roman" pitchFamily="18" charset="0"/>
                          <a:cs typeface="Times New Roman" pitchFamily="18" charset="0"/>
                        </a:rPr>
                        <a:t> employee</a:t>
                      </a:r>
                    </a:p>
                    <a:p>
                      <a:pPr marL="457200" indent="-457200" algn="just">
                        <a:buClr>
                          <a:schemeClr val="accent2">
                            <a:lumMod val="75000"/>
                          </a:schemeClr>
                        </a:buClr>
                        <a:buNone/>
                      </a:pPr>
                      <a:r>
                        <a:rPr lang="en-US" sz="1800" b="1" dirty="0" smtClean="0">
                          <a:latin typeface="Times New Roman" pitchFamily="18" charset="0"/>
                          <a:cs typeface="Times New Roman" pitchFamily="18" charset="0"/>
                        </a:rPr>
                        <a:t>{</a:t>
                      </a:r>
                      <a:endParaRPr lang="en-IN" sz="1800" b="1" dirty="0" smtClean="0">
                        <a:latin typeface="Times New Roman" pitchFamily="18" charset="0"/>
                        <a:cs typeface="Times New Roman" pitchFamily="18" charset="0"/>
                      </a:endParaRPr>
                    </a:p>
                    <a:p>
                      <a:pPr marL="457200" indent="-457200" algn="just">
                        <a:buClr>
                          <a:schemeClr val="accent2">
                            <a:lumMod val="75000"/>
                          </a:schemeClr>
                        </a:buClr>
                        <a:buNone/>
                      </a:pPr>
                      <a:r>
                        <a:rPr lang="en-IN" sz="1800" b="1" dirty="0" smtClean="0">
                          <a:latin typeface="Times New Roman" pitchFamily="18" charset="0"/>
                          <a:cs typeface="Times New Roman" pitchFamily="18" charset="0"/>
                        </a:rPr>
                        <a:t>         </a:t>
                      </a:r>
                      <a:r>
                        <a:rPr lang="en-IN" sz="1800" b="1" dirty="0" err="1" smtClean="0">
                          <a:latin typeface="Times New Roman" pitchFamily="18" charset="0"/>
                          <a:cs typeface="Times New Roman" pitchFamily="18" charset="0"/>
                        </a:rPr>
                        <a:t>int</a:t>
                      </a:r>
                      <a:r>
                        <a:rPr lang="en-IN" sz="1800" b="1" dirty="0" smtClean="0">
                          <a:latin typeface="Times New Roman" pitchFamily="18" charset="0"/>
                          <a:cs typeface="Times New Roman" pitchFamily="18" charset="0"/>
                        </a:rPr>
                        <a:t> </a:t>
                      </a:r>
                      <a:r>
                        <a:rPr lang="en-IN" sz="1800" b="1" dirty="0" err="1" smtClean="0">
                          <a:latin typeface="Times New Roman" pitchFamily="18" charset="0"/>
                          <a:cs typeface="Times New Roman" pitchFamily="18" charset="0"/>
                        </a:rPr>
                        <a:t>emp_id</a:t>
                      </a:r>
                      <a:r>
                        <a:rPr lang="en-IN" sz="1800" b="1" dirty="0" smtClean="0">
                          <a:latin typeface="Times New Roman" pitchFamily="18" charset="0"/>
                          <a:cs typeface="Times New Roman" pitchFamily="18" charset="0"/>
                        </a:rPr>
                        <a:t>;</a:t>
                      </a:r>
                    </a:p>
                    <a:p>
                      <a:pPr marL="457200" indent="-457200" algn="just">
                        <a:buClr>
                          <a:schemeClr val="accent2">
                            <a:lumMod val="75000"/>
                          </a:schemeClr>
                        </a:buClr>
                        <a:buNone/>
                      </a:pPr>
                      <a:r>
                        <a:rPr lang="en-IN" sz="1800" b="1" dirty="0" smtClean="0">
                          <a:latin typeface="Times New Roman" pitchFamily="18" charset="0"/>
                          <a:cs typeface="Times New Roman" pitchFamily="18" charset="0"/>
                        </a:rPr>
                        <a:t>         char name[20];</a:t>
                      </a:r>
                    </a:p>
                    <a:p>
                      <a:pPr marL="457200" indent="-457200" algn="just">
                        <a:buClr>
                          <a:schemeClr val="accent2">
                            <a:lumMod val="75000"/>
                          </a:schemeClr>
                        </a:buClr>
                        <a:buNone/>
                      </a:pPr>
                      <a:r>
                        <a:rPr lang="en-IN" sz="1800" b="1" dirty="0" smtClean="0">
                          <a:latin typeface="Times New Roman" pitchFamily="18" charset="0"/>
                          <a:cs typeface="Times New Roman" pitchFamily="18" charset="0"/>
                        </a:rPr>
                        <a:t>         float salary;</a:t>
                      </a:r>
                    </a:p>
                    <a:p>
                      <a:pPr marL="457200" indent="-457200" algn="just">
                        <a:buClr>
                          <a:schemeClr val="accent2">
                            <a:lumMod val="75000"/>
                          </a:schemeClr>
                        </a:buClr>
                        <a:buNone/>
                      </a:pPr>
                      <a:r>
                        <a:rPr lang="en-IN" sz="1800" b="1" dirty="0" smtClean="0">
                          <a:latin typeface="Times New Roman" pitchFamily="18" charset="0"/>
                          <a:cs typeface="Times New Roman" pitchFamily="18" charset="0"/>
                        </a:rPr>
                        <a:t>         char address[50];</a:t>
                      </a:r>
                    </a:p>
                    <a:p>
                      <a:pPr marL="457200" indent="-457200" algn="just">
                        <a:buClr>
                          <a:schemeClr val="accent2">
                            <a:lumMod val="75000"/>
                          </a:schemeClr>
                        </a:buClr>
                        <a:buNone/>
                      </a:pPr>
                      <a:r>
                        <a:rPr lang="en-IN" sz="1800" b="1" dirty="0" smtClean="0">
                          <a:latin typeface="Times New Roman" pitchFamily="18" charset="0"/>
                          <a:cs typeface="Times New Roman" pitchFamily="18" charset="0"/>
                        </a:rPr>
                        <a:t>         </a:t>
                      </a:r>
                      <a:r>
                        <a:rPr lang="en-IN" sz="1800" b="1" dirty="0" err="1" smtClean="0">
                          <a:latin typeface="Times New Roman" pitchFamily="18" charset="0"/>
                          <a:cs typeface="Times New Roman" pitchFamily="18" charset="0"/>
                        </a:rPr>
                        <a:t>int</a:t>
                      </a:r>
                      <a:r>
                        <a:rPr lang="en-IN" sz="1800" b="1" dirty="0" smtClean="0">
                          <a:latin typeface="Times New Roman" pitchFamily="18" charset="0"/>
                          <a:cs typeface="Times New Roman" pitchFamily="18" charset="0"/>
                        </a:rPr>
                        <a:t> </a:t>
                      </a:r>
                      <a:r>
                        <a:rPr lang="en-IN" sz="1800" b="1" dirty="0" err="1" smtClean="0">
                          <a:latin typeface="Times New Roman" pitchFamily="18" charset="0"/>
                          <a:cs typeface="Times New Roman" pitchFamily="18" charset="0"/>
                        </a:rPr>
                        <a:t>dept_no</a:t>
                      </a:r>
                      <a:r>
                        <a:rPr lang="en-IN" sz="1800" b="1" dirty="0" smtClean="0">
                          <a:latin typeface="Times New Roman" pitchFamily="18" charset="0"/>
                          <a:cs typeface="Times New Roman" pitchFamily="18" charset="0"/>
                        </a:rPr>
                        <a:t>;</a:t>
                      </a:r>
                    </a:p>
                    <a:p>
                      <a:pPr marL="457200" indent="-457200" algn="just">
                        <a:buClr>
                          <a:schemeClr val="accent2">
                            <a:lumMod val="75000"/>
                          </a:schemeClr>
                        </a:buClr>
                        <a:buNone/>
                      </a:pPr>
                      <a:r>
                        <a:rPr lang="en-IN" sz="1800" b="1" dirty="0" smtClean="0">
                          <a:latin typeface="Times New Roman" pitchFamily="18" charset="0"/>
                          <a:cs typeface="Times New Roman" pitchFamily="18" charset="0"/>
                        </a:rPr>
                        <a:t>         </a:t>
                      </a:r>
                      <a:r>
                        <a:rPr lang="en-IN" sz="1800" b="1" dirty="0" err="1" smtClean="0">
                          <a:latin typeface="Times New Roman" pitchFamily="18" charset="0"/>
                          <a:cs typeface="Times New Roman" pitchFamily="18" charset="0"/>
                        </a:rPr>
                        <a:t>int</a:t>
                      </a:r>
                      <a:r>
                        <a:rPr lang="en-IN" sz="1800" b="1" dirty="0" smtClean="0">
                          <a:latin typeface="Times New Roman" pitchFamily="18" charset="0"/>
                          <a:cs typeface="Times New Roman" pitchFamily="18" charset="0"/>
                        </a:rPr>
                        <a:t> age;</a:t>
                      </a:r>
                    </a:p>
                    <a:p>
                      <a:pPr marL="457200" indent="-457200" algn="just">
                        <a:buClr>
                          <a:schemeClr val="accent2">
                            <a:lumMod val="75000"/>
                          </a:schemeClr>
                        </a:buClr>
                        <a:buNone/>
                      </a:pPr>
                      <a:r>
                        <a:rPr lang="en-IN" sz="1800" b="1" dirty="0" smtClean="0">
                          <a:latin typeface="Times New Roman" pitchFamily="18" charset="0"/>
                          <a:cs typeface="Times New Roman" pitchFamily="18" charset="0"/>
                        </a:rPr>
                        <a:t>};	</a:t>
                      </a:r>
                    </a:p>
                    <a:p>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7277920"/>
                  </a:ext>
                </a:extLst>
              </a:tr>
            </a:tbl>
          </a:graphicData>
        </a:graphic>
      </p:graphicFrame>
    </p:spTree>
    <p:extLst>
      <p:ext uri="{BB962C8B-B14F-4D97-AF65-F5344CB8AC3E}">
        <p14:creationId xmlns:p14="http://schemas.microsoft.com/office/powerpoint/2010/main" val="1901683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Memory Representation of Structure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0" indent="0" algn="just">
              <a:buClr>
                <a:srgbClr val="C00000"/>
              </a:buClr>
              <a:buNone/>
            </a:pPr>
            <a:endParaRPr lang="en-US" sz="2400" dirty="0" smtClean="0">
              <a:latin typeface="Times New Roman" pitchFamily="18" charset="0"/>
              <a:cs typeface="Times New Roman" pitchFamily="18" charset="0"/>
            </a:endParaRPr>
          </a:p>
          <a:p>
            <a:pPr marL="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625499603"/>
              </p:ext>
            </p:extLst>
          </p:nvPr>
        </p:nvGraphicFramePr>
        <p:xfrm>
          <a:off x="1472785" y="1340768"/>
          <a:ext cx="6096000" cy="3403600"/>
        </p:xfrm>
        <a:graphic>
          <a:graphicData uri="http://schemas.openxmlformats.org/drawingml/2006/table">
            <a:tbl>
              <a:tblPr firstRow="1" bandRow="1">
                <a:tableStyleId>{5FD0F851-EC5A-4D38-B0AD-8093EC10F338}</a:tableStyleId>
              </a:tblPr>
              <a:tblGrid>
                <a:gridCol w="2091103">
                  <a:extLst>
                    <a:ext uri="{9D8B030D-6E8A-4147-A177-3AD203B41FA5}">
                      <a16:colId xmlns:a16="http://schemas.microsoft.com/office/drawing/2014/main" val="1560497122"/>
                    </a:ext>
                  </a:extLst>
                </a:gridCol>
                <a:gridCol w="1972897">
                  <a:extLst>
                    <a:ext uri="{9D8B030D-6E8A-4147-A177-3AD203B41FA5}">
                      <a16:colId xmlns:a16="http://schemas.microsoft.com/office/drawing/2014/main" val="2671019243"/>
                    </a:ext>
                  </a:extLst>
                </a:gridCol>
                <a:gridCol w="2032000">
                  <a:extLst>
                    <a:ext uri="{9D8B030D-6E8A-4147-A177-3AD203B41FA5}">
                      <a16:colId xmlns:a16="http://schemas.microsoft.com/office/drawing/2014/main" val="1854779970"/>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Memory address</a:t>
                      </a:r>
                    </a:p>
                    <a:p>
                      <a:pPr algn="ctr"/>
                      <a:r>
                        <a:rPr lang="en-US" dirty="0" smtClean="0">
                          <a:latin typeface="Times New Roman" panose="02020603050405020304" pitchFamily="18" charset="0"/>
                          <a:cs typeface="Times New Roman" panose="02020603050405020304" pitchFamily="18" charset="0"/>
                        </a:rPr>
                        <a:t>(starting address)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Member</a:t>
                      </a:r>
                      <a:r>
                        <a:rPr lang="en-US" baseline="0" dirty="0" smtClean="0">
                          <a:latin typeface="Times New Roman" panose="02020603050405020304" pitchFamily="18" charset="0"/>
                          <a:cs typeface="Times New Roman" panose="02020603050405020304" pitchFamily="18" charset="0"/>
                        </a:rPr>
                        <a:t> of </a:t>
                      </a:r>
                      <a:r>
                        <a:rPr lang="en-US" baseline="0" dirty="0" err="1" smtClean="0">
                          <a:latin typeface="Times New Roman" panose="02020603050405020304" pitchFamily="18" charset="0"/>
                          <a:cs typeface="Times New Roman" panose="02020603050405020304" pitchFamily="18" charset="0"/>
                        </a:rPr>
                        <a:t>Sturucture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Size occupy</a:t>
                      </a:r>
                      <a:r>
                        <a:rPr lang="en-US" baseline="0"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1010164"/>
                  </a:ext>
                </a:extLst>
              </a:tr>
              <a:tr h="370840">
                <a:tc>
                  <a:txBody>
                    <a:bodyPr/>
                    <a:lstStyle/>
                    <a:p>
                      <a:pPr algn="ctr"/>
                      <a:r>
                        <a:rPr lang="en-US" dirty="0" smtClean="0">
                          <a:latin typeface="Times New Roman" panose="02020603050405020304" pitchFamily="18" charset="0"/>
                          <a:cs typeface="Times New Roman" panose="02020603050405020304" pitchFamily="18" charset="0"/>
                        </a:rPr>
                        <a:t>8000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emp_id</a:t>
                      </a:r>
                      <a:r>
                        <a:rPr lang="en-IN" sz="1800" dirty="0" smtClean="0">
                          <a:latin typeface="Times New Roman" pitchFamily="18" charset="0"/>
                          <a:cs typeface="Times New Roman" pitchFamily="18" charset="0"/>
                        </a:rPr>
                        <a:t>;</a:t>
                      </a:r>
                    </a:p>
                  </a:txBody>
                  <a:tcPr/>
                </a:tc>
                <a:tc>
                  <a:txBody>
                    <a:bodyPr/>
                    <a:lstStyle/>
                    <a:p>
                      <a:pPr algn="ctr"/>
                      <a:r>
                        <a:rPr lang="en-US" dirty="0" smtClean="0">
                          <a:latin typeface="Times New Roman" panose="02020603050405020304" pitchFamily="18" charset="0"/>
                          <a:cs typeface="Times New Roman" panose="02020603050405020304" pitchFamily="18" charset="0"/>
                        </a:rPr>
                        <a:t>2 byte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7822114"/>
                  </a:ext>
                </a:extLst>
              </a:tr>
              <a:tr h="370840">
                <a:tc>
                  <a:txBody>
                    <a:bodyPr/>
                    <a:lstStyle/>
                    <a:p>
                      <a:pPr algn="ctr"/>
                      <a:r>
                        <a:rPr lang="en-US" dirty="0" smtClean="0">
                          <a:latin typeface="Times New Roman" panose="02020603050405020304" pitchFamily="18" charset="0"/>
                          <a:cs typeface="Times New Roman" panose="02020603050405020304" pitchFamily="18" charset="0"/>
                        </a:rPr>
                        <a:t>8002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char name[20];</a:t>
                      </a:r>
                    </a:p>
                  </a:txBody>
                  <a:tcPr/>
                </a:tc>
                <a:tc>
                  <a:txBody>
                    <a:bodyPr/>
                    <a:lstStyle/>
                    <a:p>
                      <a:pPr algn="ctr"/>
                      <a:r>
                        <a:rPr lang="en-US" dirty="0" smtClean="0">
                          <a:latin typeface="Times New Roman" panose="02020603050405020304" pitchFamily="18" charset="0"/>
                          <a:cs typeface="Times New Roman" panose="02020603050405020304" pitchFamily="18" charset="0"/>
                        </a:rPr>
                        <a:t>1 byte</a:t>
                      </a:r>
                      <a:r>
                        <a:rPr lang="en-US" baseline="0" dirty="0" smtClean="0">
                          <a:latin typeface="Times New Roman" panose="02020603050405020304" pitchFamily="18" charset="0"/>
                          <a:cs typeface="Times New Roman" panose="02020603050405020304" pitchFamily="18" charset="0"/>
                        </a:rPr>
                        <a:t> * 20 = 20 byte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48356"/>
                  </a:ext>
                </a:extLst>
              </a:tr>
              <a:tr h="370840">
                <a:tc>
                  <a:txBody>
                    <a:bodyPr/>
                    <a:lstStyle/>
                    <a:p>
                      <a:pPr algn="ctr"/>
                      <a:r>
                        <a:rPr lang="en-US" dirty="0" smtClean="0">
                          <a:latin typeface="Times New Roman" panose="02020603050405020304" pitchFamily="18" charset="0"/>
                          <a:cs typeface="Times New Roman" panose="02020603050405020304" pitchFamily="18" charset="0"/>
                        </a:rPr>
                        <a:t>8022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float salary;</a:t>
                      </a:r>
                    </a:p>
                  </a:txBody>
                  <a:tcPr/>
                </a:tc>
                <a:tc>
                  <a:txBody>
                    <a:bodyPr/>
                    <a:lstStyle/>
                    <a:p>
                      <a:pPr algn="ctr"/>
                      <a:r>
                        <a:rPr lang="en-US" dirty="0" smtClean="0">
                          <a:latin typeface="Times New Roman" panose="02020603050405020304" pitchFamily="18" charset="0"/>
                          <a:cs typeface="Times New Roman" panose="02020603050405020304" pitchFamily="18" charset="0"/>
                        </a:rPr>
                        <a:t>4 byte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1874849"/>
                  </a:ext>
                </a:extLst>
              </a:tr>
              <a:tr h="370840">
                <a:tc>
                  <a:txBody>
                    <a:bodyPr/>
                    <a:lstStyle/>
                    <a:p>
                      <a:pPr algn="ctr"/>
                      <a:r>
                        <a:rPr lang="en-US" dirty="0" smtClean="0">
                          <a:latin typeface="Times New Roman" panose="02020603050405020304" pitchFamily="18" charset="0"/>
                          <a:cs typeface="Times New Roman" panose="02020603050405020304" pitchFamily="18" charset="0"/>
                        </a:rPr>
                        <a:t>8026</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char address[50];</a:t>
                      </a:r>
                    </a:p>
                  </a:txBody>
                  <a:tcPr/>
                </a:tc>
                <a:tc>
                  <a:txBody>
                    <a:bodyPr/>
                    <a:lstStyle/>
                    <a:p>
                      <a:pPr algn="ctr"/>
                      <a:r>
                        <a:rPr lang="en-US" dirty="0" smtClean="0">
                          <a:latin typeface="Times New Roman" panose="02020603050405020304" pitchFamily="18" charset="0"/>
                          <a:cs typeface="Times New Roman" panose="02020603050405020304" pitchFamily="18" charset="0"/>
                        </a:rPr>
                        <a:t>1 byte * 50 = 50 byte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841493"/>
                  </a:ext>
                </a:extLst>
              </a:tr>
              <a:tr h="370840">
                <a:tc>
                  <a:txBody>
                    <a:bodyPr/>
                    <a:lstStyle/>
                    <a:p>
                      <a:pPr algn="ctr"/>
                      <a:r>
                        <a:rPr lang="en-US" dirty="0" smtClean="0">
                          <a:latin typeface="Times New Roman" panose="02020603050405020304" pitchFamily="18" charset="0"/>
                          <a:cs typeface="Times New Roman" panose="02020603050405020304" pitchFamily="18" charset="0"/>
                        </a:rPr>
                        <a:t>8076</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dept_no</a:t>
                      </a:r>
                      <a:r>
                        <a:rPr lang="en-IN" sz="1800" dirty="0" smtClean="0">
                          <a:latin typeface="Times New Roman" pitchFamily="18" charset="0"/>
                          <a:cs typeface="Times New Roman" pitchFamily="18" charset="0"/>
                        </a:rPr>
                        <a:t>;</a:t>
                      </a:r>
                    </a:p>
                  </a:txBody>
                  <a:tcPr/>
                </a:tc>
                <a:tc>
                  <a:txBody>
                    <a:bodyPr/>
                    <a:lstStyle/>
                    <a:p>
                      <a:pPr algn="ctr"/>
                      <a:r>
                        <a:rPr lang="en-US" dirty="0" smtClean="0">
                          <a:latin typeface="Times New Roman" panose="02020603050405020304" pitchFamily="18" charset="0"/>
                          <a:cs typeface="Times New Roman" panose="02020603050405020304" pitchFamily="18" charset="0"/>
                        </a:rPr>
                        <a:t>2 byte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7595550"/>
                  </a:ext>
                </a:extLst>
              </a:tr>
              <a:tr h="370840">
                <a:tc>
                  <a:txBody>
                    <a:bodyPr/>
                    <a:lstStyle/>
                    <a:p>
                      <a:pPr algn="ctr"/>
                      <a:r>
                        <a:rPr lang="en-US" dirty="0" smtClean="0">
                          <a:latin typeface="Times New Roman" panose="02020603050405020304" pitchFamily="18" charset="0"/>
                          <a:cs typeface="Times New Roman" panose="02020603050405020304" pitchFamily="18" charset="0"/>
                        </a:rPr>
                        <a:t>8078</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itchFamily="18" charset="0"/>
                          <a:cs typeface="Times New Roman" pitchFamily="18" charset="0"/>
                        </a:rPr>
                        <a:t> age;  </a:t>
                      </a:r>
                    </a:p>
                  </a:txBody>
                  <a:tcPr/>
                </a:tc>
                <a:tc>
                  <a:txBody>
                    <a:bodyPr/>
                    <a:lstStyle/>
                    <a:p>
                      <a:pPr algn="ctr"/>
                      <a:r>
                        <a:rPr lang="en-US" dirty="0" smtClean="0">
                          <a:latin typeface="Times New Roman" panose="02020603050405020304" pitchFamily="18" charset="0"/>
                          <a:cs typeface="Times New Roman" panose="02020603050405020304" pitchFamily="18" charset="0"/>
                        </a:rPr>
                        <a:t>2</a:t>
                      </a:r>
                      <a:r>
                        <a:rPr lang="en-US" baseline="0" dirty="0" smtClean="0">
                          <a:latin typeface="Times New Roman" panose="02020603050405020304" pitchFamily="18" charset="0"/>
                          <a:cs typeface="Times New Roman" panose="02020603050405020304" pitchFamily="18" charset="0"/>
                        </a:rPr>
                        <a:t> byte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198348"/>
                  </a:ext>
                </a:extLst>
              </a:tr>
            </a:tbl>
          </a:graphicData>
        </a:graphic>
      </p:graphicFrame>
    </p:spTree>
    <p:extLst>
      <p:ext uri="{BB962C8B-B14F-4D97-AF65-F5344CB8AC3E}">
        <p14:creationId xmlns:p14="http://schemas.microsoft.com/office/powerpoint/2010/main" val="3545771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Declaring variable of structure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698556"/>
            <a:ext cx="8496944" cy="5538756"/>
          </a:xfrm>
        </p:spPr>
        <p:txBody>
          <a:bodyPr>
            <a:normAutofit/>
          </a:bodyPr>
          <a:lstStyle/>
          <a:p>
            <a:pPr marL="0" indent="0" algn="just">
              <a:buClr>
                <a:schemeClr val="accent2">
                  <a:lumMod val="75000"/>
                </a:schemeClr>
              </a:buClr>
              <a:buNone/>
            </a:pPr>
            <a:r>
              <a:rPr lang="en-US" sz="2400" dirty="0" smtClean="0">
                <a:latin typeface="Times New Roman" pitchFamily="18" charset="0"/>
                <a:cs typeface="Times New Roman" pitchFamily="18" charset="0"/>
              </a:rPr>
              <a:t>There are two way to declare structure variable </a:t>
            </a:r>
          </a:p>
          <a:p>
            <a:pPr marL="0" indent="0" algn="just">
              <a:buClr>
                <a:schemeClr val="accent2">
                  <a:lumMod val="75000"/>
                </a:schemeClr>
              </a:buClr>
              <a:buNone/>
            </a:pPr>
            <a:endParaRPr lang="en-US" sz="2400" dirty="0" smtClean="0">
              <a:latin typeface="Times New Roman" pitchFamily="18" charset="0"/>
              <a:cs typeface="Times New Roman" pitchFamily="18" charset="0"/>
            </a:endParaRPr>
          </a:p>
          <a:p>
            <a:pPr marL="0" indent="0" algn="just">
              <a:buClr>
                <a:srgbClr val="C00000"/>
              </a:buClr>
              <a:buNone/>
            </a:pPr>
            <a:endParaRPr lang="en-US" sz="2400" dirty="0" smtClean="0">
              <a:latin typeface="Times New Roman" pitchFamily="18" charset="0"/>
              <a:cs typeface="Times New Roman" pitchFamily="18" charset="0"/>
            </a:endParaRPr>
          </a:p>
          <a:p>
            <a:pPr marL="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748629299"/>
              </p:ext>
            </p:extLst>
          </p:nvPr>
        </p:nvGraphicFramePr>
        <p:xfrm>
          <a:off x="380325" y="1249914"/>
          <a:ext cx="8280920" cy="5131414"/>
        </p:xfrm>
        <a:graphic>
          <a:graphicData uri="http://schemas.openxmlformats.org/drawingml/2006/table">
            <a:tbl>
              <a:tblPr firstRow="1" bandRow="1">
                <a:tableStyleId>{5FD0F851-EC5A-4D38-B0AD-8093EC10F338}</a:tableStyleId>
              </a:tblPr>
              <a:tblGrid>
                <a:gridCol w="4140460">
                  <a:extLst>
                    <a:ext uri="{9D8B030D-6E8A-4147-A177-3AD203B41FA5}">
                      <a16:colId xmlns:a16="http://schemas.microsoft.com/office/drawing/2014/main" val="724874614"/>
                    </a:ext>
                  </a:extLst>
                </a:gridCol>
                <a:gridCol w="4140460">
                  <a:extLst>
                    <a:ext uri="{9D8B030D-6E8A-4147-A177-3AD203B41FA5}">
                      <a16:colId xmlns:a16="http://schemas.microsoft.com/office/drawing/2014/main" val="3058299319"/>
                    </a:ext>
                  </a:extLst>
                </a:gridCol>
              </a:tblGrid>
              <a:tr h="5131414">
                <a:tc>
                  <a:txBody>
                    <a:bodyPr/>
                    <a:lstStyle/>
                    <a:p>
                      <a:pPr marL="342900" indent="-342900">
                        <a:buAutoNum type="arabicParenR"/>
                      </a:pPr>
                      <a:r>
                        <a:rPr lang="en-US" b="1" dirty="0" smtClean="0">
                          <a:solidFill>
                            <a:srgbClr val="FF0000"/>
                          </a:solidFill>
                          <a:latin typeface="Times New Roman" panose="02020603050405020304" pitchFamily="18" charset="0"/>
                          <a:cs typeface="Times New Roman" panose="02020603050405020304" pitchFamily="18" charset="0"/>
                        </a:rPr>
                        <a:t>Outside</a:t>
                      </a:r>
                      <a:r>
                        <a:rPr lang="en-US" b="1" baseline="0" dirty="0" smtClean="0">
                          <a:solidFill>
                            <a:srgbClr val="FF0000"/>
                          </a:solidFill>
                          <a:latin typeface="Times New Roman" panose="02020603050405020304" pitchFamily="18" charset="0"/>
                          <a:cs typeface="Times New Roman" panose="02020603050405020304" pitchFamily="18" charset="0"/>
                        </a:rPr>
                        <a:t> of structure (mean in function)</a:t>
                      </a:r>
                    </a:p>
                    <a:p>
                      <a:pPr marL="0" indent="0">
                        <a:buNone/>
                      </a:pPr>
                      <a:r>
                        <a:rPr lang="en-US" b="1" baseline="0" dirty="0" smtClean="0">
                          <a:latin typeface="Times New Roman" panose="02020603050405020304" pitchFamily="18" charset="0"/>
                          <a:cs typeface="Times New Roman" panose="02020603050405020304" pitchFamily="18" charset="0"/>
                        </a:rPr>
                        <a:t>main()</a:t>
                      </a:r>
                    </a:p>
                    <a:p>
                      <a:pPr marL="0" indent="0">
                        <a:buNone/>
                      </a:pPr>
                      <a:r>
                        <a:rPr lang="en-US" b="1" baseline="0" dirty="0" smtClean="0">
                          <a:latin typeface="Times New Roman" panose="02020603050405020304" pitchFamily="18" charset="0"/>
                          <a:cs typeface="Times New Roman" panose="02020603050405020304" pitchFamily="18" charset="0"/>
                        </a:rPr>
                        <a:t>{</a:t>
                      </a:r>
                    </a:p>
                    <a:p>
                      <a:pPr marL="0" indent="0">
                        <a:buNone/>
                      </a:pP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struct</a:t>
                      </a:r>
                      <a:r>
                        <a:rPr lang="en-US" b="1" baseline="0" dirty="0" smtClean="0">
                          <a:latin typeface="Times New Roman" panose="02020603050405020304" pitchFamily="18" charset="0"/>
                          <a:cs typeface="Times New Roman" panose="02020603050405020304" pitchFamily="18" charset="0"/>
                        </a:rPr>
                        <a:t> &lt;</a:t>
                      </a:r>
                      <a:r>
                        <a:rPr lang="en-US" b="1" baseline="0" dirty="0" err="1" smtClean="0">
                          <a:latin typeface="Times New Roman" panose="02020603050405020304" pitchFamily="18" charset="0"/>
                          <a:cs typeface="Times New Roman" panose="02020603050405020304" pitchFamily="18" charset="0"/>
                        </a:rPr>
                        <a:t>struct</a:t>
                      </a:r>
                      <a:r>
                        <a:rPr lang="en-US" b="1" baseline="0" dirty="0" smtClean="0">
                          <a:latin typeface="Times New Roman" panose="02020603050405020304" pitchFamily="18" charset="0"/>
                          <a:cs typeface="Times New Roman" panose="02020603050405020304" pitchFamily="18" charset="0"/>
                        </a:rPr>
                        <a:t> name&gt; s1,s2;</a:t>
                      </a:r>
                    </a:p>
                    <a:p>
                      <a:pPr marL="0" indent="0">
                        <a:buNone/>
                      </a:pPr>
                      <a:r>
                        <a:rPr lang="en-US" b="1" baseline="0" dirty="0" smtClean="0">
                          <a:latin typeface="Times New Roman" panose="02020603050405020304" pitchFamily="18" charset="0"/>
                          <a:cs typeface="Times New Roman" panose="02020603050405020304" pitchFamily="18" charset="0"/>
                        </a:rPr>
                        <a:t>}</a:t>
                      </a:r>
                    </a:p>
                    <a:p>
                      <a:pPr marL="0" indent="0">
                        <a:buNone/>
                      </a:pPr>
                      <a:endParaRPr lang="en-US" b="1" baseline="0" dirty="0" smtClean="0">
                        <a:latin typeface="Times New Roman" panose="02020603050405020304" pitchFamily="18" charset="0"/>
                        <a:cs typeface="Times New Roman" panose="02020603050405020304" pitchFamily="18" charset="0"/>
                      </a:endParaRPr>
                    </a:p>
                    <a:p>
                      <a:pPr marL="0" indent="0">
                        <a:buNone/>
                      </a:pPr>
                      <a:r>
                        <a:rPr lang="en-US" b="1" baseline="0" dirty="0" smtClean="0">
                          <a:solidFill>
                            <a:srgbClr val="FF0000"/>
                          </a:solidFill>
                          <a:latin typeface="Times New Roman" panose="02020603050405020304" pitchFamily="18" charset="0"/>
                          <a:cs typeface="Times New Roman" panose="02020603050405020304" pitchFamily="18" charset="0"/>
                        </a:rPr>
                        <a:t>Example :</a:t>
                      </a:r>
                    </a:p>
                    <a:p>
                      <a:pPr marL="0" indent="0">
                        <a:buNone/>
                      </a:pPr>
                      <a:endParaRPr lang="en-US" b="1" baseline="0" dirty="0" smtClean="0">
                        <a:latin typeface="Times New Roman" panose="02020603050405020304" pitchFamily="18" charset="0"/>
                        <a:cs typeface="Times New Roman" panose="02020603050405020304" pitchFamily="18" charset="0"/>
                      </a:endParaRPr>
                    </a:p>
                    <a:p>
                      <a:pPr marL="0" indent="0">
                        <a:buNone/>
                      </a:pPr>
                      <a:r>
                        <a:rPr lang="en-US" b="1" baseline="0" dirty="0" smtClean="0">
                          <a:latin typeface="Times New Roman" panose="02020603050405020304" pitchFamily="18" charset="0"/>
                          <a:cs typeface="Times New Roman" panose="02020603050405020304" pitchFamily="18" charset="0"/>
                        </a:rPr>
                        <a:t>void main()</a:t>
                      </a:r>
                    </a:p>
                    <a:p>
                      <a:pPr marL="0" indent="0">
                        <a:buNone/>
                      </a:pPr>
                      <a:r>
                        <a:rPr lang="en-US" b="1" baseline="0" dirty="0" smtClean="0">
                          <a:latin typeface="Times New Roman" panose="02020603050405020304" pitchFamily="18" charset="0"/>
                          <a:cs typeface="Times New Roman" panose="02020603050405020304" pitchFamily="18" charset="0"/>
                        </a:rPr>
                        <a:t>{</a:t>
                      </a:r>
                    </a:p>
                    <a:p>
                      <a:pPr marL="0" indent="0">
                        <a:buNone/>
                      </a:pP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struct</a:t>
                      </a:r>
                      <a:r>
                        <a:rPr lang="en-US" b="1" baseline="0" dirty="0" smtClean="0">
                          <a:latin typeface="Times New Roman" panose="02020603050405020304" pitchFamily="18" charset="0"/>
                          <a:cs typeface="Times New Roman" panose="02020603050405020304" pitchFamily="18" charset="0"/>
                        </a:rPr>
                        <a:t> student s1,s2,s3;</a:t>
                      </a:r>
                    </a:p>
                    <a:p>
                      <a:pPr marL="0" indent="0">
                        <a:buNone/>
                      </a:pPr>
                      <a:r>
                        <a:rPr lang="en-US" b="1" baseline="0" dirty="0" smtClean="0">
                          <a:latin typeface="Times New Roman" panose="02020603050405020304" pitchFamily="18" charset="0"/>
                          <a:cs typeface="Times New Roman" panose="02020603050405020304" pitchFamily="18" charset="0"/>
                        </a:rPr>
                        <a:t>}</a:t>
                      </a:r>
                    </a:p>
                    <a:p>
                      <a:pPr marL="0" indent="0">
                        <a:buNone/>
                      </a:pPr>
                      <a:endParaRPr lang="en-US" b="1" baseline="0" dirty="0" smtClean="0">
                        <a:latin typeface="Times New Roman" panose="02020603050405020304" pitchFamily="18" charset="0"/>
                        <a:cs typeface="Times New Roman" panose="02020603050405020304" pitchFamily="18" charset="0"/>
                      </a:endParaRPr>
                    </a:p>
                    <a:p>
                      <a:pPr marL="0" indent="0">
                        <a:buNone/>
                      </a:pPr>
                      <a:endParaRPr lang="en-US" b="1" baseline="0" dirty="0" smtClean="0">
                        <a:latin typeface="Times New Roman" panose="02020603050405020304" pitchFamily="18" charset="0"/>
                        <a:cs typeface="Times New Roman" panose="02020603050405020304" pitchFamily="18" charset="0"/>
                      </a:endParaRPr>
                    </a:p>
                    <a:p>
                      <a:pPr marL="0" indent="0">
                        <a:buNone/>
                      </a:pPr>
                      <a:r>
                        <a:rPr lang="en-US" b="1" baseline="0" dirty="0" smtClean="0">
                          <a:latin typeface="Times New Roman" panose="02020603050405020304" pitchFamily="18" charset="0"/>
                          <a:cs typeface="Times New Roman" panose="02020603050405020304" pitchFamily="18" charset="0"/>
                          <a:hlinkClick r:id="rId3" action="ppaction://hlinkfile"/>
                        </a:rPr>
                        <a:t>Program 1</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smtClean="0">
                          <a:solidFill>
                            <a:srgbClr val="FF0000"/>
                          </a:solidFill>
                          <a:latin typeface="Times New Roman" panose="02020603050405020304" pitchFamily="18" charset="0"/>
                          <a:cs typeface="Times New Roman" panose="02020603050405020304" pitchFamily="18" charset="0"/>
                        </a:rPr>
                        <a:t>2) At</a:t>
                      </a:r>
                      <a:r>
                        <a:rPr lang="en-US" b="1" baseline="0" dirty="0" smtClean="0">
                          <a:solidFill>
                            <a:srgbClr val="FF0000"/>
                          </a:solidFill>
                          <a:latin typeface="Times New Roman" panose="02020603050405020304" pitchFamily="18" charset="0"/>
                          <a:cs typeface="Times New Roman" panose="02020603050405020304" pitchFamily="18" charset="0"/>
                        </a:rPr>
                        <a:t> the end of structure</a:t>
                      </a:r>
                    </a:p>
                    <a:p>
                      <a:r>
                        <a:rPr lang="en-US" b="1" baseline="0" dirty="0" err="1" smtClean="0">
                          <a:latin typeface="Times New Roman" panose="02020603050405020304" pitchFamily="18" charset="0"/>
                          <a:cs typeface="Times New Roman" panose="02020603050405020304" pitchFamily="18" charset="0"/>
                        </a:rPr>
                        <a:t>struct</a:t>
                      </a:r>
                      <a:r>
                        <a:rPr lang="en-US" b="1" baseline="0" dirty="0" smtClean="0">
                          <a:latin typeface="Times New Roman" panose="02020603050405020304" pitchFamily="18" charset="0"/>
                          <a:cs typeface="Times New Roman" panose="02020603050405020304" pitchFamily="18" charset="0"/>
                        </a:rPr>
                        <a:t> &lt;structure name&gt;</a:t>
                      </a:r>
                    </a:p>
                    <a:p>
                      <a:r>
                        <a:rPr lang="en-US" b="1" baseline="0" dirty="0" smtClean="0">
                          <a:latin typeface="Times New Roman" panose="02020603050405020304" pitchFamily="18" charset="0"/>
                          <a:cs typeface="Times New Roman" panose="02020603050405020304" pitchFamily="18" charset="0"/>
                        </a:rPr>
                        <a:t>{</a:t>
                      </a:r>
                    </a:p>
                    <a:p>
                      <a:r>
                        <a:rPr lang="en-US" b="1" baseline="0" dirty="0" smtClean="0">
                          <a:latin typeface="Times New Roman" panose="02020603050405020304" pitchFamily="18" charset="0"/>
                          <a:cs typeface="Times New Roman" panose="02020603050405020304" pitchFamily="18" charset="0"/>
                        </a:rPr>
                        <a:t>       datatype variable;</a:t>
                      </a:r>
                    </a:p>
                    <a:p>
                      <a:r>
                        <a:rPr lang="en-US" b="1" baseline="0" dirty="0" smtClean="0">
                          <a:latin typeface="Times New Roman" panose="02020603050405020304" pitchFamily="18" charset="0"/>
                          <a:cs typeface="Times New Roman" panose="02020603050405020304" pitchFamily="18" charset="0"/>
                        </a:rPr>
                        <a:t>       datatype variable;</a:t>
                      </a:r>
                    </a:p>
                    <a:p>
                      <a:r>
                        <a:rPr lang="en-US" b="1" baseline="0" dirty="0" smtClean="0">
                          <a:latin typeface="Times New Roman" panose="02020603050405020304" pitchFamily="18" charset="0"/>
                          <a:cs typeface="Times New Roman" panose="02020603050405020304" pitchFamily="18" charset="0"/>
                        </a:rPr>
                        <a:t>       ………..</a:t>
                      </a:r>
                    </a:p>
                    <a:p>
                      <a:r>
                        <a:rPr lang="en-US" b="1" baseline="0" dirty="0" smtClean="0">
                          <a:latin typeface="Times New Roman" panose="02020603050405020304" pitchFamily="18" charset="0"/>
                          <a:cs typeface="Times New Roman" panose="02020603050405020304" pitchFamily="18" charset="0"/>
                        </a:rPr>
                        <a:t>} var1,var2…;</a:t>
                      </a:r>
                    </a:p>
                    <a:p>
                      <a:endParaRPr lang="en-US" b="1" baseline="0" dirty="0" smtClean="0">
                        <a:latin typeface="Times New Roman" panose="02020603050405020304" pitchFamily="18" charset="0"/>
                        <a:cs typeface="Times New Roman" panose="02020603050405020304" pitchFamily="18" charset="0"/>
                      </a:endParaRPr>
                    </a:p>
                    <a:p>
                      <a:r>
                        <a:rPr lang="en-US" b="1" baseline="0" dirty="0" smtClean="0">
                          <a:solidFill>
                            <a:srgbClr val="FF0000"/>
                          </a:solidFill>
                          <a:latin typeface="Times New Roman" panose="02020603050405020304" pitchFamily="18" charset="0"/>
                          <a:cs typeface="Times New Roman" panose="02020603050405020304" pitchFamily="18" charset="0"/>
                        </a:rPr>
                        <a:t>Example : </a:t>
                      </a:r>
                    </a:p>
                    <a:p>
                      <a:r>
                        <a:rPr lang="en-US" b="1" baseline="0" dirty="0" err="1" smtClean="0">
                          <a:latin typeface="Times New Roman" panose="02020603050405020304" pitchFamily="18" charset="0"/>
                          <a:cs typeface="Times New Roman" panose="02020603050405020304" pitchFamily="18" charset="0"/>
                        </a:rPr>
                        <a:t>struct</a:t>
                      </a:r>
                      <a:r>
                        <a:rPr lang="en-US" b="1" baseline="0" dirty="0" smtClean="0">
                          <a:latin typeface="Times New Roman" panose="02020603050405020304" pitchFamily="18" charset="0"/>
                          <a:cs typeface="Times New Roman" panose="02020603050405020304" pitchFamily="18" charset="0"/>
                        </a:rPr>
                        <a:t> student</a:t>
                      </a:r>
                    </a:p>
                    <a:p>
                      <a:r>
                        <a:rPr lang="en-US" b="1" baseline="0" dirty="0" smtClean="0">
                          <a:latin typeface="Times New Roman" panose="02020603050405020304" pitchFamily="18" charset="0"/>
                          <a:cs typeface="Times New Roman" panose="02020603050405020304" pitchFamily="18" charset="0"/>
                        </a:rPr>
                        <a:t>{</a:t>
                      </a:r>
                    </a:p>
                    <a:p>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int</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rollnum</a:t>
                      </a:r>
                      <a:r>
                        <a:rPr lang="en-US" b="1" baseline="0" dirty="0" smtClean="0">
                          <a:latin typeface="Times New Roman" panose="02020603050405020304" pitchFamily="18" charset="0"/>
                          <a:cs typeface="Times New Roman" panose="02020603050405020304" pitchFamily="18" charset="0"/>
                        </a:rPr>
                        <a:t>;</a:t>
                      </a:r>
                    </a:p>
                    <a:p>
                      <a:r>
                        <a:rPr lang="en-US" b="1" baseline="0" dirty="0" smtClean="0">
                          <a:latin typeface="Times New Roman" panose="02020603050405020304" pitchFamily="18" charset="0"/>
                          <a:cs typeface="Times New Roman" panose="02020603050405020304" pitchFamily="18" charset="0"/>
                        </a:rPr>
                        <a:t>           char name[20];</a:t>
                      </a:r>
                    </a:p>
                    <a:p>
                      <a:r>
                        <a:rPr lang="en-US" b="1" baseline="0" dirty="0" smtClean="0">
                          <a:latin typeface="Times New Roman" panose="02020603050405020304" pitchFamily="18" charset="0"/>
                          <a:cs typeface="Times New Roman" panose="02020603050405020304" pitchFamily="18" charset="0"/>
                        </a:rPr>
                        <a:t>           long </a:t>
                      </a:r>
                      <a:r>
                        <a:rPr lang="en-US" b="1" baseline="0" dirty="0" err="1" smtClean="0">
                          <a:latin typeface="Times New Roman" panose="02020603050405020304" pitchFamily="18" charset="0"/>
                          <a:cs typeface="Times New Roman" panose="02020603050405020304" pitchFamily="18" charset="0"/>
                        </a:rPr>
                        <a:t>int</a:t>
                      </a:r>
                      <a:r>
                        <a:rPr lang="en-US" b="1" baseline="0" dirty="0" smtClean="0">
                          <a:latin typeface="Times New Roman" panose="02020603050405020304" pitchFamily="18" charset="0"/>
                          <a:cs typeface="Times New Roman" panose="02020603050405020304" pitchFamily="18" charset="0"/>
                        </a:rPr>
                        <a:t> phone;</a:t>
                      </a:r>
                    </a:p>
                    <a:p>
                      <a:r>
                        <a:rPr lang="en-US" b="1" baseline="0" dirty="0" smtClean="0">
                          <a:latin typeface="Times New Roman" panose="02020603050405020304" pitchFamily="18" charset="0"/>
                          <a:cs typeface="Times New Roman" panose="02020603050405020304" pitchFamily="18" charset="0"/>
                        </a:rPr>
                        <a:t>           ………</a:t>
                      </a:r>
                    </a:p>
                    <a:p>
                      <a:r>
                        <a:rPr lang="en-US" b="1" baseline="0" dirty="0" smtClean="0">
                          <a:latin typeface="Times New Roman" panose="02020603050405020304" pitchFamily="18" charset="0"/>
                          <a:cs typeface="Times New Roman" panose="02020603050405020304" pitchFamily="18" charset="0"/>
                        </a:rPr>
                        <a:t>} s1,s2,s3;</a:t>
                      </a:r>
                    </a:p>
                    <a:p>
                      <a:endParaRPr lang="en-US" b="1" baseline="0"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hlinkClick r:id="rId4" action="ppaction://hlinkfile"/>
                        </a:rPr>
                        <a:t>Program 2</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6608310"/>
                  </a:ext>
                </a:extLst>
              </a:tr>
            </a:tbl>
          </a:graphicData>
        </a:graphic>
      </p:graphicFrame>
    </p:spTree>
    <p:extLst>
      <p:ext uri="{BB962C8B-B14F-4D97-AF65-F5344CB8AC3E}">
        <p14:creationId xmlns:p14="http://schemas.microsoft.com/office/powerpoint/2010/main" val="626585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2400" dirty="0" smtClean="0">
                <a:latin typeface="Times New Roman" pitchFamily="18" charset="0"/>
                <a:cs typeface="Times New Roman" pitchFamily="18" charset="0"/>
              </a:rPr>
              <a:t>Initializing structure variable (data member of structure)</a:t>
            </a: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lnSpcReduction="10000"/>
          </a:bodyPr>
          <a:lstStyle/>
          <a:p>
            <a:pPr marL="457200" indent="-457200" algn="just">
              <a:buClr>
                <a:srgbClr val="C00000"/>
              </a:buClr>
              <a:buFont typeface="Wingdings" panose="05000000000000000000" pitchFamily="2" charset="2"/>
              <a:buChar char="§"/>
            </a:pPr>
            <a:r>
              <a:rPr lang="en-US" sz="2400" dirty="0">
                <a:latin typeface="Times New Roman" pitchFamily="18" charset="0"/>
                <a:cs typeface="Times New Roman" pitchFamily="18" charset="0"/>
              </a:rPr>
              <a:t>We can not initialize the member or element of structure at the declaration time or inside the structure</a:t>
            </a:r>
            <a:endParaRPr lang="en-IN" sz="2400" dirty="0">
              <a:latin typeface="Times New Roman" pitchFamily="18" charset="0"/>
              <a:cs typeface="Times New Roman" pitchFamily="18" charset="0"/>
            </a:endParaRPr>
          </a:p>
          <a:p>
            <a:pPr marL="457200" indent="-457200"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 members of individual structure variable is initialize one by one or in a single statement after the structure declaration. The example to initialize a structure variable is</a:t>
            </a:r>
          </a:p>
          <a:p>
            <a:pPr marL="457200" indent="-457200" algn="just">
              <a:buClr>
                <a:schemeClr val="accent2">
                  <a:lumMod val="75000"/>
                </a:schemeClr>
              </a:buClr>
              <a:buNone/>
            </a:pPr>
            <a:r>
              <a:rPr lang="en-IN" sz="2400" dirty="0">
                <a:latin typeface="Times New Roman" pitchFamily="18" charset="0"/>
                <a:cs typeface="Times New Roman" pitchFamily="18" charset="0"/>
              </a:rPr>
              <a:t>	</a:t>
            </a:r>
            <a:r>
              <a:rPr lang="en-IN" sz="2400" b="1" dirty="0" err="1">
                <a:latin typeface="Times New Roman" pitchFamily="18" charset="0"/>
                <a:cs typeface="Times New Roman" pitchFamily="18" charset="0"/>
              </a:rPr>
              <a:t>struct</a:t>
            </a:r>
            <a:r>
              <a:rPr lang="en-IN" sz="2400" b="1" dirty="0">
                <a:latin typeface="Times New Roman" pitchFamily="18" charset="0"/>
                <a:cs typeface="Times New Roman" pitchFamily="18" charset="0"/>
              </a:rPr>
              <a:t> employee e1 = {1, “Hemant”,12000.00, “3 </a:t>
            </a:r>
            <a:r>
              <a:rPr lang="en-IN" sz="2400" b="1" dirty="0" err="1">
                <a:latin typeface="Times New Roman" pitchFamily="18" charset="0"/>
                <a:cs typeface="Times New Roman" pitchFamily="18" charset="0"/>
              </a:rPr>
              <a:t>vikas</a:t>
            </a:r>
            <a:r>
              <a:rPr lang="en-IN" sz="2400" b="1" dirty="0">
                <a:latin typeface="Times New Roman" pitchFamily="18" charset="0"/>
                <a:cs typeface="Times New Roman" pitchFamily="18" charset="0"/>
              </a:rPr>
              <a:t> colony new delhi”,10, 35);</a:t>
            </a:r>
          </a:p>
          <a:p>
            <a:pPr marL="457200" indent="-457200" algn="ctr">
              <a:buClr>
                <a:schemeClr val="accent2">
                  <a:lumMod val="75000"/>
                </a:schemeClr>
              </a:buClr>
              <a:buNone/>
            </a:pPr>
            <a:r>
              <a:rPr lang="en-US" sz="2400" b="1" dirty="0">
                <a:latin typeface="Times New Roman" pitchFamily="18" charset="0"/>
                <a:cs typeface="Times New Roman" pitchFamily="18" charset="0"/>
              </a:rPr>
              <a:t>Or</a:t>
            </a:r>
          </a:p>
          <a:p>
            <a:pPr marL="457200" indent="-457200">
              <a:buClr>
                <a:schemeClr val="accent2">
                  <a:lumMod val="75000"/>
                </a:schemeClr>
              </a:buClr>
              <a:buNone/>
            </a:pPr>
            <a:r>
              <a:rPr lang="pt-BR" sz="2400" b="1" dirty="0">
                <a:latin typeface="Times New Roman" pitchFamily="18" charset="0"/>
                <a:cs typeface="Times New Roman" pitchFamily="18" charset="0"/>
              </a:rPr>
              <a:t>	e1.emp_id=1;		  	</a:t>
            </a:r>
            <a:endParaRPr lang="pt-BR" sz="2400" b="1" dirty="0" smtClean="0">
              <a:latin typeface="Times New Roman" pitchFamily="18" charset="0"/>
              <a:cs typeface="Times New Roman" pitchFamily="18" charset="0"/>
            </a:endParaRPr>
          </a:p>
          <a:p>
            <a:pPr marL="457200" indent="-457200">
              <a:buClr>
                <a:schemeClr val="accent2">
                  <a:lumMod val="75000"/>
                </a:schemeClr>
              </a:buClr>
              <a:buNone/>
            </a:pPr>
            <a:r>
              <a:rPr lang="pt-BR" sz="2400" b="1" dirty="0">
                <a:latin typeface="Times New Roman" pitchFamily="18" charset="0"/>
                <a:cs typeface="Times New Roman" pitchFamily="18" charset="0"/>
              </a:rPr>
              <a:t> </a:t>
            </a:r>
            <a:r>
              <a:rPr lang="pt-BR" sz="2400" b="1" dirty="0" smtClean="0">
                <a:latin typeface="Times New Roman" pitchFamily="18" charset="0"/>
                <a:cs typeface="Times New Roman" pitchFamily="18" charset="0"/>
              </a:rPr>
              <a:t>     e1.name</a:t>
            </a:r>
            <a:r>
              <a:rPr lang="pt-BR" sz="2400" b="1" dirty="0">
                <a:latin typeface="Times New Roman" pitchFamily="18" charset="0"/>
                <a:cs typeface="Times New Roman" pitchFamily="18" charset="0"/>
              </a:rPr>
              <a:t>=“Arpankumar”; </a:t>
            </a:r>
            <a:r>
              <a:rPr lang="pt-BR" sz="2400" b="1" dirty="0" smtClean="0">
                <a:latin typeface="Times New Roman" pitchFamily="18" charset="0"/>
                <a:cs typeface="Times New Roman" pitchFamily="18" charset="0"/>
              </a:rPr>
              <a:t>//not possible without using strcpy() function</a:t>
            </a:r>
            <a:r>
              <a:rPr lang="pt-BR" sz="2400" b="1" dirty="0">
                <a:latin typeface="Times New Roman" pitchFamily="18" charset="0"/>
                <a:cs typeface="Times New Roman" pitchFamily="18" charset="0"/>
              </a:rPr>
              <a:t>		</a:t>
            </a:r>
            <a:endParaRPr lang="pt-BR" sz="2400" b="1" dirty="0" smtClean="0">
              <a:latin typeface="Times New Roman" pitchFamily="18" charset="0"/>
              <a:cs typeface="Times New Roman" pitchFamily="18" charset="0"/>
            </a:endParaRPr>
          </a:p>
          <a:p>
            <a:pPr marL="457200" indent="-457200">
              <a:buClr>
                <a:schemeClr val="accent2">
                  <a:lumMod val="75000"/>
                </a:schemeClr>
              </a:buClr>
              <a:buNone/>
            </a:pPr>
            <a:r>
              <a:rPr lang="pt-BR" sz="2400" b="1" dirty="0" smtClean="0">
                <a:latin typeface="Times New Roman" pitchFamily="18" charset="0"/>
                <a:cs typeface="Times New Roman" pitchFamily="18" charset="0"/>
              </a:rPr>
              <a:t>	</a:t>
            </a:r>
            <a:r>
              <a:rPr lang="pt-BR" sz="2400" b="1" dirty="0">
                <a:latin typeface="Times New Roman" pitchFamily="18" charset="0"/>
                <a:cs typeface="Times New Roman" pitchFamily="18" charset="0"/>
              </a:rPr>
              <a:t>e1.salary=12000; </a:t>
            </a:r>
            <a:r>
              <a:rPr lang="pt-BR" sz="2400" b="1" dirty="0" smtClean="0">
                <a:latin typeface="Times New Roman" pitchFamily="18" charset="0"/>
                <a:cs typeface="Times New Roman" pitchFamily="18" charset="0"/>
              </a:rPr>
              <a:t>     e1.dept_no=1 </a:t>
            </a:r>
          </a:p>
          <a:p>
            <a:pPr marL="457200" indent="-457200">
              <a:buClr>
                <a:schemeClr val="accent2">
                  <a:lumMod val="75000"/>
                </a:schemeClr>
              </a:buClr>
              <a:buNone/>
            </a:pPr>
            <a:r>
              <a:rPr lang="pt-BR" sz="2400" b="1" dirty="0">
                <a:latin typeface="Times New Roman" pitchFamily="18" charset="0"/>
                <a:cs typeface="Times New Roman" pitchFamily="18" charset="0"/>
              </a:rPr>
              <a:t>	e1.address=“ Parul University”;</a:t>
            </a:r>
          </a:p>
          <a:p>
            <a:pPr marL="0" indent="0" algn="just">
              <a:buClr>
                <a:srgbClr val="C00000"/>
              </a:buClr>
              <a:buNone/>
            </a:pPr>
            <a:endParaRPr lang="en-US" sz="2400" dirty="0" smtClean="0">
              <a:latin typeface="Times New Roman" pitchFamily="18" charset="0"/>
              <a:cs typeface="Times New Roman" pitchFamily="18" charset="0"/>
            </a:endParaRPr>
          </a:p>
          <a:p>
            <a:pPr marL="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226546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Accessing Members of structure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For accessing member of structure have to use (.) operator followed by variable of structure and member of structure.</a:t>
            </a:r>
          </a:p>
          <a:p>
            <a:pPr marL="342900" indent="-342900"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structure members cannot be directly accessed in the </a:t>
            </a:r>
            <a:r>
              <a:rPr lang="en-IN" sz="2400" dirty="0" smtClean="0">
                <a:latin typeface="Times New Roman" pitchFamily="18" charset="0"/>
                <a:cs typeface="Times New Roman" pitchFamily="18" charset="0"/>
              </a:rPr>
              <a:t>expression.</a:t>
            </a:r>
          </a:p>
          <a:p>
            <a:pPr marL="342900" indent="-342900"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They </a:t>
            </a:r>
            <a:r>
              <a:rPr lang="en-IN" sz="2400" dirty="0">
                <a:latin typeface="Times New Roman" pitchFamily="18" charset="0"/>
                <a:cs typeface="Times New Roman" pitchFamily="18" charset="0"/>
              </a:rPr>
              <a:t>are accessed by using the name of structure variable followed by a dot and then the name of member variable. </a:t>
            </a:r>
            <a:endParaRPr lang="en-IN" sz="2400" dirty="0" smtClean="0">
              <a:latin typeface="Times New Roman" pitchFamily="18" charset="0"/>
              <a:cs typeface="Times New Roman" pitchFamily="18" charset="0"/>
            </a:endParaRPr>
          </a:p>
          <a:p>
            <a:pPr marL="342900" indent="-342900"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method used to access the structure variables are </a:t>
            </a:r>
            <a:endParaRPr lang="en-IN" sz="2400" dirty="0" smtClean="0">
              <a:latin typeface="Times New Roman" pitchFamily="18" charset="0"/>
              <a:cs typeface="Times New Roman" pitchFamily="18" charset="0"/>
            </a:endParaRPr>
          </a:p>
          <a:p>
            <a:pPr marL="0" indent="0" algn="just">
              <a:buClr>
                <a:srgbClr val="C00000"/>
              </a:buClr>
              <a:buNone/>
            </a:pPr>
            <a:r>
              <a:rPr lang="en-IN" sz="2400" b="1" dirty="0" smtClean="0">
                <a:latin typeface="Times New Roman" pitchFamily="18" charset="0"/>
                <a:cs typeface="Times New Roman" pitchFamily="18" charset="0"/>
              </a:rPr>
              <a:t>     e1.emp_id, e1.name, e1.salary, e1.address, e1.dept_no, e1.age. </a:t>
            </a:r>
          </a:p>
          <a:p>
            <a:pPr marL="342900" indent="-342900"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data with in the structure is stored and printed by this method using </a:t>
            </a:r>
            <a:r>
              <a:rPr lang="en-IN" sz="2400" dirty="0" err="1">
                <a:latin typeface="Times New Roman" pitchFamily="18" charset="0"/>
                <a:cs typeface="Times New Roman" pitchFamily="18" charset="0"/>
              </a:rPr>
              <a:t>scanf</a:t>
            </a:r>
            <a:r>
              <a:rPr lang="en-IN" sz="2400" dirty="0">
                <a:latin typeface="Times New Roman" pitchFamily="18" charset="0"/>
                <a:cs typeface="Times New Roman" pitchFamily="18" charset="0"/>
              </a:rPr>
              <a:t> and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 statement in c program. </a:t>
            </a:r>
          </a:p>
          <a:p>
            <a:pPr marL="457200" indent="-457200" algn="just">
              <a:buClr>
                <a:schemeClr val="accent2">
                  <a:lumMod val="75000"/>
                </a:schemeClr>
              </a:buClr>
              <a:buNone/>
            </a:pPr>
            <a:endParaRPr lang="en-IN" sz="2400" dirty="0">
              <a:latin typeface="Times New Roman" pitchFamily="18" charset="0"/>
              <a:cs typeface="Times New Roman" pitchFamily="18" charset="0"/>
            </a:endParaRPr>
          </a:p>
          <a:p>
            <a:pPr marL="0" indent="0" algn="just">
              <a:buClr>
                <a:srgbClr val="C00000"/>
              </a:buClr>
              <a:buNone/>
            </a:pPr>
            <a:endParaRPr lang="en-US" sz="2400" dirty="0" smtClean="0">
              <a:latin typeface="Times New Roman" pitchFamily="18" charset="0"/>
              <a:cs typeface="Times New Roman" pitchFamily="18" charset="0"/>
            </a:endParaRPr>
          </a:p>
          <a:p>
            <a:pPr marL="342900" indent="-342900" algn="just">
              <a:buClr>
                <a:srgbClr val="C00000"/>
              </a:buClr>
              <a:buFont typeface="Wingdings" panose="05000000000000000000" pitchFamily="2" charset="2"/>
              <a:buChar char="§"/>
            </a:pPr>
            <a:endParaRPr lang="en-US" sz="2400" dirty="0" smtClean="0">
              <a:latin typeface="Times New Roman" pitchFamily="18" charset="0"/>
              <a:cs typeface="Times New Roman" pitchFamily="18" charset="0"/>
            </a:endParaRPr>
          </a:p>
          <a:p>
            <a:pPr marL="0" indent="0" algn="just">
              <a:buClr>
                <a:srgbClr val="C00000"/>
              </a:buClr>
              <a:buNone/>
            </a:pPr>
            <a:endParaRPr lang="en-US" sz="2400" dirty="0" smtClean="0">
              <a:latin typeface="Times New Roman" pitchFamily="18" charset="0"/>
              <a:cs typeface="Times New Roman" pitchFamily="18" charset="0"/>
            </a:endParaRPr>
          </a:p>
          <a:p>
            <a:pPr marL="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837250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IN" sz="3600" dirty="0" smtClean="0">
                <a:latin typeface="Times New Roman" pitchFamily="18" charset="0"/>
                <a:cs typeface="Times New Roman" pitchFamily="18" charset="0"/>
              </a:rPr>
              <a:t>Structure </a:t>
            </a:r>
            <a:r>
              <a:rPr lang="en-IN" sz="3600" dirty="0">
                <a:latin typeface="Times New Roman" pitchFamily="18" charset="0"/>
                <a:cs typeface="Times New Roman" pitchFamily="18" charset="0"/>
              </a:rPr>
              <a:t>Assignment</a:t>
            </a:r>
          </a:p>
        </p:txBody>
      </p:sp>
      <p:sp>
        <p:nvSpPr>
          <p:cNvPr id="4" name="Content Placeholder 3"/>
          <p:cNvSpPr>
            <a:spLocks noGrp="1"/>
          </p:cNvSpPr>
          <p:nvPr>
            <p:ph sz="quarter" idx="13"/>
          </p:nvPr>
        </p:nvSpPr>
        <p:spPr>
          <a:xfrm>
            <a:off x="323528" y="908720"/>
            <a:ext cx="8496944" cy="5328592"/>
          </a:xfrm>
        </p:spPr>
        <p:txBody>
          <a:bodyPr>
            <a:normAutofit/>
          </a:bodyPr>
          <a:lstStyle/>
          <a:p>
            <a:pPr marL="457200" indent="-457200"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 value of one structure variable is assigned to another variable of same type using assignment statement. If the e1 and e2 are  structure variables of type employee then the </a:t>
            </a:r>
            <a:r>
              <a:rPr lang="en-IN" sz="2400" dirty="0" smtClean="0">
                <a:latin typeface="Times New Roman" pitchFamily="18" charset="0"/>
                <a:cs typeface="Times New Roman" pitchFamily="18" charset="0"/>
              </a:rPr>
              <a:t>statement. </a:t>
            </a:r>
            <a:endParaRPr lang="en-IN" sz="2400" dirty="0">
              <a:latin typeface="Times New Roman" pitchFamily="18" charset="0"/>
              <a:cs typeface="Times New Roman" pitchFamily="18" charset="0"/>
            </a:endParaRPr>
          </a:p>
          <a:p>
            <a:pPr marL="0" indent="0" algn="just">
              <a:buClr>
                <a:srgbClr val="C00000"/>
              </a:buClr>
              <a:buNone/>
            </a:pP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e1 </a:t>
            </a:r>
            <a:r>
              <a:rPr lang="en-IN" sz="2400" b="1" dirty="0">
                <a:latin typeface="Times New Roman" pitchFamily="18" charset="0"/>
                <a:cs typeface="Times New Roman" pitchFamily="18" charset="0"/>
              </a:rPr>
              <a:t>= e2; </a:t>
            </a:r>
          </a:p>
          <a:p>
            <a:pPr marL="457200" indent="-457200" algn="just">
              <a:buClr>
                <a:srgbClr val="C00000"/>
              </a:buClr>
              <a:buFont typeface="Wingdings" panose="05000000000000000000" pitchFamily="2" charset="2"/>
              <a:buChar char="§"/>
            </a:pPr>
            <a:r>
              <a:rPr lang="en-IN" sz="2400" dirty="0">
                <a:latin typeface="Times New Roman" pitchFamily="18" charset="0"/>
                <a:cs typeface="Times New Roman" pitchFamily="18" charset="0"/>
              </a:rPr>
              <a:t>Assign value of structure variable e2 to e1. The value of each member of e2 is assigned to corresponding members of </a:t>
            </a:r>
            <a:r>
              <a:rPr lang="en-IN" sz="2400" dirty="0" smtClean="0">
                <a:latin typeface="Times New Roman" pitchFamily="18" charset="0"/>
                <a:cs typeface="Times New Roman" pitchFamily="18" charset="0"/>
              </a:rPr>
              <a:t>e1. </a:t>
            </a:r>
            <a:endParaRPr lang="en-IN" sz="2400" dirty="0">
              <a:latin typeface="Times New Roman" pitchFamily="18" charset="0"/>
              <a:cs typeface="Times New Roman" pitchFamily="18" charset="0"/>
            </a:endParaRPr>
          </a:p>
          <a:p>
            <a:pPr marL="0" indent="0" algn="just">
              <a:buClr>
                <a:srgbClr val="C00000"/>
              </a:buClr>
              <a:buNone/>
            </a:pPr>
            <a:r>
              <a:rPr lang="en-US" sz="2400" b="1" dirty="0" smtClean="0">
                <a:latin typeface="Times New Roman" pitchFamily="18" charset="0"/>
                <a:cs typeface="Times New Roman" pitchFamily="18" charset="0"/>
              </a:rPr>
              <a:t>Please go with attached program in slide no 25.</a:t>
            </a:r>
            <a:endParaRPr lang="en-IN" sz="2400" b="1"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870445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Array of Structure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lnSpcReduction="10000"/>
          </a:bodyPr>
          <a:lstStyle/>
          <a:p>
            <a:pPr marL="457200" indent="-457200" algn="just">
              <a:buClr>
                <a:srgbClr val="C00000"/>
              </a:buClr>
              <a:buSzPct val="120000"/>
              <a:buFont typeface="Wingdings" panose="05000000000000000000" pitchFamily="2" charset="2"/>
              <a:buChar char="§"/>
            </a:pPr>
            <a:r>
              <a:rPr lang="en-IN" sz="2400" dirty="0">
                <a:latin typeface="Times New Roman" pitchFamily="18" charset="0"/>
                <a:cs typeface="Times New Roman" pitchFamily="18" charset="0"/>
              </a:rPr>
              <a:t>C language allows to create an array of variables of a structure. </a:t>
            </a:r>
          </a:p>
          <a:p>
            <a:pPr marL="457200" indent="-457200" algn="just">
              <a:buClr>
                <a:srgbClr val="C00000"/>
              </a:buClr>
              <a:buSzPct val="120000"/>
              <a:buFont typeface="Wingdings" panose="05000000000000000000" pitchFamily="2" charset="2"/>
              <a:buChar char="§"/>
            </a:pPr>
            <a:r>
              <a:rPr lang="en-IN" sz="2400" dirty="0">
                <a:latin typeface="Times New Roman" pitchFamily="18" charset="0"/>
                <a:cs typeface="Times New Roman" pitchFamily="18" charset="0"/>
              </a:rPr>
              <a:t>The array of structure is used to store the large number of similar records. </a:t>
            </a:r>
          </a:p>
          <a:p>
            <a:pPr marL="457200" indent="-457200" algn="just">
              <a:buClr>
                <a:srgbClr val="C00000"/>
              </a:buClr>
              <a:buSzPct val="120000"/>
              <a:buFont typeface="Wingdings" panose="05000000000000000000" pitchFamily="2" charset="2"/>
              <a:buChar char="§"/>
            </a:pPr>
            <a:r>
              <a:rPr lang="en-IN" sz="2400" dirty="0">
                <a:latin typeface="Times New Roman" pitchFamily="18" charset="0"/>
                <a:cs typeface="Times New Roman" pitchFamily="18" charset="0"/>
              </a:rPr>
              <a:t>For example to store the record of 100 employees then array of structure is used. </a:t>
            </a:r>
          </a:p>
          <a:p>
            <a:pPr marL="457200" indent="-457200" algn="just">
              <a:buClr>
                <a:srgbClr val="C00000"/>
              </a:buClr>
              <a:buSzPct val="120000"/>
              <a:buFont typeface="Wingdings" panose="05000000000000000000" pitchFamily="2" charset="2"/>
              <a:buChar char="§"/>
            </a:pPr>
            <a:r>
              <a:rPr lang="en-IN" sz="2400" dirty="0">
                <a:latin typeface="Times New Roman" pitchFamily="18" charset="0"/>
                <a:cs typeface="Times New Roman" pitchFamily="18" charset="0"/>
              </a:rPr>
              <a:t>The method to define and access the array element  of array of structure is similar to other array. </a:t>
            </a:r>
          </a:p>
          <a:p>
            <a:pPr marL="457200" indent="-457200" algn="just">
              <a:buClr>
                <a:srgbClr val="C00000"/>
              </a:buClr>
              <a:buSzPct val="120000"/>
              <a:buFont typeface="Wingdings" panose="05000000000000000000" pitchFamily="2" charset="2"/>
              <a:buChar char="§"/>
            </a:pPr>
            <a:r>
              <a:rPr lang="en-IN" sz="2400" b="1" dirty="0">
                <a:latin typeface="Times New Roman" pitchFamily="18" charset="0"/>
                <a:cs typeface="Times New Roman" pitchFamily="18" charset="0"/>
              </a:rPr>
              <a:t>The syntax to define the array of structure is,</a:t>
            </a:r>
          </a:p>
          <a:p>
            <a:pPr marL="0" indent="0" algn="just">
              <a:buClr>
                <a:srgbClr val="C00000"/>
              </a:buClr>
              <a:buSzPct val="120000"/>
              <a:buNone/>
            </a:pPr>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struct</a:t>
            </a:r>
            <a:r>
              <a:rPr lang="en-IN" sz="2400" b="1" dirty="0" smtClean="0">
                <a:latin typeface="Times New Roman" pitchFamily="18" charset="0"/>
                <a:cs typeface="Times New Roman" pitchFamily="18" charset="0"/>
              </a:rPr>
              <a:t>  </a:t>
            </a:r>
            <a:r>
              <a:rPr lang="en-IN" sz="2400" b="1" dirty="0">
                <a:latin typeface="Times New Roman" pitchFamily="18" charset="0"/>
                <a:cs typeface="Times New Roman" pitchFamily="18" charset="0"/>
              </a:rPr>
              <a:t>&lt;</a:t>
            </a:r>
            <a:r>
              <a:rPr lang="en-IN" sz="2400" b="1" dirty="0" err="1">
                <a:latin typeface="Times New Roman" pitchFamily="18" charset="0"/>
                <a:cs typeface="Times New Roman" pitchFamily="18" charset="0"/>
              </a:rPr>
              <a:t>struct_name</a:t>
            </a:r>
            <a:r>
              <a:rPr lang="en-IN" sz="2400" b="1" dirty="0">
                <a:latin typeface="Times New Roman" pitchFamily="18" charset="0"/>
                <a:cs typeface="Times New Roman" pitchFamily="18" charset="0"/>
              </a:rPr>
              <a:t>&gt; &lt;</a:t>
            </a:r>
            <a:r>
              <a:rPr lang="en-IN" sz="2400" b="1" dirty="0" err="1">
                <a:latin typeface="Times New Roman" pitchFamily="18" charset="0"/>
                <a:cs typeface="Times New Roman" pitchFamily="18" charset="0"/>
              </a:rPr>
              <a:t>array_var_name</a:t>
            </a:r>
            <a:r>
              <a:rPr lang="en-IN" sz="2400" b="1" dirty="0">
                <a:latin typeface="Times New Roman" pitchFamily="18" charset="0"/>
                <a:cs typeface="Times New Roman" pitchFamily="18" charset="0"/>
              </a:rPr>
              <a:t>&gt; [&lt;value&gt;];</a:t>
            </a:r>
          </a:p>
          <a:p>
            <a:pPr marL="457200" indent="-457200" algn="just">
              <a:buClr>
                <a:srgbClr val="C00000"/>
              </a:buClr>
              <a:buSzPct val="120000"/>
              <a:buFont typeface="Wingdings" panose="05000000000000000000" pitchFamily="2" charset="2"/>
              <a:buChar char="§"/>
            </a:pPr>
            <a:r>
              <a:rPr lang="en-IN" sz="2400" b="1" dirty="0">
                <a:latin typeface="Times New Roman" pitchFamily="18" charset="0"/>
                <a:cs typeface="Times New Roman" pitchFamily="18" charset="0"/>
              </a:rPr>
              <a:t>For Example:-</a:t>
            </a:r>
          </a:p>
          <a:p>
            <a:pPr marL="0" indent="0" algn="just">
              <a:buClr>
                <a:srgbClr val="C00000"/>
              </a:buClr>
              <a:buSzPct val="12000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struct</a:t>
            </a:r>
            <a:r>
              <a:rPr lang="en-IN" sz="2400" b="1" dirty="0">
                <a:latin typeface="Times New Roman" pitchFamily="18" charset="0"/>
                <a:cs typeface="Times New Roman" pitchFamily="18" charset="0"/>
              </a:rPr>
              <a:t> employee e1[100</a:t>
            </a:r>
            <a:r>
              <a:rPr lang="en-IN" sz="2400" b="1" dirty="0" smtClean="0">
                <a:latin typeface="Times New Roman" pitchFamily="18" charset="0"/>
                <a:cs typeface="Times New Roman" pitchFamily="18" charset="0"/>
              </a:rPr>
              <a:t>];</a:t>
            </a:r>
          </a:p>
          <a:p>
            <a:pPr marL="0" indent="0" algn="just">
              <a:buClr>
                <a:srgbClr val="C00000"/>
              </a:buClr>
              <a:buSzPct val="120000"/>
              <a:buNone/>
            </a:pPr>
            <a:r>
              <a:rPr lang="en-US" sz="2400" b="1" dirty="0" smtClean="0">
                <a:latin typeface="Times New Roman" pitchFamily="18" charset="0"/>
                <a:cs typeface="Times New Roman" pitchFamily="18" charset="0"/>
                <a:hlinkClick r:id="rId2" action="ppaction://hlinkfile"/>
              </a:rPr>
              <a:t>Program for array of structure</a:t>
            </a:r>
            <a:endParaRPr lang="en-IN" sz="2400" b="1" dirty="0">
              <a:latin typeface="Times New Roman" pitchFamily="18" charset="0"/>
              <a:cs typeface="Times New Roman"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983678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Function in C</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Font typeface="Wingdings" panose="05000000000000000000" pitchFamily="2" charset="2"/>
              <a:buChar char="§"/>
            </a:pPr>
            <a:r>
              <a:rPr lang="en-US" sz="2400" dirty="0">
                <a:latin typeface="Times New Roman" pitchFamily="18" charset="0"/>
                <a:cs typeface="Times New Roman" pitchFamily="18" charset="0"/>
              </a:rPr>
              <a:t>The function contains the set of programming statements enclosed by {}. </a:t>
            </a:r>
            <a:endParaRPr lang="en-US" sz="2400" dirty="0" smtClean="0">
              <a:latin typeface="Times New Roman" pitchFamily="18" charset="0"/>
              <a:cs typeface="Times New Roman" pitchFamily="18" charset="0"/>
            </a:endParaRPr>
          </a:p>
          <a:p>
            <a:pPr algn="just">
              <a:buFont typeface="Wingdings" panose="05000000000000000000" pitchFamily="2" charset="2"/>
              <a:buChar char="§"/>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function can be called multiple times to provide reusability and modularity to the C program. </a:t>
            </a:r>
            <a:endParaRPr lang="en-US" sz="2400" dirty="0" smtClean="0">
              <a:latin typeface="Times New Roman" pitchFamily="18" charset="0"/>
              <a:cs typeface="Times New Roman" pitchFamily="18" charset="0"/>
            </a:endParaRPr>
          </a:p>
          <a:p>
            <a:pPr algn="just">
              <a:buFont typeface="Wingdings" panose="05000000000000000000" pitchFamily="2" charset="2"/>
              <a:buChar char="§"/>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other words, we can say that the collection of functions creates a program. The function is also known as </a:t>
            </a:r>
            <a:r>
              <a:rPr lang="en-US" sz="2400" dirty="0" smtClean="0">
                <a:latin typeface="Times New Roman" pitchFamily="18" charset="0"/>
                <a:cs typeface="Times New Roman" pitchFamily="18" charset="0"/>
              </a:rPr>
              <a:t>procedure or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subroutine in </a:t>
            </a:r>
            <a:r>
              <a:rPr lang="en-US" sz="2400" dirty="0">
                <a:latin typeface="Times New Roman" pitchFamily="18" charset="0"/>
                <a:cs typeface="Times New Roman" pitchFamily="18" charset="0"/>
              </a:rPr>
              <a:t>other programming languages</a:t>
            </a:r>
            <a:r>
              <a:rPr lang="en-US" sz="2400" dirty="0" smtClean="0">
                <a:latin typeface="Times New Roman" pitchFamily="18" charset="0"/>
                <a:cs typeface="Times New Roman" pitchFamily="18" charset="0"/>
              </a:rPr>
              <a:t>.</a:t>
            </a:r>
          </a:p>
          <a:p>
            <a:pPr marL="45720" indent="0" algn="just">
              <a:buNone/>
            </a:pPr>
            <a:r>
              <a:rPr lang="en-US" sz="2400" dirty="0" smtClean="0">
                <a:latin typeface="Times New Roman" pitchFamily="18" charset="0"/>
                <a:cs typeface="Times New Roman" pitchFamily="18" charset="0"/>
              </a:rPr>
              <a:t> </a:t>
            </a:r>
          </a:p>
          <a:p>
            <a:pPr algn="just">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91810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200" dirty="0" smtClean="0">
                <a:latin typeface="Times New Roman" pitchFamily="18" charset="0"/>
                <a:cs typeface="Times New Roman" pitchFamily="18" charset="0"/>
              </a:rPr>
              <a:t>Structure within structure or nested structure</a:t>
            </a:r>
            <a:endParaRPr lang="en-IN" sz="32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lnSpcReduction="10000"/>
          </a:bodyPr>
          <a:lstStyle/>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Nested Structure mean : structure within structure. </a:t>
            </a:r>
          </a:p>
          <a:p>
            <a:pPr marL="342900" indent="-342900"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C </a:t>
            </a:r>
            <a:r>
              <a:rPr lang="en-IN" sz="2400" dirty="0">
                <a:latin typeface="Times New Roman" pitchFamily="18" charset="0"/>
                <a:cs typeface="Times New Roman" pitchFamily="18" charset="0"/>
              </a:rPr>
              <a:t>language define a variable of structure type as a member of other structure type. The syntax to define the structure within structure is </a:t>
            </a:r>
          </a:p>
          <a:p>
            <a:pPr marL="265113" indent="95250">
              <a:buClr>
                <a:schemeClr val="accent2">
                  <a:lumMod val="75000"/>
                </a:schemeClr>
              </a:buClr>
              <a:buNone/>
            </a:pPr>
            <a:r>
              <a:rPr lang="en-IN" sz="2400" b="1" dirty="0" err="1">
                <a:latin typeface="Times New Roman" pitchFamily="18" charset="0"/>
                <a:cs typeface="Times New Roman" pitchFamily="18" charset="0"/>
              </a:rPr>
              <a:t>struct</a:t>
            </a:r>
            <a:r>
              <a:rPr lang="en-IN" sz="2400" dirty="0">
                <a:latin typeface="Times New Roman" pitchFamily="18" charset="0"/>
                <a:cs typeface="Times New Roman" pitchFamily="18" charset="0"/>
              </a:rPr>
              <a:t> &lt;</a:t>
            </a:r>
            <a:r>
              <a:rPr lang="en-IN" sz="2400" dirty="0" err="1">
                <a:latin typeface="Times New Roman" pitchFamily="18" charset="0"/>
                <a:cs typeface="Times New Roman" pitchFamily="18" charset="0"/>
              </a:rPr>
              <a:t>struct_name</a:t>
            </a:r>
            <a:r>
              <a:rPr lang="en-IN" sz="2400" dirty="0">
                <a:latin typeface="Times New Roman" pitchFamily="18" charset="0"/>
                <a:cs typeface="Times New Roman" pitchFamily="18" charset="0"/>
              </a:rPr>
              <a:t>&gt;</a:t>
            </a:r>
          </a:p>
          <a:p>
            <a:pPr marL="265113" indent="95250">
              <a:buClr>
                <a:schemeClr val="accent2">
                  <a:lumMod val="75000"/>
                </a:schemeClr>
              </a:buClr>
              <a:buNone/>
            </a:pPr>
            <a:r>
              <a:rPr lang="en-IN" sz="2400" dirty="0">
                <a:latin typeface="Times New Roman" pitchFamily="18" charset="0"/>
                <a:cs typeface="Times New Roman" pitchFamily="18" charset="0"/>
              </a:rPr>
              <a:t>{	&lt;</a:t>
            </a:r>
            <a:r>
              <a:rPr lang="en-IN" sz="2400" dirty="0" err="1">
                <a:latin typeface="Times New Roman" pitchFamily="18" charset="0"/>
                <a:cs typeface="Times New Roman" pitchFamily="18" charset="0"/>
              </a:rPr>
              <a:t>data_type</a:t>
            </a:r>
            <a:r>
              <a:rPr lang="en-IN" sz="2400" dirty="0">
                <a:latin typeface="Times New Roman" pitchFamily="18" charset="0"/>
                <a:cs typeface="Times New Roman" pitchFamily="18" charset="0"/>
              </a:rPr>
              <a:t>&gt; &lt;</a:t>
            </a:r>
            <a:r>
              <a:rPr lang="en-IN" sz="2400" dirty="0" err="1">
                <a:latin typeface="Times New Roman" pitchFamily="18" charset="0"/>
                <a:cs typeface="Times New Roman" pitchFamily="18" charset="0"/>
              </a:rPr>
              <a:t>variable_name</a:t>
            </a:r>
            <a:r>
              <a:rPr lang="en-IN" sz="2400" dirty="0">
                <a:latin typeface="Times New Roman" pitchFamily="18" charset="0"/>
                <a:cs typeface="Times New Roman" pitchFamily="18" charset="0"/>
              </a:rPr>
              <a:t>&gt;;</a:t>
            </a:r>
          </a:p>
          <a:p>
            <a:pPr marL="265113" indent="95250">
              <a:buClr>
                <a:schemeClr val="accent2">
                  <a:lumMod val="75000"/>
                </a:schemeClr>
              </a:buClr>
              <a:buNone/>
            </a:pPr>
            <a:r>
              <a:rPr lang="en-IN" sz="2400" dirty="0">
                <a:latin typeface="Times New Roman" pitchFamily="18" charset="0"/>
                <a:cs typeface="Times New Roman" pitchFamily="18" charset="0"/>
              </a:rPr>
              <a:t>	</a:t>
            </a:r>
            <a:r>
              <a:rPr lang="en-IN" sz="2400" b="1" dirty="0" err="1">
                <a:latin typeface="Times New Roman" pitchFamily="18" charset="0"/>
                <a:cs typeface="Times New Roman" pitchFamily="18" charset="0"/>
              </a:rPr>
              <a:t>struct</a:t>
            </a:r>
            <a:r>
              <a:rPr lang="en-IN" sz="2400" dirty="0">
                <a:latin typeface="Times New Roman" pitchFamily="18" charset="0"/>
                <a:cs typeface="Times New Roman" pitchFamily="18" charset="0"/>
              </a:rPr>
              <a:t> &lt;</a:t>
            </a:r>
            <a:r>
              <a:rPr lang="en-IN" sz="2400" dirty="0" err="1">
                <a:latin typeface="Times New Roman" pitchFamily="18" charset="0"/>
                <a:cs typeface="Times New Roman" pitchFamily="18" charset="0"/>
              </a:rPr>
              <a:t>struct_name</a:t>
            </a:r>
            <a:r>
              <a:rPr lang="en-IN" sz="2400" dirty="0">
                <a:latin typeface="Times New Roman" pitchFamily="18" charset="0"/>
                <a:cs typeface="Times New Roman" pitchFamily="18" charset="0"/>
              </a:rPr>
              <a:t>&gt;</a:t>
            </a:r>
          </a:p>
          <a:p>
            <a:pPr marL="265113" indent="95250">
              <a:buClr>
                <a:schemeClr val="accent2">
                  <a:lumMod val="75000"/>
                </a:schemeClr>
              </a:buClr>
              <a:buNone/>
            </a:pPr>
            <a:r>
              <a:rPr lang="en-IN" sz="2400" dirty="0">
                <a:latin typeface="Times New Roman" pitchFamily="18" charset="0"/>
                <a:cs typeface="Times New Roman" pitchFamily="18" charset="0"/>
              </a:rPr>
              <a:t>	{ 	&lt;</a:t>
            </a:r>
            <a:r>
              <a:rPr lang="en-IN" sz="2400" dirty="0" err="1">
                <a:latin typeface="Times New Roman" pitchFamily="18" charset="0"/>
                <a:cs typeface="Times New Roman" pitchFamily="18" charset="0"/>
              </a:rPr>
              <a:t>data_type</a:t>
            </a:r>
            <a:r>
              <a:rPr lang="en-IN" sz="2400" dirty="0">
                <a:latin typeface="Times New Roman" pitchFamily="18" charset="0"/>
                <a:cs typeface="Times New Roman" pitchFamily="18" charset="0"/>
              </a:rPr>
              <a:t>&gt; &lt;</a:t>
            </a:r>
            <a:r>
              <a:rPr lang="en-IN" sz="2400" dirty="0" err="1">
                <a:latin typeface="Times New Roman" pitchFamily="18" charset="0"/>
                <a:cs typeface="Times New Roman" pitchFamily="18" charset="0"/>
              </a:rPr>
              <a:t>variable_name</a:t>
            </a:r>
            <a:r>
              <a:rPr lang="en-IN" sz="2400" dirty="0">
                <a:latin typeface="Times New Roman" pitchFamily="18" charset="0"/>
                <a:cs typeface="Times New Roman" pitchFamily="18" charset="0"/>
              </a:rPr>
              <a:t>&gt;;</a:t>
            </a:r>
          </a:p>
          <a:p>
            <a:pPr marL="265113" indent="95250">
              <a:buClr>
                <a:schemeClr val="accent2">
                  <a:lumMod val="75000"/>
                </a:schemeClr>
              </a:buCl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a:t>
            </a:r>
          </a:p>
          <a:p>
            <a:pPr marL="265113" indent="95250">
              <a:buClr>
                <a:schemeClr val="accent2">
                  <a:lumMod val="75000"/>
                </a:schemeClr>
              </a:buCl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&lt;</a:t>
            </a:r>
            <a:r>
              <a:rPr lang="en-IN" sz="2400" b="1" dirty="0" err="1">
                <a:latin typeface="Times New Roman" pitchFamily="18" charset="0"/>
                <a:cs typeface="Times New Roman" pitchFamily="18" charset="0"/>
              </a:rPr>
              <a:t>struct_variable</a:t>
            </a:r>
            <a:r>
              <a:rPr lang="en-IN" sz="2400" b="1" dirty="0">
                <a:latin typeface="Times New Roman" pitchFamily="18" charset="0"/>
                <a:cs typeface="Times New Roman" pitchFamily="18" charset="0"/>
              </a:rPr>
              <a:t>&gt;</a:t>
            </a:r>
            <a:r>
              <a:rPr lang="en-IN" sz="2400" dirty="0">
                <a:latin typeface="Times New Roman" pitchFamily="18" charset="0"/>
                <a:cs typeface="Times New Roman" pitchFamily="18" charset="0"/>
              </a:rPr>
              <a:t>;</a:t>
            </a:r>
          </a:p>
          <a:p>
            <a:pPr marL="265113" indent="95250">
              <a:buClr>
                <a:schemeClr val="accent2">
                  <a:lumMod val="75000"/>
                </a:schemeClr>
              </a:buClr>
              <a:buNone/>
            </a:pPr>
            <a:r>
              <a:rPr lang="en-IN" sz="2400" dirty="0">
                <a:latin typeface="Times New Roman" pitchFamily="18" charset="0"/>
                <a:cs typeface="Times New Roman" pitchFamily="18" charset="0"/>
              </a:rPr>
              <a:t>	&lt;</a:t>
            </a:r>
            <a:r>
              <a:rPr lang="en-IN" sz="2400" dirty="0" err="1">
                <a:latin typeface="Times New Roman" pitchFamily="18" charset="0"/>
                <a:cs typeface="Times New Roman" pitchFamily="18" charset="0"/>
              </a:rPr>
              <a:t>data_type</a:t>
            </a:r>
            <a:r>
              <a:rPr lang="en-IN" sz="2400" dirty="0">
                <a:latin typeface="Times New Roman" pitchFamily="18" charset="0"/>
                <a:cs typeface="Times New Roman" pitchFamily="18" charset="0"/>
              </a:rPr>
              <a:t>&gt; &lt;</a:t>
            </a:r>
            <a:r>
              <a:rPr lang="en-IN" sz="2400" dirty="0" err="1">
                <a:latin typeface="Times New Roman" pitchFamily="18" charset="0"/>
                <a:cs typeface="Times New Roman" pitchFamily="18" charset="0"/>
              </a:rPr>
              <a:t>variable_name</a:t>
            </a:r>
            <a:r>
              <a:rPr lang="en-IN" sz="2400" dirty="0">
                <a:latin typeface="Times New Roman" pitchFamily="18" charset="0"/>
                <a:cs typeface="Times New Roman" pitchFamily="18" charset="0"/>
              </a:rPr>
              <a:t>&gt;;</a:t>
            </a:r>
          </a:p>
          <a:p>
            <a:pPr marL="265113" indent="95250">
              <a:buClr>
                <a:schemeClr val="accent2">
                  <a:lumMod val="75000"/>
                </a:schemeClr>
              </a:buClr>
              <a:buNone/>
            </a:pPr>
            <a:r>
              <a:rPr lang="en-IN" sz="2400" dirty="0">
                <a:latin typeface="Times New Roman" pitchFamily="18" charset="0"/>
                <a:cs typeface="Times New Roman" pitchFamily="18" charset="0"/>
              </a:rPr>
              <a:t>};</a:t>
            </a:r>
          </a:p>
          <a:p>
            <a:pPr marL="0" indent="0" algn="just">
              <a:buClr>
                <a:srgbClr val="C00000"/>
              </a:buClr>
              <a:buNone/>
            </a:pPr>
            <a:endParaRPr lang="en-IN" sz="2400" b="1"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744646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Example of nested structure</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566335908"/>
              </p:ext>
            </p:extLst>
          </p:nvPr>
        </p:nvGraphicFramePr>
        <p:xfrm>
          <a:off x="323850" y="908050"/>
          <a:ext cx="8496300" cy="4851400"/>
        </p:xfrm>
        <a:graphic>
          <a:graphicData uri="http://schemas.openxmlformats.org/drawingml/2006/table">
            <a:tbl>
              <a:tblPr firstRow="1" bandRow="1">
                <a:tableStyleId>{5FD0F851-EC5A-4D38-B0AD-8093EC10F338}</a:tableStyleId>
              </a:tblPr>
              <a:tblGrid>
                <a:gridCol w="4248150">
                  <a:extLst>
                    <a:ext uri="{9D8B030D-6E8A-4147-A177-3AD203B41FA5}">
                      <a16:colId xmlns:a16="http://schemas.microsoft.com/office/drawing/2014/main" val="2232892807"/>
                    </a:ext>
                  </a:extLst>
                </a:gridCol>
                <a:gridCol w="4248150">
                  <a:extLst>
                    <a:ext uri="{9D8B030D-6E8A-4147-A177-3AD203B41FA5}">
                      <a16:colId xmlns:a16="http://schemas.microsoft.com/office/drawing/2014/main" val="1388273934"/>
                    </a:ext>
                  </a:extLst>
                </a:gridCol>
              </a:tblGrid>
              <a:tr h="370840">
                <a:tc>
                  <a:txBody>
                    <a:bodyPr/>
                    <a:lstStyle/>
                    <a:p>
                      <a:r>
                        <a:rPr lang="en-US" dirty="0" err="1" smtClean="0">
                          <a:latin typeface="Times New Roman" panose="02020603050405020304" pitchFamily="18" charset="0"/>
                          <a:cs typeface="Times New Roman" panose="02020603050405020304" pitchFamily="18" charset="0"/>
                        </a:rPr>
                        <a:t>struct</a:t>
                      </a:r>
                      <a:r>
                        <a:rPr lang="en-US" baseline="0" dirty="0" smtClean="0">
                          <a:latin typeface="Times New Roman" panose="02020603050405020304" pitchFamily="18" charset="0"/>
                          <a:cs typeface="Times New Roman" panose="02020603050405020304" pitchFamily="18" charset="0"/>
                        </a:rPr>
                        <a:t> employee</a:t>
                      </a:r>
                    </a:p>
                    <a:p>
                      <a:r>
                        <a:rPr lang="en-US" baseline="0" dirty="0" smtClean="0">
                          <a:latin typeface="Times New Roman" panose="02020603050405020304" pitchFamily="18" charset="0"/>
                          <a:cs typeface="Times New Roman" panose="02020603050405020304" pitchFamily="18" charset="0"/>
                        </a:rPr>
                        <a:t>{</a:t>
                      </a:r>
                    </a:p>
                    <a:p>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int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empid</a:t>
                      </a:r>
                      <a:r>
                        <a:rPr lang="en-US" baseline="0" dirty="0" smtClean="0">
                          <a:latin typeface="Times New Roman" panose="02020603050405020304" pitchFamily="18" charset="0"/>
                          <a:cs typeface="Times New Roman" panose="02020603050405020304" pitchFamily="18" charset="0"/>
                        </a:rPr>
                        <a:t>;</a:t>
                      </a:r>
                    </a:p>
                    <a:p>
                      <a:r>
                        <a:rPr lang="en-US" baseline="0" dirty="0" smtClean="0">
                          <a:latin typeface="Times New Roman" panose="02020603050405020304" pitchFamily="18" charset="0"/>
                          <a:cs typeface="Times New Roman" panose="02020603050405020304" pitchFamily="18" charset="0"/>
                        </a:rPr>
                        <a:t>       char name[20];</a:t>
                      </a:r>
                    </a:p>
                    <a:p>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struct</a:t>
                      </a:r>
                      <a:r>
                        <a:rPr lang="en-US" baseline="0" dirty="0" smtClean="0">
                          <a:latin typeface="Times New Roman" panose="02020603050405020304" pitchFamily="18" charset="0"/>
                          <a:cs typeface="Times New Roman" panose="02020603050405020304" pitchFamily="18" charset="0"/>
                        </a:rPr>
                        <a:t> date</a:t>
                      </a:r>
                    </a:p>
                    <a:p>
                      <a:r>
                        <a:rPr lang="en-US" baseline="0" dirty="0" smtClean="0">
                          <a:latin typeface="Times New Roman" panose="02020603050405020304" pitchFamily="18" charset="0"/>
                          <a:cs typeface="Times New Roman" panose="02020603050405020304" pitchFamily="18" charset="0"/>
                        </a:rPr>
                        <a:t>       {</a:t>
                      </a:r>
                    </a:p>
                    <a:p>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int</a:t>
                      </a:r>
                      <a:r>
                        <a:rPr lang="en-US" baseline="0" dirty="0" smtClean="0">
                          <a:latin typeface="Times New Roman" panose="02020603050405020304" pitchFamily="18" charset="0"/>
                          <a:cs typeface="Times New Roman" panose="02020603050405020304" pitchFamily="18" charset="0"/>
                        </a:rPr>
                        <a:t> day;</a:t>
                      </a:r>
                    </a:p>
                    <a:p>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int</a:t>
                      </a:r>
                      <a:r>
                        <a:rPr lang="en-US" baseline="0" dirty="0" smtClean="0">
                          <a:latin typeface="Times New Roman" panose="02020603050405020304" pitchFamily="18" charset="0"/>
                          <a:cs typeface="Times New Roman" panose="02020603050405020304" pitchFamily="18" charset="0"/>
                        </a:rPr>
                        <a:t> month;</a:t>
                      </a:r>
                    </a:p>
                    <a:p>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int</a:t>
                      </a:r>
                      <a:r>
                        <a:rPr lang="en-US" baseline="0" dirty="0" smtClean="0">
                          <a:latin typeface="Times New Roman" panose="02020603050405020304" pitchFamily="18" charset="0"/>
                          <a:cs typeface="Times New Roman" panose="02020603050405020304" pitchFamily="18" charset="0"/>
                        </a:rPr>
                        <a:t> year;</a:t>
                      </a:r>
                    </a:p>
                    <a:p>
                      <a:r>
                        <a:rPr lang="en-US" baseline="0" dirty="0" smtClean="0">
                          <a:latin typeface="Times New Roman" panose="02020603050405020304" pitchFamily="18" charset="0"/>
                          <a:cs typeface="Times New Roman" panose="02020603050405020304" pitchFamily="18" charset="0"/>
                        </a:rPr>
                        <a:t>       }day;</a:t>
                      </a:r>
                    </a:p>
                    <a:p>
                      <a:r>
                        <a:rPr lang="en-US" baseline="0" dirty="0" smtClean="0">
                          <a:latin typeface="Times New Roman" panose="02020603050405020304" pitchFamily="18" charset="0"/>
                          <a:cs typeface="Times New Roman" panose="02020603050405020304" pitchFamily="18" charset="0"/>
                        </a:rPr>
                        <a:t>       float salary;</a:t>
                      </a:r>
                    </a:p>
                    <a:p>
                      <a:r>
                        <a:rPr lang="en-US" baseline="0" dirty="0" smtClean="0">
                          <a:latin typeface="Times New Roman" panose="02020603050405020304" pitchFamily="18" charset="0"/>
                          <a:cs typeface="Times New Roman" panose="02020603050405020304" pitchFamily="18" charset="0"/>
                        </a:rPr>
                        <a:t>       char designation</a:t>
                      </a:r>
                    </a:p>
                    <a:p>
                      <a:r>
                        <a:rPr lang="en-US" baseline="0"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struct</a:t>
                      </a:r>
                      <a:r>
                        <a:rPr lang="en-US" baseline="0" dirty="0" smtClean="0">
                          <a:latin typeface="Times New Roman" panose="02020603050405020304" pitchFamily="18" charset="0"/>
                          <a:cs typeface="Times New Roman" panose="02020603050405020304" pitchFamily="18" charset="0"/>
                        </a:rPr>
                        <a:t> student</a:t>
                      </a:r>
                    </a:p>
                    <a:p>
                      <a:r>
                        <a:rPr lang="en-US" baseline="0" dirty="0" smtClean="0">
                          <a:latin typeface="Times New Roman" panose="02020603050405020304" pitchFamily="18" charset="0"/>
                          <a:cs typeface="Times New Roman" panose="02020603050405020304" pitchFamily="18" charset="0"/>
                        </a:rPr>
                        <a:t>{ </a:t>
                      </a:r>
                    </a:p>
                    <a:p>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int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stdid</a:t>
                      </a:r>
                      <a:r>
                        <a:rPr lang="en-US" baseline="0" dirty="0" smtClean="0">
                          <a:latin typeface="Times New Roman" panose="02020603050405020304" pitchFamily="18" charset="0"/>
                          <a:cs typeface="Times New Roman" panose="02020603050405020304" pitchFamily="18" charset="0"/>
                        </a:rPr>
                        <a:t>;</a:t>
                      </a:r>
                    </a:p>
                    <a:p>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struct</a:t>
                      </a:r>
                      <a:r>
                        <a:rPr lang="en-US" baseline="0" dirty="0" smtClean="0">
                          <a:latin typeface="Times New Roman" panose="02020603050405020304" pitchFamily="18" charset="0"/>
                          <a:cs typeface="Times New Roman" panose="02020603050405020304" pitchFamily="18" charset="0"/>
                        </a:rPr>
                        <a:t> name</a:t>
                      </a:r>
                    </a:p>
                    <a:p>
                      <a:r>
                        <a:rPr lang="en-US" baseline="0" dirty="0" smtClean="0">
                          <a:latin typeface="Times New Roman" panose="02020603050405020304" pitchFamily="18" charset="0"/>
                          <a:cs typeface="Times New Roman" panose="02020603050405020304" pitchFamily="18" charset="0"/>
                        </a:rPr>
                        <a:t>        {</a:t>
                      </a:r>
                    </a:p>
                    <a:p>
                      <a:r>
                        <a:rPr lang="en-US" baseline="0" dirty="0" smtClean="0">
                          <a:latin typeface="Times New Roman" panose="02020603050405020304" pitchFamily="18" charset="0"/>
                          <a:cs typeface="Times New Roman" panose="02020603050405020304" pitchFamily="18" charset="0"/>
                        </a:rPr>
                        <a:t>                 char </a:t>
                      </a:r>
                      <a:r>
                        <a:rPr lang="en-US" baseline="0" dirty="0" err="1" smtClean="0">
                          <a:latin typeface="Times New Roman" panose="02020603050405020304" pitchFamily="18" charset="0"/>
                          <a:cs typeface="Times New Roman" panose="02020603050405020304" pitchFamily="18" charset="0"/>
                        </a:rPr>
                        <a:t>fname</a:t>
                      </a:r>
                      <a:r>
                        <a:rPr lang="en-US" baseline="0" dirty="0" smtClean="0">
                          <a:latin typeface="Times New Roman" panose="02020603050405020304" pitchFamily="18" charset="0"/>
                          <a:cs typeface="Times New Roman" panose="02020603050405020304" pitchFamily="18" charset="0"/>
                        </a:rPr>
                        <a:t>[15];</a:t>
                      </a:r>
                    </a:p>
                    <a:p>
                      <a:r>
                        <a:rPr lang="en-US" baseline="0" dirty="0" smtClean="0">
                          <a:latin typeface="Times New Roman" panose="02020603050405020304" pitchFamily="18" charset="0"/>
                          <a:cs typeface="Times New Roman" panose="02020603050405020304" pitchFamily="18" charset="0"/>
                        </a:rPr>
                        <a:t>                 char </a:t>
                      </a:r>
                      <a:r>
                        <a:rPr lang="en-US" baseline="0" dirty="0" err="1" smtClean="0">
                          <a:latin typeface="Times New Roman" panose="02020603050405020304" pitchFamily="18" charset="0"/>
                          <a:cs typeface="Times New Roman" panose="02020603050405020304" pitchFamily="18" charset="0"/>
                        </a:rPr>
                        <a:t>mname</a:t>
                      </a:r>
                      <a:r>
                        <a:rPr lang="en-US" baseline="0" dirty="0" smtClean="0">
                          <a:latin typeface="Times New Roman" panose="02020603050405020304" pitchFamily="18" charset="0"/>
                          <a:cs typeface="Times New Roman" panose="02020603050405020304" pitchFamily="18" charset="0"/>
                        </a:rPr>
                        <a:t>[15];</a:t>
                      </a:r>
                    </a:p>
                    <a:p>
                      <a:r>
                        <a:rPr lang="en-US" baseline="0" dirty="0" smtClean="0">
                          <a:latin typeface="Times New Roman" panose="02020603050405020304" pitchFamily="18" charset="0"/>
                          <a:cs typeface="Times New Roman" panose="02020603050405020304" pitchFamily="18" charset="0"/>
                        </a:rPr>
                        <a:t>                 char </a:t>
                      </a:r>
                      <a:r>
                        <a:rPr lang="en-US" baseline="0" dirty="0" err="1" smtClean="0">
                          <a:latin typeface="Times New Roman" panose="02020603050405020304" pitchFamily="18" charset="0"/>
                          <a:cs typeface="Times New Roman" panose="02020603050405020304" pitchFamily="18" charset="0"/>
                        </a:rPr>
                        <a:t>lname</a:t>
                      </a:r>
                      <a:r>
                        <a:rPr lang="en-US" baseline="0" dirty="0" smtClean="0">
                          <a:latin typeface="Times New Roman" panose="02020603050405020304" pitchFamily="18" charset="0"/>
                          <a:cs typeface="Times New Roman" panose="02020603050405020304" pitchFamily="18" charset="0"/>
                        </a:rPr>
                        <a:t>[15];</a:t>
                      </a:r>
                    </a:p>
                    <a:p>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sname</a:t>
                      </a:r>
                      <a:r>
                        <a:rPr lang="en-US" baseline="0" dirty="0" smtClean="0">
                          <a:latin typeface="Times New Roman" panose="02020603050405020304" pitchFamily="18" charset="0"/>
                          <a:cs typeface="Times New Roman" panose="02020603050405020304" pitchFamily="18" charset="0"/>
                        </a:rPr>
                        <a:t>;</a:t>
                      </a:r>
                    </a:p>
                    <a:p>
                      <a:r>
                        <a:rPr lang="en-US" baseline="0" dirty="0" smtClean="0">
                          <a:latin typeface="Times New Roman" panose="02020603050405020304" pitchFamily="18" charset="0"/>
                          <a:cs typeface="Times New Roman" panose="02020603050405020304" pitchFamily="18" charset="0"/>
                        </a:rPr>
                        <a:t>        long </a:t>
                      </a:r>
                      <a:r>
                        <a:rPr lang="en-US" baseline="0" dirty="0" err="1" smtClean="0">
                          <a:latin typeface="Times New Roman" panose="02020603050405020304" pitchFamily="18" charset="0"/>
                          <a:cs typeface="Times New Roman" panose="02020603050405020304" pitchFamily="18" charset="0"/>
                        </a:rPr>
                        <a:t>int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phone_no</a:t>
                      </a:r>
                      <a:r>
                        <a:rPr lang="en-US" baseline="0" dirty="0" smtClean="0">
                          <a:latin typeface="Times New Roman" panose="02020603050405020304" pitchFamily="18" charset="0"/>
                          <a:cs typeface="Times New Roman" panose="02020603050405020304" pitchFamily="18" charset="0"/>
                        </a:rPr>
                        <a:t>;</a:t>
                      </a:r>
                    </a:p>
                    <a:p>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struct</a:t>
                      </a:r>
                      <a:r>
                        <a:rPr lang="en-US" baseline="0" dirty="0" smtClean="0">
                          <a:latin typeface="Times New Roman" panose="02020603050405020304" pitchFamily="18" charset="0"/>
                          <a:cs typeface="Times New Roman" panose="02020603050405020304" pitchFamily="18" charset="0"/>
                        </a:rPr>
                        <a:t> qualification</a:t>
                      </a:r>
                    </a:p>
                    <a:p>
                      <a:r>
                        <a:rPr lang="en-US" baseline="0" dirty="0" smtClean="0">
                          <a:latin typeface="Times New Roman" panose="02020603050405020304" pitchFamily="18" charset="0"/>
                          <a:cs typeface="Times New Roman" panose="02020603050405020304" pitchFamily="18" charset="0"/>
                        </a:rPr>
                        <a:t>        {</a:t>
                      </a:r>
                    </a:p>
                    <a:p>
                      <a:r>
                        <a:rPr lang="en-US" baseline="0" dirty="0" smtClean="0">
                          <a:latin typeface="Times New Roman" panose="02020603050405020304" pitchFamily="18" charset="0"/>
                          <a:cs typeface="Times New Roman" panose="02020603050405020304" pitchFamily="18" charset="0"/>
                        </a:rPr>
                        <a:t>                 float </a:t>
                      </a:r>
                      <a:r>
                        <a:rPr lang="en-US" baseline="0" dirty="0" err="1" smtClean="0">
                          <a:latin typeface="Times New Roman" panose="02020603050405020304" pitchFamily="18" charset="0"/>
                          <a:cs typeface="Times New Roman" panose="02020603050405020304" pitchFamily="18" charset="0"/>
                        </a:rPr>
                        <a:t>hse</a:t>
                      </a:r>
                      <a:r>
                        <a:rPr lang="en-US" baseline="0" dirty="0" smtClean="0">
                          <a:latin typeface="Times New Roman" panose="02020603050405020304" pitchFamily="18" charset="0"/>
                          <a:cs typeface="Times New Roman" panose="02020603050405020304" pitchFamily="18" charset="0"/>
                        </a:rPr>
                        <a:t>;</a:t>
                      </a:r>
                    </a:p>
                    <a:p>
                      <a:r>
                        <a:rPr lang="en-US" baseline="0" dirty="0" smtClean="0">
                          <a:latin typeface="Times New Roman" panose="02020603050405020304" pitchFamily="18" charset="0"/>
                          <a:cs typeface="Times New Roman" panose="02020603050405020304" pitchFamily="18" charset="0"/>
                        </a:rPr>
                        <a:t>                 float </a:t>
                      </a:r>
                      <a:r>
                        <a:rPr lang="en-US" baseline="0" dirty="0" err="1" smtClean="0">
                          <a:latin typeface="Times New Roman" panose="02020603050405020304" pitchFamily="18" charset="0"/>
                          <a:cs typeface="Times New Roman" panose="02020603050405020304" pitchFamily="18" charset="0"/>
                        </a:rPr>
                        <a:t>ssc</a:t>
                      </a:r>
                      <a:r>
                        <a:rPr lang="en-US" baseline="0" dirty="0" smtClean="0">
                          <a:latin typeface="Times New Roman" panose="02020603050405020304" pitchFamily="18" charset="0"/>
                          <a:cs typeface="Times New Roman" panose="02020603050405020304" pitchFamily="18" charset="0"/>
                        </a:rPr>
                        <a:t>;</a:t>
                      </a:r>
                    </a:p>
                    <a:p>
                      <a:r>
                        <a:rPr lang="en-US" baseline="0" dirty="0" smtClean="0">
                          <a:latin typeface="Times New Roman" panose="02020603050405020304" pitchFamily="18" charset="0"/>
                          <a:cs typeface="Times New Roman" panose="02020603050405020304" pitchFamily="18" charset="0"/>
                        </a:rPr>
                        <a:t>        }per;</a:t>
                      </a:r>
                    </a:p>
                    <a:p>
                      <a:r>
                        <a:rPr lang="en-US" baseline="0"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0120713"/>
                  </a:ext>
                </a:extLst>
              </a:tr>
              <a:tr h="370840">
                <a:tc gridSpan="2">
                  <a:txBody>
                    <a:bodyPr/>
                    <a:lstStyle/>
                    <a:p>
                      <a:r>
                        <a:rPr lang="en-US" dirty="0" smtClean="0">
                          <a:latin typeface="Times New Roman" panose="02020603050405020304" pitchFamily="18" charset="0"/>
                          <a:cs typeface="Times New Roman" panose="02020603050405020304" pitchFamily="18" charset="0"/>
                          <a:hlinkClick r:id="rId2" action="ppaction://hlinkfile"/>
                        </a:rPr>
                        <a:t>Program of nested Structure</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5984244"/>
                  </a:ext>
                </a:extLst>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740905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Accessing data member of nested structure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buClr>
                <a:srgbClr val="C00000"/>
              </a:buClr>
              <a:buFont typeface="Wingdings" panose="05000000000000000000" pitchFamily="2" charset="2"/>
              <a:buChar char="§"/>
            </a:pPr>
            <a:r>
              <a:rPr lang="en-IN" sz="2400" dirty="0">
                <a:latin typeface="Times New Roman" pitchFamily="18" charset="0"/>
                <a:cs typeface="Times New Roman" pitchFamily="18" charset="0"/>
              </a:rPr>
              <a:t>The data member of structure within structure is accessed by using two period (.) symbol. The syntax to access the structure within structure is </a:t>
            </a:r>
          </a:p>
          <a:p>
            <a:pPr marL="265113" indent="544513">
              <a:buClr>
                <a:schemeClr val="accent2">
                  <a:lumMod val="75000"/>
                </a:schemeClr>
              </a:buClr>
              <a:buNone/>
            </a:pPr>
            <a:r>
              <a:rPr lang="en-IN" sz="2400" b="1" dirty="0" err="1">
                <a:latin typeface="Times New Roman" pitchFamily="18" charset="0"/>
                <a:cs typeface="Times New Roman" pitchFamily="18" charset="0"/>
              </a:rPr>
              <a:t>struct</a:t>
            </a:r>
            <a:r>
              <a:rPr lang="en-IN" sz="2400" b="1" dirty="0">
                <a:latin typeface="Times New Roman" pitchFamily="18" charset="0"/>
                <a:cs typeface="Times New Roman" pitchFamily="18" charset="0"/>
              </a:rPr>
              <a:t> _var. </a:t>
            </a:r>
            <a:r>
              <a:rPr lang="en-IN" sz="2400" b="1" dirty="0" err="1">
                <a:latin typeface="Times New Roman" pitchFamily="18" charset="0"/>
                <a:cs typeface="Times New Roman" pitchFamily="18" charset="0"/>
              </a:rPr>
              <a:t>nested_struct_var</a:t>
            </a: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struct_member</a:t>
            </a:r>
            <a:r>
              <a:rPr lang="en-IN" sz="2400" b="1" dirty="0">
                <a:latin typeface="Times New Roman" pitchFamily="18" charset="0"/>
                <a:cs typeface="Times New Roman" pitchFamily="18" charset="0"/>
              </a:rPr>
              <a:t>;</a:t>
            </a:r>
          </a:p>
          <a:p>
            <a:pPr marL="265113" indent="544513">
              <a:buClr>
                <a:schemeClr val="accent2">
                  <a:lumMod val="75000"/>
                </a:schemeClr>
              </a:buClr>
              <a:buNone/>
            </a:pPr>
            <a:r>
              <a:rPr lang="en-IN" sz="2400" b="1" dirty="0">
                <a:latin typeface="Times New Roman" pitchFamily="18" charset="0"/>
                <a:cs typeface="Times New Roman" pitchFamily="18" charset="0"/>
              </a:rPr>
              <a:t>For Example:-</a:t>
            </a:r>
          </a:p>
          <a:p>
            <a:pPr marL="265113" indent="544513">
              <a:buClr>
                <a:schemeClr val="accent2">
                  <a:lumMod val="75000"/>
                </a:schemeClr>
              </a:buClr>
              <a:buNone/>
            </a:pPr>
            <a:r>
              <a:rPr lang="en-IN" sz="2400" dirty="0">
                <a:latin typeface="Times New Roman" pitchFamily="18" charset="0"/>
                <a:cs typeface="Times New Roman" pitchFamily="18" charset="0"/>
              </a:rPr>
              <a:t>e1.doj.day;</a:t>
            </a:r>
          </a:p>
          <a:p>
            <a:pPr marL="265113" indent="544513">
              <a:buClr>
                <a:schemeClr val="accent2">
                  <a:lumMod val="75000"/>
                </a:schemeClr>
              </a:buClr>
              <a:buNone/>
            </a:pPr>
            <a:r>
              <a:rPr lang="en-IN" sz="2400" dirty="0">
                <a:latin typeface="Times New Roman" pitchFamily="18" charset="0"/>
                <a:cs typeface="Times New Roman" pitchFamily="18" charset="0"/>
              </a:rPr>
              <a:t>e1.doj.month;</a:t>
            </a:r>
          </a:p>
          <a:p>
            <a:pPr marL="265113" indent="544513">
              <a:buClr>
                <a:schemeClr val="accent2">
                  <a:lumMod val="75000"/>
                </a:schemeClr>
              </a:buClr>
              <a:buNone/>
            </a:pPr>
            <a:r>
              <a:rPr lang="en-IN" sz="2400" dirty="0">
                <a:latin typeface="Times New Roman" pitchFamily="18" charset="0"/>
                <a:cs typeface="Times New Roman" pitchFamily="18" charset="0"/>
              </a:rPr>
              <a:t>e1.doj.year</a:t>
            </a:r>
            <a:r>
              <a:rPr lang="en-IN" sz="2400" dirty="0" smtClean="0">
                <a:latin typeface="Times New Roman" pitchFamily="18" charset="0"/>
                <a:cs typeface="Times New Roman" pitchFamily="18" charset="0"/>
              </a:rPr>
              <a:t>;</a:t>
            </a:r>
          </a:p>
          <a:p>
            <a:pPr marL="265113" indent="544513">
              <a:buClr>
                <a:schemeClr val="accent2">
                  <a:lumMod val="75000"/>
                </a:schemeClr>
              </a:buClr>
              <a:buNone/>
            </a:pPr>
            <a:endParaRPr lang="en-US" sz="2400" dirty="0">
              <a:latin typeface="Times New Roman" pitchFamily="18" charset="0"/>
              <a:cs typeface="Times New Roman" pitchFamily="18" charset="0"/>
            </a:endParaRPr>
          </a:p>
          <a:p>
            <a:pPr marL="265113" indent="544513">
              <a:buClr>
                <a:schemeClr val="accent2">
                  <a:lumMod val="75000"/>
                </a:schemeClr>
              </a:buClr>
              <a:buNone/>
            </a:pPr>
            <a:r>
              <a:rPr lang="en-US" sz="2400" b="1" dirty="0" smtClean="0">
                <a:latin typeface="Times New Roman" pitchFamily="18" charset="0"/>
                <a:cs typeface="Times New Roman" pitchFamily="18" charset="0"/>
              </a:rPr>
              <a:t>Here e1 is variable of structure employee and </a:t>
            </a:r>
            <a:r>
              <a:rPr lang="en-US" sz="2400" b="1" dirty="0" err="1" smtClean="0">
                <a:latin typeface="Times New Roman" pitchFamily="18" charset="0"/>
                <a:cs typeface="Times New Roman" pitchFamily="18" charset="0"/>
              </a:rPr>
              <a:t>doj</a:t>
            </a:r>
            <a:r>
              <a:rPr lang="en-US" sz="2400" b="1" dirty="0" smtClean="0">
                <a:latin typeface="Times New Roman" pitchFamily="18" charset="0"/>
                <a:cs typeface="Times New Roman" pitchFamily="18" charset="0"/>
              </a:rPr>
              <a:t> is variable of date structure.</a:t>
            </a:r>
            <a:endParaRPr lang="en-IN" sz="2400" b="1" dirty="0">
              <a:latin typeface="Times New Roman" pitchFamily="18" charset="0"/>
              <a:cs typeface="Times New Roman" pitchFamily="18" charset="0"/>
            </a:endParaRPr>
          </a:p>
          <a:p>
            <a:pPr marL="457200" indent="-457200" algn="just">
              <a:buClr>
                <a:srgbClr val="C00000"/>
              </a:buClr>
              <a:buFont typeface="Wingdings" panose="05000000000000000000" pitchFamily="2" charset="2"/>
              <a:buChar char="§"/>
            </a:pPr>
            <a:endParaRPr lang="en-IN" sz="2400" b="1"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387360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Structure as an argument of UDF</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0" indent="-4572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As we have two types of function inbuilt and user defined so one can also pass variable of structure as an argument of user defined function.</a:t>
            </a:r>
          </a:p>
          <a:p>
            <a:pPr marL="457200" indent="-4572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For this create variable of structure either inside the main function or at the end of structure and pass that variable as an argument of function.</a:t>
            </a:r>
          </a:p>
          <a:p>
            <a:pPr marL="457200" indent="-4572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If you declare variable at the end of structure than there is no need to pass it as an argument because it become global variable and global variable is accessible every where through out the program.</a:t>
            </a:r>
          </a:p>
          <a:p>
            <a:pPr marL="457200" indent="-4572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So by passing structure variable as an argument you can read and print the data for structure. Even you can also perform some calculation. Please find program for the same. In next slide.</a:t>
            </a: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21958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to pass structure variable in </a:t>
            </a:r>
            <a:r>
              <a:rPr lang="en-US" sz="3600" dirty="0" err="1" smtClean="0">
                <a:latin typeface="Times New Roman" pitchFamily="18" charset="0"/>
                <a:cs typeface="Times New Roman" pitchFamily="18" charset="0"/>
              </a:rPr>
              <a:t>udf</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hlinkClick r:id="rId2" action="ppaction://hlinkfile"/>
              </a:rPr>
              <a:t>Program to pass structure variable as an function argument.</a:t>
            </a:r>
            <a:endParaRPr lang="en-US" sz="2400" dirty="0">
              <a:latin typeface="Times New Roman" pitchFamily="18" charset="0"/>
              <a:cs typeface="Times New Roman" pitchFamily="18" charset="0"/>
            </a:endParaRPr>
          </a:p>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hlinkClick r:id="rId3" action="ppaction://hlinkfile"/>
              </a:rPr>
              <a:t>Program of employee with the same concept.</a:t>
            </a:r>
            <a:endParaRPr lang="en-US" sz="2400" dirty="0" smtClean="0">
              <a:latin typeface="Times New Roman" pitchFamily="18" charset="0"/>
              <a:cs typeface="Times New Roman" pitchFamily="18" charset="0"/>
            </a:endParaRPr>
          </a:p>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Program to pass array of structure as an function argument.</a:t>
            </a:r>
          </a:p>
          <a:p>
            <a:pPr marL="342900" indent="-342900"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hlinkClick r:id="rId4" action="ppaction://hlinkfile"/>
              </a:rPr>
              <a:t>Program to return structure as a return type of user defined function.</a:t>
            </a:r>
            <a:endParaRPr lang="en-US" sz="2400" dirty="0" smtClean="0">
              <a:latin typeface="Times New Roman" pitchFamily="18" charset="0"/>
              <a:cs typeface="Times New Roman" pitchFamily="18" charset="0"/>
            </a:endParaRPr>
          </a:p>
          <a:p>
            <a:pPr marL="0" indent="0" algn="just">
              <a:buClr>
                <a:srgbClr val="C00000"/>
              </a:buClr>
              <a:buNone/>
            </a:pPr>
            <a:endParaRPr lang="en-US" sz="2400" dirty="0" smtClean="0">
              <a:latin typeface="Times New Roman" pitchFamily="18" charset="0"/>
              <a:cs typeface="Times New Roman" pitchFamily="18"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4044946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Union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A union is a user defined data type like structure. </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 union groups logically related variables into a single unit. </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 union data type allocate the space equal to space need to hold the largest data member of union. </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 union allows different types of variable to share same space in memory. </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There is no other difference between structure and union than internal difference. </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 method to declare, use and access the union is same as </a:t>
            </a:r>
            <a:r>
              <a:rPr lang="en-IN" sz="2400" dirty="0" smtClean="0">
                <a:latin typeface="Times New Roman" pitchFamily="18" charset="0"/>
                <a:cs typeface="Times New Roman" pitchFamily="18" charset="0"/>
              </a:rPr>
              <a:t>structure.</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Keyword union is use to declare union. Only difference between union and structure is memory allocation.</a:t>
            </a: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22256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Union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Clr>
                <a:srgbClr val="C00000"/>
              </a:buClr>
              <a:buNone/>
            </a:pPr>
            <a:r>
              <a:rPr lang="en-US" sz="2400" dirty="0" smtClean="0">
                <a:latin typeface="Times New Roman" pitchFamily="18" charset="0"/>
                <a:cs typeface="Times New Roman" pitchFamily="18" charset="0"/>
              </a:rPr>
              <a:t>How to declare union</a:t>
            </a:r>
            <a:r>
              <a:rPr lang="en-IN" sz="2400" dirty="0" smtClean="0">
                <a:latin typeface="Times New Roman" pitchFamily="18" charset="0"/>
                <a:cs typeface="Times New Roman" pitchFamily="18" charset="0"/>
              </a:rPr>
              <a:t>?</a:t>
            </a:r>
          </a:p>
          <a:p>
            <a:pPr marL="45720" indent="0" algn="just">
              <a:buClr>
                <a:srgbClr val="C00000"/>
              </a:buClr>
              <a:buNone/>
            </a:pPr>
            <a:endParaRPr lang="en-US" sz="2400" dirty="0">
              <a:latin typeface="Times New Roman" pitchFamily="18" charset="0"/>
              <a:cs typeface="Times New Roman" pitchFamily="18" charset="0"/>
            </a:endParaRPr>
          </a:p>
          <a:p>
            <a:pPr marL="45720" indent="0" algn="just">
              <a:buClr>
                <a:srgbClr val="C00000"/>
              </a:buClr>
              <a:buNone/>
            </a:pPr>
            <a:endParaRPr lang="en-US" sz="2400" dirty="0" smtClean="0">
              <a:latin typeface="Times New Roman" pitchFamily="18" charset="0"/>
              <a:cs typeface="Times New Roman" pitchFamily="18" charset="0"/>
            </a:endParaRPr>
          </a:p>
          <a:p>
            <a:pPr marL="45720" indent="0" algn="just">
              <a:buClr>
                <a:srgbClr val="C00000"/>
              </a:buClr>
              <a:buNone/>
            </a:pPr>
            <a:endParaRPr lang="en-US" sz="2400" dirty="0">
              <a:latin typeface="Times New Roman" pitchFamily="18" charset="0"/>
              <a:cs typeface="Times New Roman" pitchFamily="18" charset="0"/>
            </a:endParaRPr>
          </a:p>
          <a:p>
            <a:pPr marL="45720" indent="0" algn="just">
              <a:buClr>
                <a:srgbClr val="C00000"/>
              </a:buClr>
              <a:buNone/>
            </a:pPr>
            <a:endParaRPr lang="en-US" sz="2400" dirty="0" smtClean="0">
              <a:latin typeface="Times New Roman" pitchFamily="18" charset="0"/>
              <a:cs typeface="Times New Roman" pitchFamily="18" charset="0"/>
            </a:endParaRPr>
          </a:p>
          <a:p>
            <a:pPr marL="45720" indent="0" algn="just">
              <a:buClr>
                <a:srgbClr val="C00000"/>
              </a:buClr>
              <a:buNone/>
            </a:pPr>
            <a:endParaRPr lang="en-US" sz="2400" dirty="0">
              <a:latin typeface="Times New Roman" pitchFamily="18" charset="0"/>
              <a:cs typeface="Times New Roman" pitchFamily="18" charset="0"/>
            </a:endParaRPr>
          </a:p>
          <a:p>
            <a:pPr marL="45720" indent="0" algn="just">
              <a:buClr>
                <a:srgbClr val="C00000"/>
              </a:buClr>
              <a:buNone/>
            </a:pPr>
            <a:endParaRPr lang="en-US" sz="2400" dirty="0" smtClean="0">
              <a:latin typeface="Times New Roman" pitchFamily="18" charset="0"/>
              <a:cs typeface="Times New Roman" pitchFamily="18" charset="0"/>
            </a:endParaRPr>
          </a:p>
          <a:p>
            <a:pPr marL="45720" indent="0" algn="just">
              <a:buClr>
                <a:srgbClr val="C00000"/>
              </a:buClr>
              <a:buNone/>
            </a:pPr>
            <a:endParaRPr lang="en-US" sz="2400" dirty="0">
              <a:latin typeface="Times New Roman" pitchFamily="18" charset="0"/>
              <a:cs typeface="Times New Roman" pitchFamily="18" charset="0"/>
            </a:endParaRPr>
          </a:p>
          <a:p>
            <a:pPr marL="45720" indent="0" algn="just">
              <a:buClr>
                <a:srgbClr val="C00000"/>
              </a:buClr>
              <a:buNone/>
            </a:pPr>
            <a:r>
              <a:rPr lang="en-US"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45720" indent="0" algn="just">
              <a:buClr>
                <a:srgbClr val="C00000"/>
              </a:buClr>
              <a:buNone/>
            </a:pPr>
            <a:endParaRPr lang="en-US" sz="2400" dirty="0" smtClean="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52077542"/>
              </p:ext>
            </p:extLst>
          </p:nvPr>
        </p:nvGraphicFramePr>
        <p:xfrm>
          <a:off x="323528" y="1397000"/>
          <a:ext cx="8496944" cy="3749040"/>
        </p:xfrm>
        <a:graphic>
          <a:graphicData uri="http://schemas.openxmlformats.org/drawingml/2006/table">
            <a:tbl>
              <a:tblPr firstRow="1" bandRow="1">
                <a:tableStyleId>{5FD0F851-EC5A-4D38-B0AD-8093EC10F338}</a:tableStyleId>
              </a:tblPr>
              <a:tblGrid>
                <a:gridCol w="4248472">
                  <a:extLst>
                    <a:ext uri="{9D8B030D-6E8A-4147-A177-3AD203B41FA5}">
                      <a16:colId xmlns:a16="http://schemas.microsoft.com/office/drawing/2014/main" val="3974570898"/>
                    </a:ext>
                  </a:extLst>
                </a:gridCol>
                <a:gridCol w="4248472">
                  <a:extLst>
                    <a:ext uri="{9D8B030D-6E8A-4147-A177-3AD203B41FA5}">
                      <a16:colId xmlns:a16="http://schemas.microsoft.com/office/drawing/2014/main" val="2213615989"/>
                    </a:ext>
                  </a:extLst>
                </a:gridCol>
              </a:tblGrid>
              <a:tr h="370840">
                <a:tc>
                  <a:txBody>
                    <a:bodyPr/>
                    <a:lstStyle/>
                    <a:p>
                      <a:pPr algn="just">
                        <a:buClr>
                          <a:schemeClr val="accent2">
                            <a:lumMod val="75000"/>
                          </a:schemeClr>
                        </a:buClr>
                        <a:buNone/>
                      </a:pPr>
                      <a:r>
                        <a:rPr lang="en-US" sz="2000" dirty="0" smtClean="0">
                          <a:latin typeface="Times New Roman" pitchFamily="18" charset="0"/>
                          <a:cs typeface="Times New Roman" pitchFamily="18" charset="0"/>
                        </a:rPr>
                        <a:t>Syntax : </a:t>
                      </a:r>
                      <a:endParaRPr lang="en-IN" sz="2000" dirty="0" smtClean="0">
                        <a:latin typeface="Times New Roman" pitchFamily="18" charset="0"/>
                        <a:cs typeface="Times New Roman" pitchFamily="18" charset="0"/>
                      </a:endParaRPr>
                    </a:p>
                    <a:p>
                      <a:pPr algn="just">
                        <a:buClr>
                          <a:schemeClr val="accent2">
                            <a:lumMod val="75000"/>
                          </a:schemeClr>
                        </a:buClr>
                        <a:buNone/>
                      </a:pPr>
                      <a:r>
                        <a:rPr lang="en-IN" sz="2000" dirty="0" smtClean="0">
                          <a:latin typeface="Times New Roman" pitchFamily="18" charset="0"/>
                          <a:cs typeface="Times New Roman" pitchFamily="18" charset="0"/>
                        </a:rPr>
                        <a:t>union &lt;</a:t>
                      </a:r>
                      <a:r>
                        <a:rPr lang="en-IN" sz="2000" dirty="0" err="1" smtClean="0">
                          <a:latin typeface="Times New Roman" pitchFamily="18" charset="0"/>
                          <a:cs typeface="Times New Roman" pitchFamily="18" charset="0"/>
                        </a:rPr>
                        <a:t>union_name</a:t>
                      </a:r>
                      <a:r>
                        <a:rPr lang="en-IN" sz="2000" dirty="0" smtClean="0">
                          <a:latin typeface="Times New Roman" pitchFamily="18" charset="0"/>
                          <a:cs typeface="Times New Roman" pitchFamily="18" charset="0"/>
                        </a:rPr>
                        <a:t>&gt;</a:t>
                      </a:r>
                    </a:p>
                    <a:p>
                      <a:pPr algn="just">
                        <a:buClr>
                          <a:schemeClr val="accent2">
                            <a:lumMod val="75000"/>
                          </a:schemeClr>
                        </a:buClr>
                        <a:buNone/>
                      </a:pPr>
                      <a:r>
                        <a:rPr lang="en-IN" sz="2000" dirty="0" smtClean="0">
                          <a:latin typeface="Times New Roman" pitchFamily="18" charset="0"/>
                          <a:cs typeface="Times New Roman" pitchFamily="18" charset="0"/>
                        </a:rPr>
                        <a:t> {</a:t>
                      </a:r>
                    </a:p>
                    <a:p>
                      <a:pPr algn="just">
                        <a:buClr>
                          <a:schemeClr val="accent2">
                            <a:lumMod val="75000"/>
                          </a:schemeClr>
                        </a:buClr>
                        <a:buNone/>
                      </a:pPr>
                      <a:r>
                        <a:rPr lang="en-IN" sz="2000" dirty="0" smtClean="0">
                          <a:latin typeface="Times New Roman" pitchFamily="18" charset="0"/>
                          <a:cs typeface="Times New Roman" pitchFamily="18" charset="0"/>
                        </a:rPr>
                        <a:t>   </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&lt;</a:t>
                      </a:r>
                      <a:r>
                        <a:rPr lang="en-IN" sz="2000" dirty="0" err="1" smtClean="0">
                          <a:latin typeface="Times New Roman" pitchFamily="18" charset="0"/>
                          <a:cs typeface="Times New Roman" pitchFamily="18" charset="0"/>
                        </a:rPr>
                        <a:t>data_type</a:t>
                      </a:r>
                      <a:r>
                        <a:rPr lang="en-IN" sz="2000" dirty="0" smtClean="0">
                          <a:latin typeface="Times New Roman" pitchFamily="18" charset="0"/>
                          <a:cs typeface="Times New Roman" pitchFamily="18" charset="0"/>
                        </a:rPr>
                        <a:t>&gt; &lt;</a:t>
                      </a:r>
                      <a:r>
                        <a:rPr lang="en-IN" sz="2000" dirty="0" err="1" smtClean="0">
                          <a:latin typeface="Times New Roman" pitchFamily="18" charset="0"/>
                          <a:cs typeface="Times New Roman" pitchFamily="18" charset="0"/>
                        </a:rPr>
                        <a:t>variable_name</a:t>
                      </a:r>
                      <a:r>
                        <a:rPr lang="en-IN" sz="2000" dirty="0" smtClean="0">
                          <a:latin typeface="Times New Roman" pitchFamily="18" charset="0"/>
                          <a:cs typeface="Times New Roman" pitchFamily="18" charset="0"/>
                        </a:rPr>
                        <a:t>&gt;;</a:t>
                      </a:r>
                    </a:p>
                    <a:p>
                      <a:pPr algn="just">
                        <a:buClr>
                          <a:schemeClr val="accent2">
                            <a:lumMod val="75000"/>
                          </a:schemeClr>
                        </a:buClr>
                        <a:buNone/>
                      </a:pPr>
                      <a:r>
                        <a:rPr lang="en-IN" sz="2000" dirty="0" smtClean="0">
                          <a:latin typeface="Times New Roman" pitchFamily="18" charset="0"/>
                          <a:cs typeface="Times New Roman" pitchFamily="18" charset="0"/>
                        </a:rPr>
                        <a:t>   </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&lt;</a:t>
                      </a:r>
                      <a:r>
                        <a:rPr lang="en-IN" sz="2000" dirty="0" err="1" smtClean="0">
                          <a:latin typeface="Times New Roman" pitchFamily="18" charset="0"/>
                          <a:cs typeface="Times New Roman" pitchFamily="18" charset="0"/>
                        </a:rPr>
                        <a:t>data_type</a:t>
                      </a:r>
                      <a:r>
                        <a:rPr lang="en-IN" sz="2000" dirty="0" smtClean="0">
                          <a:latin typeface="Times New Roman" pitchFamily="18" charset="0"/>
                          <a:cs typeface="Times New Roman" pitchFamily="18" charset="0"/>
                        </a:rPr>
                        <a:t>&gt; &lt;</a:t>
                      </a:r>
                      <a:r>
                        <a:rPr lang="en-IN" sz="2000" dirty="0" err="1" smtClean="0">
                          <a:latin typeface="Times New Roman" pitchFamily="18" charset="0"/>
                          <a:cs typeface="Times New Roman" pitchFamily="18" charset="0"/>
                        </a:rPr>
                        <a:t>variable_name</a:t>
                      </a:r>
                      <a:r>
                        <a:rPr lang="en-IN" sz="2000" dirty="0" smtClean="0">
                          <a:latin typeface="Times New Roman" pitchFamily="18" charset="0"/>
                          <a:cs typeface="Times New Roman" pitchFamily="18" charset="0"/>
                        </a:rPr>
                        <a:t>&gt;;</a:t>
                      </a:r>
                    </a:p>
                    <a:p>
                      <a:pPr algn="just">
                        <a:buClr>
                          <a:schemeClr val="accent2">
                            <a:lumMod val="75000"/>
                          </a:schemeClr>
                        </a:buClr>
                        <a:buNone/>
                      </a:pPr>
                      <a:r>
                        <a:rPr lang="en-IN" sz="2000" dirty="0" smtClean="0">
                          <a:latin typeface="Times New Roman" pitchFamily="18" charset="0"/>
                          <a:cs typeface="Times New Roman" pitchFamily="18" charset="0"/>
                        </a:rPr>
                        <a:t>    </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p>
                    <a:p>
                      <a:pPr algn="just">
                        <a:buClr>
                          <a:schemeClr val="accent2">
                            <a:lumMod val="75000"/>
                          </a:schemeClr>
                        </a:buClr>
                        <a:buNone/>
                      </a:pPr>
                      <a:r>
                        <a:rPr lang="en-IN" sz="2000" dirty="0" smtClean="0">
                          <a:latin typeface="Times New Roman" pitchFamily="18" charset="0"/>
                          <a:cs typeface="Times New Roman" pitchFamily="18" charset="0"/>
                        </a:rPr>
                        <a:t>   </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&lt;</a:t>
                      </a:r>
                      <a:r>
                        <a:rPr lang="en-IN" sz="2000" dirty="0" err="1" smtClean="0">
                          <a:latin typeface="Times New Roman" pitchFamily="18" charset="0"/>
                          <a:cs typeface="Times New Roman" pitchFamily="18" charset="0"/>
                        </a:rPr>
                        <a:t>data_type</a:t>
                      </a:r>
                      <a:r>
                        <a:rPr lang="en-IN" sz="2000" dirty="0" smtClean="0">
                          <a:latin typeface="Times New Roman" pitchFamily="18" charset="0"/>
                          <a:cs typeface="Times New Roman" pitchFamily="18" charset="0"/>
                        </a:rPr>
                        <a:t>&gt; &lt;</a:t>
                      </a:r>
                      <a:r>
                        <a:rPr lang="en-IN" sz="2000" dirty="0" err="1" smtClean="0">
                          <a:latin typeface="Times New Roman" pitchFamily="18" charset="0"/>
                          <a:cs typeface="Times New Roman" pitchFamily="18" charset="0"/>
                        </a:rPr>
                        <a:t>variable_name</a:t>
                      </a:r>
                      <a:r>
                        <a:rPr lang="en-IN" sz="2000" dirty="0" smtClean="0">
                          <a:latin typeface="Times New Roman" pitchFamily="18" charset="0"/>
                          <a:cs typeface="Times New Roman" pitchFamily="18" charset="0"/>
                        </a:rPr>
                        <a:t>&gt;;</a:t>
                      </a:r>
                    </a:p>
                    <a:p>
                      <a:pPr algn="just">
                        <a:buClr>
                          <a:schemeClr val="accent2">
                            <a:lumMod val="75000"/>
                          </a:schemeClr>
                        </a:buClr>
                        <a:buNone/>
                      </a:pPr>
                      <a:r>
                        <a:rPr lang="en-IN" sz="2000" dirty="0" smtClean="0">
                          <a:latin typeface="Times New Roman" pitchFamily="18" charset="0"/>
                          <a:cs typeface="Times New Roman" pitchFamily="18" charset="0"/>
                        </a:rPr>
                        <a:t> 		</a:t>
                      </a:r>
                    </a:p>
                    <a:p>
                      <a:pPr algn="just">
                        <a:buClr>
                          <a:schemeClr val="accent2">
                            <a:lumMod val="75000"/>
                          </a:schemeClr>
                        </a:buClr>
                        <a:buNone/>
                      </a:pP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var_name</a:t>
                      </a:r>
                      <a:r>
                        <a:rPr lang="en-IN" sz="2000" dirty="0" smtClean="0">
                          <a:latin typeface="Times New Roman" pitchFamily="18" charset="0"/>
                          <a:cs typeface="Times New Roman" pitchFamily="18" charset="0"/>
                        </a:rPr>
                        <a:t>;</a:t>
                      </a:r>
                    </a:p>
                    <a:p>
                      <a:endParaRPr lang="en-IN" sz="2000" dirty="0"/>
                    </a:p>
                  </a:txBody>
                  <a:tcPr/>
                </a:tc>
                <a:tc>
                  <a:txBody>
                    <a:bodyPr/>
                    <a:lstStyle/>
                    <a:p>
                      <a:pPr marL="265113" indent="544513" algn="just">
                        <a:buClr>
                          <a:schemeClr val="accent2">
                            <a:lumMod val="75000"/>
                          </a:schemeClr>
                        </a:buClr>
                        <a:buNone/>
                      </a:pPr>
                      <a:r>
                        <a:rPr lang="en-US" sz="2000" dirty="0" smtClean="0">
                          <a:latin typeface="Times New Roman" pitchFamily="18" charset="0"/>
                          <a:cs typeface="Times New Roman" pitchFamily="18" charset="0"/>
                        </a:rPr>
                        <a:t>Example : </a:t>
                      </a:r>
                      <a:endParaRPr lang="en-IN" sz="2000" dirty="0" smtClean="0">
                        <a:latin typeface="Times New Roman" pitchFamily="18" charset="0"/>
                        <a:cs typeface="Times New Roman" pitchFamily="18" charset="0"/>
                      </a:endParaRPr>
                    </a:p>
                    <a:p>
                      <a:pPr marL="265113" indent="544513" algn="just">
                        <a:buClr>
                          <a:schemeClr val="accent2">
                            <a:lumMod val="75000"/>
                          </a:schemeClr>
                        </a:buClr>
                        <a:buNone/>
                      </a:pPr>
                      <a:r>
                        <a:rPr lang="en-IN" sz="2000" dirty="0" smtClean="0">
                          <a:latin typeface="Times New Roman" pitchFamily="18" charset="0"/>
                          <a:cs typeface="Times New Roman" pitchFamily="18" charset="0"/>
                        </a:rPr>
                        <a:t>union employee</a:t>
                      </a:r>
                    </a:p>
                    <a:p>
                      <a:pPr marL="265113" indent="544513" algn="just">
                        <a:buClr>
                          <a:schemeClr val="accent2">
                            <a:lumMod val="75000"/>
                          </a:schemeClr>
                        </a:buClr>
                        <a:buNone/>
                      </a:pPr>
                      <a:r>
                        <a:rPr lang="en-IN" sz="2000" dirty="0" smtClean="0">
                          <a:latin typeface="Times New Roman" pitchFamily="18" charset="0"/>
                          <a:cs typeface="Times New Roman" pitchFamily="18" charset="0"/>
                        </a:rPr>
                        <a:t>{</a:t>
                      </a:r>
                    </a:p>
                    <a:p>
                      <a:pPr marL="265113" indent="544513" algn="just">
                        <a:buClr>
                          <a:schemeClr val="accent2">
                            <a:lumMod val="75000"/>
                          </a:schemeClr>
                        </a:buClr>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emp_id</a:t>
                      </a:r>
                      <a:r>
                        <a:rPr lang="en-IN" sz="2000" dirty="0" smtClean="0">
                          <a:latin typeface="Times New Roman" pitchFamily="18" charset="0"/>
                          <a:cs typeface="Times New Roman" pitchFamily="18" charset="0"/>
                        </a:rPr>
                        <a:t>;</a:t>
                      </a:r>
                    </a:p>
                    <a:p>
                      <a:pPr marL="265113" indent="544513" algn="just">
                        <a:buClr>
                          <a:schemeClr val="accent2">
                            <a:lumMod val="75000"/>
                          </a:schemeClr>
                        </a:buClr>
                        <a:buNone/>
                      </a:pPr>
                      <a:r>
                        <a:rPr lang="en-IN" sz="2000" dirty="0" smtClean="0">
                          <a:latin typeface="Times New Roman" pitchFamily="18" charset="0"/>
                          <a:cs typeface="Times New Roman" pitchFamily="18" charset="0"/>
                        </a:rPr>
                        <a:t>		char name[20];</a:t>
                      </a:r>
                    </a:p>
                    <a:p>
                      <a:pPr marL="265113" indent="544513" algn="just">
                        <a:buClr>
                          <a:schemeClr val="accent2">
                            <a:lumMod val="75000"/>
                          </a:schemeClr>
                        </a:buClr>
                        <a:buNone/>
                      </a:pPr>
                      <a:r>
                        <a:rPr lang="en-IN" sz="2000" dirty="0" smtClean="0">
                          <a:latin typeface="Times New Roman" pitchFamily="18" charset="0"/>
                          <a:cs typeface="Times New Roman" pitchFamily="18" charset="0"/>
                        </a:rPr>
                        <a:t>		float salary;</a:t>
                      </a:r>
                    </a:p>
                    <a:p>
                      <a:pPr marL="265113" indent="544513" algn="just">
                        <a:buClr>
                          <a:schemeClr val="accent2">
                            <a:lumMod val="75000"/>
                          </a:schemeClr>
                        </a:buClr>
                        <a:buNone/>
                      </a:pPr>
                      <a:r>
                        <a:rPr lang="en-IN" sz="2000" dirty="0" smtClean="0">
                          <a:latin typeface="Times New Roman" pitchFamily="18" charset="0"/>
                          <a:cs typeface="Times New Roman" pitchFamily="18" charset="0"/>
                        </a:rPr>
                        <a:t>		char address[50];</a:t>
                      </a:r>
                    </a:p>
                    <a:p>
                      <a:pPr marL="265113" indent="544513" algn="just">
                        <a:buClr>
                          <a:schemeClr val="accent2">
                            <a:lumMod val="75000"/>
                          </a:schemeClr>
                        </a:buClr>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dept_no</a:t>
                      </a:r>
                      <a:r>
                        <a:rPr lang="en-IN" sz="2000" dirty="0" smtClean="0">
                          <a:latin typeface="Times New Roman" pitchFamily="18" charset="0"/>
                          <a:cs typeface="Times New Roman" pitchFamily="18" charset="0"/>
                        </a:rPr>
                        <a:t>;</a:t>
                      </a:r>
                    </a:p>
                    <a:p>
                      <a:pPr marL="265113" indent="544513" algn="just">
                        <a:buClr>
                          <a:schemeClr val="accent2">
                            <a:lumMod val="75000"/>
                          </a:schemeClr>
                        </a:buClr>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age;  </a:t>
                      </a:r>
                    </a:p>
                    <a:p>
                      <a:pPr marL="265113" indent="544513" algn="just">
                        <a:buClr>
                          <a:schemeClr val="accent2">
                            <a:lumMod val="75000"/>
                          </a:schemeClr>
                        </a:buClr>
                        <a:buNone/>
                      </a:pPr>
                      <a:r>
                        <a:rPr lang="en-IN" sz="2000" dirty="0" smtClean="0">
                          <a:latin typeface="Times New Roman" pitchFamily="18" charset="0"/>
                          <a:cs typeface="Times New Roman" pitchFamily="18" charset="0"/>
                        </a:rPr>
                        <a:t>	  </a:t>
                      </a:r>
                    </a:p>
                    <a:p>
                      <a:pPr marL="265113" indent="544513" algn="just">
                        <a:buClr>
                          <a:schemeClr val="accent2">
                            <a:lumMod val="75000"/>
                          </a:schemeClr>
                        </a:buClr>
                        <a:buNone/>
                      </a:pPr>
                      <a:r>
                        <a:rPr lang="en-IN" sz="2000" dirty="0" smtClean="0">
                          <a:latin typeface="Times New Roman" pitchFamily="18" charset="0"/>
                          <a:cs typeface="Times New Roman" pitchFamily="18" charset="0"/>
                        </a:rPr>
                        <a:t>};  </a:t>
                      </a:r>
                    </a:p>
                    <a:p>
                      <a:endParaRPr lang="en-IN" sz="2000" dirty="0"/>
                    </a:p>
                  </a:txBody>
                  <a:tcPr/>
                </a:tc>
                <a:extLst>
                  <a:ext uri="{0D108BD9-81ED-4DB2-BD59-A6C34878D82A}">
                    <a16:rowId xmlns:a16="http://schemas.microsoft.com/office/drawing/2014/main" val="1077874665"/>
                  </a:ext>
                </a:extLst>
              </a:tr>
            </a:tbl>
          </a:graphicData>
        </a:graphic>
      </p:graphicFrame>
    </p:spTree>
    <p:extLst>
      <p:ext uri="{BB962C8B-B14F-4D97-AF65-F5344CB8AC3E}">
        <p14:creationId xmlns:p14="http://schemas.microsoft.com/office/powerpoint/2010/main" val="2204597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Memory allocation of union </a:t>
            </a:r>
            <a:endParaRPr lang="en-IN" sz="36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2"/>
          <p:cNvPicPr>
            <a:picLocks noGrp="1" noChangeAspect="1" noChangeArrowheads="1"/>
          </p:cNvPicPr>
          <p:nvPr>
            <p:ph sz="quarter" idx="13"/>
          </p:nvPr>
        </p:nvPicPr>
        <p:blipFill>
          <a:blip r:embed="rId3"/>
          <a:srcRect/>
          <a:stretch>
            <a:fillRect/>
          </a:stretch>
        </p:blipFill>
        <p:spPr bwMode="auto">
          <a:xfrm>
            <a:off x="816802" y="862378"/>
            <a:ext cx="5616624" cy="5293086"/>
          </a:xfrm>
          <a:prstGeom prst="rect">
            <a:avLst/>
          </a:prstGeom>
          <a:noFill/>
          <a:ln w="9525">
            <a:noFill/>
            <a:miter lim="800000"/>
            <a:headEnd/>
            <a:tailEnd/>
          </a:ln>
          <a:effectLst/>
        </p:spPr>
      </p:pic>
      <p:sp>
        <p:nvSpPr>
          <p:cNvPr id="5" name="TextBox 4"/>
          <p:cNvSpPr txBox="1"/>
          <p:nvPr/>
        </p:nvSpPr>
        <p:spPr>
          <a:xfrm>
            <a:off x="6870514" y="1412776"/>
            <a:ext cx="1800200" cy="3785652"/>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hlinkClick r:id="rId4" action="ppaction://hlinkfile"/>
              </a:rPr>
              <a:t>Program to find </a:t>
            </a:r>
            <a:r>
              <a:rPr lang="en-US" sz="2400" dirty="0" err="1" smtClean="0">
                <a:latin typeface="Times New Roman" panose="02020603050405020304" pitchFamily="18" charset="0"/>
                <a:cs typeface="Times New Roman" panose="02020603050405020304" pitchFamily="18" charset="0"/>
                <a:hlinkClick r:id="rId4" action="ppaction://hlinkfile"/>
              </a:rPr>
              <a:t>sizeof</a:t>
            </a:r>
            <a:r>
              <a:rPr lang="en-US" sz="2400" dirty="0" smtClean="0">
                <a:latin typeface="Times New Roman" panose="02020603050405020304" pitchFamily="18" charset="0"/>
                <a:cs typeface="Times New Roman" panose="02020603050405020304" pitchFamily="18" charset="0"/>
                <a:hlinkClick r:id="rId4" action="ppaction://hlinkfile"/>
              </a:rPr>
              <a:t> structure and union variable so that you will get to know how memory allocation id different.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7697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Programs of Union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Clr>
                <a:srgbClr val="C00000"/>
              </a:buClr>
              <a:buNone/>
            </a:pPr>
            <a:r>
              <a:rPr lang="en-US" sz="2400" dirty="0" smtClean="0">
                <a:latin typeface="Times New Roman" pitchFamily="18" charset="0"/>
                <a:cs typeface="Times New Roman" pitchFamily="18" charset="0"/>
                <a:hlinkClick r:id="rId2" action="ppaction://hlinkfile"/>
              </a:rPr>
              <a:t>Program which shows the memory representation of union</a:t>
            </a:r>
            <a:r>
              <a:rPr lang="en-US" sz="2400" dirty="0" smtClean="0">
                <a:latin typeface="Times New Roman" pitchFamily="18" charset="0"/>
                <a:cs typeface="Times New Roman" pitchFamily="18" charset="0"/>
              </a:rPr>
              <a:t>.</a:t>
            </a:r>
          </a:p>
          <a:p>
            <a:pPr marL="45720" indent="0" algn="just">
              <a:buClr>
                <a:srgbClr val="C00000"/>
              </a:buClr>
              <a:buNone/>
            </a:pPr>
            <a:r>
              <a:rPr lang="en-US" sz="2400" dirty="0" smtClean="0">
                <a:latin typeface="Times New Roman" pitchFamily="18" charset="0"/>
                <a:cs typeface="Times New Roman" pitchFamily="18" charset="0"/>
              </a:rPr>
              <a:t>Program to read and print data member of union.</a:t>
            </a:r>
          </a:p>
          <a:p>
            <a:pPr marL="45720" indent="0" algn="just">
              <a:buClr>
                <a:srgbClr val="C00000"/>
              </a:buClr>
              <a:buNone/>
            </a:pPr>
            <a:r>
              <a:rPr lang="en-US" sz="2400" dirty="0" smtClean="0">
                <a:latin typeface="Times New Roman" pitchFamily="18" charset="0"/>
                <a:cs typeface="Times New Roman" pitchFamily="18" charset="0"/>
              </a:rPr>
              <a:t>Program to pass union as an argument of function.  </a:t>
            </a:r>
          </a:p>
          <a:p>
            <a:pPr marL="45720" indent="0" algn="just">
              <a:buClr>
                <a:srgbClr val="C00000"/>
              </a:buClr>
              <a:buNone/>
            </a:pPr>
            <a:r>
              <a:rPr lang="en-US" sz="2400" dirty="0" smtClean="0">
                <a:latin typeface="Times New Roman" pitchFamily="18" charset="0"/>
                <a:cs typeface="Times New Roman" pitchFamily="18" charset="0"/>
              </a:rPr>
              <a:t>Program to create array of union.</a:t>
            </a:r>
          </a:p>
          <a:p>
            <a:pPr marL="45720" indent="0" algn="just">
              <a:buClr>
                <a:srgbClr val="C00000"/>
              </a:buClr>
              <a:buNone/>
            </a:pPr>
            <a:r>
              <a:rPr lang="en-US" sz="2400" dirty="0" smtClean="0">
                <a:latin typeface="Times New Roman" pitchFamily="18" charset="0"/>
                <a:cs typeface="Times New Roman" pitchFamily="18" charset="0"/>
              </a:rPr>
              <a:t>**same as structure you can also create nested union </a:t>
            </a:r>
          </a:p>
          <a:p>
            <a:pPr marL="45720" indent="0" algn="just">
              <a:buClr>
                <a:srgbClr val="C00000"/>
              </a:buClr>
              <a:buNone/>
            </a:pPr>
            <a:r>
              <a:rPr lang="en-US" sz="2400" b="1" dirty="0" smtClean="0">
                <a:latin typeface="Times New Roman" pitchFamily="18" charset="0"/>
                <a:cs typeface="Times New Roman" pitchFamily="18" charset="0"/>
              </a:rPr>
              <a:t>Nested union : union within a union same like structure. </a:t>
            </a:r>
          </a:p>
          <a:p>
            <a:pPr marL="45720" indent="0" algn="just">
              <a:buClr>
                <a:srgbClr val="C00000"/>
              </a:buClr>
              <a:buNone/>
            </a:pPr>
            <a:r>
              <a:rPr lang="en-US" sz="2400" dirty="0" smtClean="0">
                <a:latin typeface="Times New Roman" pitchFamily="18" charset="0"/>
                <a:cs typeface="Times New Roman" pitchFamily="18" charset="0"/>
              </a:rPr>
              <a:t>Program of nested union.</a:t>
            </a: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420855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Advantages of Function (why to use it?)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buClr>
                <a:srgbClr val="C00000"/>
              </a:buClr>
              <a:buFont typeface="Wingdings" panose="05000000000000000000" pitchFamily="2" charset="2"/>
              <a:buChar char="§"/>
            </a:pPr>
            <a:r>
              <a:rPr lang="en-US" sz="2400" dirty="0">
                <a:latin typeface="Times New Roman" pitchFamily="18" charset="0"/>
                <a:cs typeface="Times New Roman" pitchFamily="18" charset="0"/>
              </a:rPr>
              <a:t>Code reusability : we can use the function again and again once it is declared.</a:t>
            </a:r>
          </a:p>
          <a:p>
            <a:pPr>
              <a:buClr>
                <a:srgbClr val="C00000"/>
              </a:buClr>
              <a:buFont typeface="Wingdings" panose="05000000000000000000" pitchFamily="2" charset="2"/>
              <a:buChar char="§"/>
            </a:pPr>
            <a:r>
              <a:rPr lang="en-US" sz="2400" dirty="0">
                <a:latin typeface="Times New Roman" pitchFamily="18" charset="0"/>
                <a:cs typeface="Times New Roman" pitchFamily="18" charset="0"/>
              </a:rPr>
              <a:t>It called n times any where in c program.</a:t>
            </a:r>
          </a:p>
          <a:p>
            <a:pPr>
              <a:buClr>
                <a:srgbClr val="C00000"/>
              </a:buClr>
              <a:buFont typeface="Wingdings" panose="05000000000000000000" pitchFamily="2" charset="2"/>
              <a:buChar char="§"/>
            </a:pPr>
            <a:r>
              <a:rPr lang="en-US" sz="2400" dirty="0">
                <a:latin typeface="Times New Roman" pitchFamily="18" charset="0"/>
                <a:cs typeface="Times New Roman" pitchFamily="18" charset="0"/>
              </a:rPr>
              <a:t>One can divide a big program into sub program using function.</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Debugging of the code would be easier if you use functions, as errors are easy to be traced.</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Reduces the size of the code, duplicate set of statements are replaced by function calls</a:t>
            </a:r>
            <a:r>
              <a:rPr lang="en-IN" sz="2400" dirty="0" smtClean="0">
                <a:latin typeface="Times New Roman" pitchFamily="18" charset="0"/>
                <a:cs typeface="Times New Roman" pitchFamily="18" charset="0"/>
              </a:rPr>
              <a:t>.</a:t>
            </a: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smtClean="0">
              <a:latin typeface="Times New Roman" pitchFamily="18" charset="0"/>
              <a:cs typeface="Times New Roman" pitchFamily="18" charset="0"/>
            </a:endParaRPr>
          </a:p>
          <a:p>
            <a:pPr marL="45720" indent="0">
              <a:buNone/>
            </a:pPr>
            <a:endParaRPr lang="en-US" sz="2400" dirty="0" smtClean="0">
              <a:latin typeface="Times New Roman" pitchFamily="18" charset="0"/>
              <a:cs typeface="Times New Roman" pitchFamily="18" charset="0"/>
            </a:endParaRP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631888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Types of function</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buNone/>
            </a:pPr>
            <a:r>
              <a:rPr lang="en-US" sz="2400" b="1" dirty="0" smtClean="0">
                <a:latin typeface="Times New Roman" pitchFamily="18" charset="0"/>
                <a:cs typeface="Times New Roman" pitchFamily="18" charset="0"/>
              </a:rPr>
              <a:t>C support two types of functions</a:t>
            </a:r>
          </a:p>
          <a:p>
            <a:pPr marL="502920" indent="-457200">
              <a:buAutoNum type="arabicParenR"/>
            </a:pPr>
            <a:r>
              <a:rPr lang="en-US" sz="2400" dirty="0" smtClean="0">
                <a:latin typeface="Times New Roman" pitchFamily="18" charset="0"/>
                <a:cs typeface="Times New Roman" pitchFamily="18" charset="0"/>
              </a:rPr>
              <a:t>Inbuilt function</a:t>
            </a:r>
          </a:p>
          <a:p>
            <a:pPr marL="502920" indent="-457200">
              <a:buAutoNum type="arabicParenR"/>
            </a:pPr>
            <a:r>
              <a:rPr lang="en-US" sz="2400" dirty="0" smtClean="0">
                <a:latin typeface="Times New Roman" pitchFamily="18" charset="0"/>
                <a:cs typeface="Times New Roman" pitchFamily="18" charset="0"/>
              </a:rPr>
              <a:t>User Defined function</a:t>
            </a:r>
          </a:p>
          <a:p>
            <a:pPr marL="45720" indent="0" algn="just">
              <a:buClr>
                <a:schemeClr val="accent2">
                  <a:lumMod val="75000"/>
                </a:schemeClr>
              </a:buClr>
              <a:buNone/>
            </a:pPr>
            <a:r>
              <a:rPr lang="en-IN" sz="2400" b="1" dirty="0">
                <a:latin typeface="Times New Roman" pitchFamily="18" charset="0"/>
                <a:cs typeface="Times New Roman" pitchFamily="18" charset="0"/>
              </a:rPr>
              <a:t>Library functions</a:t>
            </a:r>
            <a:r>
              <a:rPr lang="en-IN" sz="2400" dirty="0">
                <a:latin typeface="Times New Roman" pitchFamily="18" charset="0"/>
                <a:cs typeface="Times New Roman" pitchFamily="18" charset="0"/>
              </a:rPr>
              <a:t>: These are also known as Pre defined functions</a:t>
            </a:r>
          </a:p>
          <a:p>
            <a:pPr algn="just">
              <a:buClr>
                <a:schemeClr val="accent2">
                  <a:lumMod val="75000"/>
                </a:schemeClr>
              </a:buClr>
              <a:buNone/>
            </a:pPr>
            <a:r>
              <a:rPr lang="en-IN" sz="2400" dirty="0">
                <a:latin typeface="Times New Roman" pitchFamily="18" charset="0"/>
                <a:cs typeface="Times New Roman" pitchFamily="18" charset="0"/>
              </a:rPr>
              <a:t>	Examples are </a:t>
            </a:r>
            <a:r>
              <a:rPr lang="en-IN" sz="2400" dirty="0" err="1">
                <a:latin typeface="Times New Roman" pitchFamily="18" charset="0"/>
                <a:cs typeface="Times New Roman" pitchFamily="18" charset="0"/>
              </a:rPr>
              <a:t>scanf</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getch</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strlen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strcmp</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strcat</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sqrt</a:t>
            </a:r>
            <a:r>
              <a:rPr lang="en-IN" sz="2400" dirty="0">
                <a:latin typeface="Times New Roman" pitchFamily="18" charset="0"/>
                <a:cs typeface="Times New Roman" pitchFamily="18" charset="0"/>
              </a:rPr>
              <a:t>(), pow()</a:t>
            </a:r>
          </a:p>
          <a:p>
            <a:pPr marL="45720" indent="0" algn="just">
              <a:buClr>
                <a:schemeClr val="accent2">
                  <a:lumMod val="75000"/>
                </a:schemeClr>
              </a:buClr>
              <a:buNone/>
            </a:pPr>
            <a:r>
              <a:rPr lang="en-IN" sz="2400" b="1" dirty="0">
                <a:latin typeface="Times New Roman" pitchFamily="18" charset="0"/>
                <a:cs typeface="Times New Roman" pitchFamily="18" charset="0"/>
              </a:rPr>
              <a:t>User-Defined functions</a:t>
            </a:r>
            <a:r>
              <a:rPr lang="en-IN" sz="2400" dirty="0">
                <a:latin typeface="Times New Roman" pitchFamily="18" charset="0"/>
                <a:cs typeface="Times New Roman" pitchFamily="18" charset="0"/>
              </a:rPr>
              <a:t>: User defined functions are self-contained blocks of statements which are written by the user to compute or perform a task</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They can be called by the main program repeatedly as per the requirement.</a:t>
            </a:r>
          </a:p>
          <a:p>
            <a:pPr marL="45720" indent="0">
              <a:buNone/>
            </a:pPr>
            <a:endParaRPr lang="en-US" sz="2400" dirty="0" smtClean="0">
              <a:latin typeface="Times New Roman" pitchFamily="18" charset="0"/>
              <a:cs typeface="Times New Roman" pitchFamily="18" charset="0"/>
            </a:endParaRP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868216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Element of User Defined Function</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US" dirty="0" smtClean="0"/>
          </a:p>
          <a:p>
            <a:pPr marL="45720" indent="0" algn="just">
              <a:buNone/>
            </a:pPr>
            <a:endParaRPr lang="en-US" dirty="0"/>
          </a:p>
          <a:p>
            <a:pPr marL="45720" indent="0" algn="just">
              <a:buNone/>
            </a:pPr>
            <a:endParaRPr lang="en-US"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607131869"/>
              </p:ext>
            </p:extLst>
          </p:nvPr>
        </p:nvGraphicFramePr>
        <p:xfrm>
          <a:off x="348208" y="933194"/>
          <a:ext cx="8352928" cy="2209800"/>
        </p:xfrm>
        <a:graphic>
          <a:graphicData uri="http://schemas.openxmlformats.org/drawingml/2006/table">
            <a:tbl>
              <a:tblPr firstRow="1" bandRow="1">
                <a:tableStyleId>{5FD0F851-EC5A-4D38-B0AD-8093EC10F338}</a:tableStyleId>
              </a:tblPr>
              <a:tblGrid>
                <a:gridCol w="2351584">
                  <a:extLst>
                    <a:ext uri="{9D8B030D-6E8A-4147-A177-3AD203B41FA5}">
                      <a16:colId xmlns:a16="http://schemas.microsoft.com/office/drawing/2014/main" val="1941624863"/>
                    </a:ext>
                  </a:extLst>
                </a:gridCol>
                <a:gridCol w="6001344">
                  <a:extLst>
                    <a:ext uri="{9D8B030D-6E8A-4147-A177-3AD203B41FA5}">
                      <a16:colId xmlns:a16="http://schemas.microsoft.com/office/drawing/2014/main" val="4062156921"/>
                    </a:ext>
                  </a:extLst>
                </a:gridCol>
              </a:tblGrid>
              <a:tr h="426303">
                <a:tc>
                  <a:txBody>
                    <a:bodyPr/>
                    <a:lstStyle/>
                    <a:p>
                      <a:pPr algn="l" fontAlgn="t"/>
                      <a:r>
                        <a:rPr lang="en-IN" sz="2000" dirty="0">
                          <a:solidFill>
                            <a:srgbClr val="000000"/>
                          </a:solidFill>
                          <a:effectLst/>
                          <a:latin typeface="Times New Roman" panose="02020603050405020304" pitchFamily="18" charset="0"/>
                          <a:cs typeface="Times New Roman" panose="02020603050405020304" pitchFamily="18" charset="0"/>
                        </a:rPr>
                        <a:t>C function aspects</a:t>
                      </a:r>
                    </a:p>
                  </a:txBody>
                  <a:tcPr marL="114300" marR="114300" marT="114300" marB="114300"/>
                </a:tc>
                <a:tc>
                  <a:txBody>
                    <a:bodyPr/>
                    <a:lstStyle/>
                    <a:p>
                      <a:pPr algn="l" fontAlgn="t"/>
                      <a:r>
                        <a:rPr lang="en-IN" sz="2000" dirty="0">
                          <a:solidFill>
                            <a:srgbClr val="000000"/>
                          </a:solidFill>
                          <a:effectLst/>
                          <a:latin typeface="Times New Roman" panose="02020603050405020304" pitchFamily="18" charset="0"/>
                          <a:cs typeface="Times New Roman" panose="02020603050405020304" pitchFamily="18" charset="0"/>
                        </a:rPr>
                        <a:t>Syntax</a:t>
                      </a:r>
                    </a:p>
                  </a:txBody>
                  <a:tcPr marL="114300" marR="114300" marT="114300" marB="114300"/>
                </a:tc>
                <a:extLst>
                  <a:ext uri="{0D108BD9-81ED-4DB2-BD59-A6C34878D82A}">
                    <a16:rowId xmlns:a16="http://schemas.microsoft.com/office/drawing/2014/main" val="612953618"/>
                  </a:ext>
                </a:extLst>
              </a:tr>
              <a:tr h="361712">
                <a:tc>
                  <a:txBody>
                    <a:bodyPr/>
                    <a:lstStyle/>
                    <a:p>
                      <a:pPr algn="l" fontAlgn="t"/>
                      <a:r>
                        <a:rPr lang="en-IN" sz="2000" dirty="0">
                          <a:solidFill>
                            <a:srgbClr val="000000"/>
                          </a:solidFill>
                          <a:effectLst/>
                          <a:latin typeface="Times New Roman" panose="02020603050405020304" pitchFamily="18" charset="0"/>
                          <a:cs typeface="Times New Roman" panose="02020603050405020304" pitchFamily="18" charset="0"/>
                        </a:rPr>
                        <a:t>Function declaration</a:t>
                      </a:r>
                    </a:p>
                  </a:txBody>
                  <a:tcPr marL="76200" marR="76200" marT="76200" marB="76200"/>
                </a:tc>
                <a:tc>
                  <a:txBody>
                    <a:bodyPr/>
                    <a:lstStyle/>
                    <a:p>
                      <a:pPr algn="l" fontAlgn="t"/>
                      <a:r>
                        <a:rPr lang="en-IN" sz="2000" dirty="0" err="1">
                          <a:solidFill>
                            <a:srgbClr val="000000"/>
                          </a:solidFill>
                          <a:effectLst/>
                          <a:latin typeface="Times New Roman" panose="02020603050405020304" pitchFamily="18" charset="0"/>
                          <a:cs typeface="Times New Roman" panose="02020603050405020304" pitchFamily="18" charset="0"/>
                        </a:rPr>
                        <a:t>return_type</a:t>
                      </a:r>
                      <a:r>
                        <a:rPr lang="en-IN" sz="2000" dirty="0">
                          <a:solidFill>
                            <a:srgbClr val="000000"/>
                          </a:solidFill>
                          <a:effectLst/>
                          <a:latin typeface="Times New Roman" panose="02020603050405020304" pitchFamily="18" charset="0"/>
                          <a:cs typeface="Times New Roman" panose="02020603050405020304" pitchFamily="18" charset="0"/>
                        </a:rPr>
                        <a:t> </a:t>
                      </a:r>
                      <a:r>
                        <a:rPr lang="en-IN" sz="2000" dirty="0" err="1">
                          <a:solidFill>
                            <a:srgbClr val="000000"/>
                          </a:solidFill>
                          <a:effectLst/>
                          <a:latin typeface="Times New Roman" panose="02020603050405020304" pitchFamily="18" charset="0"/>
                          <a:cs typeface="Times New Roman" panose="02020603050405020304" pitchFamily="18" charset="0"/>
                        </a:rPr>
                        <a:t>function_name</a:t>
                      </a:r>
                      <a:r>
                        <a:rPr lang="en-IN" sz="2000" dirty="0">
                          <a:solidFill>
                            <a:srgbClr val="000000"/>
                          </a:solidFill>
                          <a:effectLst/>
                          <a:latin typeface="Times New Roman" panose="02020603050405020304" pitchFamily="18" charset="0"/>
                          <a:cs typeface="Times New Roman" panose="02020603050405020304" pitchFamily="18" charset="0"/>
                        </a:rPr>
                        <a:t> (argument list);</a:t>
                      </a:r>
                    </a:p>
                  </a:txBody>
                  <a:tcPr marL="76200" marR="76200" marT="76200" marB="76200"/>
                </a:tc>
                <a:extLst>
                  <a:ext uri="{0D108BD9-81ED-4DB2-BD59-A6C34878D82A}">
                    <a16:rowId xmlns:a16="http://schemas.microsoft.com/office/drawing/2014/main" val="2873196185"/>
                  </a:ext>
                </a:extLst>
              </a:tr>
              <a:tr h="361712">
                <a:tc>
                  <a:txBody>
                    <a:bodyPr/>
                    <a:lstStyle/>
                    <a:p>
                      <a:pPr algn="l" fontAlgn="t"/>
                      <a:r>
                        <a:rPr lang="en-IN" sz="2000" dirty="0">
                          <a:solidFill>
                            <a:srgbClr val="000000"/>
                          </a:solidFill>
                          <a:effectLst/>
                          <a:latin typeface="Times New Roman" panose="02020603050405020304" pitchFamily="18" charset="0"/>
                          <a:cs typeface="Times New Roman" panose="02020603050405020304" pitchFamily="18" charset="0"/>
                        </a:rPr>
                        <a:t>Function call</a:t>
                      </a:r>
                    </a:p>
                  </a:txBody>
                  <a:tcPr marL="76200" marR="76200" marT="76200" marB="76200"/>
                </a:tc>
                <a:tc>
                  <a:txBody>
                    <a:bodyPr/>
                    <a:lstStyle/>
                    <a:p>
                      <a:pPr algn="l" fontAlgn="t"/>
                      <a:r>
                        <a:rPr lang="en-IN" sz="2000" dirty="0" err="1">
                          <a:solidFill>
                            <a:srgbClr val="000000"/>
                          </a:solidFill>
                          <a:effectLst/>
                          <a:latin typeface="Times New Roman" panose="02020603050405020304" pitchFamily="18" charset="0"/>
                          <a:cs typeface="Times New Roman" panose="02020603050405020304" pitchFamily="18" charset="0"/>
                        </a:rPr>
                        <a:t>function_name</a:t>
                      </a:r>
                      <a:r>
                        <a:rPr lang="en-IN" sz="2000" dirty="0">
                          <a:solidFill>
                            <a:srgbClr val="000000"/>
                          </a:solidFill>
                          <a:effectLst/>
                          <a:latin typeface="Times New Roman" panose="02020603050405020304" pitchFamily="18" charset="0"/>
                          <a:cs typeface="Times New Roman" panose="02020603050405020304" pitchFamily="18" charset="0"/>
                        </a:rPr>
                        <a:t> (</a:t>
                      </a:r>
                      <a:r>
                        <a:rPr lang="en-IN" sz="2000" dirty="0" err="1">
                          <a:solidFill>
                            <a:srgbClr val="000000"/>
                          </a:solidFill>
                          <a:effectLst/>
                          <a:latin typeface="Times New Roman" panose="02020603050405020304" pitchFamily="18" charset="0"/>
                          <a:cs typeface="Times New Roman" panose="02020603050405020304" pitchFamily="18" charset="0"/>
                        </a:rPr>
                        <a:t>argument_list</a:t>
                      </a:r>
                      <a:r>
                        <a:rPr lang="en-IN" sz="2000" dirty="0">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2841976796"/>
                  </a:ext>
                </a:extLst>
              </a:tr>
              <a:tr h="594241">
                <a:tc>
                  <a:txBody>
                    <a:bodyPr/>
                    <a:lstStyle/>
                    <a:p>
                      <a:pPr algn="l" fontAlgn="t"/>
                      <a:r>
                        <a:rPr lang="en-IN" sz="2000" dirty="0">
                          <a:solidFill>
                            <a:srgbClr val="000000"/>
                          </a:solidFill>
                          <a:effectLst/>
                          <a:latin typeface="Times New Roman" panose="02020603050405020304" pitchFamily="18" charset="0"/>
                          <a:cs typeface="Times New Roman" panose="02020603050405020304" pitchFamily="18" charset="0"/>
                        </a:rPr>
                        <a:t>Function definition</a:t>
                      </a:r>
                    </a:p>
                  </a:txBody>
                  <a:tcPr marL="76200" marR="76200" marT="76200" marB="76200"/>
                </a:tc>
                <a:tc>
                  <a:txBody>
                    <a:bodyPr/>
                    <a:lstStyle/>
                    <a:p>
                      <a:pPr algn="l" fontAlgn="t"/>
                      <a:r>
                        <a:rPr lang="en-US" sz="2000" dirty="0" err="1">
                          <a:solidFill>
                            <a:srgbClr val="000000"/>
                          </a:solidFill>
                          <a:effectLst/>
                          <a:latin typeface="Times New Roman" panose="02020603050405020304" pitchFamily="18" charset="0"/>
                          <a:cs typeface="Times New Roman" panose="02020603050405020304" pitchFamily="18" charset="0"/>
                        </a:rPr>
                        <a:t>return_type</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function_name</a:t>
                      </a:r>
                      <a:r>
                        <a:rPr lang="en-US" sz="2000" dirty="0">
                          <a:solidFill>
                            <a:srgbClr val="000000"/>
                          </a:solidFill>
                          <a:effectLst/>
                          <a:latin typeface="Times New Roman" panose="02020603050405020304" pitchFamily="18" charset="0"/>
                          <a:cs typeface="Times New Roman" panose="02020603050405020304" pitchFamily="18" charset="0"/>
                        </a:rPr>
                        <a:t> (argument list) {function body;}</a:t>
                      </a:r>
                    </a:p>
                  </a:txBody>
                  <a:tcPr marL="76200" marR="76200" marT="76200" marB="76200"/>
                </a:tc>
                <a:extLst>
                  <a:ext uri="{0D108BD9-81ED-4DB2-BD59-A6C34878D82A}">
                    <a16:rowId xmlns:a16="http://schemas.microsoft.com/office/drawing/2014/main" val="374825239"/>
                  </a:ext>
                </a:extLst>
              </a:tr>
            </a:tbl>
          </a:graphicData>
        </a:graphic>
      </p:graphicFrame>
    </p:spTree>
    <p:extLst>
      <p:ext uri="{BB962C8B-B14F-4D97-AF65-F5344CB8AC3E}">
        <p14:creationId xmlns:p14="http://schemas.microsoft.com/office/powerpoint/2010/main" val="291366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Function Prototype / Declaration</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688632"/>
          </a:xfrm>
        </p:spPr>
        <p:txBody>
          <a:bodyPr>
            <a:normAutofit/>
          </a:bodyPr>
          <a:lstStyle/>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All </a:t>
            </a:r>
            <a:r>
              <a:rPr lang="en-IN" sz="2400" dirty="0">
                <a:latin typeface="Times New Roman" pitchFamily="18" charset="0"/>
                <a:cs typeface="Times New Roman" pitchFamily="18" charset="0"/>
              </a:rPr>
              <a:t>Identifiers in C must be declared before they are used. This is true for functions as well as variables.</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For functions, the declarations needs to be done before the first call of the function.</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A function declaration specifies the name, return type, and arguments of a function.</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Having the prototype available before the first use of the function allows the compiler to check that the correct number and types of arguments are used in the function call</a:t>
            </a:r>
            <a:r>
              <a:rPr lang="en-IN" sz="2400" dirty="0" smtClean="0">
                <a:latin typeface="Times New Roman" pitchFamily="18" charset="0"/>
                <a:cs typeface="Times New Roman" pitchFamily="18" charset="0"/>
              </a:rPr>
              <a:t>.</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A return type indicating the variable  that the function will be return. It may be </a:t>
            </a:r>
            <a:r>
              <a:rPr lang="en-IN" sz="2400" b="1" dirty="0" err="1">
                <a:latin typeface="Times New Roman" pitchFamily="18" charset="0"/>
                <a:cs typeface="Times New Roman" pitchFamily="18" charset="0"/>
              </a:rPr>
              <a:t>int</a:t>
            </a:r>
            <a:r>
              <a:rPr lang="en-IN" sz="2400" b="1" dirty="0">
                <a:latin typeface="Times New Roman" pitchFamily="18" charset="0"/>
                <a:cs typeface="Times New Roman" pitchFamily="18" charset="0"/>
              </a:rPr>
              <a:t>, float, double, char, short, void </a:t>
            </a:r>
            <a:r>
              <a:rPr lang="en-IN" sz="2400" dirty="0">
                <a:latin typeface="Times New Roman" pitchFamily="18" charset="0"/>
                <a:cs typeface="Times New Roman" pitchFamily="18" charset="0"/>
              </a:rPr>
              <a:t>etc.</a:t>
            </a:r>
          </a:p>
          <a:p>
            <a:pPr marL="45720" indent="0" algn="just">
              <a:buClr>
                <a:srgbClr val="C00000"/>
              </a:buClr>
              <a:buNone/>
            </a:pPr>
            <a:r>
              <a:rPr lang="en-US" b="1" dirty="0" smtClean="0">
                <a:latin typeface="Times New Roman" pitchFamily="18" charset="0"/>
                <a:cs typeface="Times New Roman" pitchFamily="18" charset="0"/>
              </a:rPr>
              <a:t>Syntax : &lt;Return type&gt; &lt;function name&gt; (parameter/argument list);</a:t>
            </a:r>
            <a:endParaRPr lang="en-IN" b="1" dirty="0">
              <a:latin typeface="Times New Roman" pitchFamily="18" charset="0"/>
              <a:cs typeface="Times New Roman" pitchFamily="18" charset="0"/>
            </a:endParaRPr>
          </a:p>
          <a:p>
            <a:pPr marL="45720" indent="0">
              <a:buNone/>
            </a:pPr>
            <a:endParaRPr lang="en-US" sz="2400" dirty="0" smtClean="0">
              <a:latin typeface="Times New Roman" pitchFamily="18" charset="0"/>
              <a:cs typeface="Times New Roman" pitchFamily="18" charset="0"/>
            </a:endParaRP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117661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Function </a:t>
            </a:r>
            <a:r>
              <a:rPr lang="en-US" sz="3600" dirty="0">
                <a:latin typeface="Times New Roman" pitchFamily="18" charset="0"/>
                <a:cs typeface="Times New Roman" pitchFamily="18" charset="0"/>
              </a:rPr>
              <a:t>I</a:t>
            </a:r>
            <a:r>
              <a:rPr lang="en-US" sz="3600" dirty="0" smtClean="0">
                <a:latin typeface="Times New Roman" pitchFamily="18" charset="0"/>
                <a:cs typeface="Times New Roman" pitchFamily="18" charset="0"/>
              </a:rPr>
              <a:t>mplementation or </a:t>
            </a:r>
            <a:r>
              <a:rPr lang="en-US" sz="3600" dirty="0" err="1" smtClean="0">
                <a:latin typeface="Times New Roman" pitchFamily="18" charset="0"/>
                <a:cs typeface="Times New Roman" pitchFamily="18" charset="0"/>
              </a:rPr>
              <a:t>Defination</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It is the actual function that contains the code that will be executed.</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Should be identical (same) to the function prototype.</a:t>
            </a:r>
          </a:p>
          <a:p>
            <a:pPr algn="just">
              <a:buClr>
                <a:srgbClr val="C00000"/>
              </a:buClr>
              <a:buFont typeface="Wingdings" panose="05000000000000000000" pitchFamily="2" charset="2"/>
              <a:buChar char="§"/>
            </a:pPr>
            <a:r>
              <a:rPr lang="en-IN" sz="2000" b="1" dirty="0">
                <a:latin typeface="Times New Roman" pitchFamily="18" charset="0"/>
                <a:cs typeface="Times New Roman" pitchFamily="18" charset="0"/>
              </a:rPr>
              <a:t>Syntax </a:t>
            </a:r>
            <a:r>
              <a:rPr lang="en-IN" sz="2000" b="1" dirty="0" smtClean="0">
                <a:latin typeface="Times New Roman" pitchFamily="18" charset="0"/>
                <a:cs typeface="Times New Roman" pitchFamily="18" charset="0"/>
              </a:rPr>
              <a:t>: return-type </a:t>
            </a:r>
            <a:r>
              <a:rPr lang="en-IN" sz="2000" b="1" dirty="0" err="1">
                <a:latin typeface="Times New Roman" pitchFamily="18" charset="0"/>
                <a:cs typeface="Times New Roman" pitchFamily="18" charset="0"/>
              </a:rPr>
              <a:t>function_name</a:t>
            </a:r>
            <a:r>
              <a:rPr lang="en-IN" sz="2000" b="1" dirty="0">
                <a:latin typeface="Times New Roman" pitchFamily="18" charset="0"/>
                <a:cs typeface="Times New Roman" pitchFamily="18" charset="0"/>
              </a:rPr>
              <a:t> ( </a:t>
            </a:r>
            <a:r>
              <a:rPr lang="en-IN" sz="2000" b="1" dirty="0" err="1">
                <a:latin typeface="Times New Roman" pitchFamily="18" charset="0"/>
                <a:cs typeface="Times New Roman" pitchFamily="18" charset="0"/>
              </a:rPr>
              <a:t>arg</a:t>
            </a:r>
            <a:r>
              <a:rPr lang="en-IN" sz="2000" b="1" dirty="0">
                <a:latin typeface="Times New Roman" pitchFamily="18" charset="0"/>
                <a:cs typeface="Times New Roman" pitchFamily="18" charset="0"/>
              </a:rPr>
              <a:t>-type name-1,...,</a:t>
            </a:r>
            <a:r>
              <a:rPr lang="en-IN" sz="2000" b="1" dirty="0" err="1">
                <a:latin typeface="Times New Roman" pitchFamily="18" charset="0"/>
                <a:cs typeface="Times New Roman" pitchFamily="18" charset="0"/>
              </a:rPr>
              <a:t>arg</a:t>
            </a:r>
            <a:r>
              <a:rPr lang="en-IN" sz="2000" b="1" dirty="0">
                <a:latin typeface="Times New Roman" pitchFamily="18" charset="0"/>
                <a:cs typeface="Times New Roman" pitchFamily="18" charset="0"/>
              </a:rPr>
              <a:t>-type name-n) </a:t>
            </a:r>
            <a:endParaRPr lang="en-IN" sz="2000" b="1" dirty="0" smtClean="0">
              <a:latin typeface="Times New Roman" pitchFamily="18" charset="0"/>
              <a:cs typeface="Times New Roman" pitchFamily="18" charset="0"/>
            </a:endParaRPr>
          </a:p>
          <a:p>
            <a:pPr algn="just">
              <a:buClr>
                <a:schemeClr val="accent2">
                  <a:lumMod val="75000"/>
                </a:schemeClr>
              </a:buClr>
            </a:pPr>
            <a:endParaRPr lang="en-IN" sz="2400" dirty="0">
              <a:latin typeface="Times New Roman" pitchFamily="18" charset="0"/>
              <a:cs typeface="Times New Roman" pitchFamily="18" charset="0"/>
            </a:endParaRP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44914831"/>
              </p:ext>
            </p:extLst>
          </p:nvPr>
        </p:nvGraphicFramePr>
        <p:xfrm>
          <a:off x="611560" y="3387596"/>
          <a:ext cx="7992888" cy="2011680"/>
        </p:xfrm>
        <a:graphic>
          <a:graphicData uri="http://schemas.openxmlformats.org/drawingml/2006/table">
            <a:tbl>
              <a:tblPr firstRow="1" bandRow="1">
                <a:tableStyleId>{5FD0F851-EC5A-4D38-B0AD-8093EC10F338}</a:tableStyleId>
              </a:tblPr>
              <a:tblGrid>
                <a:gridCol w="7992888">
                  <a:extLst>
                    <a:ext uri="{9D8B030D-6E8A-4147-A177-3AD203B41FA5}">
                      <a16:colId xmlns:a16="http://schemas.microsoft.com/office/drawing/2014/main" val="847703946"/>
                    </a:ext>
                  </a:extLst>
                </a:gridCol>
              </a:tblGrid>
              <a:tr h="370840">
                <a:tc>
                  <a:txBody>
                    <a:bodyPr/>
                    <a:lstStyle/>
                    <a:p>
                      <a:pPr marL="265113" indent="4763" algn="just">
                        <a:buClr>
                          <a:schemeClr val="accent2">
                            <a:lumMod val="75000"/>
                          </a:schemeClr>
                        </a:buClr>
                        <a:buNone/>
                      </a:pPr>
                      <a:r>
                        <a:rPr lang="en-IN" sz="1800" dirty="0" smtClean="0">
                          <a:latin typeface="Times New Roman" pitchFamily="18" charset="0"/>
                          <a:cs typeface="Times New Roman" pitchFamily="18" charset="0"/>
                        </a:rPr>
                        <a:t>return-type </a:t>
                      </a:r>
                      <a:r>
                        <a:rPr lang="en-IN" sz="1800" dirty="0" err="1" smtClean="0">
                          <a:latin typeface="Times New Roman" pitchFamily="18" charset="0"/>
                          <a:cs typeface="Times New Roman" pitchFamily="18" charset="0"/>
                        </a:rPr>
                        <a:t>function_name</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arg</a:t>
                      </a:r>
                      <a:r>
                        <a:rPr lang="en-IN" sz="1800" dirty="0" smtClean="0">
                          <a:latin typeface="Times New Roman" pitchFamily="18" charset="0"/>
                          <a:cs typeface="Times New Roman" pitchFamily="18" charset="0"/>
                        </a:rPr>
                        <a:t>-type name-1,...,</a:t>
                      </a:r>
                      <a:r>
                        <a:rPr lang="en-IN" sz="1800" dirty="0" err="1" smtClean="0">
                          <a:latin typeface="Times New Roman" pitchFamily="18" charset="0"/>
                          <a:cs typeface="Times New Roman" pitchFamily="18" charset="0"/>
                        </a:rPr>
                        <a:t>arg</a:t>
                      </a:r>
                      <a:r>
                        <a:rPr lang="en-IN" sz="1800" dirty="0" smtClean="0">
                          <a:latin typeface="Times New Roman" pitchFamily="18" charset="0"/>
                          <a:cs typeface="Times New Roman" pitchFamily="18" charset="0"/>
                        </a:rPr>
                        <a:t>-type name-n) </a:t>
                      </a:r>
                    </a:p>
                    <a:p>
                      <a:pPr marL="265113" indent="4763" algn="just">
                        <a:buClr>
                          <a:schemeClr val="accent2">
                            <a:lumMod val="75000"/>
                          </a:schemeClr>
                        </a:buClr>
                        <a:buNone/>
                      </a:pPr>
                      <a:r>
                        <a:rPr lang="en-IN" sz="1800" dirty="0" smtClean="0">
                          <a:latin typeface="Times New Roman" pitchFamily="18" charset="0"/>
                          <a:cs typeface="Times New Roman" pitchFamily="18" charset="0"/>
                        </a:rPr>
                        <a:t>{</a:t>
                      </a:r>
                    </a:p>
                    <a:p>
                      <a:pPr marL="265113" indent="4763" algn="just">
                        <a:buClr>
                          <a:schemeClr val="accent2">
                            <a:lumMod val="75000"/>
                          </a:schemeClr>
                        </a:buClr>
                        <a:buNone/>
                      </a:pPr>
                      <a:r>
                        <a:rPr lang="en-IN" sz="1800" dirty="0" smtClean="0">
                          <a:latin typeface="Times New Roman" pitchFamily="18" charset="0"/>
                          <a:cs typeface="Times New Roman" pitchFamily="18" charset="0"/>
                        </a:rPr>
                        <a:t>declarations;</a:t>
                      </a:r>
                    </a:p>
                    <a:p>
                      <a:pPr marL="265113" indent="4763" algn="just">
                        <a:buClr>
                          <a:schemeClr val="accent2">
                            <a:lumMod val="75000"/>
                          </a:schemeClr>
                        </a:buClr>
                        <a:buNone/>
                      </a:pPr>
                      <a:r>
                        <a:rPr lang="en-IN" sz="1800" dirty="0" smtClean="0">
                          <a:latin typeface="Times New Roman" pitchFamily="18" charset="0"/>
                          <a:cs typeface="Times New Roman" pitchFamily="18" charset="0"/>
                        </a:rPr>
                        <a:t>statements;</a:t>
                      </a:r>
                    </a:p>
                    <a:p>
                      <a:pPr marL="265113" indent="4763" algn="just">
                        <a:buClr>
                          <a:schemeClr val="accent2">
                            <a:lumMod val="75000"/>
                          </a:schemeClr>
                        </a:buClr>
                        <a:buNone/>
                      </a:pPr>
                      <a:r>
                        <a:rPr lang="en-IN" sz="1800" dirty="0" smtClean="0">
                          <a:latin typeface="Times New Roman" pitchFamily="18" charset="0"/>
                          <a:cs typeface="Times New Roman" pitchFamily="18" charset="0"/>
                        </a:rPr>
                        <a:t>return(expression);</a:t>
                      </a:r>
                    </a:p>
                    <a:p>
                      <a:pPr marL="265113" indent="4763" algn="just">
                        <a:buClr>
                          <a:schemeClr val="accent2">
                            <a:lumMod val="75000"/>
                          </a:schemeClr>
                        </a:buClr>
                        <a:buNone/>
                      </a:pPr>
                      <a:r>
                        <a:rPr lang="en-IN" sz="1800" dirty="0" smtClean="0">
                          <a:latin typeface="Times New Roman" pitchFamily="18" charset="0"/>
                          <a:cs typeface="Times New Roman" pitchFamily="18" charset="0"/>
                        </a:rPr>
                        <a:t>}</a:t>
                      </a:r>
                    </a:p>
                    <a:p>
                      <a:endParaRPr lang="en-IN" dirty="0"/>
                    </a:p>
                  </a:txBody>
                  <a:tcPr/>
                </a:tc>
                <a:extLst>
                  <a:ext uri="{0D108BD9-81ED-4DB2-BD59-A6C34878D82A}">
                    <a16:rowId xmlns:a16="http://schemas.microsoft.com/office/drawing/2014/main" val="2520747360"/>
                  </a:ext>
                </a:extLst>
              </a:tr>
            </a:tbl>
          </a:graphicData>
        </a:graphic>
      </p:graphicFrame>
    </p:spTree>
    <p:extLst>
      <p:ext uri="{BB962C8B-B14F-4D97-AF65-F5344CB8AC3E}">
        <p14:creationId xmlns:p14="http://schemas.microsoft.com/office/powerpoint/2010/main" val="3464556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General form of any function definition is:</a:t>
            </a:r>
          </a:p>
          <a:p>
            <a:pPr marL="45720" indent="0" algn="just">
              <a:buClr>
                <a:srgbClr val="C00000"/>
              </a:buClr>
              <a:buNone/>
            </a:pPr>
            <a:r>
              <a:rPr lang="en-IN" sz="2400" dirty="0">
                <a:latin typeface="Times New Roman" pitchFamily="18" charset="0"/>
                <a:cs typeface="Times New Roman" pitchFamily="18" charset="0"/>
              </a:rPr>
              <a:t>		return-type function-name(argument declarations)</a:t>
            </a:r>
          </a:p>
          <a:p>
            <a:pPr marL="45720" indent="0" algn="just">
              <a:buClr>
                <a:srgbClr val="C00000"/>
              </a:buClr>
              <a:buNone/>
            </a:pPr>
            <a:r>
              <a:rPr lang="en-IN" sz="2400" dirty="0">
                <a:latin typeface="Times New Roman" pitchFamily="18" charset="0"/>
                <a:cs typeface="Times New Roman" pitchFamily="18" charset="0"/>
              </a:rPr>
              <a:t>		{</a:t>
            </a:r>
          </a:p>
          <a:p>
            <a:pPr marL="45720" indent="0" algn="just">
              <a:buClr>
                <a:srgbClr val="C00000"/>
              </a:buClr>
              <a:buNone/>
            </a:pPr>
            <a:r>
              <a:rPr lang="en-IN" sz="2400" dirty="0">
                <a:latin typeface="Times New Roman" pitchFamily="18" charset="0"/>
                <a:cs typeface="Times New Roman" pitchFamily="18" charset="0"/>
              </a:rPr>
              <a:t>			declarations and statements</a:t>
            </a:r>
          </a:p>
          <a:p>
            <a:pPr marL="45720" indent="0" algn="just">
              <a:buClr>
                <a:srgbClr val="C00000"/>
              </a:buClr>
              <a:buNone/>
            </a:pPr>
            <a:r>
              <a:rPr lang="en-IN" sz="2400" dirty="0">
                <a:latin typeface="Times New Roman" pitchFamily="18" charset="0"/>
                <a:cs typeface="Times New Roman" pitchFamily="18" charset="0"/>
              </a:rPr>
              <a:t>		}</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Return-type refers to the data type of the value being returned from the function. If the return type is omitted, </a:t>
            </a:r>
            <a:r>
              <a:rPr lang="en-IN" sz="2400" dirty="0" err="1">
                <a:latin typeface="Times New Roman" pitchFamily="18" charset="0"/>
                <a:cs typeface="Times New Roman" pitchFamily="18" charset="0"/>
              </a:rPr>
              <a:t>int</a:t>
            </a:r>
            <a:r>
              <a:rPr lang="en-IN" sz="2400" dirty="0">
                <a:latin typeface="Times New Roman" pitchFamily="18" charset="0"/>
                <a:cs typeface="Times New Roman" pitchFamily="18" charset="0"/>
              </a:rPr>
              <a:t> is assumed.</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 values provided to a function for processing are the arguments.</a:t>
            </a:r>
          </a:p>
          <a:p>
            <a:pPr algn="just">
              <a:buClr>
                <a:srgbClr val="C00000"/>
              </a:buClr>
              <a:buFont typeface="Wingdings" panose="05000000000000000000" pitchFamily="2" charset="2"/>
              <a:buChar char="§"/>
            </a:pPr>
            <a:r>
              <a:rPr lang="en-IN" sz="2400" dirty="0">
                <a:latin typeface="Times New Roman" pitchFamily="18" charset="0"/>
                <a:cs typeface="Times New Roman" pitchFamily="18" charset="0"/>
              </a:rPr>
              <a:t>The set of statements between the braces is called as the function body.</a:t>
            </a: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a:p>
            <a:pPr marL="45720" indent="0">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665639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5762</TotalTime>
  <Words>3494</Words>
  <Application>Microsoft Office PowerPoint</Application>
  <PresentationFormat>On-screen Show (4:3)</PresentationFormat>
  <Paragraphs>478</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Georgia</vt:lpstr>
      <vt:lpstr>Times New Roman</vt:lpstr>
      <vt:lpstr>Trebuchet MS</vt:lpstr>
      <vt:lpstr>Wingdings</vt:lpstr>
      <vt:lpstr>Slipstream</vt:lpstr>
      <vt:lpstr>PowerPoint Presentation</vt:lpstr>
      <vt:lpstr>Function in C</vt:lpstr>
      <vt:lpstr>Function in C</vt:lpstr>
      <vt:lpstr>Advantages of Function (why to use it?)</vt:lpstr>
      <vt:lpstr>Types of function</vt:lpstr>
      <vt:lpstr>Element of User Defined Function</vt:lpstr>
      <vt:lpstr>Function Prototype / Declaration</vt:lpstr>
      <vt:lpstr>Function Implementation or Defination</vt:lpstr>
      <vt:lpstr>Cont…</vt:lpstr>
      <vt:lpstr>Simple Example to Understand UDF</vt:lpstr>
      <vt:lpstr>Different aspects of function calling </vt:lpstr>
      <vt:lpstr>Function calling</vt:lpstr>
      <vt:lpstr>Recursion Function</vt:lpstr>
      <vt:lpstr>Recursion function to find factorial of number</vt:lpstr>
      <vt:lpstr>Passing array as an argument to function</vt:lpstr>
      <vt:lpstr>Program to do addition of element by passing array</vt:lpstr>
      <vt:lpstr>Scope, Visibility and lifetime of variable</vt:lpstr>
      <vt:lpstr>Cont…</vt:lpstr>
      <vt:lpstr>lifetime of variable</vt:lpstr>
      <vt:lpstr>Scope Rules </vt:lpstr>
      <vt:lpstr>PowerPoint Presentation</vt:lpstr>
      <vt:lpstr>Structure in C</vt:lpstr>
      <vt:lpstr>Cont…</vt:lpstr>
      <vt:lpstr>Memory Representation of Structure</vt:lpstr>
      <vt:lpstr>Declaring variable of structure</vt:lpstr>
      <vt:lpstr>Initializing structure variable (data member of structure) </vt:lpstr>
      <vt:lpstr>Accessing Members of structure</vt:lpstr>
      <vt:lpstr>Structure Assignment</vt:lpstr>
      <vt:lpstr>Array of Structure</vt:lpstr>
      <vt:lpstr>Structure within structure or nested structure</vt:lpstr>
      <vt:lpstr>Example of nested structure</vt:lpstr>
      <vt:lpstr>Accessing data member of nested structure</vt:lpstr>
      <vt:lpstr>Structure as an argument of UDF</vt:lpstr>
      <vt:lpstr>Program to pass structure variable in udf</vt:lpstr>
      <vt:lpstr>Union </vt:lpstr>
      <vt:lpstr>Union </vt:lpstr>
      <vt:lpstr>Memory allocation of union </vt:lpstr>
      <vt:lpstr>Programs of Union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SAI</cp:lastModifiedBy>
  <cp:revision>389</cp:revision>
  <dcterms:created xsi:type="dcterms:W3CDTF">2020-05-06T17:06:48Z</dcterms:created>
  <dcterms:modified xsi:type="dcterms:W3CDTF">2020-11-25T03:51:26Z</dcterms:modified>
</cp:coreProperties>
</file>