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78"/>
  </p:notesMasterIdLst>
  <p:sldIdLst>
    <p:sldId id="256" r:id="rId2"/>
    <p:sldId id="257" r:id="rId3"/>
    <p:sldId id="455" r:id="rId4"/>
    <p:sldId id="456" r:id="rId5"/>
    <p:sldId id="458" r:id="rId6"/>
    <p:sldId id="459" r:id="rId7"/>
    <p:sldId id="460" r:id="rId8"/>
    <p:sldId id="461" r:id="rId9"/>
    <p:sldId id="462" r:id="rId10"/>
    <p:sldId id="463" r:id="rId11"/>
    <p:sldId id="464" r:id="rId12"/>
    <p:sldId id="465" r:id="rId13"/>
    <p:sldId id="466" r:id="rId14"/>
    <p:sldId id="468" r:id="rId15"/>
    <p:sldId id="469" r:id="rId16"/>
    <p:sldId id="545" r:id="rId17"/>
    <p:sldId id="547" r:id="rId18"/>
    <p:sldId id="548" r:id="rId19"/>
    <p:sldId id="549" r:id="rId20"/>
    <p:sldId id="550" r:id="rId21"/>
    <p:sldId id="551" r:id="rId22"/>
    <p:sldId id="587" r:id="rId23"/>
    <p:sldId id="588" r:id="rId24"/>
    <p:sldId id="589" r:id="rId25"/>
    <p:sldId id="590" r:id="rId26"/>
    <p:sldId id="591" r:id="rId27"/>
    <p:sldId id="592" r:id="rId28"/>
    <p:sldId id="593" r:id="rId29"/>
    <p:sldId id="559" r:id="rId30"/>
    <p:sldId id="560" r:id="rId31"/>
    <p:sldId id="594" r:id="rId32"/>
    <p:sldId id="563" r:id="rId33"/>
    <p:sldId id="564" r:id="rId34"/>
    <p:sldId id="595" r:id="rId35"/>
    <p:sldId id="566" r:id="rId36"/>
    <p:sldId id="599" r:id="rId37"/>
    <p:sldId id="567" r:id="rId38"/>
    <p:sldId id="600" r:id="rId39"/>
    <p:sldId id="568" r:id="rId40"/>
    <p:sldId id="596" r:id="rId41"/>
    <p:sldId id="597" r:id="rId42"/>
    <p:sldId id="598" r:id="rId43"/>
    <p:sldId id="601" r:id="rId44"/>
    <p:sldId id="602" r:id="rId45"/>
    <p:sldId id="603" r:id="rId46"/>
    <p:sldId id="583" r:id="rId47"/>
    <p:sldId id="584" r:id="rId48"/>
    <p:sldId id="604" r:id="rId49"/>
    <p:sldId id="605" r:id="rId50"/>
    <p:sldId id="606" r:id="rId51"/>
    <p:sldId id="607" r:id="rId52"/>
    <p:sldId id="608" r:id="rId53"/>
    <p:sldId id="610" r:id="rId54"/>
    <p:sldId id="609" r:id="rId55"/>
    <p:sldId id="612" r:id="rId56"/>
    <p:sldId id="613" r:id="rId57"/>
    <p:sldId id="614" r:id="rId58"/>
    <p:sldId id="615" r:id="rId59"/>
    <p:sldId id="616" r:id="rId60"/>
    <p:sldId id="617" r:id="rId61"/>
    <p:sldId id="618" r:id="rId62"/>
    <p:sldId id="619" r:id="rId63"/>
    <p:sldId id="620" r:id="rId64"/>
    <p:sldId id="621" r:id="rId65"/>
    <p:sldId id="623" r:id="rId66"/>
    <p:sldId id="624" r:id="rId67"/>
    <p:sldId id="625" r:id="rId68"/>
    <p:sldId id="626" r:id="rId69"/>
    <p:sldId id="627" r:id="rId70"/>
    <p:sldId id="628" r:id="rId71"/>
    <p:sldId id="611" r:id="rId72"/>
    <p:sldId id="629" r:id="rId73"/>
    <p:sldId id="632" r:id="rId74"/>
    <p:sldId id="630" r:id="rId75"/>
    <p:sldId id="631" r:id="rId76"/>
    <p:sldId id="451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834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48.xml"/><Relationship Id="rId18" Type="http://schemas.openxmlformats.org/officeDocument/2006/relationships/slide" Target="slides/slide53.xml"/><Relationship Id="rId26" Type="http://schemas.openxmlformats.org/officeDocument/2006/relationships/slide" Target="slides/slide61.xml"/><Relationship Id="rId39" Type="http://schemas.openxmlformats.org/officeDocument/2006/relationships/slide" Target="slides/slide74.xml"/><Relationship Id="rId21" Type="http://schemas.openxmlformats.org/officeDocument/2006/relationships/slide" Target="slides/slide56.xml"/><Relationship Id="rId34" Type="http://schemas.openxmlformats.org/officeDocument/2006/relationships/slide" Target="slides/slide69.xml"/><Relationship Id="rId7" Type="http://schemas.openxmlformats.org/officeDocument/2006/relationships/slide" Target="slides/slide26.xml"/><Relationship Id="rId12" Type="http://schemas.openxmlformats.org/officeDocument/2006/relationships/slide" Target="slides/slide47.xml"/><Relationship Id="rId17" Type="http://schemas.openxmlformats.org/officeDocument/2006/relationships/slide" Target="slides/slide52.xml"/><Relationship Id="rId25" Type="http://schemas.openxmlformats.org/officeDocument/2006/relationships/slide" Target="slides/slide60.xml"/><Relationship Id="rId33" Type="http://schemas.openxmlformats.org/officeDocument/2006/relationships/slide" Target="slides/slide68.xml"/><Relationship Id="rId38" Type="http://schemas.openxmlformats.org/officeDocument/2006/relationships/slide" Target="slides/slide73.xml"/><Relationship Id="rId2" Type="http://schemas.openxmlformats.org/officeDocument/2006/relationships/slide" Target="slides/slide21.xml"/><Relationship Id="rId16" Type="http://schemas.openxmlformats.org/officeDocument/2006/relationships/slide" Target="slides/slide51.xml"/><Relationship Id="rId20" Type="http://schemas.openxmlformats.org/officeDocument/2006/relationships/slide" Target="slides/slide55.xml"/><Relationship Id="rId29" Type="http://schemas.openxmlformats.org/officeDocument/2006/relationships/slide" Target="slides/slide64.xml"/><Relationship Id="rId1" Type="http://schemas.openxmlformats.org/officeDocument/2006/relationships/slide" Target="slides/slide20.xml"/><Relationship Id="rId6" Type="http://schemas.openxmlformats.org/officeDocument/2006/relationships/slide" Target="slides/slide25.xml"/><Relationship Id="rId11" Type="http://schemas.openxmlformats.org/officeDocument/2006/relationships/slide" Target="slides/slide36.xml"/><Relationship Id="rId24" Type="http://schemas.openxmlformats.org/officeDocument/2006/relationships/slide" Target="slides/slide59.xml"/><Relationship Id="rId32" Type="http://schemas.openxmlformats.org/officeDocument/2006/relationships/slide" Target="slides/slide67.xml"/><Relationship Id="rId37" Type="http://schemas.openxmlformats.org/officeDocument/2006/relationships/slide" Target="slides/slide72.xml"/><Relationship Id="rId40" Type="http://schemas.openxmlformats.org/officeDocument/2006/relationships/slide" Target="slides/slide75.xml"/><Relationship Id="rId5" Type="http://schemas.openxmlformats.org/officeDocument/2006/relationships/slide" Target="slides/slide24.xml"/><Relationship Id="rId15" Type="http://schemas.openxmlformats.org/officeDocument/2006/relationships/slide" Target="slides/slide50.xml"/><Relationship Id="rId23" Type="http://schemas.openxmlformats.org/officeDocument/2006/relationships/slide" Target="slides/slide58.xml"/><Relationship Id="rId28" Type="http://schemas.openxmlformats.org/officeDocument/2006/relationships/slide" Target="slides/slide63.xml"/><Relationship Id="rId36" Type="http://schemas.openxmlformats.org/officeDocument/2006/relationships/slide" Target="slides/slide71.xml"/><Relationship Id="rId10" Type="http://schemas.openxmlformats.org/officeDocument/2006/relationships/slide" Target="slides/slide35.xml"/><Relationship Id="rId19" Type="http://schemas.openxmlformats.org/officeDocument/2006/relationships/slide" Target="slides/slide54.xml"/><Relationship Id="rId31" Type="http://schemas.openxmlformats.org/officeDocument/2006/relationships/slide" Target="slides/slide66.xml"/><Relationship Id="rId4" Type="http://schemas.openxmlformats.org/officeDocument/2006/relationships/slide" Target="slides/slide23.xml"/><Relationship Id="rId9" Type="http://schemas.openxmlformats.org/officeDocument/2006/relationships/slide" Target="slides/slide28.xml"/><Relationship Id="rId14" Type="http://schemas.openxmlformats.org/officeDocument/2006/relationships/slide" Target="slides/slide49.xml"/><Relationship Id="rId22" Type="http://schemas.openxmlformats.org/officeDocument/2006/relationships/slide" Target="slides/slide57.xml"/><Relationship Id="rId27" Type="http://schemas.openxmlformats.org/officeDocument/2006/relationships/slide" Target="slides/slide62.xml"/><Relationship Id="rId30" Type="http://schemas.openxmlformats.org/officeDocument/2006/relationships/slide" Target="slides/slide65.xml"/><Relationship Id="rId35" Type="http://schemas.openxmlformats.org/officeDocument/2006/relationships/slide" Target="slides/slide70.xml"/><Relationship Id="rId8" Type="http://schemas.openxmlformats.org/officeDocument/2006/relationships/slide" Target="slides/slide27.xml"/><Relationship Id="rId3" Type="http://schemas.openxmlformats.org/officeDocument/2006/relationships/slide" Target="slides/slide2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8E0B3-5794-46EA-91F6-021C503C7656}" type="datetimeFigureOut">
              <a:rPr lang="en-US" smtClean="0"/>
              <a:pPr/>
              <a:t>2/9/2021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33818-32F3-4C36-88B4-78910E564B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717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33818-32F3-4C36-88B4-78910E564B7C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33818-32F3-4C36-88B4-78910E564B7C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33818-32F3-4C36-88B4-78910E564B7C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33818-32F3-4C36-88B4-78910E564B7C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33818-32F3-4C36-88B4-78910E564B7C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33818-32F3-4C36-88B4-78910E564B7C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33818-32F3-4C36-88B4-78910E564B7C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33818-32F3-4C36-88B4-78910E564B7C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AAB161-EB55-443E-A0DC-E318CCF7F065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82BCB0-6046-435D-9096-E7597002838D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E02F4-88E1-42CC-965E-43A7FDF5FBB1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33818-32F3-4C36-88B4-78910E564B7C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74C1E0-1A9F-427C-92B2-734ACDE9B717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63EE8A-03A8-41DC-B33A-E35029A8FD6D}" type="slidenum">
              <a:rPr lang="zh-TW" altLang="en-US"/>
              <a:pPr/>
              <a:t>21</a:t>
            </a:fld>
            <a:endParaRPr lang="en-US" altLang="zh-TW"/>
          </a:p>
        </p:txBody>
      </p:sp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63EE8A-03A8-41DC-B33A-E35029A8FD6D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63EE8A-03A8-41DC-B33A-E35029A8FD6D}" type="slidenum">
              <a:rPr lang="zh-TW" altLang="en-US"/>
              <a:pPr/>
              <a:t>23</a:t>
            </a:fld>
            <a:endParaRPr lang="en-US" altLang="zh-TW"/>
          </a:p>
        </p:txBody>
      </p:sp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63EE8A-03A8-41DC-B33A-E35029A8FD6D}" type="slidenum">
              <a:rPr lang="zh-TW" altLang="en-US"/>
              <a:pPr/>
              <a:t>24</a:t>
            </a:fld>
            <a:endParaRPr lang="en-US" altLang="zh-TW"/>
          </a:p>
        </p:txBody>
      </p:sp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63EE8A-03A8-41DC-B33A-E35029A8FD6D}" type="slidenum">
              <a:rPr lang="zh-TW" altLang="en-US"/>
              <a:pPr/>
              <a:t>25</a:t>
            </a:fld>
            <a:endParaRPr lang="en-US" altLang="zh-TW"/>
          </a:p>
        </p:txBody>
      </p:sp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63EE8A-03A8-41DC-B33A-E35029A8FD6D}" type="slidenum">
              <a:rPr lang="zh-TW" altLang="en-US"/>
              <a:pPr/>
              <a:t>26</a:t>
            </a:fld>
            <a:endParaRPr lang="en-US" altLang="zh-TW"/>
          </a:p>
        </p:txBody>
      </p:sp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63EE8A-03A8-41DC-B33A-E35029A8FD6D}" type="slidenum">
              <a:rPr lang="zh-TW" altLang="en-US"/>
              <a:pPr/>
              <a:t>27</a:t>
            </a:fld>
            <a:endParaRPr lang="en-US" altLang="zh-TW"/>
          </a:p>
        </p:txBody>
      </p:sp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63EE8A-03A8-41DC-B33A-E35029A8FD6D}" type="slidenum">
              <a:rPr lang="zh-TW" altLang="en-US"/>
              <a:pPr/>
              <a:t>28</a:t>
            </a:fld>
            <a:endParaRPr lang="en-US" altLang="zh-TW"/>
          </a:p>
        </p:txBody>
      </p:sp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6977E8-BA24-41BC-A4AF-87B6480FE400}" type="slidenum">
              <a:rPr lang="zh-TW" altLang="en-US"/>
              <a:pPr/>
              <a:t>29</a:t>
            </a:fld>
            <a:endParaRPr lang="en-US" altLang="zh-TW"/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33818-32F3-4C36-88B4-78910E564B7C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BEE4C8-779C-4458-BCD7-7865E8E0BC72}" type="slidenum">
              <a:rPr lang="zh-TW" altLang="en-US"/>
              <a:pPr/>
              <a:t>30</a:t>
            </a:fld>
            <a:endParaRPr lang="en-US" altLang="zh-TW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BEE4C8-779C-4458-BCD7-7865E8E0BC72}" type="slidenum">
              <a:rPr lang="zh-TW" altLang="en-US"/>
              <a:pPr/>
              <a:t>31</a:t>
            </a:fld>
            <a:endParaRPr lang="en-US" altLang="zh-TW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168F23-65AA-4AF1-8327-5F8AD671B7EC}" type="slidenum">
              <a:rPr lang="zh-TW" altLang="en-US"/>
              <a:pPr/>
              <a:t>32</a:t>
            </a:fld>
            <a:endParaRPr lang="en-US" altLang="zh-TW"/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63263D-2AA8-4D62-9009-8C07A3646125}" type="slidenum">
              <a:rPr lang="zh-TW" altLang="en-US"/>
              <a:pPr/>
              <a:t>33</a:t>
            </a:fld>
            <a:endParaRPr lang="en-US" altLang="zh-TW"/>
          </a:p>
        </p:txBody>
      </p:sp>
      <p:sp>
        <p:nvSpPr>
          <p:cNvPr id="612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63263D-2AA8-4D62-9009-8C07A3646125}" type="slidenum">
              <a:rPr lang="zh-TW" altLang="en-US"/>
              <a:pPr/>
              <a:t>34</a:t>
            </a:fld>
            <a:endParaRPr lang="en-US" altLang="zh-TW"/>
          </a:p>
        </p:txBody>
      </p:sp>
      <p:sp>
        <p:nvSpPr>
          <p:cNvPr id="612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5DA1E0-3165-4005-8297-8AD662F957F0}" type="slidenum">
              <a:rPr lang="zh-TW" altLang="en-US"/>
              <a:pPr/>
              <a:t>35</a:t>
            </a:fld>
            <a:endParaRPr lang="en-US" altLang="zh-TW"/>
          </a:p>
        </p:txBody>
      </p:sp>
      <p:sp>
        <p:nvSpPr>
          <p:cNvPr id="614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5DA1E0-3165-4005-8297-8AD662F957F0}" type="slidenum">
              <a:rPr lang="zh-TW" altLang="en-US"/>
              <a:pPr/>
              <a:t>36</a:t>
            </a:fld>
            <a:endParaRPr lang="en-US" altLang="zh-TW"/>
          </a:p>
        </p:txBody>
      </p:sp>
      <p:sp>
        <p:nvSpPr>
          <p:cNvPr id="614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760489-FA42-4248-B5B4-BEC5E8526C0F}" type="slidenum">
              <a:rPr lang="zh-TW" altLang="en-US"/>
              <a:pPr/>
              <a:t>37</a:t>
            </a:fld>
            <a:endParaRPr lang="en-US" altLang="zh-TW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760489-FA42-4248-B5B4-BEC5E8526C0F}" type="slidenum">
              <a:rPr lang="zh-TW" altLang="en-US"/>
              <a:pPr/>
              <a:t>38</a:t>
            </a:fld>
            <a:endParaRPr lang="en-US" altLang="zh-TW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7D16B6-7FE1-4395-B19E-4490864A786B}" type="slidenum">
              <a:rPr lang="zh-TW" altLang="en-US"/>
              <a:pPr/>
              <a:t>39</a:t>
            </a:fld>
            <a:endParaRPr lang="en-US" altLang="zh-TW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33818-32F3-4C36-88B4-78910E564B7C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7D16B6-7FE1-4395-B19E-4490864A786B}" type="slidenum">
              <a:rPr lang="zh-TW" altLang="en-US"/>
              <a:pPr/>
              <a:t>40</a:t>
            </a:fld>
            <a:endParaRPr lang="en-US" altLang="zh-TW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7D16B6-7FE1-4395-B19E-4490864A786B}" type="slidenum">
              <a:rPr lang="zh-TW" altLang="en-US"/>
              <a:pPr/>
              <a:t>41</a:t>
            </a:fld>
            <a:endParaRPr lang="en-US" altLang="zh-TW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7D16B6-7FE1-4395-B19E-4490864A786B}" type="slidenum">
              <a:rPr lang="zh-TW" altLang="en-US"/>
              <a:pPr/>
              <a:t>42</a:t>
            </a:fld>
            <a:endParaRPr lang="en-US" altLang="zh-TW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7D16B6-7FE1-4395-B19E-4490864A786B}" type="slidenum">
              <a:rPr lang="zh-TW" altLang="en-US"/>
              <a:pPr/>
              <a:t>43</a:t>
            </a:fld>
            <a:endParaRPr lang="en-US" altLang="zh-TW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7D16B6-7FE1-4395-B19E-4490864A786B}" type="slidenum">
              <a:rPr lang="zh-TW" altLang="en-US"/>
              <a:pPr/>
              <a:t>44</a:t>
            </a:fld>
            <a:endParaRPr lang="en-US" altLang="zh-TW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7D16B6-7FE1-4395-B19E-4490864A786B}" type="slidenum">
              <a:rPr lang="zh-TW" altLang="en-US"/>
              <a:pPr/>
              <a:t>45</a:t>
            </a:fld>
            <a:endParaRPr lang="en-US" altLang="zh-TW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2443F4-26AD-40AD-8D5E-3AF38E2CC51B}" type="slidenum">
              <a:rPr lang="zh-TW" altLang="en-US"/>
              <a:pPr/>
              <a:t>46</a:t>
            </a:fld>
            <a:endParaRPr lang="en-US" altLang="zh-TW"/>
          </a:p>
        </p:txBody>
      </p:sp>
      <p:sp>
        <p:nvSpPr>
          <p:cNvPr id="63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70A8D0-587A-459E-834A-170D6968887F}" type="slidenum">
              <a:rPr lang="zh-TW" altLang="en-US"/>
              <a:pPr/>
              <a:t>47</a:t>
            </a:fld>
            <a:endParaRPr lang="en-US" altLang="zh-TW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70A8D0-587A-459E-834A-170D6968887F}" type="slidenum">
              <a:rPr lang="zh-TW" altLang="en-US"/>
              <a:pPr/>
              <a:t>48</a:t>
            </a:fld>
            <a:endParaRPr lang="en-US" altLang="zh-TW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70A8D0-587A-459E-834A-170D6968887F}" type="slidenum">
              <a:rPr lang="zh-TW" altLang="en-US"/>
              <a:pPr/>
              <a:t>49</a:t>
            </a:fld>
            <a:endParaRPr lang="en-US" altLang="zh-TW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33818-32F3-4C36-88B4-78910E564B7C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70A8D0-587A-459E-834A-170D6968887F}" type="slidenum">
              <a:rPr lang="zh-TW" altLang="en-US"/>
              <a:pPr/>
              <a:t>50</a:t>
            </a:fld>
            <a:endParaRPr lang="en-US" altLang="zh-TW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70A8D0-587A-459E-834A-170D6968887F}" type="slidenum">
              <a:rPr lang="zh-TW" altLang="en-US"/>
              <a:pPr/>
              <a:t>51</a:t>
            </a:fld>
            <a:endParaRPr lang="en-US" altLang="zh-TW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70A8D0-587A-459E-834A-170D6968887F}" type="slidenum">
              <a:rPr lang="zh-TW" altLang="en-US"/>
              <a:pPr/>
              <a:t>52</a:t>
            </a:fld>
            <a:endParaRPr lang="en-US" altLang="zh-TW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70A8D0-587A-459E-834A-170D6968887F}" type="slidenum">
              <a:rPr lang="zh-TW" altLang="en-US"/>
              <a:pPr/>
              <a:t>53</a:t>
            </a:fld>
            <a:endParaRPr lang="en-US" altLang="zh-TW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70A8D0-587A-459E-834A-170D6968887F}" type="slidenum">
              <a:rPr lang="zh-TW" altLang="en-US"/>
              <a:pPr/>
              <a:t>54</a:t>
            </a:fld>
            <a:endParaRPr lang="en-US" altLang="zh-TW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70A8D0-587A-459E-834A-170D6968887F}" type="slidenum">
              <a:rPr lang="zh-TW" altLang="en-US"/>
              <a:pPr/>
              <a:t>55</a:t>
            </a:fld>
            <a:endParaRPr lang="en-US" altLang="zh-TW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70A8D0-587A-459E-834A-170D6968887F}" type="slidenum">
              <a:rPr lang="zh-TW" altLang="en-US"/>
              <a:pPr/>
              <a:t>56</a:t>
            </a:fld>
            <a:endParaRPr lang="en-US" altLang="zh-TW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70A8D0-587A-459E-834A-170D6968887F}" type="slidenum">
              <a:rPr lang="zh-TW" altLang="en-US"/>
              <a:pPr/>
              <a:t>57</a:t>
            </a:fld>
            <a:endParaRPr lang="en-US" altLang="zh-TW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70A8D0-587A-459E-834A-170D6968887F}" type="slidenum">
              <a:rPr lang="zh-TW" altLang="en-US"/>
              <a:pPr/>
              <a:t>58</a:t>
            </a:fld>
            <a:endParaRPr lang="en-US" altLang="zh-TW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70A8D0-587A-459E-834A-170D6968887F}" type="slidenum">
              <a:rPr lang="zh-TW" altLang="en-US"/>
              <a:pPr/>
              <a:t>59</a:t>
            </a:fld>
            <a:endParaRPr lang="en-US" altLang="zh-TW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33818-32F3-4C36-88B4-78910E564B7C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70A8D0-587A-459E-834A-170D6968887F}" type="slidenum">
              <a:rPr lang="zh-TW" altLang="en-US"/>
              <a:pPr/>
              <a:t>60</a:t>
            </a:fld>
            <a:endParaRPr lang="en-US" altLang="zh-TW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70A8D0-587A-459E-834A-170D6968887F}" type="slidenum">
              <a:rPr lang="zh-TW" altLang="en-US"/>
              <a:pPr/>
              <a:t>61</a:t>
            </a:fld>
            <a:endParaRPr lang="en-US" altLang="zh-TW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70A8D0-587A-459E-834A-170D6968887F}" type="slidenum">
              <a:rPr lang="zh-TW" altLang="en-US"/>
              <a:pPr/>
              <a:t>62</a:t>
            </a:fld>
            <a:endParaRPr lang="en-US" altLang="zh-TW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70A8D0-587A-459E-834A-170D6968887F}" type="slidenum">
              <a:rPr lang="zh-TW" altLang="en-US"/>
              <a:pPr/>
              <a:t>63</a:t>
            </a:fld>
            <a:endParaRPr lang="en-US" altLang="zh-TW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70A8D0-587A-459E-834A-170D6968887F}" type="slidenum">
              <a:rPr lang="zh-TW" altLang="en-US"/>
              <a:pPr/>
              <a:t>64</a:t>
            </a:fld>
            <a:endParaRPr lang="en-US" altLang="zh-TW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70A8D0-587A-459E-834A-170D6968887F}" type="slidenum">
              <a:rPr lang="zh-TW" altLang="en-US"/>
              <a:pPr/>
              <a:t>65</a:t>
            </a:fld>
            <a:endParaRPr lang="en-US" altLang="zh-TW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70A8D0-587A-459E-834A-170D6968887F}" type="slidenum">
              <a:rPr lang="zh-TW" altLang="en-US"/>
              <a:pPr/>
              <a:t>66</a:t>
            </a:fld>
            <a:endParaRPr lang="en-US" altLang="zh-TW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70A8D0-587A-459E-834A-170D6968887F}" type="slidenum">
              <a:rPr lang="zh-TW" altLang="en-US"/>
              <a:pPr/>
              <a:t>67</a:t>
            </a:fld>
            <a:endParaRPr lang="en-US" altLang="zh-TW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70A8D0-587A-459E-834A-170D6968887F}" type="slidenum">
              <a:rPr lang="zh-TW" altLang="en-US"/>
              <a:pPr/>
              <a:t>68</a:t>
            </a:fld>
            <a:endParaRPr lang="en-US" altLang="zh-TW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70A8D0-587A-459E-834A-170D6968887F}" type="slidenum">
              <a:rPr lang="zh-TW" altLang="en-US"/>
              <a:pPr/>
              <a:t>69</a:t>
            </a:fld>
            <a:endParaRPr lang="en-US" altLang="zh-TW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33818-32F3-4C36-88B4-78910E564B7C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70A8D0-587A-459E-834A-170D6968887F}" type="slidenum">
              <a:rPr lang="zh-TW" altLang="en-US"/>
              <a:pPr/>
              <a:t>70</a:t>
            </a:fld>
            <a:endParaRPr lang="en-US" altLang="zh-TW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70A8D0-587A-459E-834A-170D6968887F}" type="slidenum">
              <a:rPr lang="zh-TW" altLang="en-US"/>
              <a:pPr/>
              <a:t>71</a:t>
            </a:fld>
            <a:endParaRPr lang="en-US" altLang="zh-TW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70A8D0-587A-459E-834A-170D6968887F}" type="slidenum">
              <a:rPr lang="zh-TW" altLang="en-US"/>
              <a:pPr/>
              <a:t>72</a:t>
            </a:fld>
            <a:endParaRPr lang="en-US" altLang="zh-TW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70A8D0-587A-459E-834A-170D6968887F}" type="slidenum">
              <a:rPr lang="zh-TW" altLang="en-US"/>
              <a:pPr/>
              <a:t>73</a:t>
            </a:fld>
            <a:endParaRPr lang="en-US" altLang="zh-TW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70A8D0-587A-459E-834A-170D6968887F}" type="slidenum">
              <a:rPr lang="zh-TW" altLang="en-US"/>
              <a:pPr/>
              <a:t>74</a:t>
            </a:fld>
            <a:endParaRPr lang="en-US" altLang="zh-TW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70A8D0-587A-459E-834A-170D6968887F}" type="slidenum">
              <a:rPr lang="zh-TW" altLang="en-US"/>
              <a:pPr/>
              <a:t>75</a:t>
            </a:fld>
            <a:endParaRPr lang="en-US" altLang="zh-TW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33818-32F3-4C36-88B4-78910E564B7C}" type="slidenum">
              <a:rPr lang="en-IN" smtClean="0"/>
              <a:pPr/>
              <a:t>76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33818-32F3-4C36-88B4-78910E564B7C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33818-32F3-4C36-88B4-78910E564B7C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3C6D-CF6D-44DF-B6A4-31F5B1AC3DFF}" type="datetime1">
              <a:rPr lang="en-US" smtClean="0"/>
              <a:pPr/>
              <a:t>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Asst. Prof. </a:t>
            </a:r>
            <a:r>
              <a:rPr lang="en-US" dirty="0" err="1" smtClean="0"/>
              <a:t>Bhavika</a:t>
            </a:r>
            <a:r>
              <a:rPr lang="en-US" dirty="0" smtClean="0"/>
              <a:t> </a:t>
            </a:r>
            <a:r>
              <a:rPr lang="en-US" dirty="0" err="1" smtClean="0"/>
              <a:t>Vaghela</a:t>
            </a:r>
            <a:r>
              <a:rPr lang="en-US" dirty="0" smtClean="0"/>
              <a:t>, FITCS, PICA, BCA, </a:t>
            </a:r>
            <a:r>
              <a:rPr lang="en-US" dirty="0" err="1" smtClean="0"/>
              <a:t>Parul</a:t>
            </a:r>
            <a:r>
              <a:rPr lang="en-US" dirty="0" smtClean="0"/>
              <a:t> University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E743-8952-4D10-BD1C-A07963D1E36B}" type="datetime1">
              <a:rPr lang="en-US" smtClean="0"/>
              <a:pPr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Asst. Prof. </a:t>
            </a:r>
            <a:r>
              <a:rPr lang="en-US" dirty="0" err="1" smtClean="0"/>
              <a:t>Bhavika</a:t>
            </a:r>
            <a:r>
              <a:rPr lang="en-US" dirty="0" smtClean="0"/>
              <a:t> </a:t>
            </a:r>
            <a:r>
              <a:rPr lang="en-US" dirty="0" err="1" smtClean="0"/>
              <a:t>Vaghela</a:t>
            </a:r>
            <a:r>
              <a:rPr lang="en-US" dirty="0" smtClean="0"/>
              <a:t>, FITCS, PICA, BCA, </a:t>
            </a:r>
            <a:r>
              <a:rPr lang="en-US" dirty="0" err="1" smtClean="0"/>
              <a:t>Parul</a:t>
            </a:r>
            <a:r>
              <a:rPr lang="en-US" dirty="0" smtClean="0"/>
              <a:t>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1516-B207-47A7-8543-C061729D2EF9}" type="datetime1">
              <a:rPr lang="en-US" smtClean="0"/>
              <a:pPr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Asst. Prof. </a:t>
            </a:r>
            <a:r>
              <a:rPr lang="en-US" dirty="0" err="1" smtClean="0"/>
              <a:t>Bhavika</a:t>
            </a:r>
            <a:r>
              <a:rPr lang="en-US" dirty="0" smtClean="0"/>
              <a:t> </a:t>
            </a:r>
            <a:r>
              <a:rPr lang="en-US" dirty="0" err="1" smtClean="0"/>
              <a:t>Vaghela</a:t>
            </a:r>
            <a:r>
              <a:rPr lang="en-US" dirty="0" smtClean="0"/>
              <a:t>, FITCS, PICA, BCA, </a:t>
            </a:r>
            <a:r>
              <a:rPr lang="en-US" dirty="0" err="1" smtClean="0"/>
              <a:t>Parul</a:t>
            </a:r>
            <a:r>
              <a:rPr lang="en-US" dirty="0" smtClean="0"/>
              <a:t>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85BD-A6F6-479D-8453-7DC6057622D3}" type="datetime1">
              <a:rPr lang="en-US" smtClean="0"/>
              <a:pPr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Asst. Prof. </a:t>
            </a:r>
            <a:r>
              <a:rPr lang="en-US" dirty="0" err="1" smtClean="0"/>
              <a:t>Bhavika</a:t>
            </a:r>
            <a:r>
              <a:rPr lang="en-US" dirty="0" smtClean="0"/>
              <a:t> </a:t>
            </a:r>
            <a:r>
              <a:rPr lang="en-US" dirty="0" err="1" smtClean="0"/>
              <a:t>Vaghela</a:t>
            </a:r>
            <a:r>
              <a:rPr lang="en-US" dirty="0" smtClean="0"/>
              <a:t>, FITCS, PICA, BCA, </a:t>
            </a:r>
            <a:r>
              <a:rPr lang="en-US" dirty="0" err="1" smtClean="0"/>
              <a:t>Parul</a:t>
            </a:r>
            <a:r>
              <a:rPr lang="en-US" dirty="0" smtClean="0"/>
              <a:t>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ECA0-5951-4268-B10F-50D7946C9FB9}" type="datetime1">
              <a:rPr lang="en-US" smtClean="0"/>
              <a:pPr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Asst. Prof. </a:t>
            </a:r>
            <a:r>
              <a:rPr lang="en-US" dirty="0" err="1" smtClean="0"/>
              <a:t>Bhavika</a:t>
            </a:r>
            <a:r>
              <a:rPr lang="en-US" dirty="0" smtClean="0"/>
              <a:t> </a:t>
            </a:r>
            <a:r>
              <a:rPr lang="en-US" dirty="0" err="1" smtClean="0"/>
              <a:t>Vaghela</a:t>
            </a:r>
            <a:r>
              <a:rPr lang="en-US" dirty="0" smtClean="0"/>
              <a:t>, FITCS, PICA, BCA, </a:t>
            </a:r>
            <a:r>
              <a:rPr lang="en-US" dirty="0" err="1" smtClean="0"/>
              <a:t>Parul</a:t>
            </a:r>
            <a:r>
              <a:rPr lang="en-US" dirty="0" smtClean="0"/>
              <a:t>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68AB-18C6-4520-94AE-CE080634E76F}" type="datetime1">
              <a:rPr lang="en-US" smtClean="0"/>
              <a:pPr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Asst. Prof. </a:t>
            </a:r>
            <a:r>
              <a:rPr lang="en-US" dirty="0" err="1" smtClean="0"/>
              <a:t>Bhavika</a:t>
            </a:r>
            <a:r>
              <a:rPr lang="en-US" dirty="0" smtClean="0"/>
              <a:t> </a:t>
            </a:r>
            <a:r>
              <a:rPr lang="en-US" dirty="0" err="1" smtClean="0"/>
              <a:t>Vaghela</a:t>
            </a:r>
            <a:r>
              <a:rPr lang="en-US" dirty="0" smtClean="0"/>
              <a:t>, FITCS, PICA, BCA, </a:t>
            </a:r>
            <a:r>
              <a:rPr lang="en-US" dirty="0" err="1" smtClean="0"/>
              <a:t>Parul</a:t>
            </a:r>
            <a:r>
              <a:rPr lang="en-US" dirty="0" smtClean="0"/>
              <a:t>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FBC4-2945-4880-A5E3-EEC51868074A}" type="datetime1">
              <a:rPr lang="en-US" smtClean="0"/>
              <a:pPr/>
              <a:t>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Asst. Prof. </a:t>
            </a:r>
            <a:r>
              <a:rPr lang="en-US" dirty="0" err="1" smtClean="0"/>
              <a:t>Bhavika</a:t>
            </a:r>
            <a:r>
              <a:rPr lang="en-US" dirty="0" smtClean="0"/>
              <a:t> </a:t>
            </a:r>
            <a:r>
              <a:rPr lang="en-US" dirty="0" err="1" smtClean="0"/>
              <a:t>Vaghela</a:t>
            </a:r>
            <a:r>
              <a:rPr lang="en-US" dirty="0" smtClean="0"/>
              <a:t>, FITCS, PICA, BCA, </a:t>
            </a:r>
            <a:r>
              <a:rPr lang="en-US" dirty="0" err="1" smtClean="0"/>
              <a:t>Parul</a:t>
            </a:r>
            <a:r>
              <a:rPr lang="en-US" dirty="0" smtClean="0"/>
              <a:t> University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B35C-CC93-4C32-BA8B-AB389214043A}" type="datetime1">
              <a:rPr lang="en-US" smtClean="0"/>
              <a:pPr/>
              <a:t>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Asst. Prof. </a:t>
            </a:r>
            <a:r>
              <a:rPr lang="en-US" dirty="0" err="1" smtClean="0"/>
              <a:t>Bhavika</a:t>
            </a:r>
            <a:r>
              <a:rPr lang="en-US" dirty="0" smtClean="0"/>
              <a:t> </a:t>
            </a:r>
            <a:r>
              <a:rPr lang="en-US" dirty="0" err="1" smtClean="0"/>
              <a:t>Vaghela</a:t>
            </a:r>
            <a:r>
              <a:rPr lang="en-US" dirty="0" smtClean="0"/>
              <a:t>, FITCS, PICA, BCA, </a:t>
            </a:r>
            <a:r>
              <a:rPr lang="en-US" dirty="0" err="1" smtClean="0"/>
              <a:t>Parul</a:t>
            </a:r>
            <a:r>
              <a:rPr lang="en-US" dirty="0" smtClean="0"/>
              <a:t>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7AAE-7AB9-4B09-9E05-9BF300E84DE3}" type="datetime1">
              <a:rPr lang="en-US" smtClean="0"/>
              <a:pPr/>
              <a:t>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Asst. Prof. </a:t>
            </a:r>
            <a:r>
              <a:rPr lang="en-US" dirty="0" err="1" smtClean="0"/>
              <a:t>Bhavika</a:t>
            </a:r>
            <a:r>
              <a:rPr lang="en-US" dirty="0" smtClean="0"/>
              <a:t> </a:t>
            </a:r>
            <a:r>
              <a:rPr lang="en-US" dirty="0" err="1" smtClean="0"/>
              <a:t>Vaghela</a:t>
            </a:r>
            <a:r>
              <a:rPr lang="en-US" dirty="0" smtClean="0"/>
              <a:t>, FITCS, PICA, BCA, </a:t>
            </a:r>
            <a:r>
              <a:rPr lang="en-US" dirty="0" err="1" smtClean="0"/>
              <a:t>Parul</a:t>
            </a:r>
            <a:r>
              <a:rPr lang="en-US" dirty="0" smtClean="0"/>
              <a:t> University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53A9-18BD-4EEE-B891-14BE92611230}" type="datetime1">
              <a:rPr lang="en-US" smtClean="0"/>
              <a:pPr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Asst. Prof. </a:t>
            </a:r>
            <a:r>
              <a:rPr lang="en-US" dirty="0" err="1" smtClean="0"/>
              <a:t>Bhavika</a:t>
            </a:r>
            <a:r>
              <a:rPr lang="en-US" dirty="0" smtClean="0"/>
              <a:t> </a:t>
            </a:r>
            <a:r>
              <a:rPr lang="en-US" dirty="0" err="1" smtClean="0"/>
              <a:t>Vaghela</a:t>
            </a:r>
            <a:r>
              <a:rPr lang="en-US" dirty="0" smtClean="0"/>
              <a:t>, FITCS, PICA, BCA, </a:t>
            </a:r>
            <a:r>
              <a:rPr lang="en-US" dirty="0" err="1" smtClean="0"/>
              <a:t>Parul</a:t>
            </a:r>
            <a:r>
              <a:rPr lang="en-US" dirty="0" smtClean="0"/>
              <a:t>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37B1-316E-4C3C-8838-DD6444C95110}" type="datetime1">
              <a:rPr lang="en-US" smtClean="0"/>
              <a:pPr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Asst. Prof. </a:t>
            </a:r>
            <a:r>
              <a:rPr lang="en-US" dirty="0" err="1" smtClean="0"/>
              <a:t>Bhavika</a:t>
            </a:r>
            <a:r>
              <a:rPr lang="en-US" dirty="0" smtClean="0"/>
              <a:t> </a:t>
            </a:r>
            <a:r>
              <a:rPr lang="en-US" dirty="0" err="1" smtClean="0"/>
              <a:t>Vaghela</a:t>
            </a:r>
            <a:r>
              <a:rPr lang="en-US" dirty="0" smtClean="0"/>
              <a:t>, FITCS, PICA, BCA, </a:t>
            </a:r>
            <a:r>
              <a:rPr lang="en-US" dirty="0" err="1" smtClean="0"/>
              <a:t>Parul</a:t>
            </a:r>
            <a:r>
              <a:rPr lang="en-US" dirty="0" smtClean="0"/>
              <a:t>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79FD3B8-3F6C-4C89-A5AC-2200E1CE0EB6}" type="datetime1">
              <a:rPr lang="en-US" smtClean="0"/>
              <a:pPr/>
              <a:t>2/9/2021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Asst. Prof. </a:t>
            </a:r>
            <a:r>
              <a:rPr lang="en-US" dirty="0" err="1" smtClean="0"/>
              <a:t>Bhavika</a:t>
            </a:r>
            <a:r>
              <a:rPr lang="en-US" dirty="0" smtClean="0"/>
              <a:t> </a:t>
            </a:r>
            <a:r>
              <a:rPr lang="en-US" dirty="0" err="1" smtClean="0"/>
              <a:t>Vaghela</a:t>
            </a:r>
            <a:r>
              <a:rPr lang="en-US" dirty="0" smtClean="0"/>
              <a:t>, FITCS, PICA, BCA, </a:t>
            </a:r>
            <a:r>
              <a:rPr lang="en-US" dirty="0" err="1" smtClean="0"/>
              <a:t>Parul</a:t>
            </a:r>
            <a:r>
              <a:rPr lang="en-US" dirty="0" smtClean="0"/>
              <a:t>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514600"/>
            <a:ext cx="8001000" cy="2057400"/>
          </a:xfrm>
        </p:spPr>
        <p:txBody>
          <a:bodyPr>
            <a:normAutofit/>
          </a:bodyPr>
          <a:lstStyle/>
          <a:p>
            <a:pPr algn="ctr"/>
            <a:r>
              <a:rPr lang="en-US" sz="440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Module-5</a:t>
            </a:r>
            <a:r>
              <a:rPr lang="en-US" sz="4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Pointer and Working with Strings</a:t>
            </a:r>
            <a:r>
              <a:rPr lang="en-US" sz="3600" b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ndalus" pitchFamily="18" charset="-78"/>
                <a:cs typeface="Andalus" pitchFamily="18" charset="-78"/>
              </a:rPr>
              <a:t/>
            </a:r>
            <a:br>
              <a:rPr lang="en-US" sz="3600" b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ndalus" pitchFamily="18" charset="-78"/>
                <a:cs typeface="Andalus" pitchFamily="18" charset="-78"/>
              </a:rPr>
            </a:b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33400" y="1447800"/>
            <a:ext cx="6477000" cy="533400"/>
          </a:xfrm>
        </p:spPr>
        <p:txBody>
          <a:bodyPr>
            <a:normAutofit fontScale="85000" lnSpcReduction="20000"/>
          </a:bodyPr>
          <a:lstStyle/>
          <a:p>
            <a:pPr marL="1438275" indent="-1438275" algn="l"/>
            <a:r>
              <a:rPr lang="en-US" sz="21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Subject  :  </a:t>
            </a:r>
            <a:r>
              <a:rPr lang="en-US" sz="2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Fundamentals of Programming using C</a:t>
            </a:r>
          </a:p>
          <a:p>
            <a:pPr marL="1438275" indent="-1438275" algn="l"/>
            <a:r>
              <a:rPr lang="en-US" sz="21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Code      </a:t>
            </a:r>
            <a:r>
              <a:rPr lang="en-US" sz="21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1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1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15101104</a:t>
            </a:r>
            <a:endParaRPr lang="en-US" sz="2100" b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457200" y="5867400"/>
            <a:ext cx="8229600" cy="4572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FITCS, PICA, BCA, Parul University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C:\Users\ARPAN\Desktop\parul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533400"/>
            <a:ext cx="2506979" cy="76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Pointer to Pointer</a:t>
            </a:r>
            <a:endParaRPr lang="en-IN" sz="28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953000"/>
          </a:xfrm>
        </p:spPr>
        <p:txBody>
          <a:bodyPr>
            <a:normAutofit/>
          </a:bodyPr>
          <a:lstStyle/>
          <a:p>
            <a:pPr algn="just">
              <a:buClr>
                <a:schemeClr val="accent2">
                  <a:lumMod val="75000"/>
                </a:schemeClr>
              </a:buClr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48328" y="6035675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pPr/>
              <a:t>10</a:t>
            </a:fld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914400"/>
            <a:ext cx="5562600" cy="4724400"/>
          </a:xfrm>
          <a:prstGeom prst="rect">
            <a:avLst/>
          </a:prstGeom>
          <a:noFill/>
          <a:ln/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981682" y="4038600"/>
            <a:ext cx="2582758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What is the output?</a:t>
            </a:r>
          </a:p>
          <a:p>
            <a:pPr marL="342900" indent="-342900">
              <a:buFont typeface="Monotype Sorts" pitchFamily="2" charset="2"/>
              <a:buNone/>
            </a:pPr>
            <a:endParaRPr lang="en-US" altLang="zh-TW" sz="24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58 58 58</a:t>
            </a:r>
            <a:endParaRPr lang="en-US" altLang="zh-TW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pic>
        <p:nvPicPr>
          <p:cNvPr id="9" name="Picture 9" descr="Pointer-sa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1470025"/>
            <a:ext cx="1828800" cy="2263775"/>
          </a:xfrm>
          <a:prstGeom prst="rect">
            <a:avLst/>
          </a:prstGeom>
          <a:noFill/>
        </p:spPr>
      </p:pic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Dereferencing Operator  </a:t>
            </a:r>
            <a:r>
              <a:rPr lang="en-IN" sz="3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IN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sz="28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953000"/>
          </a:xfrm>
        </p:spPr>
        <p:txBody>
          <a:bodyPr>
            <a:normAutofit/>
          </a:bodyPr>
          <a:lstStyle/>
          <a:p>
            <a:pPr algn="just">
              <a:buClr>
                <a:schemeClr val="accent2">
                  <a:lumMod val="75000"/>
                </a:schemeClr>
              </a:buClr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We can access to the value stored in the variable pointed to by using the dereferencing operator (*)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48328" y="6035675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pPr/>
              <a:t>11</a:t>
            </a:fld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937000" y="22685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4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100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749550" y="22685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4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88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124450" y="22685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…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311900" y="22685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4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1024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7499350" y="22685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…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457200" y="1828800"/>
            <a:ext cx="21431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b="0" dirty="0">
                <a:ea typeface="新細明體" pitchFamily="18" charset="-120"/>
              </a:rPr>
              <a:t>Memory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b="0" dirty="0">
                <a:ea typeface="新細明體" pitchFamily="18" charset="-120"/>
              </a:rPr>
              <a:t>address: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014788" y="1828800"/>
            <a:ext cx="9731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zh-TW" altLang="en-US" b="0">
                <a:ea typeface="新細明體" pitchFamily="18" charset="-120"/>
              </a:rPr>
              <a:t>1024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6553200" y="1828800"/>
            <a:ext cx="7493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zh-TW" altLang="en-US" b="0">
                <a:ea typeface="新細明體" pitchFamily="18" charset="-120"/>
              </a:rPr>
              <a:t>1032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600200" y="22685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…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2743200" y="1828800"/>
            <a:ext cx="9731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zh-TW" altLang="en-US" b="0">
                <a:ea typeface="新細明體" pitchFamily="18" charset="-120"/>
              </a:rPr>
              <a:t>1020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685800" y="3068638"/>
            <a:ext cx="4116833" cy="258532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sz="2400" b="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int a = 100;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2400" b="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int *p = &amp;a;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2400" b="0" dirty="0" err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sz="2400" b="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&lt;&lt; a &lt;&lt; </a:t>
            </a:r>
            <a:r>
              <a:rPr lang="en-US" altLang="zh-TW" sz="2400" b="0" dirty="0" err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endl</a:t>
            </a:r>
            <a:r>
              <a:rPr lang="en-US" altLang="zh-TW" sz="2400" b="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2400" b="0" dirty="0" err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sz="2400" b="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&lt;&lt; &amp;a &lt;&lt; </a:t>
            </a:r>
            <a:r>
              <a:rPr lang="en-US" altLang="zh-TW" sz="2400" b="0" dirty="0" err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endl</a:t>
            </a:r>
            <a:r>
              <a:rPr lang="en-US" altLang="zh-TW" sz="2400" b="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2400" b="0" dirty="0" err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sz="2400" b="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&lt;&lt; p &lt;&lt; " " &lt;&lt; </a:t>
            </a:r>
            <a:r>
              <a:rPr lang="en-US" altLang="zh-TW" sz="2400" b="0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*p</a:t>
            </a:r>
            <a:r>
              <a:rPr lang="en-US" altLang="zh-TW" sz="2400" b="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&lt;&lt; </a:t>
            </a:r>
            <a:r>
              <a:rPr lang="en-US" altLang="zh-TW" sz="2400" b="0" dirty="0" err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endl</a:t>
            </a:r>
            <a:r>
              <a:rPr lang="en-US" altLang="zh-TW" sz="2400" b="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2400" b="0" dirty="0" err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sz="2400" b="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&lt;&lt; &amp;p &lt;&lt; </a:t>
            </a:r>
            <a:r>
              <a:rPr lang="en-US" altLang="zh-TW" sz="2400" b="0" dirty="0" err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endl</a:t>
            </a:r>
            <a:r>
              <a:rPr lang="en-US" altLang="zh-TW" sz="2400" b="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342900" indent="-342900">
              <a:buFont typeface="Monotype Sorts" pitchFamily="2" charset="2"/>
              <a:buNone/>
            </a:pPr>
            <a:endParaRPr lang="en-US" altLang="zh-TW" b="0" dirty="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6096000" y="3352800"/>
            <a:ext cx="1571625" cy="2222500"/>
          </a:xfrm>
          <a:prstGeom prst="rect">
            <a:avLst/>
          </a:prstGeom>
          <a:solidFill>
            <a:srgbClr val="D49FFF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TW" b="0" dirty="0">
                <a:ea typeface="新細明體" pitchFamily="18" charset="-120"/>
              </a:rPr>
              <a:t>Result is: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b="0" dirty="0">
                <a:ea typeface="新細明體" pitchFamily="18" charset="-120"/>
              </a:rPr>
              <a:t>100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b="0" dirty="0">
                <a:ea typeface="新細明體" pitchFamily="18" charset="-120"/>
              </a:rPr>
              <a:t>1024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b="0" dirty="0">
                <a:ea typeface="新細明體" pitchFamily="18" charset="-120"/>
              </a:rPr>
              <a:t>1024 100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b="0" dirty="0">
                <a:ea typeface="新細明體" pitchFamily="18" charset="-120"/>
              </a:rPr>
              <a:t>1032</a:t>
            </a:r>
          </a:p>
          <a:p>
            <a:pPr marL="342900" indent="-342900"/>
            <a:endParaRPr lang="en-US" altLang="zh-TW" b="0" dirty="0">
              <a:ea typeface="新細明體" pitchFamily="18" charset="-120"/>
            </a:endParaRPr>
          </a:p>
        </p:txBody>
      </p:sp>
      <p:cxnSp>
        <p:nvCxnSpPr>
          <p:cNvPr id="21" name="AutoShape 26"/>
          <p:cNvCxnSpPr>
            <a:cxnSpLocks noChangeShapeType="1"/>
            <a:stCxn id="12" idx="0"/>
            <a:endCxn id="8" idx="0"/>
          </p:cNvCxnSpPr>
          <p:nvPr/>
        </p:nvCxnSpPr>
        <p:spPr bwMode="auto">
          <a:xfrm rot="16200000" flipH="1" flipV="1">
            <a:off x="5717381" y="1062832"/>
            <a:ext cx="1587" cy="2374900"/>
          </a:xfrm>
          <a:prstGeom prst="curvedConnector3">
            <a:avLst>
              <a:gd name="adj1" fmla="val -13200000"/>
            </a:avLst>
          </a:prstGeom>
          <a:noFill/>
          <a:ln w="31750">
            <a:solidFill>
              <a:schemeClr val="accent2"/>
            </a:solidFill>
            <a:round/>
            <a:headEnd type="none" w="sm" len="sm"/>
            <a:tailEnd type="triangle" w="med" len="lg"/>
          </a:ln>
          <a:effectLst/>
        </p:spPr>
      </p:cxnSp>
      <p:sp>
        <p:nvSpPr>
          <p:cNvPr id="22" name="Text Box 45"/>
          <p:cNvSpPr txBox="1">
            <a:spLocks noChangeArrowheads="1"/>
          </p:cNvSpPr>
          <p:nvPr/>
        </p:nvSpPr>
        <p:spPr bwMode="auto">
          <a:xfrm>
            <a:off x="4343400" y="2895600"/>
            <a:ext cx="9731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b="0">
                <a:ea typeface="新細明體" pitchFamily="18" charset="-120"/>
              </a:rPr>
              <a:t>a</a:t>
            </a:r>
          </a:p>
        </p:txBody>
      </p:sp>
      <p:sp>
        <p:nvSpPr>
          <p:cNvPr id="23" name="Text Box 46"/>
          <p:cNvSpPr txBox="1">
            <a:spLocks noChangeArrowheads="1"/>
          </p:cNvSpPr>
          <p:nvPr/>
        </p:nvSpPr>
        <p:spPr bwMode="auto">
          <a:xfrm>
            <a:off x="6705600" y="2895600"/>
            <a:ext cx="9731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b="0">
                <a:ea typeface="新細明體" pitchFamily="18" charset="-120"/>
              </a:rPr>
              <a:t>p</a:t>
            </a:r>
          </a:p>
        </p:txBody>
      </p:sp>
      <p:sp>
        <p:nvSpPr>
          <p:cNvPr id="2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Don’t get confused</a:t>
            </a:r>
            <a:endParaRPr lang="en-IN" sz="28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953000"/>
          </a:xfrm>
        </p:spPr>
        <p:txBody>
          <a:bodyPr>
            <a:normAutofit/>
          </a:bodyPr>
          <a:lstStyle/>
          <a:p>
            <a:pPr algn="just">
              <a:buClr>
                <a:schemeClr val="accent2">
                  <a:lumMod val="75000"/>
                </a:schemeClr>
              </a:buClr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Declaring a pointer means only that it is a pointer: int *p;</a:t>
            </a:r>
          </a:p>
          <a:p>
            <a:pPr algn="just">
              <a:buClr>
                <a:schemeClr val="accent2">
                  <a:lumMod val="75000"/>
                </a:schemeClr>
              </a:buClr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Don’t be confused with the dereferencing operator, which is also written with an asterisk (*). They are simply two different tasks represented with the same sign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int a = 100, 	b = 88, 	c = 8;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int *p1 = &amp;a, 	*p2, 	*p3 = &amp;c;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p2 = &amp;b;	// p2 points to b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p2 = p1; 	// p2 points to a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b = *p3;	//assign c to b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*p2 = *p3;	//assign c to a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&lt;&lt; a &lt;&lt; b &lt;&lt; c;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48328" y="6035675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pPr/>
              <a:t>12</a:t>
            </a:fld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613525" y="4583113"/>
            <a:ext cx="1337226" cy="1200329"/>
          </a:xfrm>
          <a:prstGeom prst="rect">
            <a:avLst/>
          </a:prstGeom>
          <a:solidFill>
            <a:srgbClr val="D49FFF"/>
          </a:solidFill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Result is: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888 </a:t>
            </a:r>
          </a:p>
          <a:p>
            <a:pPr marL="742950" lvl="1" indent="-285750">
              <a:buFont typeface="Monotype Sorts" pitchFamily="2" charset="2"/>
              <a:buNone/>
            </a:pPr>
            <a:endParaRPr lang="en-US" altLang="zh-TW" sz="24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 Pointer Example</a:t>
            </a:r>
            <a:endParaRPr lang="en-IN" sz="28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486400"/>
          </a:xfrm>
        </p:spPr>
        <p:txBody>
          <a:bodyPr>
            <a:normAutofit/>
          </a:bodyPr>
          <a:lstStyle/>
          <a:p>
            <a:pPr marL="265113" indent="95250" algn="just">
              <a:buClr>
                <a:schemeClr val="accent2">
                  <a:lumMod val="75000"/>
                </a:schemeClr>
              </a:buCl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48328" y="6035675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pPr/>
              <a:t>13</a:t>
            </a:fld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2481263" y="1371600"/>
            <a:ext cx="2692400" cy="554038"/>
          </a:xfrm>
          <a:prstGeom prst="rect">
            <a:avLst/>
          </a:prstGeom>
        </p:spPr>
        <p:txBody>
          <a:bodyPr/>
          <a:lstStyle/>
          <a:p>
            <a:pPr marL="265176" marR="0" lvl="0" indent="-265176" algn="ctr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Monotype Sorts" pitchFamily="2" charset="2"/>
              <a:buNone/>
              <a:tabLst/>
              <a:defRPr/>
            </a:pPr>
            <a:r>
              <a:rPr kumimoji="0" lang="en-US" altLang="zh-TW" sz="20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新細明體" pitchFamily="18" charset="-120"/>
                <a:cs typeface="+mn-cs"/>
              </a:rPr>
              <a:t>Box diagram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新細明體" pitchFamily="18" charset="-120"/>
              <a:cs typeface="+mn-cs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486400" y="1143000"/>
            <a:ext cx="2667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TW" altLang="en-US" sz="2400" b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562600" y="946150"/>
            <a:ext cx="2835275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0" u="sng">
                <a:ea typeface="新細明體" pitchFamily="18" charset="-120"/>
              </a:rPr>
              <a:t>Memory Layout</a:t>
            </a:r>
            <a:endParaRPr lang="en-US" altLang="zh-TW" sz="2400" b="0"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 b="0">
              <a:ea typeface="新細明體" pitchFamily="18" charset="-12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794125" y="4614863"/>
            <a:ext cx="533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>
                <a:latin typeface="Courier New" pitchFamily="49" charset="0"/>
                <a:ea typeface="新細明體" pitchFamily="18" charset="-120"/>
              </a:rPr>
              <a:t>9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413125" y="4691063"/>
            <a:ext cx="3365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>
                <a:latin typeface="Courier New" pitchFamily="49" charset="0"/>
                <a:ea typeface="新細明體" pitchFamily="18" charset="-120"/>
              </a:rPr>
              <a:t>x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867400" y="2057400"/>
            <a:ext cx="1524000" cy="2438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 b="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800600" y="2209800"/>
            <a:ext cx="11430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0" i="1">
                <a:latin typeface="Courier New" pitchFamily="49" charset="0"/>
                <a:ea typeface="新細明體" pitchFamily="18" charset="-120"/>
              </a:rPr>
              <a:t>p</a:t>
            </a:r>
            <a:r>
              <a:rPr lang="en-US" altLang="zh-TW" sz="1800" b="0">
                <a:latin typeface="Courier New" pitchFamily="49" charset="0"/>
                <a:ea typeface="新細明體" pitchFamily="18" charset="-120"/>
              </a:rPr>
              <a:t> </a:t>
            </a:r>
            <a:br>
              <a:rPr lang="en-US" altLang="zh-TW" sz="1800" b="0">
                <a:latin typeface="Courier New" pitchFamily="49" charset="0"/>
                <a:ea typeface="新細明體" pitchFamily="18" charset="-120"/>
              </a:rPr>
            </a:br>
            <a:r>
              <a:rPr lang="en-US" altLang="zh-TW" sz="1800" b="0" i="1">
                <a:latin typeface="Courier New" pitchFamily="49" charset="0"/>
                <a:ea typeface="新細明體" pitchFamily="18" charset="-120"/>
              </a:rPr>
              <a:t>(8200)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800600" y="3048000"/>
            <a:ext cx="12954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0">
                <a:latin typeface="Courier New" pitchFamily="49" charset="0"/>
                <a:ea typeface="新細明體" pitchFamily="18" charset="-120"/>
              </a:rPr>
              <a:t>x </a:t>
            </a:r>
            <a:br>
              <a:rPr lang="en-US" altLang="zh-TW" sz="1800" b="0">
                <a:latin typeface="Courier New" pitchFamily="49" charset="0"/>
                <a:ea typeface="新細明體" pitchFamily="18" charset="-120"/>
              </a:rPr>
            </a:br>
            <a:r>
              <a:rPr lang="en-US" altLang="zh-TW" sz="1800" b="0">
                <a:latin typeface="Courier New" pitchFamily="49" charset="0"/>
                <a:ea typeface="新細明體" pitchFamily="18" charset="-120"/>
              </a:rPr>
              <a:t>(8196)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3794125" y="2252663"/>
            <a:ext cx="6096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>
                <a:latin typeface="Courier New" pitchFamily="49" charset="0"/>
                <a:ea typeface="新細明體" pitchFamily="18" charset="-120"/>
              </a:rPr>
              <a:t>16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3244850" y="2363788"/>
            <a:ext cx="3365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>
                <a:latin typeface="Courier New" pitchFamily="49" charset="0"/>
                <a:ea typeface="新細明體" pitchFamily="18" charset="-120"/>
              </a:rPr>
              <a:t>a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3124200" y="1676400"/>
            <a:ext cx="7937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>
                <a:latin typeface="Courier New" pitchFamily="49" charset="0"/>
                <a:ea typeface="新細明體" pitchFamily="18" charset="-120"/>
              </a:rPr>
              <a:t>main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2803525" y="4005263"/>
            <a:ext cx="14033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>
                <a:latin typeface="Courier New" pitchFamily="49" charset="0"/>
                <a:ea typeface="新細明體" pitchFamily="18" charset="-120"/>
              </a:rPr>
              <a:t>doubleIt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794125" y="5300663"/>
            <a:ext cx="533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3413125" y="5376863"/>
            <a:ext cx="3365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 i="1">
                <a:latin typeface="Courier New" pitchFamily="49" charset="0"/>
                <a:ea typeface="新細明體" pitchFamily="18" charset="-120"/>
              </a:rPr>
              <a:t>p</a:t>
            </a:r>
          </a:p>
        </p:txBody>
      </p:sp>
      <p:cxnSp>
        <p:nvCxnSpPr>
          <p:cNvPr id="21" name="AutoShape 18"/>
          <p:cNvCxnSpPr>
            <a:cxnSpLocks noChangeShapeType="1"/>
            <a:stCxn id="19" idx="3"/>
            <a:endCxn id="15" idx="3"/>
          </p:cNvCxnSpPr>
          <p:nvPr/>
        </p:nvCxnSpPr>
        <p:spPr bwMode="auto">
          <a:xfrm flipV="1">
            <a:off x="4327525" y="2557463"/>
            <a:ext cx="76200" cy="3009900"/>
          </a:xfrm>
          <a:prstGeom prst="curvedConnector3">
            <a:avLst>
              <a:gd name="adj1" fmla="val 522912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4953000" y="3810000"/>
            <a:ext cx="10033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0">
                <a:latin typeface="Courier New" pitchFamily="49" charset="0"/>
                <a:ea typeface="新細明體" pitchFamily="18" charset="-120"/>
              </a:rPr>
              <a:t>a </a:t>
            </a:r>
            <a:br>
              <a:rPr lang="en-US" altLang="zh-TW" sz="1800" b="0">
                <a:latin typeface="Courier New" pitchFamily="49" charset="0"/>
                <a:ea typeface="新細明體" pitchFamily="18" charset="-120"/>
              </a:rPr>
            </a:br>
            <a:r>
              <a:rPr lang="en-US" altLang="zh-TW" sz="1800" b="0">
                <a:latin typeface="Courier New" pitchFamily="49" charset="0"/>
                <a:ea typeface="新細明體" pitchFamily="18" charset="-120"/>
              </a:rPr>
              <a:t>(8192)</a:t>
            </a:r>
          </a:p>
        </p:txBody>
      </p:sp>
      <p:cxnSp>
        <p:nvCxnSpPr>
          <p:cNvPr id="23" name="AutoShape 20"/>
          <p:cNvCxnSpPr>
            <a:cxnSpLocks noChangeShapeType="1"/>
          </p:cNvCxnSpPr>
          <p:nvPr/>
        </p:nvCxnSpPr>
        <p:spPr bwMode="auto">
          <a:xfrm>
            <a:off x="5867400" y="3733800"/>
            <a:ext cx="1524000" cy="0"/>
          </a:xfrm>
          <a:prstGeom prst="straightConnector1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ffectLst/>
        </p:spPr>
      </p:cxnSp>
      <p:cxnSp>
        <p:nvCxnSpPr>
          <p:cNvPr id="24" name="AutoShape 21"/>
          <p:cNvCxnSpPr>
            <a:cxnSpLocks noChangeShapeType="1"/>
          </p:cNvCxnSpPr>
          <p:nvPr/>
        </p:nvCxnSpPr>
        <p:spPr bwMode="auto">
          <a:xfrm>
            <a:off x="5867400" y="2895600"/>
            <a:ext cx="15240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6400800" y="3886200"/>
            <a:ext cx="4889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>
                <a:latin typeface="Courier New" pitchFamily="49" charset="0"/>
                <a:ea typeface="新細明體" pitchFamily="18" charset="-120"/>
              </a:rPr>
              <a:t>16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6477000" y="3124200"/>
            <a:ext cx="3365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>
                <a:latin typeface="Courier New" pitchFamily="49" charset="0"/>
                <a:ea typeface="新細明體" pitchFamily="18" charset="-120"/>
              </a:rPr>
              <a:t>9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6248400" y="2286000"/>
            <a:ext cx="7937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 i="1">
                <a:latin typeface="Courier New" pitchFamily="49" charset="0"/>
                <a:ea typeface="新細明體" pitchFamily="18" charset="-120"/>
              </a:rPr>
              <a:t>8192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7620000" y="3886200"/>
            <a:ext cx="7937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>
                <a:latin typeface="Courier New" pitchFamily="49" charset="0"/>
                <a:ea typeface="新細明體" pitchFamily="18" charset="-120"/>
              </a:rPr>
              <a:t>main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7359650" y="2743200"/>
            <a:ext cx="14033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>
                <a:latin typeface="Courier New" pitchFamily="49" charset="0"/>
                <a:ea typeface="新細明體" pitchFamily="18" charset="-120"/>
              </a:rPr>
              <a:t>doubleIt</a:t>
            </a: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762000" y="5257800"/>
            <a:ext cx="143510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0">
                <a:latin typeface="Tahoma" pitchFamily="34" charset="0"/>
                <a:ea typeface="新細明體" pitchFamily="18" charset="-120"/>
              </a:rPr>
              <a:t>a gets 18</a:t>
            </a: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381000" y="1066800"/>
            <a:ext cx="2971800" cy="4724400"/>
          </a:xfrm>
          <a:prstGeom prst="rect">
            <a:avLst/>
          </a:prstGeom>
        </p:spPr>
        <p:txBody>
          <a:bodyPr vert="horz" lIns="182880" tIns="91440">
            <a:normAutofit fontScale="92500" lnSpcReduction="10000"/>
          </a:bodyPr>
          <a:lstStyle/>
          <a:p>
            <a:pPr marL="265176" marR="0" lvl="0" indent="-265176" algn="ctr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Monotype Sorts" pitchFamily="2" charset="2"/>
              <a:buNone/>
              <a:tabLst/>
              <a:defRPr/>
            </a:pPr>
            <a:r>
              <a:rPr kumimoji="0" lang="en-US" altLang="zh-TW" sz="1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新細明體" pitchFamily="18" charset="-120"/>
                <a:cs typeface="+mn-cs"/>
              </a:rPr>
              <a:t>The code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Monotype Sorts" pitchFamily="2" charset="2"/>
              <a:buNone/>
              <a:tabLst/>
              <a:defRPr/>
            </a:pPr>
            <a:endParaRPr kumimoji="0" lang="en-US" altLang="zh-TW" sz="16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新細明體" pitchFamily="18" charset="-120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Monotype Sorts" pitchFamily="2" charset="2"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void </a:t>
            </a:r>
            <a:r>
              <a:rPr kumimoji="0" lang="en-US" altLang="zh-TW" sz="26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doubleIt</a:t>
            </a: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(int x, </a:t>
            </a:r>
            <a:b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</a:b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        int * p)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Monotype Sorts" pitchFamily="2" charset="2"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{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Monotype Sorts" pitchFamily="2" charset="2"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*p = 2 * x;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Monotype Sorts" pitchFamily="2" charset="2"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}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Monotype Sorts" pitchFamily="2" charset="2"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void</a:t>
            </a:r>
            <a:r>
              <a:rPr kumimoji="0" lang="en-US" altLang="zh-TW" sz="26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main() 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Monotype Sorts" pitchFamily="2" charset="2"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{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Monotype Sorts" pitchFamily="2" charset="2"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int a = 16;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Monotype Sorts" pitchFamily="2" charset="2"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</a:t>
            </a:r>
            <a:r>
              <a:rPr kumimoji="0" lang="en-US" altLang="zh-TW" sz="26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doubleIt</a:t>
            </a: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(9, &amp;a);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Monotype Sorts" pitchFamily="2" charset="2"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Monotype Sorts" pitchFamily="2" charset="2"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}</a:t>
            </a:r>
            <a:endParaRPr kumimoji="0" lang="en-US" altLang="zh-TW" sz="2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Another Pointer Example</a:t>
            </a:r>
            <a:endParaRPr lang="en-IN" sz="28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953000"/>
          </a:xfrm>
        </p:spPr>
        <p:txBody>
          <a:bodyPr>
            <a:normAutofit fontScale="92500" lnSpcReduction="10000"/>
          </a:bodyPr>
          <a:lstStyle/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iostream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&gt; 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using namespace std;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void main (){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int value1 = 5, value2 = 15; 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int *p1, *p2; 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p1 = &amp;value1; // p1 = address of value1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p2 = &amp;value2; // p2 = address of value2 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*p1 = 10;     // value pointed to by p1=10 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*p2 = *p1;    // value pointed to by p2= value  // pointed to by p1 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p1 = p2; 	// p1 = p2 (pointer value copied) 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*p1 = 20;     // value pointed to by p1 = 20 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&lt;&lt; "value1==" &lt;&lt; value1 &lt;&lt; "/ value2==" &lt;&lt; value2; 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getch();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48328" y="6035675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pPr/>
              <a:t>14</a:t>
            </a:fld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562600" y="1447800"/>
            <a:ext cx="3026791" cy="1200329"/>
          </a:xfrm>
          <a:prstGeom prst="rect">
            <a:avLst/>
          </a:prstGeom>
          <a:solidFill>
            <a:srgbClr val="D49FFF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Let’s figure out: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value1==? / value2==?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Also, p1=? p2=?</a:t>
            </a:r>
            <a:endParaRPr lang="en-US" altLang="zh-TW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Another Pointer Example</a:t>
            </a:r>
            <a:endParaRPr lang="en-IN" sz="28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953000"/>
          </a:xfrm>
        </p:spPr>
        <p:txBody>
          <a:bodyPr>
            <a:normAutofit lnSpcReduction="10000"/>
          </a:bodyPr>
          <a:lstStyle/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int a = 3;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char s  = ‘z’;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double d = 1.03;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int *pa = &amp;a;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char *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ps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= &amp;s;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double *pd = &amp;d;  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sizeof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returns the # of bytes…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&lt;&lt;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sizeof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(pa) &lt;&lt;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sizeof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(*pa)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     &lt;&lt;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sizeof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(&amp;pa) &lt;&lt;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&lt;&lt;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sizeof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ps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 &lt;&lt;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sizeof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(*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ps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     &lt;&lt;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sizeof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(&amp;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ps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 &lt;&lt;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&lt;&lt;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sizeof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(pd) &lt;&lt;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sizeof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(*pd)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&lt;&lt;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sizeof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(&amp;pd) &lt;&lt;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48328" y="6035675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pPr/>
              <a:t>15</a:t>
            </a:fld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Chapter 4: Reference Variables</a:t>
            </a:r>
            <a:endParaRPr lang="en-IN" sz="28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953000"/>
          </a:xfrm>
        </p:spPr>
        <p:txBody>
          <a:bodyPr>
            <a:normAutofit/>
          </a:bodyPr>
          <a:lstStyle/>
          <a:p>
            <a:pPr algn="just">
              <a:buClr>
                <a:schemeClr val="accent2">
                  <a:lumMod val="75000"/>
                </a:schemeClr>
              </a:buClr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reference is an additional name to an existing memory location </a:t>
            </a: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48328" y="6035675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pPr/>
              <a:t>16</a:t>
            </a:fld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524000" y="2057400"/>
            <a:ext cx="1630363" cy="2238375"/>
            <a:chOff x="1085" y="2142"/>
            <a:chExt cx="1027" cy="1410"/>
          </a:xfrm>
        </p:grpSpPr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1248" y="2541"/>
              <a:ext cx="863" cy="1007"/>
              <a:chOff x="816" y="2304"/>
              <a:chExt cx="1024" cy="1117"/>
            </a:xfrm>
          </p:grpSpPr>
          <p:sp>
            <p:nvSpPr>
              <p:cNvPr id="11" name="Rectangle 6"/>
              <p:cNvSpPr>
                <a:spLocks noChangeArrowheads="1"/>
              </p:cNvSpPr>
              <p:nvPr/>
            </p:nvSpPr>
            <p:spPr bwMode="auto">
              <a:xfrm>
                <a:off x="1375" y="2304"/>
                <a:ext cx="448" cy="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b="0">
                    <a:latin typeface="Courier New" pitchFamily="49" charset="0"/>
                    <a:ea typeface="新細明體" pitchFamily="18" charset="-120"/>
                  </a:rPr>
                  <a:t>9</a:t>
                </a:r>
              </a:p>
            </p:txBody>
          </p:sp>
          <p:sp>
            <p:nvSpPr>
              <p:cNvPr id="12" name="Text Box 7"/>
              <p:cNvSpPr txBox="1">
                <a:spLocks noChangeArrowheads="1"/>
              </p:cNvSpPr>
              <p:nvPr/>
            </p:nvSpPr>
            <p:spPr bwMode="auto">
              <a:xfrm>
                <a:off x="1057" y="2361"/>
                <a:ext cx="280" cy="27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b="0">
                    <a:latin typeface="Courier New" pitchFamily="49" charset="0"/>
                    <a:ea typeface="新細明體" pitchFamily="18" charset="-120"/>
                  </a:rPr>
                  <a:t>x</a:t>
                </a:r>
              </a:p>
            </p:txBody>
          </p:sp>
          <p:sp>
            <p:nvSpPr>
              <p:cNvPr id="13" name="Rectangle 8"/>
              <p:cNvSpPr>
                <a:spLocks noChangeArrowheads="1"/>
              </p:cNvSpPr>
              <p:nvPr/>
            </p:nvSpPr>
            <p:spPr bwMode="auto">
              <a:xfrm>
                <a:off x="1392" y="3024"/>
                <a:ext cx="448" cy="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" name="Text Box 9"/>
              <p:cNvSpPr txBox="1">
                <a:spLocks noChangeArrowheads="1"/>
              </p:cNvSpPr>
              <p:nvPr/>
            </p:nvSpPr>
            <p:spPr bwMode="auto">
              <a:xfrm>
                <a:off x="816" y="3072"/>
                <a:ext cx="521" cy="27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b="0" i="1">
                    <a:latin typeface="Courier New" pitchFamily="49" charset="0"/>
                    <a:ea typeface="新細明體" pitchFamily="18" charset="-120"/>
                  </a:rPr>
                  <a:t>ref</a:t>
                </a:r>
              </a:p>
            </p:txBody>
          </p:sp>
          <p:cxnSp>
            <p:nvCxnSpPr>
              <p:cNvPr id="15" name="AutoShape 10"/>
              <p:cNvCxnSpPr>
                <a:cxnSpLocks noChangeShapeType="1"/>
                <a:stCxn id="13" idx="3"/>
                <a:endCxn id="11" idx="3"/>
              </p:cNvCxnSpPr>
              <p:nvPr/>
            </p:nvCxnSpPr>
            <p:spPr bwMode="auto">
              <a:xfrm flipH="1" flipV="1">
                <a:off x="1823" y="2503"/>
                <a:ext cx="17" cy="720"/>
              </a:xfrm>
              <a:prstGeom prst="curvedConnector3">
                <a:avLst>
                  <a:gd name="adj1" fmla="val -847060"/>
                </a:avLst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</p:cxnSp>
        </p:grp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1085" y="2142"/>
              <a:ext cx="720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dirty="0">
                  <a:ea typeface="新細明體" pitchFamily="18" charset="-120"/>
                </a:rPr>
                <a:t>Pointer:</a:t>
              </a:r>
            </a:p>
          </p:txBody>
        </p:sp>
      </p:grpSp>
      <p:grpSp>
        <p:nvGrpSpPr>
          <p:cNvPr id="16" name="Group 12"/>
          <p:cNvGrpSpPr>
            <a:grpSpLocks/>
          </p:cNvGrpSpPr>
          <p:nvPr/>
        </p:nvGrpSpPr>
        <p:grpSpPr bwMode="auto">
          <a:xfrm>
            <a:off x="5500688" y="2057400"/>
            <a:ext cx="1890712" cy="1339850"/>
            <a:chOff x="2985" y="2142"/>
            <a:chExt cx="1191" cy="844"/>
          </a:xfrm>
        </p:grpSpPr>
        <p:grpSp>
          <p:nvGrpSpPr>
            <p:cNvPr id="17" name="Group 13"/>
            <p:cNvGrpSpPr>
              <a:grpSpLocks/>
            </p:cNvGrpSpPr>
            <p:nvPr/>
          </p:nvGrpSpPr>
          <p:grpSpPr bwMode="auto">
            <a:xfrm>
              <a:off x="3315" y="2544"/>
              <a:ext cx="865" cy="442"/>
              <a:chOff x="3360" y="2400"/>
              <a:chExt cx="976" cy="524"/>
            </a:xfrm>
          </p:grpSpPr>
          <p:sp>
            <p:nvSpPr>
              <p:cNvPr id="19" name="Rectangle 14"/>
              <p:cNvSpPr>
                <a:spLocks noChangeArrowheads="1"/>
              </p:cNvSpPr>
              <p:nvPr/>
            </p:nvSpPr>
            <p:spPr bwMode="auto">
              <a:xfrm>
                <a:off x="3888" y="2448"/>
                <a:ext cx="448" cy="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b="0">
                    <a:latin typeface="Courier New" pitchFamily="49" charset="0"/>
                    <a:ea typeface="新細明體" pitchFamily="18" charset="-120"/>
                  </a:rPr>
                  <a:t>9</a:t>
                </a:r>
              </a:p>
            </p:txBody>
          </p:sp>
          <p:sp>
            <p:nvSpPr>
              <p:cNvPr id="20" name="Text Box 15"/>
              <p:cNvSpPr txBox="1">
                <a:spLocks noChangeArrowheads="1"/>
              </p:cNvSpPr>
              <p:nvPr/>
            </p:nvSpPr>
            <p:spPr bwMode="auto">
              <a:xfrm>
                <a:off x="3360" y="2400"/>
                <a:ext cx="474" cy="5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b="0">
                    <a:latin typeface="Courier New" pitchFamily="49" charset="0"/>
                    <a:ea typeface="新細明體" pitchFamily="18" charset="-120"/>
                  </a:rPr>
                  <a:t>x</a:t>
                </a:r>
              </a:p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b="0" i="1">
                    <a:latin typeface="Courier New" pitchFamily="49" charset="0"/>
                    <a:ea typeface="新細明體" pitchFamily="18" charset="-120"/>
                  </a:rPr>
                  <a:t>ref</a:t>
                </a:r>
              </a:p>
            </p:txBody>
          </p:sp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2985" y="2142"/>
              <a:ext cx="943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>
                  <a:ea typeface="新細明體" pitchFamily="18" charset="-120"/>
                </a:rPr>
                <a:t>Reference:</a:t>
              </a:r>
            </a:p>
          </p:txBody>
        </p:sp>
      </p:grp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1600200" y="4648200"/>
            <a:ext cx="11176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latin typeface="Tahoma" pitchFamily="34" charset="0"/>
              </a:rPr>
              <a:t>int x=9;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latin typeface="Tahoma" pitchFamily="34" charset="0"/>
              </a:rPr>
              <a:t>int </a:t>
            </a:r>
            <a:r>
              <a:rPr lang="en-US" sz="1800" b="0">
                <a:solidFill>
                  <a:srgbClr val="FF0000"/>
                </a:solidFill>
                <a:latin typeface="Tahoma" pitchFamily="34" charset="0"/>
              </a:rPr>
              <a:t>*ref</a:t>
            </a:r>
            <a:r>
              <a:rPr lang="en-US" sz="1800" b="0">
                <a:latin typeface="Tahoma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latin typeface="Tahoma" pitchFamily="34" charset="0"/>
              </a:rPr>
              <a:t>ref = &amp;x;</a:t>
            </a: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5892800" y="4495800"/>
            <a:ext cx="14446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latin typeface="Tahoma" pitchFamily="34" charset="0"/>
              </a:rPr>
              <a:t>int x = 9;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latin typeface="Tahoma" pitchFamily="34" charset="0"/>
              </a:rPr>
              <a:t>int </a:t>
            </a:r>
            <a:r>
              <a:rPr lang="en-US" sz="1800" b="0">
                <a:solidFill>
                  <a:srgbClr val="FF0000"/>
                </a:solidFill>
                <a:latin typeface="Tahoma" pitchFamily="34" charset="0"/>
              </a:rPr>
              <a:t>&amp;ref</a:t>
            </a:r>
            <a:r>
              <a:rPr lang="en-US" sz="1800" b="0">
                <a:latin typeface="Tahoma" pitchFamily="34" charset="0"/>
              </a:rPr>
              <a:t> = x;</a:t>
            </a:r>
          </a:p>
        </p:txBody>
      </p:sp>
      <p:sp>
        <p:nvSpPr>
          <p:cNvPr id="2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2920" y="152400"/>
            <a:ext cx="8183880" cy="777240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Reference Variables</a:t>
            </a:r>
            <a:endParaRPr lang="en-US" altLang="zh-CN" sz="28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0611" name="Rectangle 3"/>
          <p:cNvSpPr>
            <a:spLocks noGrp="1" noChangeArrowheads="1"/>
          </p:cNvSpPr>
          <p:nvPr>
            <p:ph idx="1"/>
          </p:nvPr>
        </p:nvSpPr>
        <p:spPr>
          <a:xfrm>
            <a:off x="502920" y="914400"/>
            <a:ext cx="8183880" cy="4187952"/>
          </a:xfrm>
        </p:spPr>
        <p:txBody>
          <a:bodyPr/>
          <a:lstStyle/>
          <a:p>
            <a:pPr algn="just">
              <a:lnSpc>
                <a:spcPct val="90000"/>
              </a:lnSpc>
              <a:buClr>
                <a:schemeClr val="accent2">
                  <a:lumMod val="75000"/>
                </a:schemeClr>
              </a:buClr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A reference variable serves as an alternative name for an object</a:t>
            </a:r>
          </a:p>
          <a:p>
            <a:pPr algn="just">
              <a:lnSpc>
                <a:spcPct val="90000"/>
              </a:lnSpc>
              <a:buClr>
                <a:schemeClr val="accent2">
                  <a:lumMod val="75000"/>
                </a:schemeClr>
              </a:buClr>
              <a:buFont typeface="Monotype Sorts" pitchFamily="2" charset="2"/>
              <a:buNone/>
            </a:pP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lnSpc>
                <a:spcPct val="90000"/>
              </a:lnSpc>
              <a:buClr>
                <a:schemeClr val="accent2">
                  <a:lumMod val="75000"/>
                </a:schemeClr>
              </a:buClr>
              <a:buFont typeface="Wingdings" pitchFamily="2" charset="2"/>
              <a:buNone/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int m = 10;</a:t>
            </a:r>
          </a:p>
          <a:p>
            <a:pPr lvl="2" algn="just">
              <a:lnSpc>
                <a:spcPct val="90000"/>
              </a:lnSpc>
              <a:buClr>
                <a:schemeClr val="accent2">
                  <a:lumMod val="75000"/>
                </a:schemeClr>
              </a:buClr>
              <a:buFont typeface="Wingdings" pitchFamily="2" charset="2"/>
              <a:buNone/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int &amp;j = m;  // j is a reference variable</a:t>
            </a:r>
          </a:p>
          <a:p>
            <a:pPr lvl="2" algn="just">
              <a:lnSpc>
                <a:spcPct val="90000"/>
              </a:lnSpc>
              <a:buClr>
                <a:schemeClr val="accent2">
                  <a:lumMod val="75000"/>
                </a:schemeClr>
              </a:buClr>
              <a:buFont typeface="Wingdings" pitchFamily="2" charset="2"/>
              <a:buNone/>
            </a:pPr>
            <a:r>
              <a:rPr lang="en-US" altLang="zh-TW" sz="24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 &lt;&lt; “value of m = “ &lt;&lt; m &lt;&lt; </a:t>
            </a:r>
            <a:r>
              <a:rPr lang="en-US" altLang="zh-TW" sz="2400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lvl="2" algn="just">
              <a:lnSpc>
                <a:spcPct val="90000"/>
              </a:lnSpc>
              <a:buClr>
                <a:schemeClr val="accent2">
                  <a:lumMod val="75000"/>
                </a:schemeClr>
              </a:buClr>
              <a:buFont typeface="Wingdings" pitchFamily="2" charset="2"/>
              <a:buNone/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                  //print 10</a:t>
            </a:r>
          </a:p>
          <a:p>
            <a:pPr lvl="2" algn="just">
              <a:lnSpc>
                <a:spcPct val="90000"/>
              </a:lnSpc>
              <a:buClr>
                <a:schemeClr val="accent2">
                  <a:lumMod val="75000"/>
                </a:schemeClr>
              </a:buClr>
              <a:buFont typeface="Wingdings" pitchFamily="2" charset="2"/>
              <a:buNone/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j = 18;</a:t>
            </a:r>
          </a:p>
          <a:p>
            <a:pPr lvl="2" algn="just">
              <a:lnSpc>
                <a:spcPct val="90000"/>
              </a:lnSpc>
              <a:buClr>
                <a:schemeClr val="accent2">
                  <a:lumMod val="75000"/>
                </a:schemeClr>
              </a:buClr>
              <a:buFont typeface="Wingdings" pitchFamily="2" charset="2"/>
              <a:buNone/>
            </a:pPr>
            <a:r>
              <a:rPr lang="en-US" altLang="zh-TW" sz="24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 &lt;&lt; “value of m = “ &lt;&lt; m &lt;&lt; </a:t>
            </a:r>
            <a:r>
              <a:rPr lang="en-US" altLang="zh-TW" sz="2400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lvl="2" algn="just">
              <a:lnSpc>
                <a:spcPct val="90000"/>
              </a:lnSpc>
              <a:buClr>
                <a:schemeClr val="accent2">
                  <a:lumMod val="75000"/>
                </a:schemeClr>
              </a:buClr>
              <a:buFont typeface="Wingdings" pitchFamily="2" charset="2"/>
              <a:buNone/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     // print 18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2920" y="-152400"/>
            <a:ext cx="8183880" cy="105156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Reference Variables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>
          <a:xfrm>
            <a:off x="502920" y="990600"/>
            <a:ext cx="8183880" cy="4187952"/>
          </a:xfrm>
        </p:spPr>
        <p:txBody>
          <a:bodyPr>
            <a:normAutofit/>
          </a:bodyPr>
          <a:lstStyle/>
          <a:p>
            <a:pPr algn="just">
              <a:buClr>
                <a:schemeClr val="accent2">
                  <a:lumMod val="75000"/>
                </a:schemeClr>
              </a:buClr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A reference variable always refers to the same object. Assigning a reference variable with a new value actually changes the value of the referred object.</a:t>
            </a:r>
          </a:p>
          <a:p>
            <a:pPr algn="just">
              <a:buClr>
                <a:schemeClr val="accent2">
                  <a:lumMod val="75000"/>
                </a:schemeClr>
              </a:buClr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Reference variables are commonly used for parameter passing to a function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183880" cy="853440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Traditional Pointer Usage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90600"/>
            <a:ext cx="8305800" cy="4953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zh-TW" sz="2400" dirty="0" err="1">
                <a:latin typeface="Times New Roman" pitchFamily="18" charset="0"/>
                <a:cs typeface="Times New Roman" pitchFamily="18" charset="0"/>
              </a:rPr>
              <a:t>IndirectSwap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(char *Ptr1, char *Ptr2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{</a:t>
            </a:r>
            <a:endParaRPr lang="en-US" altLang="zh-TW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char temp = *Ptr1;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*Ptr1 = *Ptr2;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*Ptr2 = temp;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int main() {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char a = 'y';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char b = 'n';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IndirectSwap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(&amp;a, &amp;b);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&lt;&lt; a &lt;&lt; b &lt;&lt;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return 0;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Topics</a:t>
            </a:r>
            <a:endParaRPr lang="en-IN" sz="28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953000"/>
          </a:xfrm>
        </p:spPr>
        <p:txBody>
          <a:bodyPr>
            <a:normAutofit/>
          </a:bodyPr>
          <a:lstStyle/>
          <a:p>
            <a:pPr algn="just">
              <a:buClr>
                <a:schemeClr val="accent2">
                  <a:lumMod val="75000"/>
                </a:schemeClr>
              </a:buClr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Understanding pointers,  Accessing the address of a variable</a:t>
            </a:r>
          </a:p>
          <a:p>
            <a:pPr algn="just">
              <a:buClr>
                <a:schemeClr val="accent2">
                  <a:lumMod val="75000"/>
                </a:schemeClr>
              </a:buClr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Declaring &amp; initializing pointers, Accessing a variable through its pointer  </a:t>
            </a:r>
          </a:p>
          <a:p>
            <a:pPr algn="just">
              <a:buClr>
                <a:schemeClr val="accent2">
                  <a:lumMod val="75000"/>
                </a:schemeClr>
              </a:buClr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Pointer expression, Pointer increments &amp; scale factor </a:t>
            </a:r>
          </a:p>
          <a:p>
            <a:pPr algn="just">
              <a:buClr>
                <a:schemeClr val="accent2">
                  <a:lumMod val="75000"/>
                </a:schemeClr>
              </a:buClr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Pointers &amp; arrays,  Passing pointer variables as function arguments.</a:t>
            </a:r>
          </a:p>
          <a:p>
            <a:pPr algn="just">
              <a:buClr>
                <a:schemeClr val="accent2">
                  <a:lumMod val="75000"/>
                </a:schemeClr>
              </a:buClr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Declaring &amp; initializing string variables</a:t>
            </a:r>
          </a:p>
          <a:p>
            <a:pPr algn="just">
              <a:buClr>
                <a:schemeClr val="accent2">
                  <a:lumMod val="75000"/>
                </a:schemeClr>
              </a:buClr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Reading strings from terminal</a:t>
            </a:r>
          </a:p>
          <a:p>
            <a:pPr algn="just">
              <a:buClr>
                <a:schemeClr val="accent2">
                  <a:lumMod val="75000"/>
                </a:schemeClr>
              </a:buClr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Writing strings to screen, Arithmetic operations on characters, putting strings together</a:t>
            </a:r>
          </a:p>
          <a:p>
            <a:pPr algn="just">
              <a:buClr>
                <a:schemeClr val="accent2">
                  <a:lumMod val="75000"/>
                </a:schemeClr>
              </a:buClr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Comparison of two strings, string handling functions, table of strings.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48328" y="6035675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8" name="Rectangle 8"/>
          <p:cNvSpPr>
            <a:spLocks noGrp="1" noChangeArrowheads="1"/>
          </p:cNvSpPr>
          <p:nvPr>
            <p:ph type="title"/>
          </p:nvPr>
        </p:nvSpPr>
        <p:spPr>
          <a:xfrm>
            <a:off x="502920" y="-152400"/>
            <a:ext cx="8183880" cy="1051560"/>
          </a:xfrm>
          <a:noFill/>
          <a:ln/>
        </p:spPr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Pass by Reference</a:t>
            </a:r>
          </a:p>
        </p:txBody>
      </p:sp>
      <p:sp>
        <p:nvSpPr>
          <p:cNvPr id="414729" name="Rectangle 9"/>
          <p:cNvSpPr>
            <a:spLocks noGrp="1" noChangeArrowheads="1"/>
          </p:cNvSpPr>
          <p:nvPr>
            <p:ph idx="1"/>
          </p:nvPr>
        </p:nvSpPr>
        <p:spPr>
          <a:xfrm>
            <a:off x="609600" y="990600"/>
            <a:ext cx="7848600" cy="4114800"/>
          </a:xfrm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zh-TW" sz="2400" dirty="0" err="1">
                <a:latin typeface="Times New Roman" pitchFamily="18" charset="0"/>
                <a:cs typeface="Times New Roman" pitchFamily="18" charset="0"/>
              </a:rPr>
              <a:t>IndirectSwap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(char&amp; y, char&amp; z) {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char temp = y;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y = z;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z = temp;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int main() {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char a = 'y';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char b = 'n';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IndirectSwap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(a, b);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&lt;&lt; a &lt;&lt; b &lt;&lt;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return 0;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502920" y="0"/>
            <a:ext cx="8183880" cy="899160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Chapter 5: Pointers </a:t>
            </a:r>
            <a:r>
              <a:rPr lang="en-US" altLang="zh-TW" sz="28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Arrays</a:t>
            </a: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457200" y="914400"/>
            <a:ext cx="8382000" cy="514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IN" altLang="zh-TW" sz="2400" dirty="0" smtClean="0">
                <a:latin typeface="Times New Roman" pitchFamily="18" charset="0"/>
                <a:cs typeface="Times New Roman" pitchFamily="18" charset="0"/>
              </a:rPr>
              <a:t>The name of an array points only to the first element not the whole array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TW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057400"/>
            <a:ext cx="7735888" cy="331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200400" y="2286000"/>
            <a:ext cx="774571" cy="369332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1000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3200400" y="4038600"/>
            <a:ext cx="774571" cy="369332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1012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200400" y="4572000"/>
            <a:ext cx="774571" cy="369332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1016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3200400" y="2819400"/>
            <a:ext cx="774571" cy="369332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1004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3200400" y="3429000"/>
            <a:ext cx="774571" cy="369332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1008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26720" y="0"/>
            <a:ext cx="8183880" cy="899160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Array Name is a Pointer Constant</a:t>
            </a:r>
            <a:endParaRPr lang="en-US" altLang="zh-TW" sz="28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457200" y="914400"/>
            <a:ext cx="8382000" cy="514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chemeClr val="accent2">
                  <a:lumMod val="75000"/>
                </a:schemeClr>
              </a:buClr>
            </a:pPr>
            <a:r>
              <a:rPr lang="en-IN" altLang="zh-TW" sz="2400" dirty="0" smtClean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IN" altLang="zh-TW" sz="2400" dirty="0" err="1" smtClean="0">
                <a:latin typeface="Times New Roman" pitchFamily="18" charset="0"/>
                <a:cs typeface="Times New Roman" pitchFamily="18" charset="0"/>
              </a:rPr>
              <a:t>iostream.h</a:t>
            </a:r>
            <a:r>
              <a:rPr lang="en-IN" altLang="zh-TW" sz="24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</a:pPr>
            <a:r>
              <a:rPr lang="en-IN" altLang="zh-TW" sz="2400" dirty="0" smtClean="0">
                <a:latin typeface="Times New Roman" pitchFamily="18" charset="0"/>
                <a:cs typeface="Times New Roman" pitchFamily="18" charset="0"/>
              </a:rPr>
              <a:t>using namespace std;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</a:pPr>
            <a:endParaRPr lang="en-IN" altLang="zh-TW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100013">
              <a:buClr>
                <a:schemeClr val="accent2">
                  <a:lumMod val="75000"/>
                </a:schemeClr>
              </a:buClr>
            </a:pPr>
            <a:r>
              <a:rPr lang="en-IN" altLang="zh-TW" sz="2400" dirty="0" smtClean="0">
                <a:latin typeface="Times New Roman" pitchFamily="18" charset="0"/>
                <a:cs typeface="Times New Roman" pitchFamily="18" charset="0"/>
              </a:rPr>
              <a:t>void main ()</a:t>
            </a:r>
          </a:p>
          <a:p>
            <a:pPr marL="342900" indent="100013">
              <a:buClr>
                <a:schemeClr val="accent2">
                  <a:lumMod val="75000"/>
                </a:schemeClr>
              </a:buClr>
            </a:pPr>
            <a:r>
              <a:rPr lang="en-IN" altLang="zh-TW" sz="2400" dirty="0" smtClean="0">
                <a:latin typeface="Times New Roman" pitchFamily="18" charset="0"/>
                <a:cs typeface="Times New Roman" pitchFamily="18" charset="0"/>
              </a:rPr>
              <a:t>{		int a[5];</a:t>
            </a:r>
          </a:p>
          <a:p>
            <a:pPr marL="342900" indent="100013">
              <a:buClr>
                <a:schemeClr val="accent2">
                  <a:lumMod val="75000"/>
                </a:schemeClr>
              </a:buClr>
            </a:pPr>
            <a:r>
              <a:rPr lang="en-IN" altLang="zh-TW" sz="2400" dirty="0" smtClean="0">
                <a:latin typeface="Times New Roman" pitchFamily="18" charset="0"/>
                <a:cs typeface="Times New Roman" pitchFamily="18" charset="0"/>
              </a:rPr>
              <a:t>    		</a:t>
            </a:r>
            <a:r>
              <a:rPr lang="en-IN" altLang="zh-TW" sz="24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altLang="zh-TW" sz="2400" dirty="0" smtClean="0">
                <a:latin typeface="Times New Roman" pitchFamily="18" charset="0"/>
                <a:cs typeface="Times New Roman" pitchFamily="18" charset="0"/>
              </a:rPr>
              <a:t> &lt;&lt; "Address of a[0]: " &lt;&lt; &amp;a[0] &lt;&lt; </a:t>
            </a:r>
            <a:r>
              <a:rPr lang="en-IN" altLang="zh-TW" sz="2400" dirty="0" err="1" smtClean="0">
                <a:latin typeface="Times New Roman" pitchFamily="18" charset="0"/>
                <a:cs typeface="Times New Roman" pitchFamily="18" charset="0"/>
              </a:rPr>
              <a:t>endl</a:t>
            </a:r>
            <a:endParaRPr lang="en-IN" altLang="zh-TW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100013">
              <a:buClr>
                <a:schemeClr val="accent2">
                  <a:lumMod val="75000"/>
                </a:schemeClr>
              </a:buClr>
            </a:pPr>
            <a:r>
              <a:rPr lang="en-IN" altLang="zh-TW" sz="2400" dirty="0" smtClean="0">
                <a:latin typeface="Times New Roman" pitchFamily="18" charset="0"/>
                <a:cs typeface="Times New Roman" pitchFamily="18" charset="0"/>
              </a:rPr>
              <a:t>	   	&lt;&lt; "Name as pointer: " &lt;&lt; a &lt;&lt; </a:t>
            </a:r>
            <a:r>
              <a:rPr lang="en-IN" altLang="zh-TW" sz="2400" dirty="0" err="1" smtClean="0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IN" altLang="zh-TW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100013">
              <a:buClr>
                <a:schemeClr val="accent2">
                  <a:lumMod val="75000"/>
                </a:schemeClr>
              </a:buClr>
            </a:pPr>
            <a:r>
              <a:rPr lang="en-IN" altLang="zh-TW" sz="2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342900" indent="100013">
              <a:buClr>
                <a:schemeClr val="accent2">
                  <a:lumMod val="75000"/>
                </a:schemeClr>
              </a:buClr>
            </a:pPr>
            <a:endParaRPr lang="en-IN" altLang="zh-TW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100013">
              <a:buClr>
                <a:schemeClr val="accent2">
                  <a:lumMod val="75000"/>
                </a:schemeClr>
              </a:buClr>
            </a:pPr>
            <a:endParaRPr lang="en-IN" altLang="zh-TW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100013">
              <a:buClr>
                <a:schemeClr val="accent2">
                  <a:lumMod val="75000"/>
                </a:schemeClr>
              </a:buClr>
            </a:pPr>
            <a:r>
              <a:rPr lang="en-IN" altLang="zh-TW" sz="2400" dirty="0" smtClean="0">
                <a:latin typeface="Times New Roman" pitchFamily="18" charset="0"/>
                <a:cs typeface="Times New Roman" pitchFamily="18" charset="0"/>
              </a:rPr>
              <a:t>Result:</a:t>
            </a:r>
          </a:p>
          <a:p>
            <a:pPr marL="342900" indent="100013">
              <a:buClr>
                <a:schemeClr val="accent2">
                  <a:lumMod val="75000"/>
                </a:schemeClr>
              </a:buClr>
            </a:pPr>
            <a:r>
              <a:rPr lang="en-IN" altLang="zh-TW" sz="2400" dirty="0" smtClean="0">
                <a:latin typeface="Times New Roman" pitchFamily="18" charset="0"/>
                <a:cs typeface="Times New Roman" pitchFamily="18" charset="0"/>
              </a:rPr>
              <a:t>Address of a[0]: 0x0065FDE4</a:t>
            </a:r>
          </a:p>
          <a:p>
            <a:pPr marL="342900" indent="100013">
              <a:buClr>
                <a:schemeClr val="accent2">
                  <a:lumMod val="75000"/>
                </a:schemeClr>
              </a:buClr>
            </a:pPr>
            <a:r>
              <a:rPr lang="en-IN" altLang="zh-TW" sz="2400" dirty="0" smtClean="0">
                <a:latin typeface="Times New Roman" pitchFamily="18" charset="0"/>
                <a:cs typeface="Times New Roman" pitchFamily="18" charset="0"/>
              </a:rPr>
              <a:t>Name as pointer: 0x0065FDE4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TW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26720" y="0"/>
            <a:ext cx="8183880" cy="899160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Dereferencing An Array Name</a:t>
            </a:r>
            <a:endParaRPr lang="en-US" altLang="zh-TW" sz="28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457200" y="914400"/>
            <a:ext cx="8382000" cy="514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chemeClr val="accent2">
                  <a:lumMod val="75000"/>
                </a:schemeClr>
              </a:buClr>
            </a:pPr>
            <a:r>
              <a:rPr lang="en-IN" altLang="zh-TW" sz="2400" dirty="0" smtClean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IN" altLang="zh-TW" sz="2400" dirty="0" err="1" smtClean="0">
                <a:latin typeface="Times New Roman" pitchFamily="18" charset="0"/>
                <a:cs typeface="Times New Roman" pitchFamily="18" charset="0"/>
              </a:rPr>
              <a:t>iostream.h</a:t>
            </a:r>
            <a:r>
              <a:rPr lang="en-IN" altLang="zh-TW" sz="24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</a:pPr>
            <a:r>
              <a:rPr lang="en-IN" altLang="zh-TW" sz="2400" dirty="0" smtClean="0">
                <a:latin typeface="Times New Roman" pitchFamily="18" charset="0"/>
                <a:cs typeface="Times New Roman" pitchFamily="18" charset="0"/>
              </a:rPr>
              <a:t>using namespace std;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</a:pPr>
            <a:endParaRPr lang="en-IN" altLang="zh-TW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TW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4191000" y="2819400"/>
            <a:ext cx="3886200" cy="3200400"/>
          </a:xfrm>
          <a:prstGeom prst="foldedCorner">
            <a:avLst>
              <a:gd name="adj" fmla="val 1453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marL="342900" indent="-342900">
              <a:buFont typeface="Monotype Sorts" pitchFamily="2" charset="2"/>
              <a:buNone/>
            </a:pPr>
            <a:r>
              <a:rPr lang="zh-TW" altLang="en-US" sz="1800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en-US" altLang="zh-TW" sz="1800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include &lt;</a:t>
            </a:r>
            <a:r>
              <a:rPr lang="en-US" altLang="zh-TW" sz="1800" dirty="0" err="1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iostream.h</a:t>
            </a:r>
            <a:r>
              <a:rPr lang="en-US" altLang="zh-TW" sz="180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&gt;</a:t>
            </a:r>
            <a:endParaRPr lang="en-US" altLang="zh-TW" sz="1800" dirty="0">
              <a:solidFill>
                <a:schemeClr val="tx1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using namespace std;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void </a:t>
            </a:r>
            <a:r>
              <a:rPr lang="en-US" altLang="zh-TW" sz="1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main</a:t>
            </a:r>
            <a:r>
              <a:rPr lang="en-US" altLang="zh-TW" sz="180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(){</a:t>
            </a:r>
            <a:endParaRPr lang="en-US" altLang="zh-TW" sz="1800" dirty="0">
              <a:solidFill>
                <a:schemeClr val="tx1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int a[5] = {2,4,6,8,22};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</a:t>
            </a:r>
            <a:r>
              <a:rPr lang="en-US" altLang="zh-TW" sz="1800" dirty="0" err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sz="1800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&lt;&lt; *a &lt;&lt; " " 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     &lt;&lt; a[0];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} //main</a:t>
            </a: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1811338" y="3327400"/>
            <a:ext cx="1066800" cy="4873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marL="342900" indent="-342900" algn="ctr">
              <a:buFont typeface="Monotype Sorts" pitchFamily="2" charset="2"/>
              <a:buNone/>
            </a:pPr>
            <a:r>
              <a:rPr lang="zh-TW" altLang="en-US">
                <a:ea typeface="新細明體" pitchFamily="18" charset="-120"/>
              </a:rPr>
              <a:t>2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1811338" y="3814763"/>
            <a:ext cx="1066800" cy="48736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marL="342900" indent="-342900" algn="ctr">
              <a:buFont typeface="Monotype Sorts" pitchFamily="2" charset="2"/>
              <a:buNone/>
            </a:pPr>
            <a:r>
              <a:rPr lang="zh-TW" altLang="en-US">
                <a:ea typeface="新細明體" pitchFamily="18" charset="-120"/>
              </a:rPr>
              <a:t>4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1811338" y="4789488"/>
            <a:ext cx="1066800" cy="48736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marL="342900" indent="-342900" algn="ctr">
              <a:buFont typeface="Monotype Sorts" pitchFamily="2" charset="2"/>
              <a:buNone/>
            </a:pPr>
            <a:r>
              <a:rPr lang="zh-TW" altLang="en-US">
                <a:ea typeface="新細明體" pitchFamily="18" charset="-120"/>
              </a:rPr>
              <a:t>8</a:t>
            </a:r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1811338" y="4302125"/>
            <a:ext cx="1066800" cy="4873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marL="342900" indent="-342900" algn="ctr">
              <a:buFont typeface="Monotype Sorts" pitchFamily="2" charset="2"/>
              <a:buNone/>
            </a:pPr>
            <a:r>
              <a:rPr lang="zh-TW" altLang="en-US">
                <a:ea typeface="新細明體" pitchFamily="18" charset="-120"/>
              </a:rPr>
              <a:t>6</a:t>
            </a:r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1811338" y="5276850"/>
            <a:ext cx="1066800" cy="4873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marL="342900" indent="-342900" algn="ctr">
              <a:buFont typeface="Monotype Sorts" pitchFamily="2" charset="2"/>
              <a:buNone/>
            </a:pPr>
            <a:r>
              <a:rPr lang="zh-TW" altLang="en-US">
                <a:ea typeface="新細明體" pitchFamily="18" charset="-120"/>
              </a:rPr>
              <a:t>22</a:t>
            </a: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990600" y="5275263"/>
            <a:ext cx="765175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dirty="0">
                <a:latin typeface="Courier" pitchFamily="49" charset="0"/>
                <a:ea typeface="新細明體" pitchFamily="18" charset="-120"/>
              </a:rPr>
              <a:t>a[4]</a:t>
            </a: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990600" y="3327400"/>
            <a:ext cx="765175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dirty="0">
                <a:latin typeface="Courier" pitchFamily="49" charset="0"/>
                <a:ea typeface="新細明體" pitchFamily="18" charset="-120"/>
              </a:rPr>
              <a:t>a[0</a:t>
            </a:r>
            <a:r>
              <a:rPr lang="en-US" altLang="zh-TW" dirty="0">
                <a:solidFill>
                  <a:srgbClr val="063DE8"/>
                </a:solidFill>
                <a:latin typeface="Courier" pitchFamily="49" charset="0"/>
                <a:ea typeface="新細明體" pitchFamily="18" charset="-120"/>
              </a:rPr>
              <a:t>]</a:t>
            </a:r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990600" y="4302125"/>
            <a:ext cx="765175" cy="395288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dirty="0">
                <a:latin typeface="Courier" pitchFamily="49" charset="0"/>
                <a:ea typeface="新細明體" pitchFamily="18" charset="-120"/>
              </a:rPr>
              <a:t>a[2]</a:t>
            </a: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990600" y="3814763"/>
            <a:ext cx="765175" cy="395287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dirty="0">
                <a:latin typeface="Courier" pitchFamily="49" charset="0"/>
                <a:ea typeface="新細明體" pitchFamily="18" charset="-120"/>
              </a:rPr>
              <a:t>a[1</a:t>
            </a:r>
            <a:r>
              <a:rPr lang="en-US" altLang="zh-TW" dirty="0">
                <a:solidFill>
                  <a:srgbClr val="063DE8"/>
                </a:solidFill>
                <a:latin typeface="Courier" pitchFamily="49" charset="0"/>
                <a:ea typeface="新細明體" pitchFamily="18" charset="-120"/>
              </a:rPr>
              <a:t>]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990600" y="4791075"/>
            <a:ext cx="765175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dirty="0">
                <a:latin typeface="Courier" pitchFamily="49" charset="0"/>
                <a:ea typeface="新細明體" pitchFamily="18" charset="-120"/>
              </a:rPr>
              <a:t>a[3</a:t>
            </a:r>
            <a:r>
              <a:rPr lang="en-US" altLang="zh-TW" dirty="0">
                <a:solidFill>
                  <a:srgbClr val="063DE8"/>
                </a:solidFill>
                <a:latin typeface="Courier" pitchFamily="49" charset="0"/>
                <a:ea typeface="新細明體" pitchFamily="18" charset="-120"/>
              </a:rPr>
              <a:t>]</a:t>
            </a:r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2286000" y="5791200"/>
            <a:ext cx="325438" cy="395288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a</a:t>
            </a:r>
          </a:p>
        </p:txBody>
      </p:sp>
      <p:sp>
        <p:nvSpPr>
          <p:cNvPr id="16" name="Text Box 29"/>
          <p:cNvSpPr txBox="1">
            <a:spLocks noChangeArrowheads="1"/>
          </p:cNvSpPr>
          <p:nvPr/>
        </p:nvSpPr>
        <p:spPr bwMode="auto">
          <a:xfrm>
            <a:off x="3179763" y="3643313"/>
            <a:ext cx="325437" cy="395287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a</a:t>
            </a:r>
          </a:p>
        </p:txBody>
      </p:sp>
      <p:sp>
        <p:nvSpPr>
          <p:cNvPr id="17" name="Line 30"/>
          <p:cNvSpPr>
            <a:spLocks noChangeShapeType="1"/>
          </p:cNvSpPr>
          <p:nvPr/>
        </p:nvSpPr>
        <p:spPr bwMode="auto">
          <a:xfrm flipH="1" flipV="1">
            <a:off x="2895600" y="3581400"/>
            <a:ext cx="1295400" cy="381000"/>
          </a:xfrm>
          <a:prstGeom prst="line">
            <a:avLst/>
          </a:prstGeom>
          <a:ln>
            <a:headEnd type="none" w="sm" len="sm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18" name="AutoShape 31"/>
          <p:cNvSpPr>
            <a:spLocks noChangeArrowheads="1"/>
          </p:cNvSpPr>
          <p:nvPr/>
        </p:nvSpPr>
        <p:spPr bwMode="auto">
          <a:xfrm>
            <a:off x="1447800" y="1752600"/>
            <a:ext cx="3200400" cy="914400"/>
          </a:xfrm>
          <a:prstGeom prst="wedgeEllipseCallout">
            <a:avLst>
              <a:gd name="adj1" fmla="val -35468"/>
              <a:gd name="adj2" fmla="val 122222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b="0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This element is called </a:t>
            </a:r>
            <a:r>
              <a:rPr lang="en-US" altLang="zh-TW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a[0]</a:t>
            </a:r>
            <a:r>
              <a:rPr lang="en-US" altLang="zh-TW" b="0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or </a:t>
            </a:r>
            <a:r>
              <a:rPr lang="en-US" altLang="zh-TW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*a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26720" y="0"/>
            <a:ext cx="8183880" cy="899160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Chapter 6: Array Names as Pointers</a:t>
            </a:r>
            <a:endParaRPr lang="en-US" altLang="zh-TW" sz="28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457200" y="914400"/>
            <a:ext cx="8382000" cy="514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IN" altLang="zh-TW" sz="2400" dirty="0" smtClean="0">
                <a:latin typeface="Times New Roman" pitchFamily="18" charset="0"/>
                <a:cs typeface="Times New Roman" pitchFamily="18" charset="0"/>
              </a:rPr>
              <a:t>To access an array, any pointer to the first element can be used instead of the name of the array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We could replace *p by *a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endParaRPr lang="en-IN" altLang="zh-TW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TW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2209800" y="5562600"/>
            <a:ext cx="325438" cy="395288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marL="342900" indent="-342900">
              <a:buFont typeface="Monotype Sorts" pitchFamily="2" charset="2"/>
              <a:buNone/>
            </a:pP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5257800" y="17526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b="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3" name="AutoShape 14"/>
          <p:cNvSpPr>
            <a:spLocks noChangeArrowheads="1"/>
          </p:cNvSpPr>
          <p:nvPr/>
        </p:nvSpPr>
        <p:spPr bwMode="auto">
          <a:xfrm>
            <a:off x="2590800" y="2338387"/>
            <a:ext cx="3395662" cy="3300413"/>
          </a:xfrm>
          <a:prstGeom prst="foldedCorner">
            <a:avLst>
              <a:gd name="adj" fmla="val 1453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marL="342900" indent="-342900">
              <a:buFont typeface="Monotype Sorts" pitchFamily="2" charset="2"/>
              <a:buNone/>
            </a:pPr>
            <a:endParaRPr lang="zh-TW" altLang="en-US" sz="18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342900" indent="-342900">
              <a:buFont typeface="Monotype Sorts" pitchFamily="2" charset="2"/>
              <a:buNone/>
            </a:pPr>
            <a:r>
              <a:rPr lang="zh-TW" altLang="en-US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include </a:t>
            </a: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&lt;</a:t>
            </a:r>
            <a:r>
              <a:rPr lang="en-US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stdio</a:t>
            </a:r>
            <a:r>
              <a:rPr lang="en-US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.h</a:t>
            </a: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&gt;</a:t>
            </a:r>
            <a:endParaRPr lang="en-US" altLang="zh-TW" sz="24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void main(){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int a[5] = {2,4,6,8,22};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int *p = a;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</a:t>
            </a:r>
            <a:r>
              <a:rPr lang="en-US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printf</a:t>
            </a: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(“%d”,*p);</a:t>
            </a:r>
            <a:endParaRPr lang="en-US" altLang="zh-TW" sz="24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</a:t>
            </a:r>
            <a:r>
              <a:rPr lang="en-US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printf</a:t>
            </a: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(“%</a:t>
            </a:r>
            <a:r>
              <a:rPr lang="en-US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d”,a</a:t>
            </a: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[</a:t>
            </a:r>
            <a:r>
              <a:rPr lang="en-US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]);</a:t>
            </a:r>
            <a:endParaRPr lang="en-US" altLang="zh-TW" sz="24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} </a:t>
            </a:r>
          </a:p>
        </p:txBody>
      </p:sp>
      <p:grpSp>
        <p:nvGrpSpPr>
          <p:cNvPr id="25" name="Group 34"/>
          <p:cNvGrpSpPr>
            <a:grpSpLocks/>
          </p:cNvGrpSpPr>
          <p:nvPr/>
        </p:nvGrpSpPr>
        <p:grpSpPr bwMode="auto">
          <a:xfrm>
            <a:off x="457200" y="2743200"/>
            <a:ext cx="1981201" cy="2971801"/>
            <a:chOff x="336" y="2319"/>
            <a:chExt cx="1248" cy="1872"/>
          </a:xfrm>
        </p:grpSpPr>
        <p:sp>
          <p:nvSpPr>
            <p:cNvPr id="26" name="Rectangle 16"/>
            <p:cNvSpPr>
              <a:spLocks noChangeArrowheads="1"/>
            </p:cNvSpPr>
            <p:nvPr/>
          </p:nvSpPr>
          <p:spPr bwMode="auto">
            <a:xfrm>
              <a:off x="844" y="2807"/>
              <a:ext cx="660" cy="22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342900" indent="-342900" algn="ctr">
                <a:buFont typeface="Monotype Sorts" pitchFamily="2" charset="2"/>
                <a:buNone/>
              </a:pPr>
              <a:r>
                <a:rPr lang="zh-TW" altLang="en-US"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7" name="Rectangle 17"/>
            <p:cNvSpPr>
              <a:spLocks noChangeArrowheads="1"/>
            </p:cNvSpPr>
            <p:nvPr/>
          </p:nvSpPr>
          <p:spPr bwMode="auto">
            <a:xfrm>
              <a:off x="844" y="3032"/>
              <a:ext cx="660" cy="22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342900" indent="-342900" algn="ctr">
                <a:buFont typeface="Monotype Sorts" pitchFamily="2" charset="2"/>
                <a:buNone/>
              </a:pPr>
              <a:r>
                <a:rPr lang="zh-TW" altLang="en-US"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28" name="Rectangle 18"/>
            <p:cNvSpPr>
              <a:spLocks noChangeArrowheads="1"/>
            </p:cNvSpPr>
            <p:nvPr/>
          </p:nvSpPr>
          <p:spPr bwMode="auto">
            <a:xfrm>
              <a:off x="844" y="3481"/>
              <a:ext cx="660" cy="22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342900" indent="-342900" algn="ctr">
                <a:buFont typeface="Monotype Sorts" pitchFamily="2" charset="2"/>
                <a:buNone/>
              </a:pPr>
              <a:r>
                <a:rPr lang="zh-TW" altLang="en-US"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29" name="Rectangle 19"/>
            <p:cNvSpPr>
              <a:spLocks noChangeArrowheads="1"/>
            </p:cNvSpPr>
            <p:nvPr/>
          </p:nvSpPr>
          <p:spPr bwMode="auto">
            <a:xfrm>
              <a:off x="844" y="3257"/>
              <a:ext cx="660" cy="224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342900" indent="-342900" algn="ctr">
                <a:buFont typeface="Monotype Sorts" pitchFamily="2" charset="2"/>
                <a:buNone/>
              </a:pPr>
              <a:r>
                <a:rPr lang="zh-TW" altLang="en-US"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30" name="Rectangle 20"/>
            <p:cNvSpPr>
              <a:spLocks noChangeArrowheads="1"/>
            </p:cNvSpPr>
            <p:nvPr/>
          </p:nvSpPr>
          <p:spPr bwMode="auto">
            <a:xfrm>
              <a:off x="844" y="3706"/>
              <a:ext cx="660" cy="22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342900" indent="-342900" algn="ctr">
                <a:buFont typeface="Monotype Sorts" pitchFamily="2" charset="2"/>
                <a:buNone/>
              </a:pPr>
              <a:r>
                <a:rPr lang="zh-TW" altLang="en-US"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22</a:t>
              </a:r>
            </a:p>
          </p:txBody>
        </p:sp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336" y="3706"/>
              <a:ext cx="351" cy="23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en-US" altLang="zh-TW"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a[4]</a:t>
              </a:r>
            </a:p>
          </p:txBody>
        </p:sp>
        <p:sp>
          <p:nvSpPr>
            <p:cNvPr id="32" name="Text Box 22"/>
            <p:cNvSpPr txBox="1">
              <a:spLocks noChangeArrowheads="1"/>
            </p:cNvSpPr>
            <p:nvPr/>
          </p:nvSpPr>
          <p:spPr bwMode="auto">
            <a:xfrm>
              <a:off x="336" y="2807"/>
              <a:ext cx="351" cy="23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en-US" altLang="zh-TW"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a[0]</a:t>
              </a:r>
            </a:p>
          </p:txBody>
        </p:sp>
        <p:sp>
          <p:nvSpPr>
            <p:cNvPr id="33" name="Text Box 23"/>
            <p:cNvSpPr txBox="1">
              <a:spLocks noChangeArrowheads="1"/>
            </p:cNvSpPr>
            <p:nvPr/>
          </p:nvSpPr>
          <p:spPr bwMode="auto">
            <a:xfrm>
              <a:off x="336" y="3258"/>
              <a:ext cx="351" cy="23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en-US" altLang="zh-TW"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a[2]</a:t>
              </a:r>
            </a:p>
          </p:txBody>
        </p:sp>
        <p:sp>
          <p:nvSpPr>
            <p:cNvPr id="34" name="Text Box 24"/>
            <p:cNvSpPr txBox="1">
              <a:spLocks noChangeArrowheads="1"/>
            </p:cNvSpPr>
            <p:nvPr/>
          </p:nvSpPr>
          <p:spPr bwMode="auto">
            <a:xfrm>
              <a:off x="336" y="3031"/>
              <a:ext cx="351" cy="23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en-US" altLang="zh-TW"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a[1]</a:t>
              </a:r>
            </a:p>
          </p:txBody>
        </p:sp>
        <p:sp>
          <p:nvSpPr>
            <p:cNvPr id="35" name="Text Box 25"/>
            <p:cNvSpPr txBox="1">
              <a:spLocks noChangeArrowheads="1"/>
            </p:cNvSpPr>
            <p:nvPr/>
          </p:nvSpPr>
          <p:spPr bwMode="auto">
            <a:xfrm>
              <a:off x="336" y="3481"/>
              <a:ext cx="351" cy="23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en-US" altLang="zh-TW"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a[3]</a:t>
              </a:r>
            </a:p>
          </p:txBody>
        </p:sp>
        <p:sp>
          <p:nvSpPr>
            <p:cNvPr id="36" name="Line 26"/>
            <p:cNvSpPr>
              <a:spLocks noChangeShapeType="1"/>
            </p:cNvSpPr>
            <p:nvPr/>
          </p:nvSpPr>
          <p:spPr bwMode="auto">
            <a:xfrm>
              <a:off x="945" y="2538"/>
              <a:ext cx="0" cy="269"/>
            </a:xfrm>
            <a:prstGeom prst="line">
              <a:avLst/>
            </a:prstGeom>
            <a:ln>
              <a:headEnd type="none" w="sm" len="sm"/>
              <a:tailEnd type="triangl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Line 27"/>
            <p:cNvSpPr>
              <a:spLocks noChangeShapeType="1"/>
            </p:cNvSpPr>
            <p:nvPr/>
          </p:nvSpPr>
          <p:spPr bwMode="auto">
            <a:xfrm flipH="1">
              <a:off x="996" y="2538"/>
              <a:ext cx="406" cy="269"/>
            </a:xfrm>
            <a:prstGeom prst="line">
              <a:avLst/>
            </a:prstGeom>
            <a:ln>
              <a:headEnd type="none" w="sm" len="sm"/>
              <a:tailEnd type="triangl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Text Box 29"/>
            <p:cNvSpPr txBox="1">
              <a:spLocks noChangeArrowheads="1"/>
            </p:cNvSpPr>
            <p:nvPr/>
          </p:nvSpPr>
          <p:spPr bwMode="auto">
            <a:xfrm>
              <a:off x="864" y="2326"/>
              <a:ext cx="181" cy="23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en-US" altLang="zh-TW" dirty="0"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40" name="Text Box 30"/>
            <p:cNvSpPr txBox="1">
              <a:spLocks noChangeArrowheads="1"/>
            </p:cNvSpPr>
            <p:nvPr/>
          </p:nvSpPr>
          <p:spPr bwMode="auto">
            <a:xfrm>
              <a:off x="1395" y="2319"/>
              <a:ext cx="189" cy="23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en-US" altLang="zh-TW" dirty="0"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p</a:t>
              </a:r>
            </a:p>
          </p:txBody>
        </p:sp>
        <p:sp>
          <p:nvSpPr>
            <p:cNvPr id="41" name="Text Box 32"/>
            <p:cNvSpPr txBox="1">
              <a:spLocks noChangeArrowheads="1"/>
            </p:cNvSpPr>
            <p:nvPr/>
          </p:nvSpPr>
          <p:spPr bwMode="auto">
            <a:xfrm>
              <a:off x="1067" y="3958"/>
              <a:ext cx="181" cy="23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en-US" altLang="zh-TW" dirty="0"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a</a:t>
              </a:r>
            </a:p>
          </p:txBody>
        </p:sp>
      </p:grpSp>
      <p:grpSp>
        <p:nvGrpSpPr>
          <p:cNvPr id="20" name="Group 11"/>
          <p:cNvGrpSpPr>
            <a:grpSpLocks/>
          </p:cNvGrpSpPr>
          <p:nvPr/>
        </p:nvGrpSpPr>
        <p:grpSpPr bwMode="auto">
          <a:xfrm>
            <a:off x="6096000" y="2903537"/>
            <a:ext cx="2438400" cy="2125663"/>
            <a:chOff x="3600" y="1248"/>
            <a:chExt cx="1621" cy="1493"/>
          </a:xfrm>
        </p:grpSpPr>
        <p:pic>
          <p:nvPicPr>
            <p:cNvPr id="21" name="Picture 12" descr="compute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00" y="1248"/>
              <a:ext cx="1621" cy="149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pic>
        <p:sp>
          <p:nvSpPr>
            <p:cNvPr id="22" name="Text Box 13"/>
            <p:cNvSpPr txBox="1">
              <a:spLocks noChangeArrowheads="1"/>
            </p:cNvSpPr>
            <p:nvPr/>
          </p:nvSpPr>
          <p:spPr bwMode="auto">
            <a:xfrm>
              <a:off x="4224" y="1583"/>
              <a:ext cx="304" cy="22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zh-TW" altLang="en-US"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2 2</a:t>
              </a:r>
            </a:p>
          </p:txBody>
        </p:sp>
      </p:grp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26720" y="0"/>
            <a:ext cx="8183880" cy="899160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Multiple Array Pointers</a:t>
            </a: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457200" y="914400"/>
            <a:ext cx="8382000" cy="514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IN" altLang="zh-TW" sz="2400" dirty="0" smtClean="0">
                <a:latin typeface="Times New Roman" pitchFamily="18" charset="0"/>
                <a:cs typeface="Times New Roman" pitchFamily="18" charset="0"/>
              </a:rPr>
              <a:t>Both ‘a’ and ‘p’ are pointers to the same array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TW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2514600" y="4953000"/>
            <a:ext cx="325438" cy="395288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marL="342900" indent="-342900">
              <a:buFont typeface="Monotype Sorts" pitchFamily="2" charset="2"/>
              <a:buNone/>
            </a:pP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5257800" y="17526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b="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pic>
        <p:nvPicPr>
          <p:cNvPr id="42" name="Picture 10" descr="comput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1320800"/>
            <a:ext cx="2367681" cy="2260600"/>
          </a:xfrm>
          <a:prstGeom prst="rect">
            <a:avLst/>
          </a:prstGeom>
          <a:noFill/>
        </p:spPr>
      </p:pic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3510681" y="1854200"/>
            <a:ext cx="561372" cy="369332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zh-TW" altLang="en-US" dirty="0" smtClean="0">
                <a:ea typeface="新細明體" pitchFamily="18" charset="-120"/>
              </a:rPr>
              <a:t>4 </a:t>
            </a:r>
            <a:r>
              <a:rPr lang="zh-TW" altLang="en-US" dirty="0">
                <a:ea typeface="新細明體" pitchFamily="18" charset="-120"/>
              </a:rPr>
              <a:t>4</a:t>
            </a:r>
          </a:p>
        </p:txBody>
      </p:sp>
      <p:sp>
        <p:nvSpPr>
          <p:cNvPr id="44" name="AutoShape 12"/>
          <p:cNvSpPr>
            <a:spLocks noChangeArrowheads="1"/>
          </p:cNvSpPr>
          <p:nvPr/>
        </p:nvSpPr>
        <p:spPr bwMode="auto">
          <a:xfrm>
            <a:off x="5181600" y="1981200"/>
            <a:ext cx="3352800" cy="3810000"/>
          </a:xfrm>
          <a:prstGeom prst="foldedCorner">
            <a:avLst>
              <a:gd name="adj" fmla="val 1453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marL="342900" indent="-342900">
              <a:buFont typeface="Monotype Sorts" pitchFamily="2" charset="2"/>
              <a:buNone/>
            </a:pPr>
            <a:endParaRPr lang="zh-TW" altLang="en-US" sz="1800" dirty="0">
              <a:solidFill>
                <a:srgbClr val="063DE8"/>
              </a:solidFill>
              <a:latin typeface="Courier New" pitchFamily="49" charset="0"/>
              <a:ea typeface="新細明體" pitchFamily="18" charset="-120"/>
            </a:endParaRPr>
          </a:p>
          <a:p>
            <a:pPr marL="342900" indent="-342900">
              <a:buFont typeface="Monotype Sorts" pitchFamily="2" charset="2"/>
              <a:buNone/>
            </a:pPr>
            <a:r>
              <a:rPr lang="zh-TW" altLang="en-US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include &lt;</a:t>
            </a:r>
            <a:r>
              <a:rPr lang="en-US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iostream.h</a:t>
            </a: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&gt;</a:t>
            </a:r>
            <a:endParaRPr lang="en-US" altLang="zh-TW" sz="24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using namespace std;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void main(){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int a[5] = {2,4,6,8,22};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int *p = &amp;a[1];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</a:t>
            </a:r>
            <a:r>
              <a:rPr lang="en-US" altLang="zh-TW" sz="2400" dirty="0" err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&lt;&lt; a[0] &lt;&lt; </a:t>
            </a:r>
            <a:r>
              <a:rPr lang="en-US" altLang="zh-TW" sz="2400" b="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" " 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2400" b="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    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&lt;&lt; p[-1];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</a:t>
            </a:r>
            <a:r>
              <a:rPr lang="en-US" altLang="zh-TW" sz="2400" dirty="0" err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&lt;&lt; a[1] &lt;&lt; </a:t>
            </a:r>
            <a:r>
              <a:rPr lang="en-US" altLang="zh-TW" sz="2400" b="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" " 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2400" b="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    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&lt;&lt; p[0];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} </a:t>
            </a:r>
          </a:p>
        </p:txBody>
      </p:sp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1490663" y="3581400"/>
            <a:ext cx="1047750" cy="35718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marL="342900" indent="-342900" algn="ctr">
              <a:buFont typeface="Monotype Sorts" pitchFamily="2" charset="2"/>
              <a:buNone/>
            </a:pPr>
            <a:r>
              <a:rPr lang="zh-TW" altLang="en-US">
                <a:ea typeface="新細明體" pitchFamily="18" charset="-120"/>
              </a:rPr>
              <a:t>2</a:t>
            </a:r>
          </a:p>
        </p:txBody>
      </p:sp>
      <p:sp>
        <p:nvSpPr>
          <p:cNvPr id="46" name="Rectangle 15"/>
          <p:cNvSpPr>
            <a:spLocks noChangeArrowheads="1"/>
          </p:cNvSpPr>
          <p:nvPr/>
        </p:nvSpPr>
        <p:spPr bwMode="auto">
          <a:xfrm>
            <a:off x="1490663" y="4019550"/>
            <a:ext cx="1047750" cy="35718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marL="342900" indent="-342900" algn="ctr">
              <a:buFont typeface="Monotype Sorts" pitchFamily="2" charset="2"/>
              <a:buNone/>
            </a:pPr>
            <a:r>
              <a:rPr lang="zh-TW" altLang="en-US">
                <a:ea typeface="新細明體" pitchFamily="18" charset="-120"/>
              </a:rPr>
              <a:t>4</a:t>
            </a:r>
          </a:p>
        </p:txBody>
      </p:sp>
      <p:sp>
        <p:nvSpPr>
          <p:cNvPr id="47" name="Rectangle 16"/>
          <p:cNvSpPr>
            <a:spLocks noChangeArrowheads="1"/>
          </p:cNvSpPr>
          <p:nvPr/>
        </p:nvSpPr>
        <p:spPr bwMode="auto">
          <a:xfrm>
            <a:off x="1490663" y="4895850"/>
            <a:ext cx="1047750" cy="35718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marL="342900" indent="-342900" algn="ctr">
              <a:buFont typeface="Monotype Sorts" pitchFamily="2" charset="2"/>
              <a:buNone/>
            </a:pPr>
            <a:r>
              <a:rPr lang="zh-TW" altLang="en-US">
                <a:ea typeface="新細明體" pitchFamily="18" charset="-120"/>
              </a:rPr>
              <a:t>8</a:t>
            </a:r>
          </a:p>
        </p:txBody>
      </p:sp>
      <p:sp>
        <p:nvSpPr>
          <p:cNvPr id="48" name="Rectangle 17"/>
          <p:cNvSpPr>
            <a:spLocks noChangeArrowheads="1"/>
          </p:cNvSpPr>
          <p:nvPr/>
        </p:nvSpPr>
        <p:spPr bwMode="auto">
          <a:xfrm>
            <a:off x="1490663" y="4459288"/>
            <a:ext cx="1047750" cy="3556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marL="342900" indent="-342900" algn="ctr">
              <a:buFont typeface="Monotype Sorts" pitchFamily="2" charset="2"/>
              <a:buNone/>
            </a:pPr>
            <a:r>
              <a:rPr lang="zh-TW" altLang="en-US" dirty="0">
                <a:ea typeface="新細明體" pitchFamily="18" charset="-120"/>
              </a:rPr>
              <a:t>6</a:t>
            </a:r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1490663" y="5335588"/>
            <a:ext cx="1047750" cy="3571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marL="342900" indent="-342900" algn="ctr">
              <a:buFont typeface="Monotype Sorts" pitchFamily="2" charset="2"/>
              <a:buNone/>
            </a:pPr>
            <a:r>
              <a:rPr lang="zh-TW" altLang="en-US">
                <a:ea typeface="新細明體" pitchFamily="18" charset="-120"/>
              </a:rPr>
              <a:t>22</a:t>
            </a:r>
          </a:p>
        </p:txBody>
      </p:sp>
      <p:sp>
        <p:nvSpPr>
          <p:cNvPr id="50" name="Text Box 19"/>
          <p:cNvSpPr txBox="1">
            <a:spLocks noChangeArrowheads="1"/>
          </p:cNvSpPr>
          <p:nvPr/>
        </p:nvSpPr>
        <p:spPr bwMode="auto">
          <a:xfrm>
            <a:off x="685800" y="5329535"/>
            <a:ext cx="679994" cy="46166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a[4]</a:t>
            </a:r>
          </a:p>
        </p:txBody>
      </p:sp>
      <p:sp>
        <p:nvSpPr>
          <p:cNvPr id="51" name="Text Box 20"/>
          <p:cNvSpPr txBox="1">
            <a:spLocks noChangeArrowheads="1"/>
          </p:cNvSpPr>
          <p:nvPr/>
        </p:nvSpPr>
        <p:spPr bwMode="auto">
          <a:xfrm>
            <a:off x="685800" y="3505200"/>
            <a:ext cx="679994" cy="46166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a[0]</a:t>
            </a:r>
          </a:p>
        </p:txBody>
      </p:sp>
      <p:sp>
        <p:nvSpPr>
          <p:cNvPr id="52" name="Text Box 21"/>
          <p:cNvSpPr txBox="1">
            <a:spLocks noChangeArrowheads="1"/>
          </p:cNvSpPr>
          <p:nvPr/>
        </p:nvSpPr>
        <p:spPr bwMode="auto">
          <a:xfrm>
            <a:off x="685800" y="4419600"/>
            <a:ext cx="692818" cy="46166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a[2]</a:t>
            </a:r>
          </a:p>
        </p:txBody>
      </p:sp>
      <p:sp>
        <p:nvSpPr>
          <p:cNvPr id="53" name="Text Box 22"/>
          <p:cNvSpPr txBox="1">
            <a:spLocks noChangeArrowheads="1"/>
          </p:cNvSpPr>
          <p:nvPr/>
        </p:nvSpPr>
        <p:spPr bwMode="auto">
          <a:xfrm>
            <a:off x="685800" y="3962400"/>
            <a:ext cx="679994" cy="46166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a[1]</a:t>
            </a:r>
          </a:p>
        </p:txBody>
      </p:sp>
      <p:sp>
        <p:nvSpPr>
          <p:cNvPr id="54" name="Text Box 23"/>
          <p:cNvSpPr txBox="1">
            <a:spLocks noChangeArrowheads="1"/>
          </p:cNvSpPr>
          <p:nvPr/>
        </p:nvSpPr>
        <p:spPr bwMode="auto">
          <a:xfrm>
            <a:off x="685800" y="4876800"/>
            <a:ext cx="679994" cy="46166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a[3]</a:t>
            </a:r>
          </a:p>
        </p:txBody>
      </p:sp>
      <p:sp>
        <p:nvSpPr>
          <p:cNvPr id="55" name="Rectangle 26"/>
          <p:cNvSpPr>
            <a:spLocks noChangeArrowheads="1"/>
          </p:cNvSpPr>
          <p:nvPr/>
        </p:nvSpPr>
        <p:spPr bwMode="auto">
          <a:xfrm>
            <a:off x="2971800" y="3962400"/>
            <a:ext cx="484188" cy="42862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marL="342900" indent="-342900" algn="ctr">
              <a:buFont typeface="Monotype Sorts" pitchFamily="2" charset="2"/>
              <a:buNone/>
            </a:pPr>
            <a:endParaRPr lang="en-US" altLang="zh-TW">
              <a:ea typeface="新細明體" pitchFamily="18" charset="-120"/>
            </a:endParaRPr>
          </a:p>
        </p:txBody>
      </p:sp>
      <p:sp>
        <p:nvSpPr>
          <p:cNvPr id="56" name="Line 31"/>
          <p:cNvSpPr>
            <a:spLocks noChangeShapeType="1"/>
          </p:cNvSpPr>
          <p:nvPr/>
        </p:nvSpPr>
        <p:spPr bwMode="auto">
          <a:xfrm flipH="1" flipV="1">
            <a:off x="4648200" y="2895600"/>
            <a:ext cx="1447800" cy="10668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7" name="Text Box 33"/>
          <p:cNvSpPr txBox="1">
            <a:spLocks noChangeArrowheads="1"/>
          </p:cNvSpPr>
          <p:nvPr/>
        </p:nvSpPr>
        <p:spPr bwMode="auto">
          <a:xfrm>
            <a:off x="3100064" y="3592513"/>
            <a:ext cx="328936" cy="369332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p</a:t>
            </a:r>
          </a:p>
        </p:txBody>
      </p:sp>
      <p:sp>
        <p:nvSpPr>
          <p:cNvPr id="58" name="Line 34"/>
          <p:cNvSpPr>
            <a:spLocks noChangeShapeType="1"/>
          </p:cNvSpPr>
          <p:nvPr/>
        </p:nvSpPr>
        <p:spPr bwMode="auto">
          <a:xfrm flipH="1">
            <a:off x="2438400" y="4191000"/>
            <a:ext cx="533400" cy="0"/>
          </a:xfrm>
          <a:prstGeom prst="line">
            <a:avLst/>
          </a:prstGeom>
          <a:ln>
            <a:headEnd type="none" w="sm" len="sm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59" name="AutoShape 35"/>
          <p:cNvSpPr>
            <a:spLocks noChangeArrowheads="1"/>
          </p:cNvSpPr>
          <p:nvPr/>
        </p:nvSpPr>
        <p:spPr bwMode="auto">
          <a:xfrm rot="19521746">
            <a:off x="2280879" y="4636608"/>
            <a:ext cx="1524000" cy="457200"/>
          </a:xfrm>
          <a:prstGeom prst="wedgeEllipseCallout">
            <a:avLst>
              <a:gd name="adj1" fmla="val -4583"/>
              <a:gd name="adj2" fmla="val -137153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 algn="ctr"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p[0]</a:t>
            </a:r>
          </a:p>
        </p:txBody>
      </p:sp>
      <p:sp>
        <p:nvSpPr>
          <p:cNvPr id="60" name="AutoShape 36"/>
          <p:cNvSpPr>
            <a:spLocks noChangeArrowheads="1"/>
          </p:cNvSpPr>
          <p:nvPr/>
        </p:nvSpPr>
        <p:spPr bwMode="auto">
          <a:xfrm>
            <a:off x="1524000" y="2895600"/>
            <a:ext cx="1524000" cy="457200"/>
          </a:xfrm>
          <a:prstGeom prst="wedgeEllipseCallout">
            <a:avLst>
              <a:gd name="adj1" fmla="val -20519"/>
              <a:gd name="adj2" fmla="val 101389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 algn="ctr">
              <a:buFont typeface="Monotype Sorts" pitchFamily="2" charset="2"/>
              <a:buNone/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a[0]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26720" y="0"/>
            <a:ext cx="8183880" cy="899160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Pointer Arithmetic</a:t>
            </a: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457200" y="914400"/>
            <a:ext cx="8382000" cy="514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IN" altLang="zh-TW" sz="2400" dirty="0" smtClean="0">
                <a:latin typeface="Times New Roman" pitchFamily="18" charset="0"/>
                <a:cs typeface="Times New Roman" pitchFamily="18" charset="0"/>
              </a:rPr>
              <a:t>Given a pointer p, </a:t>
            </a:r>
            <a:r>
              <a:rPr lang="en-IN" altLang="zh-TW" sz="2400" dirty="0" err="1" smtClean="0">
                <a:latin typeface="Times New Roman" pitchFamily="18" charset="0"/>
                <a:cs typeface="Times New Roman" pitchFamily="18" charset="0"/>
              </a:rPr>
              <a:t>p+n</a:t>
            </a:r>
            <a:r>
              <a:rPr lang="en-IN" altLang="zh-TW" sz="2400" dirty="0" smtClean="0">
                <a:latin typeface="Times New Roman" pitchFamily="18" charset="0"/>
                <a:cs typeface="Times New Roman" pitchFamily="18" charset="0"/>
              </a:rPr>
              <a:t> refers to the element that is offset from p by n positions.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5257800" y="17526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b="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grpSp>
        <p:nvGrpSpPr>
          <p:cNvPr id="25" name="Group 1065"/>
          <p:cNvGrpSpPr>
            <a:grpSpLocks/>
          </p:cNvGrpSpPr>
          <p:nvPr/>
        </p:nvGrpSpPr>
        <p:grpSpPr bwMode="auto">
          <a:xfrm>
            <a:off x="4032250" y="2438400"/>
            <a:ext cx="1290638" cy="2913062"/>
            <a:chOff x="2304" y="1193"/>
            <a:chExt cx="672" cy="1487"/>
          </a:xfrm>
        </p:grpSpPr>
        <p:sp>
          <p:nvSpPr>
            <p:cNvPr id="26" name="Rectangle 1037"/>
            <p:cNvSpPr>
              <a:spLocks noChangeArrowheads="1"/>
            </p:cNvSpPr>
            <p:nvPr/>
          </p:nvSpPr>
          <p:spPr bwMode="auto">
            <a:xfrm>
              <a:off x="2304" y="1193"/>
              <a:ext cx="672" cy="29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342900" indent="-342900" algn="ctr">
                <a:buFont typeface="Monotype Sorts" pitchFamily="2" charset="2"/>
                <a:buNone/>
              </a:pPr>
              <a:r>
                <a:rPr lang="zh-TW" altLang="en-US" sz="2400" dirty="0"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7" name="Rectangle 1038"/>
            <p:cNvSpPr>
              <a:spLocks noChangeArrowheads="1"/>
            </p:cNvSpPr>
            <p:nvPr/>
          </p:nvSpPr>
          <p:spPr bwMode="auto">
            <a:xfrm>
              <a:off x="2304" y="1488"/>
              <a:ext cx="672" cy="29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342900" indent="-342900" algn="ctr">
                <a:buFont typeface="Monotype Sorts" pitchFamily="2" charset="2"/>
                <a:buNone/>
              </a:pPr>
              <a:r>
                <a:rPr lang="zh-TW" altLang="en-US" sz="2400"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28" name="Rectangle 1039"/>
            <p:cNvSpPr>
              <a:spLocks noChangeArrowheads="1"/>
            </p:cNvSpPr>
            <p:nvPr/>
          </p:nvSpPr>
          <p:spPr bwMode="auto">
            <a:xfrm>
              <a:off x="2304" y="2084"/>
              <a:ext cx="672" cy="29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342900" indent="-342900" algn="ctr">
                <a:buFont typeface="Monotype Sorts" pitchFamily="2" charset="2"/>
                <a:buNone/>
              </a:pPr>
              <a:r>
                <a:rPr lang="zh-TW" altLang="en-US" sz="2400"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29" name="Rectangle 1040"/>
            <p:cNvSpPr>
              <a:spLocks noChangeArrowheads="1"/>
            </p:cNvSpPr>
            <p:nvPr/>
          </p:nvSpPr>
          <p:spPr bwMode="auto">
            <a:xfrm>
              <a:off x="2304" y="1786"/>
              <a:ext cx="672" cy="29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342900" indent="-342900" algn="ctr">
                <a:buFont typeface="Monotype Sorts" pitchFamily="2" charset="2"/>
                <a:buNone/>
              </a:pPr>
              <a:r>
                <a:rPr lang="zh-TW" altLang="en-US" sz="2400"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30" name="Rectangle 1041"/>
            <p:cNvSpPr>
              <a:spLocks noChangeArrowheads="1"/>
            </p:cNvSpPr>
            <p:nvPr/>
          </p:nvSpPr>
          <p:spPr bwMode="auto">
            <a:xfrm>
              <a:off x="2304" y="2382"/>
              <a:ext cx="672" cy="29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342900" indent="-342900" algn="ctr">
                <a:buFont typeface="Monotype Sorts" pitchFamily="2" charset="2"/>
                <a:buNone/>
              </a:pPr>
              <a:r>
                <a:rPr lang="zh-TW" altLang="en-US" sz="2400"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22</a:t>
              </a:r>
            </a:p>
          </p:txBody>
        </p:sp>
      </p:grpSp>
      <p:sp>
        <p:nvSpPr>
          <p:cNvPr id="31" name="Text Box 1043"/>
          <p:cNvSpPr txBox="1">
            <a:spLocks noChangeArrowheads="1"/>
          </p:cNvSpPr>
          <p:nvPr/>
        </p:nvSpPr>
        <p:spPr bwMode="auto">
          <a:xfrm>
            <a:off x="2525713" y="2514600"/>
            <a:ext cx="674687" cy="461665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</a:t>
            </a:r>
          </a:p>
        </p:txBody>
      </p:sp>
      <p:sp>
        <p:nvSpPr>
          <p:cNvPr id="32" name="Text Box 1045"/>
          <p:cNvSpPr txBox="1">
            <a:spLocks noChangeArrowheads="1"/>
          </p:cNvSpPr>
          <p:nvPr/>
        </p:nvSpPr>
        <p:spPr bwMode="auto">
          <a:xfrm>
            <a:off x="1809750" y="3733800"/>
            <a:ext cx="1390650" cy="461665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 + 2</a:t>
            </a:r>
          </a:p>
        </p:txBody>
      </p:sp>
      <p:sp>
        <p:nvSpPr>
          <p:cNvPr id="33" name="Text Box 1054"/>
          <p:cNvSpPr txBox="1">
            <a:spLocks noChangeArrowheads="1"/>
          </p:cNvSpPr>
          <p:nvPr/>
        </p:nvSpPr>
        <p:spPr bwMode="auto">
          <a:xfrm>
            <a:off x="1885950" y="4948535"/>
            <a:ext cx="1314450" cy="461665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 + 4</a:t>
            </a:r>
          </a:p>
        </p:txBody>
      </p:sp>
      <p:sp>
        <p:nvSpPr>
          <p:cNvPr id="34" name="Text Box 1056"/>
          <p:cNvSpPr txBox="1">
            <a:spLocks noChangeArrowheads="1"/>
          </p:cNvSpPr>
          <p:nvPr/>
        </p:nvSpPr>
        <p:spPr bwMode="auto">
          <a:xfrm>
            <a:off x="1828800" y="4338935"/>
            <a:ext cx="1390650" cy="461665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sz="24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 + 3</a:t>
            </a:r>
          </a:p>
        </p:txBody>
      </p:sp>
      <p:sp>
        <p:nvSpPr>
          <p:cNvPr id="35" name="Text Box 1057"/>
          <p:cNvSpPr txBox="1">
            <a:spLocks noChangeArrowheads="1"/>
          </p:cNvSpPr>
          <p:nvPr/>
        </p:nvSpPr>
        <p:spPr bwMode="auto">
          <a:xfrm>
            <a:off x="1885950" y="3124200"/>
            <a:ext cx="1314450" cy="461665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sz="24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 + 1</a:t>
            </a:r>
          </a:p>
        </p:txBody>
      </p:sp>
      <p:sp>
        <p:nvSpPr>
          <p:cNvPr id="36" name="Text Box 1058"/>
          <p:cNvSpPr txBox="1">
            <a:spLocks noChangeArrowheads="1"/>
          </p:cNvSpPr>
          <p:nvPr/>
        </p:nvSpPr>
        <p:spPr bwMode="auto">
          <a:xfrm>
            <a:off x="6110287" y="3025775"/>
            <a:ext cx="900113" cy="461665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sz="24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p</a:t>
            </a:r>
          </a:p>
        </p:txBody>
      </p:sp>
      <p:sp>
        <p:nvSpPr>
          <p:cNvPr id="37" name="Text Box 1059"/>
          <p:cNvSpPr txBox="1">
            <a:spLocks noChangeArrowheads="1"/>
          </p:cNvSpPr>
          <p:nvPr/>
        </p:nvSpPr>
        <p:spPr bwMode="auto">
          <a:xfrm>
            <a:off x="6096000" y="4202112"/>
            <a:ext cx="1498600" cy="461665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p + 2</a:t>
            </a:r>
          </a:p>
        </p:txBody>
      </p:sp>
      <p:sp>
        <p:nvSpPr>
          <p:cNvPr id="38" name="Text Box 1061"/>
          <p:cNvSpPr txBox="1">
            <a:spLocks noChangeArrowheads="1"/>
          </p:cNvSpPr>
          <p:nvPr/>
        </p:nvSpPr>
        <p:spPr bwMode="auto">
          <a:xfrm>
            <a:off x="6096000" y="4789487"/>
            <a:ext cx="1498600" cy="461665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p + 3</a:t>
            </a:r>
          </a:p>
        </p:txBody>
      </p:sp>
      <p:sp>
        <p:nvSpPr>
          <p:cNvPr id="39" name="Text Box 1062"/>
          <p:cNvSpPr txBox="1">
            <a:spLocks noChangeArrowheads="1"/>
          </p:cNvSpPr>
          <p:nvPr/>
        </p:nvSpPr>
        <p:spPr bwMode="auto">
          <a:xfrm>
            <a:off x="6096000" y="2438400"/>
            <a:ext cx="1498600" cy="461665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sz="24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p - 1</a:t>
            </a:r>
          </a:p>
        </p:txBody>
      </p:sp>
      <p:sp>
        <p:nvSpPr>
          <p:cNvPr id="40" name="Text Box 1063"/>
          <p:cNvSpPr txBox="1">
            <a:spLocks noChangeArrowheads="1"/>
          </p:cNvSpPr>
          <p:nvPr/>
        </p:nvSpPr>
        <p:spPr bwMode="auto">
          <a:xfrm>
            <a:off x="6096000" y="3611562"/>
            <a:ext cx="1498600" cy="461665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sz="24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p + 1</a:t>
            </a:r>
          </a:p>
        </p:txBody>
      </p:sp>
      <p:sp>
        <p:nvSpPr>
          <p:cNvPr id="41" name="Line 1067"/>
          <p:cNvSpPr>
            <a:spLocks noChangeShapeType="1"/>
          </p:cNvSpPr>
          <p:nvPr/>
        </p:nvSpPr>
        <p:spPr bwMode="auto">
          <a:xfrm>
            <a:off x="3209925" y="2743200"/>
            <a:ext cx="8286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IN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Line 1069"/>
          <p:cNvSpPr>
            <a:spLocks noChangeShapeType="1"/>
          </p:cNvSpPr>
          <p:nvPr/>
        </p:nvSpPr>
        <p:spPr bwMode="auto">
          <a:xfrm>
            <a:off x="3209925" y="3308350"/>
            <a:ext cx="8286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IN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Line 1070"/>
          <p:cNvSpPr>
            <a:spLocks noChangeShapeType="1"/>
          </p:cNvSpPr>
          <p:nvPr/>
        </p:nvSpPr>
        <p:spPr bwMode="auto">
          <a:xfrm>
            <a:off x="3209925" y="3895725"/>
            <a:ext cx="8286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IN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Line 1071"/>
          <p:cNvSpPr>
            <a:spLocks noChangeShapeType="1"/>
          </p:cNvSpPr>
          <p:nvPr/>
        </p:nvSpPr>
        <p:spPr bwMode="auto">
          <a:xfrm>
            <a:off x="3209925" y="4483100"/>
            <a:ext cx="8286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IN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Line 1072"/>
          <p:cNvSpPr>
            <a:spLocks noChangeShapeType="1"/>
          </p:cNvSpPr>
          <p:nvPr/>
        </p:nvSpPr>
        <p:spPr bwMode="auto">
          <a:xfrm>
            <a:off x="3209925" y="5070475"/>
            <a:ext cx="8286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IN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Line 1073"/>
          <p:cNvSpPr>
            <a:spLocks noChangeShapeType="1"/>
          </p:cNvSpPr>
          <p:nvPr/>
        </p:nvSpPr>
        <p:spPr bwMode="auto">
          <a:xfrm flipH="1">
            <a:off x="5322888" y="2720975"/>
            <a:ext cx="73818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IN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Line 1074"/>
          <p:cNvSpPr>
            <a:spLocks noChangeShapeType="1"/>
          </p:cNvSpPr>
          <p:nvPr/>
        </p:nvSpPr>
        <p:spPr bwMode="auto">
          <a:xfrm flipH="1">
            <a:off x="5322888" y="3308350"/>
            <a:ext cx="73818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IN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Line 1075"/>
          <p:cNvSpPr>
            <a:spLocks noChangeShapeType="1"/>
          </p:cNvSpPr>
          <p:nvPr/>
        </p:nvSpPr>
        <p:spPr bwMode="auto">
          <a:xfrm flipH="1">
            <a:off x="5322888" y="3895725"/>
            <a:ext cx="73818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IN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Line 1076"/>
          <p:cNvSpPr>
            <a:spLocks noChangeShapeType="1"/>
          </p:cNvSpPr>
          <p:nvPr/>
        </p:nvSpPr>
        <p:spPr bwMode="auto">
          <a:xfrm flipH="1">
            <a:off x="5322888" y="4483100"/>
            <a:ext cx="73818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IN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Line 1078"/>
          <p:cNvSpPr>
            <a:spLocks noChangeShapeType="1"/>
          </p:cNvSpPr>
          <p:nvPr/>
        </p:nvSpPr>
        <p:spPr bwMode="auto">
          <a:xfrm flipH="1">
            <a:off x="5322888" y="5070475"/>
            <a:ext cx="73818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IN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26720" y="0"/>
            <a:ext cx="8183880" cy="899160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Dereferencing Array Pointers</a:t>
            </a: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457200" y="914400"/>
            <a:ext cx="8382000" cy="514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IN" altLang="zh-TW" sz="2400" dirty="0" smtClean="0">
                <a:latin typeface="Times New Roman" pitchFamily="18" charset="0"/>
                <a:cs typeface="Times New Roman" pitchFamily="18" charset="0"/>
              </a:rPr>
              <a:t>Given a pointer p, </a:t>
            </a:r>
            <a:r>
              <a:rPr lang="en-IN" altLang="zh-TW" sz="2400" dirty="0" err="1" smtClean="0">
                <a:latin typeface="Times New Roman" pitchFamily="18" charset="0"/>
                <a:cs typeface="Times New Roman" pitchFamily="18" charset="0"/>
              </a:rPr>
              <a:t>p+n</a:t>
            </a:r>
            <a:r>
              <a:rPr lang="en-IN" altLang="zh-TW" sz="2400" dirty="0" smtClean="0">
                <a:latin typeface="Times New Roman" pitchFamily="18" charset="0"/>
                <a:cs typeface="Times New Roman" pitchFamily="18" charset="0"/>
              </a:rPr>
              <a:t> refers to the element that is offset from p by n positions.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5257800" y="17526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b="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grpSp>
        <p:nvGrpSpPr>
          <p:cNvPr id="42" name="Group 48"/>
          <p:cNvGrpSpPr>
            <a:grpSpLocks/>
          </p:cNvGrpSpPr>
          <p:nvPr/>
        </p:nvGrpSpPr>
        <p:grpSpPr bwMode="auto">
          <a:xfrm>
            <a:off x="4406899" y="2057400"/>
            <a:ext cx="3352800" cy="2387600"/>
            <a:chOff x="3160" y="1296"/>
            <a:chExt cx="2112" cy="1504"/>
          </a:xfrm>
        </p:grpSpPr>
        <p:grpSp>
          <p:nvGrpSpPr>
            <p:cNvPr id="43" name="Group 8"/>
            <p:cNvGrpSpPr>
              <a:grpSpLocks/>
            </p:cNvGrpSpPr>
            <p:nvPr/>
          </p:nvGrpSpPr>
          <p:grpSpPr bwMode="auto">
            <a:xfrm>
              <a:off x="3160" y="1295"/>
              <a:ext cx="752" cy="1457"/>
              <a:chOff x="2304" y="1193"/>
              <a:chExt cx="672" cy="1487"/>
            </a:xfrm>
          </p:grpSpPr>
          <p:sp>
            <p:nvSpPr>
              <p:cNvPr id="55" name="Rectangle 9"/>
              <p:cNvSpPr>
                <a:spLocks noChangeArrowheads="1"/>
              </p:cNvSpPr>
              <p:nvPr/>
            </p:nvSpPr>
            <p:spPr bwMode="auto">
              <a:xfrm>
                <a:off x="2304" y="1193"/>
                <a:ext cx="672" cy="297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marL="342900" indent="-342900" algn="ctr">
                  <a:buFont typeface="Monotype Sorts" pitchFamily="2" charset="2"/>
                  <a:buNone/>
                </a:pPr>
                <a:r>
                  <a:rPr lang="zh-TW" altLang="en-US" sz="2400" dirty="0">
                    <a:latin typeface="Times New Roman" pitchFamily="18" charset="0"/>
                    <a:ea typeface="新細明體" pitchFamily="18" charset="-12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56" name="Rectangle 10"/>
              <p:cNvSpPr>
                <a:spLocks noChangeArrowheads="1"/>
              </p:cNvSpPr>
              <p:nvPr/>
            </p:nvSpPr>
            <p:spPr bwMode="auto">
              <a:xfrm>
                <a:off x="2304" y="1488"/>
                <a:ext cx="672" cy="29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marL="342900" indent="-342900" algn="ctr">
                  <a:buFont typeface="Monotype Sorts" pitchFamily="2" charset="2"/>
                  <a:buNone/>
                </a:pPr>
                <a:r>
                  <a:rPr lang="zh-TW" altLang="en-US" sz="2400">
                    <a:latin typeface="Times New Roman" pitchFamily="18" charset="0"/>
                    <a:ea typeface="新細明體" pitchFamily="18" charset="-120"/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57" name="Rectangle 11"/>
              <p:cNvSpPr>
                <a:spLocks noChangeArrowheads="1"/>
              </p:cNvSpPr>
              <p:nvPr/>
            </p:nvSpPr>
            <p:spPr bwMode="auto">
              <a:xfrm>
                <a:off x="2304" y="2084"/>
                <a:ext cx="672" cy="29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marL="342900" indent="-342900" algn="ctr">
                  <a:buFont typeface="Monotype Sorts" pitchFamily="2" charset="2"/>
                  <a:buNone/>
                </a:pPr>
                <a:r>
                  <a:rPr lang="zh-TW" altLang="en-US" sz="2400">
                    <a:latin typeface="Times New Roman" pitchFamily="18" charset="0"/>
                    <a:ea typeface="新細明體" pitchFamily="18" charset="-120"/>
                    <a:cs typeface="Times New Roman" pitchFamily="18" charset="0"/>
                  </a:rPr>
                  <a:t>8</a:t>
                </a:r>
              </a:p>
            </p:txBody>
          </p:sp>
          <p:sp>
            <p:nvSpPr>
              <p:cNvPr id="58" name="Rectangle 12"/>
              <p:cNvSpPr>
                <a:spLocks noChangeArrowheads="1"/>
              </p:cNvSpPr>
              <p:nvPr/>
            </p:nvSpPr>
            <p:spPr bwMode="auto">
              <a:xfrm>
                <a:off x="2304" y="1786"/>
                <a:ext cx="672" cy="29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marL="342900" indent="-342900" algn="ctr">
                  <a:buFont typeface="Monotype Sorts" pitchFamily="2" charset="2"/>
                  <a:buNone/>
                </a:pPr>
                <a:r>
                  <a:rPr lang="zh-TW" altLang="en-US" sz="2400">
                    <a:latin typeface="Times New Roman" pitchFamily="18" charset="0"/>
                    <a:ea typeface="新細明體" pitchFamily="18" charset="-120"/>
                    <a:cs typeface="Times New Roman" pitchFamily="18" charset="0"/>
                  </a:rPr>
                  <a:t>6</a:t>
                </a:r>
              </a:p>
            </p:txBody>
          </p:sp>
          <p:sp>
            <p:nvSpPr>
              <p:cNvPr id="59" name="Rectangle 13"/>
              <p:cNvSpPr>
                <a:spLocks noChangeArrowheads="1"/>
              </p:cNvSpPr>
              <p:nvPr/>
            </p:nvSpPr>
            <p:spPr bwMode="auto">
              <a:xfrm>
                <a:off x="2304" y="2382"/>
                <a:ext cx="672" cy="29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marL="342900" indent="-342900" algn="ctr">
                  <a:buFont typeface="Monotype Sorts" pitchFamily="2" charset="2"/>
                  <a:buNone/>
                </a:pPr>
                <a:r>
                  <a:rPr lang="zh-TW" altLang="en-US" sz="2400">
                    <a:latin typeface="Times New Roman" pitchFamily="18" charset="0"/>
                    <a:ea typeface="新細明體" pitchFamily="18" charset="-120"/>
                    <a:cs typeface="Times New Roman" pitchFamily="18" charset="0"/>
                  </a:rPr>
                  <a:t>22</a:t>
                </a:r>
              </a:p>
            </p:txBody>
          </p:sp>
        </p:grpSp>
        <p:sp>
          <p:nvSpPr>
            <p:cNvPr id="44" name="Line 31"/>
            <p:cNvSpPr>
              <a:spLocks noChangeShapeType="1"/>
            </p:cNvSpPr>
            <p:nvPr/>
          </p:nvSpPr>
          <p:spPr bwMode="auto">
            <a:xfrm flipH="1">
              <a:off x="3923" y="1432"/>
              <a:ext cx="429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Line 32"/>
            <p:cNvSpPr>
              <a:spLocks noChangeShapeType="1"/>
            </p:cNvSpPr>
            <p:nvPr/>
          </p:nvSpPr>
          <p:spPr bwMode="auto">
            <a:xfrm flipH="1">
              <a:off x="3923" y="1726"/>
              <a:ext cx="429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6" name="Line 33"/>
            <p:cNvSpPr>
              <a:spLocks noChangeShapeType="1"/>
            </p:cNvSpPr>
            <p:nvPr/>
          </p:nvSpPr>
          <p:spPr bwMode="auto">
            <a:xfrm flipH="1">
              <a:off x="3923" y="2020"/>
              <a:ext cx="429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7" name="Line 34"/>
            <p:cNvSpPr>
              <a:spLocks noChangeShapeType="1"/>
            </p:cNvSpPr>
            <p:nvPr/>
          </p:nvSpPr>
          <p:spPr bwMode="auto">
            <a:xfrm flipH="1">
              <a:off x="3923" y="2314"/>
              <a:ext cx="429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Line 35"/>
            <p:cNvSpPr>
              <a:spLocks noChangeShapeType="1"/>
            </p:cNvSpPr>
            <p:nvPr/>
          </p:nvSpPr>
          <p:spPr bwMode="auto">
            <a:xfrm flipH="1">
              <a:off x="3923" y="2608"/>
              <a:ext cx="429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grpSp>
          <p:nvGrpSpPr>
            <p:cNvPr id="49" name="Group 36"/>
            <p:cNvGrpSpPr>
              <a:grpSpLocks/>
            </p:cNvGrpSpPr>
            <p:nvPr/>
          </p:nvGrpSpPr>
          <p:grpSpPr bwMode="auto">
            <a:xfrm>
              <a:off x="4356" y="1293"/>
              <a:ext cx="911" cy="1501"/>
              <a:chOff x="1584" y="1224"/>
              <a:chExt cx="480" cy="1534"/>
            </a:xfrm>
          </p:grpSpPr>
          <p:sp>
            <p:nvSpPr>
              <p:cNvPr id="50" name="Text Box 37"/>
              <p:cNvSpPr txBox="1">
                <a:spLocks noChangeArrowheads="1"/>
              </p:cNvSpPr>
              <p:nvPr/>
            </p:nvSpPr>
            <p:spPr bwMode="auto">
              <a:xfrm>
                <a:off x="1584" y="1224"/>
                <a:ext cx="287" cy="337"/>
              </a:xfrm>
              <a:prstGeom prst="rect">
                <a:avLst/>
              </a:prstGeom>
              <a:noFill/>
              <a:ln w="3175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buFont typeface="Monotype Sorts" pitchFamily="2" charset="2"/>
                  <a:buNone/>
                </a:pPr>
                <a:r>
                  <a:rPr lang="en-US" altLang="zh-TW" sz="2800" dirty="0">
                    <a:latin typeface="Courier New" pitchFamily="49" charset="0"/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51" name="Text Box 38"/>
              <p:cNvSpPr txBox="1">
                <a:spLocks noChangeArrowheads="1"/>
              </p:cNvSpPr>
              <p:nvPr/>
            </p:nvSpPr>
            <p:spPr bwMode="auto">
              <a:xfrm>
                <a:off x="1584" y="1824"/>
                <a:ext cx="480" cy="337"/>
              </a:xfrm>
              <a:prstGeom prst="rect">
                <a:avLst/>
              </a:prstGeom>
              <a:noFill/>
              <a:ln w="3175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buFont typeface="Monotype Sorts" pitchFamily="2" charset="2"/>
                  <a:buNone/>
                </a:pPr>
                <a:r>
                  <a:rPr lang="en-US" altLang="zh-TW" sz="2800">
                    <a:latin typeface="Courier New" pitchFamily="49" charset="0"/>
                    <a:ea typeface="新細明體" pitchFamily="18" charset="-120"/>
                  </a:rPr>
                  <a:t>a + 2</a:t>
                </a:r>
              </a:p>
            </p:txBody>
          </p:sp>
          <p:sp>
            <p:nvSpPr>
              <p:cNvPr id="52" name="Text Box 39"/>
              <p:cNvSpPr txBox="1">
                <a:spLocks noChangeArrowheads="1"/>
              </p:cNvSpPr>
              <p:nvPr/>
            </p:nvSpPr>
            <p:spPr bwMode="auto">
              <a:xfrm>
                <a:off x="1584" y="2424"/>
                <a:ext cx="480" cy="334"/>
              </a:xfrm>
              <a:prstGeom prst="rect">
                <a:avLst/>
              </a:prstGeom>
              <a:noFill/>
              <a:ln w="3175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buFont typeface="Monotype Sorts" pitchFamily="2" charset="2"/>
                  <a:buNone/>
                </a:pPr>
                <a:r>
                  <a:rPr lang="en-US" altLang="zh-TW" sz="2800">
                    <a:latin typeface="Courier New" pitchFamily="49" charset="0"/>
                    <a:ea typeface="新細明體" pitchFamily="18" charset="-120"/>
                  </a:rPr>
                  <a:t>a + 4</a:t>
                </a:r>
              </a:p>
            </p:txBody>
          </p:sp>
          <p:sp>
            <p:nvSpPr>
              <p:cNvPr id="53" name="Text Box 40"/>
              <p:cNvSpPr txBox="1">
                <a:spLocks noChangeArrowheads="1"/>
              </p:cNvSpPr>
              <p:nvPr/>
            </p:nvSpPr>
            <p:spPr bwMode="auto">
              <a:xfrm>
                <a:off x="1584" y="2124"/>
                <a:ext cx="480" cy="334"/>
              </a:xfrm>
              <a:prstGeom prst="rect">
                <a:avLst/>
              </a:prstGeom>
              <a:noFill/>
              <a:ln w="3175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buFont typeface="Monotype Sorts" pitchFamily="2" charset="2"/>
                  <a:buNone/>
                </a:pPr>
                <a:r>
                  <a:rPr lang="en-US" altLang="zh-TW" sz="2800">
                    <a:latin typeface="Courier New" pitchFamily="49" charset="0"/>
                    <a:ea typeface="新細明體" pitchFamily="18" charset="-120"/>
                  </a:rPr>
                  <a:t>a + 3</a:t>
                </a:r>
              </a:p>
            </p:txBody>
          </p:sp>
          <p:sp>
            <p:nvSpPr>
              <p:cNvPr id="54" name="Text Box 41"/>
              <p:cNvSpPr txBox="1">
                <a:spLocks noChangeArrowheads="1"/>
              </p:cNvSpPr>
              <p:nvPr/>
            </p:nvSpPr>
            <p:spPr bwMode="auto">
              <a:xfrm>
                <a:off x="1584" y="1524"/>
                <a:ext cx="480" cy="337"/>
              </a:xfrm>
              <a:prstGeom prst="rect">
                <a:avLst/>
              </a:prstGeom>
              <a:noFill/>
              <a:ln w="3175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buFont typeface="Monotype Sorts" pitchFamily="2" charset="2"/>
                  <a:buNone/>
                </a:pPr>
                <a:r>
                  <a:rPr lang="en-US" altLang="zh-TW" sz="2800" dirty="0">
                    <a:latin typeface="Courier New" pitchFamily="49" charset="0"/>
                    <a:ea typeface="新細明體" pitchFamily="18" charset="-120"/>
                  </a:rPr>
                  <a:t>a + 1</a:t>
                </a:r>
              </a:p>
            </p:txBody>
          </p:sp>
        </p:grpSp>
      </p:grpSp>
      <p:grpSp>
        <p:nvGrpSpPr>
          <p:cNvPr id="60" name="Group 49"/>
          <p:cNvGrpSpPr>
            <a:grpSpLocks/>
          </p:cNvGrpSpPr>
          <p:nvPr/>
        </p:nvGrpSpPr>
        <p:grpSpPr bwMode="auto">
          <a:xfrm>
            <a:off x="1219200" y="2047875"/>
            <a:ext cx="3124199" cy="2330450"/>
            <a:chOff x="240" y="1290"/>
            <a:chExt cx="2931" cy="1468"/>
          </a:xfrm>
        </p:grpSpPr>
        <p:sp>
          <p:nvSpPr>
            <p:cNvPr id="70" name="Text Box 15"/>
            <p:cNvSpPr txBox="1">
              <a:spLocks noChangeArrowheads="1"/>
            </p:cNvSpPr>
            <p:nvPr/>
          </p:nvSpPr>
          <p:spPr bwMode="auto">
            <a:xfrm>
              <a:off x="240" y="2184"/>
              <a:ext cx="2448" cy="291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en-US" altLang="zh-TW" sz="2400" dirty="0"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a[3] or *(a + 3)     </a:t>
              </a:r>
            </a:p>
          </p:txBody>
        </p:sp>
        <p:sp>
          <p:nvSpPr>
            <p:cNvPr id="71" name="Line 26"/>
            <p:cNvSpPr>
              <a:spLocks noChangeShapeType="1"/>
            </p:cNvSpPr>
            <p:nvPr/>
          </p:nvSpPr>
          <p:spPr bwMode="auto">
            <a:xfrm>
              <a:off x="2688" y="1432"/>
              <a:ext cx="483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IN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Line 27"/>
            <p:cNvSpPr>
              <a:spLocks noChangeShapeType="1"/>
            </p:cNvSpPr>
            <p:nvPr/>
          </p:nvSpPr>
          <p:spPr bwMode="auto">
            <a:xfrm>
              <a:off x="2688" y="1726"/>
              <a:ext cx="483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IN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Line 28"/>
            <p:cNvSpPr>
              <a:spLocks noChangeShapeType="1"/>
            </p:cNvSpPr>
            <p:nvPr/>
          </p:nvSpPr>
          <p:spPr bwMode="auto">
            <a:xfrm>
              <a:off x="2688" y="2020"/>
              <a:ext cx="483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IN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Line 29"/>
            <p:cNvSpPr>
              <a:spLocks noChangeShapeType="1"/>
            </p:cNvSpPr>
            <p:nvPr/>
          </p:nvSpPr>
          <p:spPr bwMode="auto">
            <a:xfrm>
              <a:off x="2688" y="2314"/>
              <a:ext cx="483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IN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Line 30"/>
            <p:cNvSpPr>
              <a:spLocks noChangeShapeType="1"/>
            </p:cNvSpPr>
            <p:nvPr/>
          </p:nvSpPr>
          <p:spPr bwMode="auto">
            <a:xfrm>
              <a:off x="2688" y="2608"/>
              <a:ext cx="483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IN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Text Box 42"/>
            <p:cNvSpPr txBox="1">
              <a:spLocks noChangeArrowheads="1"/>
            </p:cNvSpPr>
            <p:nvPr/>
          </p:nvSpPr>
          <p:spPr bwMode="auto">
            <a:xfrm>
              <a:off x="240" y="1902"/>
              <a:ext cx="2448" cy="291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en-US" altLang="zh-TW" sz="2400"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a[2] or *(a + 2)</a:t>
              </a:r>
            </a:p>
          </p:txBody>
        </p:sp>
        <p:sp>
          <p:nvSpPr>
            <p:cNvPr id="77" name="Text Box 43"/>
            <p:cNvSpPr txBox="1">
              <a:spLocks noChangeArrowheads="1"/>
            </p:cNvSpPr>
            <p:nvPr/>
          </p:nvSpPr>
          <p:spPr bwMode="auto">
            <a:xfrm>
              <a:off x="240" y="1620"/>
              <a:ext cx="2496" cy="291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en-US" altLang="zh-TW" sz="2400" dirty="0"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a[1] or *(a + 1)</a:t>
              </a:r>
            </a:p>
          </p:txBody>
        </p:sp>
        <p:sp>
          <p:nvSpPr>
            <p:cNvPr id="78" name="Text Box 44"/>
            <p:cNvSpPr txBox="1">
              <a:spLocks noChangeArrowheads="1"/>
            </p:cNvSpPr>
            <p:nvPr/>
          </p:nvSpPr>
          <p:spPr bwMode="auto">
            <a:xfrm>
              <a:off x="240" y="1290"/>
              <a:ext cx="2448" cy="291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en-US" altLang="zh-TW" sz="2400"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a[0] or *(a + 0)</a:t>
              </a:r>
            </a:p>
          </p:txBody>
        </p:sp>
        <p:sp>
          <p:nvSpPr>
            <p:cNvPr id="79" name="Text Box 45"/>
            <p:cNvSpPr txBox="1">
              <a:spLocks noChangeArrowheads="1"/>
            </p:cNvSpPr>
            <p:nvPr/>
          </p:nvSpPr>
          <p:spPr bwMode="auto">
            <a:xfrm>
              <a:off x="240" y="2467"/>
              <a:ext cx="2400" cy="291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en-US" altLang="zh-TW" sz="2400" dirty="0"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a[4] or *(a + 4)</a:t>
              </a:r>
            </a:p>
          </p:txBody>
        </p:sp>
      </p:grp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26720" y="0"/>
            <a:ext cx="8183880" cy="899160"/>
          </a:xfrm>
        </p:spPr>
        <p:txBody>
          <a:bodyPr>
            <a:normAutofit/>
          </a:bodyPr>
          <a:lstStyle/>
          <a:p>
            <a:r>
              <a:rPr lang="en-IN" altLang="zh-TW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Array of Pointers &amp; Pointers to Array</a:t>
            </a:r>
            <a:endParaRPr lang="en-US" altLang="zh-TW" sz="28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457200" y="914400"/>
            <a:ext cx="8382000" cy="514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IN" altLang="zh-TW" sz="2400" dirty="0" smtClean="0">
                <a:latin typeface="Times New Roman" pitchFamily="18" charset="0"/>
                <a:cs typeface="Times New Roman" pitchFamily="18" charset="0"/>
              </a:rPr>
              <a:t>Given a pointer p, </a:t>
            </a:r>
            <a:r>
              <a:rPr lang="en-IN" altLang="zh-TW" sz="2400" dirty="0" err="1" smtClean="0">
                <a:latin typeface="Times New Roman" pitchFamily="18" charset="0"/>
                <a:cs typeface="Times New Roman" pitchFamily="18" charset="0"/>
              </a:rPr>
              <a:t>p+n</a:t>
            </a:r>
            <a:r>
              <a:rPr lang="en-IN" altLang="zh-TW" sz="2400" dirty="0" smtClean="0">
                <a:latin typeface="Times New Roman" pitchFamily="18" charset="0"/>
                <a:cs typeface="Times New Roman" pitchFamily="18" charset="0"/>
              </a:rPr>
              <a:t> refers to the element that is offset from p by n positions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5257800" y="17526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b="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grpSp>
        <p:nvGrpSpPr>
          <p:cNvPr id="35" name="Group 12"/>
          <p:cNvGrpSpPr>
            <a:grpSpLocks/>
          </p:cNvGrpSpPr>
          <p:nvPr/>
        </p:nvGrpSpPr>
        <p:grpSpPr bwMode="auto">
          <a:xfrm>
            <a:off x="685800" y="2312988"/>
            <a:ext cx="990600" cy="1355725"/>
            <a:chOff x="816" y="1824"/>
            <a:chExt cx="528" cy="960"/>
          </a:xfrm>
        </p:grpSpPr>
        <p:sp>
          <p:nvSpPr>
            <p:cNvPr id="36" name="Rectangle 7"/>
            <p:cNvSpPr>
              <a:spLocks noChangeArrowheads="1"/>
            </p:cNvSpPr>
            <p:nvPr/>
          </p:nvSpPr>
          <p:spPr bwMode="auto">
            <a:xfrm>
              <a:off x="816" y="1824"/>
              <a:ext cx="528" cy="19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I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Rectangle 8"/>
            <p:cNvSpPr>
              <a:spLocks noChangeArrowheads="1"/>
            </p:cNvSpPr>
            <p:nvPr/>
          </p:nvSpPr>
          <p:spPr bwMode="auto">
            <a:xfrm>
              <a:off x="816" y="2016"/>
              <a:ext cx="528" cy="19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I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Rectangle 9"/>
            <p:cNvSpPr>
              <a:spLocks noChangeArrowheads="1"/>
            </p:cNvSpPr>
            <p:nvPr/>
          </p:nvSpPr>
          <p:spPr bwMode="auto">
            <a:xfrm>
              <a:off x="816" y="2208"/>
              <a:ext cx="528" cy="19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I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Rectangle 10"/>
            <p:cNvSpPr>
              <a:spLocks noChangeArrowheads="1"/>
            </p:cNvSpPr>
            <p:nvPr/>
          </p:nvSpPr>
          <p:spPr bwMode="auto">
            <a:xfrm>
              <a:off x="816" y="2400"/>
              <a:ext cx="528" cy="19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I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Rectangle 11"/>
            <p:cNvSpPr>
              <a:spLocks noChangeArrowheads="1"/>
            </p:cNvSpPr>
            <p:nvPr/>
          </p:nvSpPr>
          <p:spPr bwMode="auto">
            <a:xfrm>
              <a:off x="816" y="2592"/>
              <a:ext cx="528" cy="19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IN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1" name="Rectangle 13"/>
          <p:cNvSpPr>
            <a:spLocks noChangeArrowheads="1"/>
          </p:cNvSpPr>
          <p:nvPr/>
        </p:nvSpPr>
        <p:spPr bwMode="auto">
          <a:xfrm>
            <a:off x="2514600" y="1882775"/>
            <a:ext cx="1219200" cy="246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ectangle 14"/>
          <p:cNvSpPr>
            <a:spLocks noChangeArrowheads="1"/>
          </p:cNvSpPr>
          <p:nvPr/>
        </p:nvSpPr>
        <p:spPr bwMode="auto">
          <a:xfrm>
            <a:off x="2514600" y="2374900"/>
            <a:ext cx="1219200" cy="246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Rectangle 15"/>
          <p:cNvSpPr>
            <a:spLocks noChangeArrowheads="1"/>
          </p:cNvSpPr>
          <p:nvPr/>
        </p:nvSpPr>
        <p:spPr bwMode="auto">
          <a:xfrm>
            <a:off x="2514600" y="2868613"/>
            <a:ext cx="1219200" cy="24606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Rectangle 16"/>
          <p:cNvSpPr>
            <a:spLocks noChangeArrowheads="1"/>
          </p:cNvSpPr>
          <p:nvPr/>
        </p:nvSpPr>
        <p:spPr bwMode="auto">
          <a:xfrm>
            <a:off x="2514600" y="3360738"/>
            <a:ext cx="1219200" cy="24606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Rectangle 17"/>
          <p:cNvSpPr>
            <a:spLocks noChangeArrowheads="1"/>
          </p:cNvSpPr>
          <p:nvPr/>
        </p:nvSpPr>
        <p:spPr bwMode="auto">
          <a:xfrm>
            <a:off x="2514600" y="3854450"/>
            <a:ext cx="1219200" cy="246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 Box 20"/>
          <p:cNvSpPr txBox="1">
            <a:spLocks noChangeArrowheads="1"/>
          </p:cNvSpPr>
          <p:nvPr/>
        </p:nvSpPr>
        <p:spPr bwMode="auto">
          <a:xfrm>
            <a:off x="2514600" y="2066925"/>
            <a:ext cx="300082" cy="36933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b</a:t>
            </a:r>
          </a:p>
        </p:txBody>
      </p:sp>
      <p:sp>
        <p:nvSpPr>
          <p:cNvPr id="62" name="Text Box 21"/>
          <p:cNvSpPr txBox="1">
            <a:spLocks noChangeArrowheads="1"/>
          </p:cNvSpPr>
          <p:nvPr/>
        </p:nvSpPr>
        <p:spPr bwMode="auto">
          <a:xfrm>
            <a:off x="2514600" y="2559050"/>
            <a:ext cx="287258" cy="36933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</a:t>
            </a:r>
          </a:p>
        </p:txBody>
      </p:sp>
      <p:sp>
        <p:nvSpPr>
          <p:cNvPr id="63" name="Line 29"/>
          <p:cNvSpPr>
            <a:spLocks noChangeShapeType="1"/>
          </p:cNvSpPr>
          <p:nvPr/>
        </p:nvSpPr>
        <p:spPr bwMode="auto">
          <a:xfrm flipV="1">
            <a:off x="1295400" y="2005013"/>
            <a:ext cx="1219200" cy="431800"/>
          </a:xfrm>
          <a:prstGeom prst="line">
            <a:avLst/>
          </a:prstGeom>
          <a:ln>
            <a:headEnd type="none" w="sm" len="sm"/>
            <a:tailEnd type="triangle" w="med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Line 30"/>
          <p:cNvSpPr>
            <a:spLocks noChangeShapeType="1"/>
          </p:cNvSpPr>
          <p:nvPr/>
        </p:nvSpPr>
        <p:spPr bwMode="auto">
          <a:xfrm flipV="1">
            <a:off x="1295400" y="2498725"/>
            <a:ext cx="1219200" cy="246063"/>
          </a:xfrm>
          <a:prstGeom prst="line">
            <a:avLst/>
          </a:prstGeom>
          <a:ln>
            <a:headEnd type="none" w="sm" len="sm"/>
            <a:tailEnd type="triangle" w="med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Line 31"/>
          <p:cNvSpPr>
            <a:spLocks noChangeShapeType="1"/>
          </p:cNvSpPr>
          <p:nvPr/>
        </p:nvSpPr>
        <p:spPr bwMode="auto">
          <a:xfrm>
            <a:off x="1295400" y="2990850"/>
            <a:ext cx="1143000" cy="1588"/>
          </a:xfrm>
          <a:prstGeom prst="line">
            <a:avLst/>
          </a:prstGeom>
          <a:ln>
            <a:headEnd type="none" w="sm" len="sm"/>
            <a:tailEnd type="triangle" w="med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Line 32"/>
          <p:cNvSpPr>
            <a:spLocks noChangeShapeType="1"/>
          </p:cNvSpPr>
          <p:nvPr/>
        </p:nvSpPr>
        <p:spPr bwMode="auto">
          <a:xfrm>
            <a:off x="1293813" y="3233738"/>
            <a:ext cx="1216025" cy="244475"/>
          </a:xfrm>
          <a:prstGeom prst="line">
            <a:avLst/>
          </a:prstGeom>
          <a:ln>
            <a:headEnd type="none" w="sm" len="sm"/>
            <a:tailEnd type="triangle" w="med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Line 33"/>
          <p:cNvSpPr>
            <a:spLocks noChangeShapeType="1"/>
          </p:cNvSpPr>
          <p:nvPr/>
        </p:nvSpPr>
        <p:spPr bwMode="auto">
          <a:xfrm>
            <a:off x="1295400" y="3484563"/>
            <a:ext cx="1143000" cy="492125"/>
          </a:xfrm>
          <a:prstGeom prst="line">
            <a:avLst/>
          </a:prstGeom>
          <a:ln>
            <a:headEnd type="none" w="sm" len="sm"/>
            <a:tailEnd type="triangle" w="med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 Box 35"/>
          <p:cNvSpPr txBox="1">
            <a:spLocks noChangeArrowheads="1"/>
          </p:cNvSpPr>
          <p:nvPr/>
        </p:nvSpPr>
        <p:spPr bwMode="auto">
          <a:xfrm>
            <a:off x="1060815" y="4114800"/>
            <a:ext cx="2063385" cy="36933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An array of Pointers</a:t>
            </a:r>
          </a:p>
        </p:txBody>
      </p:sp>
      <p:sp>
        <p:nvSpPr>
          <p:cNvPr id="69" name="Text Box 36"/>
          <p:cNvSpPr txBox="1">
            <a:spLocks noChangeArrowheads="1"/>
          </p:cNvSpPr>
          <p:nvPr/>
        </p:nvSpPr>
        <p:spPr bwMode="auto">
          <a:xfrm>
            <a:off x="1083598" y="1752600"/>
            <a:ext cx="364202" cy="52322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sz="28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p</a:t>
            </a:r>
          </a:p>
        </p:txBody>
      </p:sp>
      <p:sp>
        <p:nvSpPr>
          <p:cNvPr id="82" name="Text Box 42"/>
          <p:cNvSpPr txBox="1">
            <a:spLocks noChangeArrowheads="1"/>
          </p:cNvSpPr>
          <p:nvPr/>
        </p:nvSpPr>
        <p:spPr bwMode="auto">
          <a:xfrm>
            <a:off x="990600" y="4572000"/>
            <a:ext cx="2362200" cy="147732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sz="18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int a = 1, b = 2, c = 3;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int *p[5];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p[0] = &amp;a;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p[1] = &amp;b;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p[2] = &amp;c;</a:t>
            </a:r>
          </a:p>
        </p:txBody>
      </p:sp>
      <p:sp>
        <p:nvSpPr>
          <p:cNvPr id="86" name="Text Box 47"/>
          <p:cNvSpPr txBox="1">
            <a:spLocks noChangeArrowheads="1"/>
          </p:cNvSpPr>
          <p:nvPr/>
        </p:nvSpPr>
        <p:spPr bwMode="auto">
          <a:xfrm>
            <a:off x="4800600" y="4341674"/>
            <a:ext cx="3505200" cy="175432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sz="18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int list[5] = {9, 8, 7, 6, 5};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int *p;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P = list;//points to 1</a:t>
            </a:r>
            <a:r>
              <a:rPr lang="en-US" altLang="zh-TW" sz="1800" baseline="30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st</a:t>
            </a:r>
            <a:r>
              <a:rPr lang="en-US" altLang="zh-TW" sz="18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entry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P = &amp;list[0];//points to 1</a:t>
            </a:r>
            <a:r>
              <a:rPr lang="en-US" altLang="zh-TW" sz="1800" baseline="30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st</a:t>
            </a:r>
            <a:r>
              <a:rPr lang="en-US" altLang="zh-TW" sz="18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entry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P = &amp;list[1];//points to 2</a:t>
            </a:r>
            <a:r>
              <a:rPr lang="en-US" altLang="zh-TW" sz="1800" baseline="30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nd</a:t>
            </a:r>
            <a:r>
              <a:rPr lang="en-US" altLang="zh-TW" sz="18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entry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P = list + 1; //points to 2</a:t>
            </a:r>
            <a:r>
              <a:rPr lang="en-US" altLang="zh-TW" sz="1800" baseline="30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nd</a:t>
            </a:r>
            <a:r>
              <a:rPr lang="en-US" altLang="zh-TW" sz="18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entry</a:t>
            </a:r>
          </a:p>
        </p:txBody>
      </p:sp>
      <p:sp>
        <p:nvSpPr>
          <p:cNvPr id="87" name="Rectangle 54"/>
          <p:cNvSpPr>
            <a:spLocks noChangeArrowheads="1"/>
          </p:cNvSpPr>
          <p:nvPr/>
        </p:nvSpPr>
        <p:spPr bwMode="auto">
          <a:xfrm>
            <a:off x="6781800" y="1600200"/>
            <a:ext cx="1828800" cy="21336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8" name="Group 48"/>
          <p:cNvGrpSpPr>
            <a:grpSpLocks/>
          </p:cNvGrpSpPr>
          <p:nvPr/>
        </p:nvGrpSpPr>
        <p:grpSpPr bwMode="auto">
          <a:xfrm>
            <a:off x="6934200" y="1905000"/>
            <a:ext cx="1524000" cy="1524000"/>
            <a:chOff x="816" y="1824"/>
            <a:chExt cx="528" cy="960"/>
          </a:xfrm>
        </p:grpSpPr>
        <p:sp>
          <p:nvSpPr>
            <p:cNvPr id="89" name="Rectangle 49"/>
            <p:cNvSpPr>
              <a:spLocks noChangeArrowheads="1"/>
            </p:cNvSpPr>
            <p:nvPr/>
          </p:nvSpPr>
          <p:spPr bwMode="auto">
            <a:xfrm>
              <a:off x="816" y="1824"/>
              <a:ext cx="528" cy="19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Rectangle 50"/>
            <p:cNvSpPr>
              <a:spLocks noChangeArrowheads="1"/>
            </p:cNvSpPr>
            <p:nvPr/>
          </p:nvSpPr>
          <p:spPr bwMode="auto">
            <a:xfrm>
              <a:off x="816" y="2016"/>
              <a:ext cx="528" cy="19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I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" name="Rectangle 51"/>
            <p:cNvSpPr>
              <a:spLocks noChangeArrowheads="1"/>
            </p:cNvSpPr>
            <p:nvPr/>
          </p:nvSpPr>
          <p:spPr bwMode="auto">
            <a:xfrm>
              <a:off x="816" y="2208"/>
              <a:ext cx="528" cy="19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I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Rectangle 52"/>
            <p:cNvSpPr>
              <a:spLocks noChangeArrowheads="1"/>
            </p:cNvSpPr>
            <p:nvPr/>
          </p:nvSpPr>
          <p:spPr bwMode="auto">
            <a:xfrm>
              <a:off x="816" y="2400"/>
              <a:ext cx="528" cy="19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I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Rectangle 53"/>
            <p:cNvSpPr>
              <a:spLocks noChangeArrowheads="1"/>
            </p:cNvSpPr>
            <p:nvPr/>
          </p:nvSpPr>
          <p:spPr bwMode="auto">
            <a:xfrm>
              <a:off x="816" y="2592"/>
              <a:ext cx="528" cy="19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IN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4" name="Text Box 55"/>
          <p:cNvSpPr txBox="1">
            <a:spLocks noChangeArrowheads="1"/>
          </p:cNvSpPr>
          <p:nvPr/>
        </p:nvSpPr>
        <p:spPr bwMode="auto">
          <a:xfrm>
            <a:off x="4800600" y="3810000"/>
            <a:ext cx="2095510" cy="36933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 pointer to an 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array</a:t>
            </a:r>
            <a:endParaRPr lang="en-US" altLang="zh-TW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95" name="Rectangle 56"/>
          <p:cNvSpPr>
            <a:spLocks noChangeArrowheads="1"/>
          </p:cNvSpPr>
          <p:nvPr/>
        </p:nvSpPr>
        <p:spPr bwMode="auto">
          <a:xfrm>
            <a:off x="5334000" y="2514600"/>
            <a:ext cx="457200" cy="457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Line 57"/>
          <p:cNvSpPr>
            <a:spLocks noChangeShapeType="1"/>
          </p:cNvSpPr>
          <p:nvPr/>
        </p:nvSpPr>
        <p:spPr bwMode="auto">
          <a:xfrm flipV="1">
            <a:off x="5638800" y="1905000"/>
            <a:ext cx="1143000" cy="838200"/>
          </a:xfrm>
          <a:prstGeom prst="line">
            <a:avLst/>
          </a:prstGeom>
          <a:ln>
            <a:headEnd type="none" w="sm" len="sm"/>
            <a:tailEnd type="triangle" w="med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Text Box 20"/>
          <p:cNvSpPr txBox="1">
            <a:spLocks noChangeArrowheads="1"/>
          </p:cNvSpPr>
          <p:nvPr/>
        </p:nvSpPr>
        <p:spPr bwMode="auto">
          <a:xfrm>
            <a:off x="2514600" y="1524000"/>
            <a:ext cx="287258" cy="36933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</a:t>
            </a:r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183880" cy="1051560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NULL pointer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534400" cy="4114800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NULL is a special value that indicates an empty pointer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If you try to access a NULL pointer, you will get an error</a:t>
            </a:r>
          </a:p>
          <a:p>
            <a:pPr>
              <a:buClr>
                <a:schemeClr val="accent2">
                  <a:lumMod val="75000"/>
                </a:schemeClr>
              </a:buClr>
              <a:buFont typeface="Monotype Sorts" pitchFamily="2" charset="2"/>
              <a:buNone/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		</a:t>
            </a:r>
            <a:endParaRPr lang="en-US" altLang="zh-TW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2">
                  <a:lumMod val="75000"/>
                </a:schemeClr>
              </a:buClr>
              <a:buFont typeface="Monotype Sorts" pitchFamily="2" charset="2"/>
              <a:buNone/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		int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*p;</a:t>
            </a:r>
          </a:p>
          <a:p>
            <a:pPr>
              <a:buClr>
                <a:schemeClr val="accent2">
                  <a:lumMod val="75000"/>
                </a:schemeClr>
              </a:buClr>
              <a:buFont typeface="Monotype Sorts" pitchFamily="2" charset="2"/>
              <a:buNone/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		p = 0;	</a:t>
            </a:r>
          </a:p>
          <a:p>
            <a:pPr>
              <a:buClr>
                <a:schemeClr val="accent2">
                  <a:lumMod val="75000"/>
                </a:schemeClr>
              </a:buClr>
              <a:buFont typeface="Monotype Sorts" pitchFamily="2" charset="2"/>
              <a:buNone/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zh-TW" sz="24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 &lt;&lt; p &lt;&lt; </a:t>
            </a:r>
            <a:r>
              <a:rPr lang="en-US" altLang="zh-TW" sz="2400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; //prints 0</a:t>
            </a:r>
          </a:p>
          <a:p>
            <a:pPr>
              <a:buClr>
                <a:schemeClr val="accent2">
                  <a:lumMod val="75000"/>
                </a:schemeClr>
              </a:buClr>
              <a:buFont typeface="Monotype Sorts" pitchFamily="2" charset="2"/>
              <a:buNone/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zh-TW" sz="24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 &lt;&lt; &amp;p &lt;&lt; </a:t>
            </a:r>
            <a:r>
              <a:rPr lang="en-US" altLang="zh-TW" sz="2400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;//prints address of p </a:t>
            </a:r>
          </a:p>
          <a:p>
            <a:pPr>
              <a:buClr>
                <a:schemeClr val="accent2">
                  <a:lumMod val="75000"/>
                </a:schemeClr>
              </a:buClr>
              <a:buFont typeface="Monotype Sorts" pitchFamily="2" charset="2"/>
              <a:buNone/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zh-TW" sz="24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 &lt;&lt; *p &lt;&lt; </a:t>
            </a:r>
            <a:r>
              <a:rPr lang="en-US" altLang="zh-TW" sz="2400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;//Error!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Chapter 1: Understanding Pointers</a:t>
            </a:r>
            <a:endParaRPr lang="en-IN" sz="28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953000"/>
          </a:xfrm>
        </p:spPr>
        <p:txBody>
          <a:bodyPr>
            <a:normAutofit/>
          </a:bodyPr>
          <a:lstStyle/>
          <a:p>
            <a:pPr algn="just">
              <a:buClr>
                <a:schemeClr val="accent2">
                  <a:lumMod val="75000"/>
                </a:schemeClr>
              </a:buClr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Each variable is assigned a memory slot (the size depends on the data type) and the variable’s data is stored at that place.</a:t>
            </a: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48328" y="6035675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Box 47"/>
          <p:cNvSpPr txBox="1">
            <a:spLocks noChangeArrowheads="1"/>
          </p:cNvSpPr>
          <p:nvPr/>
        </p:nvSpPr>
        <p:spPr bwMode="auto">
          <a:xfrm>
            <a:off x="4251325" y="3990975"/>
            <a:ext cx="3990975" cy="762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Variable a’s value, i.e., 100, is 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stored at memory location 1024</a:t>
            </a:r>
          </a:p>
        </p:txBody>
      </p:sp>
      <p:sp>
        <p:nvSpPr>
          <p:cNvPr id="8" name="Rectangle 50"/>
          <p:cNvSpPr>
            <a:spLocks noChangeArrowheads="1"/>
          </p:cNvSpPr>
          <p:nvPr/>
        </p:nvSpPr>
        <p:spPr bwMode="auto">
          <a:xfrm>
            <a:off x="3251200" y="3276600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4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100</a:t>
            </a:r>
          </a:p>
        </p:txBody>
      </p:sp>
      <p:sp>
        <p:nvSpPr>
          <p:cNvPr id="9" name="Rectangle 51"/>
          <p:cNvSpPr>
            <a:spLocks noChangeArrowheads="1"/>
          </p:cNvSpPr>
          <p:nvPr/>
        </p:nvSpPr>
        <p:spPr bwMode="auto">
          <a:xfrm>
            <a:off x="2063750" y="3276600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4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…</a:t>
            </a:r>
          </a:p>
        </p:txBody>
      </p:sp>
      <p:sp>
        <p:nvSpPr>
          <p:cNvPr id="10" name="Rectangle 52"/>
          <p:cNvSpPr>
            <a:spLocks noChangeArrowheads="1"/>
          </p:cNvSpPr>
          <p:nvPr/>
        </p:nvSpPr>
        <p:spPr bwMode="auto">
          <a:xfrm>
            <a:off x="4438650" y="3276600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…</a:t>
            </a:r>
          </a:p>
        </p:txBody>
      </p:sp>
      <p:sp>
        <p:nvSpPr>
          <p:cNvPr id="11" name="Rectangle 53"/>
          <p:cNvSpPr>
            <a:spLocks noChangeArrowheads="1"/>
          </p:cNvSpPr>
          <p:nvPr/>
        </p:nvSpPr>
        <p:spPr bwMode="auto">
          <a:xfrm>
            <a:off x="5626100" y="3276600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4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1024</a:t>
            </a:r>
          </a:p>
        </p:txBody>
      </p:sp>
      <p:sp>
        <p:nvSpPr>
          <p:cNvPr id="12" name="Rectangle 54"/>
          <p:cNvSpPr>
            <a:spLocks noChangeArrowheads="1"/>
          </p:cNvSpPr>
          <p:nvPr/>
        </p:nvSpPr>
        <p:spPr bwMode="auto">
          <a:xfrm>
            <a:off x="6813550" y="3276600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…</a:t>
            </a:r>
          </a:p>
        </p:txBody>
      </p:sp>
      <p:sp>
        <p:nvSpPr>
          <p:cNvPr id="13" name="Text Box 56"/>
          <p:cNvSpPr txBox="1">
            <a:spLocks noChangeArrowheads="1"/>
          </p:cNvSpPr>
          <p:nvPr/>
        </p:nvSpPr>
        <p:spPr bwMode="auto">
          <a:xfrm>
            <a:off x="3328988" y="2836862"/>
            <a:ext cx="9731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zh-TW" altLang="en-US">
                <a:ea typeface="新細明體" pitchFamily="18" charset="-120"/>
              </a:rPr>
              <a:t>1024</a:t>
            </a:r>
          </a:p>
        </p:txBody>
      </p:sp>
      <p:sp>
        <p:nvSpPr>
          <p:cNvPr id="14" name="Text Box 57"/>
          <p:cNvSpPr txBox="1">
            <a:spLocks noChangeArrowheads="1"/>
          </p:cNvSpPr>
          <p:nvPr/>
        </p:nvSpPr>
        <p:spPr bwMode="auto">
          <a:xfrm>
            <a:off x="5626100" y="2836862"/>
            <a:ext cx="7493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zh-TW" altLang="en-US" dirty="0">
                <a:ea typeface="新細明體" pitchFamily="18" charset="-120"/>
              </a:rPr>
              <a:t>1032</a:t>
            </a:r>
          </a:p>
        </p:txBody>
      </p:sp>
      <p:sp>
        <p:nvSpPr>
          <p:cNvPr id="15" name="Text Box 58"/>
          <p:cNvSpPr txBox="1">
            <a:spLocks noChangeArrowheads="1"/>
          </p:cNvSpPr>
          <p:nvPr/>
        </p:nvSpPr>
        <p:spPr bwMode="auto">
          <a:xfrm>
            <a:off x="914400" y="1905000"/>
            <a:ext cx="1595309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int a = 100;</a:t>
            </a:r>
          </a:p>
        </p:txBody>
      </p:sp>
      <p:sp>
        <p:nvSpPr>
          <p:cNvPr id="16" name="Rectangle 60"/>
          <p:cNvSpPr>
            <a:spLocks noChangeArrowheads="1"/>
          </p:cNvSpPr>
          <p:nvPr/>
        </p:nvSpPr>
        <p:spPr bwMode="auto">
          <a:xfrm>
            <a:off x="914400" y="3276600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4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…</a:t>
            </a:r>
          </a:p>
        </p:txBody>
      </p:sp>
      <p:sp>
        <p:nvSpPr>
          <p:cNvPr id="17" name="Text Box 61"/>
          <p:cNvSpPr txBox="1">
            <a:spLocks noChangeArrowheads="1"/>
          </p:cNvSpPr>
          <p:nvPr/>
        </p:nvSpPr>
        <p:spPr bwMode="auto">
          <a:xfrm>
            <a:off x="2057400" y="2836862"/>
            <a:ext cx="9731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zh-TW" altLang="en-US" dirty="0">
                <a:ea typeface="新細明體" pitchFamily="18" charset="-120"/>
              </a:rPr>
              <a:t>1020</a:t>
            </a:r>
          </a:p>
        </p:txBody>
      </p:sp>
      <p:sp>
        <p:nvSpPr>
          <p:cNvPr id="18" name="Text Box 62"/>
          <p:cNvSpPr txBox="1">
            <a:spLocks noChangeArrowheads="1"/>
          </p:cNvSpPr>
          <p:nvPr/>
        </p:nvSpPr>
        <p:spPr bwMode="auto">
          <a:xfrm>
            <a:off x="3489325" y="3841750"/>
            <a:ext cx="280988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latin typeface="Courier" pitchFamily="49" charset="0"/>
                <a:ea typeface="新細明體" pitchFamily="18" charset="-120"/>
              </a:rPr>
              <a:t>a</a:t>
            </a:r>
          </a:p>
        </p:txBody>
      </p:sp>
      <p:sp>
        <p:nvSpPr>
          <p:cNvPr id="1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26720" y="304800"/>
            <a:ext cx="8183880" cy="701040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Storing 2D Array in 1D Array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85344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zh-TW" altLang="en-US" dirty="0"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int </a:t>
            </a:r>
            <a:r>
              <a:rPr lang="en-US" altLang="zh-TW" sz="2400" dirty="0" err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twod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[3][4] = {{0,1,2,3}, {4,5,6,7},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                 {8,9,10,11}};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int </a:t>
            </a:r>
            <a:r>
              <a:rPr lang="en-US" altLang="zh-TW" sz="2400" dirty="0" err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oned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[12];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for(int </a:t>
            </a:r>
            <a:r>
              <a:rPr lang="en-US" altLang="zh-TW" sz="2400" dirty="0" err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=0; </a:t>
            </a:r>
            <a:r>
              <a:rPr lang="en-US" altLang="zh-TW" sz="2400" dirty="0" err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&lt;3; </a:t>
            </a:r>
            <a:r>
              <a:rPr lang="en-US" altLang="zh-TW" sz="2400" dirty="0" err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++)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{</a:t>
            </a:r>
            <a:endParaRPr lang="en-US" altLang="zh-TW" sz="24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	for(int j=0; j&lt;4 ; j++)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		</a:t>
            </a:r>
            <a:r>
              <a:rPr lang="en-US" altLang="zh-TW" sz="2400" dirty="0" err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oned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[</a:t>
            </a:r>
            <a:r>
              <a:rPr lang="en-US" altLang="zh-TW" sz="2400" dirty="0" err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*4+j] = </a:t>
            </a:r>
            <a:r>
              <a:rPr lang="en-US" altLang="zh-TW" sz="2400" dirty="0" err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twod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[</a:t>
            </a:r>
            <a:r>
              <a:rPr lang="en-US" altLang="zh-TW" sz="2400" dirty="0" err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][j];</a:t>
            </a:r>
            <a:b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</a:b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26720" y="152400"/>
            <a:ext cx="8183880" cy="701040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Pointer to 2-Dimensional Arrays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984375" y="990600"/>
            <a:ext cx="4508500" cy="812852"/>
            <a:chOff x="1920" y="1632"/>
            <a:chExt cx="3024" cy="844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920" y="1632"/>
              <a:ext cx="3024" cy="43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IN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064" y="1728"/>
              <a:ext cx="480" cy="24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IN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832" y="1728"/>
              <a:ext cx="480" cy="24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IN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600" y="1728"/>
              <a:ext cx="480" cy="24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IN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4368" y="1728"/>
              <a:ext cx="480" cy="24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IN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2164" y="2061"/>
              <a:ext cx="2588" cy="41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342900" indent="-342900" algn="ctr">
                <a:buFont typeface="Monotype Sorts" pitchFamily="2" charset="2"/>
                <a:buNone/>
              </a:pPr>
              <a:r>
                <a:rPr lang="en-US" altLang="zh-TW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table[ 0] or *( table + 0 )</a:t>
              </a:r>
            </a:p>
          </p:txBody>
        </p:sp>
      </p:grp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1539875" y="1143000"/>
            <a:ext cx="444500" cy="153988"/>
          </a:xfrm>
          <a:prstGeom prst="line">
            <a:avLst/>
          </a:prstGeom>
          <a:ln>
            <a:headEnd type="none" w="sm" len="sm"/>
            <a:tailEnd type="triangle" w="med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IN" sz="2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858278" y="838200"/>
            <a:ext cx="681597" cy="4001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table</a:t>
            </a:r>
          </a:p>
        </p:txBody>
      </p: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1984375" y="1981200"/>
            <a:ext cx="4508500" cy="817621"/>
            <a:chOff x="1920" y="1632"/>
            <a:chExt cx="3024" cy="848"/>
          </a:xfrm>
        </p:grpSpPr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1920" y="1632"/>
              <a:ext cx="3024" cy="43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IN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2064" y="1728"/>
              <a:ext cx="480" cy="24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IN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2832" y="1728"/>
              <a:ext cx="480" cy="24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IN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3600" y="1728"/>
              <a:ext cx="480" cy="24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IN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4368" y="1728"/>
              <a:ext cx="480" cy="24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IN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2164" y="2065"/>
              <a:ext cx="2588" cy="41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342900" indent="-342900" algn="ctr">
                <a:buFont typeface="Monotype Sorts" pitchFamily="2" charset="2"/>
                <a:buNone/>
              </a:pPr>
              <a:r>
                <a:rPr lang="en-US" altLang="zh-TW" sz="2000" dirty="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table[ 1] or *( table + 1 )</a:t>
              </a:r>
            </a:p>
          </p:txBody>
        </p:sp>
      </p:grp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1616075" y="1905000"/>
            <a:ext cx="368300" cy="165100"/>
          </a:xfrm>
          <a:prstGeom prst="line">
            <a:avLst/>
          </a:prstGeom>
          <a:ln>
            <a:headEnd type="none" w="sm" len="sm"/>
            <a:tailEnd type="triangle" w="med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IN" sz="2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33727" y="1600200"/>
            <a:ext cx="1082348" cy="4001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table + 1</a:t>
            </a:r>
          </a:p>
        </p:txBody>
      </p:sp>
      <p:grpSp>
        <p:nvGrpSpPr>
          <p:cNvPr id="24" name="Group 22"/>
          <p:cNvGrpSpPr>
            <a:grpSpLocks/>
          </p:cNvGrpSpPr>
          <p:nvPr/>
        </p:nvGrpSpPr>
        <p:grpSpPr bwMode="auto">
          <a:xfrm>
            <a:off x="1984375" y="2840952"/>
            <a:ext cx="4508500" cy="816648"/>
            <a:chOff x="1920" y="1632"/>
            <a:chExt cx="3024" cy="849"/>
          </a:xfrm>
        </p:grpSpPr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920" y="1632"/>
              <a:ext cx="3024" cy="43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IN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2064" y="1728"/>
              <a:ext cx="480" cy="24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IN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2832" y="1728"/>
              <a:ext cx="480" cy="24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IN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3600" y="1728"/>
              <a:ext cx="480" cy="24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IN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4368" y="1728"/>
              <a:ext cx="480" cy="24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IN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2163" y="2065"/>
              <a:ext cx="2589" cy="41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342900" indent="-342900" algn="ctr">
                <a:buFont typeface="Monotype Sorts" pitchFamily="2" charset="2"/>
                <a:buNone/>
              </a:pPr>
              <a:r>
                <a:rPr lang="en-US" altLang="zh-TW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table[ 2] or *( table + 2 )</a:t>
              </a:r>
            </a:p>
          </p:txBody>
        </p:sp>
      </p:grp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1616075" y="2667000"/>
            <a:ext cx="368300" cy="234950"/>
          </a:xfrm>
          <a:prstGeom prst="line">
            <a:avLst/>
          </a:prstGeom>
          <a:ln>
            <a:headEnd type="none" w="sm" len="sm"/>
            <a:tailEnd type="triangle" w="med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IN" sz="2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533727" y="2362200"/>
            <a:ext cx="1082348" cy="4001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table + 2</a:t>
            </a: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2743200" y="3647222"/>
            <a:ext cx="3087705" cy="70788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int table[3][4] = {{1,2,3,4}, 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{5,6,7,8},{9,10,11,12}};</a:t>
            </a:r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2286000" y="4388584"/>
            <a:ext cx="3886200" cy="163121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sz="200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for(int </a:t>
            </a:r>
            <a:r>
              <a:rPr lang="en-US" altLang="zh-TW" sz="2000" dirty="0" err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=0; </a:t>
            </a:r>
            <a:r>
              <a:rPr lang="en-US" altLang="zh-TW" sz="2000" dirty="0" err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&lt;3; </a:t>
            </a:r>
            <a:r>
              <a:rPr lang="en-US" altLang="zh-TW" sz="2000" dirty="0" err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++){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for(int j=0; j&lt;4; j++)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	</a:t>
            </a:r>
            <a:r>
              <a:rPr lang="en-US" altLang="zh-TW" sz="2000" dirty="0" err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sz="2000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&lt;&lt; *(*(</a:t>
            </a:r>
            <a:r>
              <a:rPr lang="en-US" altLang="zh-TW" sz="2000" dirty="0" err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table+i</a:t>
            </a:r>
            <a:r>
              <a:rPr lang="en-US" altLang="zh-TW" sz="2000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)+j);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</a:t>
            </a:r>
            <a:r>
              <a:rPr lang="en-US" altLang="zh-TW" sz="2000" dirty="0" err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sz="2000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&lt;&lt; </a:t>
            </a:r>
            <a:r>
              <a:rPr lang="en-US" altLang="zh-TW" sz="2000" dirty="0" err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endl</a:t>
            </a:r>
            <a:r>
              <a:rPr lang="en-US" altLang="zh-TW" sz="2000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}</a:t>
            </a: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 flipH="1">
            <a:off x="5426075" y="4114800"/>
            <a:ext cx="1203325" cy="914400"/>
          </a:xfrm>
          <a:prstGeom prst="line">
            <a:avLst/>
          </a:prstGeom>
          <a:ln>
            <a:headEnd type="none" w="sm" len="sm"/>
            <a:tailEnd type="triangle" w="med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IN" sz="2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6629400" y="3429000"/>
            <a:ext cx="1435008" cy="70788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*(table[</a:t>
            </a:r>
            <a:r>
              <a:rPr lang="en-US" altLang="zh-TW" sz="2000" dirty="0" err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]+j)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= table[</a:t>
            </a:r>
            <a:r>
              <a:rPr lang="en-US" altLang="zh-TW" sz="2000" dirty="0" err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][j]</a:t>
            </a: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517525" y="2895600"/>
            <a:ext cx="1311275" cy="70788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What is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**table ?</a:t>
            </a:r>
          </a:p>
        </p:txBody>
      </p: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6705600" y="959584"/>
            <a:ext cx="1828800" cy="163121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table[i] = &amp;table[i][0] refers to the 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address </a:t>
            </a:r>
            <a:r>
              <a:rPr lang="en-US" altLang="zh-TW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of the ith row</a:t>
            </a: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26720" y="228600"/>
            <a:ext cx="8183880" cy="701040"/>
          </a:xfrm>
        </p:spPr>
        <p:txBody>
          <a:bodyPr>
            <a:normAutofit/>
          </a:bodyPr>
          <a:lstStyle/>
          <a:p>
            <a:r>
              <a:rPr lang="en-US" altLang="zh-TW" sz="26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Chapter 7: Dynamic Objects / Memory </a:t>
            </a:r>
            <a:r>
              <a:rPr lang="en-US" altLang="zh-TW" sz="26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Management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502920" y="911352"/>
            <a:ext cx="8183880" cy="2517648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Static Memory Allocation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Memory is allocated at compilation time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Dynamic Memory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Memory is allocated at running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83880" cy="703150"/>
          </a:xfrm>
          <a:noFill/>
          <a:ln/>
        </p:spPr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Static vs. Dynamic Objects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09600" y="1066800"/>
            <a:ext cx="3848100" cy="3352800"/>
          </a:xfrm>
          <a:noFill/>
          <a:ln/>
        </p:spPr>
        <p:txBody>
          <a:bodyPr>
            <a:normAutofit/>
          </a:bodyPr>
          <a:lstStyle/>
          <a:p>
            <a:pPr algn="just">
              <a:buClr>
                <a:schemeClr val="accent2">
                  <a:lumMod val="75000"/>
                </a:schemeClr>
              </a:buClr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Static object</a:t>
            </a:r>
          </a:p>
          <a:p>
            <a:pPr algn="just">
              <a:buClr>
                <a:schemeClr val="accent2">
                  <a:lumMod val="75000"/>
                </a:schemeClr>
              </a:buClr>
              <a:buFont typeface="Monotype Sorts" pitchFamily="2" charset="2"/>
              <a:buNone/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    (variables as declared in function calls)</a:t>
            </a:r>
          </a:p>
          <a:p>
            <a:pPr algn="just">
              <a:buClr>
                <a:schemeClr val="accent2">
                  <a:lumMod val="75000"/>
                </a:schemeClr>
              </a:buClr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Memory is acquired  automatically</a:t>
            </a:r>
          </a:p>
          <a:p>
            <a:pPr algn="just">
              <a:buClr>
                <a:schemeClr val="accent2">
                  <a:lumMod val="75000"/>
                </a:schemeClr>
              </a:buClr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Memory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is returned automatically when object goes out of scope</a:t>
            </a:r>
          </a:p>
          <a:p>
            <a:pPr lvl="1" algn="just"/>
            <a:endParaRPr lang="en-US" altLang="zh-TW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TW" sz="1800" dirty="0">
              <a:ea typeface="新細明體" pitchFamily="18" charset="-120"/>
            </a:endParaRPr>
          </a:p>
        </p:txBody>
      </p:sp>
      <p:sp>
        <p:nvSpPr>
          <p:cNvPr id="43110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495800" y="1066800"/>
            <a:ext cx="3848100" cy="4572000"/>
          </a:xfrm>
          <a:noFill/>
          <a:ln/>
        </p:spPr>
        <p:txBody>
          <a:bodyPr>
            <a:noAutofit/>
          </a:bodyPr>
          <a:lstStyle/>
          <a:p>
            <a:pPr algn="just">
              <a:buClr>
                <a:schemeClr val="accent2">
                  <a:lumMod val="75000"/>
                </a:schemeClr>
              </a:buClr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Dynamic 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object</a:t>
            </a:r>
          </a:p>
          <a:p>
            <a:pPr algn="just">
              <a:buClr>
                <a:schemeClr val="accent2">
                  <a:lumMod val="75000"/>
                </a:schemeClr>
              </a:buClr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Memory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is acquired by program with an allocation 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request</a:t>
            </a:r>
          </a:p>
          <a:p>
            <a:pPr algn="just">
              <a:buClr>
                <a:schemeClr val="accent2">
                  <a:lumMod val="75000"/>
                </a:schemeClr>
              </a:buClr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new operation</a:t>
            </a:r>
          </a:p>
          <a:p>
            <a:pPr algn="just">
              <a:buClr>
                <a:schemeClr val="accent2">
                  <a:lumMod val="75000"/>
                </a:schemeClr>
              </a:buClr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Dynamic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objects can exist beyond the function in which they were 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allocated</a:t>
            </a:r>
          </a:p>
          <a:p>
            <a:pPr algn="just">
              <a:buClr>
                <a:schemeClr val="accent2">
                  <a:lumMod val="75000"/>
                </a:schemeClr>
              </a:buClr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Object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memory is returned by a </a:t>
            </a:r>
            <a:r>
              <a:rPr lang="en-US" altLang="zh-TW" sz="2400" dirty="0" err="1">
                <a:latin typeface="Times New Roman" pitchFamily="18" charset="0"/>
                <a:cs typeface="Times New Roman" pitchFamily="18" charset="0"/>
              </a:rPr>
              <a:t>deallocation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request</a:t>
            </a:r>
          </a:p>
          <a:p>
            <a:pPr algn="just">
              <a:buClr>
                <a:schemeClr val="accent2">
                  <a:lumMod val="75000"/>
                </a:schemeClr>
              </a:buClr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delete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operation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83880" cy="703150"/>
          </a:xfrm>
          <a:noFill/>
          <a:ln/>
        </p:spPr>
        <p:txBody>
          <a:bodyPr>
            <a:normAutofit/>
          </a:bodyPr>
          <a:lstStyle/>
          <a:p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Memory Allocation</a:t>
            </a:r>
          </a:p>
        </p:txBody>
      </p:sp>
      <p:pic>
        <p:nvPicPr>
          <p:cNvPr id="7" name="Picture 102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371600"/>
            <a:ext cx="7586663" cy="283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762000" y="4343400"/>
            <a:ext cx="2438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TW" altLang="en-US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{</a:t>
            </a:r>
          </a:p>
          <a:p>
            <a:pPr>
              <a:spcBef>
                <a:spcPct val="0"/>
              </a:spcBef>
            </a:pPr>
            <a:r>
              <a:rPr lang="zh-TW" altLang="en-US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int a[200];</a:t>
            </a:r>
          </a:p>
          <a:p>
            <a:pPr>
              <a:spcBef>
                <a:spcPct val="0"/>
              </a:spcBef>
            </a:pP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…</a:t>
            </a:r>
          </a:p>
          <a:p>
            <a:pPr>
              <a:spcBef>
                <a:spcPct val="0"/>
              </a:spcBef>
            </a:pP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}</a:t>
            </a:r>
            <a:endParaRPr lang="en-US" altLang="zh-TW" sz="24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05400" y="4267200"/>
            <a:ext cx="2819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int* </a:t>
            </a:r>
            <a:r>
              <a:rPr lang="en-US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ptr</a:t>
            </a: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ptr</a:t>
            </a: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= new int[200];</a:t>
            </a:r>
          </a:p>
          <a:p>
            <a:pPr>
              <a:spcBef>
                <a:spcPct val="0"/>
              </a:spcBef>
            </a:pP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…</a:t>
            </a:r>
          </a:p>
          <a:p>
            <a:pPr>
              <a:spcBef>
                <a:spcPct val="0"/>
              </a:spcBef>
            </a:pP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delete [] </a:t>
            </a:r>
            <a:r>
              <a:rPr lang="en-US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ptr</a:t>
            </a: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;</a:t>
            </a:r>
            <a:endParaRPr lang="en-US" altLang="zh-TW" sz="24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0" name="Text Box 1030"/>
          <p:cNvSpPr txBox="1">
            <a:spLocks noChangeArrowheads="1"/>
          </p:cNvSpPr>
          <p:nvPr/>
        </p:nvSpPr>
        <p:spPr bwMode="auto">
          <a:xfrm>
            <a:off x="7620000" y="4267200"/>
            <a:ext cx="917239" cy="830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new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delete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077200" cy="1066800"/>
          </a:xfrm>
          <a:noFill/>
          <a:ln/>
        </p:spPr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Object (variable) </a:t>
            </a:r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Creation</a:t>
            </a:r>
            <a:r>
              <a:rPr lang="en-US" altLang="zh-TW" sz="28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New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7848600" cy="4114800"/>
          </a:xfrm>
          <a:noFill/>
          <a:ln/>
        </p:spPr>
        <p:txBody>
          <a:bodyPr>
            <a:norm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Syntax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zh-TW" sz="2400" dirty="0" err="1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altLang="zh-TW" sz="2400" dirty="0" err="1">
                <a:latin typeface="Times New Roman" pitchFamily="18" charset="0"/>
                <a:cs typeface="Times New Roman" pitchFamily="18" charset="0"/>
              </a:rPr>
              <a:t>SomeType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where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is a pointer of type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SomeType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marL="547688" lvl="1" indent="-547688">
              <a:buFont typeface="Monotype Sorts" pitchFamily="2" charset="2"/>
              <a:buNone/>
            </a:pP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marL="547688" lvl="1" indent="-547688">
              <a:buFont typeface="Monotype Sorts" pitchFamily="2" charset="2"/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547688" lvl="1" indent="-547688">
              <a:buNone/>
            </a:pPr>
            <a:r>
              <a:rPr lang="en-US" altLang="zh-TW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		    int* p = new int;</a:t>
            </a:r>
          </a:p>
          <a:p>
            <a:pPr marL="547688" lvl="1" indent="-547688">
              <a:buFont typeface="Monotype Sorts" pitchFamily="2" charset="2"/>
              <a:buNone/>
            </a:pP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838200" y="4191000"/>
            <a:ext cx="4648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742950" lvl="1" indent="-285750">
              <a:buClr>
                <a:schemeClr val="folHlink"/>
              </a:buClr>
              <a:buSzPct val="80000"/>
              <a:buFont typeface="Monotype Sorts" pitchFamily="2" charset="2"/>
              <a:buNone/>
            </a:pPr>
            <a:endParaRPr lang="zh-TW" altLang="en-US" b="0">
              <a:latin typeface="Courier New" pitchFamily="49" charset="0"/>
              <a:ea typeface="新細明體" pitchFamily="18" charset="-12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041524" y="4419600"/>
            <a:ext cx="3902076" cy="1106488"/>
            <a:chOff x="1488" y="2464"/>
            <a:chExt cx="2458" cy="697"/>
          </a:xfrm>
        </p:grpSpPr>
        <p:sp>
          <p:nvSpPr>
            <p:cNvPr id="433158" name="Rectangle 6"/>
            <p:cNvSpPr>
              <a:spLocks noChangeArrowheads="1"/>
            </p:cNvSpPr>
            <p:nvPr/>
          </p:nvSpPr>
          <p:spPr bwMode="auto">
            <a:xfrm>
              <a:off x="1770" y="2907"/>
              <a:ext cx="431" cy="21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3159" name="Line 7"/>
            <p:cNvSpPr>
              <a:spLocks noChangeShapeType="1"/>
            </p:cNvSpPr>
            <p:nvPr/>
          </p:nvSpPr>
          <p:spPr bwMode="auto">
            <a:xfrm>
              <a:off x="1987" y="3014"/>
              <a:ext cx="499" cy="1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3160" name="Freeform 8"/>
            <p:cNvSpPr>
              <a:spLocks noEditPoints="1"/>
            </p:cNvSpPr>
            <p:nvPr/>
          </p:nvSpPr>
          <p:spPr bwMode="auto">
            <a:xfrm>
              <a:off x="1950" y="2966"/>
              <a:ext cx="611" cy="98"/>
            </a:xfrm>
            <a:custGeom>
              <a:avLst/>
              <a:gdLst/>
              <a:ahLst/>
              <a:cxnLst>
                <a:cxn ang="0">
                  <a:pos x="73" y="48"/>
                </a:cxn>
                <a:cxn ang="0">
                  <a:pos x="73" y="42"/>
                </a:cxn>
                <a:cxn ang="0">
                  <a:pos x="71" y="39"/>
                </a:cxn>
                <a:cxn ang="0">
                  <a:pos x="69" y="33"/>
                </a:cxn>
                <a:cxn ang="0">
                  <a:pos x="65" y="27"/>
                </a:cxn>
                <a:cxn ang="0">
                  <a:pos x="62" y="23"/>
                </a:cxn>
                <a:cxn ang="0">
                  <a:pos x="58" y="19"/>
                </a:cxn>
                <a:cxn ang="0">
                  <a:pos x="52" y="16"/>
                </a:cxn>
                <a:cxn ang="0">
                  <a:pos x="48" y="14"/>
                </a:cxn>
                <a:cxn ang="0">
                  <a:pos x="42" y="14"/>
                </a:cxn>
                <a:cxn ang="0">
                  <a:pos x="37" y="12"/>
                </a:cxn>
                <a:cxn ang="0">
                  <a:pos x="31" y="14"/>
                </a:cxn>
                <a:cxn ang="0">
                  <a:pos x="25" y="14"/>
                </a:cxn>
                <a:cxn ang="0">
                  <a:pos x="19" y="16"/>
                </a:cxn>
                <a:cxn ang="0">
                  <a:pos x="14" y="19"/>
                </a:cxn>
                <a:cxn ang="0">
                  <a:pos x="10" y="23"/>
                </a:cxn>
                <a:cxn ang="0">
                  <a:pos x="6" y="27"/>
                </a:cxn>
                <a:cxn ang="0">
                  <a:pos x="4" y="33"/>
                </a:cxn>
                <a:cxn ang="0">
                  <a:pos x="0" y="39"/>
                </a:cxn>
                <a:cxn ang="0">
                  <a:pos x="0" y="42"/>
                </a:cxn>
                <a:cxn ang="0">
                  <a:pos x="0" y="48"/>
                </a:cxn>
                <a:cxn ang="0">
                  <a:pos x="0" y="54"/>
                </a:cxn>
                <a:cxn ang="0">
                  <a:pos x="0" y="60"/>
                </a:cxn>
                <a:cxn ang="0">
                  <a:pos x="4" y="65"/>
                </a:cxn>
                <a:cxn ang="0">
                  <a:pos x="6" y="71"/>
                </a:cxn>
                <a:cxn ang="0">
                  <a:pos x="10" y="75"/>
                </a:cxn>
                <a:cxn ang="0">
                  <a:pos x="14" y="79"/>
                </a:cxn>
                <a:cxn ang="0">
                  <a:pos x="19" y="81"/>
                </a:cxn>
                <a:cxn ang="0">
                  <a:pos x="25" y="84"/>
                </a:cxn>
                <a:cxn ang="0">
                  <a:pos x="31" y="84"/>
                </a:cxn>
                <a:cxn ang="0">
                  <a:pos x="37" y="86"/>
                </a:cxn>
                <a:cxn ang="0">
                  <a:pos x="42" y="84"/>
                </a:cxn>
                <a:cxn ang="0">
                  <a:pos x="48" y="84"/>
                </a:cxn>
                <a:cxn ang="0">
                  <a:pos x="52" y="81"/>
                </a:cxn>
                <a:cxn ang="0">
                  <a:pos x="58" y="79"/>
                </a:cxn>
                <a:cxn ang="0">
                  <a:pos x="62" y="75"/>
                </a:cxn>
                <a:cxn ang="0">
                  <a:pos x="65" y="71"/>
                </a:cxn>
                <a:cxn ang="0">
                  <a:pos x="69" y="65"/>
                </a:cxn>
                <a:cxn ang="0">
                  <a:pos x="71" y="60"/>
                </a:cxn>
                <a:cxn ang="0">
                  <a:pos x="73" y="54"/>
                </a:cxn>
                <a:cxn ang="0">
                  <a:pos x="73" y="48"/>
                </a:cxn>
                <a:cxn ang="0">
                  <a:pos x="611" y="48"/>
                </a:cxn>
                <a:cxn ang="0">
                  <a:pos x="513" y="98"/>
                </a:cxn>
                <a:cxn ang="0">
                  <a:pos x="515" y="90"/>
                </a:cxn>
                <a:cxn ang="0">
                  <a:pos x="519" y="82"/>
                </a:cxn>
                <a:cxn ang="0">
                  <a:pos x="521" y="77"/>
                </a:cxn>
                <a:cxn ang="0">
                  <a:pos x="523" y="69"/>
                </a:cxn>
                <a:cxn ang="0">
                  <a:pos x="523" y="61"/>
                </a:cxn>
                <a:cxn ang="0">
                  <a:pos x="525" y="52"/>
                </a:cxn>
                <a:cxn ang="0">
                  <a:pos x="525" y="44"/>
                </a:cxn>
                <a:cxn ang="0">
                  <a:pos x="523" y="37"/>
                </a:cxn>
                <a:cxn ang="0">
                  <a:pos x="523" y="29"/>
                </a:cxn>
                <a:cxn ang="0">
                  <a:pos x="521" y="21"/>
                </a:cxn>
                <a:cxn ang="0">
                  <a:pos x="519" y="14"/>
                </a:cxn>
                <a:cxn ang="0">
                  <a:pos x="515" y="8"/>
                </a:cxn>
                <a:cxn ang="0">
                  <a:pos x="513" y="0"/>
                </a:cxn>
                <a:cxn ang="0">
                  <a:pos x="611" y="48"/>
                </a:cxn>
              </a:cxnLst>
              <a:rect l="0" t="0" r="r" b="b"/>
              <a:pathLst>
                <a:path w="611" h="98">
                  <a:moveTo>
                    <a:pt x="73" y="48"/>
                  </a:moveTo>
                  <a:lnTo>
                    <a:pt x="73" y="42"/>
                  </a:lnTo>
                  <a:lnTo>
                    <a:pt x="71" y="39"/>
                  </a:lnTo>
                  <a:lnTo>
                    <a:pt x="69" y="33"/>
                  </a:lnTo>
                  <a:lnTo>
                    <a:pt x="65" y="27"/>
                  </a:lnTo>
                  <a:lnTo>
                    <a:pt x="62" y="23"/>
                  </a:lnTo>
                  <a:lnTo>
                    <a:pt x="58" y="19"/>
                  </a:lnTo>
                  <a:lnTo>
                    <a:pt x="52" y="16"/>
                  </a:lnTo>
                  <a:lnTo>
                    <a:pt x="48" y="14"/>
                  </a:lnTo>
                  <a:lnTo>
                    <a:pt x="42" y="14"/>
                  </a:lnTo>
                  <a:lnTo>
                    <a:pt x="37" y="12"/>
                  </a:lnTo>
                  <a:lnTo>
                    <a:pt x="31" y="14"/>
                  </a:lnTo>
                  <a:lnTo>
                    <a:pt x="25" y="14"/>
                  </a:lnTo>
                  <a:lnTo>
                    <a:pt x="19" y="16"/>
                  </a:lnTo>
                  <a:lnTo>
                    <a:pt x="14" y="19"/>
                  </a:lnTo>
                  <a:lnTo>
                    <a:pt x="10" y="23"/>
                  </a:lnTo>
                  <a:lnTo>
                    <a:pt x="6" y="27"/>
                  </a:lnTo>
                  <a:lnTo>
                    <a:pt x="4" y="33"/>
                  </a:lnTo>
                  <a:lnTo>
                    <a:pt x="0" y="39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4" y="65"/>
                  </a:lnTo>
                  <a:lnTo>
                    <a:pt x="6" y="71"/>
                  </a:lnTo>
                  <a:lnTo>
                    <a:pt x="10" y="75"/>
                  </a:lnTo>
                  <a:lnTo>
                    <a:pt x="14" y="79"/>
                  </a:lnTo>
                  <a:lnTo>
                    <a:pt x="19" y="81"/>
                  </a:lnTo>
                  <a:lnTo>
                    <a:pt x="25" y="84"/>
                  </a:lnTo>
                  <a:lnTo>
                    <a:pt x="31" y="84"/>
                  </a:lnTo>
                  <a:lnTo>
                    <a:pt x="37" y="86"/>
                  </a:lnTo>
                  <a:lnTo>
                    <a:pt x="42" y="84"/>
                  </a:lnTo>
                  <a:lnTo>
                    <a:pt x="48" y="84"/>
                  </a:lnTo>
                  <a:lnTo>
                    <a:pt x="52" y="81"/>
                  </a:lnTo>
                  <a:lnTo>
                    <a:pt x="58" y="79"/>
                  </a:lnTo>
                  <a:lnTo>
                    <a:pt x="62" y="75"/>
                  </a:lnTo>
                  <a:lnTo>
                    <a:pt x="65" y="71"/>
                  </a:lnTo>
                  <a:lnTo>
                    <a:pt x="69" y="65"/>
                  </a:lnTo>
                  <a:lnTo>
                    <a:pt x="71" y="60"/>
                  </a:lnTo>
                  <a:lnTo>
                    <a:pt x="73" y="54"/>
                  </a:lnTo>
                  <a:lnTo>
                    <a:pt x="73" y="48"/>
                  </a:lnTo>
                  <a:close/>
                  <a:moveTo>
                    <a:pt x="611" y="48"/>
                  </a:moveTo>
                  <a:lnTo>
                    <a:pt x="513" y="98"/>
                  </a:lnTo>
                  <a:lnTo>
                    <a:pt x="515" y="90"/>
                  </a:lnTo>
                  <a:lnTo>
                    <a:pt x="519" y="82"/>
                  </a:lnTo>
                  <a:lnTo>
                    <a:pt x="521" y="77"/>
                  </a:lnTo>
                  <a:lnTo>
                    <a:pt x="523" y="69"/>
                  </a:lnTo>
                  <a:lnTo>
                    <a:pt x="523" y="61"/>
                  </a:lnTo>
                  <a:lnTo>
                    <a:pt x="525" y="52"/>
                  </a:lnTo>
                  <a:lnTo>
                    <a:pt x="525" y="44"/>
                  </a:lnTo>
                  <a:lnTo>
                    <a:pt x="523" y="37"/>
                  </a:lnTo>
                  <a:lnTo>
                    <a:pt x="523" y="29"/>
                  </a:lnTo>
                  <a:lnTo>
                    <a:pt x="521" y="21"/>
                  </a:lnTo>
                  <a:lnTo>
                    <a:pt x="519" y="14"/>
                  </a:lnTo>
                  <a:lnTo>
                    <a:pt x="515" y="8"/>
                  </a:lnTo>
                  <a:lnTo>
                    <a:pt x="513" y="0"/>
                  </a:lnTo>
                  <a:lnTo>
                    <a:pt x="611" y="48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3161" name="Rectangle 9"/>
            <p:cNvSpPr>
              <a:spLocks noChangeArrowheads="1"/>
            </p:cNvSpPr>
            <p:nvPr/>
          </p:nvSpPr>
          <p:spPr bwMode="auto">
            <a:xfrm>
              <a:off x="2592" y="2880"/>
              <a:ext cx="430" cy="21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3162" name="Rectangle 10"/>
            <p:cNvSpPr>
              <a:spLocks noChangeArrowheads="1"/>
            </p:cNvSpPr>
            <p:nvPr/>
          </p:nvSpPr>
          <p:spPr bwMode="auto">
            <a:xfrm>
              <a:off x="1488" y="2928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en-US" altLang="zh-TW" sz="2400"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p</a:t>
              </a:r>
            </a:p>
          </p:txBody>
        </p:sp>
        <p:sp>
          <p:nvSpPr>
            <p:cNvPr id="433163" name="Line 11"/>
            <p:cNvSpPr>
              <a:spLocks noChangeShapeType="1"/>
            </p:cNvSpPr>
            <p:nvPr/>
          </p:nvSpPr>
          <p:spPr bwMode="auto">
            <a:xfrm>
              <a:off x="2775" y="2693"/>
              <a:ext cx="1" cy="69"/>
            </a:xfrm>
            <a:prstGeom prst="line">
              <a:avLst/>
            </a:prstGeom>
            <a:noFill/>
            <a:ln w="26988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3164" name="Freeform 12"/>
            <p:cNvSpPr>
              <a:spLocks/>
            </p:cNvSpPr>
            <p:nvPr/>
          </p:nvSpPr>
          <p:spPr bwMode="auto">
            <a:xfrm>
              <a:off x="2727" y="2739"/>
              <a:ext cx="98" cy="97"/>
            </a:xfrm>
            <a:custGeom>
              <a:avLst/>
              <a:gdLst/>
              <a:ahLst/>
              <a:cxnLst>
                <a:cxn ang="0">
                  <a:pos x="48" y="97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14" y="6"/>
                </a:cxn>
                <a:cxn ang="0">
                  <a:pos x="21" y="8"/>
                </a:cxn>
                <a:cxn ang="0">
                  <a:pos x="29" y="10"/>
                </a:cxn>
                <a:cxn ang="0">
                  <a:pos x="37" y="10"/>
                </a:cxn>
                <a:cxn ang="0">
                  <a:pos x="44" y="12"/>
                </a:cxn>
                <a:cxn ang="0">
                  <a:pos x="52" y="12"/>
                </a:cxn>
                <a:cxn ang="0">
                  <a:pos x="60" y="10"/>
                </a:cxn>
                <a:cxn ang="0">
                  <a:pos x="67" y="10"/>
                </a:cxn>
                <a:cxn ang="0">
                  <a:pos x="75" y="8"/>
                </a:cxn>
                <a:cxn ang="0">
                  <a:pos x="83" y="6"/>
                </a:cxn>
                <a:cxn ang="0">
                  <a:pos x="90" y="2"/>
                </a:cxn>
                <a:cxn ang="0">
                  <a:pos x="98" y="0"/>
                </a:cxn>
                <a:cxn ang="0">
                  <a:pos x="48" y="97"/>
                </a:cxn>
              </a:cxnLst>
              <a:rect l="0" t="0" r="r" b="b"/>
              <a:pathLst>
                <a:path w="98" h="97">
                  <a:moveTo>
                    <a:pt x="48" y="97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14" y="6"/>
                  </a:lnTo>
                  <a:lnTo>
                    <a:pt x="21" y="8"/>
                  </a:lnTo>
                  <a:lnTo>
                    <a:pt x="29" y="10"/>
                  </a:lnTo>
                  <a:lnTo>
                    <a:pt x="37" y="10"/>
                  </a:lnTo>
                  <a:lnTo>
                    <a:pt x="44" y="12"/>
                  </a:lnTo>
                  <a:lnTo>
                    <a:pt x="52" y="12"/>
                  </a:lnTo>
                  <a:lnTo>
                    <a:pt x="60" y="10"/>
                  </a:lnTo>
                  <a:lnTo>
                    <a:pt x="67" y="10"/>
                  </a:lnTo>
                  <a:lnTo>
                    <a:pt x="75" y="8"/>
                  </a:lnTo>
                  <a:lnTo>
                    <a:pt x="83" y="6"/>
                  </a:lnTo>
                  <a:lnTo>
                    <a:pt x="90" y="2"/>
                  </a:lnTo>
                  <a:lnTo>
                    <a:pt x="98" y="0"/>
                  </a:lnTo>
                  <a:lnTo>
                    <a:pt x="48" y="97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3165" name="Rectangle 13"/>
            <p:cNvSpPr>
              <a:spLocks noChangeArrowheads="1"/>
            </p:cNvSpPr>
            <p:nvPr/>
          </p:nvSpPr>
          <p:spPr bwMode="auto">
            <a:xfrm>
              <a:off x="2012" y="2464"/>
              <a:ext cx="193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en-US" altLang="zh-TW" sz="2400" b="0" dirty="0"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Uninitialized int variable</a:t>
              </a:r>
              <a:endPara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endParaRPr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077200" cy="1066800"/>
          </a:xfrm>
          <a:noFill/>
          <a:ln/>
        </p:spPr>
        <p:txBody>
          <a:bodyPr>
            <a:normAutofit/>
          </a:bodyPr>
          <a:lstStyle/>
          <a:p>
            <a:r>
              <a:rPr lang="en-IN" altLang="zh-TW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Allocation of Memory using new Keyword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90600"/>
            <a:ext cx="7848600" cy="4648200"/>
          </a:xfrm>
          <a:noFill/>
          <a:ln/>
        </p:spPr>
        <p:txBody>
          <a:bodyPr>
            <a:normAutofit/>
          </a:bodyPr>
          <a:lstStyle/>
          <a:p>
            <a:pPr>
              <a:buFont typeface="Monotype Sorts" pitchFamily="2" charset="2"/>
              <a:buNone/>
            </a:pPr>
            <a:r>
              <a:rPr lang="en-IN" altLang="zh-TW" sz="2400" dirty="0" smtClean="0">
                <a:latin typeface="Times New Roman" pitchFamily="18" charset="0"/>
                <a:cs typeface="Times New Roman" pitchFamily="18" charset="0"/>
              </a:rPr>
              <a:t>int *</a:t>
            </a:r>
            <a:r>
              <a:rPr lang="en-IN" altLang="zh-TW" sz="2400" dirty="0" err="1" smtClean="0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IN" altLang="zh-TW" sz="2400" dirty="0" smtClean="0">
                <a:latin typeface="Times New Roman" pitchFamily="18" charset="0"/>
                <a:cs typeface="Times New Roman" pitchFamily="18" charset="0"/>
              </a:rPr>
              <a:t> = new int;</a:t>
            </a:r>
          </a:p>
          <a:p>
            <a:pPr>
              <a:buFont typeface="Monotype Sorts" pitchFamily="2" charset="2"/>
              <a:buNone/>
            </a:pPr>
            <a:r>
              <a:rPr lang="en-IN" altLang="zh-TW" sz="2400" dirty="0" smtClean="0">
                <a:latin typeface="Times New Roman" pitchFamily="18" charset="0"/>
                <a:cs typeface="Times New Roman" pitchFamily="18" charset="0"/>
              </a:rPr>
              <a:t>//We can declare a variable while dynamical allocation in the following two ways.</a:t>
            </a:r>
          </a:p>
          <a:p>
            <a:pPr>
              <a:buFont typeface="Monotype Sorts" pitchFamily="2" charset="2"/>
              <a:buNone/>
            </a:pPr>
            <a:r>
              <a:rPr lang="en-IN" altLang="zh-TW" sz="2400" dirty="0" smtClean="0">
                <a:latin typeface="Times New Roman" pitchFamily="18" charset="0"/>
                <a:cs typeface="Times New Roman" pitchFamily="18" charset="0"/>
              </a:rPr>
              <a:t>int *</a:t>
            </a:r>
            <a:r>
              <a:rPr lang="en-IN" altLang="zh-TW" sz="2400" dirty="0" err="1" smtClean="0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IN" altLang="zh-TW" sz="2400" dirty="0" smtClean="0">
                <a:latin typeface="Times New Roman" pitchFamily="18" charset="0"/>
                <a:cs typeface="Times New Roman" pitchFamily="18" charset="0"/>
              </a:rPr>
              <a:t> = new int (10);</a:t>
            </a:r>
          </a:p>
          <a:p>
            <a:pPr>
              <a:buFont typeface="Monotype Sorts" pitchFamily="2" charset="2"/>
              <a:buNone/>
            </a:pPr>
            <a:r>
              <a:rPr lang="en-IN" altLang="zh-TW" sz="2400" dirty="0" smtClean="0">
                <a:latin typeface="Times New Roman" pitchFamily="18" charset="0"/>
                <a:cs typeface="Times New Roman" pitchFamily="18" charset="0"/>
              </a:rPr>
              <a:t>int *</a:t>
            </a:r>
            <a:r>
              <a:rPr lang="en-IN" altLang="zh-TW" sz="2400" dirty="0" err="1" smtClean="0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IN" altLang="zh-TW" sz="2400" dirty="0" smtClean="0">
                <a:latin typeface="Times New Roman" pitchFamily="18" charset="0"/>
                <a:cs typeface="Times New Roman" pitchFamily="18" charset="0"/>
              </a:rPr>
              <a:t> = new int {15};</a:t>
            </a:r>
          </a:p>
          <a:p>
            <a:pPr>
              <a:buFont typeface="Monotype Sorts" pitchFamily="2" charset="2"/>
              <a:buNone/>
            </a:pPr>
            <a:r>
              <a:rPr lang="en-IN" altLang="zh-TW" sz="2400" dirty="0" smtClean="0">
                <a:latin typeface="Times New Roman" pitchFamily="18" charset="0"/>
                <a:cs typeface="Times New Roman" pitchFamily="18" charset="0"/>
              </a:rPr>
              <a:t>// new operator is also used to allocate a block(an array) of memory of type data-type.</a:t>
            </a:r>
          </a:p>
          <a:p>
            <a:pPr>
              <a:buFont typeface="Monotype Sorts" pitchFamily="2" charset="2"/>
              <a:buNone/>
            </a:pPr>
            <a:r>
              <a:rPr lang="en-IN" altLang="zh-TW" sz="2400" dirty="0" smtClean="0">
                <a:latin typeface="Times New Roman" pitchFamily="18" charset="0"/>
                <a:cs typeface="Times New Roman" pitchFamily="18" charset="0"/>
              </a:rPr>
              <a:t>int *</a:t>
            </a:r>
            <a:r>
              <a:rPr lang="en-IN" altLang="zh-TW" sz="2400" dirty="0" err="1" smtClean="0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IN" altLang="zh-TW" sz="2400" dirty="0" smtClean="0">
                <a:latin typeface="Times New Roman" pitchFamily="18" charset="0"/>
                <a:cs typeface="Times New Roman" pitchFamily="18" charset="0"/>
              </a:rPr>
              <a:t> = new int[20];</a:t>
            </a:r>
          </a:p>
          <a:p>
            <a:pPr>
              <a:buFont typeface="Monotype Sorts" pitchFamily="2" charset="2"/>
              <a:buNone/>
            </a:pPr>
            <a:r>
              <a:rPr lang="en-IN" altLang="zh-TW" sz="2400" dirty="0" smtClean="0">
                <a:latin typeface="Times New Roman" pitchFamily="18" charset="0"/>
                <a:cs typeface="Times New Roman" pitchFamily="18" charset="0"/>
              </a:rPr>
              <a:t>// The above statement dynamically allocates memory for 20 integers continuously of type int and returns a pointer to the </a:t>
            </a:r>
          </a:p>
          <a:p>
            <a:pPr>
              <a:buFont typeface="Monotype Sorts" pitchFamily="2" charset="2"/>
              <a:buNone/>
            </a:pPr>
            <a:r>
              <a:rPr lang="en-IN" altLang="zh-TW" sz="2400" dirty="0" smtClean="0">
                <a:latin typeface="Times New Roman" pitchFamily="18" charset="0"/>
                <a:cs typeface="Times New Roman" pitchFamily="18" charset="0"/>
              </a:rPr>
              <a:t>first element of the sequence to ‘</a:t>
            </a:r>
            <a:r>
              <a:rPr lang="en-IN" altLang="zh-TW" sz="2400" dirty="0" err="1" smtClean="0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IN" altLang="zh-TW" sz="2400" dirty="0" smtClean="0">
                <a:latin typeface="Times New Roman" pitchFamily="18" charset="0"/>
                <a:cs typeface="Times New Roman" pitchFamily="18" charset="0"/>
              </a:rPr>
              <a:t>’ pointer.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915400" cy="990600"/>
          </a:xfrm>
          <a:noFill/>
          <a:ln/>
        </p:spPr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Object (variable) destruction: Delete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502920" y="1146048"/>
            <a:ext cx="8183880" cy="4187952"/>
          </a:xfrm>
          <a:noFill/>
          <a:ln/>
        </p:spPr>
        <p:txBody>
          <a:bodyPr>
            <a:normAutofit fontScale="92500" lnSpcReduction="10000"/>
          </a:bodyPr>
          <a:lstStyle/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en-US" altLang="zh-TW" sz="26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Syntax    </a:t>
            </a: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en-US" altLang="zh-TW" sz="2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delete </a:t>
            </a:r>
            <a:r>
              <a:rPr lang="en-US" altLang="zh-TW" sz="26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p; </a:t>
            </a:r>
            <a:endParaRPr lang="en-US" altLang="zh-TW" sz="26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en-US" altLang="zh-TW" sz="2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storage </a:t>
            </a:r>
            <a:r>
              <a:rPr lang="en-US" altLang="zh-TW" sz="26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pointed to by p is returned to free store and p is now </a:t>
            </a:r>
            <a:r>
              <a:rPr lang="en-US" altLang="zh-TW" sz="2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undefined</a:t>
            </a: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en-US" altLang="zh-TW" sz="2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Example:</a:t>
            </a:r>
          </a:p>
          <a:p>
            <a:pPr marL="547688" lvl="1" indent="882650">
              <a:buClr>
                <a:schemeClr val="accent2">
                  <a:lumMod val="75000"/>
                </a:schemeClr>
              </a:buClr>
              <a:buNone/>
            </a:pPr>
            <a:r>
              <a:rPr lang="en-US" altLang="zh-TW" sz="2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int* p = new int;</a:t>
            </a:r>
          </a:p>
          <a:p>
            <a:pPr marL="547688" lvl="1" indent="882650">
              <a:buClr>
                <a:schemeClr val="accent2">
                  <a:lumMod val="75000"/>
                </a:schemeClr>
              </a:buClr>
              <a:buNone/>
            </a:pPr>
            <a:r>
              <a:rPr lang="en-US" altLang="zh-TW" sz="2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*p = 10;</a:t>
            </a:r>
          </a:p>
          <a:p>
            <a:pPr marL="547688" lvl="1" indent="882650">
              <a:buClr>
                <a:schemeClr val="accent2">
                  <a:lumMod val="75000"/>
                </a:schemeClr>
              </a:buClr>
              <a:buNone/>
            </a:pPr>
            <a:r>
              <a:rPr lang="en-US" altLang="zh-TW" sz="2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delete p;</a:t>
            </a:r>
          </a:p>
          <a:p>
            <a:pPr marL="547688" lvl="1" indent="882650">
              <a:buClr>
                <a:schemeClr val="accent2">
                  <a:lumMod val="75000"/>
                </a:schemeClr>
              </a:buClr>
              <a:buNone/>
            </a:pPr>
            <a:endParaRPr lang="en-US" altLang="zh-TW" sz="26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547688" lvl="1" indent="882650">
              <a:buClr>
                <a:schemeClr val="accent2">
                  <a:lumMod val="75000"/>
                </a:schemeClr>
              </a:buClr>
              <a:buNone/>
            </a:pPr>
            <a:r>
              <a:rPr lang="en-US" altLang="zh-TW" sz="2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			P</a:t>
            </a:r>
          </a:p>
          <a:p>
            <a:pPr lvl="1">
              <a:buFont typeface="Monotype Sorts" pitchFamily="2" charset="2"/>
              <a:buNone/>
            </a:pP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733800" y="4800600"/>
            <a:ext cx="684213" cy="3429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IN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4078288" y="4970462"/>
            <a:ext cx="792162" cy="158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IN"/>
          </a:p>
        </p:txBody>
      </p:sp>
      <p:sp>
        <p:nvSpPr>
          <p:cNvPr id="16" name="Freeform 6"/>
          <p:cNvSpPr>
            <a:spLocks noEditPoints="1"/>
          </p:cNvSpPr>
          <p:nvPr/>
        </p:nvSpPr>
        <p:spPr bwMode="auto">
          <a:xfrm>
            <a:off x="4019550" y="4894262"/>
            <a:ext cx="969963" cy="155575"/>
          </a:xfrm>
          <a:custGeom>
            <a:avLst/>
            <a:gdLst/>
            <a:ahLst/>
            <a:cxnLst>
              <a:cxn ang="0">
                <a:pos x="73" y="48"/>
              </a:cxn>
              <a:cxn ang="0">
                <a:pos x="73" y="42"/>
              </a:cxn>
              <a:cxn ang="0">
                <a:pos x="71" y="39"/>
              </a:cxn>
              <a:cxn ang="0">
                <a:pos x="69" y="33"/>
              </a:cxn>
              <a:cxn ang="0">
                <a:pos x="65" y="27"/>
              </a:cxn>
              <a:cxn ang="0">
                <a:pos x="62" y="23"/>
              </a:cxn>
              <a:cxn ang="0">
                <a:pos x="58" y="19"/>
              </a:cxn>
              <a:cxn ang="0">
                <a:pos x="52" y="16"/>
              </a:cxn>
              <a:cxn ang="0">
                <a:pos x="48" y="14"/>
              </a:cxn>
              <a:cxn ang="0">
                <a:pos x="42" y="14"/>
              </a:cxn>
              <a:cxn ang="0">
                <a:pos x="37" y="12"/>
              </a:cxn>
              <a:cxn ang="0">
                <a:pos x="31" y="14"/>
              </a:cxn>
              <a:cxn ang="0">
                <a:pos x="25" y="14"/>
              </a:cxn>
              <a:cxn ang="0">
                <a:pos x="19" y="16"/>
              </a:cxn>
              <a:cxn ang="0">
                <a:pos x="14" y="19"/>
              </a:cxn>
              <a:cxn ang="0">
                <a:pos x="10" y="23"/>
              </a:cxn>
              <a:cxn ang="0">
                <a:pos x="6" y="27"/>
              </a:cxn>
              <a:cxn ang="0">
                <a:pos x="4" y="33"/>
              </a:cxn>
              <a:cxn ang="0">
                <a:pos x="0" y="39"/>
              </a:cxn>
              <a:cxn ang="0">
                <a:pos x="0" y="42"/>
              </a:cxn>
              <a:cxn ang="0">
                <a:pos x="0" y="48"/>
              </a:cxn>
              <a:cxn ang="0">
                <a:pos x="0" y="54"/>
              </a:cxn>
              <a:cxn ang="0">
                <a:pos x="0" y="60"/>
              </a:cxn>
              <a:cxn ang="0">
                <a:pos x="4" y="65"/>
              </a:cxn>
              <a:cxn ang="0">
                <a:pos x="6" y="71"/>
              </a:cxn>
              <a:cxn ang="0">
                <a:pos x="10" y="75"/>
              </a:cxn>
              <a:cxn ang="0">
                <a:pos x="14" y="79"/>
              </a:cxn>
              <a:cxn ang="0">
                <a:pos x="19" y="81"/>
              </a:cxn>
              <a:cxn ang="0">
                <a:pos x="25" y="84"/>
              </a:cxn>
              <a:cxn ang="0">
                <a:pos x="31" y="84"/>
              </a:cxn>
              <a:cxn ang="0">
                <a:pos x="37" y="86"/>
              </a:cxn>
              <a:cxn ang="0">
                <a:pos x="42" y="84"/>
              </a:cxn>
              <a:cxn ang="0">
                <a:pos x="48" y="84"/>
              </a:cxn>
              <a:cxn ang="0">
                <a:pos x="52" y="81"/>
              </a:cxn>
              <a:cxn ang="0">
                <a:pos x="58" y="79"/>
              </a:cxn>
              <a:cxn ang="0">
                <a:pos x="62" y="75"/>
              </a:cxn>
              <a:cxn ang="0">
                <a:pos x="65" y="71"/>
              </a:cxn>
              <a:cxn ang="0">
                <a:pos x="69" y="65"/>
              </a:cxn>
              <a:cxn ang="0">
                <a:pos x="71" y="60"/>
              </a:cxn>
              <a:cxn ang="0">
                <a:pos x="73" y="54"/>
              </a:cxn>
              <a:cxn ang="0">
                <a:pos x="73" y="48"/>
              </a:cxn>
              <a:cxn ang="0">
                <a:pos x="611" y="48"/>
              </a:cxn>
              <a:cxn ang="0">
                <a:pos x="513" y="98"/>
              </a:cxn>
              <a:cxn ang="0">
                <a:pos x="515" y="90"/>
              </a:cxn>
              <a:cxn ang="0">
                <a:pos x="519" y="82"/>
              </a:cxn>
              <a:cxn ang="0">
                <a:pos x="521" y="77"/>
              </a:cxn>
              <a:cxn ang="0">
                <a:pos x="523" y="69"/>
              </a:cxn>
              <a:cxn ang="0">
                <a:pos x="523" y="61"/>
              </a:cxn>
              <a:cxn ang="0">
                <a:pos x="525" y="52"/>
              </a:cxn>
              <a:cxn ang="0">
                <a:pos x="525" y="44"/>
              </a:cxn>
              <a:cxn ang="0">
                <a:pos x="523" y="37"/>
              </a:cxn>
              <a:cxn ang="0">
                <a:pos x="523" y="29"/>
              </a:cxn>
              <a:cxn ang="0">
                <a:pos x="521" y="21"/>
              </a:cxn>
              <a:cxn ang="0">
                <a:pos x="519" y="14"/>
              </a:cxn>
              <a:cxn ang="0">
                <a:pos x="515" y="8"/>
              </a:cxn>
              <a:cxn ang="0">
                <a:pos x="513" y="0"/>
              </a:cxn>
              <a:cxn ang="0">
                <a:pos x="611" y="48"/>
              </a:cxn>
            </a:cxnLst>
            <a:rect l="0" t="0" r="r" b="b"/>
            <a:pathLst>
              <a:path w="611" h="98">
                <a:moveTo>
                  <a:pt x="73" y="48"/>
                </a:moveTo>
                <a:lnTo>
                  <a:pt x="73" y="42"/>
                </a:lnTo>
                <a:lnTo>
                  <a:pt x="71" y="39"/>
                </a:lnTo>
                <a:lnTo>
                  <a:pt x="69" y="33"/>
                </a:lnTo>
                <a:lnTo>
                  <a:pt x="65" y="27"/>
                </a:lnTo>
                <a:lnTo>
                  <a:pt x="62" y="23"/>
                </a:lnTo>
                <a:lnTo>
                  <a:pt x="58" y="19"/>
                </a:lnTo>
                <a:lnTo>
                  <a:pt x="52" y="16"/>
                </a:lnTo>
                <a:lnTo>
                  <a:pt x="48" y="14"/>
                </a:lnTo>
                <a:lnTo>
                  <a:pt x="42" y="14"/>
                </a:lnTo>
                <a:lnTo>
                  <a:pt x="37" y="12"/>
                </a:lnTo>
                <a:lnTo>
                  <a:pt x="31" y="14"/>
                </a:lnTo>
                <a:lnTo>
                  <a:pt x="25" y="14"/>
                </a:lnTo>
                <a:lnTo>
                  <a:pt x="19" y="16"/>
                </a:lnTo>
                <a:lnTo>
                  <a:pt x="14" y="19"/>
                </a:lnTo>
                <a:lnTo>
                  <a:pt x="10" y="23"/>
                </a:lnTo>
                <a:lnTo>
                  <a:pt x="6" y="27"/>
                </a:lnTo>
                <a:lnTo>
                  <a:pt x="4" y="33"/>
                </a:lnTo>
                <a:lnTo>
                  <a:pt x="0" y="39"/>
                </a:lnTo>
                <a:lnTo>
                  <a:pt x="0" y="42"/>
                </a:lnTo>
                <a:lnTo>
                  <a:pt x="0" y="48"/>
                </a:lnTo>
                <a:lnTo>
                  <a:pt x="0" y="54"/>
                </a:lnTo>
                <a:lnTo>
                  <a:pt x="0" y="60"/>
                </a:lnTo>
                <a:lnTo>
                  <a:pt x="4" y="65"/>
                </a:lnTo>
                <a:lnTo>
                  <a:pt x="6" y="71"/>
                </a:lnTo>
                <a:lnTo>
                  <a:pt x="10" y="75"/>
                </a:lnTo>
                <a:lnTo>
                  <a:pt x="14" y="79"/>
                </a:lnTo>
                <a:lnTo>
                  <a:pt x="19" y="81"/>
                </a:lnTo>
                <a:lnTo>
                  <a:pt x="25" y="84"/>
                </a:lnTo>
                <a:lnTo>
                  <a:pt x="31" y="84"/>
                </a:lnTo>
                <a:lnTo>
                  <a:pt x="37" y="86"/>
                </a:lnTo>
                <a:lnTo>
                  <a:pt x="42" y="84"/>
                </a:lnTo>
                <a:lnTo>
                  <a:pt x="48" y="84"/>
                </a:lnTo>
                <a:lnTo>
                  <a:pt x="52" y="81"/>
                </a:lnTo>
                <a:lnTo>
                  <a:pt x="58" y="79"/>
                </a:lnTo>
                <a:lnTo>
                  <a:pt x="62" y="75"/>
                </a:lnTo>
                <a:lnTo>
                  <a:pt x="65" y="71"/>
                </a:lnTo>
                <a:lnTo>
                  <a:pt x="69" y="65"/>
                </a:lnTo>
                <a:lnTo>
                  <a:pt x="71" y="60"/>
                </a:lnTo>
                <a:lnTo>
                  <a:pt x="73" y="54"/>
                </a:lnTo>
                <a:lnTo>
                  <a:pt x="73" y="48"/>
                </a:lnTo>
                <a:close/>
                <a:moveTo>
                  <a:pt x="611" y="48"/>
                </a:moveTo>
                <a:lnTo>
                  <a:pt x="513" y="98"/>
                </a:lnTo>
                <a:lnTo>
                  <a:pt x="515" y="90"/>
                </a:lnTo>
                <a:lnTo>
                  <a:pt x="519" y="82"/>
                </a:lnTo>
                <a:lnTo>
                  <a:pt x="521" y="77"/>
                </a:lnTo>
                <a:lnTo>
                  <a:pt x="523" y="69"/>
                </a:lnTo>
                <a:lnTo>
                  <a:pt x="523" y="61"/>
                </a:lnTo>
                <a:lnTo>
                  <a:pt x="525" y="52"/>
                </a:lnTo>
                <a:lnTo>
                  <a:pt x="525" y="44"/>
                </a:lnTo>
                <a:lnTo>
                  <a:pt x="523" y="37"/>
                </a:lnTo>
                <a:lnTo>
                  <a:pt x="523" y="29"/>
                </a:lnTo>
                <a:lnTo>
                  <a:pt x="521" y="21"/>
                </a:lnTo>
                <a:lnTo>
                  <a:pt x="519" y="14"/>
                </a:lnTo>
                <a:lnTo>
                  <a:pt x="515" y="8"/>
                </a:lnTo>
                <a:lnTo>
                  <a:pt x="513" y="0"/>
                </a:lnTo>
                <a:lnTo>
                  <a:pt x="611" y="48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IN"/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5114925" y="4783137"/>
            <a:ext cx="466725" cy="39687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10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 flipH="1">
            <a:off x="5191125" y="4630737"/>
            <a:ext cx="304800" cy="60960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IN"/>
          </a:p>
        </p:txBody>
      </p:sp>
      <p:sp>
        <p:nvSpPr>
          <p:cNvPr id="21" name="Line 13"/>
          <p:cNvSpPr>
            <a:spLocks noChangeShapeType="1"/>
          </p:cNvSpPr>
          <p:nvPr/>
        </p:nvSpPr>
        <p:spPr bwMode="auto">
          <a:xfrm>
            <a:off x="5191125" y="4706937"/>
            <a:ext cx="381000" cy="53340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915400" cy="990600"/>
          </a:xfrm>
          <a:noFill/>
          <a:ln/>
        </p:spPr>
        <p:txBody>
          <a:bodyPr>
            <a:normAutofit/>
          </a:bodyPr>
          <a:lstStyle/>
          <a:p>
            <a:r>
              <a:rPr lang="en-IN" altLang="zh-TW" sz="28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Deallocation</a:t>
            </a:r>
            <a:r>
              <a:rPr lang="en-IN" altLang="zh-TW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of memory using delete Keyword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502920" y="1146048"/>
            <a:ext cx="8183880" cy="4187952"/>
          </a:xfrm>
          <a:noFill/>
          <a:ln/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en-US" altLang="zh-TW" sz="2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delete </a:t>
            </a:r>
            <a:r>
              <a:rPr lang="en-US" altLang="zh-TW" sz="26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ptr</a:t>
            </a:r>
            <a:r>
              <a:rPr lang="en-US" altLang="zh-TW" sz="2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en-US" altLang="zh-TW" sz="2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delete[ ] </a:t>
            </a:r>
            <a:r>
              <a:rPr lang="en-US" altLang="zh-TW" sz="26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ptr</a:t>
            </a:r>
            <a:r>
              <a:rPr lang="en-US" altLang="zh-TW" sz="2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lvl="1">
              <a:buFont typeface="Monotype Sorts" pitchFamily="2" charset="2"/>
              <a:buNone/>
            </a:pP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077200" cy="609600"/>
          </a:xfrm>
          <a:noFill/>
          <a:ln/>
        </p:spPr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Array of New: </a:t>
            </a:r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dynamic </a:t>
            </a:r>
            <a:r>
              <a:rPr lang="en-US" altLang="zh-TW" sz="28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arrays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7848600" cy="4495800"/>
          </a:xfrm>
          <a:noFill/>
          <a:ln/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Syntax</a:t>
            </a:r>
          </a:p>
          <a:p>
            <a:pPr>
              <a:buClr>
                <a:schemeClr val="accent2">
                  <a:lumMod val="75000"/>
                </a:schemeClr>
              </a:buClr>
              <a:buFont typeface="Monotype Sorts" pitchFamily="2" charset="2"/>
              <a:buNone/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	P = new </a:t>
            </a:r>
            <a:r>
              <a:rPr lang="en-US" altLang="zh-TW" sz="2400" dirty="0" err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SomeType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[Expression];</a:t>
            </a:r>
          </a:p>
          <a:p>
            <a:pPr lvl="1">
              <a:buClr>
                <a:schemeClr val="accent2">
                  <a:lumMod val="75000"/>
                </a:schemeClr>
              </a:buClr>
              <a:buNone/>
            </a:pP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Where</a:t>
            </a:r>
          </a:p>
          <a:p>
            <a:pPr lvl="2">
              <a:buClr>
                <a:schemeClr val="accent2">
                  <a:lumMod val="75000"/>
                </a:schemeClr>
              </a:buClr>
              <a:buNone/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P is a pointer of type </a:t>
            </a:r>
            <a:r>
              <a:rPr lang="en-US" altLang="zh-TW" sz="2400" dirty="0" err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SomeType</a:t>
            </a:r>
            <a:endParaRPr lang="en-US" altLang="zh-TW" sz="24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lvl="2">
              <a:buClr>
                <a:schemeClr val="accent2">
                  <a:lumMod val="75000"/>
                </a:schemeClr>
              </a:buClr>
              <a:buNone/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Expression is the number of objects to be constructed -- we are making an array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endParaRPr lang="en-US" altLang="zh-TW" sz="24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Because of the flexible pointer syntax, P can be considered to be an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Pointer</a:t>
            </a:r>
            <a:endParaRPr lang="en-IN" sz="28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953000"/>
          </a:xfrm>
        </p:spPr>
        <p:txBody>
          <a:bodyPr>
            <a:normAutofit/>
          </a:bodyPr>
          <a:lstStyle/>
          <a:p>
            <a:pPr algn="just">
              <a:buClr>
                <a:schemeClr val="accent2">
                  <a:lumMod val="75000"/>
                </a:schemeClr>
              </a:buClr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pointer is a variable used to store the address of a memory cell. </a:t>
            </a:r>
          </a:p>
          <a:p>
            <a:pPr algn="just">
              <a:buClr>
                <a:schemeClr val="accent2">
                  <a:lumMod val="75000"/>
                </a:schemeClr>
              </a:buClr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We can use the pointer to reference this memory cell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48328" y="6035675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937000" y="33353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4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100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749550" y="33353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…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124450" y="33353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…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311900" y="33353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4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1024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499350" y="33353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…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57200" y="2895600"/>
            <a:ext cx="2286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Memory address: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014788" y="2895600"/>
            <a:ext cx="9731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zh-TW" altLang="en-US">
                <a:ea typeface="新細明體" pitchFamily="18" charset="-120"/>
              </a:rPr>
              <a:t>1024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6311900" y="2895600"/>
            <a:ext cx="7493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zh-TW" altLang="en-US">
                <a:ea typeface="新細明體" pitchFamily="18" charset="-120"/>
              </a:rPr>
              <a:t>1032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1600200" y="33353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…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2743200" y="2895600"/>
            <a:ext cx="9731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zh-TW" altLang="en-US">
                <a:ea typeface="新細明體" pitchFamily="18" charset="-120"/>
              </a:rPr>
              <a:t>1020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4559300" y="3962400"/>
            <a:ext cx="0" cy="45720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4559300" y="4419600"/>
            <a:ext cx="2362200" cy="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6921500" y="3962400"/>
            <a:ext cx="0" cy="45720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2425700" y="4114800"/>
            <a:ext cx="1524000" cy="609600"/>
          </a:xfrm>
          <a:prstGeom prst="wedgeEllipseCallout">
            <a:avLst>
              <a:gd name="adj1" fmla="val 90208"/>
              <a:gd name="adj2" fmla="val -101042"/>
            </a:avLst>
          </a:prstGeom>
          <a:solidFill>
            <a:srgbClr val="FFFF00"/>
          </a:solidFill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42900" indent="-342900" algn="ctr">
              <a:buFont typeface="Monotype Sorts" pitchFamily="2" charset="2"/>
              <a:buNone/>
            </a:pPr>
            <a:r>
              <a:rPr lang="en-US" altLang="zh-TW">
                <a:solidFill>
                  <a:srgbClr val="3366CC"/>
                </a:solidFill>
                <a:ea typeface="新細明體" pitchFamily="18" charset="-120"/>
              </a:rPr>
              <a:t>integer</a:t>
            </a:r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>
            <a:off x="6388100" y="4267200"/>
            <a:ext cx="2209800" cy="533400"/>
          </a:xfrm>
          <a:prstGeom prst="wedgeEllipseCallout">
            <a:avLst>
              <a:gd name="adj1" fmla="val -19398"/>
              <a:gd name="adj2" fmla="val -130954"/>
            </a:avLst>
          </a:prstGeom>
          <a:solidFill>
            <a:srgbClr val="FFFF00"/>
          </a:solidFill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42900" indent="-342900" algn="ctr">
              <a:buFont typeface="Monotype Sorts" pitchFamily="2" charset="2"/>
              <a:buNone/>
            </a:pPr>
            <a:r>
              <a:rPr lang="en-US" altLang="zh-TW">
                <a:solidFill>
                  <a:srgbClr val="3366CC"/>
                </a:solidFill>
                <a:ea typeface="新細明體" pitchFamily="18" charset="-120"/>
              </a:rPr>
              <a:t>pointer</a:t>
            </a:r>
          </a:p>
        </p:txBody>
      </p:sp>
      <p:sp>
        <p:nvSpPr>
          <p:cNvPr id="2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077200" cy="609600"/>
          </a:xfrm>
          <a:noFill/>
          <a:ln/>
        </p:spPr>
        <p:txBody>
          <a:bodyPr>
            <a:normAutofit/>
          </a:bodyPr>
          <a:lstStyle/>
          <a:p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endParaRPr lang="en-US" altLang="zh-TW" sz="28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520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7848600" cy="4495800"/>
          </a:xfrm>
          <a:noFill/>
          <a:ln/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Dynamic Memory Allocation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Request for “unnamed” memory from the Operating System</a:t>
            </a: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int *p, n=10;</a:t>
            </a:r>
            <a:b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</a:br>
            <a:endParaRPr lang="en-IN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p = new int;</a:t>
            </a: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endParaRPr lang="en-IN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endParaRPr lang="en-IN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p = new int[100];</a:t>
            </a:r>
          </a:p>
          <a:p>
            <a:pPr marL="265176" lvl="1" indent="-265176">
              <a:buClr>
                <a:schemeClr val="accent2">
                  <a:lumMod val="75000"/>
                </a:schemeClr>
              </a:buClr>
              <a:buSzPct val="80000"/>
              <a:buNone/>
            </a:pPr>
            <a:endParaRPr lang="en-US" altLang="zh-TW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265176" lvl="1" indent="-265176">
              <a:buClr>
                <a:schemeClr val="accent2">
                  <a:lumMod val="75000"/>
                </a:schemeClr>
              </a:buClr>
              <a:buSzPct val="80000"/>
              <a:buNone/>
            </a:pPr>
            <a:r>
              <a:rPr lang="en-US" altLang="zh-TW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p = new int[n];</a:t>
            </a: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endParaRPr lang="en-IN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endParaRPr lang="en-IN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endParaRPr lang="en-US" altLang="zh-TW" sz="24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4" name="Rectangle 1028"/>
          <p:cNvSpPr>
            <a:spLocks noChangeArrowheads="1"/>
          </p:cNvSpPr>
          <p:nvPr/>
        </p:nvSpPr>
        <p:spPr bwMode="auto">
          <a:xfrm>
            <a:off x="3048000" y="3027362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p</a:t>
            </a:r>
          </a:p>
        </p:txBody>
      </p:sp>
      <p:sp>
        <p:nvSpPr>
          <p:cNvPr id="5" name="Line 1029"/>
          <p:cNvSpPr>
            <a:spLocks noChangeShapeType="1"/>
          </p:cNvSpPr>
          <p:nvPr/>
        </p:nvSpPr>
        <p:spPr bwMode="auto">
          <a:xfrm flipV="1">
            <a:off x="3505200" y="3179762"/>
            <a:ext cx="14478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 1030"/>
          <p:cNvGrpSpPr>
            <a:grpSpLocks/>
          </p:cNvGrpSpPr>
          <p:nvPr/>
        </p:nvGrpSpPr>
        <p:grpSpPr bwMode="auto">
          <a:xfrm>
            <a:off x="4953003" y="2646362"/>
            <a:ext cx="966788" cy="782638"/>
            <a:chOff x="3840" y="1907"/>
            <a:chExt cx="609" cy="493"/>
          </a:xfrm>
        </p:grpSpPr>
        <p:sp>
          <p:nvSpPr>
            <p:cNvPr id="7" name="Rectangle 1031"/>
            <p:cNvSpPr>
              <a:spLocks noChangeArrowheads="1"/>
            </p:cNvSpPr>
            <p:nvPr/>
          </p:nvSpPr>
          <p:spPr bwMode="auto">
            <a:xfrm>
              <a:off x="3840" y="2160"/>
              <a:ext cx="384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I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Text Box 1032"/>
            <p:cNvSpPr txBox="1">
              <a:spLocks noChangeArrowheads="1"/>
            </p:cNvSpPr>
            <p:nvPr/>
          </p:nvSpPr>
          <p:spPr bwMode="auto">
            <a:xfrm>
              <a:off x="4118" y="1907"/>
              <a:ext cx="331" cy="21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new</a:t>
              </a:r>
            </a:p>
          </p:txBody>
        </p:sp>
      </p:grpSp>
      <p:sp>
        <p:nvSpPr>
          <p:cNvPr id="9" name="Rectangle 1033"/>
          <p:cNvSpPr>
            <a:spLocks noChangeArrowheads="1"/>
          </p:cNvSpPr>
          <p:nvPr/>
        </p:nvSpPr>
        <p:spPr bwMode="auto">
          <a:xfrm>
            <a:off x="3048000" y="4302125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p</a:t>
            </a:r>
          </a:p>
        </p:txBody>
      </p:sp>
      <p:sp>
        <p:nvSpPr>
          <p:cNvPr id="10" name="Line 1034"/>
          <p:cNvSpPr>
            <a:spLocks noChangeShapeType="1"/>
          </p:cNvSpPr>
          <p:nvPr/>
        </p:nvSpPr>
        <p:spPr bwMode="auto">
          <a:xfrm flipV="1">
            <a:off x="3505200" y="4454525"/>
            <a:ext cx="14478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35"/>
          <p:cNvSpPr>
            <a:spLocks noChangeArrowheads="1"/>
          </p:cNvSpPr>
          <p:nvPr/>
        </p:nvSpPr>
        <p:spPr bwMode="auto">
          <a:xfrm>
            <a:off x="4953000" y="4322762"/>
            <a:ext cx="609600" cy="381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Box 1036"/>
          <p:cNvSpPr txBox="1">
            <a:spLocks noChangeArrowheads="1"/>
          </p:cNvSpPr>
          <p:nvPr/>
        </p:nvSpPr>
        <p:spPr bwMode="auto">
          <a:xfrm>
            <a:off x="5394325" y="3921125"/>
            <a:ext cx="526106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new</a:t>
            </a:r>
          </a:p>
        </p:txBody>
      </p:sp>
      <p:sp>
        <p:nvSpPr>
          <p:cNvPr id="13" name="Rectangle 1037"/>
          <p:cNvSpPr>
            <a:spLocks noChangeArrowheads="1"/>
          </p:cNvSpPr>
          <p:nvPr/>
        </p:nvSpPr>
        <p:spPr bwMode="auto">
          <a:xfrm>
            <a:off x="5562600" y="4322762"/>
            <a:ext cx="609600" cy="381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038"/>
          <p:cNvSpPr>
            <a:spLocks noChangeArrowheads="1"/>
          </p:cNvSpPr>
          <p:nvPr/>
        </p:nvSpPr>
        <p:spPr bwMode="auto">
          <a:xfrm>
            <a:off x="6172200" y="4322762"/>
            <a:ext cx="609600" cy="381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val 1039"/>
          <p:cNvSpPr>
            <a:spLocks noChangeArrowheads="1"/>
          </p:cNvSpPr>
          <p:nvPr/>
        </p:nvSpPr>
        <p:spPr bwMode="auto">
          <a:xfrm>
            <a:off x="6858000" y="4398962"/>
            <a:ext cx="152400" cy="152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val 1040"/>
          <p:cNvSpPr>
            <a:spLocks noChangeArrowheads="1"/>
          </p:cNvSpPr>
          <p:nvPr/>
        </p:nvSpPr>
        <p:spPr bwMode="auto">
          <a:xfrm>
            <a:off x="7086600" y="4398962"/>
            <a:ext cx="152400" cy="152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val 1041"/>
          <p:cNvSpPr>
            <a:spLocks noChangeArrowheads="1"/>
          </p:cNvSpPr>
          <p:nvPr/>
        </p:nvSpPr>
        <p:spPr bwMode="auto">
          <a:xfrm>
            <a:off x="7315200" y="4398962"/>
            <a:ext cx="152400" cy="152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val 1042"/>
          <p:cNvSpPr>
            <a:spLocks noChangeArrowheads="1"/>
          </p:cNvSpPr>
          <p:nvPr/>
        </p:nvSpPr>
        <p:spPr bwMode="auto">
          <a:xfrm>
            <a:off x="7543800" y="4398962"/>
            <a:ext cx="152400" cy="152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043"/>
          <p:cNvSpPr>
            <a:spLocks noChangeArrowheads="1"/>
          </p:cNvSpPr>
          <p:nvPr/>
        </p:nvSpPr>
        <p:spPr bwMode="auto">
          <a:xfrm>
            <a:off x="7543800" y="4267200"/>
            <a:ext cx="1107996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1" eaLnBrk="1" hangingPunct="1"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altLang="zh-TW" sz="2400" b="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100</a:t>
            </a:r>
            <a:endParaRPr lang="en-US" altLang="zh-TW" sz="2400" b="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0" name="Rectangle 1044"/>
          <p:cNvSpPr>
            <a:spLocks noChangeArrowheads="1"/>
          </p:cNvSpPr>
          <p:nvPr/>
        </p:nvSpPr>
        <p:spPr bwMode="auto">
          <a:xfrm>
            <a:off x="2971800" y="5313362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p</a:t>
            </a:r>
          </a:p>
        </p:txBody>
      </p:sp>
      <p:sp>
        <p:nvSpPr>
          <p:cNvPr id="21" name="Line 1045"/>
          <p:cNvSpPr>
            <a:spLocks noChangeShapeType="1"/>
          </p:cNvSpPr>
          <p:nvPr/>
        </p:nvSpPr>
        <p:spPr bwMode="auto">
          <a:xfrm flipV="1">
            <a:off x="3429000" y="5465762"/>
            <a:ext cx="14478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1046"/>
          <p:cNvSpPr>
            <a:spLocks noChangeArrowheads="1"/>
          </p:cNvSpPr>
          <p:nvPr/>
        </p:nvSpPr>
        <p:spPr bwMode="auto">
          <a:xfrm>
            <a:off x="4876800" y="5334000"/>
            <a:ext cx="609600" cy="381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 Box 1047"/>
          <p:cNvSpPr txBox="1">
            <a:spLocks noChangeArrowheads="1"/>
          </p:cNvSpPr>
          <p:nvPr/>
        </p:nvSpPr>
        <p:spPr bwMode="auto">
          <a:xfrm>
            <a:off x="5318125" y="4932362"/>
            <a:ext cx="577402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new </a:t>
            </a:r>
          </a:p>
        </p:txBody>
      </p:sp>
      <p:sp>
        <p:nvSpPr>
          <p:cNvPr id="24" name="Rectangle 1048"/>
          <p:cNvSpPr>
            <a:spLocks noChangeArrowheads="1"/>
          </p:cNvSpPr>
          <p:nvPr/>
        </p:nvSpPr>
        <p:spPr bwMode="auto">
          <a:xfrm>
            <a:off x="5486400" y="5334000"/>
            <a:ext cx="609600" cy="381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1049"/>
          <p:cNvSpPr>
            <a:spLocks noChangeArrowheads="1"/>
          </p:cNvSpPr>
          <p:nvPr/>
        </p:nvSpPr>
        <p:spPr bwMode="auto">
          <a:xfrm>
            <a:off x="6096000" y="5334000"/>
            <a:ext cx="609600" cy="381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Oval 1050"/>
          <p:cNvSpPr>
            <a:spLocks noChangeArrowheads="1"/>
          </p:cNvSpPr>
          <p:nvPr/>
        </p:nvSpPr>
        <p:spPr bwMode="auto">
          <a:xfrm>
            <a:off x="6781800" y="5410200"/>
            <a:ext cx="152400" cy="152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Oval 1051"/>
          <p:cNvSpPr>
            <a:spLocks noChangeArrowheads="1"/>
          </p:cNvSpPr>
          <p:nvPr/>
        </p:nvSpPr>
        <p:spPr bwMode="auto">
          <a:xfrm>
            <a:off x="7010400" y="5410200"/>
            <a:ext cx="152400" cy="152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Oval 1052"/>
          <p:cNvSpPr>
            <a:spLocks noChangeArrowheads="1"/>
          </p:cNvSpPr>
          <p:nvPr/>
        </p:nvSpPr>
        <p:spPr bwMode="auto">
          <a:xfrm>
            <a:off x="7239000" y="5410200"/>
            <a:ext cx="152400" cy="152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1053"/>
          <p:cNvSpPr>
            <a:spLocks noChangeArrowheads="1"/>
          </p:cNvSpPr>
          <p:nvPr/>
        </p:nvSpPr>
        <p:spPr bwMode="auto">
          <a:xfrm>
            <a:off x="7467600" y="5410200"/>
            <a:ext cx="152400" cy="152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1043"/>
          <p:cNvSpPr>
            <a:spLocks noChangeArrowheads="1"/>
          </p:cNvSpPr>
          <p:nvPr/>
        </p:nvSpPr>
        <p:spPr bwMode="auto">
          <a:xfrm>
            <a:off x="7467600" y="5257800"/>
            <a:ext cx="869149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1" eaLnBrk="1" hangingPunct="1"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altLang="zh-TW" sz="2400" b="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N</a:t>
            </a:r>
            <a:endParaRPr lang="en-US" altLang="zh-TW" sz="2400" b="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077200" cy="609600"/>
          </a:xfrm>
          <a:noFill/>
          <a:ln/>
        </p:spPr>
        <p:txBody>
          <a:bodyPr>
            <a:normAutofit/>
          </a:bodyPr>
          <a:lstStyle/>
          <a:p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Dynamically Allocating Arrays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848600" cy="4572000"/>
          </a:xfrm>
          <a:noFill/>
          <a:ln/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#include &lt;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iostream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&gt;</a:t>
            </a: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using namespace std;</a:t>
            </a: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endParaRPr lang="en-IN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int main()</a:t>
            </a: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{     </a:t>
            </a: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int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len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, sum = 0;</a:t>
            </a: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  out &lt;&lt; "Enter the no. of students in the class" &lt;&lt;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endl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;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cin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&gt;&gt;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len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int *marks = new int[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len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];  //Dynamic memory allocation</a:t>
            </a: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&lt;&lt; "Enter the marks of each student" &lt;&lt;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endl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endParaRPr lang="en-IN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endParaRPr lang="en-IN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endParaRPr lang="en-US" altLang="zh-TW" sz="24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077200" cy="609600"/>
          </a:xfrm>
          <a:noFill/>
          <a:ln/>
        </p:spPr>
        <p:txBody>
          <a:bodyPr>
            <a:normAutofit/>
          </a:bodyPr>
          <a:lstStyle/>
          <a:p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Dynamically Allocating Arrays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848600" cy="4800600"/>
          </a:xfrm>
          <a:noFill/>
          <a:ln/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for( int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= 0;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&lt;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len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;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++ ) </a:t>
            </a: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{ 	</a:t>
            </a: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	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cin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&gt;&gt; *(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marks+i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);</a:t>
            </a: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}</a:t>
            </a: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for( int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= 0;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&lt;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len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;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++ )            </a:t>
            </a: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{</a:t>
            </a: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	sum += *(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marks+i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);</a:t>
            </a: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}</a:t>
            </a: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	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&lt;&lt; "sum is " &lt;&lt; sum &lt;&lt;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endl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return 0;</a:t>
            </a: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}</a:t>
            </a: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endParaRPr lang="en-IN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endParaRPr lang="en-IN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endParaRPr lang="en-US" altLang="zh-TW" sz="24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077200" cy="609600"/>
          </a:xfrm>
          <a:noFill/>
          <a:ln/>
        </p:spPr>
        <p:txBody>
          <a:bodyPr>
            <a:normAutofit/>
          </a:bodyPr>
          <a:lstStyle/>
          <a:p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Dangling Pointer Problem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848600" cy="4800600"/>
          </a:xfrm>
          <a:noFill/>
          <a:ln/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int *A = new int[5];</a:t>
            </a: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for(int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=0;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&lt;5;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++) </a:t>
            </a: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	A[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] =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int *B = A;</a:t>
            </a: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endParaRPr lang="en-US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		A</a:t>
            </a: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		B</a:t>
            </a:r>
            <a:endParaRPr lang="en-IN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Now, These locations can’t be accessed by the program</a:t>
            </a:r>
            <a:endParaRPr lang="en-IN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endParaRPr lang="en-IN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delete [] A;		A</a:t>
            </a: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B[0] = 1; // illegal!	B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endParaRPr lang="en-IN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endParaRPr lang="en-US" altLang="zh-TW" sz="24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71800" y="2667000"/>
            <a:ext cx="9144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971800" y="3276600"/>
            <a:ext cx="9144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3429000" y="2819400"/>
            <a:ext cx="11430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429000" y="3503612"/>
            <a:ext cx="11430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4228306" y="3161506"/>
            <a:ext cx="6858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572000" y="3124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029200" y="2895600"/>
          <a:ext cx="3429000" cy="457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3886200" y="4495800"/>
            <a:ext cx="9144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3886200" y="5105400"/>
            <a:ext cx="9144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Connector 18"/>
          <p:cNvCxnSpPr/>
          <p:nvPr/>
        </p:nvCxnSpPr>
        <p:spPr>
          <a:xfrm>
            <a:off x="4343400" y="5332412"/>
            <a:ext cx="11430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486400" y="495141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5295900" y="5143500"/>
            <a:ext cx="3810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943600" y="4800600"/>
          <a:ext cx="24384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5105400" y="4191000"/>
            <a:ext cx="8382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077200" cy="609600"/>
          </a:xfrm>
          <a:noFill/>
          <a:ln/>
        </p:spPr>
        <p:txBody>
          <a:bodyPr>
            <a:normAutofit/>
          </a:bodyPr>
          <a:lstStyle/>
          <a:p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Memory Leak Problem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848600" cy="4800600"/>
          </a:xfrm>
          <a:noFill/>
          <a:ln/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int *A = new int [5];</a:t>
            </a: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for(int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=0;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&lt;5;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++) </a:t>
            </a: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	A[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] =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endParaRPr lang="en-IN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		A</a:t>
            </a:r>
            <a:endParaRPr lang="en-IN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endParaRPr lang="en-IN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//Now, These Locations are can’t be accessed by program</a:t>
            </a:r>
            <a:endParaRPr lang="en-IN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endParaRPr lang="en-IN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 = new int [5];</a:t>
            </a: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endParaRPr lang="en-US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		A</a:t>
            </a:r>
            <a:endParaRPr lang="en-IN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endParaRPr lang="en-IN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endParaRPr lang="en-US" altLang="zh-TW" sz="24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71800" y="2590800"/>
            <a:ext cx="9144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3429000" y="2819400"/>
            <a:ext cx="11430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572000" y="2819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029200" y="2590800"/>
          <a:ext cx="3429000" cy="457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2971800" y="4572000"/>
            <a:ext cx="9144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Connector 18"/>
          <p:cNvCxnSpPr/>
          <p:nvPr/>
        </p:nvCxnSpPr>
        <p:spPr>
          <a:xfrm>
            <a:off x="3886200" y="4800600"/>
            <a:ext cx="8382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724400" y="5181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4534694" y="4990306"/>
            <a:ext cx="3810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181600" y="4191000"/>
          <a:ext cx="3429000" cy="457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181600" y="4953000"/>
          <a:ext cx="3429000" cy="457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 rot="16200000" flipH="1">
            <a:off x="4762500" y="37719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2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077200" cy="609600"/>
          </a:xfrm>
          <a:noFill/>
          <a:ln/>
        </p:spPr>
        <p:txBody>
          <a:bodyPr>
            <a:normAutofit/>
          </a:bodyPr>
          <a:lstStyle/>
          <a:p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 Dynamic 2D Array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762000"/>
            <a:ext cx="3048000" cy="4800600"/>
          </a:xfrm>
          <a:noFill/>
          <a:ln/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 dynamic array is an array of pointers to save space when not all rows of the array are full</a:t>
            </a: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int **table;</a:t>
            </a: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endParaRPr lang="en-IN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endParaRPr lang="en-IN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endParaRPr lang="en-IN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endParaRPr lang="en-US" altLang="zh-TW" sz="24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8" name="Rectangle 3"/>
          <p:cNvSpPr txBox="1">
            <a:spLocks noChangeArrowheads="1"/>
          </p:cNvSpPr>
          <p:nvPr/>
        </p:nvSpPr>
        <p:spPr>
          <a:xfrm>
            <a:off x="4114800" y="914400"/>
            <a:ext cx="3048000" cy="4800600"/>
          </a:xfrm>
          <a:prstGeom prst="rect">
            <a:avLst/>
          </a:prstGeom>
          <a:noFill/>
          <a:ln/>
        </p:spPr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0" hangingPunct="1">
              <a:spcBef>
                <a:spcPts val="25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80000"/>
              <a:tabLst/>
              <a:defRPr/>
            </a:pPr>
            <a:r>
              <a:rPr lang="en-US" altLang="zh-TW" sz="20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Table[0]</a:t>
            </a:r>
          </a:p>
          <a:p>
            <a:pPr marL="265176" lvl="0" indent="-265176">
              <a:spcBef>
                <a:spcPts val="250"/>
              </a:spcBef>
              <a:buClr>
                <a:schemeClr val="accent2">
                  <a:lumMod val="75000"/>
                </a:schemeClr>
              </a:buClr>
              <a:buSzPct val="80000"/>
            </a:pPr>
            <a:r>
              <a:rPr lang="en-US" altLang="zh-TW" sz="20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Table[1]</a:t>
            </a:r>
          </a:p>
          <a:p>
            <a:pPr marL="265176" lvl="0" indent="-265176">
              <a:spcBef>
                <a:spcPts val="250"/>
              </a:spcBef>
              <a:buClr>
                <a:schemeClr val="accent2">
                  <a:lumMod val="75000"/>
                </a:schemeClr>
              </a:buClr>
              <a:buSzPct val="80000"/>
            </a:pPr>
            <a:endParaRPr lang="en-US" altLang="zh-TW" sz="3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265176" lvl="0" indent="-265176">
              <a:spcBef>
                <a:spcPts val="250"/>
              </a:spcBef>
              <a:buClr>
                <a:schemeClr val="accent2">
                  <a:lumMod val="75000"/>
                </a:schemeClr>
              </a:buClr>
              <a:buSzPct val="80000"/>
            </a:pPr>
            <a:r>
              <a:rPr lang="en-US" altLang="zh-TW" sz="20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Table[2]</a:t>
            </a:r>
          </a:p>
          <a:p>
            <a:pPr marL="265176" lvl="0" indent="-265176">
              <a:spcBef>
                <a:spcPts val="250"/>
              </a:spcBef>
              <a:buClr>
                <a:schemeClr val="accent2">
                  <a:lumMod val="75000"/>
                </a:schemeClr>
              </a:buClr>
              <a:buSzPct val="80000"/>
            </a:pPr>
            <a:endParaRPr lang="en-US" altLang="zh-TW" sz="6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265176" lvl="0" indent="-265176">
              <a:spcBef>
                <a:spcPts val="250"/>
              </a:spcBef>
              <a:buClr>
                <a:schemeClr val="accent2">
                  <a:lumMod val="75000"/>
                </a:schemeClr>
              </a:buClr>
              <a:buSzPct val="80000"/>
            </a:pPr>
            <a:r>
              <a:rPr lang="en-US" altLang="zh-TW" sz="20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Table[3]</a:t>
            </a:r>
          </a:p>
          <a:p>
            <a:pPr marL="265176" lvl="0" indent="-265176">
              <a:spcBef>
                <a:spcPts val="250"/>
              </a:spcBef>
              <a:buClr>
                <a:schemeClr val="accent2">
                  <a:lumMod val="75000"/>
                </a:schemeClr>
              </a:buClr>
              <a:buSzPct val="80000"/>
            </a:pPr>
            <a:r>
              <a:rPr lang="en-US" altLang="zh-TW" sz="20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Table[4]</a:t>
            </a:r>
          </a:p>
          <a:p>
            <a:pPr marL="265176" lvl="0" indent="-265176">
              <a:spcBef>
                <a:spcPts val="250"/>
              </a:spcBef>
              <a:buClr>
                <a:schemeClr val="accent2">
                  <a:lumMod val="75000"/>
                </a:schemeClr>
              </a:buClr>
              <a:buSzPct val="80000"/>
            </a:pPr>
            <a:endParaRPr lang="en-US" altLang="zh-TW" sz="7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265176" lvl="0" indent="-265176">
              <a:spcBef>
                <a:spcPts val="250"/>
              </a:spcBef>
              <a:buClr>
                <a:schemeClr val="accent2">
                  <a:lumMod val="75000"/>
                </a:schemeClr>
              </a:buClr>
              <a:buSzPct val="80000"/>
            </a:pPr>
            <a:r>
              <a:rPr lang="en-US" altLang="zh-TW" sz="20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Table[5]</a:t>
            </a:r>
            <a:endParaRPr kumimoji="0" lang="en-IN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 2"/>
              <a:buNone/>
              <a:tabLst/>
              <a:defRPr/>
            </a:pPr>
            <a:endParaRPr kumimoji="0" lang="en-IN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 2"/>
              <a:buChar char=""/>
              <a:tabLst/>
              <a:defRPr/>
            </a:pPr>
            <a:endParaRPr kumimoji="0" lang="en-IN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 2"/>
              <a:buChar char=""/>
              <a:tabLst/>
              <a:defRPr/>
            </a:pPr>
            <a:endParaRPr kumimoji="0" lang="en-IN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 2"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graphicFrame>
        <p:nvGraphicFramePr>
          <p:cNvPr id="69" name="Table 68"/>
          <p:cNvGraphicFramePr>
            <a:graphicFrameLocks noGrp="1"/>
          </p:cNvGraphicFramePr>
          <p:nvPr/>
        </p:nvGraphicFramePr>
        <p:xfrm>
          <a:off x="5410198" y="990600"/>
          <a:ext cx="2133600" cy="670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18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24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/>
        </p:nvGraphicFramePr>
        <p:xfrm>
          <a:off x="5410198" y="1371600"/>
          <a:ext cx="3276602" cy="304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68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/>
        </p:nvGraphicFramePr>
        <p:xfrm>
          <a:off x="5410198" y="1752600"/>
          <a:ext cx="457200" cy="381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5410198" y="2209800"/>
          <a:ext cx="457200" cy="762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/>
        </p:nvGraphicFramePr>
        <p:xfrm>
          <a:off x="5867398" y="2209800"/>
          <a:ext cx="457200" cy="381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/>
        </p:nvGraphicFramePr>
        <p:xfrm>
          <a:off x="5410198" y="2590800"/>
          <a:ext cx="457200" cy="381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6324598" y="2209800"/>
          <a:ext cx="457200" cy="381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/>
        </p:nvGraphicFramePr>
        <p:xfrm>
          <a:off x="5867398" y="2590800"/>
          <a:ext cx="457200" cy="381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/>
        </p:nvGraphicFramePr>
        <p:xfrm>
          <a:off x="5410198" y="3048000"/>
          <a:ext cx="457200" cy="304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X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Rectangle 78"/>
          <p:cNvSpPr/>
          <p:nvPr/>
        </p:nvSpPr>
        <p:spPr>
          <a:xfrm>
            <a:off x="1524000" y="3048000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table = new int*[6];</a:t>
            </a:r>
          </a:p>
          <a:p>
            <a:pPr>
              <a:spcBef>
                <a:spcPct val="0"/>
              </a:spcBef>
            </a:pPr>
            <a:r>
              <a:rPr kumimoji="1" lang="en-US" altLang="zh-TW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…</a:t>
            </a:r>
          </a:p>
          <a:p>
            <a:pPr>
              <a:spcBef>
                <a:spcPct val="0"/>
              </a:spcBef>
            </a:pPr>
            <a:r>
              <a:rPr kumimoji="1"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table[0] = new int[4];</a:t>
            </a:r>
          </a:p>
          <a:p>
            <a:pPr>
              <a:spcBef>
                <a:spcPct val="0"/>
              </a:spcBef>
            </a:pPr>
            <a:r>
              <a:rPr kumimoji="1"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table[1] = new int[7];</a:t>
            </a:r>
          </a:p>
          <a:p>
            <a:pPr>
              <a:spcBef>
                <a:spcPct val="0"/>
              </a:spcBef>
            </a:pPr>
            <a:r>
              <a:rPr kumimoji="1"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table[2] = new int[1];</a:t>
            </a:r>
          </a:p>
          <a:p>
            <a:pPr>
              <a:spcBef>
                <a:spcPct val="0"/>
              </a:spcBef>
            </a:pPr>
            <a:r>
              <a:rPr kumimoji="1"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table[3] = new int[3];</a:t>
            </a:r>
          </a:p>
          <a:p>
            <a:pPr>
              <a:spcBef>
                <a:spcPct val="0"/>
              </a:spcBef>
            </a:pPr>
            <a:r>
              <a:rPr kumimoji="1"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table[4] = new int[2];</a:t>
            </a:r>
          </a:p>
          <a:p>
            <a:pPr>
              <a:spcBef>
                <a:spcPct val="0"/>
              </a:spcBef>
            </a:pPr>
            <a:r>
              <a:rPr kumimoji="1"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table[5] = NULL;</a:t>
            </a:r>
            <a:endParaRPr kumimoji="1" lang="en-US" altLang="zh-TW" sz="24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83880" cy="701040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Memory Allocation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153400" cy="4572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zh-TW" altLang="en-US" sz="1800" dirty="0"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sz="26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int **table;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6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table = new int*[6];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TW" sz="26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6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table[0]= new int[3];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6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table[1]= new int[1];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6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table[2]= new int[5];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6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table[3]= new int[10];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6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table[4]= new int[2];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6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table[5]= new int[6];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zh-TW" altLang="en-US" sz="26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zh-TW" altLang="en-US" sz="26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</a:t>
            </a:r>
            <a:r>
              <a:rPr lang="en-US" altLang="zh-TW" sz="26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table[0][0] = 1; table[0][1] = 2; table[0][2] = 3; 	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6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table[1][0] = 4; 	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6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table[2][0] = 5; table[2][1] = 6; table[2][2] = 7; table[2][3] = 8; table[2][4] = 9; 	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TW" sz="26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6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table[4][0] = 10; table[4][1] = 11; 	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6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</a:t>
            </a:r>
            <a:r>
              <a:rPr lang="en-US" altLang="zh-TW" sz="2600" dirty="0" err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sz="26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&lt;&lt; table[2][5] &lt;&lt; </a:t>
            </a:r>
            <a:r>
              <a:rPr lang="en-US" altLang="zh-TW" sz="2600" dirty="0" err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endl</a:t>
            </a:r>
            <a:r>
              <a:rPr lang="en-US" altLang="zh-TW" sz="26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TW" sz="1800" dirty="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1030288" y="24638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183880" cy="624840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Memory </a:t>
            </a:r>
            <a:r>
              <a:rPr lang="en-US" altLang="zh-TW" sz="2800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Deallocation</a:t>
            </a:r>
            <a:endParaRPr lang="en-US" altLang="zh-TW" sz="28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8515" name="Rectangle 3"/>
          <p:cNvSpPr>
            <a:spLocks noGrp="1" noChangeArrowheads="1"/>
          </p:cNvSpPr>
          <p:nvPr>
            <p:ph idx="1"/>
          </p:nvPr>
        </p:nvSpPr>
        <p:spPr>
          <a:xfrm>
            <a:off x="502920" y="987552"/>
            <a:ext cx="8183880" cy="2974848"/>
          </a:xfrm>
        </p:spPr>
        <p:txBody>
          <a:bodyPr/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Memory leak is a serious bug!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Each row must be deleted individually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Be careful to delete each row before deleting the table pointer.</a:t>
            </a:r>
          </a:p>
          <a:p>
            <a:pPr lvl="1">
              <a:buClr>
                <a:schemeClr val="accent2">
                  <a:lumMod val="75000"/>
                </a:schemeClr>
              </a:buClr>
              <a:buNone/>
            </a:pPr>
            <a:endParaRPr lang="en-US" altLang="zh-TW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lvl="1">
              <a:buClr>
                <a:schemeClr val="accent2">
                  <a:lumMod val="75000"/>
                </a:schemeClr>
              </a:buClr>
              <a:buNone/>
            </a:pPr>
            <a:r>
              <a:rPr lang="en-US" altLang="zh-TW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for(int </a:t>
            </a:r>
            <a:r>
              <a:rPr lang="en-US" altLang="zh-TW" dirty="0" err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=0; </a:t>
            </a:r>
            <a:r>
              <a:rPr lang="en-US" altLang="zh-TW" dirty="0" err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&lt;6; </a:t>
            </a:r>
            <a:r>
              <a:rPr lang="en-US" altLang="zh-TW" dirty="0" err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++)</a:t>
            </a:r>
          </a:p>
          <a:p>
            <a:pPr lvl="1">
              <a:buClr>
                <a:schemeClr val="accent2">
                  <a:lumMod val="75000"/>
                </a:schemeClr>
              </a:buClr>
              <a:buNone/>
            </a:pP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		delete [ ] table[</a:t>
            </a:r>
            <a:r>
              <a:rPr lang="en-US" altLang="zh-TW" dirty="0" err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]; </a:t>
            </a:r>
          </a:p>
          <a:p>
            <a:pPr lvl="1">
              <a:buClr>
                <a:schemeClr val="accent2">
                  <a:lumMod val="75000"/>
                </a:schemeClr>
              </a:buClr>
              <a:buNone/>
            </a:pP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delete [ ] table;	     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	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Monotype Sorts" pitchFamily="2" charset="2"/>
              <a:buNone/>
            </a:pPr>
            <a:endParaRPr lang="en-US" altLang="zh-TW" dirty="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183880" cy="624840"/>
          </a:xfrm>
        </p:spPr>
        <p:txBody>
          <a:bodyPr>
            <a:normAutofit/>
          </a:bodyPr>
          <a:lstStyle/>
          <a:p>
            <a:r>
              <a:rPr lang="en-IN" altLang="zh-TW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Create a matrix of any dimensions, m by n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idx="1"/>
          </p:nvPr>
        </p:nvSpPr>
        <p:spPr>
          <a:xfrm>
            <a:off x="502920" y="914400"/>
            <a:ext cx="3154680" cy="3813048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en-US" altLang="zh-TW" sz="2400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Simple  matrix</a:t>
            </a: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int m, n;</a:t>
            </a: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en-US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cin</a:t>
            </a: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&gt;&gt; m &gt;&gt; n &gt;&gt; </a:t>
            </a:r>
            <a:r>
              <a:rPr lang="en-US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endl</a:t>
            </a: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endParaRPr lang="en-US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int** mat;</a:t>
            </a: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mat = new int*[m];</a:t>
            </a: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for (int </a:t>
            </a:r>
            <a:r>
              <a:rPr lang="en-US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=0;i&lt;</a:t>
            </a:r>
            <a:r>
              <a:rPr lang="en-US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m;i</a:t>
            </a: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++)</a:t>
            </a: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{</a:t>
            </a: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mat[</a:t>
            </a:r>
            <a:r>
              <a:rPr lang="en-US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] = new int[n];</a:t>
            </a: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}</a:t>
            </a:r>
            <a:endParaRPr lang="en-US" altLang="zh-TW" sz="24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lvl="1">
              <a:buClr>
                <a:schemeClr val="accent2">
                  <a:lumMod val="75000"/>
                </a:schemeClr>
              </a:buClr>
              <a:buFont typeface="Monotype Sorts" pitchFamily="2" charset="2"/>
              <a:buNone/>
            </a:pPr>
            <a:endParaRPr lang="en-US" altLang="zh-TW" sz="20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41520" y="914400"/>
            <a:ext cx="3154680" cy="4876800"/>
          </a:xfrm>
          <a:prstGeom prst="rect">
            <a:avLst/>
          </a:prstGeom>
        </p:spPr>
        <p:txBody>
          <a:bodyPr vert="horz" lIns="182880" tIns="91440">
            <a:normAutofit fontScale="92500" lnSpcReduction="10000"/>
          </a:bodyPr>
          <a:lstStyle/>
          <a:p>
            <a:pPr marL="265176" lvl="0" indent="-265176">
              <a:spcBef>
                <a:spcPts val="250"/>
              </a:spcBef>
              <a:buClr>
                <a:schemeClr val="accent2">
                  <a:lumMod val="75000"/>
                </a:schemeClr>
              </a:buClr>
              <a:buSzPct val="80000"/>
            </a:pPr>
            <a:r>
              <a:rPr lang="en-US" altLang="zh-TW" sz="2600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Using Function</a:t>
            </a:r>
          </a:p>
          <a:p>
            <a:pPr marL="265176" lvl="0" indent="-265176">
              <a:spcBef>
                <a:spcPts val="250"/>
              </a:spcBef>
              <a:buClr>
                <a:schemeClr val="accent2">
                  <a:lumMod val="75000"/>
                </a:schemeClr>
              </a:buClr>
              <a:buSzPct val="80000"/>
            </a:pPr>
            <a:r>
              <a:rPr lang="en-US" altLang="zh-TW" sz="2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int m, n;</a:t>
            </a:r>
          </a:p>
          <a:p>
            <a:pPr marL="265176" lvl="0" indent="-265176">
              <a:spcBef>
                <a:spcPts val="250"/>
              </a:spcBef>
              <a:buClr>
                <a:schemeClr val="accent2">
                  <a:lumMod val="75000"/>
                </a:schemeClr>
              </a:buClr>
              <a:buSzPct val="80000"/>
            </a:pPr>
            <a:r>
              <a:rPr lang="en-US" altLang="zh-TW" sz="26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cin</a:t>
            </a:r>
            <a:r>
              <a:rPr lang="en-US" altLang="zh-TW" sz="2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&gt;&gt; m &gt;&gt; n &gt;&gt; </a:t>
            </a:r>
            <a:r>
              <a:rPr lang="en-US" altLang="zh-TW" sz="26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endl</a:t>
            </a:r>
            <a:r>
              <a:rPr lang="en-US" altLang="zh-TW" sz="2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265176" lvl="0" indent="-265176">
              <a:spcBef>
                <a:spcPts val="250"/>
              </a:spcBef>
              <a:buClr>
                <a:schemeClr val="accent2">
                  <a:lumMod val="75000"/>
                </a:schemeClr>
              </a:buClr>
              <a:buSzPct val="80000"/>
            </a:pPr>
            <a:r>
              <a:rPr lang="en-US" altLang="zh-TW" sz="2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int** mat;</a:t>
            </a:r>
          </a:p>
          <a:p>
            <a:pPr marL="265176" lvl="0" indent="-265176">
              <a:spcBef>
                <a:spcPts val="250"/>
              </a:spcBef>
              <a:buClr>
                <a:schemeClr val="accent2">
                  <a:lumMod val="75000"/>
                </a:schemeClr>
              </a:buClr>
              <a:buSzPct val="80000"/>
            </a:pPr>
            <a:r>
              <a:rPr lang="en-US" altLang="zh-TW" sz="2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mat = </a:t>
            </a:r>
            <a:r>
              <a:rPr lang="en-US" altLang="zh-TW" sz="26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imatrix</a:t>
            </a:r>
            <a:r>
              <a:rPr lang="en-US" altLang="zh-TW" sz="2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(</a:t>
            </a:r>
            <a:r>
              <a:rPr lang="en-US" altLang="zh-TW" sz="26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m,n</a:t>
            </a:r>
            <a:r>
              <a:rPr lang="en-US" altLang="zh-TW" sz="2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);</a:t>
            </a:r>
          </a:p>
          <a:p>
            <a:pPr marL="265176" lvl="0" indent="-265176">
              <a:spcBef>
                <a:spcPts val="250"/>
              </a:spcBef>
              <a:buClr>
                <a:schemeClr val="accent2">
                  <a:lumMod val="75000"/>
                </a:schemeClr>
              </a:buClr>
              <a:buSzPct val="80000"/>
            </a:pPr>
            <a:r>
              <a:rPr lang="en-US" altLang="zh-TW" sz="2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…</a:t>
            </a:r>
          </a:p>
          <a:p>
            <a:pPr marL="265176" lvl="0" indent="-265176">
              <a:spcBef>
                <a:spcPts val="250"/>
              </a:spcBef>
              <a:buClr>
                <a:schemeClr val="accent2">
                  <a:lumMod val="75000"/>
                </a:schemeClr>
              </a:buClr>
              <a:buSzPct val="80000"/>
            </a:pPr>
            <a:r>
              <a:rPr lang="en-US" altLang="zh-TW" sz="2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int** </a:t>
            </a:r>
            <a:r>
              <a:rPr lang="en-US" altLang="zh-TW" sz="26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imatrix</a:t>
            </a:r>
            <a:r>
              <a:rPr lang="en-US" altLang="zh-TW" sz="2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(nr, </a:t>
            </a:r>
            <a:r>
              <a:rPr lang="en-US" altLang="zh-TW" sz="26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nc</a:t>
            </a:r>
            <a:r>
              <a:rPr lang="en-US" altLang="zh-TW" sz="2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) {</a:t>
            </a:r>
          </a:p>
          <a:p>
            <a:pPr marL="265176" lvl="0" indent="-265176">
              <a:spcBef>
                <a:spcPts val="250"/>
              </a:spcBef>
              <a:buClr>
                <a:schemeClr val="accent2">
                  <a:lumMod val="75000"/>
                </a:schemeClr>
              </a:buClr>
              <a:buSzPct val="80000"/>
            </a:pPr>
            <a:r>
              <a:rPr lang="en-US" altLang="zh-TW" sz="2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int** m;</a:t>
            </a:r>
          </a:p>
          <a:p>
            <a:pPr marL="265176" lvl="0" indent="-265176">
              <a:spcBef>
                <a:spcPts val="250"/>
              </a:spcBef>
              <a:buClr>
                <a:schemeClr val="accent2">
                  <a:lumMod val="75000"/>
                </a:schemeClr>
              </a:buClr>
              <a:buSzPct val="80000"/>
            </a:pPr>
            <a:r>
              <a:rPr lang="en-US" altLang="zh-TW" sz="2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m = new int*[nr];</a:t>
            </a:r>
          </a:p>
          <a:p>
            <a:pPr marL="265176" lvl="0" indent="-265176">
              <a:spcBef>
                <a:spcPts val="250"/>
              </a:spcBef>
              <a:buClr>
                <a:schemeClr val="accent2">
                  <a:lumMod val="75000"/>
                </a:schemeClr>
              </a:buClr>
              <a:buSzPct val="80000"/>
            </a:pPr>
            <a:r>
              <a:rPr lang="en-US" altLang="zh-TW" sz="2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for (int </a:t>
            </a:r>
            <a:r>
              <a:rPr lang="en-US" altLang="zh-TW" sz="26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2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=0;i&lt;</a:t>
            </a:r>
            <a:r>
              <a:rPr lang="en-US" altLang="zh-TW" sz="26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nr;i</a:t>
            </a:r>
            <a:r>
              <a:rPr lang="en-US" altLang="zh-TW" sz="2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++)</a:t>
            </a:r>
          </a:p>
          <a:p>
            <a:pPr marL="265176" lvl="0" indent="-265176">
              <a:spcBef>
                <a:spcPts val="250"/>
              </a:spcBef>
              <a:buClr>
                <a:schemeClr val="accent2">
                  <a:lumMod val="75000"/>
                </a:schemeClr>
              </a:buClr>
              <a:buSzPct val="80000"/>
            </a:pPr>
            <a:r>
              <a:rPr lang="en-US" altLang="zh-TW" sz="2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m[</a:t>
            </a:r>
            <a:r>
              <a:rPr lang="en-US" altLang="zh-TW" sz="26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2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] = new 	int[</a:t>
            </a:r>
            <a:r>
              <a:rPr lang="en-US" altLang="zh-TW" sz="26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nc</a:t>
            </a:r>
            <a:r>
              <a:rPr lang="en-US" altLang="zh-TW" sz="2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];</a:t>
            </a:r>
          </a:p>
          <a:p>
            <a:pPr marL="265176" lvl="0" indent="-265176">
              <a:spcBef>
                <a:spcPts val="250"/>
              </a:spcBef>
              <a:buClr>
                <a:schemeClr val="accent2">
                  <a:lumMod val="75000"/>
                </a:schemeClr>
              </a:buClr>
              <a:buSzPct val="80000"/>
            </a:pPr>
            <a:r>
              <a:rPr lang="en-US" altLang="zh-TW" sz="2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return m;</a:t>
            </a:r>
          </a:p>
          <a:p>
            <a:pPr marL="265176" lvl="0" indent="-265176">
              <a:spcBef>
                <a:spcPts val="250"/>
              </a:spcBef>
              <a:buClr>
                <a:schemeClr val="accent2">
                  <a:lumMod val="75000"/>
                </a:schemeClr>
              </a:buClr>
              <a:buSzPct val="80000"/>
            </a:pPr>
            <a:r>
              <a:rPr lang="en-US" altLang="zh-TW" sz="2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}</a:t>
            </a:r>
          </a:p>
          <a:p>
            <a:pPr marL="548640" marR="0" lvl="1" indent="-201168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100000"/>
              <a:buFont typeface="Monotype Sorts" pitchFamily="2" charset="2"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183880" cy="624840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Chapter 8: Strings in ‘C’</a:t>
            </a:r>
            <a:endParaRPr lang="en-US" altLang="zh-TW" sz="28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8515" name="Rectangle 3"/>
          <p:cNvSpPr>
            <a:spLocks noGrp="1" noChangeArrowheads="1"/>
          </p:cNvSpPr>
          <p:nvPr>
            <p:ph idx="1"/>
          </p:nvPr>
        </p:nvSpPr>
        <p:spPr>
          <a:xfrm>
            <a:off x="502920" y="987552"/>
            <a:ext cx="8183880" cy="2974848"/>
          </a:xfrm>
        </p:spPr>
        <p:txBody>
          <a:bodyPr/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 sequence of characters is often referred to as a character “string”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 string is  stored in an array of type char ending with the null character '\0 ‘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endParaRPr lang="en-IN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lvl="1">
              <a:buClr>
                <a:schemeClr val="accent2">
                  <a:lumMod val="75000"/>
                </a:schemeClr>
              </a:buClr>
              <a:buNone/>
            </a:pP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	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Monotype Sorts" pitchFamily="2" charset="2"/>
              <a:buNone/>
            </a:pPr>
            <a:endParaRPr lang="en-US" altLang="zh-TW" dirty="0">
              <a:latin typeface="Courier New" pitchFamily="49" charset="0"/>
              <a:ea typeface="新細明體" pitchFamily="18" charset="-120"/>
            </a:endParaRPr>
          </a:p>
        </p:txBody>
      </p:sp>
      <p:pic>
        <p:nvPicPr>
          <p:cNvPr id="4" name="Picture 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89418" y="2747962"/>
            <a:ext cx="2830382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Pointer Types</a:t>
            </a:r>
            <a:endParaRPr lang="en-IN" sz="28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953000"/>
          </a:xfrm>
        </p:spPr>
        <p:txBody>
          <a:bodyPr>
            <a:normAutofit/>
          </a:bodyPr>
          <a:lstStyle/>
          <a:p>
            <a:pPr algn="just">
              <a:buClr>
                <a:schemeClr val="accent2">
                  <a:lumMod val="75000"/>
                </a:schemeClr>
              </a:buClr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  has pointer types for each type of object</a:t>
            </a:r>
          </a:p>
          <a:p>
            <a:pPr marL="265113" indent="365125" algn="just">
              <a:buClr>
                <a:schemeClr val="accent2">
                  <a:lumMod val="75000"/>
                </a:schemeClr>
              </a:buCl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65113" indent="365125" algn="just">
              <a:buClr>
                <a:schemeClr val="accent2">
                  <a:lumMod val="75000"/>
                </a:schemeClr>
              </a:buCl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Pointers to int objects</a:t>
            </a:r>
          </a:p>
          <a:p>
            <a:pPr marL="265113" indent="365125" algn="just">
              <a:buClr>
                <a:schemeClr val="accent2">
                  <a:lumMod val="75000"/>
                </a:schemeClr>
              </a:buCl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Pointers to char objects</a:t>
            </a:r>
          </a:p>
          <a:p>
            <a:pPr marL="265113" indent="365125" algn="just">
              <a:buClr>
                <a:schemeClr val="accent2">
                  <a:lumMod val="75000"/>
                </a:schemeClr>
              </a:buCl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Pointers to user-defined objects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(e.g.,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RationalNumber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65113" indent="365125" algn="just">
              <a:buClr>
                <a:schemeClr val="accent2">
                  <a:lumMod val="75000"/>
                </a:schemeClr>
              </a:buCl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Even pointers to pointers</a:t>
            </a:r>
          </a:p>
          <a:p>
            <a:pPr marL="265113" indent="365125" algn="just">
              <a:buClr>
                <a:schemeClr val="accent2">
                  <a:lumMod val="75000"/>
                </a:schemeClr>
              </a:buCl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Pointers to pointers to int objects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48328" y="6035675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183880" cy="624840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Strings in ‘C’</a:t>
            </a:r>
            <a:endParaRPr lang="en-US" altLang="zh-TW" sz="28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8515" name="Rectangle 3"/>
          <p:cNvSpPr>
            <a:spLocks noGrp="1" noChangeArrowheads="1"/>
          </p:cNvSpPr>
          <p:nvPr>
            <p:ph idx="1"/>
          </p:nvPr>
        </p:nvSpPr>
        <p:spPr>
          <a:xfrm>
            <a:off x="502920" y="987552"/>
            <a:ext cx="8183880" cy="2974848"/>
          </a:xfrm>
        </p:spPr>
        <p:txBody>
          <a:bodyPr/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 string containing a single character takes up 2 bytes of storage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endParaRPr lang="en-IN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lvl="1">
              <a:buClr>
                <a:schemeClr val="accent2">
                  <a:lumMod val="75000"/>
                </a:schemeClr>
              </a:buClr>
              <a:buNone/>
            </a:pP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	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Monotype Sorts" pitchFamily="2" charset="2"/>
              <a:buNone/>
            </a:pPr>
            <a:endParaRPr lang="en-US" altLang="zh-TW" dirty="0">
              <a:latin typeface="Courier New" pitchFamily="49" charset="0"/>
              <a:ea typeface="新細明體" pitchFamily="18" charset="-12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2316162"/>
            <a:ext cx="5240749" cy="362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183880" cy="624840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Character Strings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idx="1"/>
          </p:nvPr>
        </p:nvSpPr>
        <p:spPr>
          <a:xfrm>
            <a:off x="502920" y="987552"/>
            <a:ext cx="8183880" cy="2974848"/>
          </a:xfrm>
        </p:spPr>
        <p:txBody>
          <a:bodyPr/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 string containing a single character takes up 2 bytes of storage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endParaRPr lang="en-IN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lvl="1">
              <a:buClr>
                <a:schemeClr val="accent2">
                  <a:lumMod val="75000"/>
                </a:schemeClr>
              </a:buClr>
              <a:buNone/>
            </a:pP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	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Monotype Sorts" pitchFamily="2" charset="2"/>
              <a:buNone/>
            </a:pPr>
            <a:endParaRPr lang="en-US" altLang="zh-TW" dirty="0">
              <a:latin typeface="Courier New" pitchFamily="49" charset="0"/>
              <a:ea typeface="新細明體" pitchFamily="18" charset="-12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2667000"/>
            <a:ext cx="6667884" cy="268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183880" cy="624840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Character vs. String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idx="1"/>
          </p:nvPr>
        </p:nvSpPr>
        <p:spPr>
          <a:xfrm>
            <a:off x="502920" y="987552"/>
            <a:ext cx="8183880" cy="5184648"/>
          </a:xfrm>
        </p:spPr>
        <p:txBody>
          <a:bodyPr>
            <a:normAutofit/>
          </a:bodyPr>
          <a:lstStyle/>
          <a:p>
            <a:pPr algn="just">
              <a:buClr>
                <a:schemeClr val="accent2">
                  <a:lumMod val="75000"/>
                </a:schemeClr>
              </a:buClr>
            </a:pPr>
            <a:r>
              <a:rPr lang="en-IN" altLang="zh-TW" sz="2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 string containing a single character takes up 2 bytes of storage</a:t>
            </a:r>
          </a:p>
          <a:p>
            <a:pPr algn="just">
              <a:buClr>
                <a:schemeClr val="accent2">
                  <a:lumMod val="75000"/>
                </a:schemeClr>
              </a:buClr>
            </a:pPr>
            <a:r>
              <a:rPr lang="en-IN" altLang="zh-TW" sz="2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 string constant is a sequence of characters enclosed in double quotes.</a:t>
            </a:r>
          </a:p>
          <a:p>
            <a:pPr algn="just">
              <a:buClr>
                <a:schemeClr val="accent2">
                  <a:lumMod val="75000"/>
                </a:schemeClr>
              </a:buClr>
            </a:pPr>
            <a:r>
              <a:rPr lang="en-IN" altLang="zh-TW" sz="2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For example, the character string:</a:t>
            </a:r>
          </a:p>
          <a:p>
            <a:pPr marL="265113" indent="368300"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char s1[2]="a";  //Takes two bytes of storage.         </a:t>
            </a:r>
          </a:p>
          <a:p>
            <a:pPr marL="265113" indent="368300" algn="just">
              <a:buClr>
                <a:schemeClr val="accent2">
                  <a:lumMod val="75000"/>
                </a:schemeClr>
              </a:buClr>
              <a:buNone/>
            </a:pPr>
            <a:endParaRPr lang="en-IN" altLang="zh-TW" sz="26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265113" indent="368300"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s1:</a:t>
            </a:r>
          </a:p>
          <a:p>
            <a:pPr algn="just">
              <a:buClr>
                <a:schemeClr val="accent2">
                  <a:lumMod val="75000"/>
                </a:schemeClr>
              </a:buClr>
            </a:pPr>
            <a:r>
              <a:rPr lang="en-IN" altLang="zh-TW" sz="2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On the other hand, the character, in single quotes:</a:t>
            </a:r>
          </a:p>
          <a:p>
            <a:pPr marL="265113" indent="368300"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char s2= `a`; //Takes only one byte of storage.         </a:t>
            </a:r>
          </a:p>
          <a:p>
            <a:pPr marL="265113" indent="368300"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s2: </a:t>
            </a: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IN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lvl="1">
              <a:buClr>
                <a:schemeClr val="accent2">
                  <a:lumMod val="75000"/>
                </a:schemeClr>
              </a:buClr>
              <a:buNone/>
            </a:pPr>
            <a:endParaRPr lang="en-US" altLang="zh-TW" dirty="0">
              <a:latin typeface="Courier New" pitchFamily="49" charset="0"/>
              <a:ea typeface="新細明體" pitchFamily="18" charset="-120"/>
            </a:endParaRPr>
          </a:p>
          <a:p>
            <a:pPr lvl="1">
              <a:buClr>
                <a:schemeClr val="accent2">
                  <a:lumMod val="75000"/>
                </a:schemeClr>
              </a:buClr>
              <a:buFont typeface="Monotype Sorts" pitchFamily="2" charset="2"/>
              <a:buNone/>
            </a:pPr>
            <a:endParaRPr lang="en-US" altLang="zh-TW" dirty="0">
              <a:latin typeface="Courier New" pitchFamily="49" charset="0"/>
              <a:ea typeface="新細明體" pitchFamily="18" charset="-120"/>
            </a:endParaRPr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1828800" y="4114800"/>
          <a:ext cx="1143000" cy="45720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2"/>
          <p:cNvGraphicFramePr>
            <a:graphicFrameLocks noGrp="1"/>
          </p:cNvGraphicFramePr>
          <p:nvPr/>
        </p:nvGraphicFramePr>
        <p:xfrm>
          <a:off x="1828800" y="5349875"/>
          <a:ext cx="457200" cy="4572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183880" cy="624840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Character vs. String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idx="1"/>
          </p:nvPr>
        </p:nvSpPr>
        <p:spPr>
          <a:xfrm>
            <a:off x="502920" y="987552"/>
            <a:ext cx="8183880" cy="5184648"/>
          </a:xfrm>
        </p:spPr>
        <p:txBody>
          <a:bodyPr>
            <a:normAutofit/>
          </a:bodyPr>
          <a:lstStyle/>
          <a:p>
            <a:pPr algn="just">
              <a:buClr>
                <a:schemeClr val="accent2">
                  <a:lumMod val="75000"/>
                </a:schemeClr>
              </a:buClr>
            </a:pPr>
            <a:endParaRPr lang="en-IN" altLang="zh-TW" sz="26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IN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lvl="1">
              <a:buClr>
                <a:schemeClr val="accent2">
                  <a:lumMod val="75000"/>
                </a:schemeClr>
              </a:buClr>
              <a:buNone/>
            </a:pPr>
            <a:endParaRPr lang="en-US" altLang="zh-TW" dirty="0">
              <a:latin typeface="Courier New" pitchFamily="49" charset="0"/>
              <a:ea typeface="新細明體" pitchFamily="18" charset="-120"/>
            </a:endParaRPr>
          </a:p>
          <a:p>
            <a:pPr lvl="1">
              <a:buClr>
                <a:schemeClr val="accent2">
                  <a:lumMod val="75000"/>
                </a:schemeClr>
              </a:buClr>
              <a:buFont typeface="Monotype Sorts" pitchFamily="2" charset="2"/>
              <a:buNone/>
            </a:pPr>
            <a:endParaRPr lang="en-US" altLang="zh-TW" dirty="0">
              <a:latin typeface="Courier New" pitchFamily="49" charset="0"/>
              <a:ea typeface="新細明體" pitchFamily="18" charset="-120"/>
            </a:endParaRPr>
          </a:p>
        </p:txBody>
      </p:sp>
      <p:pic>
        <p:nvPicPr>
          <p:cNvPr id="6" name="Picture 102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2714" y="2438400"/>
            <a:ext cx="7463086" cy="140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183880" cy="624840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idx="1"/>
          </p:nvPr>
        </p:nvSpPr>
        <p:spPr>
          <a:xfrm>
            <a:off x="502920" y="987552"/>
            <a:ext cx="8183880" cy="5184648"/>
          </a:xfrm>
        </p:spPr>
        <p:txBody>
          <a:bodyPr>
            <a:normAutofit/>
          </a:bodyPr>
          <a:lstStyle/>
          <a:p>
            <a:pPr algn="just">
              <a:buClr>
                <a:schemeClr val="accent2">
                  <a:lumMod val="75000"/>
                </a:schemeClr>
              </a:buClr>
            </a:pPr>
            <a:endParaRPr lang="en-IN" altLang="zh-TW" sz="26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IN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lvl="1">
              <a:buClr>
                <a:schemeClr val="accent2">
                  <a:lumMod val="75000"/>
                </a:schemeClr>
              </a:buClr>
              <a:buNone/>
            </a:pPr>
            <a:endParaRPr lang="en-US" altLang="zh-TW" dirty="0">
              <a:latin typeface="Courier New" pitchFamily="49" charset="0"/>
              <a:ea typeface="新細明體" pitchFamily="18" charset="-120"/>
            </a:endParaRPr>
          </a:p>
          <a:p>
            <a:pPr lvl="1">
              <a:buClr>
                <a:schemeClr val="accent2">
                  <a:lumMod val="75000"/>
                </a:schemeClr>
              </a:buClr>
              <a:buFont typeface="Monotype Sorts" pitchFamily="2" charset="2"/>
              <a:buNone/>
            </a:pPr>
            <a:endParaRPr lang="en-US" altLang="zh-TW" dirty="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990600"/>
            <a:ext cx="8183880" cy="5184648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lvl="0" indent="-265176" algn="just">
              <a:spcBef>
                <a:spcPts val="250"/>
              </a:spcBef>
              <a:buClr>
                <a:schemeClr val="accent2">
                  <a:lumMod val="75000"/>
                </a:schemeClr>
              </a:buClr>
              <a:buSzPct val="80000"/>
            </a:pPr>
            <a:r>
              <a:rPr lang="en-IN" altLang="zh-TW" sz="2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char message1[12] = "Hello world";</a:t>
            </a:r>
          </a:p>
          <a:p>
            <a:pPr marL="265176" lvl="0" indent="-265176" algn="just">
              <a:spcBef>
                <a:spcPts val="250"/>
              </a:spcBef>
              <a:buClr>
                <a:schemeClr val="accent2">
                  <a:lumMod val="75000"/>
                </a:schemeClr>
              </a:buClr>
              <a:buSzPct val="80000"/>
            </a:pPr>
            <a:r>
              <a:rPr lang="en-IN" altLang="zh-TW" sz="26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IN" altLang="zh-TW" sz="2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&lt;&lt; message1 &lt;&lt; </a:t>
            </a:r>
            <a:r>
              <a:rPr lang="en-IN" altLang="zh-TW" sz="26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endl</a:t>
            </a:r>
            <a:r>
              <a:rPr lang="en-IN" altLang="zh-TW" sz="2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265176" lvl="0" indent="-265176" algn="just">
              <a:spcBef>
                <a:spcPts val="250"/>
              </a:spcBef>
              <a:buClr>
                <a:schemeClr val="accent2">
                  <a:lumMod val="75000"/>
                </a:schemeClr>
              </a:buClr>
              <a:buSzPct val="80000"/>
            </a:pPr>
            <a:endParaRPr lang="en-IN" altLang="zh-TW" sz="26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265176" lvl="0" indent="-265176" algn="just">
              <a:spcBef>
                <a:spcPts val="250"/>
              </a:spcBef>
              <a:buClr>
                <a:schemeClr val="accent2">
                  <a:lumMod val="75000"/>
                </a:schemeClr>
              </a:buClr>
              <a:buSzPct val="80000"/>
            </a:pPr>
            <a:r>
              <a:rPr lang="en-IN" altLang="zh-TW" sz="2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message1: </a:t>
            </a:r>
          </a:p>
          <a:p>
            <a:pPr marL="265176" lvl="0" indent="-265176" algn="just">
              <a:spcBef>
                <a:spcPts val="250"/>
              </a:spcBef>
              <a:buClr>
                <a:schemeClr val="accent2">
                  <a:lumMod val="75000"/>
                </a:schemeClr>
              </a:buClr>
              <a:buSzPct val="80000"/>
            </a:pPr>
            <a:r>
              <a:rPr lang="en-IN" altLang="zh-TW" sz="2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</a:t>
            </a:r>
          </a:p>
          <a:p>
            <a:pPr marL="265176" lvl="0" indent="-265176" algn="just">
              <a:spcBef>
                <a:spcPts val="250"/>
              </a:spcBef>
              <a:buClr>
                <a:schemeClr val="accent2">
                  <a:lumMod val="75000"/>
                </a:schemeClr>
              </a:buClr>
              <a:buSzPct val="80000"/>
            </a:pPr>
            <a:endParaRPr lang="en-IN" altLang="zh-TW" sz="26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265176" lvl="0" indent="-265176" algn="just">
              <a:spcBef>
                <a:spcPts val="250"/>
              </a:spcBef>
              <a:buClr>
                <a:schemeClr val="accent2">
                  <a:lumMod val="75000"/>
                </a:schemeClr>
              </a:buClr>
              <a:buSzPct val="80000"/>
            </a:pPr>
            <a:r>
              <a:rPr lang="en-IN" altLang="zh-TW" sz="2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char message2[12];</a:t>
            </a:r>
          </a:p>
          <a:p>
            <a:pPr marL="265176" lvl="0" indent="-265176" algn="just">
              <a:spcBef>
                <a:spcPts val="250"/>
              </a:spcBef>
              <a:buClr>
                <a:schemeClr val="accent2">
                  <a:lumMod val="75000"/>
                </a:schemeClr>
              </a:buClr>
              <a:buSzPct val="80000"/>
            </a:pPr>
            <a:r>
              <a:rPr lang="en-IN" altLang="zh-TW" sz="2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IN" altLang="zh-TW" sz="26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cin</a:t>
            </a:r>
            <a:r>
              <a:rPr lang="en-IN" altLang="zh-TW" sz="2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&gt;&gt; message2;   // type "Hello" as input</a:t>
            </a:r>
          </a:p>
          <a:p>
            <a:pPr marL="265176" lvl="0" indent="-265176" algn="just">
              <a:spcBef>
                <a:spcPts val="250"/>
              </a:spcBef>
              <a:buClr>
                <a:schemeClr val="accent2">
                  <a:lumMod val="75000"/>
                </a:schemeClr>
              </a:buClr>
              <a:buSzPct val="80000"/>
            </a:pPr>
            <a:endParaRPr lang="en-IN" altLang="zh-TW" sz="26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265176" lvl="0" indent="-265176" algn="just">
              <a:spcBef>
                <a:spcPts val="250"/>
              </a:spcBef>
              <a:buClr>
                <a:schemeClr val="accent2">
                  <a:lumMod val="75000"/>
                </a:schemeClr>
              </a:buClr>
              <a:buSzPct val="80000"/>
            </a:pPr>
            <a:r>
              <a:rPr lang="en-IN" altLang="zh-TW" sz="2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message2: </a:t>
            </a:r>
            <a:endParaRPr kumimoji="0" lang="en-IN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548640" marR="0" lvl="1" indent="-201168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100000"/>
              <a:buFont typeface="Verdana"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+mn-cs"/>
            </a:endParaRPr>
          </a:p>
          <a:p>
            <a:pPr marL="548640" marR="0" lvl="1" indent="-201168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100000"/>
              <a:buFont typeface="Monotype Sorts" pitchFamily="2" charset="2"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39292" y="2438400"/>
          <a:ext cx="5737908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975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133600" y="5029200"/>
          <a:ext cx="584874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975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183880" cy="624840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Chapter 9: Reading string Example 2 String I/O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idx="1"/>
          </p:nvPr>
        </p:nvSpPr>
        <p:spPr>
          <a:xfrm>
            <a:off x="502920" y="987552"/>
            <a:ext cx="8183880" cy="5184648"/>
          </a:xfrm>
        </p:spPr>
        <p:txBody>
          <a:bodyPr>
            <a:normAutofit/>
          </a:bodyPr>
          <a:lstStyle/>
          <a:p>
            <a:pPr lvl="0" algn="just">
              <a:buClr>
                <a:schemeClr val="accent2">
                  <a:lumMod val="75000"/>
                </a:schemeClr>
              </a:buClr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String can be input using the extraction operator &gt;&gt;, but one or more white spaces indicates the end of an input string.  </a:t>
            </a:r>
          </a:p>
          <a:p>
            <a:pPr lvl="0"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    char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A_string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[80],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E_string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[80];</a:t>
            </a:r>
          </a:p>
          <a:p>
            <a:pPr lvl="0"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    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&lt;&lt; "Enter some words in a string:\n";</a:t>
            </a:r>
          </a:p>
          <a:p>
            <a:pPr lvl="0"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    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cin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&gt;&gt;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A_string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&gt;&gt;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E_string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lvl="0"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    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&lt;&lt;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A_string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&lt;&lt;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E_string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&lt;&lt; “\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nEND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OF OUTPUT\n";</a:t>
            </a:r>
          </a:p>
          <a:p>
            <a:pPr lvl="0" algn="just">
              <a:buClr>
                <a:schemeClr val="accent2">
                  <a:lumMod val="75000"/>
                </a:schemeClr>
              </a:buClr>
            </a:pPr>
            <a:endParaRPr lang="en-IN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lvl="0" algn="just">
              <a:buClr>
                <a:schemeClr val="accent2">
                  <a:lumMod val="75000"/>
                </a:schemeClr>
              </a:buClr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Output:</a:t>
            </a:r>
          </a:p>
          <a:p>
            <a:pPr marL="265113" lvl="0" indent="265113"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Enter some words in a string:</a:t>
            </a:r>
          </a:p>
          <a:p>
            <a:pPr marL="265113" lvl="0" indent="265113"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This is a test.</a:t>
            </a:r>
          </a:p>
          <a:p>
            <a:pPr marL="265113" lvl="0" indent="265113"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Thisis</a:t>
            </a:r>
            <a:endParaRPr lang="en-IN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265113" lvl="0" indent="265113"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END OF OUTPUT</a:t>
            </a:r>
            <a:endParaRPr lang="en-US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IN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lvl="1">
              <a:buClr>
                <a:schemeClr val="accent2">
                  <a:lumMod val="75000"/>
                </a:schemeClr>
              </a:buClr>
              <a:buNone/>
            </a:pPr>
            <a:endParaRPr lang="en-US" altLang="zh-TW" dirty="0">
              <a:latin typeface="Courier New" pitchFamily="49" charset="0"/>
              <a:ea typeface="新細明體" pitchFamily="18" charset="-120"/>
            </a:endParaRPr>
          </a:p>
          <a:p>
            <a:pPr lvl="1">
              <a:buClr>
                <a:schemeClr val="accent2">
                  <a:lumMod val="75000"/>
                </a:schemeClr>
              </a:buClr>
              <a:buFont typeface="Monotype Sorts" pitchFamily="2" charset="2"/>
              <a:buNone/>
            </a:pPr>
            <a:endParaRPr lang="en-US" altLang="zh-TW" dirty="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183880" cy="624840"/>
          </a:xfrm>
        </p:spPr>
        <p:txBody>
          <a:bodyPr>
            <a:normAutofit/>
          </a:bodyPr>
          <a:lstStyle/>
          <a:p>
            <a:r>
              <a:rPr lang="en-US" altLang="zh-TW" sz="28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getline</a:t>
            </a:r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() function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idx="1"/>
          </p:nvPr>
        </p:nvSpPr>
        <p:spPr>
          <a:xfrm>
            <a:off x="502920" y="987552"/>
            <a:ext cx="8183880" cy="5184648"/>
          </a:xfrm>
        </p:spPr>
        <p:txBody>
          <a:bodyPr>
            <a:normAutofit/>
          </a:bodyPr>
          <a:lstStyle/>
          <a:p>
            <a:pPr lvl="0" algn="just">
              <a:buClr>
                <a:schemeClr val="accent2">
                  <a:lumMod val="75000"/>
                </a:schemeClr>
              </a:buClr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The function </a:t>
            </a:r>
            <a:r>
              <a:rPr lang="en-IN" altLang="zh-TW" sz="2400" b="1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getline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can be used to read an entire line of input into a string variable. </a:t>
            </a:r>
          </a:p>
          <a:p>
            <a:pPr lvl="0" algn="just">
              <a:buClr>
                <a:schemeClr val="accent2">
                  <a:lumMod val="75000"/>
                </a:schemeClr>
              </a:buClr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The </a:t>
            </a:r>
            <a:r>
              <a:rPr lang="en-IN" altLang="zh-TW" sz="2400" b="1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getline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function has three parameters:</a:t>
            </a:r>
          </a:p>
          <a:p>
            <a:pPr lvl="0" algn="just">
              <a:buClr>
                <a:schemeClr val="accent2">
                  <a:lumMod val="75000"/>
                </a:schemeClr>
              </a:buClr>
              <a:buNone/>
            </a:pPr>
            <a:endParaRPr lang="en-IN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lvl="0" algn="just">
              <a:buClr>
                <a:schemeClr val="accent2">
                  <a:lumMod val="75000"/>
                </a:schemeClr>
              </a:buClr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The first specifies the area into which the string is to be read.</a:t>
            </a:r>
          </a:p>
          <a:p>
            <a:pPr lvl="0" algn="just">
              <a:buClr>
                <a:schemeClr val="accent2">
                  <a:lumMod val="75000"/>
                </a:schemeClr>
              </a:buClr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The second specifies the maximum number of characters, including the string delimiter.</a:t>
            </a:r>
          </a:p>
          <a:p>
            <a:pPr lvl="0" algn="just">
              <a:buClr>
                <a:schemeClr val="accent2">
                  <a:lumMod val="75000"/>
                </a:schemeClr>
              </a:buClr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The third specifies an optional terminating character. If not included,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getline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stops at ‘\n’</a:t>
            </a:r>
          </a:p>
          <a:p>
            <a:pPr lvl="0" algn="just">
              <a:buClr>
                <a:schemeClr val="accent2">
                  <a:lumMod val="75000"/>
                </a:schemeClr>
              </a:buClr>
            </a:pPr>
            <a:endParaRPr lang="en-IN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IN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lvl="1">
              <a:buClr>
                <a:schemeClr val="accent2">
                  <a:lumMod val="75000"/>
                </a:schemeClr>
              </a:buClr>
              <a:buNone/>
            </a:pPr>
            <a:endParaRPr lang="en-US" altLang="zh-TW" dirty="0">
              <a:latin typeface="Courier New" pitchFamily="49" charset="0"/>
              <a:ea typeface="新細明體" pitchFamily="18" charset="-120"/>
            </a:endParaRPr>
          </a:p>
          <a:p>
            <a:pPr lvl="1">
              <a:buClr>
                <a:schemeClr val="accent2">
                  <a:lumMod val="75000"/>
                </a:schemeClr>
              </a:buClr>
              <a:buFont typeface="Monotype Sorts" pitchFamily="2" charset="2"/>
              <a:buNone/>
            </a:pPr>
            <a:endParaRPr lang="en-US" altLang="zh-TW" dirty="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183880" cy="624840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 3: using </a:t>
            </a:r>
            <a:r>
              <a:rPr lang="en-US" altLang="zh-TW" sz="28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getline</a:t>
            </a:r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function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idx="1"/>
          </p:nvPr>
        </p:nvSpPr>
        <p:spPr>
          <a:xfrm>
            <a:off x="502920" y="987552"/>
            <a:ext cx="8183880" cy="5184648"/>
          </a:xfrm>
        </p:spPr>
        <p:txBody>
          <a:bodyPr>
            <a:normAutofit/>
          </a:bodyPr>
          <a:lstStyle/>
          <a:p>
            <a:pPr lvl="0"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char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A_string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[80];</a:t>
            </a:r>
          </a:p>
          <a:p>
            <a:pPr lvl="0"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&lt;&lt;  "Enter some words in a string:\n";</a:t>
            </a:r>
          </a:p>
          <a:p>
            <a:pPr lvl="0"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 //80 is the size of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A_string</a:t>
            </a:r>
            <a:endParaRPr lang="en-IN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lvl="0" algn="just">
              <a:buClr>
                <a:schemeClr val="accent2">
                  <a:lumMod val="75000"/>
                </a:schemeClr>
              </a:buClr>
              <a:buNone/>
            </a:pPr>
            <a:endParaRPr lang="en-IN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lvl="0"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cin.getline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(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A_string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, 80); </a:t>
            </a:r>
          </a:p>
          <a:p>
            <a:pPr lvl="0"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&lt;&lt;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A_string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&lt;&lt; “\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nEND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OF OUTPUT\n";</a:t>
            </a:r>
          </a:p>
          <a:p>
            <a:pPr lvl="0" algn="just">
              <a:buClr>
                <a:schemeClr val="accent2">
                  <a:lumMod val="75000"/>
                </a:schemeClr>
              </a:buClr>
              <a:buNone/>
            </a:pPr>
            <a:endParaRPr lang="en-IN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Output:</a:t>
            </a:r>
          </a:p>
          <a:p>
            <a:pPr marL="265113" lvl="0" indent="0"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Enter some words in a string:</a:t>
            </a:r>
          </a:p>
          <a:p>
            <a:pPr marL="265113" lvl="0" indent="0"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This is a test.</a:t>
            </a:r>
          </a:p>
          <a:p>
            <a:pPr marL="265113" lvl="0" indent="0"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This is a test.</a:t>
            </a:r>
          </a:p>
          <a:p>
            <a:pPr marL="265113" lvl="0" indent="0"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END OF OUTPUT</a:t>
            </a:r>
          </a:p>
          <a:p>
            <a:pPr lvl="0" algn="just">
              <a:buClr>
                <a:schemeClr val="accent2">
                  <a:lumMod val="75000"/>
                </a:schemeClr>
              </a:buClr>
              <a:buNone/>
            </a:pPr>
            <a:endParaRPr lang="en-IN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endParaRPr lang="en-IN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lvl="1">
              <a:buClr>
                <a:schemeClr val="accent2">
                  <a:lumMod val="75000"/>
                </a:schemeClr>
              </a:buClr>
              <a:buNone/>
            </a:pPr>
            <a:endParaRPr lang="en-US" altLang="zh-TW" dirty="0">
              <a:latin typeface="Courier New" pitchFamily="49" charset="0"/>
              <a:ea typeface="新細明體" pitchFamily="18" charset="-120"/>
            </a:endParaRPr>
          </a:p>
          <a:p>
            <a:pPr lvl="1">
              <a:buClr>
                <a:schemeClr val="accent2">
                  <a:lumMod val="75000"/>
                </a:schemeClr>
              </a:buClr>
              <a:buFont typeface="Monotype Sorts" pitchFamily="2" charset="2"/>
              <a:buNone/>
            </a:pPr>
            <a:endParaRPr lang="en-US" altLang="zh-TW" dirty="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183880" cy="624840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 4: </a:t>
            </a:r>
            <a:r>
              <a:rPr lang="en-US" altLang="zh-TW" sz="28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getline</a:t>
            </a:r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() Example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idx="1"/>
          </p:nvPr>
        </p:nvSpPr>
        <p:spPr>
          <a:xfrm>
            <a:off x="502920" y="987552"/>
            <a:ext cx="8183880" cy="5184648"/>
          </a:xfrm>
        </p:spPr>
        <p:txBody>
          <a:bodyPr>
            <a:normAutofit/>
          </a:bodyPr>
          <a:lstStyle/>
          <a:p>
            <a:pPr marL="265113" lvl="0" indent="88900"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char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A_string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[5],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E_string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[80];</a:t>
            </a:r>
          </a:p>
          <a:p>
            <a:pPr marL="265113" lvl="0" indent="88900"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&lt;&lt; "Enter some words in a string:\n";</a:t>
            </a:r>
          </a:p>
          <a:p>
            <a:pPr marL="265113" lvl="0" indent="88900"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cin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&gt;&gt;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A_string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265113" lvl="0" indent="88900"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cin.getline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(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E_string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, 9) ;</a:t>
            </a:r>
          </a:p>
          <a:p>
            <a:pPr marL="265113" lvl="0" indent="88900"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&lt;&lt;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A_string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&lt;&lt; "#" &lt;&lt;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E_string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</a:p>
          <a:p>
            <a:pPr marL="265113" lvl="0" indent="88900"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    &lt;&lt; “\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nEND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OF OUTPUT\n";</a:t>
            </a:r>
          </a:p>
          <a:p>
            <a:pPr lvl="0" algn="just">
              <a:buClr>
                <a:schemeClr val="accent2">
                  <a:lumMod val="75000"/>
                </a:schemeClr>
              </a:buClr>
            </a:pPr>
            <a:endParaRPr lang="en-IN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lvl="0" algn="just">
              <a:buClr>
                <a:schemeClr val="accent2">
                  <a:lumMod val="75000"/>
                </a:schemeClr>
              </a:buClr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Output:</a:t>
            </a:r>
          </a:p>
          <a:p>
            <a:pPr marL="265113" lvl="0" indent="0"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Enter some words in a string:</a:t>
            </a:r>
          </a:p>
          <a:p>
            <a:pPr marL="265113" lvl="0" indent="0"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This is a test.</a:t>
            </a:r>
          </a:p>
          <a:p>
            <a:pPr marL="265113" lvl="0" indent="0"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This# is a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te</a:t>
            </a:r>
            <a:endParaRPr lang="en-IN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265113" lvl="0" indent="0"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END OF OUTPUT</a:t>
            </a:r>
          </a:p>
          <a:p>
            <a:pPr lvl="0" algn="just">
              <a:buClr>
                <a:schemeClr val="accent2">
                  <a:lumMod val="75000"/>
                </a:schemeClr>
              </a:buClr>
            </a:pPr>
            <a:endParaRPr lang="en-IN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IN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lvl="1">
              <a:buClr>
                <a:schemeClr val="accent2">
                  <a:lumMod val="75000"/>
                </a:schemeClr>
              </a:buClr>
              <a:buNone/>
            </a:pPr>
            <a:endParaRPr lang="en-US" altLang="zh-TW" dirty="0">
              <a:latin typeface="Courier New" pitchFamily="49" charset="0"/>
              <a:ea typeface="新細明體" pitchFamily="18" charset="-120"/>
            </a:endParaRPr>
          </a:p>
          <a:p>
            <a:pPr lvl="1">
              <a:buClr>
                <a:schemeClr val="accent2">
                  <a:lumMod val="75000"/>
                </a:schemeClr>
              </a:buClr>
              <a:buFont typeface="Monotype Sorts" pitchFamily="2" charset="2"/>
              <a:buNone/>
            </a:pPr>
            <a:endParaRPr lang="en-US" altLang="zh-TW" dirty="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183880" cy="624840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 5: </a:t>
            </a:r>
            <a:r>
              <a:rPr lang="en-US" altLang="zh-TW" sz="28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getline</a:t>
            </a:r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Example 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idx="1"/>
          </p:nvPr>
        </p:nvSpPr>
        <p:spPr>
          <a:xfrm>
            <a:off x="502920" y="987552"/>
            <a:ext cx="8183880" cy="5184648"/>
          </a:xfrm>
        </p:spPr>
        <p:txBody>
          <a:bodyPr>
            <a:normAutofit/>
          </a:bodyPr>
          <a:lstStyle/>
          <a:p>
            <a:pPr marL="265113" lvl="0" indent="88900"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char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lastName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[30],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firstName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[30];</a:t>
            </a:r>
          </a:p>
          <a:p>
            <a:pPr marL="265113" lvl="0" indent="88900"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&lt;&lt; "Enter a name &lt;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last,first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&gt;:\n";</a:t>
            </a:r>
          </a:p>
          <a:p>
            <a:pPr marL="265113" lvl="0" indent="88900"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cin.getline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(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lastName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,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sizeof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(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lastName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), ',');</a:t>
            </a:r>
          </a:p>
          <a:p>
            <a:pPr marL="265113" lvl="0" indent="88900"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cin.getline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(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firstName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,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sizeof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(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firstName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));</a:t>
            </a:r>
          </a:p>
          <a:p>
            <a:pPr marL="265113" lvl="0" indent="88900"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&lt;&lt; "Here is the name you typed:\n\t|"</a:t>
            </a:r>
          </a:p>
          <a:p>
            <a:pPr marL="265113" lvl="0" indent="88900"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      &lt;&lt;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firstName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&lt;&lt; " " &lt;&lt;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lastName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&lt;&lt; "|\n";</a:t>
            </a:r>
          </a:p>
          <a:p>
            <a:pPr marL="265113" lvl="0" indent="88900" algn="just">
              <a:buClr>
                <a:schemeClr val="accent2">
                  <a:lumMod val="75000"/>
                </a:schemeClr>
              </a:buClr>
              <a:buNone/>
            </a:pPr>
            <a:endParaRPr lang="en-IN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265113" indent="-265113" algn="just">
              <a:buClr>
                <a:schemeClr val="accent2">
                  <a:lumMod val="75000"/>
                </a:schemeClr>
              </a:buClr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Output:</a:t>
            </a:r>
          </a:p>
          <a:p>
            <a:pPr marL="265113" lvl="0" indent="88900"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Enter a name in the form &lt;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last,first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&gt;:</a:t>
            </a:r>
          </a:p>
          <a:p>
            <a:pPr marL="265113" lvl="0" indent="88900"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Chan,Anson</a:t>
            </a:r>
            <a:endParaRPr lang="en-IN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265113" lvl="0" indent="88900"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Here is the name you typed:</a:t>
            </a:r>
          </a:p>
          <a:p>
            <a:pPr marL="265113" lvl="0" indent="88900"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     |Anson Chan|</a:t>
            </a:r>
          </a:p>
          <a:p>
            <a:pPr lvl="0" algn="just">
              <a:buClr>
                <a:schemeClr val="accent2">
                  <a:lumMod val="75000"/>
                </a:schemeClr>
              </a:buClr>
            </a:pPr>
            <a:endParaRPr lang="en-IN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IN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lvl="1">
              <a:buClr>
                <a:schemeClr val="accent2">
                  <a:lumMod val="75000"/>
                </a:schemeClr>
              </a:buClr>
              <a:buNone/>
            </a:pPr>
            <a:endParaRPr lang="en-US" altLang="zh-TW" dirty="0">
              <a:latin typeface="Courier New" pitchFamily="49" charset="0"/>
              <a:ea typeface="新細明體" pitchFamily="18" charset="-120"/>
            </a:endParaRPr>
          </a:p>
          <a:p>
            <a:pPr lvl="1">
              <a:buClr>
                <a:schemeClr val="accent2">
                  <a:lumMod val="75000"/>
                </a:schemeClr>
              </a:buClr>
              <a:buFont typeface="Monotype Sorts" pitchFamily="2" charset="2"/>
              <a:buNone/>
            </a:pPr>
            <a:endParaRPr lang="en-US" altLang="zh-TW" dirty="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Pointer Variable</a:t>
            </a:r>
            <a:endParaRPr lang="en-IN" sz="28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953000"/>
          </a:xfrm>
        </p:spPr>
        <p:txBody>
          <a:bodyPr>
            <a:normAutofit/>
          </a:bodyPr>
          <a:lstStyle/>
          <a:p>
            <a:pPr algn="just">
              <a:buClr>
                <a:schemeClr val="accent2">
                  <a:lumMod val="75000"/>
                </a:schemeClr>
              </a:buClr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Declaration of Pointer variables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		type*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pointer_name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		//or 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type *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pointer_name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>
              <a:buClr>
                <a:schemeClr val="accent2">
                  <a:lumMod val="75000"/>
                </a:schemeClr>
              </a:buClr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Where type is the type of data pointed to (e.g. int, char, double)</a:t>
            </a: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Examples: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int *n;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		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RationalNumber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*r;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		int **p;    // pointer to pointer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48328" y="6035675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pPr/>
              <a:t>6</a:t>
            </a:fld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183880" cy="624840"/>
          </a:xfrm>
        </p:spPr>
        <p:txBody>
          <a:bodyPr>
            <a:normAutofit/>
          </a:bodyPr>
          <a:lstStyle/>
          <a:p>
            <a:r>
              <a:rPr lang="en-US" altLang="zh-TW" sz="28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fsln.getline</a:t>
            </a:r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1482" y="1136650"/>
            <a:ext cx="7570518" cy="480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183880" cy="624840"/>
          </a:xfrm>
        </p:spPr>
        <p:txBody>
          <a:bodyPr>
            <a:normAutofit fontScale="90000"/>
          </a:bodyPr>
          <a:lstStyle/>
          <a:p>
            <a:r>
              <a:rPr lang="en-IN" altLang="zh-TW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Chapter 10: Ex. 6: String Copy Function in &lt;</a:t>
            </a:r>
            <a:r>
              <a:rPr lang="en-IN" altLang="zh-TW" sz="28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cstring</a:t>
            </a:r>
            <a:r>
              <a:rPr lang="en-IN" altLang="zh-TW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endParaRPr lang="en-US" altLang="zh-TW" sz="28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8515" name="Rectangle 3"/>
          <p:cNvSpPr>
            <a:spLocks noGrp="1" noChangeArrowheads="1"/>
          </p:cNvSpPr>
          <p:nvPr>
            <p:ph idx="1"/>
          </p:nvPr>
        </p:nvSpPr>
        <p:spPr>
          <a:xfrm>
            <a:off x="502920" y="987552"/>
            <a:ext cx="8183880" cy="5184648"/>
          </a:xfrm>
        </p:spPr>
        <p:txBody>
          <a:bodyPr>
            <a:normAutofit/>
          </a:bodyPr>
          <a:lstStyle/>
          <a:p>
            <a:pPr lvl="0" algn="just">
              <a:buClr>
                <a:schemeClr val="accent2">
                  <a:lumMod val="75000"/>
                </a:schemeClr>
              </a:buClr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void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strcpy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(char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dest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[], const char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src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[]); //copies string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src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into string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dest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</a:p>
          <a:p>
            <a:pPr lvl="0"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   example: </a:t>
            </a:r>
          </a:p>
          <a:p>
            <a:pPr lvl="0"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    char name1[16], name2[16];</a:t>
            </a:r>
          </a:p>
          <a:p>
            <a:pPr lvl="0"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   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strcpy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(name1,"Chan Tai Man");</a:t>
            </a:r>
          </a:p>
          <a:p>
            <a:pPr lvl="0"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name1:</a:t>
            </a:r>
          </a:p>
          <a:p>
            <a:pPr lvl="0" algn="just">
              <a:buClr>
                <a:schemeClr val="accent2">
                  <a:lumMod val="75000"/>
                </a:schemeClr>
              </a:buClr>
              <a:buNone/>
            </a:pPr>
            <a:endParaRPr lang="en-IN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lvl="0" algn="just">
              <a:buClr>
                <a:schemeClr val="accent2">
                  <a:lumMod val="75000"/>
                </a:schemeClr>
              </a:buClr>
              <a:buNone/>
            </a:pPr>
            <a:endParaRPr lang="en-IN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lvl="0"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name2:</a:t>
            </a:r>
          </a:p>
          <a:p>
            <a:pPr lvl="0" algn="just">
              <a:buClr>
                <a:schemeClr val="accent2">
                  <a:lumMod val="75000"/>
                </a:schemeClr>
              </a:buClr>
              <a:buNone/>
            </a:pPr>
            <a:endParaRPr lang="en-IN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lvl="0" algn="just">
              <a:buClr>
                <a:schemeClr val="accent2">
                  <a:lumMod val="75000"/>
                </a:schemeClr>
              </a:buClr>
              <a:buNone/>
            </a:pPr>
            <a:endParaRPr lang="en-IN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lvl="0"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name2: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33052" y="3657600"/>
            <a:ext cx="633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 err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strcpy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(name2,"999999999999999");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33052" y="4800600"/>
            <a:ext cx="29418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 err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strcpy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(name2,name1);</a:t>
            </a:r>
          </a:p>
        </p:txBody>
      </p:sp>
      <p:graphicFrame>
        <p:nvGraphicFramePr>
          <p:cNvPr id="6" name="Group 234"/>
          <p:cNvGraphicFramePr>
            <a:graphicFrameLocks noGrp="1"/>
          </p:cNvGraphicFramePr>
          <p:nvPr/>
        </p:nvGraphicFramePr>
        <p:xfrm>
          <a:off x="1752600" y="3048000"/>
          <a:ext cx="6705600" cy="457200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429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596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238"/>
          <p:cNvGraphicFramePr>
            <a:graphicFrameLocks noGrp="1"/>
          </p:cNvGraphicFramePr>
          <p:nvPr/>
        </p:nvGraphicFramePr>
        <p:xfrm>
          <a:off x="1752596" y="5334000"/>
          <a:ext cx="6934204" cy="457200"/>
        </p:xfrm>
        <a:graphic>
          <a:graphicData uri="http://schemas.openxmlformats.org/drawingml/2006/table">
            <a:tbl>
              <a:tblPr/>
              <a:tblGrid>
                <a:gridCol w="503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8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88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88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88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88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88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73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882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124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931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9824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9649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236"/>
          <p:cNvGraphicFramePr>
            <a:graphicFrameLocks noGrp="1"/>
          </p:cNvGraphicFramePr>
          <p:nvPr/>
        </p:nvGraphicFramePr>
        <p:xfrm>
          <a:off x="1752603" y="4191001"/>
          <a:ext cx="6934197" cy="457200"/>
        </p:xfrm>
        <a:graphic>
          <a:graphicData uri="http://schemas.openxmlformats.org/drawingml/2006/table">
            <a:tbl>
              <a:tblPr/>
              <a:tblGrid>
                <a:gridCol w="442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9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9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9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9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9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9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9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94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572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88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88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6391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809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183880" cy="624840"/>
          </a:xfrm>
        </p:spPr>
        <p:txBody>
          <a:bodyPr>
            <a:normAutofit/>
          </a:bodyPr>
          <a:lstStyle/>
          <a:p>
            <a:r>
              <a:rPr lang="en-IN" altLang="zh-TW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 7:  </a:t>
            </a:r>
            <a:r>
              <a:rPr lang="en-IN" altLang="zh-TW" sz="28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strcpy</a:t>
            </a:r>
            <a:r>
              <a:rPr lang="en-IN" altLang="zh-TW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 &lt;</a:t>
            </a:r>
            <a:r>
              <a:rPr lang="en-IN" altLang="zh-TW" sz="28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cstring</a:t>
            </a:r>
            <a:r>
              <a:rPr lang="en-IN" altLang="zh-TW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endParaRPr lang="en-US" altLang="zh-TW" sz="28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8515" name="Rectangle 3"/>
          <p:cNvSpPr>
            <a:spLocks noGrp="1" noChangeArrowheads="1"/>
          </p:cNvSpPr>
          <p:nvPr>
            <p:ph idx="1"/>
          </p:nvPr>
        </p:nvSpPr>
        <p:spPr>
          <a:xfrm>
            <a:off x="502920" y="987552"/>
            <a:ext cx="8183880" cy="5184648"/>
          </a:xfrm>
        </p:spPr>
        <p:txBody>
          <a:bodyPr>
            <a:normAutofit/>
          </a:bodyPr>
          <a:lstStyle/>
          <a:p>
            <a:pPr lvl="0"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#include &lt;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iostream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&gt;</a:t>
            </a:r>
          </a:p>
          <a:p>
            <a:pPr lvl="0"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#include &lt;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cstring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&gt;</a:t>
            </a:r>
          </a:p>
          <a:p>
            <a:pPr lvl="0"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using namespace std;</a:t>
            </a:r>
          </a:p>
          <a:p>
            <a:pPr lvl="0"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int main (){</a:t>
            </a:r>
          </a:p>
          <a:p>
            <a:pPr lvl="0"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char string_1[6] = "Short";		// character strings</a:t>
            </a:r>
          </a:p>
          <a:p>
            <a:pPr lvl="0"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char string_2[17] = "Have a Nice Day";</a:t>
            </a:r>
          </a:p>
          <a:p>
            <a:pPr lvl="0"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char string_3[6] = "Other";</a:t>
            </a:r>
          </a:p>
          <a:p>
            <a:pPr lvl="0"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strcpy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(string_1, string_2);</a:t>
            </a:r>
          </a:p>
          <a:p>
            <a:pPr lvl="0"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return 0;</a:t>
            </a:r>
          </a:p>
          <a:p>
            <a:pPr lvl="0"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}</a:t>
            </a:r>
          </a:p>
          <a:p>
            <a:pPr lvl="0" algn="just">
              <a:buClr>
                <a:schemeClr val="accent2">
                  <a:lumMod val="75000"/>
                </a:schemeClr>
              </a:buClr>
              <a:buNone/>
            </a:pPr>
            <a:endParaRPr lang="en-IN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81137" y="4343400"/>
            <a:ext cx="5053263" cy="1600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183880" cy="624840"/>
          </a:xfrm>
        </p:spPr>
        <p:txBody>
          <a:bodyPr>
            <a:normAutofit/>
          </a:bodyPr>
          <a:lstStyle/>
          <a:p>
            <a:r>
              <a:rPr lang="en-IN" altLang="zh-TW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Ex. 8:  String Length Check Function in &lt;</a:t>
            </a:r>
            <a:r>
              <a:rPr lang="en-IN" altLang="zh-TW" sz="28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cstring</a:t>
            </a:r>
            <a:r>
              <a:rPr lang="en-IN" altLang="zh-TW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endParaRPr lang="en-US" altLang="zh-TW" sz="28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8515" name="Rectangle 3"/>
          <p:cNvSpPr>
            <a:spLocks noGrp="1" noChangeArrowheads="1"/>
          </p:cNvSpPr>
          <p:nvPr>
            <p:ph idx="1"/>
          </p:nvPr>
        </p:nvSpPr>
        <p:spPr>
          <a:xfrm>
            <a:off x="502920" y="987552"/>
            <a:ext cx="8183880" cy="5184648"/>
          </a:xfrm>
        </p:spPr>
        <p:txBody>
          <a:bodyPr>
            <a:normAutofit/>
          </a:bodyPr>
          <a:lstStyle/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// string prototype, already included in string.h 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//returns length of string(not counting'\0‘)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//you don't need to include it in your program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endParaRPr lang="en-IN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Example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int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strlen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(const char[]);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 int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string_length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=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strlen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("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abcde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");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&lt;&lt;“String length is:”&lt;&lt;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string_length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//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string_length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is set to 5.</a:t>
            </a:r>
          </a:p>
          <a:p>
            <a:pPr algn="just">
              <a:buClr>
                <a:schemeClr val="accent2">
                  <a:lumMod val="75000"/>
                </a:schemeClr>
              </a:buClr>
            </a:pP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Output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String length is:5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183880" cy="624840"/>
          </a:xfrm>
        </p:spPr>
        <p:txBody>
          <a:bodyPr>
            <a:normAutofit/>
          </a:bodyPr>
          <a:lstStyle/>
          <a:p>
            <a:r>
              <a:rPr lang="en-IN" altLang="zh-TW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Ex. 9: String Length Check Function Example</a:t>
            </a:r>
            <a:endParaRPr lang="en-US" altLang="zh-TW" sz="28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8515" name="Rectangle 3"/>
          <p:cNvSpPr>
            <a:spLocks noGrp="1" noChangeArrowheads="1"/>
          </p:cNvSpPr>
          <p:nvPr>
            <p:ph idx="1"/>
          </p:nvPr>
        </p:nvSpPr>
        <p:spPr>
          <a:xfrm>
            <a:off x="502920" y="762000"/>
            <a:ext cx="8183880" cy="5184648"/>
          </a:xfrm>
        </p:spPr>
        <p:txBody>
          <a:bodyPr>
            <a:noAutofit/>
          </a:bodyPr>
          <a:lstStyle/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#include &lt;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iostream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&gt; 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#include &lt;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cstring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&gt;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using namespace std;</a:t>
            </a: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void main(){ 	char string_1[5] = "ABCD", 				            string_2[10]="123456789";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			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&lt;&lt; "String 1 = " &lt;&lt; string_1 &lt;&lt;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endl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		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&lt;&lt; "String 2 = " &lt;&lt; string_2 &lt;&lt;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endl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		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strncpy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(string_1,string_2,strlen(string_1));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&lt;&lt; "After copying, string 1 = " &lt;&lt; string_1&lt;&lt;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endl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	       }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Output:	String 1 = ABCD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		String 2 = 123456789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		After copying, string 1 = 1234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83880" cy="624840"/>
          </a:xfrm>
        </p:spPr>
        <p:txBody>
          <a:bodyPr>
            <a:normAutofit/>
          </a:bodyPr>
          <a:lstStyle/>
          <a:p>
            <a:r>
              <a:rPr lang="en-IN" altLang="zh-TW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Ex. 10: Create String copy function</a:t>
            </a:r>
            <a:endParaRPr lang="en-US" altLang="zh-TW" sz="28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8515" name="Rectangle 3"/>
          <p:cNvSpPr>
            <a:spLocks noGrp="1" noChangeArrowheads="1"/>
          </p:cNvSpPr>
          <p:nvPr>
            <p:ph idx="1"/>
          </p:nvPr>
        </p:nvSpPr>
        <p:spPr>
          <a:xfrm>
            <a:off x="502920" y="685800"/>
            <a:ext cx="8183880" cy="5867400"/>
          </a:xfrm>
        </p:spPr>
        <p:txBody>
          <a:bodyPr>
            <a:noAutofit/>
          </a:bodyPr>
          <a:lstStyle/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//Copy the value of a string to a string variable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#include &lt;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iostream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&gt;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#include &lt;string&gt;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using namespace std;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void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string_copy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(char target[], const char source[],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              int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target_size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);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//Before: 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target_size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is the declared size of target. 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//not including '\0'. 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//After: The value of target has been set to the string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//value in source, provided the declared size of 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//target is large enough. If target is not large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//enough to hold the entire string, a string 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//equal to the length of target will be stored. 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endParaRPr lang="en-IN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9560"/>
            <a:ext cx="8183880" cy="624840"/>
          </a:xfrm>
        </p:spPr>
        <p:txBody>
          <a:bodyPr>
            <a:normAutofit/>
          </a:bodyPr>
          <a:lstStyle/>
          <a:p>
            <a:r>
              <a:rPr lang="en-IN" altLang="zh-TW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Ex. 10: Create String copy function</a:t>
            </a:r>
            <a:endParaRPr lang="en-US" altLang="zh-TW" sz="28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8515" name="Rectangle 3"/>
          <p:cNvSpPr>
            <a:spLocks noGrp="1" noChangeArrowheads="1"/>
          </p:cNvSpPr>
          <p:nvPr>
            <p:ph idx="1"/>
          </p:nvPr>
        </p:nvSpPr>
        <p:spPr>
          <a:xfrm>
            <a:off x="502920" y="838200"/>
            <a:ext cx="8183880" cy="5867400"/>
          </a:xfrm>
        </p:spPr>
        <p:txBody>
          <a:bodyPr>
            <a:noAutofit/>
          </a:bodyPr>
          <a:lstStyle/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int main( )                   //Driver function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{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char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short_string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[11];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	char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long_string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[] = "This is rather long.";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&lt;&lt;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long_string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&lt;&lt; "STRING ENDS HERE.\n";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string_copy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(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short_string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, "Hello", 10);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	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&lt;&lt;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short_string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&lt;&lt; "STRING ENDS HERE.\n";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	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string_copy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(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short_string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,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long_string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, 10);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	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&lt;&lt;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short_string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&lt;&lt; "STRING ENDS HERE.\n";  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	return 0;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}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endParaRPr lang="en-IN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9560"/>
            <a:ext cx="8183880" cy="624840"/>
          </a:xfrm>
        </p:spPr>
        <p:txBody>
          <a:bodyPr>
            <a:normAutofit/>
          </a:bodyPr>
          <a:lstStyle/>
          <a:p>
            <a:r>
              <a:rPr lang="en-IN" altLang="zh-TW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Ex. 10: Create String copy function</a:t>
            </a:r>
            <a:endParaRPr lang="en-US" altLang="zh-TW" sz="28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8515" name="Rectangle 3"/>
          <p:cNvSpPr>
            <a:spLocks noGrp="1" noChangeArrowheads="1"/>
          </p:cNvSpPr>
          <p:nvPr>
            <p:ph idx="1"/>
          </p:nvPr>
        </p:nvSpPr>
        <p:spPr>
          <a:xfrm>
            <a:off x="502920" y="838200"/>
            <a:ext cx="8183880" cy="5867400"/>
          </a:xfrm>
        </p:spPr>
        <p:txBody>
          <a:bodyPr>
            <a:noAutofit/>
          </a:bodyPr>
          <a:lstStyle/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//Uses string.h: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void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string_copy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(char target[], const char source[],int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target_size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)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{  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int index;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	int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new_length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=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strlen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(source);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	if (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new_length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&gt; (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target_size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))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   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new_length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=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target_size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; 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endParaRPr lang="en-IN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	for (index = 0; index &lt;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new_length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; index++)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    	target[index] = source[index]; 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	target[index] = '\0';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}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endParaRPr lang="en-IN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9560"/>
            <a:ext cx="8183880" cy="624840"/>
          </a:xfrm>
        </p:spPr>
        <p:txBody>
          <a:bodyPr>
            <a:normAutofit/>
          </a:bodyPr>
          <a:lstStyle/>
          <a:p>
            <a:r>
              <a:rPr lang="en-IN" altLang="zh-TW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Ex. 10: Create String copy function</a:t>
            </a:r>
            <a:endParaRPr lang="en-US" altLang="zh-TW" sz="28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8515" name="Rectangle 3"/>
          <p:cNvSpPr>
            <a:spLocks noGrp="1" noChangeArrowheads="1"/>
          </p:cNvSpPr>
          <p:nvPr>
            <p:ph idx="1"/>
          </p:nvPr>
        </p:nvSpPr>
        <p:spPr>
          <a:xfrm>
            <a:off x="502920" y="838200"/>
            <a:ext cx="8183880" cy="5867400"/>
          </a:xfrm>
        </p:spPr>
        <p:txBody>
          <a:bodyPr>
            <a:noAutofit/>
          </a:bodyPr>
          <a:lstStyle/>
          <a:p>
            <a:pPr algn="just">
              <a:buClr>
                <a:schemeClr val="accent2">
                  <a:lumMod val="75000"/>
                </a:schemeClr>
              </a:buClr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Output: </a:t>
            </a: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IN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	This is rather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long.STRING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ENDS HERE.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	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HelloSTRING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ENDS HERE.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		This is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raSTRING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ENDS HERE.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endParaRPr lang="en-IN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9560"/>
            <a:ext cx="8183880" cy="624840"/>
          </a:xfrm>
        </p:spPr>
        <p:txBody>
          <a:bodyPr>
            <a:normAutofit/>
          </a:bodyPr>
          <a:lstStyle/>
          <a:p>
            <a:r>
              <a:rPr lang="en-IN" altLang="zh-TW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Chapter 11: String Comparison</a:t>
            </a:r>
            <a:endParaRPr lang="en-US" altLang="zh-TW" sz="28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8515" name="Rectangle 3"/>
          <p:cNvSpPr>
            <a:spLocks noGrp="1" noChangeArrowheads="1"/>
          </p:cNvSpPr>
          <p:nvPr>
            <p:ph idx="1"/>
          </p:nvPr>
        </p:nvSpPr>
        <p:spPr>
          <a:xfrm>
            <a:off x="502920" y="838200"/>
            <a:ext cx="8183880" cy="5867400"/>
          </a:xfrm>
        </p:spPr>
        <p:txBody>
          <a:bodyPr>
            <a:noAutofit/>
          </a:bodyPr>
          <a:lstStyle/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int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strcmp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(char s1[], char s2[]); 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  	/*compares strings s1 and s2, returns 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	&lt; 0 if s1 &lt; s2 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	= 0 if s1 == s2 (i.e.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strcmp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returns false) 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	&gt; 0 if s1 &gt; s2 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   	*/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int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strncmp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(char s1[], char s2[], int limit); 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/* Same as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strcmp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except that at most limited characters are compared. */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endParaRPr lang="en-IN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Chapter 2: Address Operator ‘&amp;’</a:t>
            </a:r>
            <a:endParaRPr lang="en-IN" sz="28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953000"/>
          </a:xfrm>
        </p:spPr>
        <p:txBody>
          <a:bodyPr>
            <a:normAutofit/>
          </a:bodyPr>
          <a:lstStyle/>
          <a:p>
            <a:pPr algn="just">
              <a:buClr>
                <a:schemeClr val="accent2">
                  <a:lumMod val="75000"/>
                </a:schemeClr>
              </a:buClr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"address of " operator (&amp;) gives the memory address of the variable</a:t>
            </a:r>
          </a:p>
          <a:p>
            <a:pPr algn="just">
              <a:buClr>
                <a:schemeClr val="accent2">
                  <a:lumMod val="75000"/>
                </a:schemeClr>
              </a:buClr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Usage: &amp;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variable_name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int a = 100;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//get the value, 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printf(“%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d”,a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);	  //prints 100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//get the memory address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printf(“%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d”,&amp;a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);   	 //prints 1024</a:t>
            </a: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48328" y="6035675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pPr/>
              <a:t>7</a:t>
            </a:fld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3175000" y="2590800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4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100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1987550" y="2590800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…</a:t>
            </a:r>
          </a:p>
        </p:txBody>
      </p:sp>
      <p:sp>
        <p:nvSpPr>
          <p:cNvPr id="9" name="Rectangle 21"/>
          <p:cNvSpPr>
            <a:spLocks noChangeArrowheads="1"/>
          </p:cNvSpPr>
          <p:nvPr/>
        </p:nvSpPr>
        <p:spPr bwMode="auto">
          <a:xfrm>
            <a:off x="4362450" y="2590800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…</a:t>
            </a:r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5549900" y="2590800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4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…</a:t>
            </a:r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6737350" y="2590800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…</a:t>
            </a:r>
          </a:p>
        </p:txBody>
      </p:sp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3252788" y="2151062"/>
            <a:ext cx="9731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zh-TW" altLang="en-US">
                <a:ea typeface="新細明體" pitchFamily="18" charset="-120"/>
              </a:rPr>
              <a:t>1024</a:t>
            </a:r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838200" y="2590800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…</a:t>
            </a:r>
          </a:p>
        </p:txBody>
      </p:sp>
      <p:sp>
        <p:nvSpPr>
          <p:cNvPr id="14" name="Text Box 30"/>
          <p:cNvSpPr txBox="1">
            <a:spLocks noChangeArrowheads="1"/>
          </p:cNvSpPr>
          <p:nvPr/>
        </p:nvSpPr>
        <p:spPr bwMode="auto">
          <a:xfrm>
            <a:off x="1981200" y="2151062"/>
            <a:ext cx="9731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zh-TW" altLang="en-US">
                <a:ea typeface="新細明體" pitchFamily="18" charset="-120"/>
              </a:rPr>
              <a:t>1020</a:t>
            </a:r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9560"/>
            <a:ext cx="8183880" cy="624840"/>
          </a:xfrm>
        </p:spPr>
        <p:txBody>
          <a:bodyPr>
            <a:normAutofit/>
          </a:bodyPr>
          <a:lstStyle/>
          <a:p>
            <a:r>
              <a:rPr lang="en-IN" altLang="zh-TW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Create String Comparison </a:t>
            </a:r>
            <a:r>
              <a:rPr lang="en-IN" altLang="zh-TW" sz="28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fucntion</a:t>
            </a:r>
            <a:endParaRPr lang="en-US" altLang="zh-TW" sz="28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8515" name="Rectangle 3"/>
          <p:cNvSpPr>
            <a:spLocks noGrp="1" noChangeArrowheads="1"/>
          </p:cNvSpPr>
          <p:nvPr>
            <p:ph idx="1"/>
          </p:nvPr>
        </p:nvSpPr>
        <p:spPr>
          <a:xfrm>
            <a:off x="502920" y="838200"/>
            <a:ext cx="8183880" cy="5867400"/>
          </a:xfrm>
        </p:spPr>
        <p:txBody>
          <a:bodyPr>
            <a:noAutofit/>
          </a:bodyPr>
          <a:lstStyle/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int comp102_strncmp(char s1[], char s2[], int limit) 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{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  	for (int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=0;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&lt; limit;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++)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	{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      		if (s1[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] &lt; s2[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])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            		return -1;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       		if (s1[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] &gt; s2[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])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            		return 1;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  	}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  return 0;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}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183880" cy="624840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Comparison Example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idx="1"/>
          </p:nvPr>
        </p:nvSpPr>
        <p:spPr>
          <a:xfrm>
            <a:off x="502920" y="987552"/>
            <a:ext cx="8183880" cy="5184648"/>
          </a:xfrm>
        </p:spPr>
        <p:txBody>
          <a:bodyPr>
            <a:normAutofit/>
          </a:bodyPr>
          <a:lstStyle/>
          <a:p>
            <a:pPr algn="just">
              <a:buClr>
                <a:schemeClr val="accent2">
                  <a:lumMod val="75000"/>
                </a:schemeClr>
              </a:buClr>
            </a:pPr>
            <a:endParaRPr lang="en-IN" altLang="zh-TW" sz="26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IN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lvl="1">
              <a:buClr>
                <a:schemeClr val="accent2">
                  <a:lumMod val="75000"/>
                </a:schemeClr>
              </a:buClr>
              <a:buNone/>
            </a:pPr>
            <a:endParaRPr lang="en-US" altLang="zh-TW" dirty="0">
              <a:latin typeface="Courier New" pitchFamily="49" charset="0"/>
              <a:ea typeface="新細明體" pitchFamily="18" charset="-120"/>
            </a:endParaRPr>
          </a:p>
          <a:p>
            <a:pPr lvl="1">
              <a:buClr>
                <a:schemeClr val="accent2">
                  <a:lumMod val="75000"/>
                </a:schemeClr>
              </a:buClr>
              <a:buFont typeface="Monotype Sorts" pitchFamily="2" charset="2"/>
              <a:buNone/>
            </a:pPr>
            <a:endParaRPr lang="en-US" altLang="zh-TW" dirty="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990600"/>
            <a:ext cx="8183880" cy="5184648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lvl="0" indent="-265176" algn="just">
              <a:spcBef>
                <a:spcPts val="250"/>
              </a:spcBef>
              <a:buClr>
                <a:schemeClr val="accent2">
                  <a:lumMod val="75000"/>
                </a:schemeClr>
              </a:buClr>
              <a:buSzPct val="80000"/>
            </a:pPr>
            <a:r>
              <a:rPr lang="en-IN" altLang="zh-TW" sz="2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+mn-cs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338682"/>
            <a:ext cx="6629400" cy="4604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183880" cy="624840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Ex. 11: String Comparison Examples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idx="1"/>
          </p:nvPr>
        </p:nvSpPr>
        <p:spPr>
          <a:xfrm>
            <a:off x="502920" y="987552"/>
            <a:ext cx="8183880" cy="5184648"/>
          </a:xfrm>
        </p:spPr>
        <p:txBody>
          <a:bodyPr>
            <a:normAutofit/>
          </a:bodyPr>
          <a:lstStyle/>
          <a:p>
            <a:pPr algn="just">
              <a:buClr>
                <a:schemeClr val="accent2">
                  <a:lumMod val="75000"/>
                </a:schemeClr>
              </a:buClr>
            </a:pPr>
            <a:endParaRPr lang="en-IN" altLang="zh-TW" sz="26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IN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lvl="1">
              <a:buClr>
                <a:schemeClr val="accent2">
                  <a:lumMod val="75000"/>
                </a:schemeClr>
              </a:buClr>
              <a:buNone/>
            </a:pPr>
            <a:endParaRPr lang="en-US" altLang="zh-TW" dirty="0">
              <a:latin typeface="Courier New" pitchFamily="49" charset="0"/>
              <a:ea typeface="新細明體" pitchFamily="18" charset="-120"/>
            </a:endParaRPr>
          </a:p>
          <a:p>
            <a:pPr lvl="1">
              <a:buClr>
                <a:schemeClr val="accent2">
                  <a:lumMod val="75000"/>
                </a:schemeClr>
              </a:buClr>
              <a:buFont typeface="Monotype Sorts" pitchFamily="2" charset="2"/>
              <a:buNone/>
            </a:pPr>
            <a:endParaRPr lang="en-US" altLang="zh-TW" dirty="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990600"/>
            <a:ext cx="8183880" cy="5184648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lvl="0" indent="-265176" algn="just">
              <a:spcBef>
                <a:spcPts val="250"/>
              </a:spcBef>
              <a:buClr>
                <a:schemeClr val="accent2">
                  <a:lumMod val="75000"/>
                </a:schemeClr>
              </a:buClr>
              <a:buSzPct val="80000"/>
            </a:pPr>
            <a:r>
              <a:rPr lang="en-IN" altLang="zh-TW" sz="2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+mn-cs"/>
            </a:endParaRPr>
          </a:p>
        </p:txBody>
      </p:sp>
      <p:graphicFrame>
        <p:nvGraphicFramePr>
          <p:cNvPr id="6" name="Group 47"/>
          <p:cNvGraphicFramePr>
            <a:graphicFrameLocks noGrp="1"/>
          </p:cNvGraphicFramePr>
          <p:nvPr/>
        </p:nvGraphicFramePr>
        <p:xfrm>
          <a:off x="838200" y="1752600"/>
          <a:ext cx="7772399" cy="356616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  str1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   str2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return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reason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“AAAA”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“ABCD”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&lt;0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‘A’ &lt;‘B’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“B123”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“A089”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&gt;0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‘B’ &gt; ‘A’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“127”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“409”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 &lt;0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‘1’ &lt; ‘4’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“abc888”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“abc888”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=0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equal 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“abc”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“abcde”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&lt;0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str1 is a sub string of str2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“3”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“12345”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&gt;0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‘3’ &gt; ‘1’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05800" cy="624840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Chapter 12: Ex. 12: Example to take string and print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idx="1"/>
          </p:nvPr>
        </p:nvSpPr>
        <p:spPr>
          <a:xfrm>
            <a:off x="502920" y="987552"/>
            <a:ext cx="8183880" cy="5184648"/>
          </a:xfrm>
        </p:spPr>
        <p:txBody>
          <a:bodyPr>
            <a:normAutofit/>
          </a:bodyPr>
          <a:lstStyle/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#include&lt;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iostream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&gt;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#include&lt;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cstring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&gt;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#include&lt;string.h&gt;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using namespace std;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int main()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{   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string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str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;   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str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="hello";   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&lt;&lt;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str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;       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return 0;	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}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Output: Hello</a:t>
            </a:r>
            <a:endParaRPr lang="en-IN" altLang="zh-TW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lvl="1">
              <a:buClr>
                <a:schemeClr val="accent2">
                  <a:lumMod val="75000"/>
                </a:schemeClr>
              </a:buClr>
              <a:buNone/>
            </a:pPr>
            <a:endParaRPr lang="en-US" altLang="zh-TW" dirty="0">
              <a:latin typeface="Courier New" pitchFamily="49" charset="0"/>
              <a:ea typeface="新細明體" pitchFamily="18" charset="-120"/>
            </a:endParaRPr>
          </a:p>
          <a:p>
            <a:pPr lvl="1">
              <a:buClr>
                <a:schemeClr val="accent2">
                  <a:lumMod val="75000"/>
                </a:schemeClr>
              </a:buClr>
              <a:buFont typeface="Monotype Sorts" pitchFamily="2" charset="2"/>
              <a:buNone/>
            </a:pPr>
            <a:endParaRPr lang="en-US" altLang="zh-TW" dirty="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990600"/>
            <a:ext cx="8183880" cy="5184648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lvl="0" indent="-265176" algn="just">
              <a:spcBef>
                <a:spcPts val="250"/>
              </a:spcBef>
              <a:buClr>
                <a:schemeClr val="accent2">
                  <a:lumMod val="75000"/>
                </a:schemeClr>
              </a:buClr>
              <a:buSzPct val="80000"/>
            </a:pPr>
            <a:r>
              <a:rPr lang="en-IN" altLang="zh-TW" sz="2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183880" cy="624840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Some Common Errors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idx="1"/>
          </p:nvPr>
        </p:nvSpPr>
        <p:spPr>
          <a:xfrm>
            <a:off x="502920" y="987552"/>
            <a:ext cx="8183880" cy="5184648"/>
          </a:xfrm>
        </p:spPr>
        <p:txBody>
          <a:bodyPr>
            <a:normAutofit/>
          </a:bodyPr>
          <a:lstStyle/>
          <a:p>
            <a:pPr algn="just">
              <a:buClr>
                <a:schemeClr val="accent2">
                  <a:lumMod val="75000"/>
                </a:schemeClr>
              </a:buClr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It is illegal to assign a value to a string variable (except at declaration). 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  	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	char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A_string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[10];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	//	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A_string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= "Hello";		// illegal assignment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/*error: incompatible types in assignment of ‘const char [6]’ to ‘char [10]’  */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 	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	//should use instead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       	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strcpy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(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A_string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, "Hello");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endParaRPr lang="en-IN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Output: Hello</a:t>
            </a:r>
            <a:endParaRPr lang="en-IN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lvl="1">
              <a:buClr>
                <a:schemeClr val="accent2">
                  <a:lumMod val="75000"/>
                </a:schemeClr>
              </a:buClr>
              <a:buNone/>
            </a:pPr>
            <a:endParaRPr lang="en-US" altLang="zh-TW" dirty="0">
              <a:latin typeface="Courier New" pitchFamily="49" charset="0"/>
              <a:ea typeface="新細明體" pitchFamily="18" charset="-120"/>
            </a:endParaRPr>
          </a:p>
          <a:p>
            <a:pPr lvl="1">
              <a:buClr>
                <a:schemeClr val="accent2">
                  <a:lumMod val="75000"/>
                </a:schemeClr>
              </a:buClr>
              <a:buFont typeface="Monotype Sorts" pitchFamily="2" charset="2"/>
              <a:buNone/>
            </a:pPr>
            <a:endParaRPr lang="en-US" altLang="zh-TW" dirty="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990600"/>
            <a:ext cx="8183880" cy="5184648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lvl="0" indent="-265176" algn="just">
              <a:spcBef>
                <a:spcPts val="250"/>
              </a:spcBef>
              <a:buClr>
                <a:schemeClr val="accent2">
                  <a:lumMod val="75000"/>
                </a:schemeClr>
              </a:buClr>
              <a:buSzPct val="80000"/>
            </a:pPr>
            <a:r>
              <a:rPr lang="en-IN" altLang="zh-TW" sz="2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183880" cy="624840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Some Common Errors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idx="1"/>
          </p:nvPr>
        </p:nvSpPr>
        <p:spPr>
          <a:xfrm>
            <a:off x="502920" y="987552"/>
            <a:ext cx="8183880" cy="5337048"/>
          </a:xfrm>
        </p:spPr>
        <p:txBody>
          <a:bodyPr>
            <a:normAutofit lnSpcReduction="10000"/>
          </a:bodyPr>
          <a:lstStyle/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The operator == doesn't test two strings for equality. 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if (string1 == string2) //wrong 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   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&lt;&lt; "Yes!";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// illegal comparison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Should use instead 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		int main()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	{  	const char *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str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="Hello";   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		const char *str2="Hello";   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		if(!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strcmp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(str,str2))   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			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&lt;&lt;"same";   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		else   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			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&lt;&lt;"</a:t>
            </a:r>
            <a:r>
              <a:rPr lang="en-IN" altLang="zh-TW" sz="24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notsame</a:t>
            </a:r>
            <a:r>
              <a:rPr lang="en-IN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";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	}   Output</a:t>
            </a:r>
            <a:r>
              <a:rPr lang="en-US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: same</a:t>
            </a:r>
            <a:endParaRPr lang="en-US" altLang="zh-TW" dirty="0">
              <a:latin typeface="Courier New" pitchFamily="49" charset="0"/>
              <a:ea typeface="新細明體" pitchFamily="18" charset="-120"/>
            </a:endParaRPr>
          </a:p>
          <a:p>
            <a:pPr lvl="1">
              <a:buClr>
                <a:schemeClr val="accent2">
                  <a:lumMod val="75000"/>
                </a:schemeClr>
              </a:buClr>
              <a:buFont typeface="Monotype Sorts" pitchFamily="2" charset="2"/>
              <a:buNone/>
            </a:pPr>
            <a:endParaRPr lang="en-US" altLang="zh-TW" dirty="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990600"/>
            <a:ext cx="8183880" cy="5184648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lvl="0" indent="-265176" algn="just">
              <a:spcBef>
                <a:spcPts val="250"/>
              </a:spcBef>
              <a:buClr>
                <a:schemeClr val="accent2">
                  <a:lumMod val="75000"/>
                </a:schemeClr>
              </a:buClr>
              <a:buSzPct val="80000"/>
            </a:pPr>
            <a:r>
              <a:rPr lang="en-IN" altLang="zh-TW" sz="2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2971800"/>
            <a:ext cx="2514600" cy="609600"/>
          </a:xfrm>
        </p:spPr>
        <p:txBody>
          <a:bodyPr>
            <a:normAutofit/>
          </a:bodyPr>
          <a:lstStyle/>
          <a:p>
            <a:pPr marL="90488" indent="-90488"/>
            <a:r>
              <a:rPr lang="en-IN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Thank You....</a:t>
            </a:r>
            <a:endParaRPr lang="en-US" sz="28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48328" y="6035675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pPr/>
              <a:t>76</a:t>
            </a:fld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4" name="AutoShape 6" descr="https://qphs.fs.quoracdn.net/main-qimg-4300d06cf5f62e7b409468e532f6438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6" name="AutoShape 8" descr="What is an Application (Application Software)? Webopedia Defini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9922" name="AutoShape 2" descr="Example Escape Sequence is 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9924" name="AutoShape 4" descr="Example Escape Sequence is 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9926" name="AutoShape 6" descr="Example Escape Sequence is 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9928" name="AutoShape 8" descr="Example Escape Sequence is 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5042" name="AutoShape 2" descr="Keywords and Variables in 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5044" name="AutoShape 4" descr="Keywords and Variables in 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5046" name="AutoShape 6" descr="keywords and variables in 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0800" y="6096000"/>
            <a:ext cx="4191000" cy="288925"/>
          </a:xfrm>
        </p:spPr>
        <p:txBody>
          <a:bodyPr/>
          <a:lstStyle/>
          <a:p>
            <a:pPr algn="ctr"/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Address Operator &amp;</a:t>
            </a:r>
            <a:endParaRPr lang="en-IN" sz="28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953000"/>
          </a:xfrm>
        </p:spPr>
        <p:txBody>
          <a:bodyPr>
            <a:normAutofit lnSpcReduction="10000"/>
          </a:bodyPr>
          <a:lstStyle/>
          <a:p>
            <a:pPr algn="just">
              <a:buClr>
                <a:schemeClr val="accent2">
                  <a:lumMod val="75000"/>
                </a:schemeClr>
              </a:buCl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iostream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using namespace std;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void main()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int a, b;  a = 88;  b = 100;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printf("The address of a is: %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d“,&amp;a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printf("The address of b is: %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d”,&amp;b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48328" y="6035675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pPr/>
              <a:t>8</a:t>
            </a:fld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09600" y="1447800"/>
            <a:ext cx="7924800" cy="3092450"/>
            <a:chOff x="609600" y="1447800"/>
            <a:chExt cx="7924800" cy="3092450"/>
          </a:xfrm>
        </p:grpSpPr>
        <p:grpSp>
          <p:nvGrpSpPr>
            <p:cNvPr id="20" name="Group 1060"/>
            <p:cNvGrpSpPr>
              <a:grpSpLocks/>
            </p:cNvGrpSpPr>
            <p:nvPr/>
          </p:nvGrpSpPr>
          <p:grpSpPr bwMode="auto">
            <a:xfrm>
              <a:off x="609600" y="1447800"/>
              <a:ext cx="7924800" cy="1509713"/>
              <a:chOff x="288" y="960"/>
              <a:chExt cx="5184" cy="951"/>
            </a:xfrm>
          </p:grpSpPr>
          <p:sp>
            <p:nvSpPr>
              <p:cNvPr id="21" name="Rectangle 1044"/>
              <p:cNvSpPr>
                <a:spLocks noChangeArrowheads="1"/>
              </p:cNvSpPr>
              <p:nvPr/>
            </p:nvSpPr>
            <p:spPr bwMode="auto">
              <a:xfrm>
                <a:off x="2480" y="1237"/>
                <a:ext cx="748" cy="370"/>
              </a:xfrm>
              <a:prstGeom prst="rect">
                <a:avLst/>
              </a:prstGeom>
              <a:solidFill>
                <a:srgbClr val="00CCFF"/>
              </a:solidFill>
              <a:ln w="38100" cmpd="dbl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TW" sz="2400" b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新細明體" pitchFamily="18" charset="-120"/>
                  </a:rPr>
                  <a:t>100</a:t>
                </a:r>
              </a:p>
            </p:txBody>
          </p:sp>
          <p:sp>
            <p:nvSpPr>
              <p:cNvPr id="22" name="Rectangle 1045"/>
              <p:cNvSpPr>
                <a:spLocks noChangeArrowheads="1"/>
              </p:cNvSpPr>
              <p:nvPr/>
            </p:nvSpPr>
            <p:spPr bwMode="auto">
              <a:xfrm>
                <a:off x="1732" y="1248"/>
                <a:ext cx="748" cy="370"/>
              </a:xfrm>
              <a:prstGeom prst="rect">
                <a:avLst/>
              </a:prstGeom>
              <a:solidFill>
                <a:srgbClr val="00CCFF"/>
              </a:solidFill>
              <a:ln w="38100" cmpd="dbl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TW" sz="2400" b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新細明體" pitchFamily="18" charset="-120"/>
                  </a:rPr>
                  <a:t>88</a:t>
                </a:r>
              </a:p>
            </p:txBody>
          </p:sp>
          <p:sp>
            <p:nvSpPr>
              <p:cNvPr id="23" name="Rectangle 1046"/>
              <p:cNvSpPr>
                <a:spLocks noChangeArrowheads="1"/>
              </p:cNvSpPr>
              <p:nvPr/>
            </p:nvSpPr>
            <p:spPr bwMode="auto">
              <a:xfrm>
                <a:off x="3228" y="1237"/>
                <a:ext cx="748" cy="370"/>
              </a:xfrm>
              <a:prstGeom prst="rect">
                <a:avLst/>
              </a:prstGeom>
              <a:solidFill>
                <a:srgbClr val="00CCFF"/>
              </a:solidFill>
              <a:ln w="38100" cmpd="dbl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TW" sz="48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新細明體" pitchFamily="18" charset="-120"/>
                  </a:rPr>
                  <a:t>…</a:t>
                </a:r>
              </a:p>
            </p:txBody>
          </p:sp>
          <p:sp>
            <p:nvSpPr>
              <p:cNvPr id="24" name="Rectangle 1047"/>
              <p:cNvSpPr>
                <a:spLocks noChangeArrowheads="1"/>
              </p:cNvSpPr>
              <p:nvPr/>
            </p:nvSpPr>
            <p:spPr bwMode="auto">
              <a:xfrm>
                <a:off x="3976" y="1237"/>
                <a:ext cx="748" cy="370"/>
              </a:xfrm>
              <a:prstGeom prst="rect">
                <a:avLst/>
              </a:prstGeom>
              <a:solidFill>
                <a:srgbClr val="00CCFF"/>
              </a:solidFill>
              <a:ln w="38100" cmpd="dbl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TW" sz="48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新細明體" pitchFamily="18" charset="-120"/>
                  </a:rPr>
                  <a:t>…</a:t>
                </a:r>
              </a:p>
            </p:txBody>
          </p:sp>
          <p:sp>
            <p:nvSpPr>
              <p:cNvPr id="25" name="Rectangle 1048"/>
              <p:cNvSpPr>
                <a:spLocks noChangeArrowheads="1"/>
              </p:cNvSpPr>
              <p:nvPr/>
            </p:nvSpPr>
            <p:spPr bwMode="auto">
              <a:xfrm>
                <a:off x="4724" y="1237"/>
                <a:ext cx="748" cy="370"/>
              </a:xfrm>
              <a:prstGeom prst="rect">
                <a:avLst/>
              </a:prstGeom>
              <a:solidFill>
                <a:srgbClr val="00CCFF"/>
              </a:solidFill>
              <a:ln w="38100" cmpd="dbl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TW" sz="48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新細明體" pitchFamily="18" charset="-120"/>
                  </a:rPr>
                  <a:t>…</a:t>
                </a:r>
              </a:p>
            </p:txBody>
          </p:sp>
          <p:sp>
            <p:nvSpPr>
              <p:cNvPr id="26" name="Text Box 1049"/>
              <p:cNvSpPr txBox="1">
                <a:spLocks noChangeArrowheads="1"/>
              </p:cNvSpPr>
              <p:nvPr/>
            </p:nvSpPr>
            <p:spPr bwMode="auto">
              <a:xfrm>
                <a:off x="288" y="960"/>
                <a:ext cx="14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Monotype Sorts" pitchFamily="2" charset="2"/>
                  <a:buNone/>
                </a:pPr>
                <a:r>
                  <a:rPr lang="en-US" altLang="zh-TW">
                    <a:ea typeface="新細明體" pitchFamily="18" charset="-120"/>
                  </a:rPr>
                  <a:t>Memory address:</a:t>
                </a:r>
              </a:p>
            </p:txBody>
          </p:sp>
          <p:sp>
            <p:nvSpPr>
              <p:cNvPr id="27" name="Text Box 1050"/>
              <p:cNvSpPr txBox="1">
                <a:spLocks noChangeArrowheads="1"/>
              </p:cNvSpPr>
              <p:nvPr/>
            </p:nvSpPr>
            <p:spPr bwMode="auto">
              <a:xfrm>
                <a:off x="2529" y="960"/>
                <a:ext cx="613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buFont typeface="Monotype Sorts" pitchFamily="2" charset="2"/>
                  <a:buNone/>
                </a:pPr>
                <a:r>
                  <a:rPr lang="zh-TW" altLang="en-US">
                    <a:ea typeface="新細明體" pitchFamily="18" charset="-120"/>
                  </a:rPr>
                  <a:t>1024</a:t>
                </a:r>
              </a:p>
            </p:txBody>
          </p:sp>
          <p:sp>
            <p:nvSpPr>
              <p:cNvPr id="28" name="Text Box 1051"/>
              <p:cNvSpPr txBox="1">
                <a:spLocks noChangeArrowheads="1"/>
              </p:cNvSpPr>
              <p:nvPr/>
            </p:nvSpPr>
            <p:spPr bwMode="auto">
              <a:xfrm>
                <a:off x="3976" y="960"/>
                <a:ext cx="472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Monotype Sorts" pitchFamily="2" charset="2"/>
                  <a:buNone/>
                </a:pPr>
                <a:r>
                  <a:rPr lang="zh-TW" altLang="en-US">
                    <a:ea typeface="新細明體" pitchFamily="18" charset="-120"/>
                  </a:rPr>
                  <a:t>1032</a:t>
                </a:r>
              </a:p>
            </p:txBody>
          </p:sp>
          <p:sp>
            <p:nvSpPr>
              <p:cNvPr id="29" name="Text Box 1052"/>
              <p:cNvSpPr txBox="1">
                <a:spLocks noChangeArrowheads="1"/>
              </p:cNvSpPr>
              <p:nvPr/>
            </p:nvSpPr>
            <p:spPr bwMode="auto">
              <a:xfrm>
                <a:off x="1920" y="1680"/>
                <a:ext cx="2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Monotype Sorts" pitchFamily="2" charset="2"/>
                  <a:buNone/>
                </a:pPr>
                <a:r>
                  <a:rPr lang="en-US" altLang="zh-TW" sz="1800">
                    <a:ea typeface="新細明體" pitchFamily="18" charset="-120"/>
                  </a:rPr>
                  <a:t> a</a:t>
                </a:r>
              </a:p>
            </p:txBody>
          </p:sp>
          <p:sp>
            <p:nvSpPr>
              <p:cNvPr id="30" name="Rectangle 1054"/>
              <p:cNvSpPr>
                <a:spLocks noChangeArrowheads="1"/>
              </p:cNvSpPr>
              <p:nvPr/>
            </p:nvSpPr>
            <p:spPr bwMode="auto">
              <a:xfrm>
                <a:off x="1008" y="1237"/>
                <a:ext cx="748" cy="370"/>
              </a:xfrm>
              <a:prstGeom prst="rect">
                <a:avLst/>
              </a:prstGeom>
              <a:solidFill>
                <a:srgbClr val="00CCFF"/>
              </a:solidFill>
              <a:ln w="38100" cmpd="dbl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TW" sz="48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新細明體" pitchFamily="18" charset="-120"/>
                  </a:rPr>
                  <a:t>…</a:t>
                </a:r>
              </a:p>
            </p:txBody>
          </p:sp>
          <p:sp>
            <p:nvSpPr>
              <p:cNvPr id="31" name="Text Box 1055"/>
              <p:cNvSpPr txBox="1">
                <a:spLocks noChangeArrowheads="1"/>
              </p:cNvSpPr>
              <p:nvPr/>
            </p:nvSpPr>
            <p:spPr bwMode="auto">
              <a:xfrm>
                <a:off x="1728" y="960"/>
                <a:ext cx="613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buFont typeface="Monotype Sorts" pitchFamily="2" charset="2"/>
                  <a:buNone/>
                </a:pPr>
                <a:r>
                  <a:rPr lang="zh-TW" altLang="en-US">
                    <a:ea typeface="新細明體" pitchFamily="18" charset="-120"/>
                  </a:rPr>
                  <a:t>1020</a:t>
                </a:r>
              </a:p>
            </p:txBody>
          </p:sp>
          <p:sp>
            <p:nvSpPr>
              <p:cNvPr id="32" name="Text Box 1056"/>
              <p:cNvSpPr txBox="1">
                <a:spLocks noChangeArrowheads="1"/>
              </p:cNvSpPr>
              <p:nvPr/>
            </p:nvSpPr>
            <p:spPr bwMode="auto">
              <a:xfrm>
                <a:off x="2784" y="1680"/>
                <a:ext cx="204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buFont typeface="Monotype Sorts" pitchFamily="2" charset="2"/>
                  <a:buNone/>
                </a:pPr>
                <a:r>
                  <a:rPr lang="en-US" altLang="zh-TW" sz="1800">
                    <a:ea typeface="新細明體" pitchFamily="18" charset="-120"/>
                  </a:rPr>
                  <a:t>b</a:t>
                </a:r>
              </a:p>
            </p:txBody>
          </p:sp>
        </p:grpSp>
        <p:sp>
          <p:nvSpPr>
            <p:cNvPr id="33" name="Text Box 1059"/>
            <p:cNvSpPr txBox="1">
              <a:spLocks noChangeArrowheads="1"/>
            </p:cNvSpPr>
            <p:nvPr/>
          </p:nvSpPr>
          <p:spPr bwMode="auto">
            <a:xfrm>
              <a:off x="5410200" y="3048000"/>
              <a:ext cx="3046413" cy="1492250"/>
            </a:xfrm>
            <a:prstGeom prst="rect">
              <a:avLst/>
            </a:prstGeom>
            <a:solidFill>
              <a:srgbClr val="D49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altLang="zh-TW" b="0" dirty="0">
                  <a:ea typeface="新細明體" pitchFamily="18" charset="-120"/>
                </a:rPr>
                <a:t>Result is:</a:t>
              </a:r>
            </a:p>
            <a:p>
              <a:pPr marL="342900" indent="-342900">
                <a:buFont typeface="Monotype Sorts" pitchFamily="2" charset="2"/>
                <a:buNone/>
              </a:pPr>
              <a:r>
                <a:rPr lang="en-US" altLang="zh-TW" b="0" dirty="0">
                  <a:ea typeface="新細明體" pitchFamily="18" charset="-120"/>
                </a:rPr>
                <a:t>The address of a is: 1020</a:t>
              </a:r>
            </a:p>
            <a:p>
              <a:pPr marL="342900" indent="-342900">
                <a:buFont typeface="Monotype Sorts" pitchFamily="2" charset="2"/>
                <a:buNone/>
              </a:pPr>
              <a:r>
                <a:rPr lang="en-US" altLang="zh-TW" b="0" dirty="0">
                  <a:ea typeface="新細明體" pitchFamily="18" charset="-120"/>
                </a:rPr>
                <a:t>The address of b is: 1024</a:t>
              </a:r>
            </a:p>
            <a:p>
              <a:pPr marL="342900" indent="-342900"/>
              <a:endParaRPr lang="en-US" altLang="zh-TW" b="0" dirty="0">
                <a:ea typeface="新細明體" pitchFamily="18" charset="-120"/>
              </a:endParaRPr>
            </a:p>
          </p:txBody>
        </p:sp>
      </p:grpSp>
      <p:sp>
        <p:nvSpPr>
          <p:cNvPr id="3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Chapter 3: Pointer Variables</a:t>
            </a:r>
            <a:endParaRPr lang="en-IN" sz="28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953000"/>
          </a:xfrm>
        </p:spPr>
        <p:txBody>
          <a:bodyPr>
            <a:normAutofit/>
          </a:bodyPr>
          <a:lstStyle/>
          <a:p>
            <a:pPr algn="just">
              <a:buClr>
                <a:schemeClr val="accent2">
                  <a:lumMod val="75000"/>
                </a:schemeClr>
              </a:buClr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value of pointer p is the address of variable a</a:t>
            </a:r>
          </a:p>
          <a:p>
            <a:pPr algn="just">
              <a:buClr>
                <a:schemeClr val="accent2">
                  <a:lumMod val="75000"/>
                </a:schemeClr>
              </a:buClr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pointer is also a variable, so it has its own memory address</a:t>
            </a: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48328" y="6035675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pPr/>
              <a:t>9</a:t>
            </a:fld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533400" y="1980934"/>
            <a:ext cx="8001000" cy="3505466"/>
            <a:chOff x="130" y="2213"/>
            <a:chExt cx="5486" cy="2189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2322" y="2490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24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新細明體" pitchFamily="18" charset="-120"/>
                </a:rPr>
                <a:t>100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574" y="2490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24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新細明體" pitchFamily="18" charset="-120"/>
                </a:rPr>
                <a:t>88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3070" y="2490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新細明體" pitchFamily="18" charset="-120"/>
                </a:rPr>
                <a:t>…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3818" y="2490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24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新細明體" pitchFamily="18" charset="-120"/>
                </a:rPr>
                <a:t>1024</a:t>
              </a: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4566" y="2490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新細明體" pitchFamily="18" charset="-120"/>
                </a:rPr>
                <a:t>…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130" y="2213"/>
              <a:ext cx="135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en-US" altLang="zh-TW" b="0" dirty="0">
                  <a:ea typeface="新細明體" pitchFamily="18" charset="-120"/>
                </a:rPr>
                <a:t>Memory address: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2371" y="2213"/>
              <a:ext cx="613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zh-TW" altLang="en-US" b="0">
                  <a:ea typeface="新細明體" pitchFamily="18" charset="-120"/>
                </a:rPr>
                <a:t>1024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3922" y="2213"/>
              <a:ext cx="47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zh-TW" altLang="en-US" b="0">
                  <a:ea typeface="新細明體" pitchFamily="18" charset="-120"/>
                </a:rPr>
                <a:t>1032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850" y="2490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新細明體" pitchFamily="18" charset="-120"/>
                </a:rPr>
                <a:t>…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1570" y="2213"/>
              <a:ext cx="613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zh-TW" altLang="en-US" b="0">
                  <a:ea typeface="新細明體" pitchFamily="18" charset="-120"/>
                </a:rPr>
                <a:t>1020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2592" y="2928"/>
              <a:ext cx="205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en-US" altLang="zh-TW" b="0">
                  <a:ea typeface="新細明體" pitchFamily="18" charset="-120"/>
                </a:rPr>
                <a:t>a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4128" y="2928"/>
              <a:ext cx="205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en-US" altLang="zh-TW" b="0">
                  <a:ea typeface="新細明體" pitchFamily="18" charset="-120"/>
                </a:rPr>
                <a:t>p</a:t>
              </a:r>
            </a:p>
          </p:txBody>
        </p:sp>
        <p:cxnSp>
          <p:nvCxnSpPr>
            <p:cNvPr id="20" name="AutoShape 20"/>
            <p:cNvCxnSpPr>
              <a:cxnSpLocks noChangeShapeType="1"/>
              <a:stCxn id="11" idx="0"/>
              <a:endCxn id="8" idx="0"/>
            </p:cNvCxnSpPr>
            <p:nvPr/>
          </p:nvCxnSpPr>
          <p:spPr bwMode="auto">
            <a:xfrm rot="16200000" flipH="1" flipV="1">
              <a:off x="3443" y="1731"/>
              <a:ext cx="1" cy="1496"/>
            </a:xfrm>
            <a:prstGeom prst="curvedConnector3">
              <a:avLst>
                <a:gd name="adj1" fmla="val -13200000"/>
              </a:avLst>
            </a:prstGeom>
            <a:noFill/>
            <a:ln w="31750">
              <a:solidFill>
                <a:srgbClr val="FFFF00"/>
              </a:solidFill>
              <a:round/>
              <a:headEnd type="none" w="sm" len="sm"/>
              <a:tailEnd type="triangle" w="med" len="lg"/>
            </a:ln>
            <a:effectLst/>
          </p:spPr>
        </p:cxn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240" y="3652"/>
              <a:ext cx="3652" cy="7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en-US" altLang="zh-TW" sz="2400" b="0" dirty="0"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int a = 100;</a:t>
              </a:r>
            </a:p>
            <a:p>
              <a:pPr marL="342900" indent="-342900">
                <a:buFont typeface="Monotype Sorts" pitchFamily="2" charset="2"/>
                <a:buNone/>
              </a:pPr>
              <a:r>
                <a:rPr lang="en-US" altLang="zh-TW" sz="2400" b="0" dirty="0"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int *p = &amp;a;</a:t>
              </a:r>
            </a:p>
            <a:p>
              <a:pPr marL="342900" indent="-342900">
                <a:buFont typeface="Monotype Sorts" pitchFamily="2" charset="2"/>
                <a:buNone/>
              </a:pPr>
              <a:r>
                <a:rPr lang="en-US" altLang="zh-TW" sz="2400" dirty="0" smtClean="0"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p</a:t>
              </a:r>
              <a:r>
                <a:rPr lang="en-US" altLang="zh-TW" sz="2400" b="0" dirty="0" smtClean="0"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rintf(“%d %d %d %d”, a, &amp;a, &amp;p, p);</a:t>
              </a:r>
              <a:endParaRPr lang="en-US" altLang="zh-TW" sz="2400" b="0" dirty="0">
                <a:latin typeface="Times New Roman" pitchFamily="18" charset="0"/>
                <a:ea typeface="新細明體" pitchFamily="18" charset="-120"/>
                <a:cs typeface="Times New Roman" pitchFamily="18" charset="0"/>
              </a:endParaRP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3360" y="3216"/>
              <a:ext cx="2256" cy="710"/>
            </a:xfrm>
            <a:prstGeom prst="rect">
              <a:avLst/>
            </a:prstGeom>
            <a:solidFill>
              <a:srgbClr val="D49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TW" b="0">
                  <a:ea typeface="新細明體" pitchFamily="18" charset="-120"/>
                </a:rPr>
                <a:t>Result is:</a:t>
              </a:r>
            </a:p>
            <a:p>
              <a:pPr marL="342900" indent="-342900">
                <a:buFont typeface="Monotype Sorts" pitchFamily="2" charset="2"/>
                <a:buNone/>
              </a:pPr>
              <a:r>
                <a:rPr lang="en-US" altLang="zh-TW" b="0">
                  <a:ea typeface="新細明體" pitchFamily="18" charset="-120"/>
                </a:rPr>
                <a:t>100 1024</a:t>
              </a:r>
            </a:p>
            <a:p>
              <a:pPr marL="342900" indent="-342900">
                <a:buFont typeface="Monotype Sorts" pitchFamily="2" charset="2"/>
                <a:buNone/>
              </a:pPr>
              <a:r>
                <a:rPr lang="en-US" altLang="zh-TW" b="0">
                  <a:ea typeface="新細明體" pitchFamily="18" charset="-120"/>
                </a:rPr>
                <a:t>1024 1032</a:t>
              </a:r>
            </a:p>
          </p:txBody>
        </p:sp>
      </p:grpSp>
      <p:sp>
        <p:nvSpPr>
          <p:cNvPr id="2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4191000" cy="288925"/>
          </a:xfrm>
        </p:spPr>
        <p:txBody>
          <a:bodyPr/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Asst. Prof.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FITCS, PICA, BCA, Parul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spect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2224</TotalTime>
  <Words>6587</Words>
  <Application>Microsoft Office PowerPoint</Application>
  <PresentationFormat>On-screen Show (4:3)</PresentationFormat>
  <Paragraphs>1321</Paragraphs>
  <Slides>76</Slides>
  <Notes>76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91" baseType="lpstr">
      <vt:lpstr>微軟正黑體</vt:lpstr>
      <vt:lpstr>微软雅黑</vt:lpstr>
      <vt:lpstr>Andalus</vt:lpstr>
      <vt:lpstr>Arial</vt:lpstr>
      <vt:lpstr>Calibri</vt:lpstr>
      <vt:lpstr>Courier</vt:lpstr>
      <vt:lpstr>Courier New</vt:lpstr>
      <vt:lpstr>Monotype Sorts</vt:lpstr>
      <vt:lpstr>新細明體</vt:lpstr>
      <vt:lpstr>Tahoma</vt:lpstr>
      <vt:lpstr>Times New Roman</vt:lpstr>
      <vt:lpstr>Verdana</vt:lpstr>
      <vt:lpstr>Wingdings</vt:lpstr>
      <vt:lpstr>Wingdings 2</vt:lpstr>
      <vt:lpstr>Aspect</vt:lpstr>
      <vt:lpstr>Module-5 Pointer and Working with Strings </vt:lpstr>
      <vt:lpstr>Topics</vt:lpstr>
      <vt:lpstr>Chapter 1: Understanding Pointers</vt:lpstr>
      <vt:lpstr>Pointer</vt:lpstr>
      <vt:lpstr>Pointer Types</vt:lpstr>
      <vt:lpstr>Pointer Variable</vt:lpstr>
      <vt:lpstr>Chapter 2: Address Operator ‘&amp;’</vt:lpstr>
      <vt:lpstr>Address Operator &amp;</vt:lpstr>
      <vt:lpstr>Chapter 3: Pointer Variables</vt:lpstr>
      <vt:lpstr>Pointer to Pointer</vt:lpstr>
      <vt:lpstr>Dereferencing Operator  * </vt:lpstr>
      <vt:lpstr>Don’t get confused</vt:lpstr>
      <vt:lpstr>A Pointer Example</vt:lpstr>
      <vt:lpstr>Another Pointer Example</vt:lpstr>
      <vt:lpstr>Another Pointer Example</vt:lpstr>
      <vt:lpstr>Chapter 4: Reference Variables</vt:lpstr>
      <vt:lpstr>Reference Variables</vt:lpstr>
      <vt:lpstr>Reference Variables</vt:lpstr>
      <vt:lpstr>Traditional Pointer Usage</vt:lpstr>
      <vt:lpstr>Pass by Reference</vt:lpstr>
      <vt:lpstr>Chapter 5: Pointers and Arrays</vt:lpstr>
      <vt:lpstr>Array Name is a Pointer Constant</vt:lpstr>
      <vt:lpstr>Dereferencing An Array Name</vt:lpstr>
      <vt:lpstr>Chapter 6: Array Names as Pointers</vt:lpstr>
      <vt:lpstr>Multiple Array Pointers</vt:lpstr>
      <vt:lpstr>Pointer Arithmetic</vt:lpstr>
      <vt:lpstr>Dereferencing Array Pointers</vt:lpstr>
      <vt:lpstr>Array of Pointers &amp; Pointers to Array</vt:lpstr>
      <vt:lpstr>NULL pointer</vt:lpstr>
      <vt:lpstr>Storing 2D Array in 1D Array</vt:lpstr>
      <vt:lpstr>Pointer to 2-Dimensional Arrays</vt:lpstr>
      <vt:lpstr>Chapter 7: Dynamic Objects / Memory Management</vt:lpstr>
      <vt:lpstr>Static vs. Dynamic Objects</vt:lpstr>
      <vt:lpstr>Memory Allocation</vt:lpstr>
      <vt:lpstr>Object (variable) Creation: New</vt:lpstr>
      <vt:lpstr>Allocation of Memory using new Keyword</vt:lpstr>
      <vt:lpstr>Object (variable) destruction: Delete</vt:lpstr>
      <vt:lpstr>Deallocation of memory using delete Keyword</vt:lpstr>
      <vt:lpstr>Array of New: dynamic arrays</vt:lpstr>
      <vt:lpstr>Example</vt:lpstr>
      <vt:lpstr>Dynamically Allocating Arrays</vt:lpstr>
      <vt:lpstr>Dynamically Allocating Arrays</vt:lpstr>
      <vt:lpstr>Dangling Pointer Problem</vt:lpstr>
      <vt:lpstr>Memory Leak Problem</vt:lpstr>
      <vt:lpstr>A Dynamic 2D Array</vt:lpstr>
      <vt:lpstr>Memory Allocation</vt:lpstr>
      <vt:lpstr>Memory Deallocation</vt:lpstr>
      <vt:lpstr>Create a matrix of any dimensions, m by n</vt:lpstr>
      <vt:lpstr>Chapter 8: Strings in ‘C’</vt:lpstr>
      <vt:lpstr>Strings in ‘C’</vt:lpstr>
      <vt:lpstr>Character Strings</vt:lpstr>
      <vt:lpstr>Character vs. String</vt:lpstr>
      <vt:lpstr>Character vs. String</vt:lpstr>
      <vt:lpstr>Example</vt:lpstr>
      <vt:lpstr>Chapter 9: Reading string Example 2 String I/O</vt:lpstr>
      <vt:lpstr>getline() function</vt:lpstr>
      <vt:lpstr>Example 3: using getline function</vt:lpstr>
      <vt:lpstr>Example 4: getline() Example</vt:lpstr>
      <vt:lpstr>Example 5: getline Example </vt:lpstr>
      <vt:lpstr>fsln.getline()</vt:lpstr>
      <vt:lpstr>Chapter 10: Ex. 6: String Copy Function in &lt;cstring&gt;</vt:lpstr>
      <vt:lpstr>Example 7:  strcpy in &lt;cstring&gt;</vt:lpstr>
      <vt:lpstr>Ex. 8:  String Length Check Function in &lt;cstring&gt;</vt:lpstr>
      <vt:lpstr>Ex. 9: String Length Check Function Example</vt:lpstr>
      <vt:lpstr>Ex. 10: Create String copy function</vt:lpstr>
      <vt:lpstr>Ex. 10: Create String copy function</vt:lpstr>
      <vt:lpstr>Ex. 10: Create String copy function</vt:lpstr>
      <vt:lpstr>Ex. 10: Create String copy function</vt:lpstr>
      <vt:lpstr>Chapter 11: String Comparison</vt:lpstr>
      <vt:lpstr>Create String Comparison fucntion</vt:lpstr>
      <vt:lpstr>Comparison Example</vt:lpstr>
      <vt:lpstr>Ex. 11: String Comparison Examples</vt:lpstr>
      <vt:lpstr>Chapter 12: Ex. 12: Example to take string and print</vt:lpstr>
      <vt:lpstr>Some Common Errors</vt:lpstr>
      <vt:lpstr>Some Common Errors</vt:lpstr>
      <vt:lpstr>Thank You....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Parul University Faculty of IT and CS PICA-BCA Department BCA – Semester 1</dc:title>
  <dc:creator>ARPAN</dc:creator>
  <cp:lastModifiedBy>SAI</cp:lastModifiedBy>
  <cp:revision>671</cp:revision>
  <dcterms:created xsi:type="dcterms:W3CDTF">2006-08-16T00:00:00Z</dcterms:created>
  <dcterms:modified xsi:type="dcterms:W3CDTF">2021-02-09T11:00:23Z</dcterms:modified>
</cp:coreProperties>
</file>