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handoutMasterIdLst>
    <p:handoutMasterId r:id="rId22"/>
  </p:handoutMasterIdLst>
  <p:sldIdLst>
    <p:sldId id="256" r:id="rId2"/>
    <p:sldId id="297" r:id="rId3"/>
    <p:sldId id="306" r:id="rId4"/>
    <p:sldId id="305" r:id="rId5"/>
    <p:sldId id="298" r:id="rId6"/>
    <p:sldId id="308" r:id="rId7"/>
    <p:sldId id="309" r:id="rId8"/>
    <p:sldId id="311" r:id="rId9"/>
    <p:sldId id="312" r:id="rId10"/>
    <p:sldId id="313" r:id="rId11"/>
    <p:sldId id="314" r:id="rId12"/>
    <p:sldId id="307" r:id="rId13"/>
    <p:sldId id="316" r:id="rId14"/>
    <p:sldId id="304" r:id="rId15"/>
    <p:sldId id="300" r:id="rId16"/>
    <p:sldId id="301" r:id="rId17"/>
    <p:sldId id="315" r:id="rId18"/>
    <p:sldId id="302" r:id="rId19"/>
    <p:sldId id="30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2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9A7C43-44CA-457B-8C06-A823E8CD4A14}" type="datetimeFigureOut">
              <a:rPr lang="en-IN" smtClean="0"/>
              <a:t>14-02-2021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3599A6-3577-4DA6-AF13-5D5C47729D28}" type="slidenum">
              <a:rPr lang="en-IN" smtClean="0"/>
              <a:t>‹#›</a:t>
            </a:fld>
            <a:endParaRPr lang="en-IN"/>
          </a:p>
        </p:txBody>
      </p:sp>
    </p:spTree>
    <p:extLst>
      <p:ext uri="{BB962C8B-B14F-4D97-AF65-F5344CB8AC3E}">
        <p14:creationId xmlns:p14="http://schemas.microsoft.com/office/powerpoint/2010/main" val="316745262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5DBC5A-1BB4-4028-9895-03BD8E4560CF}" type="datetimeFigureOut">
              <a:rPr lang="en-IN" smtClean="0"/>
              <a:t>14-02-2021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Bhavika Vaghela PICA Parul University</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88FF8-8053-439B-8242-13C5BB254B0F}" type="slidenum">
              <a:rPr lang="en-IN" smtClean="0"/>
              <a:t>‹#›</a:t>
            </a:fld>
            <a:endParaRPr lang="en-IN"/>
          </a:p>
        </p:txBody>
      </p:sp>
    </p:spTree>
    <p:extLst>
      <p:ext uri="{BB962C8B-B14F-4D97-AF65-F5344CB8AC3E}">
        <p14:creationId xmlns:p14="http://schemas.microsoft.com/office/powerpoint/2010/main" val="66785862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27D4A8A-709C-40B7-BF87-E461A0E01C91}" type="datetime1">
              <a:rPr lang="en-IN" smtClean="0"/>
              <a:t>14-02-2021</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97409A-5FF2-4DB4-BD99-42E769F1D2A6}" type="datetime1">
              <a:rPr lang="en-IN" smtClean="0"/>
              <a:t>14-02-2021</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12250B-88E7-43E2-97FD-F86F8055DDBA}" type="datetime1">
              <a:rPr lang="en-IN" smtClean="0"/>
              <a:t>14-02-2021</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EECF7A-5144-46EC-9683-EA9B8BCA311D}" type="datetime1">
              <a:rPr lang="en-IN" smtClean="0"/>
              <a:t>14-02-2021</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77072A-9146-44F9-B0BE-03B1701F68D6}" type="datetime1">
              <a:rPr lang="en-IN" smtClean="0"/>
              <a:t>14-02-2021</a:t>
            </a:fld>
            <a:endParaRPr lang="en-IN"/>
          </a:p>
        </p:txBody>
      </p:sp>
      <p:sp>
        <p:nvSpPr>
          <p:cNvPr id="5" name="Footer Placeholder 4"/>
          <p:cNvSpPr>
            <a:spLocks noGrp="1"/>
          </p:cNvSpPr>
          <p:nvPr>
            <p:ph type="ftr" sz="quarter" idx="11"/>
          </p:nvPr>
        </p:nvSpPr>
        <p:spPr/>
        <p:txBody>
          <a:bodyPr/>
          <a:lstStyle/>
          <a:p>
            <a:r>
              <a:rPr lang="sv-SE" smtClean="0"/>
              <a:t>Asst. Prof. Bhavika Vaghela - PICA - Parul University</a:t>
            </a:r>
            <a:endParaRPr lang="en-IN"/>
          </a:p>
        </p:txBody>
      </p:sp>
      <p:sp>
        <p:nvSpPr>
          <p:cNvPr id="6" name="Slide Number Placeholder 5"/>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7875BB-7703-4DAD-8480-AE8574CF9E4A}" type="datetime1">
              <a:rPr lang="en-IN" smtClean="0"/>
              <a:t>14-02-2021</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10E3EA-6D79-4EF3-B230-549CE2B64C10}" type="datetime1">
              <a:rPr lang="en-IN" smtClean="0"/>
              <a:t>14-02-2021</a:t>
            </a:fld>
            <a:endParaRPr lang="en-IN"/>
          </a:p>
        </p:txBody>
      </p:sp>
      <p:sp>
        <p:nvSpPr>
          <p:cNvPr id="8" name="Footer Placeholder 7"/>
          <p:cNvSpPr>
            <a:spLocks noGrp="1"/>
          </p:cNvSpPr>
          <p:nvPr>
            <p:ph type="ftr" sz="quarter" idx="11"/>
          </p:nvPr>
        </p:nvSpPr>
        <p:spPr/>
        <p:txBody>
          <a:bodyPr/>
          <a:lstStyle/>
          <a:p>
            <a:r>
              <a:rPr lang="sv-SE" smtClean="0"/>
              <a:t>Asst. Prof. Bhavika Vaghela - PICA - Parul University</a:t>
            </a:r>
            <a:endParaRPr lang="en-IN"/>
          </a:p>
        </p:txBody>
      </p:sp>
      <p:sp>
        <p:nvSpPr>
          <p:cNvPr id="9" name="Slide Number Placeholder 8"/>
          <p:cNvSpPr>
            <a:spLocks noGrp="1"/>
          </p:cNvSpPr>
          <p:nvPr>
            <p:ph type="sldNum" sz="quarter" idx="12"/>
          </p:nvPr>
        </p:nvSpPr>
        <p:spPr/>
        <p:txBody>
          <a:bodyPr/>
          <a:lstStyle/>
          <a:p>
            <a:fld id="{3DE5CBC1-514D-4163-9055-0FC2D93EBD29}" type="slidenum">
              <a:rPr lang="en-IN" smtClean="0"/>
              <a:t>‹#›</a:t>
            </a:fld>
            <a:endParaRPr lang="en-I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DD8824-D0DD-4191-B654-87BDDD8FD05A}" type="datetime1">
              <a:rPr lang="en-IN" smtClean="0"/>
              <a:t>14-02-2021</a:t>
            </a:fld>
            <a:endParaRPr lang="en-IN"/>
          </a:p>
        </p:txBody>
      </p:sp>
      <p:sp>
        <p:nvSpPr>
          <p:cNvPr id="4" name="Footer Placeholder 3"/>
          <p:cNvSpPr>
            <a:spLocks noGrp="1"/>
          </p:cNvSpPr>
          <p:nvPr>
            <p:ph type="ftr" sz="quarter" idx="11"/>
          </p:nvPr>
        </p:nvSpPr>
        <p:spPr/>
        <p:txBody>
          <a:bodyPr/>
          <a:lstStyle/>
          <a:p>
            <a:r>
              <a:rPr lang="sv-SE" smtClean="0"/>
              <a:t>Asst. Prof. Bhavika Vaghela - PICA - Parul University</a:t>
            </a:r>
            <a:endParaRPr lang="en-IN"/>
          </a:p>
        </p:txBody>
      </p:sp>
      <p:sp>
        <p:nvSpPr>
          <p:cNvPr id="5" name="Slide Number Placeholder 4"/>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0B9F4-C927-4C9E-B7AB-1AE95AE62D65}" type="datetime1">
              <a:rPr lang="en-IN" smtClean="0"/>
              <a:t>14-02-2021</a:t>
            </a:fld>
            <a:endParaRPr lang="en-IN"/>
          </a:p>
        </p:txBody>
      </p:sp>
      <p:sp>
        <p:nvSpPr>
          <p:cNvPr id="3" name="Footer Placeholder 2"/>
          <p:cNvSpPr>
            <a:spLocks noGrp="1"/>
          </p:cNvSpPr>
          <p:nvPr>
            <p:ph type="ftr" sz="quarter" idx="11"/>
          </p:nvPr>
        </p:nvSpPr>
        <p:spPr/>
        <p:txBody>
          <a:bodyPr/>
          <a:lstStyle/>
          <a:p>
            <a:r>
              <a:rPr lang="sv-SE" smtClean="0"/>
              <a:t>Asst. Prof. Bhavika Vaghela - PICA - Parul University</a:t>
            </a:r>
            <a:endParaRPr lang="en-IN"/>
          </a:p>
        </p:txBody>
      </p:sp>
      <p:sp>
        <p:nvSpPr>
          <p:cNvPr id="4" name="Slide Number Placeholder 3"/>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A56AF-9FAD-462D-8CD5-61DD440F9785}" type="datetime1">
              <a:rPr lang="en-IN" smtClean="0"/>
              <a:t>14-02-2021</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AB2F02-3EF0-4EB5-B2FD-65F2874F1395}" type="datetime1">
              <a:rPr lang="en-IN" smtClean="0"/>
              <a:t>14-02-2021</a:t>
            </a:fld>
            <a:endParaRPr lang="en-IN"/>
          </a:p>
        </p:txBody>
      </p:sp>
      <p:sp>
        <p:nvSpPr>
          <p:cNvPr id="6" name="Footer Placeholder 5"/>
          <p:cNvSpPr>
            <a:spLocks noGrp="1"/>
          </p:cNvSpPr>
          <p:nvPr>
            <p:ph type="ftr" sz="quarter" idx="11"/>
          </p:nvPr>
        </p:nvSpPr>
        <p:spPr/>
        <p:txBody>
          <a:bodyPr/>
          <a:lstStyle/>
          <a:p>
            <a:r>
              <a:rPr lang="sv-SE" smtClean="0"/>
              <a:t>Asst. Prof. Bhavika Vaghela - PICA - Parul University</a:t>
            </a:r>
            <a:endParaRPr lang="en-IN"/>
          </a:p>
        </p:txBody>
      </p:sp>
      <p:sp>
        <p:nvSpPr>
          <p:cNvPr id="7" name="Slide Number Placeholder 6"/>
          <p:cNvSpPr>
            <a:spLocks noGrp="1"/>
          </p:cNvSpPr>
          <p:nvPr>
            <p:ph type="sldNum" sz="quarter" idx="12"/>
          </p:nvPr>
        </p:nvSpPr>
        <p:spPr/>
        <p:txBody>
          <a:bodyPr/>
          <a:lstStyle/>
          <a:p>
            <a:fld id="{3DE5CBC1-514D-4163-9055-0FC2D93EBD29}" type="slidenum">
              <a:rPr lang="en-IN" smtClean="0"/>
              <a:t>‹#›</a:t>
            </a:fld>
            <a:endParaRPr lang="en-IN"/>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E4CEE1E-16CD-415A-8E15-18F55E1161D5}" type="datetime1">
              <a:rPr lang="en-IN" smtClean="0"/>
              <a:t>14-02-2021</a:t>
            </a:fld>
            <a:endParaRPr lang="en-IN"/>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r>
              <a:rPr lang="sv-SE" smtClean="0"/>
              <a:t>Asst. Prof. Bhavika Vaghela - PICA - Parul University</a:t>
            </a:r>
            <a:endParaRPr lang="en-IN"/>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3DE5CBC1-514D-4163-9055-0FC2D93EBD2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sldNum="0" hd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array_using_PA.tx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ex_arr_of_pointer2.txt" TargetMode="External"/><Relationship Id="rId2" Type="http://schemas.openxmlformats.org/officeDocument/2006/relationships/hyperlink" Target="ex_arr_of_pointer1.txt"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poi_basic.c"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Pointer_to_pointer.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hyperlink" Target="SWAP_CR.C" TargetMode="External"/><Relationship Id="rId2" Type="http://schemas.openxmlformats.org/officeDocument/2006/relationships/hyperlink" Target="SWAP_CV.C"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2492896"/>
            <a:ext cx="8712968" cy="3456384"/>
          </a:xfrm>
        </p:spPr>
        <p:txBody>
          <a:bodyPr>
            <a:normAutofit/>
          </a:bodyPr>
          <a:lstStyle/>
          <a:p>
            <a:r>
              <a:rPr lang="en-US" sz="4400" b="1" dirty="0" smtClean="0">
                <a:solidFill>
                  <a:srgbClr val="F3293C"/>
                </a:solidFill>
                <a:latin typeface="Times New Roman" pitchFamily="18" charset="0"/>
                <a:cs typeface="Times New Roman" pitchFamily="18" charset="0"/>
              </a:rPr>
              <a:t>Unit 5 : Pointer &amp; String in C</a:t>
            </a:r>
          </a:p>
          <a:p>
            <a:pPr algn="r"/>
            <a:r>
              <a:rPr lang="en-US" sz="2400" b="1" dirty="0" err="1" smtClean="0">
                <a:solidFill>
                  <a:srgbClr val="0070C0"/>
                </a:solidFill>
                <a:latin typeface="Times New Roman" pitchFamily="18" charset="0"/>
                <a:cs typeface="Times New Roman" pitchFamily="18" charset="0"/>
              </a:rPr>
              <a:t>Bhavika</a:t>
            </a:r>
            <a:r>
              <a:rPr lang="en-US" sz="2400" b="1" dirty="0" smtClean="0">
                <a:solidFill>
                  <a:srgbClr val="0070C0"/>
                </a:solidFill>
                <a:latin typeface="Times New Roman" pitchFamily="18" charset="0"/>
                <a:cs typeface="Times New Roman" pitchFamily="18" charset="0"/>
              </a:rPr>
              <a:t> </a:t>
            </a:r>
            <a:r>
              <a:rPr lang="en-US" sz="2400" b="1" dirty="0" err="1" smtClean="0">
                <a:solidFill>
                  <a:srgbClr val="0070C0"/>
                </a:solidFill>
                <a:latin typeface="Times New Roman" pitchFamily="18" charset="0"/>
                <a:cs typeface="Times New Roman" pitchFamily="18" charset="0"/>
              </a:rPr>
              <a:t>Vaghela</a:t>
            </a:r>
            <a:endParaRPr lang="en-US" sz="2400" b="1" dirty="0" smtClean="0">
              <a:solidFill>
                <a:srgbClr val="0070C0"/>
              </a:solidFill>
              <a:latin typeface="Times New Roman" pitchFamily="18" charset="0"/>
              <a:cs typeface="Times New Roman" pitchFamily="18" charset="0"/>
            </a:endParaRPr>
          </a:p>
          <a:p>
            <a:pPr algn="r"/>
            <a:r>
              <a:rPr lang="en-US" sz="2400" b="1" dirty="0" smtClean="0">
                <a:solidFill>
                  <a:srgbClr val="0070C0"/>
                </a:solidFill>
                <a:latin typeface="Times New Roman" pitchFamily="18" charset="0"/>
                <a:cs typeface="Times New Roman" pitchFamily="18" charset="0"/>
              </a:rPr>
              <a:t>Assistant Professor</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Institute of Computer Application</a:t>
            </a:r>
          </a:p>
          <a:p>
            <a:pPr algn="r"/>
            <a:r>
              <a:rPr lang="en-US" sz="2400" b="1" dirty="0" smtClean="0">
                <a:solidFill>
                  <a:srgbClr val="0070C0"/>
                </a:solidFill>
                <a:latin typeface="Times New Roman" pitchFamily="18" charset="0"/>
                <a:cs typeface="Times New Roman" pitchFamily="18" charset="0"/>
              </a:rPr>
              <a:t>Faculty of IT &amp; Computer Science</a:t>
            </a:r>
          </a:p>
          <a:p>
            <a:pPr algn="r"/>
            <a:r>
              <a:rPr lang="en-US" sz="2400" b="1" dirty="0" err="1" smtClean="0">
                <a:solidFill>
                  <a:srgbClr val="0070C0"/>
                </a:solidFill>
                <a:latin typeface="Times New Roman" pitchFamily="18" charset="0"/>
                <a:cs typeface="Times New Roman" pitchFamily="18" charset="0"/>
              </a:rPr>
              <a:t>Parul</a:t>
            </a:r>
            <a:r>
              <a:rPr lang="en-US" sz="2400" b="1" dirty="0" smtClean="0">
                <a:solidFill>
                  <a:srgbClr val="0070C0"/>
                </a:solidFill>
                <a:latin typeface="Times New Roman" pitchFamily="18" charset="0"/>
                <a:cs typeface="Times New Roman" pitchFamily="18" charset="0"/>
              </a:rPr>
              <a:t> University</a:t>
            </a:r>
            <a:endParaRPr lang="en-IN" sz="2400" b="1" dirty="0">
              <a:solidFill>
                <a:srgbClr val="0070C0"/>
              </a:solidFill>
              <a:latin typeface="Times New Roman" pitchFamily="18" charset="0"/>
              <a:cs typeface="Times New Roman" pitchFamily="18" charset="0"/>
            </a:endParaRPr>
          </a:p>
        </p:txBody>
      </p:sp>
      <p:sp>
        <p:nvSpPr>
          <p:cNvPr id="2" name="Title 1"/>
          <p:cNvSpPr>
            <a:spLocks noGrp="1"/>
          </p:cNvSpPr>
          <p:nvPr>
            <p:ph type="ctrTitle"/>
          </p:nvPr>
        </p:nvSpPr>
        <p:spPr>
          <a:xfrm>
            <a:off x="539552" y="260649"/>
            <a:ext cx="8136904" cy="1132173"/>
          </a:xfrm>
        </p:spPr>
        <p:txBody>
          <a:bodyPr/>
          <a:lstStyle/>
          <a:p>
            <a:pPr marL="182880" indent="0">
              <a:buNone/>
            </a:pP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99830" y="260648"/>
            <a:ext cx="4716016" cy="1132174"/>
          </a:xfrm>
          <a:prstGeom prst="rect">
            <a:avLst/>
          </a:prstGeom>
        </p:spPr>
      </p:pic>
      <p:sp>
        <p:nvSpPr>
          <p:cNvPr id="5" name="TextBox 4"/>
          <p:cNvSpPr txBox="1"/>
          <p:nvPr/>
        </p:nvSpPr>
        <p:spPr>
          <a:xfrm>
            <a:off x="-13796" y="1772816"/>
            <a:ext cx="9155456" cy="584775"/>
          </a:xfrm>
          <a:prstGeom prst="rect">
            <a:avLst/>
          </a:prstGeom>
          <a:noFill/>
        </p:spPr>
        <p:txBody>
          <a:bodyPr wrap="none" rtlCol="0">
            <a:spAutoFit/>
          </a:bodyPr>
          <a:lstStyle/>
          <a:p>
            <a:pPr algn="ctr"/>
            <a:r>
              <a:rPr lang="en-US" sz="3200" b="1" dirty="0" smtClean="0">
                <a:latin typeface="Times New Roman" pitchFamily="18" charset="0"/>
                <a:cs typeface="Times New Roman" pitchFamily="18" charset="0"/>
              </a:rPr>
              <a:t>Fundamentals of Programming Using C - </a:t>
            </a:r>
            <a:r>
              <a:rPr lang="en-US" sz="3200" b="1" dirty="0">
                <a:latin typeface="Times New Roman" pitchFamily="18" charset="0"/>
                <a:cs typeface="Times New Roman" pitchFamily="18" charset="0"/>
              </a:rPr>
              <a:t>15101104</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73528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Pointer to array</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342900" indent="-342900">
              <a:buClr>
                <a:schemeClr val="accent2">
                  <a:lumMod val="75000"/>
                </a:schemeClr>
              </a:buClr>
              <a:buFont typeface="Arial" pitchFamily="34" charset="0"/>
              <a:buChar char="•"/>
            </a:pPr>
            <a:r>
              <a:rPr lang="en-IN" altLang="zh-TW" sz="2400" dirty="0">
                <a:latin typeface="Times New Roman" pitchFamily="18" charset="0"/>
                <a:cs typeface="Times New Roman" pitchFamily="18" charset="0"/>
              </a:rPr>
              <a:t>To access an array, any pointer to the first element can be used instead of the name of the array</a:t>
            </a:r>
          </a:p>
          <a:p>
            <a:pPr marL="342900" indent="-342900">
              <a:buClr>
                <a:schemeClr val="accent2">
                  <a:lumMod val="75000"/>
                </a:schemeClr>
              </a:buClr>
              <a:buFont typeface="Arial" pitchFamily="34" charset="0"/>
              <a:buChar char="•"/>
            </a:pPr>
            <a:r>
              <a:rPr lang="en-US" altLang="zh-TW" sz="2400" dirty="0">
                <a:latin typeface="Times New Roman" pitchFamily="18" charset="0"/>
                <a:ea typeface="新細明體" pitchFamily="18" charset="-120"/>
                <a:cs typeface="Times New Roman" pitchFamily="18" charset="0"/>
              </a:rPr>
              <a:t>We could replace *p by *a</a:t>
            </a: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pSp>
        <p:nvGrpSpPr>
          <p:cNvPr id="8" name="Group 34"/>
          <p:cNvGrpSpPr>
            <a:grpSpLocks/>
          </p:cNvGrpSpPr>
          <p:nvPr/>
        </p:nvGrpSpPr>
        <p:grpSpPr bwMode="auto">
          <a:xfrm>
            <a:off x="457200" y="2743200"/>
            <a:ext cx="1981201" cy="2971801"/>
            <a:chOff x="336" y="2319"/>
            <a:chExt cx="1248" cy="1872"/>
          </a:xfrm>
        </p:grpSpPr>
        <p:sp>
          <p:nvSpPr>
            <p:cNvPr id="9" name="Rectangle 16"/>
            <p:cNvSpPr>
              <a:spLocks noChangeArrowheads="1"/>
            </p:cNvSpPr>
            <p:nvPr/>
          </p:nvSpPr>
          <p:spPr bwMode="auto">
            <a:xfrm>
              <a:off x="844" y="2807"/>
              <a:ext cx="660" cy="225"/>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a:latin typeface="Times New Roman" pitchFamily="18" charset="0"/>
                  <a:ea typeface="新細明體" pitchFamily="18" charset="-120"/>
                  <a:cs typeface="Times New Roman" pitchFamily="18" charset="0"/>
                </a:rPr>
                <a:t>2</a:t>
              </a:r>
            </a:p>
          </p:txBody>
        </p:sp>
        <p:sp>
          <p:nvSpPr>
            <p:cNvPr id="10" name="Rectangle 17"/>
            <p:cNvSpPr>
              <a:spLocks noChangeArrowheads="1"/>
            </p:cNvSpPr>
            <p:nvPr/>
          </p:nvSpPr>
          <p:spPr bwMode="auto">
            <a:xfrm>
              <a:off x="844" y="3032"/>
              <a:ext cx="660" cy="225"/>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a:latin typeface="Times New Roman" pitchFamily="18" charset="0"/>
                  <a:ea typeface="新細明體" pitchFamily="18" charset="-120"/>
                  <a:cs typeface="Times New Roman" pitchFamily="18" charset="0"/>
                </a:rPr>
                <a:t>4</a:t>
              </a:r>
            </a:p>
          </p:txBody>
        </p:sp>
        <p:sp>
          <p:nvSpPr>
            <p:cNvPr id="11" name="Rectangle 18"/>
            <p:cNvSpPr>
              <a:spLocks noChangeArrowheads="1"/>
            </p:cNvSpPr>
            <p:nvPr/>
          </p:nvSpPr>
          <p:spPr bwMode="auto">
            <a:xfrm>
              <a:off x="844" y="3481"/>
              <a:ext cx="660" cy="225"/>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a:latin typeface="Times New Roman" pitchFamily="18" charset="0"/>
                  <a:ea typeface="新細明體" pitchFamily="18" charset="-120"/>
                  <a:cs typeface="Times New Roman" pitchFamily="18" charset="0"/>
                </a:rPr>
                <a:t>8</a:t>
              </a:r>
            </a:p>
          </p:txBody>
        </p:sp>
        <p:sp>
          <p:nvSpPr>
            <p:cNvPr id="12" name="Rectangle 19"/>
            <p:cNvSpPr>
              <a:spLocks noChangeArrowheads="1"/>
            </p:cNvSpPr>
            <p:nvPr/>
          </p:nvSpPr>
          <p:spPr bwMode="auto">
            <a:xfrm>
              <a:off x="844" y="3257"/>
              <a:ext cx="660" cy="224"/>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a:latin typeface="Times New Roman" pitchFamily="18" charset="0"/>
                  <a:ea typeface="新細明體" pitchFamily="18" charset="-120"/>
                  <a:cs typeface="Times New Roman" pitchFamily="18" charset="0"/>
                </a:rPr>
                <a:t>6</a:t>
              </a:r>
            </a:p>
          </p:txBody>
        </p:sp>
        <p:sp>
          <p:nvSpPr>
            <p:cNvPr id="13" name="Rectangle 20"/>
            <p:cNvSpPr>
              <a:spLocks noChangeArrowheads="1"/>
            </p:cNvSpPr>
            <p:nvPr/>
          </p:nvSpPr>
          <p:spPr bwMode="auto">
            <a:xfrm>
              <a:off x="844" y="3706"/>
              <a:ext cx="660" cy="225"/>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a:latin typeface="Times New Roman" pitchFamily="18" charset="0"/>
                  <a:ea typeface="新細明體" pitchFamily="18" charset="-120"/>
                  <a:cs typeface="Times New Roman" pitchFamily="18" charset="0"/>
                </a:rPr>
                <a:t>22</a:t>
              </a:r>
            </a:p>
          </p:txBody>
        </p:sp>
        <p:sp>
          <p:nvSpPr>
            <p:cNvPr id="14" name="Text Box 21"/>
            <p:cNvSpPr txBox="1">
              <a:spLocks noChangeArrowheads="1"/>
            </p:cNvSpPr>
            <p:nvPr/>
          </p:nvSpPr>
          <p:spPr bwMode="auto">
            <a:xfrm>
              <a:off x="336" y="3706"/>
              <a:ext cx="35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a:latin typeface="Times New Roman" pitchFamily="18" charset="0"/>
                  <a:ea typeface="新細明體" pitchFamily="18" charset="-120"/>
                  <a:cs typeface="Times New Roman" pitchFamily="18" charset="0"/>
                </a:rPr>
                <a:t>a[4]</a:t>
              </a:r>
            </a:p>
          </p:txBody>
        </p:sp>
        <p:sp>
          <p:nvSpPr>
            <p:cNvPr id="15" name="Text Box 22"/>
            <p:cNvSpPr txBox="1">
              <a:spLocks noChangeArrowheads="1"/>
            </p:cNvSpPr>
            <p:nvPr/>
          </p:nvSpPr>
          <p:spPr bwMode="auto">
            <a:xfrm>
              <a:off x="336" y="2807"/>
              <a:ext cx="35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a:latin typeface="Times New Roman" pitchFamily="18" charset="0"/>
                  <a:ea typeface="新細明體" pitchFamily="18" charset="-120"/>
                  <a:cs typeface="Times New Roman" pitchFamily="18" charset="0"/>
                </a:rPr>
                <a:t>a[0]</a:t>
              </a:r>
            </a:p>
          </p:txBody>
        </p:sp>
        <p:sp>
          <p:nvSpPr>
            <p:cNvPr id="16" name="Text Box 23"/>
            <p:cNvSpPr txBox="1">
              <a:spLocks noChangeArrowheads="1"/>
            </p:cNvSpPr>
            <p:nvPr/>
          </p:nvSpPr>
          <p:spPr bwMode="auto">
            <a:xfrm>
              <a:off x="336" y="3258"/>
              <a:ext cx="35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a:latin typeface="Times New Roman" pitchFamily="18" charset="0"/>
                  <a:ea typeface="新細明體" pitchFamily="18" charset="-120"/>
                  <a:cs typeface="Times New Roman" pitchFamily="18" charset="0"/>
                </a:rPr>
                <a:t>a[2]</a:t>
              </a:r>
            </a:p>
          </p:txBody>
        </p:sp>
        <p:sp>
          <p:nvSpPr>
            <p:cNvPr id="17" name="Text Box 24"/>
            <p:cNvSpPr txBox="1">
              <a:spLocks noChangeArrowheads="1"/>
            </p:cNvSpPr>
            <p:nvPr/>
          </p:nvSpPr>
          <p:spPr bwMode="auto">
            <a:xfrm>
              <a:off x="336" y="3031"/>
              <a:ext cx="35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a:latin typeface="Times New Roman" pitchFamily="18" charset="0"/>
                  <a:ea typeface="新細明體" pitchFamily="18" charset="-120"/>
                  <a:cs typeface="Times New Roman" pitchFamily="18" charset="0"/>
                </a:rPr>
                <a:t>a[1]</a:t>
              </a:r>
            </a:p>
          </p:txBody>
        </p:sp>
        <p:sp>
          <p:nvSpPr>
            <p:cNvPr id="18" name="Text Box 25"/>
            <p:cNvSpPr txBox="1">
              <a:spLocks noChangeArrowheads="1"/>
            </p:cNvSpPr>
            <p:nvPr/>
          </p:nvSpPr>
          <p:spPr bwMode="auto">
            <a:xfrm>
              <a:off x="336" y="3481"/>
              <a:ext cx="35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a:latin typeface="Times New Roman" pitchFamily="18" charset="0"/>
                  <a:ea typeface="新細明體" pitchFamily="18" charset="-120"/>
                  <a:cs typeface="Times New Roman" pitchFamily="18" charset="0"/>
                </a:rPr>
                <a:t>a[3]</a:t>
              </a:r>
            </a:p>
          </p:txBody>
        </p:sp>
        <p:sp>
          <p:nvSpPr>
            <p:cNvPr id="19" name="Line 26"/>
            <p:cNvSpPr>
              <a:spLocks noChangeShapeType="1"/>
            </p:cNvSpPr>
            <p:nvPr/>
          </p:nvSpPr>
          <p:spPr bwMode="auto">
            <a:xfrm>
              <a:off x="945" y="2538"/>
              <a:ext cx="0" cy="269"/>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a:lstStyle/>
            <a:p>
              <a:endParaRPr lang="en-IN">
                <a:latin typeface="Times New Roman" pitchFamily="18" charset="0"/>
                <a:cs typeface="Times New Roman" pitchFamily="18" charset="0"/>
              </a:endParaRPr>
            </a:p>
          </p:txBody>
        </p:sp>
        <p:sp>
          <p:nvSpPr>
            <p:cNvPr id="20" name="Line 27"/>
            <p:cNvSpPr>
              <a:spLocks noChangeShapeType="1"/>
            </p:cNvSpPr>
            <p:nvPr/>
          </p:nvSpPr>
          <p:spPr bwMode="auto">
            <a:xfrm flipH="1">
              <a:off x="996" y="2538"/>
              <a:ext cx="406" cy="269"/>
            </a:xfrm>
            <a:prstGeom prst="line">
              <a:avLst/>
            </a:prstGeom>
            <a:ln>
              <a:headEnd type="none" w="sm" len="sm"/>
              <a:tailEnd type="triangle" w="sm" len="sm"/>
            </a:ln>
          </p:spPr>
          <p:style>
            <a:lnRef idx="1">
              <a:schemeClr val="dk1"/>
            </a:lnRef>
            <a:fillRef idx="2">
              <a:schemeClr val="dk1"/>
            </a:fillRef>
            <a:effectRef idx="1">
              <a:schemeClr val="dk1"/>
            </a:effectRef>
            <a:fontRef idx="minor">
              <a:schemeClr val="dk1"/>
            </a:fontRef>
          </p:style>
          <p:txBody>
            <a:bodyPr/>
            <a:lstStyle/>
            <a:p>
              <a:endParaRPr lang="en-IN">
                <a:latin typeface="Times New Roman" pitchFamily="18" charset="0"/>
                <a:cs typeface="Times New Roman" pitchFamily="18" charset="0"/>
              </a:endParaRPr>
            </a:p>
          </p:txBody>
        </p:sp>
        <p:sp>
          <p:nvSpPr>
            <p:cNvPr id="21" name="Text Box 29"/>
            <p:cNvSpPr txBox="1">
              <a:spLocks noChangeArrowheads="1"/>
            </p:cNvSpPr>
            <p:nvPr/>
          </p:nvSpPr>
          <p:spPr bwMode="auto">
            <a:xfrm>
              <a:off x="864" y="2326"/>
              <a:ext cx="18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dirty="0">
                  <a:latin typeface="Times New Roman" pitchFamily="18" charset="0"/>
                  <a:ea typeface="新細明體" pitchFamily="18" charset="-120"/>
                  <a:cs typeface="Times New Roman" pitchFamily="18" charset="0"/>
                </a:rPr>
                <a:t>a</a:t>
              </a:r>
            </a:p>
          </p:txBody>
        </p:sp>
        <p:sp>
          <p:nvSpPr>
            <p:cNvPr id="22" name="Text Box 30"/>
            <p:cNvSpPr txBox="1">
              <a:spLocks noChangeArrowheads="1"/>
            </p:cNvSpPr>
            <p:nvPr/>
          </p:nvSpPr>
          <p:spPr bwMode="auto">
            <a:xfrm>
              <a:off x="1395" y="2319"/>
              <a:ext cx="189"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dirty="0">
                  <a:latin typeface="Times New Roman" pitchFamily="18" charset="0"/>
                  <a:ea typeface="新細明體" pitchFamily="18" charset="-120"/>
                  <a:cs typeface="Times New Roman" pitchFamily="18" charset="0"/>
                </a:rPr>
                <a:t>p</a:t>
              </a:r>
            </a:p>
          </p:txBody>
        </p:sp>
        <p:sp>
          <p:nvSpPr>
            <p:cNvPr id="23" name="Text Box 32"/>
            <p:cNvSpPr txBox="1">
              <a:spLocks noChangeArrowheads="1"/>
            </p:cNvSpPr>
            <p:nvPr/>
          </p:nvSpPr>
          <p:spPr bwMode="auto">
            <a:xfrm>
              <a:off x="1067" y="3958"/>
              <a:ext cx="181" cy="233"/>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en-US" altLang="zh-TW" dirty="0">
                  <a:latin typeface="Times New Roman" pitchFamily="18" charset="0"/>
                  <a:ea typeface="新細明體" pitchFamily="18" charset="-120"/>
                  <a:cs typeface="Times New Roman" pitchFamily="18" charset="0"/>
                </a:rPr>
                <a:t>a</a:t>
              </a:r>
            </a:p>
          </p:txBody>
        </p:sp>
      </p:grpSp>
      <p:sp>
        <p:nvSpPr>
          <p:cNvPr id="24" name="AutoShape 14"/>
          <p:cNvSpPr>
            <a:spLocks noChangeArrowheads="1"/>
          </p:cNvSpPr>
          <p:nvPr/>
        </p:nvSpPr>
        <p:spPr bwMode="auto">
          <a:xfrm>
            <a:off x="2914911" y="2582069"/>
            <a:ext cx="3395662" cy="3300413"/>
          </a:xfrm>
          <a:prstGeom prst="foldedCorner">
            <a:avLst>
              <a:gd name="adj" fmla="val 14537"/>
            </a:avLst>
          </a:prstGeom>
          <a:gradFill>
            <a:gsLst>
              <a:gs pos="28000">
                <a:schemeClr val="accent5">
                  <a:lumMod val="60000"/>
                  <a:lumOff val="40000"/>
                </a:schemeClr>
              </a:gs>
              <a:gs pos="100000">
                <a:schemeClr val="dk1">
                  <a:tint val="40000"/>
                  <a:satMod val="100000"/>
                  <a:lumMod val="78000"/>
                </a:schemeClr>
              </a:gs>
            </a:gsLst>
          </a:grad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buFont typeface="Monotype Sorts" pitchFamily="2" charset="2"/>
              <a:buNone/>
            </a:pPr>
            <a:endParaRPr lang="zh-TW" altLang="en-US" sz="1800" dirty="0">
              <a:latin typeface="Times New Roman" pitchFamily="18" charset="0"/>
              <a:ea typeface="新細明體" pitchFamily="18" charset="-120"/>
              <a:cs typeface="Times New Roman" pitchFamily="18" charset="0"/>
            </a:endParaRPr>
          </a:p>
          <a:p>
            <a:pPr marL="342900" indent="-342900">
              <a:buFont typeface="Monotype Sorts" pitchFamily="2" charset="2"/>
              <a:buNone/>
            </a:pPr>
            <a:r>
              <a:rPr lang="zh-TW" altLang="en-US" sz="2400" dirty="0">
                <a:latin typeface="Times New Roman" pitchFamily="18" charset="0"/>
                <a:ea typeface="新細明體" pitchFamily="18" charset="-120"/>
                <a:cs typeface="Times New Roman" pitchFamily="18" charset="0"/>
              </a:rPr>
              <a:t>#</a:t>
            </a:r>
            <a:r>
              <a:rPr lang="en-US" altLang="zh-TW" sz="2400" dirty="0">
                <a:latin typeface="Times New Roman" pitchFamily="18" charset="0"/>
                <a:ea typeface="新細明體" pitchFamily="18" charset="-120"/>
                <a:cs typeface="Times New Roman" pitchFamily="18" charset="0"/>
              </a:rPr>
              <a:t>include </a:t>
            </a:r>
            <a:r>
              <a:rPr lang="en-US" altLang="zh-TW" sz="2400" dirty="0" smtClean="0">
                <a:latin typeface="Times New Roman" pitchFamily="18" charset="0"/>
                <a:ea typeface="新細明體" pitchFamily="18" charset="-120"/>
                <a:cs typeface="Times New Roman" pitchFamily="18" charset="0"/>
              </a:rPr>
              <a:t>&lt;</a:t>
            </a:r>
            <a:r>
              <a:rPr lang="en-US" altLang="zh-TW" sz="2400" dirty="0" err="1" smtClean="0">
                <a:latin typeface="Times New Roman" pitchFamily="18" charset="0"/>
                <a:ea typeface="新細明體" pitchFamily="18" charset="-120"/>
                <a:cs typeface="Times New Roman" pitchFamily="18" charset="0"/>
              </a:rPr>
              <a:t>stdio.h</a:t>
            </a:r>
            <a:r>
              <a:rPr lang="en-US" altLang="zh-TW" sz="2400" dirty="0" smtClean="0">
                <a:latin typeface="Times New Roman" pitchFamily="18" charset="0"/>
                <a:ea typeface="新細明體" pitchFamily="18" charset="-120"/>
                <a:cs typeface="Times New Roman" pitchFamily="18" charset="0"/>
              </a:rPr>
              <a:t>&gt;</a:t>
            </a:r>
            <a:endParaRPr lang="en-US" altLang="zh-TW" sz="2400" dirty="0">
              <a:latin typeface="Times New Roman" pitchFamily="18" charset="0"/>
              <a:ea typeface="新細明體" pitchFamily="18" charset="-120"/>
              <a:cs typeface="Times New Roman" pitchFamily="18" charset="0"/>
            </a:endParaRPr>
          </a:p>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void main(){</a:t>
            </a:r>
          </a:p>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	int a[5] = {2,4,6,8,22};</a:t>
            </a:r>
          </a:p>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	int *p = a;</a:t>
            </a:r>
          </a:p>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	</a:t>
            </a:r>
            <a:r>
              <a:rPr lang="en-US" altLang="zh-TW" sz="2400" dirty="0" err="1" smtClean="0">
                <a:latin typeface="Times New Roman" pitchFamily="18" charset="0"/>
                <a:ea typeface="新細明體" pitchFamily="18" charset="-120"/>
                <a:cs typeface="Times New Roman" pitchFamily="18" charset="0"/>
              </a:rPr>
              <a:t>printf</a:t>
            </a:r>
            <a:r>
              <a:rPr lang="en-US" altLang="zh-TW" sz="2400" dirty="0" smtClean="0">
                <a:latin typeface="Times New Roman" pitchFamily="18" charset="0"/>
                <a:ea typeface="新細明體" pitchFamily="18" charset="-120"/>
                <a:cs typeface="Times New Roman" pitchFamily="18" charset="0"/>
              </a:rPr>
              <a:t>(“%d”,*p);</a:t>
            </a:r>
            <a:endParaRPr lang="en-US" altLang="zh-TW" sz="2400" dirty="0">
              <a:latin typeface="Times New Roman" pitchFamily="18" charset="0"/>
              <a:ea typeface="新細明體" pitchFamily="18" charset="-120"/>
              <a:cs typeface="Times New Roman" pitchFamily="18" charset="0"/>
            </a:endParaRPr>
          </a:p>
          <a:p>
            <a:pPr marL="342900" indent="-342900">
              <a:buFont typeface="Monotype Sorts" pitchFamily="2" charset="2"/>
              <a:buNone/>
            </a:pPr>
            <a:r>
              <a:rPr lang="en-US" altLang="zh-TW" sz="2400" dirty="0" smtClean="0">
                <a:latin typeface="Times New Roman" pitchFamily="18" charset="0"/>
                <a:ea typeface="新細明體" pitchFamily="18" charset="-120"/>
                <a:cs typeface="Times New Roman" pitchFamily="18" charset="0"/>
              </a:rPr>
              <a:t>	</a:t>
            </a:r>
            <a:r>
              <a:rPr lang="en-US" altLang="zh-TW" sz="2400" dirty="0" err="1" smtClean="0">
                <a:latin typeface="Times New Roman" pitchFamily="18" charset="0"/>
                <a:ea typeface="新細明體" pitchFamily="18" charset="-120"/>
                <a:cs typeface="Times New Roman" pitchFamily="18" charset="0"/>
              </a:rPr>
              <a:t>printf</a:t>
            </a:r>
            <a:r>
              <a:rPr lang="en-US" altLang="zh-TW" sz="2400" dirty="0" smtClean="0">
                <a:latin typeface="Times New Roman" pitchFamily="18" charset="0"/>
                <a:ea typeface="新細明體" pitchFamily="18" charset="-120"/>
                <a:cs typeface="Times New Roman" pitchFamily="18" charset="0"/>
              </a:rPr>
              <a:t>(“%</a:t>
            </a:r>
            <a:r>
              <a:rPr lang="en-US" altLang="zh-TW" sz="2400" dirty="0" err="1" smtClean="0">
                <a:latin typeface="Times New Roman" pitchFamily="18" charset="0"/>
                <a:ea typeface="新細明體" pitchFamily="18" charset="-120"/>
                <a:cs typeface="Times New Roman" pitchFamily="18" charset="0"/>
              </a:rPr>
              <a:t>d”,a</a:t>
            </a:r>
            <a:r>
              <a:rPr lang="en-US" altLang="zh-TW" sz="2400" dirty="0" smtClean="0">
                <a:latin typeface="Times New Roman" pitchFamily="18" charset="0"/>
                <a:ea typeface="新細明體" pitchFamily="18" charset="-120"/>
                <a:cs typeface="Times New Roman" pitchFamily="18" charset="0"/>
              </a:rPr>
              <a:t>[</a:t>
            </a:r>
            <a:r>
              <a:rPr lang="en-US" altLang="zh-TW" sz="2400" dirty="0" err="1" smtClean="0">
                <a:latin typeface="Times New Roman" pitchFamily="18" charset="0"/>
                <a:ea typeface="新細明體" pitchFamily="18" charset="-120"/>
                <a:cs typeface="Times New Roman" pitchFamily="18" charset="0"/>
              </a:rPr>
              <a:t>i</a:t>
            </a:r>
            <a:r>
              <a:rPr lang="en-US" altLang="zh-TW" sz="2400" dirty="0" smtClean="0">
                <a:latin typeface="Times New Roman" pitchFamily="18" charset="0"/>
                <a:ea typeface="新細明體" pitchFamily="18" charset="-120"/>
                <a:cs typeface="Times New Roman" pitchFamily="18" charset="0"/>
              </a:rPr>
              <a:t>]);</a:t>
            </a:r>
            <a:endParaRPr lang="en-US" altLang="zh-TW" sz="2400" dirty="0">
              <a:latin typeface="Times New Roman" pitchFamily="18" charset="0"/>
              <a:ea typeface="新細明體" pitchFamily="18" charset="-120"/>
              <a:cs typeface="Times New Roman" pitchFamily="18" charset="0"/>
            </a:endParaRPr>
          </a:p>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 </a:t>
            </a:r>
          </a:p>
        </p:txBody>
      </p:sp>
      <p:grpSp>
        <p:nvGrpSpPr>
          <p:cNvPr id="25" name="Group 11"/>
          <p:cNvGrpSpPr>
            <a:grpSpLocks/>
          </p:cNvGrpSpPr>
          <p:nvPr/>
        </p:nvGrpSpPr>
        <p:grpSpPr bwMode="auto">
          <a:xfrm>
            <a:off x="6484641" y="3363404"/>
            <a:ext cx="1921916" cy="1737741"/>
            <a:chOff x="3600" y="1248"/>
            <a:chExt cx="1621" cy="1493"/>
          </a:xfrm>
        </p:grpSpPr>
        <p:pic>
          <p:nvPicPr>
            <p:cNvPr id="26" name="Picture 12" descr="computer"/>
            <p:cNvPicPr>
              <a:picLocks noChangeAspect="1" noChangeArrowheads="1"/>
            </p:cNvPicPr>
            <p:nvPr/>
          </p:nvPicPr>
          <p:blipFill>
            <a:blip r:embed="rId3"/>
            <a:srcRect/>
            <a:stretch>
              <a:fillRect/>
            </a:stretch>
          </p:blipFill>
          <p:spPr bwMode="auto">
            <a:xfrm>
              <a:off x="3600" y="1248"/>
              <a:ext cx="1621" cy="1493"/>
            </a:xfrm>
            <a:prstGeom prst="rect">
              <a:avLst/>
            </a:prstGeom>
          </p:spPr>
          <p:style>
            <a:lnRef idx="1">
              <a:schemeClr val="dk1"/>
            </a:lnRef>
            <a:fillRef idx="2">
              <a:schemeClr val="dk1"/>
            </a:fillRef>
            <a:effectRef idx="1">
              <a:schemeClr val="dk1"/>
            </a:effectRef>
            <a:fontRef idx="minor">
              <a:schemeClr val="dk1"/>
            </a:fontRef>
          </p:style>
        </p:pic>
        <p:sp>
          <p:nvSpPr>
            <p:cNvPr id="27" name="Text Box 13"/>
            <p:cNvSpPr txBox="1">
              <a:spLocks noChangeArrowheads="1"/>
            </p:cNvSpPr>
            <p:nvPr/>
          </p:nvSpPr>
          <p:spPr bwMode="auto">
            <a:xfrm>
              <a:off x="4224" y="1583"/>
              <a:ext cx="304" cy="229"/>
            </a:xfrm>
            <a:prstGeom prst="rect">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wrap="none">
              <a:spAutoFit/>
            </a:bodyPr>
            <a:lstStyle/>
            <a:p>
              <a:pPr marL="342900" indent="-342900">
                <a:buFont typeface="Monotype Sorts" pitchFamily="2" charset="2"/>
                <a:buNone/>
              </a:pPr>
              <a:r>
                <a:rPr lang="zh-TW" altLang="en-US">
                  <a:latin typeface="Times New Roman" pitchFamily="18" charset="0"/>
                  <a:ea typeface="新細明體" pitchFamily="18" charset="-120"/>
                  <a:cs typeface="Times New Roman" pitchFamily="18" charset="0"/>
                </a:rPr>
                <a:t>2 2</a:t>
              </a:r>
            </a:p>
          </p:txBody>
        </p:sp>
      </p:grpSp>
    </p:spTree>
    <p:extLst>
      <p:ext uri="{BB962C8B-B14F-4D97-AF65-F5344CB8AC3E}">
        <p14:creationId xmlns:p14="http://schemas.microsoft.com/office/powerpoint/2010/main" val="3144722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endParaRPr lang="en-US" sz="2400" dirty="0" smtClean="0">
              <a:latin typeface="Times New Roman" pitchFamily="18" charset="0"/>
              <a:cs typeface="Times New Roman" pitchFamily="18" charset="0"/>
            </a:endParaRPr>
          </a:p>
          <a:p>
            <a:pPr marL="45720" indent="0" algn="just">
              <a:buClr>
                <a:srgbClr val="C00000"/>
              </a:buClr>
              <a:buNone/>
            </a:pPr>
            <a:r>
              <a:rPr lang="en-US" sz="2400" dirty="0" smtClean="0">
                <a:latin typeface="Times New Roman" pitchFamily="18" charset="0"/>
                <a:cs typeface="Times New Roman" pitchFamily="18" charset="0"/>
                <a:hlinkClick r:id="rId2" action="ppaction://hlinkfile"/>
              </a:rPr>
              <a:t>Program to access </a:t>
            </a:r>
            <a:r>
              <a:rPr lang="en-US" sz="2400" dirty="0" smtClean="0">
                <a:latin typeface="Times New Roman" pitchFamily="18" charset="0"/>
                <a:cs typeface="Times New Roman" pitchFamily="18" charset="0"/>
                <a:hlinkClick r:id="rId2" action="ppaction://hlinkfile"/>
              </a:rPr>
              <a:t>1D array </a:t>
            </a:r>
            <a:r>
              <a:rPr lang="en-US" sz="2400" dirty="0" smtClean="0">
                <a:latin typeface="Times New Roman" pitchFamily="18" charset="0"/>
                <a:cs typeface="Times New Roman" pitchFamily="18" charset="0"/>
                <a:hlinkClick r:id="rId2" action="ppaction://hlinkfile"/>
              </a:rPr>
              <a:t>element using pointer</a:t>
            </a:r>
            <a:r>
              <a:rPr lang="en-US" sz="2400" dirty="0" smtClean="0">
                <a:latin typeface="Times New Roman" pitchFamily="18" charset="0"/>
                <a:cs typeface="Times New Roman" pitchFamily="18" charset="0"/>
                <a:hlinkClick r:id="rId2" action="ppaction://hlinkfile"/>
              </a:rPr>
              <a:t>.</a:t>
            </a:r>
            <a:endParaRPr lang="en-US" sz="2400" dirty="0" smtClean="0">
              <a:latin typeface="Times New Roman" pitchFamily="18" charset="0"/>
              <a:cs typeface="Times New Roman" pitchFamily="18" charset="0"/>
            </a:endParaRPr>
          </a:p>
          <a:p>
            <a:pPr marL="45720" indent="0" algn="just">
              <a:buClr>
                <a:srgbClr val="C00000"/>
              </a:buClr>
              <a:buNone/>
            </a:pPr>
            <a:endParaRPr lang="en-US" sz="2400" dirty="0">
              <a:latin typeface="Times New Roman" pitchFamily="18" charset="0"/>
              <a:cs typeface="Times New Roman" pitchFamily="18" charset="0"/>
            </a:endParaRPr>
          </a:p>
          <a:p>
            <a:pPr marL="45720" indent="0" algn="just">
              <a:buClr>
                <a:srgbClr val="C00000"/>
              </a:buClr>
              <a:buNone/>
            </a:pPr>
            <a:r>
              <a:rPr lang="en-US" sz="2400" dirty="0" smtClean="0">
                <a:latin typeface="Times New Roman" pitchFamily="18" charset="0"/>
                <a:cs typeface="Times New Roman" pitchFamily="18" charset="0"/>
              </a:rPr>
              <a:t>Lik</a:t>
            </a:r>
            <a:r>
              <a:rPr lang="en-US" sz="2400" dirty="0" smtClean="0">
                <a:latin typeface="Times New Roman" pitchFamily="18" charset="0"/>
                <a:cs typeface="Times New Roman" pitchFamily="18" charset="0"/>
              </a:rPr>
              <a:t>e 1D we can access 2D array also using pointer</a:t>
            </a:r>
            <a:endParaRPr lang="en-US" sz="2400" dirty="0" smtClean="0">
              <a:latin typeface="Times New Roman" pitchFamily="18" charset="0"/>
              <a:cs typeface="Times New Roman" pitchFamily="18" charset="0"/>
            </a:endParaRP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pSp>
        <p:nvGrpSpPr>
          <p:cNvPr id="28" name="Group 48"/>
          <p:cNvGrpSpPr>
            <a:grpSpLocks/>
          </p:cNvGrpSpPr>
          <p:nvPr/>
        </p:nvGrpSpPr>
        <p:grpSpPr bwMode="auto">
          <a:xfrm>
            <a:off x="4447331" y="1206277"/>
            <a:ext cx="3352800" cy="2387600"/>
            <a:chOff x="3160" y="1296"/>
            <a:chExt cx="2112" cy="1504"/>
          </a:xfrm>
          <a:gradFill flip="none" rotWithShape="1">
            <a:gsLst>
              <a:gs pos="0">
                <a:schemeClr val="accent5">
                  <a:lumMod val="0"/>
                  <a:lumOff val="100000"/>
                </a:schemeClr>
              </a:gs>
              <a:gs pos="75000">
                <a:schemeClr val="accent5">
                  <a:lumMod val="0"/>
                  <a:lumOff val="100000"/>
                </a:schemeClr>
              </a:gs>
              <a:gs pos="100000">
                <a:schemeClr val="accent5">
                  <a:lumMod val="100000"/>
                </a:schemeClr>
              </a:gs>
            </a:gsLst>
            <a:path path="circle">
              <a:fillToRect l="50000" t="50000" r="50000" b="50000"/>
            </a:path>
            <a:tileRect/>
          </a:gradFill>
        </p:grpSpPr>
        <p:grpSp>
          <p:nvGrpSpPr>
            <p:cNvPr id="29" name="Group 8"/>
            <p:cNvGrpSpPr>
              <a:grpSpLocks/>
            </p:cNvGrpSpPr>
            <p:nvPr/>
          </p:nvGrpSpPr>
          <p:grpSpPr bwMode="auto">
            <a:xfrm>
              <a:off x="3160" y="1295"/>
              <a:ext cx="752" cy="1457"/>
              <a:chOff x="2304" y="1193"/>
              <a:chExt cx="672" cy="1487"/>
            </a:xfrm>
            <a:grpFill/>
          </p:grpSpPr>
          <p:sp>
            <p:nvSpPr>
              <p:cNvPr id="41" name="Rectangle 9"/>
              <p:cNvSpPr>
                <a:spLocks noChangeArrowheads="1"/>
              </p:cNvSpPr>
              <p:nvPr/>
            </p:nvSpPr>
            <p:spPr bwMode="auto">
              <a:xfrm>
                <a:off x="2304" y="1193"/>
                <a:ext cx="672" cy="297"/>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sz="2400" dirty="0">
                    <a:latin typeface="Times New Roman" pitchFamily="18" charset="0"/>
                    <a:ea typeface="新細明體" pitchFamily="18" charset="-120"/>
                    <a:cs typeface="Times New Roman" pitchFamily="18" charset="0"/>
                  </a:rPr>
                  <a:t>2</a:t>
                </a:r>
              </a:p>
            </p:txBody>
          </p:sp>
          <p:sp>
            <p:nvSpPr>
              <p:cNvPr id="42" name="Rectangle 10"/>
              <p:cNvSpPr>
                <a:spLocks noChangeArrowheads="1"/>
              </p:cNvSpPr>
              <p:nvPr/>
            </p:nvSpPr>
            <p:spPr bwMode="auto">
              <a:xfrm>
                <a:off x="2304" y="1488"/>
                <a:ext cx="672" cy="298"/>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sz="2400">
                    <a:latin typeface="Times New Roman" pitchFamily="18" charset="0"/>
                    <a:ea typeface="新細明體" pitchFamily="18" charset="-120"/>
                    <a:cs typeface="Times New Roman" pitchFamily="18" charset="0"/>
                  </a:rPr>
                  <a:t>4</a:t>
                </a:r>
              </a:p>
            </p:txBody>
          </p:sp>
          <p:sp>
            <p:nvSpPr>
              <p:cNvPr id="43" name="Rectangle 11"/>
              <p:cNvSpPr>
                <a:spLocks noChangeArrowheads="1"/>
              </p:cNvSpPr>
              <p:nvPr/>
            </p:nvSpPr>
            <p:spPr bwMode="auto">
              <a:xfrm>
                <a:off x="2304" y="2084"/>
                <a:ext cx="672" cy="298"/>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sz="2400">
                    <a:latin typeface="Times New Roman" pitchFamily="18" charset="0"/>
                    <a:ea typeface="新細明體" pitchFamily="18" charset="-120"/>
                    <a:cs typeface="Times New Roman" pitchFamily="18" charset="0"/>
                  </a:rPr>
                  <a:t>8</a:t>
                </a:r>
              </a:p>
            </p:txBody>
          </p:sp>
          <p:sp>
            <p:nvSpPr>
              <p:cNvPr id="44" name="Rectangle 12"/>
              <p:cNvSpPr>
                <a:spLocks noChangeArrowheads="1"/>
              </p:cNvSpPr>
              <p:nvPr/>
            </p:nvSpPr>
            <p:spPr bwMode="auto">
              <a:xfrm>
                <a:off x="2304" y="1786"/>
                <a:ext cx="672" cy="298"/>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sz="2400">
                    <a:latin typeface="Times New Roman" pitchFamily="18" charset="0"/>
                    <a:ea typeface="新細明體" pitchFamily="18" charset="-120"/>
                    <a:cs typeface="Times New Roman" pitchFamily="18" charset="0"/>
                  </a:rPr>
                  <a:t>6</a:t>
                </a:r>
              </a:p>
            </p:txBody>
          </p:sp>
          <p:sp>
            <p:nvSpPr>
              <p:cNvPr id="45" name="Rectangle 13"/>
              <p:cNvSpPr>
                <a:spLocks noChangeArrowheads="1"/>
              </p:cNvSpPr>
              <p:nvPr/>
            </p:nvSpPr>
            <p:spPr bwMode="auto">
              <a:xfrm>
                <a:off x="2304" y="2382"/>
                <a:ext cx="672" cy="298"/>
              </a:xfrm>
              <a:prstGeom prst="rect">
                <a:avLst/>
              </a:prstGeom>
              <a:grpFill/>
              <a:ln>
                <a:headEnd type="none" w="sm" len="sm"/>
                <a:tailEnd type="none" w="sm" len="sm"/>
              </a:ln>
            </p:spPr>
            <p:style>
              <a:lnRef idx="1">
                <a:schemeClr val="dk1"/>
              </a:lnRef>
              <a:fillRef idx="2">
                <a:schemeClr val="dk1"/>
              </a:fillRef>
              <a:effectRef idx="1">
                <a:schemeClr val="dk1"/>
              </a:effectRef>
              <a:fontRef idx="minor">
                <a:schemeClr val="dk1"/>
              </a:fontRef>
            </p:style>
            <p:txBody>
              <a:bodyPr wrap="none" anchor="ctr"/>
              <a:lstStyle/>
              <a:p>
                <a:pPr marL="342900" indent="-342900" algn="ctr">
                  <a:buFont typeface="Monotype Sorts" pitchFamily="2" charset="2"/>
                  <a:buNone/>
                </a:pPr>
                <a:r>
                  <a:rPr lang="zh-TW" altLang="en-US" sz="2400">
                    <a:latin typeface="Times New Roman" pitchFamily="18" charset="0"/>
                    <a:ea typeface="新細明體" pitchFamily="18" charset="-120"/>
                    <a:cs typeface="Times New Roman" pitchFamily="18" charset="0"/>
                  </a:rPr>
                  <a:t>22</a:t>
                </a:r>
              </a:p>
            </p:txBody>
          </p:sp>
        </p:grpSp>
        <p:sp>
          <p:nvSpPr>
            <p:cNvPr id="30" name="Line 31"/>
            <p:cNvSpPr>
              <a:spLocks noChangeShapeType="1"/>
            </p:cNvSpPr>
            <p:nvPr/>
          </p:nvSpPr>
          <p:spPr bwMode="auto">
            <a:xfrm flipH="1">
              <a:off x="3923" y="1432"/>
              <a:ext cx="429" cy="0"/>
            </a:xfrm>
            <a:prstGeom prst="line">
              <a:avLst/>
            </a:prstGeom>
            <a:grpFill/>
            <a:ln w="57150">
              <a:solidFill>
                <a:schemeClr val="tx2"/>
              </a:solidFill>
              <a:round/>
              <a:headEnd type="none" w="sm" len="sm"/>
              <a:tailEnd type="triangle" w="sm" len="sm"/>
            </a:ln>
            <a:effectLst/>
          </p:spPr>
          <p:txBody>
            <a:bodyPr/>
            <a:lstStyle/>
            <a:p>
              <a:endParaRPr lang="en-IN"/>
            </a:p>
          </p:txBody>
        </p:sp>
        <p:sp>
          <p:nvSpPr>
            <p:cNvPr id="31" name="Line 32"/>
            <p:cNvSpPr>
              <a:spLocks noChangeShapeType="1"/>
            </p:cNvSpPr>
            <p:nvPr/>
          </p:nvSpPr>
          <p:spPr bwMode="auto">
            <a:xfrm flipH="1">
              <a:off x="3923" y="1726"/>
              <a:ext cx="429" cy="0"/>
            </a:xfrm>
            <a:prstGeom prst="line">
              <a:avLst/>
            </a:prstGeom>
            <a:grpFill/>
            <a:ln w="57150">
              <a:solidFill>
                <a:srgbClr val="FF0000"/>
              </a:solidFill>
              <a:round/>
              <a:headEnd type="none" w="sm" len="sm"/>
              <a:tailEnd type="triangle" w="sm" len="sm"/>
            </a:ln>
            <a:effectLst/>
          </p:spPr>
          <p:txBody>
            <a:bodyPr/>
            <a:lstStyle/>
            <a:p>
              <a:endParaRPr lang="en-IN"/>
            </a:p>
          </p:txBody>
        </p:sp>
        <p:sp>
          <p:nvSpPr>
            <p:cNvPr id="32" name="Line 33"/>
            <p:cNvSpPr>
              <a:spLocks noChangeShapeType="1"/>
            </p:cNvSpPr>
            <p:nvPr/>
          </p:nvSpPr>
          <p:spPr bwMode="auto">
            <a:xfrm flipH="1">
              <a:off x="3923" y="2020"/>
              <a:ext cx="429" cy="0"/>
            </a:xfrm>
            <a:prstGeom prst="line">
              <a:avLst/>
            </a:prstGeom>
            <a:grpFill/>
            <a:ln w="57150">
              <a:solidFill>
                <a:schemeClr val="tx2"/>
              </a:solidFill>
              <a:round/>
              <a:headEnd type="none" w="sm" len="sm"/>
              <a:tailEnd type="triangle" w="sm" len="sm"/>
            </a:ln>
            <a:effectLst/>
          </p:spPr>
          <p:txBody>
            <a:bodyPr/>
            <a:lstStyle/>
            <a:p>
              <a:endParaRPr lang="en-IN"/>
            </a:p>
          </p:txBody>
        </p:sp>
        <p:sp>
          <p:nvSpPr>
            <p:cNvPr id="33" name="Line 34"/>
            <p:cNvSpPr>
              <a:spLocks noChangeShapeType="1"/>
            </p:cNvSpPr>
            <p:nvPr/>
          </p:nvSpPr>
          <p:spPr bwMode="auto">
            <a:xfrm flipH="1">
              <a:off x="3923" y="2314"/>
              <a:ext cx="429" cy="0"/>
            </a:xfrm>
            <a:prstGeom prst="line">
              <a:avLst/>
            </a:prstGeom>
            <a:grpFill/>
            <a:ln w="57150">
              <a:solidFill>
                <a:schemeClr val="tx2"/>
              </a:solidFill>
              <a:round/>
              <a:headEnd type="none" w="sm" len="sm"/>
              <a:tailEnd type="triangle" w="sm" len="sm"/>
            </a:ln>
            <a:effectLst/>
          </p:spPr>
          <p:txBody>
            <a:bodyPr/>
            <a:lstStyle/>
            <a:p>
              <a:endParaRPr lang="en-IN"/>
            </a:p>
          </p:txBody>
        </p:sp>
        <p:sp>
          <p:nvSpPr>
            <p:cNvPr id="34" name="Line 35"/>
            <p:cNvSpPr>
              <a:spLocks noChangeShapeType="1"/>
            </p:cNvSpPr>
            <p:nvPr/>
          </p:nvSpPr>
          <p:spPr bwMode="auto">
            <a:xfrm flipH="1">
              <a:off x="3923" y="2608"/>
              <a:ext cx="429" cy="0"/>
            </a:xfrm>
            <a:prstGeom prst="line">
              <a:avLst/>
            </a:prstGeom>
            <a:grpFill/>
            <a:ln w="57150">
              <a:solidFill>
                <a:schemeClr val="tx2"/>
              </a:solidFill>
              <a:round/>
              <a:headEnd type="none" w="sm" len="sm"/>
              <a:tailEnd type="triangle" w="sm" len="sm"/>
            </a:ln>
            <a:effectLst/>
          </p:spPr>
          <p:txBody>
            <a:bodyPr/>
            <a:lstStyle/>
            <a:p>
              <a:endParaRPr lang="en-IN"/>
            </a:p>
          </p:txBody>
        </p:sp>
        <p:grpSp>
          <p:nvGrpSpPr>
            <p:cNvPr id="35" name="Group 36"/>
            <p:cNvGrpSpPr>
              <a:grpSpLocks/>
            </p:cNvGrpSpPr>
            <p:nvPr/>
          </p:nvGrpSpPr>
          <p:grpSpPr bwMode="auto">
            <a:xfrm>
              <a:off x="4356" y="1293"/>
              <a:ext cx="911" cy="1501"/>
              <a:chOff x="1584" y="1224"/>
              <a:chExt cx="480" cy="1534"/>
            </a:xfrm>
            <a:grpFill/>
          </p:grpSpPr>
          <p:sp>
            <p:nvSpPr>
              <p:cNvPr id="36" name="Text Box 37"/>
              <p:cNvSpPr txBox="1">
                <a:spLocks noChangeArrowheads="1"/>
              </p:cNvSpPr>
              <p:nvPr/>
            </p:nvSpPr>
            <p:spPr bwMode="auto">
              <a:xfrm>
                <a:off x="1584" y="1224"/>
                <a:ext cx="287" cy="337"/>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800" dirty="0">
                    <a:latin typeface="Courier New" pitchFamily="49" charset="0"/>
                    <a:ea typeface="新細明體" pitchFamily="18" charset="-120"/>
                  </a:rPr>
                  <a:t>a</a:t>
                </a:r>
              </a:p>
            </p:txBody>
          </p:sp>
          <p:sp>
            <p:nvSpPr>
              <p:cNvPr id="37" name="Text Box 38"/>
              <p:cNvSpPr txBox="1">
                <a:spLocks noChangeArrowheads="1"/>
              </p:cNvSpPr>
              <p:nvPr/>
            </p:nvSpPr>
            <p:spPr bwMode="auto">
              <a:xfrm>
                <a:off x="1584" y="1824"/>
                <a:ext cx="480" cy="337"/>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800" dirty="0">
                    <a:latin typeface="Courier New" pitchFamily="49" charset="0"/>
                    <a:ea typeface="新細明體" pitchFamily="18" charset="-120"/>
                  </a:rPr>
                  <a:t>a + 2</a:t>
                </a:r>
              </a:p>
            </p:txBody>
          </p:sp>
          <p:sp>
            <p:nvSpPr>
              <p:cNvPr id="38" name="Text Box 39"/>
              <p:cNvSpPr txBox="1">
                <a:spLocks noChangeArrowheads="1"/>
              </p:cNvSpPr>
              <p:nvPr/>
            </p:nvSpPr>
            <p:spPr bwMode="auto">
              <a:xfrm>
                <a:off x="1584" y="2424"/>
                <a:ext cx="480" cy="334"/>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800">
                    <a:latin typeface="Courier New" pitchFamily="49" charset="0"/>
                    <a:ea typeface="新細明體" pitchFamily="18" charset="-120"/>
                  </a:rPr>
                  <a:t>a + 4</a:t>
                </a:r>
              </a:p>
            </p:txBody>
          </p:sp>
          <p:sp>
            <p:nvSpPr>
              <p:cNvPr id="39" name="Text Box 40"/>
              <p:cNvSpPr txBox="1">
                <a:spLocks noChangeArrowheads="1"/>
              </p:cNvSpPr>
              <p:nvPr/>
            </p:nvSpPr>
            <p:spPr bwMode="auto">
              <a:xfrm>
                <a:off x="1584" y="2124"/>
                <a:ext cx="480" cy="334"/>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800">
                    <a:latin typeface="Courier New" pitchFamily="49" charset="0"/>
                    <a:ea typeface="新細明體" pitchFamily="18" charset="-120"/>
                  </a:rPr>
                  <a:t>a + 3</a:t>
                </a:r>
              </a:p>
            </p:txBody>
          </p:sp>
          <p:sp>
            <p:nvSpPr>
              <p:cNvPr id="40" name="Text Box 41"/>
              <p:cNvSpPr txBox="1">
                <a:spLocks noChangeArrowheads="1"/>
              </p:cNvSpPr>
              <p:nvPr/>
            </p:nvSpPr>
            <p:spPr bwMode="auto">
              <a:xfrm>
                <a:off x="1584" y="1524"/>
                <a:ext cx="480" cy="337"/>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800" dirty="0">
                    <a:latin typeface="Courier New" pitchFamily="49" charset="0"/>
                    <a:ea typeface="新細明體" pitchFamily="18" charset="-120"/>
                  </a:rPr>
                  <a:t>a + 1</a:t>
                </a:r>
              </a:p>
            </p:txBody>
          </p:sp>
        </p:grpSp>
      </p:grpSp>
      <p:grpSp>
        <p:nvGrpSpPr>
          <p:cNvPr id="46" name="Group 49"/>
          <p:cNvGrpSpPr>
            <a:grpSpLocks/>
          </p:cNvGrpSpPr>
          <p:nvPr/>
        </p:nvGrpSpPr>
        <p:grpSpPr bwMode="auto">
          <a:xfrm>
            <a:off x="1259632" y="1196752"/>
            <a:ext cx="3124199" cy="2330450"/>
            <a:chOff x="240" y="1290"/>
            <a:chExt cx="2931" cy="1468"/>
          </a:xfrm>
          <a:gradFill flip="none" rotWithShape="1">
            <a:gsLst>
              <a:gs pos="0">
                <a:schemeClr val="accent5">
                  <a:lumMod val="0"/>
                  <a:lumOff val="100000"/>
                </a:schemeClr>
              </a:gs>
              <a:gs pos="69000">
                <a:schemeClr val="accent5">
                  <a:lumMod val="0"/>
                  <a:lumOff val="100000"/>
                </a:schemeClr>
              </a:gs>
              <a:gs pos="100000">
                <a:schemeClr val="accent5">
                  <a:lumMod val="100000"/>
                </a:schemeClr>
              </a:gs>
            </a:gsLst>
            <a:path path="circle">
              <a:fillToRect l="50000" t="50000" r="50000" b="50000"/>
            </a:path>
            <a:tileRect/>
          </a:gradFill>
        </p:grpSpPr>
        <p:sp>
          <p:nvSpPr>
            <p:cNvPr id="47" name="Text Box 15"/>
            <p:cNvSpPr txBox="1">
              <a:spLocks noChangeArrowheads="1"/>
            </p:cNvSpPr>
            <p:nvPr/>
          </p:nvSpPr>
          <p:spPr bwMode="auto">
            <a:xfrm>
              <a:off x="240" y="2184"/>
              <a:ext cx="2448" cy="291"/>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a[3] or *(a + 3)     </a:t>
              </a:r>
            </a:p>
          </p:txBody>
        </p:sp>
        <p:sp>
          <p:nvSpPr>
            <p:cNvPr id="48" name="Line 26"/>
            <p:cNvSpPr>
              <a:spLocks noChangeShapeType="1"/>
            </p:cNvSpPr>
            <p:nvPr/>
          </p:nvSpPr>
          <p:spPr bwMode="auto">
            <a:xfrm>
              <a:off x="2688" y="1432"/>
              <a:ext cx="483" cy="0"/>
            </a:xfrm>
            <a:prstGeom prst="line">
              <a:avLst/>
            </a:prstGeom>
            <a:grpFill/>
            <a:ln w="57150">
              <a:solidFill>
                <a:srgbClr val="FF0000"/>
              </a:solidFill>
              <a:round/>
              <a:headEnd type="none" w="sm" len="sm"/>
              <a:tailEnd type="triangle" w="sm" len="sm"/>
            </a:ln>
            <a:effectLst/>
          </p:spPr>
          <p:txBody>
            <a:bodyPr/>
            <a:lstStyle/>
            <a:p>
              <a:endParaRPr lang="en-IN" sz="2400">
                <a:latin typeface="Times New Roman" pitchFamily="18" charset="0"/>
                <a:cs typeface="Times New Roman" pitchFamily="18" charset="0"/>
              </a:endParaRPr>
            </a:p>
          </p:txBody>
        </p:sp>
        <p:sp>
          <p:nvSpPr>
            <p:cNvPr id="49" name="Line 27"/>
            <p:cNvSpPr>
              <a:spLocks noChangeShapeType="1"/>
            </p:cNvSpPr>
            <p:nvPr/>
          </p:nvSpPr>
          <p:spPr bwMode="auto">
            <a:xfrm>
              <a:off x="2688" y="1726"/>
              <a:ext cx="483" cy="0"/>
            </a:xfrm>
            <a:prstGeom prst="line">
              <a:avLst/>
            </a:prstGeom>
            <a:grpFill/>
            <a:ln w="57150">
              <a:solidFill>
                <a:schemeClr val="tx2"/>
              </a:solidFill>
              <a:round/>
              <a:headEnd type="none" w="sm" len="sm"/>
              <a:tailEnd type="triangle" w="sm" len="sm"/>
            </a:ln>
            <a:effectLst/>
          </p:spPr>
          <p:txBody>
            <a:bodyPr/>
            <a:lstStyle/>
            <a:p>
              <a:endParaRPr lang="en-IN" sz="2400">
                <a:latin typeface="Times New Roman" pitchFamily="18" charset="0"/>
                <a:cs typeface="Times New Roman" pitchFamily="18" charset="0"/>
              </a:endParaRPr>
            </a:p>
          </p:txBody>
        </p:sp>
        <p:sp>
          <p:nvSpPr>
            <p:cNvPr id="50" name="Line 28"/>
            <p:cNvSpPr>
              <a:spLocks noChangeShapeType="1"/>
            </p:cNvSpPr>
            <p:nvPr/>
          </p:nvSpPr>
          <p:spPr bwMode="auto">
            <a:xfrm>
              <a:off x="2688" y="2020"/>
              <a:ext cx="483" cy="0"/>
            </a:xfrm>
            <a:prstGeom prst="line">
              <a:avLst/>
            </a:prstGeom>
            <a:grpFill/>
            <a:ln w="57150">
              <a:solidFill>
                <a:schemeClr val="tx2"/>
              </a:solidFill>
              <a:round/>
              <a:headEnd type="none" w="sm" len="sm"/>
              <a:tailEnd type="triangle" w="sm" len="sm"/>
            </a:ln>
            <a:effectLst/>
          </p:spPr>
          <p:txBody>
            <a:bodyPr/>
            <a:lstStyle/>
            <a:p>
              <a:endParaRPr lang="en-IN" sz="2400">
                <a:latin typeface="Times New Roman" pitchFamily="18" charset="0"/>
                <a:cs typeface="Times New Roman" pitchFamily="18" charset="0"/>
              </a:endParaRPr>
            </a:p>
          </p:txBody>
        </p:sp>
        <p:sp>
          <p:nvSpPr>
            <p:cNvPr id="51" name="Line 29"/>
            <p:cNvSpPr>
              <a:spLocks noChangeShapeType="1"/>
            </p:cNvSpPr>
            <p:nvPr/>
          </p:nvSpPr>
          <p:spPr bwMode="auto">
            <a:xfrm>
              <a:off x="2688" y="2314"/>
              <a:ext cx="483" cy="0"/>
            </a:xfrm>
            <a:prstGeom prst="line">
              <a:avLst/>
            </a:prstGeom>
            <a:grpFill/>
            <a:ln w="57150">
              <a:solidFill>
                <a:schemeClr val="tx2"/>
              </a:solidFill>
              <a:round/>
              <a:headEnd type="none" w="sm" len="sm"/>
              <a:tailEnd type="triangle" w="sm" len="sm"/>
            </a:ln>
            <a:effectLst/>
          </p:spPr>
          <p:txBody>
            <a:bodyPr/>
            <a:lstStyle/>
            <a:p>
              <a:endParaRPr lang="en-IN" sz="2400">
                <a:latin typeface="Times New Roman" pitchFamily="18" charset="0"/>
                <a:cs typeface="Times New Roman" pitchFamily="18" charset="0"/>
              </a:endParaRPr>
            </a:p>
          </p:txBody>
        </p:sp>
        <p:sp>
          <p:nvSpPr>
            <p:cNvPr id="52" name="Line 30"/>
            <p:cNvSpPr>
              <a:spLocks noChangeShapeType="1"/>
            </p:cNvSpPr>
            <p:nvPr/>
          </p:nvSpPr>
          <p:spPr bwMode="auto">
            <a:xfrm>
              <a:off x="2688" y="2608"/>
              <a:ext cx="483" cy="0"/>
            </a:xfrm>
            <a:prstGeom prst="line">
              <a:avLst/>
            </a:prstGeom>
            <a:grpFill/>
            <a:ln w="57150">
              <a:solidFill>
                <a:schemeClr val="tx2"/>
              </a:solidFill>
              <a:round/>
              <a:headEnd type="none" w="sm" len="sm"/>
              <a:tailEnd type="triangle" w="sm" len="sm"/>
            </a:ln>
            <a:effectLst/>
          </p:spPr>
          <p:txBody>
            <a:bodyPr/>
            <a:lstStyle/>
            <a:p>
              <a:endParaRPr lang="en-IN" sz="2400">
                <a:latin typeface="Times New Roman" pitchFamily="18" charset="0"/>
                <a:cs typeface="Times New Roman" pitchFamily="18" charset="0"/>
              </a:endParaRPr>
            </a:p>
          </p:txBody>
        </p:sp>
        <p:sp>
          <p:nvSpPr>
            <p:cNvPr id="53" name="Text Box 42"/>
            <p:cNvSpPr txBox="1">
              <a:spLocks noChangeArrowheads="1"/>
            </p:cNvSpPr>
            <p:nvPr/>
          </p:nvSpPr>
          <p:spPr bwMode="auto">
            <a:xfrm>
              <a:off x="240" y="1902"/>
              <a:ext cx="2448" cy="291"/>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400">
                  <a:latin typeface="Times New Roman" pitchFamily="18" charset="0"/>
                  <a:ea typeface="新細明體" pitchFamily="18" charset="-120"/>
                  <a:cs typeface="Times New Roman" pitchFamily="18" charset="0"/>
                </a:rPr>
                <a:t>a[2] or *(a + 2)</a:t>
              </a:r>
            </a:p>
          </p:txBody>
        </p:sp>
        <p:sp>
          <p:nvSpPr>
            <p:cNvPr id="54" name="Text Box 43"/>
            <p:cNvSpPr txBox="1">
              <a:spLocks noChangeArrowheads="1"/>
            </p:cNvSpPr>
            <p:nvPr/>
          </p:nvSpPr>
          <p:spPr bwMode="auto">
            <a:xfrm>
              <a:off x="240" y="1620"/>
              <a:ext cx="2496" cy="291"/>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a[1] or *(a + 1)</a:t>
              </a:r>
            </a:p>
          </p:txBody>
        </p:sp>
        <p:sp>
          <p:nvSpPr>
            <p:cNvPr id="55" name="Text Box 44"/>
            <p:cNvSpPr txBox="1">
              <a:spLocks noChangeArrowheads="1"/>
            </p:cNvSpPr>
            <p:nvPr/>
          </p:nvSpPr>
          <p:spPr bwMode="auto">
            <a:xfrm>
              <a:off x="240" y="1290"/>
              <a:ext cx="2448" cy="291"/>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a[0] or *(a + 0)</a:t>
              </a:r>
            </a:p>
          </p:txBody>
        </p:sp>
        <p:sp>
          <p:nvSpPr>
            <p:cNvPr id="56" name="Text Box 45"/>
            <p:cNvSpPr txBox="1">
              <a:spLocks noChangeArrowheads="1"/>
            </p:cNvSpPr>
            <p:nvPr/>
          </p:nvSpPr>
          <p:spPr bwMode="auto">
            <a:xfrm>
              <a:off x="240" y="2467"/>
              <a:ext cx="2400" cy="291"/>
            </a:xfrm>
            <a:prstGeom prst="rect">
              <a:avLst/>
            </a:prstGeom>
            <a:grpFill/>
            <a:ln w="31750">
              <a:noFill/>
              <a:miter lim="800000"/>
              <a:headEnd type="none" w="sm" len="sm"/>
              <a:tailEnd type="none" w="sm" len="sm"/>
            </a:ln>
            <a:effectLst/>
          </p:spPr>
          <p:txBody>
            <a:bodyPr>
              <a:spAutoFit/>
            </a:bodyPr>
            <a:lstStyle/>
            <a:p>
              <a:pPr marL="342900" indent="-342900">
                <a:buFont typeface="Monotype Sorts" pitchFamily="2" charset="2"/>
                <a:buNone/>
              </a:pPr>
              <a:r>
                <a:rPr lang="en-US" altLang="zh-TW" sz="2400" dirty="0">
                  <a:latin typeface="Times New Roman" pitchFamily="18" charset="0"/>
                  <a:ea typeface="新細明體" pitchFamily="18" charset="-120"/>
                  <a:cs typeface="Times New Roman" pitchFamily="18" charset="0"/>
                </a:rPr>
                <a:t>a[4] or *(a + 4)</a:t>
              </a:r>
            </a:p>
          </p:txBody>
        </p:sp>
      </p:grpSp>
    </p:spTree>
    <p:extLst>
      <p:ext uri="{BB962C8B-B14F-4D97-AF65-F5344CB8AC3E}">
        <p14:creationId xmlns:p14="http://schemas.microsoft.com/office/powerpoint/2010/main" val="228639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Array of Pointer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When one wants to assign address of different variable using single pointer name than array of pointer is useful.</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One can also assign address of different array using array of pointer.</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hlinkClick r:id="rId2" action="ppaction://hlinkfile"/>
              </a:rPr>
              <a:t>Program1</a:t>
            </a:r>
            <a:endParaRPr lang="en-US" sz="2400" dirty="0" smtClean="0">
              <a:latin typeface="Times New Roman" pitchFamily="18" charset="0"/>
              <a:cs typeface="Times New Roman" pitchFamily="18" charset="0"/>
            </a:endParaRP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hlinkClick r:id="rId3" action="ppaction://hlinkfile"/>
              </a:rPr>
              <a:t>Program 2</a:t>
            </a:r>
            <a:endParaRPr lang="en-US" sz="2400" dirty="0" smtClean="0">
              <a:latin typeface="Times New Roman" pitchFamily="18" charset="0"/>
              <a:cs typeface="Times New Roman" pitchFamily="18" charset="0"/>
            </a:endParaRP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5" name="Picture 4"/>
          <p:cNvPicPr>
            <a:picLocks noChangeAspect="1"/>
          </p:cNvPicPr>
          <p:nvPr/>
        </p:nvPicPr>
        <p:blipFill>
          <a:blip r:embed="rId5"/>
          <a:stretch>
            <a:fillRect/>
          </a:stretch>
        </p:blipFill>
        <p:spPr>
          <a:xfrm>
            <a:off x="3139480" y="2270943"/>
            <a:ext cx="2766177" cy="3822353"/>
          </a:xfrm>
          <a:prstGeom prst="rect">
            <a:avLst/>
          </a:prstGeom>
          <a:effectLst>
            <a:outerShdw blurRad="50800" dist="50800" dir="5400000" sx="109000" sy="109000" algn="ctr" rotWithShape="0">
              <a:schemeClr val="accent5">
                <a:lumMod val="60000"/>
                <a:lumOff val="40000"/>
                <a:alpha val="81000"/>
              </a:schemeClr>
            </a:outerShdw>
          </a:effectLst>
        </p:spPr>
      </p:pic>
    </p:spTree>
    <p:extLst>
      <p:ext uri="{BB962C8B-B14F-4D97-AF65-F5344CB8AC3E}">
        <p14:creationId xmlns:p14="http://schemas.microsoft.com/office/powerpoint/2010/main" val="1348758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String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String is collection of characters.</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One can also say its sequence of character.</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To store string one have to declare array of type char.</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String must be enclosed with “ ” double quote.</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E.g.   If one write ‘h’  (is known as character) and “h” (is known as string).</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Every string must end with one end character (null character “\0”).</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So “\0” null character is assumed by the compiler as a end of string and it not going to read further once it found.</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To perform string operation c have </a:t>
            </a:r>
            <a:r>
              <a:rPr lang="en-US" sz="2400" b="1" dirty="0" err="1" smtClean="0">
                <a:latin typeface="Times New Roman" pitchFamily="18" charset="0"/>
                <a:cs typeface="Times New Roman" pitchFamily="18" charset="0"/>
              </a:rPr>
              <a:t>string.h</a:t>
            </a:r>
            <a:r>
              <a:rPr lang="en-US" sz="2400" dirty="0" smtClean="0">
                <a:latin typeface="Times New Roman" pitchFamily="18" charset="0"/>
                <a:cs typeface="Times New Roman" pitchFamily="18" charset="0"/>
              </a:rPr>
              <a:t> header file. Which store the functions for string operations.</a:t>
            </a: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2160754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How to read string?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To read string one can use </a:t>
            </a: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 function but when you read string using </a:t>
            </a:r>
            <a:r>
              <a:rPr lang="en-US" sz="2400" dirty="0" err="1" smtClean="0">
                <a:latin typeface="Times New Roman" pitchFamily="18" charset="0"/>
                <a:cs typeface="Times New Roman" pitchFamily="18" charset="0"/>
              </a:rPr>
              <a:t>scanf</a:t>
            </a:r>
            <a:r>
              <a:rPr lang="en-US" sz="2400" dirty="0" smtClean="0">
                <a:latin typeface="Times New Roman" pitchFamily="18" charset="0"/>
                <a:cs typeface="Times New Roman" pitchFamily="18" charset="0"/>
              </a:rPr>
              <a:t>() it not going to read string once it get “ “ blank space.</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One can also use gets() to read string but one problem in this method is it not going stop read if string reaches at the maximum length. It only going stop once it get new line character.</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So to overcome the problem we have one more method </a:t>
            </a:r>
            <a:r>
              <a:rPr lang="en-US" sz="2400" dirty="0" err="1" smtClean="0">
                <a:latin typeface="Times New Roman" pitchFamily="18" charset="0"/>
                <a:cs typeface="Times New Roman" pitchFamily="18" charset="0"/>
              </a:rPr>
              <a:t>fgets</a:t>
            </a:r>
            <a:r>
              <a:rPr lang="en-US" sz="2400" dirty="0" smtClean="0">
                <a:latin typeface="Times New Roman" pitchFamily="18" charset="0"/>
                <a:cs typeface="Times New Roman" pitchFamily="18" charset="0"/>
              </a:rPr>
              <a:t>() function which is also use to read string.</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puts() is use to print the string.</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Like this we have so many functions.</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4184369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Traversing string using null (\0) character </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733493366"/>
              </p:ext>
            </p:extLst>
          </p:nvPr>
        </p:nvGraphicFramePr>
        <p:xfrm>
          <a:off x="323850" y="908050"/>
          <a:ext cx="8496300" cy="5273040"/>
        </p:xfrm>
        <a:graphic>
          <a:graphicData uri="http://schemas.openxmlformats.org/drawingml/2006/table">
            <a:tbl>
              <a:tblPr firstRow="1" bandRow="1">
                <a:tableStyleId>{5FD0F851-EC5A-4D38-B0AD-8093EC10F338}</a:tableStyleId>
              </a:tblPr>
              <a:tblGrid>
                <a:gridCol w="8496300">
                  <a:extLst>
                    <a:ext uri="{9D8B030D-6E8A-4147-A177-3AD203B41FA5}">
                      <a16:colId xmlns:a16="http://schemas.microsoft.com/office/drawing/2014/main" val="107628886"/>
                    </a:ext>
                  </a:extLst>
                </a:gridCol>
              </a:tblGrid>
              <a:tr h="370840">
                <a:tc>
                  <a:txBody>
                    <a:bodyPr/>
                    <a:lstStyle/>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#include&lt;</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stdio.h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void main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char s[11] =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wel</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come to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parul</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university</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count =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while(s[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if(s[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]=='a' || 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'e' || 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'u' || 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'o')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count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("The number of vowels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d",count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3834413"/>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178578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String function </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3023831138"/>
              </p:ext>
            </p:extLst>
          </p:nvPr>
        </p:nvGraphicFramePr>
        <p:xfrm>
          <a:off x="323850" y="908050"/>
          <a:ext cx="8496303" cy="5181600"/>
        </p:xfrm>
        <a:graphic>
          <a:graphicData uri="http://schemas.openxmlformats.org/drawingml/2006/table">
            <a:tbl>
              <a:tblPr firstRow="1" bandRow="1">
                <a:tableStyleId>{5FD0F851-EC5A-4D38-B0AD-8093EC10F338}</a:tableStyleId>
              </a:tblPr>
              <a:tblGrid>
                <a:gridCol w="2663974">
                  <a:extLst>
                    <a:ext uri="{9D8B030D-6E8A-4147-A177-3AD203B41FA5}">
                      <a16:colId xmlns:a16="http://schemas.microsoft.com/office/drawing/2014/main" val="2994618019"/>
                    </a:ext>
                  </a:extLst>
                </a:gridCol>
                <a:gridCol w="5832329">
                  <a:extLst>
                    <a:ext uri="{9D8B030D-6E8A-4147-A177-3AD203B41FA5}">
                      <a16:colId xmlns:a16="http://schemas.microsoft.com/office/drawing/2014/main" val="1311008320"/>
                    </a:ext>
                  </a:extLst>
                </a:gridCol>
              </a:tblGrid>
              <a:tr h="370840">
                <a:tc>
                  <a:txBody>
                    <a:bodyPr/>
                    <a:lstStyle/>
                    <a:p>
                      <a:pPr algn="ctr"/>
                      <a:r>
                        <a:rPr lang="en-US" sz="2400" kern="1200" dirty="0" smtClean="0">
                          <a:solidFill>
                            <a:schemeClr val="tx1"/>
                          </a:solidFill>
                          <a:effectLst/>
                          <a:latin typeface="Times New Roman" panose="02020603050405020304" pitchFamily="18" charset="0"/>
                          <a:ea typeface="+mn-ea"/>
                          <a:cs typeface="Times New Roman" panose="02020603050405020304" pitchFamily="18" charset="0"/>
                        </a:rPr>
                        <a:t>Function</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r>
                        <a:rPr lang="en-US" sz="2400" kern="1200" dirty="0" smtClean="0">
                          <a:solidFill>
                            <a:schemeClr val="tx1"/>
                          </a:solidFill>
                          <a:effectLst/>
                          <a:latin typeface="Times New Roman" panose="02020603050405020304" pitchFamily="18" charset="0"/>
                          <a:ea typeface="+mn-ea"/>
                          <a:cs typeface="Times New Roman" panose="02020603050405020304" pitchFamily="18" charset="0"/>
                        </a:rPr>
                        <a:t>Description</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79634213"/>
                  </a:ext>
                </a:extLst>
              </a:tr>
              <a:tr h="370840">
                <a:tc>
                  <a:txBody>
                    <a:bodyPr/>
                    <a:lstStyle/>
                    <a:p>
                      <a:pPr algn="l" fontAlgn="t"/>
                      <a:r>
                        <a:rPr lang="en-IN" sz="2400" kern="1200" dirty="0" err="1" smtClean="0">
                          <a:solidFill>
                            <a:schemeClr val="tx1"/>
                          </a:solidFill>
                          <a:effectLst/>
                          <a:latin typeface="Times New Roman" panose="02020603050405020304" pitchFamily="18" charset="0"/>
                          <a:ea typeface="+mn-ea"/>
                          <a:cs typeface="Times New Roman" panose="02020603050405020304" pitchFamily="18" charset="0"/>
                        </a:rPr>
                        <a:t>strlen</a:t>
                      </a:r>
                      <a:r>
                        <a:rPr lang="en-IN" sz="240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IN" sz="2400" kern="1200" dirty="0" err="1" smtClean="0">
                          <a:solidFill>
                            <a:schemeClr val="tx1"/>
                          </a:solidFill>
                          <a:effectLst/>
                          <a:latin typeface="Times New Roman" panose="02020603050405020304" pitchFamily="18" charset="0"/>
                          <a:ea typeface="+mn-ea"/>
                          <a:cs typeface="Times New Roman" panose="02020603050405020304" pitchFamily="18" charset="0"/>
                        </a:rPr>
                        <a:t>string_name</a:t>
                      </a:r>
                      <a:r>
                        <a:rPr lang="en-IN" sz="2400" kern="1200" dirty="0" smtClean="0">
                          <a:solidFill>
                            <a:schemeClr val="tx1"/>
                          </a:solidFill>
                          <a:effectLst/>
                          <a:latin typeface="Times New Roman" panose="02020603050405020304" pitchFamily="18" charset="0"/>
                          <a:ea typeface="+mn-ea"/>
                          <a:cs typeface="Times New Roman" panose="02020603050405020304" pitchFamily="18" charset="0"/>
                        </a:rPr>
                        <a:t>)</a:t>
                      </a:r>
                      <a:endParaRPr lang="en-IN" sz="2400" kern="1200" dirty="0">
                        <a:solidFill>
                          <a:schemeClr val="tx1"/>
                        </a:solidFill>
                        <a:effectLst/>
                        <a:latin typeface="Times New Roman" panose="02020603050405020304" pitchFamily="18" charset="0"/>
                        <a:ea typeface="+mn-ea"/>
                        <a:cs typeface="Times New Roman" panose="02020603050405020304" pitchFamily="18" charset="0"/>
                      </a:endParaRPr>
                    </a:p>
                  </a:txBody>
                  <a:tcPr marL="76200" marR="76200" marT="76200" marB="76200"/>
                </a:tc>
                <a:tc>
                  <a:txBody>
                    <a:bodyPr/>
                    <a:lstStyle/>
                    <a:p>
                      <a:pPr algn="l" fontAlgn="t"/>
                      <a:r>
                        <a:rPr lang="en-US" sz="2400" kern="1200" dirty="0">
                          <a:solidFill>
                            <a:schemeClr val="tx1"/>
                          </a:solidFill>
                          <a:effectLst/>
                          <a:latin typeface="Times New Roman" panose="02020603050405020304" pitchFamily="18" charset="0"/>
                          <a:ea typeface="+mn-ea"/>
                          <a:cs typeface="Times New Roman" panose="02020603050405020304" pitchFamily="18" charset="0"/>
                        </a:rPr>
                        <a:t>returns the length of string name.</a:t>
                      </a:r>
                    </a:p>
                  </a:txBody>
                  <a:tcPr marL="76200" marR="76200" marT="76200" marB="76200"/>
                </a:tc>
                <a:extLst>
                  <a:ext uri="{0D108BD9-81ED-4DB2-BD59-A6C34878D82A}">
                    <a16:rowId xmlns:a16="http://schemas.microsoft.com/office/drawing/2014/main" val="2332182845"/>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strcpy</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(destination, source)</a:t>
                      </a:r>
                    </a:p>
                  </a:txBody>
                  <a:tcPr marL="76200" marR="76200" marT="76200" marB="76200"/>
                </a:tc>
                <a:tc>
                  <a:txBody>
                    <a:bodyPr/>
                    <a:lstStyle/>
                    <a:p>
                      <a:pPr algn="l" fontAlgn="t"/>
                      <a:r>
                        <a:rPr lang="en-US" sz="2400" kern="1200" dirty="0">
                          <a:solidFill>
                            <a:schemeClr val="tx1"/>
                          </a:solidFill>
                          <a:effectLst/>
                          <a:latin typeface="Times New Roman" panose="02020603050405020304" pitchFamily="18" charset="0"/>
                          <a:ea typeface="+mn-ea"/>
                          <a:cs typeface="Times New Roman" panose="02020603050405020304" pitchFamily="18" charset="0"/>
                        </a:rPr>
                        <a:t>copies the contents of source string to destination string.</a:t>
                      </a:r>
                    </a:p>
                  </a:txBody>
                  <a:tcPr marL="76200" marR="76200" marT="76200" marB="76200"/>
                </a:tc>
                <a:extLst>
                  <a:ext uri="{0D108BD9-81ED-4DB2-BD59-A6C34878D82A}">
                    <a16:rowId xmlns:a16="http://schemas.microsoft.com/office/drawing/2014/main" val="3575451882"/>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strcat</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a:t>
                      </a:r>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first_string</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 </a:t>
                      </a:r>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second_string</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a:t>
                      </a:r>
                    </a:p>
                  </a:txBody>
                  <a:tcPr marL="76200" marR="76200" marT="76200" marB="76200"/>
                </a:tc>
                <a:tc>
                  <a:txBody>
                    <a:bodyPr/>
                    <a:lstStyle/>
                    <a:p>
                      <a:pPr algn="l" fontAlgn="t"/>
                      <a:r>
                        <a:rPr lang="en-US" sz="2400" kern="1200" dirty="0" err="1">
                          <a:solidFill>
                            <a:schemeClr val="tx1"/>
                          </a:solidFill>
                          <a:effectLst/>
                          <a:latin typeface="Times New Roman" panose="02020603050405020304" pitchFamily="18" charset="0"/>
                          <a:ea typeface="+mn-ea"/>
                          <a:cs typeface="Times New Roman" panose="02020603050405020304" pitchFamily="18" charset="0"/>
                        </a:rPr>
                        <a:t>concats</a:t>
                      </a:r>
                      <a:r>
                        <a:rPr lang="en-US" sz="2400" kern="1200" dirty="0">
                          <a:solidFill>
                            <a:schemeClr val="tx1"/>
                          </a:solidFill>
                          <a:effectLst/>
                          <a:latin typeface="Times New Roman" panose="02020603050405020304" pitchFamily="18" charset="0"/>
                          <a:ea typeface="+mn-ea"/>
                          <a:cs typeface="Times New Roman" panose="02020603050405020304" pitchFamily="18" charset="0"/>
                        </a:rPr>
                        <a:t> or joins first string with second string. The result of the string is stored in first string.</a:t>
                      </a:r>
                    </a:p>
                  </a:txBody>
                  <a:tcPr marL="76200" marR="76200" marT="76200" marB="76200"/>
                </a:tc>
                <a:extLst>
                  <a:ext uri="{0D108BD9-81ED-4DB2-BD59-A6C34878D82A}">
                    <a16:rowId xmlns:a16="http://schemas.microsoft.com/office/drawing/2014/main" val="1307919857"/>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strcmp</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a:t>
                      </a:r>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first_string</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 </a:t>
                      </a:r>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second_string</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a:t>
                      </a:r>
                    </a:p>
                  </a:txBody>
                  <a:tcPr marL="76200" marR="76200" marT="76200" marB="76200"/>
                </a:tc>
                <a:tc>
                  <a:txBody>
                    <a:bodyPr/>
                    <a:lstStyle/>
                    <a:p>
                      <a:pPr algn="l" fontAlgn="t"/>
                      <a:r>
                        <a:rPr lang="en-US" sz="2400" kern="1200" dirty="0">
                          <a:solidFill>
                            <a:schemeClr val="tx1"/>
                          </a:solidFill>
                          <a:effectLst/>
                          <a:latin typeface="Times New Roman" panose="02020603050405020304" pitchFamily="18" charset="0"/>
                          <a:ea typeface="+mn-ea"/>
                          <a:cs typeface="Times New Roman" panose="02020603050405020304" pitchFamily="18" charset="0"/>
                        </a:rPr>
                        <a:t>compares the first string with second string. If both strings are same, it returns 0.</a:t>
                      </a:r>
                    </a:p>
                  </a:txBody>
                  <a:tcPr marL="76200" marR="76200" marT="76200" marB="76200"/>
                </a:tc>
                <a:extLst>
                  <a:ext uri="{0D108BD9-81ED-4DB2-BD59-A6C34878D82A}">
                    <a16:rowId xmlns:a16="http://schemas.microsoft.com/office/drawing/2014/main" val="4263203889"/>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strrev</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(string)</a:t>
                      </a:r>
                    </a:p>
                  </a:txBody>
                  <a:tcPr marL="76200" marR="76200" marT="76200" marB="76200"/>
                </a:tc>
                <a:tc>
                  <a:txBody>
                    <a:bodyPr/>
                    <a:lstStyle/>
                    <a:p>
                      <a:pPr algn="l" fontAlgn="t"/>
                      <a:r>
                        <a:rPr lang="en-IN" sz="2400" kern="1200" dirty="0">
                          <a:solidFill>
                            <a:schemeClr val="tx1"/>
                          </a:solidFill>
                          <a:effectLst/>
                          <a:latin typeface="Times New Roman" panose="02020603050405020304" pitchFamily="18" charset="0"/>
                          <a:ea typeface="+mn-ea"/>
                          <a:cs typeface="Times New Roman" panose="02020603050405020304" pitchFamily="18" charset="0"/>
                        </a:rPr>
                        <a:t>returns reverse string.</a:t>
                      </a:r>
                    </a:p>
                  </a:txBody>
                  <a:tcPr marL="76200" marR="76200" marT="76200" marB="76200"/>
                </a:tc>
                <a:extLst>
                  <a:ext uri="{0D108BD9-81ED-4DB2-BD59-A6C34878D82A}">
                    <a16:rowId xmlns:a16="http://schemas.microsoft.com/office/drawing/2014/main" val="495918622"/>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strlwr</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(string)</a:t>
                      </a:r>
                    </a:p>
                  </a:txBody>
                  <a:tcPr marL="76200" marR="76200" marT="76200" marB="76200"/>
                </a:tc>
                <a:tc>
                  <a:txBody>
                    <a:bodyPr/>
                    <a:lstStyle/>
                    <a:p>
                      <a:pPr algn="l" fontAlgn="t"/>
                      <a:r>
                        <a:rPr lang="en-US" sz="2400" kern="1200" dirty="0">
                          <a:solidFill>
                            <a:schemeClr val="tx1"/>
                          </a:solidFill>
                          <a:effectLst/>
                          <a:latin typeface="Times New Roman" panose="02020603050405020304" pitchFamily="18" charset="0"/>
                          <a:ea typeface="+mn-ea"/>
                          <a:cs typeface="Times New Roman" panose="02020603050405020304" pitchFamily="18" charset="0"/>
                        </a:rPr>
                        <a:t>returns string characters in lowercase.</a:t>
                      </a:r>
                    </a:p>
                  </a:txBody>
                  <a:tcPr marL="76200" marR="76200" marT="76200" marB="76200"/>
                </a:tc>
                <a:extLst>
                  <a:ext uri="{0D108BD9-81ED-4DB2-BD59-A6C34878D82A}">
                    <a16:rowId xmlns:a16="http://schemas.microsoft.com/office/drawing/2014/main" val="4163524748"/>
                  </a:ext>
                </a:extLst>
              </a:tr>
              <a:tr h="370840">
                <a:tc>
                  <a:txBody>
                    <a:bodyPr/>
                    <a:lstStyle/>
                    <a:p>
                      <a:pPr algn="l" fontAlgn="t"/>
                      <a:r>
                        <a:rPr lang="en-IN" sz="2400" kern="1200" dirty="0" err="1">
                          <a:solidFill>
                            <a:schemeClr val="tx1"/>
                          </a:solidFill>
                          <a:effectLst/>
                          <a:latin typeface="Times New Roman" panose="02020603050405020304" pitchFamily="18" charset="0"/>
                          <a:ea typeface="+mn-ea"/>
                          <a:cs typeface="Times New Roman" panose="02020603050405020304" pitchFamily="18" charset="0"/>
                        </a:rPr>
                        <a:t>strupr</a:t>
                      </a:r>
                      <a:r>
                        <a:rPr lang="en-IN" sz="2400" kern="1200" dirty="0">
                          <a:solidFill>
                            <a:schemeClr val="tx1"/>
                          </a:solidFill>
                          <a:effectLst/>
                          <a:latin typeface="Times New Roman" panose="02020603050405020304" pitchFamily="18" charset="0"/>
                          <a:ea typeface="+mn-ea"/>
                          <a:cs typeface="Times New Roman" panose="02020603050405020304" pitchFamily="18" charset="0"/>
                        </a:rPr>
                        <a:t>(string)</a:t>
                      </a:r>
                    </a:p>
                  </a:txBody>
                  <a:tcPr marL="76200" marR="76200" marT="76200" marB="76200"/>
                </a:tc>
                <a:tc>
                  <a:txBody>
                    <a:bodyPr/>
                    <a:lstStyle/>
                    <a:p>
                      <a:pPr algn="l" fontAlgn="t"/>
                      <a:r>
                        <a:rPr lang="en-US" sz="2400" kern="1200" dirty="0">
                          <a:solidFill>
                            <a:schemeClr val="tx1"/>
                          </a:solidFill>
                          <a:effectLst/>
                          <a:latin typeface="Times New Roman" panose="02020603050405020304" pitchFamily="18" charset="0"/>
                          <a:ea typeface="+mn-ea"/>
                          <a:cs typeface="Times New Roman" panose="02020603050405020304" pitchFamily="18" charset="0"/>
                        </a:rPr>
                        <a:t>returns string characters in uppercase.</a:t>
                      </a:r>
                    </a:p>
                  </a:txBody>
                  <a:tcPr marL="76200" marR="76200" marT="76200" marB="76200"/>
                </a:tc>
                <a:extLst>
                  <a:ext uri="{0D108BD9-81ED-4DB2-BD59-A6C34878D82A}">
                    <a16:rowId xmlns:a16="http://schemas.microsoft.com/office/drawing/2014/main" val="2229962866"/>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629291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Find length of string without using </a:t>
            </a:r>
            <a:r>
              <a:rPr lang="en-US" sz="3600" dirty="0" err="1" smtClean="0">
                <a:latin typeface="Times New Roman" pitchFamily="18" charset="0"/>
                <a:cs typeface="Times New Roman" pitchFamily="18" charset="0"/>
              </a:rPr>
              <a:t>strlen</a:t>
            </a: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720222557"/>
              </p:ext>
            </p:extLst>
          </p:nvPr>
        </p:nvGraphicFramePr>
        <p:xfrm>
          <a:off x="323850" y="908050"/>
          <a:ext cx="8496300" cy="4968240"/>
        </p:xfrm>
        <a:graphic>
          <a:graphicData uri="http://schemas.openxmlformats.org/drawingml/2006/table">
            <a:tbl>
              <a:tblPr firstRow="1" bandRow="1">
                <a:tableStyleId>{5FD0F851-EC5A-4D38-B0AD-8093EC10F338}</a:tableStyleId>
              </a:tblPr>
              <a:tblGrid>
                <a:gridCol w="8496300">
                  <a:extLst>
                    <a:ext uri="{9D8B030D-6E8A-4147-A177-3AD203B41FA5}">
                      <a16:colId xmlns:a16="http://schemas.microsoft.com/office/drawing/2014/main" val="107628886"/>
                    </a:ext>
                  </a:extLst>
                </a:gridCol>
              </a:tblGrid>
              <a:tr h="370840">
                <a:tc>
                  <a:txBody>
                    <a:bodyPr/>
                    <a:lstStyle/>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#include&lt;</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stdio.h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void main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char s[30];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0,</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count =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clrscr</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(“\n enter any string : ”);</a:t>
                      </a:r>
                    </a:p>
                    <a:p>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fgets</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s,sizeof</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(s),</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stdin</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while(s[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count++;</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i</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(“Length  of string :  %d", count);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endParaRPr lang="en-IN" sz="20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93834413"/>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5746977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Programs using function of string </a:t>
            </a:r>
            <a:endParaRPr lang="en-IN"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766351730"/>
              </p:ext>
            </p:extLst>
          </p:nvPr>
        </p:nvGraphicFramePr>
        <p:xfrm>
          <a:off x="323850" y="908050"/>
          <a:ext cx="8496300" cy="4632960"/>
        </p:xfrm>
        <a:graphic>
          <a:graphicData uri="http://schemas.openxmlformats.org/drawingml/2006/table">
            <a:tbl>
              <a:tblPr firstRow="1" bandRow="1">
                <a:tableStyleId>{5FD0F851-EC5A-4D38-B0AD-8093EC10F338}</a:tableStyleId>
              </a:tblPr>
              <a:tblGrid>
                <a:gridCol w="8496300">
                  <a:extLst>
                    <a:ext uri="{9D8B030D-6E8A-4147-A177-3AD203B41FA5}">
                      <a16:colId xmlns:a16="http://schemas.microsoft.com/office/drawing/2014/main" val="3616999156"/>
                    </a:ext>
                  </a:extLst>
                </a:gridCol>
              </a:tblGrid>
              <a:tr h="370840">
                <a:tc>
                  <a:txBody>
                    <a:bodyPr/>
                    <a:lstStyle/>
                    <a:p>
                      <a:r>
                        <a:rPr lang="en-US" sz="2000" b="1" i="0" kern="1200" dirty="0" smtClean="0">
                          <a:solidFill>
                            <a:schemeClr val="tx1"/>
                          </a:solidFill>
                          <a:effectLst/>
                          <a:latin typeface="Times New Roman" panose="02020603050405020304" pitchFamily="18" charset="0"/>
                          <a:ea typeface="+mn-ea"/>
                          <a:cs typeface="Times New Roman" panose="02020603050405020304" pitchFamily="18" charset="0"/>
                        </a:rPr>
                        <a:t>//Program to find length of string</a:t>
                      </a:r>
                      <a:r>
                        <a:rPr lang="en-US" sz="2000" b="1" i="0" kern="1200" baseline="0" dirty="0" smtClean="0">
                          <a:solidFill>
                            <a:schemeClr val="tx1"/>
                          </a:solidFill>
                          <a:effectLst/>
                          <a:latin typeface="Times New Roman" panose="02020603050405020304" pitchFamily="18" charset="0"/>
                          <a:ea typeface="+mn-ea"/>
                          <a:cs typeface="Times New Roman" panose="02020603050405020304" pitchFamily="18" charset="0"/>
                        </a:rPr>
                        <a:t> copy string in another string variable</a:t>
                      </a:r>
                      <a:endParaRPr lang="en-IN" sz="2000" b="1" i="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#include&lt;</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stdio.h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#include &lt;</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string.h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000" b="1"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main()</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1" i="0" kern="1200" dirty="0" smtClean="0">
                          <a:solidFill>
                            <a:schemeClr val="tx1"/>
                          </a:solidFill>
                          <a:effectLst/>
                          <a:latin typeface="Times New Roman" panose="02020603050405020304" pitchFamily="18" charset="0"/>
                          <a:ea typeface="+mn-ea"/>
                          <a:cs typeface="Times New Roman" panose="02020603050405020304" pitchFamily="18" charset="0"/>
                        </a:rPr>
                        <a:t>     char</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[20], ch2[20];</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clrscr</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(“\n enter string :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gets(</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("Length of string is: %d",</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strlen</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dirty="0" err="1" smtClean="0">
                          <a:solidFill>
                            <a:schemeClr val="tx1"/>
                          </a:solidFill>
                          <a:effectLst/>
                          <a:latin typeface="Times New Roman" panose="02020603050405020304" pitchFamily="18" charset="0"/>
                          <a:ea typeface="+mn-ea"/>
                          <a:cs typeface="Times New Roman" panose="02020603050405020304" pitchFamily="18" charset="0"/>
                        </a:rPr>
                        <a:t>strcpy</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(ch2,ch)</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//here we copy content of </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to ch2</a:t>
                      </a:r>
                    </a:p>
                    <a:p>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000" b="0" i="0" kern="1200" baseline="0" dirty="0" smtClean="0">
                          <a:solidFill>
                            <a:schemeClr val="tx1"/>
                          </a:solidFill>
                          <a:effectLst/>
                          <a:latin typeface="Times New Roman" panose="02020603050405020304" pitchFamily="18" charset="0"/>
                          <a:ea typeface="+mn-ea"/>
                          <a:cs typeface="Times New Roman" panose="02020603050405020304" pitchFamily="18" charset="0"/>
                        </a:rPr>
                        <a:t>(“\n copied string is : %s”,ch2);</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000" b="1" i="0"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0;    </a:t>
                      </a:r>
                    </a:p>
                    <a:p>
                      <a:r>
                        <a:rPr lang="en-IN" sz="20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endParaRPr lang="en-IN" dirty="0"/>
                    </a:p>
                  </a:txBody>
                  <a:tcPr/>
                </a:tc>
                <a:extLst>
                  <a:ext uri="{0D108BD9-81ED-4DB2-BD59-A6C34878D82A}">
                    <a16:rowId xmlns:a16="http://schemas.microsoft.com/office/drawing/2014/main" val="2329961548"/>
                  </a:ext>
                </a:extLst>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459417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IN" sz="3600" dirty="0">
                <a:latin typeface="Times New Roman" pitchFamily="18" charset="0"/>
                <a:cs typeface="Times New Roman" pitchFamily="18" charset="0"/>
              </a:rPr>
              <a:t>C String Concatenation</a:t>
            </a:r>
            <a:r>
              <a:rPr lang="en-IN" b="0" dirty="0">
                <a:effectLst/>
              </a:rPr>
              <a:t/>
            </a:r>
            <a:br>
              <a:rPr lang="en-IN" b="0" dirty="0">
                <a:effectLst/>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String concatenation mean join (concatenate) two different string.</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If “hello” and “good morning” is two different string than third string is “hello good morning” is going to print after performing concatenation operation on string.</a:t>
            </a:r>
          </a:p>
          <a:p>
            <a:pPr algn="just">
              <a:buClr>
                <a:srgbClr val="C00000"/>
              </a:buClr>
              <a:buFont typeface="Wingdings" panose="05000000000000000000" pitchFamily="2" charset="2"/>
              <a:buChar char="§"/>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75600500"/>
              </p:ext>
            </p:extLst>
          </p:nvPr>
        </p:nvGraphicFramePr>
        <p:xfrm>
          <a:off x="611560" y="2783540"/>
          <a:ext cx="7920880" cy="3444240"/>
        </p:xfrm>
        <a:graphic>
          <a:graphicData uri="http://schemas.openxmlformats.org/drawingml/2006/table">
            <a:tbl>
              <a:tblPr firstRow="1" bandRow="1">
                <a:tableStyleId>{5FD0F851-EC5A-4D38-B0AD-8093EC10F338}</a:tableStyleId>
              </a:tblPr>
              <a:tblGrid>
                <a:gridCol w="7920880">
                  <a:extLst>
                    <a:ext uri="{9D8B030D-6E8A-4147-A177-3AD203B41FA5}">
                      <a16:colId xmlns:a16="http://schemas.microsoft.com/office/drawing/2014/main" val="2934072667"/>
                    </a:ext>
                  </a:extLst>
                </a:gridCol>
              </a:tblGrid>
              <a:tr h="370840">
                <a:tc>
                  <a:txBody>
                    <a:bodyPr/>
                    <a:lstStyle/>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#include&lt;</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stdio.h</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#include &lt;</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string.h</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&gt;    </a:t>
                      </a:r>
                    </a:p>
                    <a:p>
                      <a:r>
                        <a:rPr lang="en-IN" sz="2200" b="1" i="0" kern="1200" dirty="0" err="1" smtClean="0">
                          <a:solidFill>
                            <a:schemeClr val="tx1"/>
                          </a:solidFill>
                          <a:effectLst/>
                          <a:latin typeface="Times New Roman" panose="02020603050405020304" pitchFamily="18" charset="0"/>
                          <a:ea typeface="+mn-ea"/>
                          <a:cs typeface="Times New Roman" panose="02020603050405020304" pitchFamily="18" charset="0"/>
                        </a:rPr>
                        <a:t>int</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main()</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1" i="0" kern="1200" dirty="0" smtClean="0">
                          <a:solidFill>
                            <a:schemeClr val="tx1"/>
                          </a:solidFill>
                          <a:effectLst/>
                          <a:latin typeface="Times New Roman" panose="02020603050405020304" pitchFamily="18" charset="0"/>
                          <a:ea typeface="+mn-ea"/>
                          <a:cs typeface="Times New Roman" panose="02020603050405020304" pitchFamily="18" charset="0"/>
                        </a:rPr>
                        <a:t>char</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a:t>
                      </a:r>
                      <a:r>
                        <a:rPr lang="en-IN" sz="2200" b="0" i="0" kern="1200" baseline="0" dirty="0" smtClean="0">
                          <a:solidFill>
                            <a:schemeClr val="tx1"/>
                          </a:solidFill>
                          <a:effectLst/>
                          <a:latin typeface="Times New Roman" panose="02020603050405020304" pitchFamily="18" charset="0"/>
                          <a:ea typeface="+mn-ea"/>
                          <a:cs typeface="Times New Roman" panose="02020603050405020304" pitchFamily="18" charset="0"/>
                        </a:rPr>
                        <a:t>20</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]=“hello”;</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1" i="0" kern="1200" dirty="0" smtClean="0">
                          <a:solidFill>
                            <a:schemeClr val="tx1"/>
                          </a:solidFill>
                          <a:effectLst/>
                          <a:latin typeface="Times New Roman" panose="02020603050405020304" pitchFamily="18" charset="0"/>
                          <a:ea typeface="+mn-ea"/>
                          <a:cs typeface="Times New Roman" panose="02020603050405020304" pitchFamily="18" charset="0"/>
                        </a:rPr>
                        <a:t>char</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ch2[</a:t>
                      </a:r>
                      <a:r>
                        <a:rPr lang="en-IN" sz="22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]=“how are you”;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strcat</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(ch,ch2);   //it going</a:t>
                      </a:r>
                      <a:r>
                        <a:rPr lang="en-IN" sz="22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to concatenate ch2 in </a:t>
                      </a:r>
                      <a:r>
                        <a:rPr lang="en-IN" sz="2200" b="0" i="0" kern="1200" baseline="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200" b="0" i="0" kern="1200" baseline="0" dirty="0" smtClean="0">
                          <a:solidFill>
                            <a:schemeClr val="tx1"/>
                          </a:solidFill>
                          <a:effectLst/>
                          <a:latin typeface="Times New Roman" panose="02020603050405020304" pitchFamily="18" charset="0"/>
                          <a:ea typeface="+mn-ea"/>
                          <a:cs typeface="Times New Roman" panose="02020603050405020304" pitchFamily="18" charset="0"/>
                        </a:rPr>
                        <a:t>;</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printf</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("Value of first string is: %s",</a:t>
                      </a:r>
                      <a:r>
                        <a:rPr lang="en-IN" sz="2200" b="0" i="0" kern="1200" dirty="0" err="1" smtClean="0">
                          <a:solidFill>
                            <a:schemeClr val="tx1"/>
                          </a:solidFill>
                          <a:effectLst/>
                          <a:latin typeface="Times New Roman" panose="02020603050405020304" pitchFamily="18" charset="0"/>
                          <a:ea typeface="+mn-ea"/>
                          <a:cs typeface="Times New Roman" panose="02020603050405020304" pitchFamily="18" charset="0"/>
                        </a:rPr>
                        <a:t>ch</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IN" sz="2200" b="1" i="0" kern="1200" dirty="0" smtClean="0">
                          <a:solidFill>
                            <a:schemeClr val="tx1"/>
                          </a:solidFill>
                          <a:effectLst/>
                          <a:latin typeface="Times New Roman" panose="02020603050405020304" pitchFamily="18" charset="0"/>
                          <a:ea typeface="+mn-ea"/>
                          <a:cs typeface="Times New Roman" panose="02020603050405020304" pitchFamily="18" charset="0"/>
                        </a:rPr>
                        <a:t>return</a:t>
                      </a:r>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0;    </a:t>
                      </a:r>
                    </a:p>
                    <a:p>
                      <a:r>
                        <a:rPr lang="en-IN" sz="2200" b="0" i="0" kern="1200" dirty="0" smtClean="0">
                          <a:solidFill>
                            <a:schemeClr val="tx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541572671"/>
                  </a:ext>
                </a:extLst>
              </a:tr>
            </a:tbl>
          </a:graphicData>
        </a:graphic>
      </p:graphicFrame>
    </p:spTree>
    <p:extLst>
      <p:ext uri="{BB962C8B-B14F-4D97-AF65-F5344CB8AC3E}">
        <p14:creationId xmlns:p14="http://schemas.microsoft.com/office/powerpoint/2010/main" val="28230046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Pointer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Pointer a variable which is use to store address of variable of same data type.</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Here address mean memory address.</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When you declare any variable it will going to occupy some memory space/ block and that memory block have some address.</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So you can also access that variable by passing memory address. </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For store that memory address pointer is use. </a:t>
            </a:r>
          </a:p>
          <a:p>
            <a:pPr algn="just">
              <a:buClr>
                <a:srgbClr val="C00000"/>
              </a:buClr>
              <a:buFont typeface="Wingdings" panose="05000000000000000000" pitchFamily="2" charset="2"/>
              <a:buChar char="§"/>
            </a:pPr>
            <a:r>
              <a:rPr lang="en-US" sz="2400" dirty="0">
                <a:latin typeface="Times New Roman" pitchFamily="18" charset="0"/>
                <a:cs typeface="Times New Roman" pitchFamily="18" charset="0"/>
              </a:rPr>
              <a:t>Pointers are used to point to address the location of a variable. A pointer is declared by preceding the name of the pointer by an asterisk(*).</a:t>
            </a: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941481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Cont..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
        <p:nvSpPr>
          <p:cNvPr id="4" name="Content Placeholder 3"/>
          <p:cNvSpPr>
            <a:spLocks noGrp="1"/>
          </p:cNvSpPr>
          <p:nvPr>
            <p:ph sz="quarter" idx="13"/>
          </p:nvPr>
        </p:nvSpPr>
        <p:spPr>
          <a:xfrm>
            <a:off x="251519" y="731520"/>
            <a:ext cx="8690321" cy="5721816"/>
          </a:xfrm>
        </p:spPr>
        <p:txBody>
          <a:bodyPr>
            <a:normAutofit/>
          </a:bodyPr>
          <a:lstStyle/>
          <a:p>
            <a:pPr marL="45720" indent="0">
              <a:buNone/>
            </a:pPr>
            <a:r>
              <a:rPr lang="en-US" sz="2400" dirty="0">
                <a:latin typeface="Times New Roman" pitchFamily="18" charset="0"/>
                <a:cs typeface="Times New Roman" pitchFamily="18" charset="0"/>
              </a:rPr>
              <a:t>Declare and initialize pointer variable</a:t>
            </a:r>
          </a:p>
          <a:p>
            <a:pPr marL="45720" indent="0">
              <a:buNone/>
            </a:pPr>
            <a:r>
              <a:rPr lang="en-US" sz="2400" dirty="0">
                <a:latin typeface="Times New Roman" pitchFamily="18" charset="0"/>
                <a:cs typeface="Times New Roman" pitchFamily="18" charset="0"/>
              </a:rPr>
              <a:t>For declaring pointer : </a:t>
            </a:r>
          </a:p>
          <a:p>
            <a:pPr marL="45720" indent="0">
              <a:buNone/>
            </a:pPr>
            <a:r>
              <a:rPr lang="en-US" sz="2400" dirty="0">
                <a:latin typeface="Times New Roman" pitchFamily="18" charset="0"/>
                <a:cs typeface="Times New Roman" pitchFamily="18" charset="0"/>
              </a:rPr>
              <a:t>&lt;data type&gt; *&lt;name of pointer&gt;;</a:t>
            </a:r>
          </a:p>
          <a:p>
            <a:pPr marL="45720" indent="0">
              <a:buNone/>
            </a:pPr>
            <a:r>
              <a:rPr lang="en-US" sz="2400" dirty="0">
                <a:latin typeface="Times New Roman" pitchFamily="18" charset="0"/>
                <a:cs typeface="Times New Roman" pitchFamily="18" charset="0"/>
              </a:rPr>
              <a:t>&lt;data type&gt; *&lt;name of pointer&gt; = address of variable</a:t>
            </a:r>
          </a:p>
          <a:p>
            <a:pPr marL="45720" indent="0">
              <a:buNone/>
            </a:pPr>
            <a:r>
              <a:rPr lang="en-US" sz="2400" b="1" dirty="0" err="1" smtClean="0">
                <a:latin typeface="Times New Roman" pitchFamily="18" charset="0"/>
                <a:cs typeface="Times New Roman" pitchFamily="18" charset="0"/>
              </a:rPr>
              <a:t>int</a:t>
            </a: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ptr</a:t>
            </a:r>
            <a:r>
              <a:rPr lang="en-US" sz="2400" b="1" dirty="0">
                <a:latin typeface="Times New Roman" pitchFamily="18" charset="0"/>
                <a:cs typeface="Times New Roman" pitchFamily="18" charset="0"/>
              </a:rPr>
              <a:t>;</a:t>
            </a:r>
          </a:p>
          <a:p>
            <a:pPr marL="45720" indent="0">
              <a:buNone/>
            </a:pPr>
            <a:r>
              <a:rPr lang="en-US" sz="2400" b="1" dirty="0" err="1">
                <a:latin typeface="Times New Roman" pitchFamily="18" charset="0"/>
                <a:cs typeface="Times New Roman" pitchFamily="18" charset="0"/>
              </a:rPr>
              <a:t>Int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ptr</a:t>
            </a:r>
            <a:r>
              <a:rPr lang="en-US" sz="2400" b="1" dirty="0">
                <a:latin typeface="Times New Roman" pitchFamily="18" charset="0"/>
                <a:cs typeface="Times New Roman" pitchFamily="18" charset="0"/>
              </a:rPr>
              <a:t> = &amp;</a:t>
            </a:r>
            <a:r>
              <a:rPr lang="en-US" sz="2400" b="1" dirty="0" err="1">
                <a:latin typeface="Times New Roman" pitchFamily="18" charset="0"/>
                <a:cs typeface="Times New Roman" pitchFamily="18" charset="0"/>
              </a:rPr>
              <a:t>num</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//where variable number is of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data type.</a:t>
            </a:r>
          </a:p>
          <a:p>
            <a:pPr marL="45720" indent="0">
              <a:buNone/>
            </a:pPr>
            <a:endParaRPr lang="en-US" sz="2400" dirty="0">
              <a:latin typeface="Times New Roman" pitchFamily="18" charset="0"/>
              <a:cs typeface="Times New Roman" pitchFamily="18" charset="0"/>
            </a:endParaRPr>
          </a:p>
          <a:p>
            <a:pPr marL="45720" indent="0">
              <a:buNone/>
            </a:pPr>
            <a:r>
              <a:rPr lang="en-US" sz="2400" b="1" dirty="0" smtClean="0">
                <a:latin typeface="Times New Roman" pitchFamily="18" charset="0"/>
                <a:cs typeface="Times New Roman" pitchFamily="18" charset="0"/>
              </a:rPr>
              <a:t>Address Operator “&amp;”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Address Operator “&amp;” gives </a:t>
            </a:r>
            <a:r>
              <a:rPr lang="en-US" sz="2400" dirty="0">
                <a:latin typeface="Times New Roman" pitchFamily="18" charset="0"/>
                <a:cs typeface="Times New Roman" pitchFamily="18" charset="0"/>
              </a:rPr>
              <a:t>memory address of variable. </a:t>
            </a:r>
            <a:endParaRPr lang="en-US" sz="2400" dirty="0" smtClean="0">
              <a:latin typeface="Times New Roman" pitchFamily="18" charset="0"/>
              <a:cs typeface="Times New Roman" pitchFamily="18" charset="0"/>
            </a:endParaRPr>
          </a:p>
          <a:p>
            <a:pPr marL="45720" indent="0">
              <a:buNone/>
            </a:pPr>
            <a:r>
              <a:rPr lang="en-US" sz="2400" dirty="0" smtClean="0">
                <a:latin typeface="Times New Roman" pitchFamily="18" charset="0"/>
                <a:cs typeface="Times New Roman" pitchFamily="18" charset="0"/>
                <a:hlinkClick r:id="rId3" action="ppaction://hlinkfile"/>
              </a:rPr>
              <a:t>Example of Pointer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915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Cont.. </a:t>
            </a:r>
            <a:endParaRPr lang="en-IN" sz="3600" dirty="0">
              <a:latin typeface="Times New Roman" pitchFamily="18" charset="0"/>
              <a:cs typeface="Times New Roman" pitchFamily="18" charset="0"/>
            </a:endParaRPr>
          </a:p>
        </p:txBody>
      </p:sp>
      <p:pic>
        <p:nvPicPr>
          <p:cNvPr id="5" name="Content Placeholder 4"/>
          <p:cNvPicPr>
            <a:picLocks noGrp="1" noChangeAspect="1"/>
          </p:cNvPicPr>
          <p:nvPr>
            <p:ph sz="quarter" idx="13"/>
          </p:nvPr>
        </p:nvPicPr>
        <p:blipFill>
          <a:blip r:embed="rId2"/>
          <a:stretch>
            <a:fillRect/>
          </a:stretch>
        </p:blipFill>
        <p:spPr>
          <a:xfrm>
            <a:off x="827584" y="1052736"/>
            <a:ext cx="7014542" cy="486801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3376357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err="1" smtClean="0">
                <a:latin typeface="Times New Roman" pitchFamily="18" charset="0"/>
                <a:cs typeface="Times New Roman" pitchFamily="18" charset="0"/>
              </a:rPr>
              <a:t>Cont</a:t>
            </a: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US" sz="2400" b="1" dirty="0" smtClean="0">
                <a:latin typeface="Times New Roman" pitchFamily="18" charset="0"/>
                <a:cs typeface="Times New Roman" pitchFamily="18" charset="0"/>
              </a:rPr>
              <a:t>Types of pointer</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Pointers </a:t>
            </a:r>
            <a:r>
              <a:rPr lang="en-IN" sz="2400" dirty="0">
                <a:latin typeface="Times New Roman" pitchFamily="18" charset="0"/>
                <a:cs typeface="Times New Roman" pitchFamily="18" charset="0"/>
              </a:rPr>
              <a:t>to </a:t>
            </a: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objects</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Pointers </a:t>
            </a:r>
            <a:r>
              <a:rPr lang="en-IN" sz="2400" dirty="0">
                <a:latin typeface="Times New Roman" pitchFamily="18" charset="0"/>
                <a:cs typeface="Times New Roman" pitchFamily="18" charset="0"/>
              </a:rPr>
              <a:t>to char </a:t>
            </a:r>
            <a:r>
              <a:rPr lang="en-IN" sz="2400" dirty="0" smtClean="0">
                <a:latin typeface="Times New Roman" pitchFamily="18" charset="0"/>
                <a:cs typeface="Times New Roman" pitchFamily="18" charset="0"/>
              </a:rPr>
              <a:t>objects</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Pointers </a:t>
            </a:r>
            <a:r>
              <a:rPr lang="en-IN" sz="2400" dirty="0">
                <a:latin typeface="Times New Roman" pitchFamily="18" charset="0"/>
                <a:cs typeface="Times New Roman" pitchFamily="18" charset="0"/>
              </a:rPr>
              <a:t>to user-defined objects</a:t>
            </a:r>
          </a:p>
          <a:p>
            <a:pPr marL="45720" indent="0" algn="just">
              <a:buClr>
                <a:schemeClr val="accent2">
                  <a:lumMod val="75000"/>
                </a:schemeClr>
              </a:buClr>
              <a:buNone/>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e.g., </a:t>
            </a:r>
            <a:r>
              <a:rPr lang="en-IN" sz="2400" dirty="0" smtClean="0">
                <a:latin typeface="Times New Roman" pitchFamily="18" charset="0"/>
                <a:cs typeface="Times New Roman" pitchFamily="18" charset="0"/>
              </a:rPr>
              <a:t>Rational Number)</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Even </a:t>
            </a:r>
            <a:r>
              <a:rPr lang="en-IN" sz="2400" dirty="0">
                <a:latin typeface="Times New Roman" pitchFamily="18" charset="0"/>
                <a:cs typeface="Times New Roman" pitchFamily="18" charset="0"/>
              </a:rPr>
              <a:t>pointers to </a:t>
            </a:r>
            <a:r>
              <a:rPr lang="en-IN" sz="2400" dirty="0" smtClean="0">
                <a:latin typeface="Times New Roman" pitchFamily="18" charset="0"/>
                <a:cs typeface="Times New Roman" pitchFamily="18" charset="0"/>
              </a:rPr>
              <a:t>pointers</a:t>
            </a:r>
          </a:p>
          <a:p>
            <a:pPr algn="just">
              <a:buClr>
                <a:srgbClr val="C00000"/>
              </a:buClr>
              <a:buFont typeface="Wingdings" panose="05000000000000000000" pitchFamily="2" charset="2"/>
              <a:buChar char="§"/>
            </a:pPr>
            <a:r>
              <a:rPr lang="en-IN" sz="2400" dirty="0" smtClean="0">
                <a:latin typeface="Times New Roman" pitchFamily="18" charset="0"/>
                <a:cs typeface="Times New Roman" pitchFamily="18" charset="0"/>
              </a:rPr>
              <a:t>Pointers </a:t>
            </a:r>
            <a:r>
              <a:rPr lang="en-IN" sz="2400" dirty="0">
                <a:latin typeface="Times New Roman" pitchFamily="18" charset="0"/>
                <a:cs typeface="Times New Roman" pitchFamily="18" charset="0"/>
              </a:rPr>
              <a:t>to pointers to </a:t>
            </a:r>
            <a:r>
              <a:rPr lang="en-IN" sz="2400" dirty="0" err="1">
                <a:latin typeface="Times New Roman" pitchFamily="18" charset="0"/>
                <a:cs typeface="Times New Roman" pitchFamily="18" charset="0"/>
              </a:rPr>
              <a:t>int</a:t>
            </a:r>
            <a:r>
              <a:rPr lang="en-IN" sz="2400" dirty="0">
                <a:latin typeface="Times New Roman" pitchFamily="18" charset="0"/>
                <a:cs typeface="Times New Roman" pitchFamily="18" charset="0"/>
              </a:rPr>
              <a:t> objects</a:t>
            </a: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1560298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a:latin typeface="Times New Roman" pitchFamily="18" charset="0"/>
                <a:cs typeface="Times New Roman" pitchFamily="18" charset="0"/>
              </a:rPr>
              <a:t>Double Pointer (Pointer to Pointer)</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IN" sz="2400" b="1" dirty="0" smtClean="0">
                <a:latin typeface="Times New Roman" pitchFamily="18" charset="0"/>
                <a:cs typeface="Times New Roman" pitchFamily="18" charset="0"/>
              </a:rPr>
              <a:t>Pointers </a:t>
            </a:r>
            <a:r>
              <a:rPr lang="en-IN" sz="2400" b="1" dirty="0">
                <a:latin typeface="Times New Roman" pitchFamily="18" charset="0"/>
                <a:cs typeface="Times New Roman" pitchFamily="18" charset="0"/>
              </a:rPr>
              <a:t>to </a:t>
            </a:r>
            <a:r>
              <a:rPr lang="en-IN" sz="2400" b="1" dirty="0" smtClean="0">
                <a:latin typeface="Times New Roman" pitchFamily="18" charset="0"/>
                <a:cs typeface="Times New Roman" pitchFamily="18" charset="0"/>
              </a:rPr>
              <a:t>Pointer (Double Pointer)</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Is use to assign address of another pointer. </a:t>
            </a:r>
          </a:p>
          <a:p>
            <a:pPr marL="45720" indent="0" algn="just">
              <a:buClr>
                <a:srgbClr val="C00000"/>
              </a:buClr>
              <a:buNone/>
            </a:pPr>
            <a:r>
              <a:rPr lang="en-US" sz="2400" dirty="0" smtClean="0">
                <a:latin typeface="Times New Roman" pitchFamily="18" charset="0"/>
                <a:cs typeface="Times New Roman" pitchFamily="18" charset="0"/>
              </a:rPr>
              <a:t>Example : </a:t>
            </a:r>
          </a:p>
          <a:p>
            <a:pPr marL="45720" indent="0" algn="just">
              <a:buClr>
                <a:srgbClr val="C00000"/>
              </a:buCl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num</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a:t>
            </a:r>
          </a:p>
          <a:p>
            <a:pPr marL="45720" indent="0" algn="just">
              <a:buClr>
                <a:srgbClr val="C00000"/>
              </a:buCl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db_ptr</a:t>
            </a:r>
            <a:r>
              <a:rPr lang="en-US" sz="2400" dirty="0" smtClean="0">
                <a:latin typeface="Times New Roman" pitchFamily="18" charset="0"/>
                <a:cs typeface="Times New Roman" pitchFamily="18" charset="0"/>
              </a:rPr>
              <a:t>;</a:t>
            </a:r>
          </a:p>
          <a:p>
            <a:pPr marL="45720" indent="0" algn="just">
              <a:buClr>
                <a:srgbClr val="C00000"/>
              </a:buCl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 = &amp;</a:t>
            </a:r>
            <a:r>
              <a:rPr lang="en-US" sz="2400" dirty="0" err="1" smtClean="0">
                <a:latin typeface="Times New Roman" pitchFamily="18" charset="0"/>
                <a:cs typeface="Times New Roman" pitchFamily="18" charset="0"/>
              </a:rPr>
              <a:t>num</a:t>
            </a:r>
            <a:r>
              <a:rPr lang="en-US" sz="2400" dirty="0" smtClean="0">
                <a:latin typeface="Times New Roman" pitchFamily="18" charset="0"/>
                <a:cs typeface="Times New Roman" pitchFamily="18" charset="0"/>
              </a:rPr>
              <a:t>;</a:t>
            </a:r>
          </a:p>
          <a:p>
            <a:pPr marL="45720" indent="0" algn="just">
              <a:buClr>
                <a:srgbClr val="C00000"/>
              </a:buClr>
              <a:buNone/>
            </a:pPr>
            <a:r>
              <a:rPr lang="en-US" sz="2400" dirty="0">
                <a:latin typeface="Times New Roman" pitchFamily="18" charset="0"/>
                <a:cs typeface="Times New Roman" pitchFamily="18" charset="0"/>
              </a:rPr>
              <a:t>//Assigning address of another </a:t>
            </a:r>
            <a:r>
              <a:rPr lang="en-US" sz="2400" dirty="0" smtClean="0">
                <a:latin typeface="Times New Roman" pitchFamily="18" charset="0"/>
                <a:cs typeface="Times New Roman" pitchFamily="18" charset="0"/>
              </a:rPr>
              <a:t>pointer</a:t>
            </a:r>
          </a:p>
          <a:p>
            <a:pPr marL="45720" indent="0" algn="just">
              <a:buClr>
                <a:srgbClr val="C00000"/>
              </a:buCl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db_ptr</a:t>
            </a:r>
            <a:r>
              <a:rPr lang="en-US" sz="2400" dirty="0" smtClean="0">
                <a:latin typeface="Times New Roman" pitchFamily="18" charset="0"/>
                <a:cs typeface="Times New Roman" pitchFamily="18" charset="0"/>
              </a:rPr>
              <a:t> = &amp;</a:t>
            </a:r>
            <a:r>
              <a:rPr lang="en-US" sz="2400" dirty="0" err="1" smtClean="0">
                <a:latin typeface="Times New Roman" pitchFamily="18" charset="0"/>
                <a:cs typeface="Times New Roman" pitchFamily="18" charset="0"/>
              </a:rPr>
              <a:t>ptr</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45720" indent="0" algn="just">
              <a:buClr>
                <a:srgbClr val="C00000"/>
              </a:buClr>
              <a:buNone/>
            </a:pPr>
            <a:r>
              <a:rPr lang="en-US" sz="2400" dirty="0" smtClean="0">
                <a:latin typeface="Times New Roman" pitchFamily="18" charset="0"/>
                <a:cs typeface="Times New Roman" pitchFamily="18" charset="0"/>
                <a:hlinkClick r:id="rId2" action="ppaction://hlinkfile"/>
              </a:rPr>
              <a:t>Program for double pointer.</a:t>
            </a:r>
            <a:endParaRPr lang="en-IN" sz="2400" dirty="0" smtClean="0">
              <a:latin typeface="Times New Roman" pitchFamily="18" charset="0"/>
              <a:cs typeface="Times New Roman" pitchFamily="18" charset="0"/>
            </a:endParaRP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99629575"/>
              </p:ext>
            </p:extLst>
          </p:nvPr>
        </p:nvGraphicFramePr>
        <p:xfrm>
          <a:off x="5292080" y="1844824"/>
          <a:ext cx="3528392" cy="2194560"/>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3116519107"/>
                    </a:ext>
                  </a:extLst>
                </a:gridCol>
                <a:gridCol w="1764196">
                  <a:extLst>
                    <a:ext uri="{9D8B030D-6E8A-4147-A177-3AD203B41FA5}">
                      <a16:colId xmlns:a16="http://schemas.microsoft.com/office/drawing/2014/main" val="198956882"/>
                    </a:ext>
                  </a:extLst>
                </a:gridCol>
              </a:tblGrid>
              <a:tr h="324036">
                <a:tc>
                  <a:txBody>
                    <a:bodyPr/>
                    <a:lstStyle/>
                    <a:p>
                      <a:r>
                        <a:rPr lang="en-US" dirty="0" smtClean="0"/>
                        <a:t>Pointer</a:t>
                      </a:r>
                      <a:endParaRPr lang="en-IN" dirty="0"/>
                    </a:p>
                  </a:txBody>
                  <a:tcPr/>
                </a:tc>
                <a:tc>
                  <a:txBody>
                    <a:bodyPr/>
                    <a:lstStyle/>
                    <a:p>
                      <a:r>
                        <a:rPr lang="en-US" dirty="0" smtClean="0"/>
                        <a:t>Value</a:t>
                      </a:r>
                      <a:r>
                        <a:rPr lang="en-US" baseline="0" dirty="0" smtClean="0"/>
                        <a:t> assign</a:t>
                      </a:r>
                      <a:endParaRPr lang="en-IN" dirty="0"/>
                    </a:p>
                  </a:txBody>
                  <a:tcPr/>
                </a:tc>
                <a:extLst>
                  <a:ext uri="{0D108BD9-81ED-4DB2-BD59-A6C34878D82A}">
                    <a16:rowId xmlns:a16="http://schemas.microsoft.com/office/drawing/2014/main" val="1954726575"/>
                  </a:ext>
                </a:extLst>
              </a:tr>
              <a:tr h="324036">
                <a:tc>
                  <a:txBody>
                    <a:bodyPr/>
                    <a:lstStyle/>
                    <a:p>
                      <a:r>
                        <a:rPr lang="en-US" dirty="0" err="1" smtClean="0"/>
                        <a:t>int</a:t>
                      </a:r>
                      <a:r>
                        <a:rPr lang="en-US" baseline="0" dirty="0" smtClean="0"/>
                        <a:t> *p </a:t>
                      </a:r>
                      <a:endParaRPr lang="en-IN" dirty="0"/>
                    </a:p>
                  </a:txBody>
                  <a:tcPr/>
                </a:tc>
                <a:tc>
                  <a:txBody>
                    <a:bodyPr/>
                    <a:lstStyle/>
                    <a:p>
                      <a:r>
                        <a:rPr lang="en-US" dirty="0" smtClean="0"/>
                        <a:t>&amp;num1</a:t>
                      </a:r>
                      <a:endParaRPr lang="en-IN" dirty="0"/>
                    </a:p>
                  </a:txBody>
                  <a:tcPr/>
                </a:tc>
                <a:extLst>
                  <a:ext uri="{0D108BD9-81ED-4DB2-BD59-A6C34878D82A}">
                    <a16:rowId xmlns:a16="http://schemas.microsoft.com/office/drawing/2014/main" val="2443629117"/>
                  </a:ext>
                </a:extLst>
              </a:tr>
              <a:tr h="324036">
                <a:tc>
                  <a:txBody>
                    <a:bodyPr/>
                    <a:lstStyle/>
                    <a:p>
                      <a:r>
                        <a:rPr lang="en-US" dirty="0" err="1" smtClean="0"/>
                        <a:t>int</a:t>
                      </a:r>
                      <a:r>
                        <a:rPr lang="en-US" baseline="0" dirty="0" smtClean="0"/>
                        <a:t> **</a:t>
                      </a:r>
                      <a:r>
                        <a:rPr lang="en-US" baseline="0" dirty="0" err="1" smtClean="0"/>
                        <a:t>ptr</a:t>
                      </a:r>
                      <a:endParaRPr lang="en-IN" dirty="0"/>
                    </a:p>
                  </a:txBody>
                  <a:tcPr/>
                </a:tc>
                <a:tc>
                  <a:txBody>
                    <a:bodyPr/>
                    <a:lstStyle/>
                    <a:p>
                      <a:r>
                        <a:rPr lang="en-US" dirty="0" smtClean="0"/>
                        <a:t>&amp;p</a:t>
                      </a:r>
                      <a:endParaRPr lang="en-IN" dirty="0"/>
                    </a:p>
                  </a:txBody>
                  <a:tcPr/>
                </a:tc>
                <a:extLst>
                  <a:ext uri="{0D108BD9-81ED-4DB2-BD59-A6C34878D82A}">
                    <a16:rowId xmlns:a16="http://schemas.microsoft.com/office/drawing/2014/main" val="916653540"/>
                  </a:ext>
                </a:extLst>
              </a:tr>
              <a:tr h="324036">
                <a:tc>
                  <a:txBody>
                    <a:bodyPr/>
                    <a:lstStyle/>
                    <a:p>
                      <a:r>
                        <a:rPr lang="en-US" dirty="0" err="1" smtClean="0"/>
                        <a:t>int</a:t>
                      </a:r>
                      <a:r>
                        <a:rPr lang="en-US" baseline="0" dirty="0" smtClean="0"/>
                        <a:t> ***</a:t>
                      </a:r>
                      <a:r>
                        <a:rPr lang="en-US" baseline="0" dirty="0" err="1" smtClean="0"/>
                        <a:t>nwptr</a:t>
                      </a:r>
                      <a:endParaRPr lang="en-IN" dirty="0"/>
                    </a:p>
                  </a:txBody>
                  <a:tcPr/>
                </a:tc>
                <a:tc>
                  <a:txBody>
                    <a:bodyPr/>
                    <a:lstStyle/>
                    <a:p>
                      <a:r>
                        <a:rPr lang="en-US" dirty="0" smtClean="0"/>
                        <a:t>&amp;</a:t>
                      </a:r>
                      <a:r>
                        <a:rPr lang="en-US" dirty="0" err="1" smtClean="0"/>
                        <a:t>ptr</a:t>
                      </a:r>
                      <a:endParaRPr lang="en-IN" dirty="0"/>
                    </a:p>
                  </a:txBody>
                  <a:tcPr/>
                </a:tc>
                <a:extLst>
                  <a:ext uri="{0D108BD9-81ED-4DB2-BD59-A6C34878D82A}">
                    <a16:rowId xmlns:a16="http://schemas.microsoft.com/office/drawing/2014/main" val="2495612340"/>
                  </a:ext>
                </a:extLst>
              </a:tr>
              <a:tr h="324036">
                <a:tc>
                  <a:txBody>
                    <a:bodyPr/>
                    <a:lstStyle/>
                    <a:p>
                      <a:r>
                        <a:rPr lang="en-US" dirty="0" err="1" smtClean="0"/>
                        <a:t>int</a:t>
                      </a:r>
                      <a:r>
                        <a:rPr lang="en-US" baseline="0" dirty="0" smtClean="0"/>
                        <a:t> ****nw1ptr</a:t>
                      </a:r>
                      <a:endParaRPr lang="en-IN" dirty="0"/>
                    </a:p>
                  </a:txBody>
                  <a:tcPr/>
                </a:tc>
                <a:tc>
                  <a:txBody>
                    <a:bodyPr/>
                    <a:lstStyle/>
                    <a:p>
                      <a:r>
                        <a:rPr lang="en-US" dirty="0" smtClean="0"/>
                        <a:t>&amp;</a:t>
                      </a:r>
                      <a:r>
                        <a:rPr lang="en-US" dirty="0" err="1" smtClean="0"/>
                        <a:t>nwptr</a:t>
                      </a:r>
                      <a:endParaRPr lang="en-IN" dirty="0"/>
                    </a:p>
                  </a:txBody>
                  <a:tcPr/>
                </a:tc>
                <a:extLst>
                  <a:ext uri="{0D108BD9-81ED-4DB2-BD59-A6C34878D82A}">
                    <a16:rowId xmlns:a16="http://schemas.microsoft.com/office/drawing/2014/main" val="1939954752"/>
                  </a:ext>
                </a:extLst>
              </a:tr>
              <a:tr h="324036">
                <a:tc>
                  <a:txBody>
                    <a:bodyPr/>
                    <a:lstStyle/>
                    <a:p>
                      <a:endParaRPr lang="en-IN"/>
                    </a:p>
                  </a:txBody>
                  <a:tcPr/>
                </a:tc>
                <a:tc>
                  <a:txBody>
                    <a:bodyPr/>
                    <a:lstStyle/>
                    <a:p>
                      <a:endParaRPr lang="en-IN" dirty="0"/>
                    </a:p>
                  </a:txBody>
                  <a:tcPr/>
                </a:tc>
                <a:extLst>
                  <a:ext uri="{0D108BD9-81ED-4DB2-BD59-A6C34878D82A}">
                    <a16:rowId xmlns:a16="http://schemas.microsoft.com/office/drawing/2014/main" val="3980940755"/>
                  </a:ext>
                </a:extLst>
              </a:tr>
            </a:tbl>
          </a:graphicData>
        </a:graphic>
      </p:graphicFrame>
    </p:spTree>
    <p:extLst>
      <p:ext uri="{BB962C8B-B14F-4D97-AF65-F5344CB8AC3E}">
        <p14:creationId xmlns:p14="http://schemas.microsoft.com/office/powerpoint/2010/main" val="3523053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Example of pointer</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4"/>
          <p:cNvPicPr>
            <a:picLocks noGrp="1" noChangeAspect="1" noChangeArrowheads="1"/>
          </p:cNvPicPr>
          <p:nvPr>
            <p:ph sz="quarter" idx="13"/>
          </p:nvPr>
        </p:nvPicPr>
        <p:blipFill>
          <a:blip r:embed="rId3"/>
          <a:stretch>
            <a:fillRect/>
          </a:stretch>
        </p:blipFill>
        <p:spPr>
          <a:xfrm>
            <a:off x="3131840" y="980728"/>
            <a:ext cx="5328592" cy="3889102"/>
          </a:xfrm>
          <a:prstGeom prst="rect">
            <a:avLst/>
          </a:prstGeom>
          <a:noFill/>
          <a:ln/>
        </p:spPr>
      </p:pic>
      <p:pic>
        <p:nvPicPr>
          <p:cNvPr id="8" name="Picture 9" descr="Pointer-sa"/>
          <p:cNvPicPr>
            <a:picLocks noChangeAspect="1" noChangeArrowheads="1" noCrop="1"/>
          </p:cNvPicPr>
          <p:nvPr/>
        </p:nvPicPr>
        <p:blipFill>
          <a:blip r:embed="rId4"/>
          <a:srcRect/>
          <a:stretch>
            <a:fillRect/>
          </a:stretch>
        </p:blipFill>
        <p:spPr bwMode="auto">
          <a:xfrm>
            <a:off x="611560" y="1484784"/>
            <a:ext cx="2047942" cy="2535039"/>
          </a:xfrm>
          <a:prstGeom prst="rect">
            <a:avLst/>
          </a:prstGeom>
          <a:noFill/>
        </p:spPr>
      </p:pic>
      <p:sp>
        <p:nvSpPr>
          <p:cNvPr id="5" name="TextBox 4"/>
          <p:cNvSpPr txBox="1"/>
          <p:nvPr/>
        </p:nvSpPr>
        <p:spPr>
          <a:xfrm>
            <a:off x="611560" y="4869830"/>
            <a:ext cx="2880320" cy="369332"/>
          </a:xfrm>
          <a:prstGeom prst="rect">
            <a:avLst/>
          </a:prstGeom>
          <a:noFill/>
        </p:spPr>
        <p:txBody>
          <a:bodyPr wrap="square" rtlCol="0">
            <a:spAutoFit/>
          </a:bodyPr>
          <a:lstStyle/>
          <a:p>
            <a:r>
              <a:rPr lang="en-US" dirty="0" smtClean="0"/>
              <a:t>Out put is : 58, 58, 58</a:t>
            </a:r>
            <a:endParaRPr lang="en-IN" dirty="0"/>
          </a:p>
        </p:txBody>
      </p:sp>
      <p:sp>
        <p:nvSpPr>
          <p:cNvPr id="9" name="TextBox 8"/>
          <p:cNvSpPr txBox="1"/>
          <p:nvPr/>
        </p:nvSpPr>
        <p:spPr>
          <a:xfrm>
            <a:off x="755576" y="5517232"/>
            <a:ext cx="2520280" cy="369332"/>
          </a:xfrm>
          <a:prstGeom prst="rect">
            <a:avLst/>
          </a:prstGeom>
          <a:noFill/>
        </p:spPr>
        <p:txBody>
          <a:bodyPr wrap="square" rtlCol="0">
            <a:spAutoFit/>
          </a:bodyPr>
          <a:lstStyle/>
          <a:p>
            <a:r>
              <a:rPr lang="en-US" dirty="0" smtClean="0"/>
              <a:t>Guess the Output</a:t>
            </a:r>
            <a:endParaRPr lang="en-IN" dirty="0"/>
          </a:p>
        </p:txBody>
      </p:sp>
    </p:spTree>
    <p:extLst>
      <p:ext uri="{BB962C8B-B14F-4D97-AF65-F5344CB8AC3E}">
        <p14:creationId xmlns:p14="http://schemas.microsoft.com/office/powerpoint/2010/main" val="78475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Pass pointer as an argument of UDF</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US" sz="2400" dirty="0" smtClean="0">
                <a:latin typeface="Times New Roman" pitchFamily="18" charset="0"/>
                <a:cs typeface="Times New Roman" pitchFamily="18" charset="0"/>
              </a:rPr>
              <a:t>One can call </a:t>
            </a:r>
            <a:r>
              <a:rPr lang="en-US" sz="2400" dirty="0">
                <a:latin typeface="Times New Roman" pitchFamily="18" charset="0"/>
                <a:cs typeface="Times New Roman" pitchFamily="18" charset="0"/>
              </a:rPr>
              <a:t>UDF or any other function in two different way</a:t>
            </a:r>
          </a:p>
          <a:p>
            <a:pPr marL="45720" indent="0" algn="just">
              <a:buClr>
                <a:srgbClr val="C00000"/>
              </a:buClr>
              <a:buNone/>
            </a:pPr>
            <a:r>
              <a:rPr lang="en-US" sz="2400" b="1" dirty="0" smtClean="0">
                <a:latin typeface="Times New Roman" pitchFamily="18" charset="0"/>
                <a:cs typeface="Times New Roman" pitchFamily="18" charset="0"/>
              </a:rPr>
              <a:t>1. Call </a:t>
            </a:r>
            <a:r>
              <a:rPr lang="en-US" sz="2400" b="1" dirty="0">
                <a:latin typeface="Times New Roman" pitchFamily="18" charset="0"/>
                <a:cs typeface="Times New Roman" pitchFamily="18" charset="0"/>
              </a:rPr>
              <a:t>by </a:t>
            </a:r>
            <a:r>
              <a:rPr lang="en-US" sz="2400" b="1" dirty="0" smtClean="0">
                <a:latin typeface="Times New Roman" pitchFamily="18" charset="0"/>
                <a:cs typeface="Times New Roman" pitchFamily="18" charset="0"/>
              </a:rPr>
              <a:t>value</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When you call function with value original value not going to change.</a:t>
            </a:r>
            <a:endParaRPr lang="en-US" sz="2400" dirty="0">
              <a:latin typeface="Times New Roman" pitchFamily="18" charset="0"/>
              <a:cs typeface="Times New Roman" pitchFamily="18" charset="0"/>
            </a:endParaRPr>
          </a:p>
          <a:p>
            <a:pPr marL="45720" indent="0" algn="just">
              <a:buClr>
                <a:srgbClr val="C00000"/>
              </a:buClr>
              <a:buNone/>
            </a:pPr>
            <a:r>
              <a:rPr lang="en-US" sz="2400" b="1" dirty="0" smtClean="0">
                <a:latin typeface="Times New Roman" pitchFamily="18" charset="0"/>
                <a:cs typeface="Times New Roman" pitchFamily="18" charset="0"/>
              </a:rPr>
              <a:t>2. Call </a:t>
            </a:r>
            <a:r>
              <a:rPr lang="en-US" sz="2400" b="1" dirty="0">
                <a:latin typeface="Times New Roman" pitchFamily="18" charset="0"/>
                <a:cs typeface="Times New Roman" pitchFamily="18" charset="0"/>
              </a:rPr>
              <a:t>by reference (pointer pass an </a:t>
            </a:r>
            <a:r>
              <a:rPr lang="en-US" sz="2400" b="1" dirty="0" smtClean="0">
                <a:latin typeface="Times New Roman" pitchFamily="18" charset="0"/>
                <a:cs typeface="Times New Roman" pitchFamily="18" charset="0"/>
              </a:rPr>
              <a:t>argument)</a:t>
            </a:r>
          </a:p>
          <a:p>
            <a:pPr algn="just">
              <a:buClr>
                <a:srgbClr val="C00000"/>
              </a:buClr>
              <a:buFont typeface="Wingdings" panose="05000000000000000000" pitchFamily="2" charset="2"/>
              <a:buChar char="§"/>
            </a:pPr>
            <a:r>
              <a:rPr lang="en-US" sz="2400" dirty="0" smtClean="0">
                <a:latin typeface="Times New Roman" pitchFamily="18" charset="0"/>
                <a:cs typeface="Times New Roman" pitchFamily="18" charset="0"/>
              </a:rPr>
              <a:t>When you call function with reference original value is going to change.</a:t>
            </a:r>
          </a:p>
          <a:p>
            <a:pPr marL="45720" indent="0" algn="just">
              <a:buClr>
                <a:srgbClr val="C00000"/>
              </a:buClr>
              <a:buNone/>
            </a:pPr>
            <a:r>
              <a:rPr lang="en-US" sz="2400" dirty="0" smtClean="0">
                <a:latin typeface="Times New Roman" pitchFamily="18" charset="0"/>
                <a:cs typeface="Times New Roman" pitchFamily="18" charset="0"/>
                <a:hlinkClick r:id="rId2" action="ppaction://hlinkfile"/>
              </a:rPr>
              <a:t>Example for swap value using call by value</a:t>
            </a:r>
            <a:endParaRPr lang="en-US" sz="2400" dirty="0" smtClean="0">
              <a:latin typeface="Times New Roman" pitchFamily="18" charset="0"/>
              <a:cs typeface="Times New Roman" pitchFamily="18" charset="0"/>
            </a:endParaRPr>
          </a:p>
          <a:p>
            <a:pPr marL="45720" indent="0" algn="just">
              <a:buClr>
                <a:srgbClr val="C00000"/>
              </a:buClr>
              <a:buNone/>
            </a:pPr>
            <a:r>
              <a:rPr lang="en-US" sz="2400" dirty="0" smtClean="0">
                <a:latin typeface="Times New Roman" pitchFamily="18" charset="0"/>
                <a:cs typeface="Times New Roman" pitchFamily="18" charset="0"/>
                <a:hlinkClick r:id="rId3" action="ppaction://hlinkfile"/>
              </a:rPr>
              <a:t>Example for swap value using call by reference</a:t>
            </a:r>
            <a:endParaRPr lang="en-US" sz="2400" dirty="0">
              <a:latin typeface="Times New Roman" pitchFamily="18" charset="0"/>
              <a:cs typeface="Times New Roman" pitchFamily="18" charset="0"/>
            </a:endParaRP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spTree>
    <p:extLst>
      <p:ext uri="{BB962C8B-B14F-4D97-AF65-F5344CB8AC3E}">
        <p14:creationId xmlns:p14="http://schemas.microsoft.com/office/powerpoint/2010/main" val="8179797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31840" y="6381328"/>
            <a:ext cx="3352801" cy="365125"/>
          </a:xfrm>
        </p:spPr>
        <p:txBody>
          <a:bodyPr/>
          <a:lstStyle/>
          <a:p>
            <a:r>
              <a:rPr lang="sv-SE" smtClean="0"/>
              <a:t>Asst. Prof. Bhavika Vaghela - PICA - Parul University</a:t>
            </a:r>
            <a:endParaRPr lang="en-IN" dirty="0"/>
          </a:p>
        </p:txBody>
      </p:sp>
      <p:sp>
        <p:nvSpPr>
          <p:cNvPr id="3" name="Title 2"/>
          <p:cNvSpPr>
            <a:spLocks noGrp="1"/>
          </p:cNvSpPr>
          <p:nvPr>
            <p:ph type="title"/>
          </p:nvPr>
        </p:nvSpPr>
        <p:spPr>
          <a:xfrm>
            <a:off x="5074" y="54591"/>
            <a:ext cx="9031422" cy="581924"/>
          </a:xfrm>
        </p:spPr>
        <p:txBody>
          <a:bodyPr/>
          <a:lstStyle/>
          <a:p>
            <a:pPr marL="0" indent="0" algn="l">
              <a:buNone/>
            </a:pPr>
            <a:r>
              <a:rPr lang="en-US" sz="3600" dirty="0" smtClean="0">
                <a:latin typeface="Times New Roman" pitchFamily="18" charset="0"/>
                <a:cs typeface="Times New Roman" pitchFamily="18" charset="0"/>
              </a:rPr>
              <a:t>Pointer to array and array of pointer</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sz="3600" dirty="0" smtClean="0">
                <a:latin typeface="Times New Roman" pitchFamily="18" charset="0"/>
                <a:cs typeface="Times New Roman" pitchFamily="18" charset="0"/>
              </a:rPr>
              <a:t>  </a:t>
            </a:r>
            <a:endParaRPr lang="en-IN" sz="3600" dirty="0">
              <a:latin typeface="Times New Roman" pitchFamily="18" charset="0"/>
              <a:cs typeface="Times New Roman" pitchFamily="18" charset="0"/>
            </a:endParaRPr>
          </a:p>
        </p:txBody>
      </p:sp>
      <p:sp>
        <p:nvSpPr>
          <p:cNvPr id="4" name="Content Placeholder 3"/>
          <p:cNvSpPr>
            <a:spLocks noGrp="1"/>
          </p:cNvSpPr>
          <p:nvPr>
            <p:ph sz="quarter" idx="13"/>
          </p:nvPr>
        </p:nvSpPr>
        <p:spPr>
          <a:xfrm>
            <a:off x="323528" y="908720"/>
            <a:ext cx="8496944" cy="5328592"/>
          </a:xfrm>
        </p:spPr>
        <p:txBody>
          <a:bodyPr>
            <a:normAutofit/>
          </a:bodyPr>
          <a:lstStyle/>
          <a:p>
            <a:pPr marL="45720" indent="0" algn="just">
              <a:buClr>
                <a:srgbClr val="C00000"/>
              </a:buClr>
              <a:buNone/>
            </a:pPr>
            <a:r>
              <a:rPr lang="en-US" sz="2400" b="1" dirty="0" smtClean="0">
                <a:latin typeface="Times New Roman" pitchFamily="18" charset="0"/>
                <a:cs typeface="Times New Roman" pitchFamily="18" charset="0"/>
              </a:rPr>
              <a:t>Pointer to array </a:t>
            </a:r>
            <a:r>
              <a:rPr lang="en-US" sz="2400" dirty="0" smtClean="0">
                <a:latin typeface="Times New Roman" pitchFamily="18" charset="0"/>
                <a:cs typeface="Times New Roman" pitchFamily="18" charset="0"/>
              </a:rPr>
              <a:t>: pointer points to array and access element of array using pointer.</a:t>
            </a:r>
          </a:p>
          <a:p>
            <a:pPr marL="45720" indent="0" algn="just">
              <a:buClr>
                <a:srgbClr val="C00000"/>
              </a:buClr>
              <a:buNone/>
            </a:pPr>
            <a:r>
              <a:rPr lang="en-US" sz="2400" b="1" dirty="0" smtClean="0">
                <a:latin typeface="Times New Roman" pitchFamily="18" charset="0"/>
                <a:cs typeface="Times New Roman" pitchFamily="18" charset="0"/>
              </a:rPr>
              <a:t>Array of Pointer</a:t>
            </a:r>
            <a:r>
              <a:rPr lang="en-US" sz="2400" dirty="0" smtClean="0">
                <a:latin typeface="Times New Roman" pitchFamily="18" charset="0"/>
                <a:cs typeface="Times New Roman" pitchFamily="18" charset="0"/>
              </a:rPr>
              <a:t> : create array of pointer to store address of different variable or different array. </a:t>
            </a:r>
          </a:p>
          <a:p>
            <a:pPr marL="45720" indent="0" algn="just">
              <a:buClr>
                <a:srgbClr val="C00000"/>
              </a:buClr>
              <a:buNone/>
            </a:pPr>
            <a:endParaRPr lang="en-IN" sz="2400" dirty="0">
              <a:latin typeface="Times New Roman" pitchFamily="18" charset="0"/>
              <a:cs typeface="Times New Roman"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0432" y="116632"/>
            <a:ext cx="481409" cy="498251"/>
          </a:xfrm>
          <a:prstGeom prst="rect">
            <a:avLst/>
          </a:prstGeom>
        </p:spPr>
      </p:pic>
      <p:pic>
        <p:nvPicPr>
          <p:cNvPr id="7" name="Picture 4"/>
          <p:cNvPicPr>
            <a:picLocks noChangeAspect="1" noChangeArrowheads="1"/>
          </p:cNvPicPr>
          <p:nvPr/>
        </p:nvPicPr>
        <p:blipFill>
          <a:blip r:embed="rId3"/>
          <a:srcRect/>
          <a:stretch>
            <a:fillRect/>
          </a:stretch>
        </p:blipFill>
        <p:spPr bwMode="auto">
          <a:xfrm>
            <a:off x="748009" y="2780928"/>
            <a:ext cx="7735888" cy="3311525"/>
          </a:xfrm>
          <a:prstGeom prst="rect">
            <a:avLst/>
          </a:prstGeom>
          <a:noFill/>
          <a:ln w="9525">
            <a:noFill/>
            <a:miter lim="800000"/>
            <a:headEnd/>
            <a:tailEnd/>
          </a:ln>
          <a:effectLst/>
        </p:spPr>
      </p:pic>
    </p:spTree>
    <p:extLst>
      <p:ext uri="{BB962C8B-B14F-4D97-AF65-F5344CB8AC3E}">
        <p14:creationId xmlns:p14="http://schemas.microsoft.com/office/powerpoint/2010/main" val="2472292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5824</TotalTime>
  <Words>1847</Words>
  <Application>Microsoft Office PowerPoint</Application>
  <PresentationFormat>On-screen Show (4:3)</PresentationFormat>
  <Paragraphs>234</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微軟正黑體</vt:lpstr>
      <vt:lpstr>Arial</vt:lpstr>
      <vt:lpstr>Calibri</vt:lpstr>
      <vt:lpstr>Courier New</vt:lpstr>
      <vt:lpstr>Georgia</vt:lpstr>
      <vt:lpstr>Monotype Sorts</vt:lpstr>
      <vt:lpstr>新細明體</vt:lpstr>
      <vt:lpstr>Times New Roman</vt:lpstr>
      <vt:lpstr>Trebuchet MS</vt:lpstr>
      <vt:lpstr>Wingdings</vt:lpstr>
      <vt:lpstr>Slipstream</vt:lpstr>
      <vt:lpstr>PowerPoint Presentation</vt:lpstr>
      <vt:lpstr>Pointer </vt:lpstr>
      <vt:lpstr>Cont.. </vt:lpstr>
      <vt:lpstr>Cont.. </vt:lpstr>
      <vt:lpstr>Cont…  </vt:lpstr>
      <vt:lpstr>Double Pointer (Pointer to Pointer)   </vt:lpstr>
      <vt:lpstr>Example of pointer   </vt:lpstr>
      <vt:lpstr>Pass pointer as an argument of UDF   </vt:lpstr>
      <vt:lpstr>Pointer to array and array of pointer   </vt:lpstr>
      <vt:lpstr>Pointer to array   </vt:lpstr>
      <vt:lpstr>Cont…   </vt:lpstr>
      <vt:lpstr>Array of Pointer  </vt:lpstr>
      <vt:lpstr>String  </vt:lpstr>
      <vt:lpstr>How to read string?  </vt:lpstr>
      <vt:lpstr>Traversing string using null (\0) character </vt:lpstr>
      <vt:lpstr>String function </vt:lpstr>
      <vt:lpstr>Find length of string without using strlen() </vt:lpstr>
      <vt:lpstr>Programs using function of string </vt:lpstr>
      <vt:lpstr>C String Concatenation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cp:lastModifiedBy>
  <cp:revision>442</cp:revision>
  <dcterms:created xsi:type="dcterms:W3CDTF">2020-05-06T17:06:48Z</dcterms:created>
  <dcterms:modified xsi:type="dcterms:W3CDTF">2021-02-14T06:31:24Z</dcterms:modified>
</cp:coreProperties>
</file>