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297" r:id="rId3"/>
    <p:sldId id="298" r:id="rId4"/>
    <p:sldId id="299" r:id="rId5"/>
    <p:sldId id="300" r:id="rId6"/>
    <p:sldId id="301" r:id="rId7"/>
    <p:sldId id="307" r:id="rId8"/>
    <p:sldId id="302" r:id="rId9"/>
    <p:sldId id="303" r:id="rId10"/>
    <p:sldId id="304" r:id="rId11"/>
    <p:sldId id="305" r:id="rId12"/>
    <p:sldId id="306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29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A7C43-44CA-457B-8C06-A823E8CD4A14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Bhavika Vaghela PICA Parul University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3599A6-3577-4DA6-AF13-5D5C47729D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45262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DBC5A-1BB4-4028-9895-03BD8E4560CF}" type="datetimeFigureOut">
              <a:rPr lang="en-IN" smtClean="0"/>
              <a:t>06-02-2021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smtClean="0"/>
              <a:t>Bhavika Vaghela PICA Parul University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88FF8-8053-439B-8242-13C5BB254B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85862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D4A8A-709C-40B7-BF87-E461A0E01C91}" type="datetime1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Asst. Prof. Bhavika Vaghela - PICA - Parul University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CBC1-514D-4163-9055-0FC2D93EBD29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409A-5FF2-4DB4-BD99-42E769F1D2A6}" type="datetime1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Asst. Prof. Bhavika Vaghela - PICA - Parul University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CBC1-514D-4163-9055-0FC2D93EBD2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2250B-88E7-43E2-97FD-F86F8055DDBA}" type="datetime1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Asst. Prof. Bhavika Vaghela - PICA - Parul University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CBC1-514D-4163-9055-0FC2D93EBD2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CF7A-5144-46EC-9683-EA9B8BCA311D}" type="datetime1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Asst. Prof. Bhavika Vaghela - PICA - Parul University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CBC1-514D-4163-9055-0FC2D93EBD2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7072A-9146-44F9-B0BE-03B1701F68D6}" type="datetime1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Asst. Prof. Bhavika Vaghela - PICA - Parul University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CBC1-514D-4163-9055-0FC2D93EBD2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875BB-7703-4DAD-8480-AE8574CF9E4A}" type="datetime1">
              <a:rPr lang="en-IN" smtClean="0"/>
              <a:t>06-02-2021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Asst. Prof. Bhavika Vaghela - PICA - Parul University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CBC1-514D-4163-9055-0FC2D93EBD2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0E3EA-6D79-4EF3-B230-549CE2B64C10}" type="datetime1">
              <a:rPr lang="en-IN" smtClean="0"/>
              <a:t>06-02-2021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Asst. Prof. Bhavika Vaghela - PICA - Parul University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CBC1-514D-4163-9055-0FC2D93EBD29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8824-D0DD-4191-B654-87BDDD8FD05A}" type="datetime1">
              <a:rPr lang="en-IN" smtClean="0"/>
              <a:t>06-02-2021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Asst. Prof. Bhavika Vaghela - PICA - Parul University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CBC1-514D-4163-9055-0FC2D93EBD2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0B9F4-C927-4C9E-B7AB-1AE95AE62D65}" type="datetime1">
              <a:rPr lang="en-IN" smtClean="0"/>
              <a:t>06-02-2021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Asst. Prof. Bhavika Vaghela - PICA - Parul University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CBC1-514D-4163-9055-0FC2D93EBD2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A56AF-9FAD-462D-8CD5-61DD440F9785}" type="datetime1">
              <a:rPr lang="en-IN" smtClean="0"/>
              <a:t>06-02-2021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Asst. Prof. Bhavika Vaghela - PICA - Parul University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CBC1-514D-4163-9055-0FC2D93EBD2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2F02-3EF0-4EB5-B2FD-65F2874F1395}" type="datetime1">
              <a:rPr lang="en-IN" smtClean="0"/>
              <a:t>06-02-2021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Asst. Prof. Bhavika Vaghela - PICA - Parul University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5CBC1-514D-4163-9055-0FC2D93EBD29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E4CEE1E-16CD-415A-8E15-18F55E1161D5}" type="datetime1">
              <a:rPr lang="en-IN" smtClean="0"/>
              <a:t>06-02-2021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sv-SE" smtClean="0"/>
              <a:t>Asst. Prof. Bhavika Vaghela - PICA - Parul University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DE5CBC1-514D-4163-9055-0FC2D93EBD29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open_read%20file.tx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emp_det.txt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2492896"/>
            <a:ext cx="8712968" cy="3456384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F3293C"/>
                </a:solidFill>
                <a:latin typeface="Times New Roman" pitchFamily="18" charset="0"/>
                <a:cs typeface="Times New Roman" pitchFamily="18" charset="0"/>
              </a:rPr>
              <a:t>Unit 6 : File and its Operation</a:t>
            </a:r>
          </a:p>
          <a:p>
            <a:pPr algn="r"/>
            <a:r>
              <a:rPr lang="en-US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Bhavika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Vaghela</a:t>
            </a:r>
            <a:endParaRPr lang="en-US" sz="24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Assistant Professor</a:t>
            </a:r>
          </a:p>
          <a:p>
            <a:pPr algn="r"/>
            <a:r>
              <a:rPr lang="en-US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Parul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Institute of Computer Application</a:t>
            </a:r>
          </a:p>
          <a:p>
            <a:pPr algn="r"/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Faculty of IT &amp; Computer Science</a:t>
            </a:r>
          </a:p>
          <a:p>
            <a:pPr algn="r"/>
            <a:r>
              <a:rPr lang="en-US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Parul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University</a:t>
            </a:r>
            <a:endParaRPr lang="en-IN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260649"/>
            <a:ext cx="8136904" cy="1132173"/>
          </a:xfrm>
        </p:spPr>
        <p:txBody>
          <a:bodyPr/>
          <a:lstStyle/>
          <a:p>
            <a:pPr marL="18288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30" y="260648"/>
            <a:ext cx="4716016" cy="11321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3796" y="1772816"/>
            <a:ext cx="91554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Fundamentals of Programming Using C -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15101104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52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31840" y="6381328"/>
            <a:ext cx="3352801" cy="365125"/>
          </a:xfrm>
        </p:spPr>
        <p:txBody>
          <a:bodyPr/>
          <a:lstStyle/>
          <a:p>
            <a:r>
              <a:rPr lang="sv-SE" smtClean="0"/>
              <a:t>Asst. Prof. Bhavika Vaghela - PICA - Parul University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74" y="54591"/>
            <a:ext cx="9031422" cy="581924"/>
          </a:xfrm>
        </p:spPr>
        <p:txBody>
          <a:bodyPr/>
          <a:lstStyle/>
          <a:p>
            <a:pPr marL="0" indent="0" algn="l">
              <a:buNone/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2" y="116632"/>
            <a:ext cx="481409" cy="498251"/>
          </a:xfrm>
          <a:prstGeom prst="rect">
            <a:avLst/>
          </a:prstGeom>
        </p:spPr>
      </p:pic>
      <p:pic>
        <p:nvPicPr>
          <p:cNvPr id="7" name="Picture 3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27583" y="908050"/>
            <a:ext cx="7747805" cy="5156868"/>
          </a:xfrm>
          <a:prstGeom prst="rect">
            <a:avLst/>
          </a:prstGeom>
          <a:noFill/>
          <a:ln w="76200" algn="ctr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6949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31840" y="6381328"/>
            <a:ext cx="3352801" cy="365125"/>
          </a:xfrm>
        </p:spPr>
        <p:txBody>
          <a:bodyPr/>
          <a:lstStyle/>
          <a:p>
            <a:r>
              <a:rPr lang="sv-SE" smtClean="0"/>
              <a:t>Asst. Prof. Bhavika Vaghela - PICA - Parul University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74" y="54591"/>
            <a:ext cx="9031422" cy="581924"/>
          </a:xfrm>
        </p:spPr>
        <p:txBody>
          <a:bodyPr/>
          <a:lstStyle/>
          <a:p>
            <a:pPr marL="0" indent="0" algn="l"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Functions for file handling in c 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2" y="116632"/>
            <a:ext cx="481409" cy="4982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581" y="1124744"/>
            <a:ext cx="5481638" cy="483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2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31840" y="6381328"/>
            <a:ext cx="3352801" cy="365125"/>
          </a:xfrm>
        </p:spPr>
        <p:txBody>
          <a:bodyPr/>
          <a:lstStyle/>
          <a:p>
            <a:r>
              <a:rPr lang="sv-SE" smtClean="0"/>
              <a:t>Asst. Prof. Bhavika Vaghela - PICA - Parul University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74" y="54591"/>
            <a:ext cx="9031422" cy="581924"/>
          </a:xfrm>
        </p:spPr>
        <p:txBody>
          <a:bodyPr/>
          <a:lstStyle/>
          <a:p>
            <a:pPr marL="0" indent="0" algn="l"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How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fopen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() function works 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23528" y="908720"/>
            <a:ext cx="8496944" cy="53285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fopen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function works in the following way.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Firstly, It searches the file to be opened.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Then, it loads the file from the disk and place it into the buffer. The buffer is used to provide efficiency for the read operations.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sets up a character pointer which points to the first character of the file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Program to read data character by character.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the above we are assuming that we have file in our system.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2" y="116632"/>
            <a:ext cx="481409" cy="49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41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31840" y="6381328"/>
            <a:ext cx="3352801" cy="365125"/>
          </a:xfrm>
        </p:spPr>
        <p:txBody>
          <a:bodyPr/>
          <a:lstStyle/>
          <a:p>
            <a:r>
              <a:rPr lang="sv-SE" smtClean="0"/>
              <a:t>Asst. Prof. Bhavika Vaghela - PICA - Parul University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74" y="54591"/>
            <a:ext cx="9031422" cy="581924"/>
          </a:xfrm>
        </p:spPr>
        <p:txBody>
          <a:bodyPr/>
          <a:lstStyle/>
          <a:p>
            <a:pPr marL="0" indent="0" algn="l"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How Close file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fclose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() function works 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23528" y="908720"/>
            <a:ext cx="8496944" cy="53285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fclose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 function is used to close a file. The file must be closed after performing all the operations on it. The syntax of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fclose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 function is given below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fclose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( FILE *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fp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);  </a:t>
            </a:r>
          </a:p>
          <a:p>
            <a:pPr marL="4572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2" y="116632"/>
            <a:ext cx="481409" cy="49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54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31840" y="6381328"/>
            <a:ext cx="3352801" cy="365125"/>
          </a:xfrm>
        </p:spPr>
        <p:txBody>
          <a:bodyPr/>
          <a:lstStyle/>
          <a:p>
            <a:r>
              <a:rPr lang="sv-SE" smtClean="0"/>
              <a:t>Asst. Prof. Bhavika Vaghela - PICA - Parul University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74" y="54591"/>
            <a:ext cx="9031422" cy="581924"/>
          </a:xfrm>
        </p:spPr>
        <p:txBody>
          <a:bodyPr/>
          <a:lstStyle/>
          <a:p>
            <a:pPr marL="0" indent="0" algn="l">
              <a:buNone/>
            </a:pP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() and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fscanf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() function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23528" y="908720"/>
            <a:ext cx="8496944" cy="53285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fprintf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 function is used to write set of characters into file. It sends formatted output to a stream.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fprintf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(FILE *stream, 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char *format [, argument, ...])</a:t>
            </a:r>
            <a:r>
              <a:rPr lang="en-IN" dirty="0"/>
              <a:t> </a:t>
            </a:r>
            <a:endParaRPr lang="en-IN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2" y="116632"/>
            <a:ext cx="481409" cy="498251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100200"/>
              </p:ext>
            </p:extLst>
          </p:nvPr>
        </p:nvGraphicFramePr>
        <p:xfrm>
          <a:off x="755576" y="2636912"/>
          <a:ext cx="7131663" cy="28041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7131663">
                  <a:extLst>
                    <a:ext uri="{9D8B030D-6E8A-4147-A177-3AD203B41FA5}">
                      <a16:colId xmlns:a16="http://schemas.microsoft.com/office/drawing/2014/main" val="4140420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#include &lt;</a:t>
                      </a:r>
                      <a:r>
                        <a:rPr lang="en-IN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  </a:t>
                      </a:r>
                    </a:p>
                    <a:p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main()</a:t>
                      </a:r>
                    </a:p>
                    <a:p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  </a:t>
                      </a:r>
                    </a:p>
                    <a:p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 </a:t>
                      </a:r>
                      <a:r>
                        <a:rPr lang="en-IN" sz="2000" b="1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FILE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*</a:t>
                      </a:r>
                      <a:r>
                        <a:rPr lang="en-IN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  </a:t>
                      </a:r>
                    </a:p>
                    <a:p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 </a:t>
                      </a:r>
                      <a:r>
                        <a:rPr lang="en-IN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= </a:t>
                      </a:r>
                      <a:r>
                        <a:rPr lang="en-IN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fopen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("file.txt", "w");//opening file  </a:t>
                      </a:r>
                    </a:p>
                    <a:p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 </a:t>
                      </a:r>
                      <a:r>
                        <a:rPr lang="en-IN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fprintf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IN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 "Hello file by </a:t>
                      </a:r>
                      <a:r>
                        <a:rPr lang="en-IN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fprintf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...\n");//writing data into file  </a:t>
                      </a:r>
                    </a:p>
                    <a:p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 </a:t>
                      </a:r>
                      <a:r>
                        <a:rPr lang="en-IN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fclose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IN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);//closing file  </a:t>
                      </a:r>
                    </a:p>
                    <a:p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9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335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31840" y="6381328"/>
            <a:ext cx="3352801" cy="365125"/>
          </a:xfrm>
        </p:spPr>
        <p:txBody>
          <a:bodyPr/>
          <a:lstStyle/>
          <a:p>
            <a:r>
              <a:rPr lang="sv-SE" smtClean="0"/>
              <a:t>Asst. Prof. Bhavika Vaghela - PICA - Parul University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74" y="54591"/>
            <a:ext cx="9031422" cy="581924"/>
          </a:xfrm>
        </p:spPr>
        <p:txBody>
          <a:bodyPr/>
          <a:lstStyle/>
          <a:p>
            <a:pPr marL="0" indent="0" algn="l">
              <a:buNone/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23528" y="908720"/>
            <a:ext cx="8496944" cy="53285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 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fscanf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 function is used to read set of characters from file. It reads a word from the file and returns EOF at the end of file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fscanf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(FILE *stream, 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char *format [, argument, ...])</a:t>
            </a:r>
            <a:r>
              <a:rPr lang="en-IN" dirty="0"/>
              <a:t> </a:t>
            </a:r>
            <a:endParaRPr lang="en-IN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2" y="116632"/>
            <a:ext cx="481409" cy="498251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139498"/>
              </p:ext>
            </p:extLst>
          </p:nvPr>
        </p:nvGraphicFramePr>
        <p:xfrm>
          <a:off x="755576" y="2636912"/>
          <a:ext cx="7131663" cy="37490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7131663">
                  <a:extLst>
                    <a:ext uri="{9D8B030D-6E8A-4147-A177-3AD203B41FA5}">
                      <a16:colId xmlns:a16="http://schemas.microsoft.com/office/drawing/2014/main" val="4140420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#include &lt;</a:t>
                      </a:r>
                      <a:r>
                        <a:rPr lang="en-IN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  </a:t>
                      </a:r>
                    </a:p>
                    <a:p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main()</a:t>
                      </a:r>
                    </a:p>
                    <a:p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  </a:t>
                      </a:r>
                    </a:p>
                    <a:p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 </a:t>
                      </a:r>
                      <a:r>
                        <a:rPr lang="en-IN" sz="2000" b="1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FILE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*</a:t>
                      </a:r>
                      <a:r>
                        <a:rPr lang="en-IN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  </a:t>
                      </a:r>
                    </a:p>
                    <a:p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 </a:t>
                      </a:r>
                      <a:r>
                        <a:rPr lang="en-IN" sz="2000" b="1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char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buff[255];//creating char array to store data of file  </a:t>
                      </a:r>
                    </a:p>
                    <a:p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 </a:t>
                      </a:r>
                      <a:r>
                        <a:rPr lang="en-IN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= </a:t>
                      </a:r>
                      <a:r>
                        <a:rPr lang="en-IN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fopen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("file.txt", "r");  </a:t>
                      </a:r>
                    </a:p>
                    <a:p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 </a:t>
                      </a:r>
                      <a:r>
                        <a:rPr lang="en-IN" sz="2000" b="1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while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IN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fscanf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IN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 "%s", buff)!=EOF){  </a:t>
                      </a:r>
                    </a:p>
                    <a:p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 </a:t>
                      </a:r>
                      <a:r>
                        <a:rPr lang="en-IN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("%s ", buff );  </a:t>
                      </a:r>
                    </a:p>
                    <a:p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 }  </a:t>
                      </a:r>
                    </a:p>
                    <a:p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 </a:t>
                      </a:r>
                      <a:r>
                        <a:rPr lang="en-IN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fclose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IN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  </a:t>
                      </a:r>
                    </a:p>
                    <a:p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 </a:t>
                      </a:r>
                    </a:p>
                    <a:p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3" action="ppaction://hlinkfile"/>
                        </a:rPr>
                        <a:t>Program to store details of employee</a:t>
                      </a:r>
                      <a:endParaRPr lang="en-IN" sz="2000" b="0" i="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9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220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31840" y="6381328"/>
            <a:ext cx="3352801" cy="365125"/>
          </a:xfrm>
        </p:spPr>
        <p:txBody>
          <a:bodyPr/>
          <a:lstStyle/>
          <a:p>
            <a:r>
              <a:rPr lang="sv-SE" smtClean="0"/>
              <a:t>Asst. Prof. Bhavika Vaghela - PICA - Parul University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74" y="54591"/>
            <a:ext cx="9031422" cy="581924"/>
          </a:xfrm>
        </p:spPr>
        <p:txBody>
          <a:bodyPr/>
          <a:lstStyle/>
          <a:p>
            <a:pPr marL="0" indent="0" algn="l">
              <a:buNone/>
            </a:pP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putc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() and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fgetc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() function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23528" y="908720"/>
            <a:ext cx="8496944" cy="53285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fputc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 function is used to write a single character into file. It outputs a character to a stream.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fputc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c, FILE *stream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572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4572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2" y="116632"/>
            <a:ext cx="481409" cy="498251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667189"/>
              </p:ext>
            </p:extLst>
          </p:nvPr>
        </p:nvGraphicFramePr>
        <p:xfrm>
          <a:off x="1115616" y="2636912"/>
          <a:ext cx="6096000" cy="28041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7704206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#include &lt;</a:t>
                      </a:r>
                      <a:r>
                        <a:rPr lang="en-IN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  </a:t>
                      </a:r>
                    </a:p>
                    <a:p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main()</a:t>
                      </a:r>
                    </a:p>
                    <a:p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  </a:t>
                      </a:r>
                    </a:p>
                    <a:p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 </a:t>
                      </a:r>
                      <a:r>
                        <a:rPr lang="en-IN" sz="2000" b="1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FILE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*</a:t>
                      </a:r>
                      <a:r>
                        <a:rPr lang="en-IN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  </a:t>
                      </a:r>
                    </a:p>
                    <a:p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 </a:t>
                      </a:r>
                      <a:r>
                        <a:rPr lang="en-IN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= </a:t>
                      </a:r>
                      <a:r>
                        <a:rPr lang="en-IN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fopen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("file1.txt", "w");//opening file  </a:t>
                      </a:r>
                    </a:p>
                    <a:p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 </a:t>
                      </a:r>
                      <a:r>
                        <a:rPr lang="en-IN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fputc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('a',</a:t>
                      </a:r>
                      <a:r>
                        <a:rPr lang="en-IN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);//writing single character into file  </a:t>
                      </a:r>
                    </a:p>
                    <a:p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 </a:t>
                      </a:r>
                      <a:r>
                        <a:rPr lang="en-IN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fclose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IN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);//closing file  </a:t>
                      </a:r>
                    </a:p>
                    <a:p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  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006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207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31840" y="6381328"/>
            <a:ext cx="3352801" cy="365125"/>
          </a:xfrm>
        </p:spPr>
        <p:txBody>
          <a:bodyPr/>
          <a:lstStyle/>
          <a:p>
            <a:r>
              <a:rPr lang="sv-SE" smtClean="0"/>
              <a:t>Asst. Prof. Bhavika Vaghela - PICA - Parul University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74" y="54591"/>
            <a:ext cx="9031422" cy="581924"/>
          </a:xfrm>
        </p:spPr>
        <p:txBody>
          <a:bodyPr/>
          <a:lstStyle/>
          <a:p>
            <a:pPr marL="0" indent="0" algn="l">
              <a:buNone/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72313" y="698556"/>
            <a:ext cx="8496944" cy="53285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fgetc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 function returns a single character from the file. It gets a character from the stream. It returns EOF at the end of file.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fgetc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(FILE *stream) 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2" y="116632"/>
            <a:ext cx="481409" cy="498251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949912"/>
              </p:ext>
            </p:extLst>
          </p:nvPr>
        </p:nvGraphicFramePr>
        <p:xfrm>
          <a:off x="899592" y="2132856"/>
          <a:ext cx="6768752" cy="49377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768752">
                  <a:extLst>
                    <a:ext uri="{9D8B030D-6E8A-4147-A177-3AD203B41FA5}">
                      <a16:colId xmlns:a16="http://schemas.microsoft.com/office/drawing/2014/main" val="3094843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#include&lt;</a:t>
                      </a:r>
                      <a:r>
                        <a:rPr lang="en-IN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  </a:t>
                      </a:r>
                    </a:p>
                    <a:p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#include&lt;</a:t>
                      </a:r>
                      <a:r>
                        <a:rPr lang="en-IN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conio.h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  </a:t>
                      </a:r>
                    </a:p>
                    <a:p>
                      <a:r>
                        <a:rPr lang="en-IN" sz="2000" b="1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main()</a:t>
                      </a:r>
                    </a:p>
                    <a:p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  </a:t>
                      </a:r>
                    </a:p>
                    <a:p>
                      <a:r>
                        <a:rPr lang="en-IN" sz="2000" b="1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FILE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*</a:t>
                      </a:r>
                      <a:r>
                        <a:rPr lang="en-IN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  </a:t>
                      </a:r>
                    </a:p>
                    <a:p>
                      <a:r>
                        <a:rPr lang="en-IN" sz="2000" b="1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char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c;  </a:t>
                      </a:r>
                    </a:p>
                    <a:p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IN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clrscr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();  </a:t>
                      </a:r>
                    </a:p>
                    <a:p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IN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IN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fopen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("</a:t>
                      </a:r>
                      <a:r>
                        <a:rPr lang="en-IN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myfile.txt","r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");  </a:t>
                      </a:r>
                    </a:p>
                    <a:p>
                      <a:r>
                        <a:rPr lang="en-IN" sz="2000" b="1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while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((c=</a:t>
                      </a:r>
                      <a:r>
                        <a:rPr lang="en-IN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fgetc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IN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))!=EOF)</a:t>
                      </a:r>
                    </a:p>
                    <a:p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{  </a:t>
                      </a:r>
                      <a:r>
                        <a:rPr lang="en-IN" sz="20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</a:t>
                      </a:r>
                    </a:p>
                    <a:p>
                      <a:r>
                        <a:rPr lang="en-IN" sz="20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     </a:t>
                      </a:r>
                      <a:r>
                        <a:rPr lang="en-IN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("%</a:t>
                      </a:r>
                      <a:r>
                        <a:rPr lang="en-IN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c",c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  </a:t>
                      </a:r>
                      <a:r>
                        <a:rPr lang="en-IN" sz="20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r>
                        <a:rPr lang="en-IN" sz="20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  </a:t>
                      </a:r>
                    </a:p>
                    <a:p>
                      <a:r>
                        <a:rPr lang="en-IN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fclose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IN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  </a:t>
                      </a:r>
                    </a:p>
                    <a:p>
                      <a:r>
                        <a:rPr lang="en-IN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getch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();  </a:t>
                      </a:r>
                    </a:p>
                    <a:p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  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491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557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31840" y="6381328"/>
            <a:ext cx="3352801" cy="365125"/>
          </a:xfrm>
        </p:spPr>
        <p:txBody>
          <a:bodyPr/>
          <a:lstStyle/>
          <a:p>
            <a:r>
              <a:rPr lang="sv-SE" smtClean="0"/>
              <a:t>Asst. Prof. Bhavika Vaghela - PICA - Parul University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74" y="54591"/>
            <a:ext cx="9031422" cy="289785"/>
          </a:xfrm>
        </p:spPr>
        <p:txBody>
          <a:bodyPr/>
          <a:lstStyle/>
          <a:p>
            <a:pPr marL="0" indent="0" algn="l">
              <a:buNone/>
            </a:pP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puts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() and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fgets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() function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72313" y="698556"/>
            <a:ext cx="8496944" cy="53285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fputs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 and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fgets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 in C programming are used to write and read string from stream.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fputs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 function writes a line of characters into file. It outputs string to a stream.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Syntax :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fputs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char *s, FILE *stream)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2" y="116632"/>
            <a:ext cx="481409" cy="498251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976239"/>
              </p:ext>
            </p:extLst>
          </p:nvPr>
        </p:nvGraphicFramePr>
        <p:xfrm>
          <a:off x="1331640" y="2994754"/>
          <a:ext cx="6096000" cy="37185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577211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#include&lt;</a:t>
                      </a:r>
                      <a:r>
                        <a:rPr lang="en-IN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  </a:t>
                      </a:r>
                    </a:p>
                    <a:p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#include&lt;</a:t>
                      </a:r>
                      <a:r>
                        <a:rPr lang="en-IN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conio.h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  </a:t>
                      </a:r>
                    </a:p>
                    <a:p>
                      <a:r>
                        <a:rPr lang="en-IN" sz="2000" b="1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main()</a:t>
                      </a:r>
                    </a:p>
                    <a:p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  </a:t>
                      </a:r>
                    </a:p>
                    <a:p>
                      <a:r>
                        <a:rPr lang="en-IN" sz="2000" b="1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   FILE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*</a:t>
                      </a:r>
                      <a:r>
                        <a:rPr lang="en-IN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  </a:t>
                      </a:r>
                    </a:p>
                    <a:p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   </a:t>
                      </a:r>
                      <a:r>
                        <a:rPr lang="en-IN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clrscr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();  </a:t>
                      </a:r>
                    </a:p>
                    <a:p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</a:t>
                      </a:r>
                      <a:r>
                        <a:rPr lang="en-IN" sz="20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 </a:t>
                      </a:r>
                      <a:r>
                        <a:rPr lang="en-IN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IN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fopen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("myfile2.txt","w");  </a:t>
                      </a:r>
                    </a:p>
                    <a:p>
                      <a:r>
                        <a:rPr lang="en-IN" sz="20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   </a:t>
                      </a:r>
                      <a:r>
                        <a:rPr lang="en-IN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fputs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("hello c programming",</a:t>
                      </a:r>
                      <a:r>
                        <a:rPr lang="en-IN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  </a:t>
                      </a:r>
                    </a:p>
                    <a:p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</a:t>
                      </a:r>
                      <a:r>
                        <a:rPr lang="en-IN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fclose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IN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  </a:t>
                      </a:r>
                    </a:p>
                    <a:p>
                      <a:r>
                        <a:rPr lang="en-IN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getch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();  </a:t>
                      </a:r>
                    </a:p>
                    <a:p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 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341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061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31840" y="6381328"/>
            <a:ext cx="3352801" cy="365125"/>
          </a:xfrm>
        </p:spPr>
        <p:txBody>
          <a:bodyPr/>
          <a:lstStyle/>
          <a:p>
            <a:r>
              <a:rPr lang="sv-SE" smtClean="0"/>
              <a:t>Asst. Prof. Bhavika Vaghela - PICA - Parul University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74" y="54591"/>
            <a:ext cx="9031422" cy="581924"/>
          </a:xfrm>
        </p:spPr>
        <p:txBody>
          <a:bodyPr/>
          <a:lstStyle/>
          <a:p>
            <a:pPr marL="0" indent="0" algn="l">
              <a:buNone/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23528" y="908720"/>
            <a:ext cx="8496944" cy="53285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fgets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 function reads a line of characters from file. It gets string from a stream.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char* 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fgets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(char *s, 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n, FILE *stream)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2" y="116632"/>
            <a:ext cx="481409" cy="498251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517766"/>
              </p:ext>
            </p:extLst>
          </p:nvPr>
        </p:nvGraphicFramePr>
        <p:xfrm>
          <a:off x="1331640" y="2348880"/>
          <a:ext cx="6096000" cy="37490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500695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#include&lt;</a:t>
                      </a:r>
                      <a:r>
                        <a:rPr lang="en-IN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  </a:t>
                      </a:r>
                    </a:p>
                    <a:p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#include&lt;</a:t>
                      </a:r>
                      <a:r>
                        <a:rPr lang="en-IN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conio.h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  </a:t>
                      </a:r>
                    </a:p>
                    <a:p>
                      <a:r>
                        <a:rPr lang="en-IN" sz="2000" b="1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main()</a:t>
                      </a:r>
                    </a:p>
                    <a:p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  </a:t>
                      </a:r>
                    </a:p>
                    <a:p>
                      <a:r>
                        <a:rPr lang="en-IN" sz="2000" b="1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FILE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*</a:t>
                      </a:r>
                      <a:r>
                        <a:rPr lang="en-IN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  </a:t>
                      </a:r>
                    </a:p>
                    <a:p>
                      <a:r>
                        <a:rPr lang="en-IN" sz="2000" b="1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char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text[300];  </a:t>
                      </a:r>
                    </a:p>
                    <a:p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IN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clrscr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();   </a:t>
                      </a:r>
                    </a:p>
                    <a:p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IN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IN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fopen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("myfile2.txt","r");  </a:t>
                      </a:r>
                    </a:p>
                    <a:p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IN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("%s",</a:t>
                      </a:r>
                      <a:r>
                        <a:rPr lang="en-IN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fgets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(text,200,fp));  </a:t>
                      </a:r>
                    </a:p>
                    <a:p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IN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fclose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IN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  </a:t>
                      </a:r>
                    </a:p>
                    <a:p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IN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getch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();  </a:t>
                      </a:r>
                    </a:p>
                    <a:p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</a:t>
                      </a:r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685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547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31840" y="6381328"/>
            <a:ext cx="3352801" cy="365125"/>
          </a:xfrm>
        </p:spPr>
        <p:txBody>
          <a:bodyPr/>
          <a:lstStyle/>
          <a:p>
            <a:r>
              <a:rPr lang="sv-SE" smtClean="0"/>
              <a:t>Asst. Prof. Bhavika Vaghela - PICA - Parul University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74" y="54591"/>
            <a:ext cx="9031422" cy="581924"/>
          </a:xfrm>
        </p:spPr>
        <p:txBody>
          <a:bodyPr/>
          <a:lstStyle/>
          <a:p>
            <a:pPr marL="0" indent="0" algn="l"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Topics going to cover in File 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23528" y="908720"/>
            <a:ext cx="8496944" cy="5328592"/>
          </a:xfrm>
        </p:spPr>
        <p:txBody>
          <a:bodyPr>
            <a:normAutofit/>
          </a:bodyPr>
          <a:lstStyle/>
          <a:p>
            <a:pPr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Opening a File</a:t>
            </a: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Reading  a File</a:t>
            </a: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Closing a File Text modes I/O operations on files Binary modes</a:t>
            </a:r>
          </a:p>
          <a:p>
            <a:pPr marL="45720" indent="0" algn="just">
              <a:buClr>
                <a:schemeClr val="accent2">
                  <a:lumMod val="75000"/>
                </a:schemeClr>
              </a:buClr>
              <a:buNone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File functions </a:t>
            </a:r>
          </a:p>
          <a:p>
            <a:pPr marL="45720" indent="0" algn="just">
              <a:buClr>
                <a:schemeClr val="accent2">
                  <a:lumMod val="75000"/>
                </a:schemeClr>
              </a:buClr>
              <a:buNone/>
            </a:pP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fprintf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()		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fscanf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() </a:t>
            </a:r>
          </a:p>
          <a:p>
            <a:pPr marL="45720" indent="0" algn="just">
              <a:buClr>
                <a:schemeClr val="accent2">
                  <a:lumMod val="75000"/>
                </a:schemeClr>
              </a:buClr>
              <a:buNone/>
            </a:pP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getc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() 			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putc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45720" indent="0" algn="just">
              <a:buClr>
                <a:schemeClr val="accent2">
                  <a:lumMod val="75000"/>
                </a:schemeClr>
              </a:buClr>
              <a:buNone/>
            </a:pP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fgetc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()			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fputc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45720" indent="0" algn="just">
              <a:buClr>
                <a:schemeClr val="accent2">
                  <a:lumMod val="75000"/>
                </a:schemeClr>
              </a:buClr>
              <a:buNone/>
            </a:pP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fseek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()			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feof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Command line arguments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2" y="116632"/>
            <a:ext cx="481409" cy="49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48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31840" y="6381328"/>
            <a:ext cx="3352801" cy="365125"/>
          </a:xfrm>
        </p:spPr>
        <p:txBody>
          <a:bodyPr/>
          <a:lstStyle/>
          <a:p>
            <a:r>
              <a:rPr lang="sv-SE" smtClean="0"/>
              <a:t>Asst. Prof. Bhavika Vaghela - PICA - Parul University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74" y="54591"/>
            <a:ext cx="9031422" cy="581924"/>
          </a:xfrm>
        </p:spPr>
        <p:txBody>
          <a:bodyPr/>
          <a:lstStyle/>
          <a:p>
            <a:pPr marL="0" indent="0" algn="l">
              <a:buNone/>
            </a:pP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seek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() method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23528" y="908720"/>
            <a:ext cx="8496944" cy="53285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fseek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 function is used to set the file pointer to the specified offset. It is used to write data into file at desired location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fseek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(FILE *stream, long 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offset, 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whence) 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There are 3 constants used in 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fseek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 function for whence: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SEEK_SET, SEEK_CUR and SEEK_END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SEEK_SET – It moves file pointer position to the beginning of the file.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SEEK_CUR–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moves file pointer position to given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location.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SEEK_END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– It moves file pointer position to the end of file.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2" y="116632"/>
            <a:ext cx="481409" cy="49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28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31840" y="6381328"/>
            <a:ext cx="3352801" cy="365125"/>
          </a:xfrm>
        </p:spPr>
        <p:txBody>
          <a:bodyPr/>
          <a:lstStyle/>
          <a:p>
            <a:r>
              <a:rPr lang="sv-SE" smtClean="0"/>
              <a:t>Asst. Prof. Bhavika Vaghela - PICA - Parul University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74" y="54591"/>
            <a:ext cx="9031422" cy="581924"/>
          </a:xfrm>
        </p:spPr>
        <p:txBody>
          <a:bodyPr/>
          <a:lstStyle/>
          <a:p>
            <a:pPr marL="0" indent="0" algn="l">
              <a:buNone/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23528" y="908720"/>
            <a:ext cx="8496944" cy="5328592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2" y="116632"/>
            <a:ext cx="481409" cy="498251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997129"/>
              </p:ext>
            </p:extLst>
          </p:nvPr>
        </p:nvGraphicFramePr>
        <p:xfrm>
          <a:off x="1043608" y="1412776"/>
          <a:ext cx="6096000" cy="40233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261973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#include &lt;</a:t>
                      </a:r>
                      <a:r>
                        <a:rPr lang="en-IN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  </a:t>
                      </a:r>
                    </a:p>
                    <a:p>
                      <a:r>
                        <a:rPr lang="en-IN" sz="2000" b="1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main()</a:t>
                      </a:r>
                    </a:p>
                    <a:p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  </a:t>
                      </a:r>
                    </a:p>
                    <a:p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 </a:t>
                      </a:r>
                      <a:r>
                        <a:rPr lang="en-IN" sz="2000" b="1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FILE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*</a:t>
                      </a:r>
                      <a:r>
                        <a:rPr lang="en-IN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  </a:t>
                      </a:r>
                    </a:p>
                    <a:p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</a:t>
                      </a:r>
                    </a:p>
                    <a:p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 </a:t>
                      </a:r>
                      <a:r>
                        <a:rPr lang="en-IN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= </a:t>
                      </a:r>
                      <a:r>
                        <a:rPr lang="en-IN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fopen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("</a:t>
                      </a:r>
                      <a:r>
                        <a:rPr lang="en-IN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myfile.txt","w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+");  </a:t>
                      </a:r>
                    </a:p>
                    <a:p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 </a:t>
                      </a:r>
                      <a:r>
                        <a:rPr lang="en-IN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fputs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("This is file</a:t>
                      </a:r>
                      <a:r>
                        <a:rPr lang="en-IN" sz="20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in C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", </a:t>
                      </a:r>
                      <a:r>
                        <a:rPr lang="en-IN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  </a:t>
                      </a:r>
                    </a:p>
                    <a:p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  </a:t>
                      </a:r>
                    </a:p>
                    <a:p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 </a:t>
                      </a:r>
                      <a:r>
                        <a:rPr lang="en-IN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fseek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 </a:t>
                      </a:r>
                      <a:r>
                        <a:rPr lang="en-IN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 7, SEEK_SET );  </a:t>
                      </a:r>
                    </a:p>
                    <a:p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 </a:t>
                      </a:r>
                      <a:r>
                        <a:rPr lang="en-IN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fputs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(“Bob the builder", </a:t>
                      </a:r>
                      <a:r>
                        <a:rPr lang="en-IN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  </a:t>
                      </a:r>
                    </a:p>
                    <a:p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 </a:t>
                      </a:r>
                      <a:r>
                        <a:rPr lang="en-IN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fclose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IN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  </a:t>
                      </a:r>
                    </a:p>
                    <a:p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 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726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053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31840" y="6381328"/>
            <a:ext cx="3352801" cy="365125"/>
          </a:xfrm>
        </p:spPr>
        <p:txBody>
          <a:bodyPr/>
          <a:lstStyle/>
          <a:p>
            <a:r>
              <a:rPr lang="sv-SE" smtClean="0"/>
              <a:t>Asst. Prof. Bhavika Vaghela - PICA - Parul University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74" y="54591"/>
            <a:ext cx="9031422" cy="581924"/>
          </a:xfrm>
        </p:spPr>
        <p:txBody>
          <a:bodyPr/>
          <a:lstStyle/>
          <a:p>
            <a:pPr marL="0" indent="0" algn="l">
              <a:buNone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ewind()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72313" y="707163"/>
            <a:ext cx="8496944" cy="53285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The rewind() function sets the file pointer at the beginning of the stream. It is useful if you have to use stream many times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void rewind(FILE *stream)</a:t>
            </a:r>
            <a:r>
              <a:rPr lang="en-IN" dirty="0"/>
              <a:t>  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2" y="116632"/>
            <a:ext cx="481409" cy="498251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20299"/>
              </p:ext>
            </p:extLst>
          </p:nvPr>
        </p:nvGraphicFramePr>
        <p:xfrm>
          <a:off x="971600" y="2091139"/>
          <a:ext cx="6768752" cy="47548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768752">
                  <a:extLst>
                    <a:ext uri="{9D8B030D-6E8A-4147-A177-3AD203B41FA5}">
                      <a16:colId xmlns:a16="http://schemas.microsoft.com/office/drawing/2014/main" val="2394454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#include&lt;</a:t>
                      </a:r>
                      <a:r>
                        <a:rPr lang="en-IN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  </a:t>
                      </a:r>
                    </a:p>
                    <a:p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#include&lt;</a:t>
                      </a:r>
                      <a:r>
                        <a:rPr lang="en-IN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conio.h</a:t>
                      </a:r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  </a:t>
                      </a:r>
                    </a:p>
                    <a:p>
                      <a:r>
                        <a:rPr lang="en-I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main(){  </a:t>
                      </a:r>
                    </a:p>
                    <a:p>
                      <a:r>
                        <a:rPr lang="en-I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FILE</a:t>
                      </a:r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*</a:t>
                      </a:r>
                      <a:r>
                        <a:rPr lang="en-IN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  </a:t>
                      </a:r>
                    </a:p>
                    <a:p>
                      <a:r>
                        <a:rPr lang="en-I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char</a:t>
                      </a:r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c;  </a:t>
                      </a:r>
                    </a:p>
                    <a:p>
                      <a:r>
                        <a:rPr lang="en-IN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clrscr</a:t>
                      </a:r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();  </a:t>
                      </a:r>
                    </a:p>
                    <a:p>
                      <a:r>
                        <a:rPr lang="en-IN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IN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fopen</a:t>
                      </a:r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("</a:t>
                      </a:r>
                      <a:r>
                        <a:rPr lang="en-IN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file.txt","r</a:t>
                      </a:r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");    </a:t>
                      </a:r>
                    </a:p>
                    <a:p>
                      <a:r>
                        <a:rPr lang="en-I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while</a:t>
                      </a:r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((c=</a:t>
                      </a:r>
                      <a:r>
                        <a:rPr lang="en-IN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fgetc</a:t>
                      </a:r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IN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))!=EOF)</a:t>
                      </a:r>
                    </a:p>
                    <a:p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  </a:t>
                      </a:r>
                      <a:r>
                        <a:rPr lang="en-IN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-IN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("%</a:t>
                      </a:r>
                      <a:r>
                        <a:rPr lang="en-IN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c",c</a:t>
                      </a:r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  </a:t>
                      </a:r>
                      <a:r>
                        <a:rPr lang="en-IN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  </a:t>
                      </a:r>
                    </a:p>
                    <a:p>
                      <a:endParaRPr lang="en-IN" sz="1800" b="0" i="0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rewind(</a:t>
                      </a:r>
                      <a:r>
                        <a:rPr lang="en-IN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);//moves the file pointer at beginning of the file  </a:t>
                      </a:r>
                    </a:p>
                    <a:p>
                      <a:r>
                        <a:rPr lang="en-I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while</a:t>
                      </a:r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((c=</a:t>
                      </a:r>
                      <a:r>
                        <a:rPr lang="en-IN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fgetc</a:t>
                      </a:r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IN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))!=EOF)</a:t>
                      </a:r>
                    </a:p>
                    <a:p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 </a:t>
                      </a:r>
                      <a:r>
                        <a:rPr lang="en-IN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IN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("%</a:t>
                      </a:r>
                      <a:r>
                        <a:rPr lang="en-IN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c",c</a:t>
                      </a:r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  </a:t>
                      </a:r>
                      <a:r>
                        <a:rPr lang="en-IN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   </a:t>
                      </a:r>
                    </a:p>
                    <a:p>
                      <a:r>
                        <a:rPr lang="en-IN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fclose</a:t>
                      </a:r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IN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    </a:t>
                      </a:r>
                    </a:p>
                    <a:p>
                      <a:r>
                        <a:rPr lang="en-IN" sz="18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getch</a:t>
                      </a:r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();    </a:t>
                      </a:r>
                    </a:p>
                    <a:p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 </a:t>
                      </a:r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4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16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31840" y="6381328"/>
            <a:ext cx="3352801" cy="365125"/>
          </a:xfrm>
        </p:spPr>
        <p:txBody>
          <a:bodyPr/>
          <a:lstStyle/>
          <a:p>
            <a:r>
              <a:rPr lang="sv-SE" smtClean="0"/>
              <a:t>Asst. Prof. Bhavika Vaghela - PICA - Parul University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74" y="54591"/>
            <a:ext cx="9031422" cy="581924"/>
          </a:xfrm>
        </p:spPr>
        <p:txBody>
          <a:bodyPr/>
          <a:lstStyle/>
          <a:p>
            <a:pPr marL="0" indent="0" algn="l">
              <a:buNone/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23528" y="908720"/>
            <a:ext cx="8496944" cy="53285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/>
              <a:t>The </a:t>
            </a:r>
            <a:r>
              <a:rPr lang="en-US" dirty="0" err="1"/>
              <a:t>ftell</a:t>
            </a:r>
            <a:r>
              <a:rPr lang="en-US" dirty="0"/>
              <a:t>() function returns the current file position of the specified stream.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We </a:t>
            </a:r>
            <a:r>
              <a:rPr lang="en-US" dirty="0"/>
              <a:t>can use </a:t>
            </a:r>
            <a:r>
              <a:rPr lang="en-US" dirty="0" err="1"/>
              <a:t>ftell</a:t>
            </a:r>
            <a:r>
              <a:rPr lang="en-US" dirty="0"/>
              <a:t>() function to get the total size of a file after moving file pointer at the end of file.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We </a:t>
            </a:r>
            <a:r>
              <a:rPr lang="en-US" dirty="0"/>
              <a:t>can use SEEK_END constant to move the file pointer at the end of file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1" dirty="0"/>
              <a:t>long</a:t>
            </a:r>
            <a:r>
              <a:rPr lang="en-IN" dirty="0"/>
              <a:t> </a:t>
            </a:r>
            <a:r>
              <a:rPr lang="en-IN" b="1" dirty="0" err="1"/>
              <a:t>int</a:t>
            </a:r>
            <a:r>
              <a:rPr lang="en-IN" dirty="0"/>
              <a:t> </a:t>
            </a:r>
            <a:r>
              <a:rPr lang="en-IN" dirty="0" err="1"/>
              <a:t>ftell</a:t>
            </a:r>
            <a:r>
              <a:rPr lang="en-IN" dirty="0"/>
              <a:t>(</a:t>
            </a:r>
            <a:r>
              <a:rPr lang="en-IN" b="1" dirty="0"/>
              <a:t>FILE</a:t>
            </a:r>
            <a:r>
              <a:rPr lang="en-IN" dirty="0"/>
              <a:t> *stream)  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2" y="116632"/>
            <a:ext cx="481409" cy="49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84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31840" y="6381328"/>
            <a:ext cx="3352801" cy="365125"/>
          </a:xfrm>
        </p:spPr>
        <p:txBody>
          <a:bodyPr/>
          <a:lstStyle/>
          <a:p>
            <a:r>
              <a:rPr lang="sv-SE" smtClean="0"/>
              <a:t>Asst. Prof. Bhavika Vaghela - PICA - Parul University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74" y="54591"/>
            <a:ext cx="9031422" cy="581924"/>
          </a:xfrm>
        </p:spPr>
        <p:txBody>
          <a:bodyPr/>
          <a:lstStyle/>
          <a:p>
            <a:pPr marL="0" indent="0" algn="l"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Program of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fseek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()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23528" y="908720"/>
            <a:ext cx="8496944" cy="53285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2" y="116632"/>
            <a:ext cx="481409" cy="498251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680922"/>
              </p:ext>
            </p:extLst>
          </p:nvPr>
        </p:nvGraphicFramePr>
        <p:xfrm>
          <a:off x="1524000" y="1397000"/>
          <a:ext cx="6096000" cy="49682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345291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#include &lt;</a:t>
                      </a:r>
                      <a:r>
                        <a:rPr lang="en-IN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  </a:t>
                      </a:r>
                    </a:p>
                    <a:p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#include &lt;</a:t>
                      </a:r>
                      <a:r>
                        <a:rPr lang="en-IN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conio.h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&gt;  </a:t>
                      </a:r>
                    </a:p>
                    <a:p>
                      <a:r>
                        <a:rPr lang="en-IN" sz="2000" b="1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main ()</a:t>
                      </a:r>
                    </a:p>
                    <a:p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{  </a:t>
                      </a:r>
                    </a:p>
                    <a:p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 </a:t>
                      </a:r>
                      <a:r>
                        <a:rPr lang="en-IN" sz="2000" b="1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FILE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*</a:t>
                      </a:r>
                      <a:r>
                        <a:rPr lang="en-IN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;  </a:t>
                      </a:r>
                    </a:p>
                    <a:p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 </a:t>
                      </a:r>
                      <a:r>
                        <a:rPr lang="en-IN" sz="2000" b="1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length;  </a:t>
                      </a:r>
                    </a:p>
                    <a:p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 </a:t>
                      </a:r>
                      <a:r>
                        <a:rPr lang="en-IN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clrscr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();  </a:t>
                      </a:r>
                    </a:p>
                    <a:p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 </a:t>
                      </a:r>
                      <a:r>
                        <a:rPr lang="en-IN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= </a:t>
                      </a:r>
                      <a:r>
                        <a:rPr lang="en-IN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fopen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("file.txt", "r");  </a:t>
                      </a:r>
                    </a:p>
                    <a:p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 </a:t>
                      </a:r>
                      <a:r>
                        <a:rPr lang="en-IN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fseek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IN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 0, SEEK_END);  </a:t>
                      </a:r>
                    </a:p>
                    <a:p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</a:t>
                      </a:r>
                    </a:p>
                    <a:p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 length = </a:t>
                      </a:r>
                      <a:r>
                        <a:rPr lang="en-IN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ftell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IN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  </a:t>
                      </a:r>
                    </a:p>
                    <a:p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</a:t>
                      </a:r>
                    </a:p>
                    <a:p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 </a:t>
                      </a:r>
                      <a:r>
                        <a:rPr lang="en-IN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fclose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IN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);  </a:t>
                      </a:r>
                    </a:p>
                    <a:p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 </a:t>
                      </a:r>
                      <a:r>
                        <a:rPr lang="en-IN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("Size of file: %d bytes", length);  </a:t>
                      </a:r>
                    </a:p>
                    <a:p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  </a:t>
                      </a:r>
                      <a:r>
                        <a:rPr lang="en-IN" sz="2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getch</a:t>
                      </a:r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();  </a:t>
                      </a:r>
                    </a:p>
                    <a:p>
                      <a:r>
                        <a:rPr lang="en-IN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} 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595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00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31840" y="6381328"/>
            <a:ext cx="3352801" cy="365125"/>
          </a:xfrm>
        </p:spPr>
        <p:txBody>
          <a:bodyPr/>
          <a:lstStyle/>
          <a:p>
            <a:r>
              <a:rPr lang="sv-SE" smtClean="0"/>
              <a:t>Asst. Prof. Bhavika Vaghela - PICA - Parul University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74" y="54591"/>
            <a:ext cx="9031422" cy="581924"/>
          </a:xfrm>
        </p:spPr>
        <p:txBody>
          <a:bodyPr/>
          <a:lstStyle/>
          <a:p>
            <a:pPr marL="0" indent="0" algn="l">
              <a:buNone/>
            </a:pP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23528" y="908720"/>
            <a:ext cx="8496944" cy="5328592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2" y="116632"/>
            <a:ext cx="481409" cy="49825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913019" y="2967335"/>
            <a:ext cx="33179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</a:t>
            </a:r>
            <a:r>
              <a:rPr 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You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343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31840" y="6381328"/>
            <a:ext cx="3352801" cy="365125"/>
          </a:xfrm>
        </p:spPr>
        <p:txBody>
          <a:bodyPr/>
          <a:lstStyle/>
          <a:p>
            <a:r>
              <a:rPr lang="sv-SE" smtClean="0"/>
              <a:t>Asst. Prof. Bhavika Vaghela - PICA - Parul University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74" y="54591"/>
            <a:ext cx="9031422" cy="581924"/>
          </a:xfrm>
        </p:spPr>
        <p:txBody>
          <a:bodyPr/>
          <a:lstStyle/>
          <a:p>
            <a:pPr marL="0" indent="0" algn="l"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Introduction of file 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23528" y="908720"/>
            <a:ext cx="8496944" cy="5328592"/>
          </a:xfrm>
        </p:spPr>
        <p:txBody>
          <a:bodyPr>
            <a:normAutofit/>
          </a:bodyPr>
          <a:lstStyle/>
          <a:p>
            <a:pPr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 file is a collection of related data that a computers treats as a single unit</a:t>
            </a: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Computers store files to secondary storage so that the contents of files remain intact when a computer shuts down</a:t>
            </a: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When a computer reads a file, it copies the file from the storage device to memory; when it writes to a file, it transfers data from memory to the storage device</a:t>
            </a: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 uses a structure called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FILE (defined in 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stdio.h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to store the attributes of a file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2" y="116632"/>
            <a:ext cx="481409" cy="49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75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31840" y="6381328"/>
            <a:ext cx="3352801" cy="365125"/>
          </a:xfrm>
        </p:spPr>
        <p:txBody>
          <a:bodyPr/>
          <a:lstStyle/>
          <a:p>
            <a:r>
              <a:rPr lang="sv-SE" smtClean="0"/>
              <a:t>Asst. Prof. Bhavika Vaghela - PICA - Parul University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74" y="54591"/>
            <a:ext cx="9031422" cy="581924"/>
          </a:xfrm>
        </p:spPr>
        <p:txBody>
          <a:bodyPr/>
          <a:lstStyle/>
          <a:p>
            <a:pPr marL="0" indent="0" algn="l"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Step to processing on file 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23528" y="908720"/>
            <a:ext cx="8496944" cy="5328592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Create the stream via a pointer variable using the FILE structure:</a:t>
            </a:r>
            <a:br>
              <a:rPr lang="en-IN" sz="2400" dirty="0">
                <a:latin typeface="Times New Roman" pitchFamily="18" charset="0"/>
                <a:cs typeface="Times New Roman" pitchFamily="18" charset="0"/>
              </a:rPr>
            </a:b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	FILE *p;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Open the file, associating the stream name with the file name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file is not there in system than create it.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Read or write the data.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Close the file.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2" y="116632"/>
            <a:ext cx="481409" cy="49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99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31840" y="6381328"/>
            <a:ext cx="3352801" cy="365125"/>
          </a:xfrm>
        </p:spPr>
        <p:txBody>
          <a:bodyPr/>
          <a:lstStyle/>
          <a:p>
            <a:r>
              <a:rPr lang="sv-SE" smtClean="0"/>
              <a:t>Asst. Prof. Bhavika Vaghela - PICA - Parul University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74" y="54591"/>
            <a:ext cx="9031422" cy="581924"/>
          </a:xfrm>
        </p:spPr>
        <p:txBody>
          <a:bodyPr/>
          <a:lstStyle/>
          <a:p>
            <a:pPr marL="0" indent="0" algn="l"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Some basic file operation 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23528" y="908720"/>
            <a:ext cx="8496944" cy="5328592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fopen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- open a file- specify how its opened (read/write) and type (binary/text) 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fclose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- close an opened file 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fread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- read from a file 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fwrite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- write to a file 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fseek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fsetpos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- move a file pointer to somewhere in a file. 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ftell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fgetpos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- tell you where the file pointer is located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2" y="116632"/>
            <a:ext cx="481409" cy="49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10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31840" y="6381328"/>
            <a:ext cx="3352801" cy="365125"/>
          </a:xfrm>
        </p:spPr>
        <p:txBody>
          <a:bodyPr/>
          <a:lstStyle/>
          <a:p>
            <a:r>
              <a:rPr lang="sv-SE" smtClean="0"/>
              <a:t>Asst. Prof. Bhavika Vaghela - PICA - Parul University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74" y="54591"/>
            <a:ext cx="9031422" cy="581924"/>
          </a:xfrm>
        </p:spPr>
        <p:txBody>
          <a:bodyPr/>
          <a:lstStyle/>
          <a:p>
            <a:pPr marL="0" indent="0" algn="l"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Modes for opening file 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2" y="116632"/>
            <a:ext cx="481409" cy="498251"/>
          </a:xfrm>
          <a:prstGeom prst="rect">
            <a:avLst/>
          </a:prstGeom>
        </p:spPr>
      </p:pic>
      <p:pic>
        <p:nvPicPr>
          <p:cNvPr id="7" name="Picture 4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55576" y="1484784"/>
            <a:ext cx="7584252" cy="3456384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1319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31840" y="6381328"/>
            <a:ext cx="3352801" cy="365125"/>
          </a:xfrm>
        </p:spPr>
        <p:txBody>
          <a:bodyPr/>
          <a:lstStyle/>
          <a:p>
            <a:r>
              <a:rPr lang="sv-SE" smtClean="0"/>
              <a:t>Asst. Prof. Bhavika Vaghela - PICA - Parul University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74" y="54591"/>
            <a:ext cx="9031422" cy="581924"/>
          </a:xfrm>
        </p:spPr>
        <p:txBody>
          <a:bodyPr/>
          <a:lstStyle/>
          <a:p>
            <a:pPr marL="0" indent="0" algn="l">
              <a:buNone/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… 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2" y="116632"/>
            <a:ext cx="481409" cy="4982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577" y="932409"/>
            <a:ext cx="6030416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05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31840" y="6381328"/>
            <a:ext cx="3352801" cy="365125"/>
          </a:xfrm>
        </p:spPr>
        <p:txBody>
          <a:bodyPr/>
          <a:lstStyle/>
          <a:p>
            <a:r>
              <a:rPr lang="sv-SE" smtClean="0"/>
              <a:t>Asst. Prof. Bhavika Vaghela - PICA - Parul University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74" y="54591"/>
            <a:ext cx="9031422" cy="581924"/>
          </a:xfrm>
        </p:spPr>
        <p:txBody>
          <a:bodyPr/>
          <a:lstStyle/>
          <a:p>
            <a:pPr marL="0" indent="0" algn="l">
              <a:buNone/>
            </a:pP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… 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23528" y="908720"/>
            <a:ext cx="8496944" cy="5328592"/>
          </a:xfrm>
        </p:spPr>
        <p:txBody>
          <a:bodyPr>
            <a:normAutofit/>
          </a:bodyPr>
          <a:lstStyle/>
          <a:p>
            <a:pPr marL="45720" indent="0" algn="just">
              <a:buClr>
                <a:srgbClr val="C00000"/>
              </a:buClr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2" y="116632"/>
            <a:ext cx="481409" cy="498251"/>
          </a:xfrm>
          <a:prstGeom prst="rect">
            <a:avLst/>
          </a:prstGeom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4575" y="2099759"/>
            <a:ext cx="7108825" cy="3005641"/>
          </a:xfrm>
          <a:prstGeom prst="rect">
            <a:avLst/>
          </a:prstGeom>
          <a:noFill/>
          <a:ln w="76200" algn="ctr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1363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31840" y="6381328"/>
            <a:ext cx="3352801" cy="365125"/>
          </a:xfrm>
        </p:spPr>
        <p:txBody>
          <a:bodyPr/>
          <a:lstStyle/>
          <a:p>
            <a:r>
              <a:rPr lang="sv-SE" smtClean="0"/>
              <a:t>Asst. Prof. Bhavika Vaghela - PICA - Parul University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74" y="54591"/>
            <a:ext cx="9031422" cy="581924"/>
          </a:xfrm>
        </p:spPr>
        <p:txBody>
          <a:bodyPr/>
          <a:lstStyle/>
          <a:p>
            <a:pPr marL="0" indent="0" algn="l">
              <a:buNone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Opening File 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23528" y="908720"/>
            <a:ext cx="8496944" cy="5328592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must open a file before read, write or update operation.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file open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fopen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()” function serves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two purposes: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It makes the connection between the physical file and the stream.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It creates “a program file structure to store the information” C needs to process the file.</a:t>
            </a:r>
          </a:p>
          <a:p>
            <a:pPr marL="45720" indent="0">
              <a:buClr>
                <a:srgbClr val="C00000"/>
              </a:buClr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Syntax: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filepointer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fopen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(“filename”, “mode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”);</a:t>
            </a: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file mode tells C how the program will use the file.</a:t>
            </a: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filename indicates the system name and location for the file.</a:t>
            </a:r>
          </a:p>
          <a:p>
            <a:pPr marL="45720" indent="0" algn="just">
              <a:buClr>
                <a:srgbClr val="C00000"/>
              </a:buClr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Example : 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 marL="265113" indent="0" algn="just">
              <a:buClr>
                <a:srgbClr val="C00000"/>
              </a:buClr>
              <a:buNone/>
            </a:pP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spData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fopen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(“MYFILE.TXT”, “w”);</a:t>
            </a:r>
          </a:p>
          <a:p>
            <a:pPr marL="265113" indent="0" algn="just">
              <a:buClr>
                <a:srgbClr val="C00000"/>
              </a:buClr>
              <a:buNone/>
            </a:pP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spData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fopen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(“A:\\MYFILE.TXT”, “w”);</a:t>
            </a:r>
          </a:p>
          <a:p>
            <a:pPr marL="45720" indent="0">
              <a:buClr>
                <a:schemeClr val="accent2">
                  <a:lumMod val="75000"/>
                </a:schemeClr>
              </a:buClr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432" y="116632"/>
            <a:ext cx="481409" cy="49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50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5724</TotalTime>
  <Words>2205</Words>
  <Application>Microsoft Office PowerPoint</Application>
  <PresentationFormat>On-screen Show (4:3)</PresentationFormat>
  <Paragraphs>236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Georgia</vt:lpstr>
      <vt:lpstr>Times New Roman</vt:lpstr>
      <vt:lpstr>Trebuchet MS</vt:lpstr>
      <vt:lpstr>Wingdings</vt:lpstr>
      <vt:lpstr>Slipstream</vt:lpstr>
      <vt:lpstr>PowerPoint Presentation</vt:lpstr>
      <vt:lpstr>Topics going to cover in File </vt:lpstr>
      <vt:lpstr>Introduction of file </vt:lpstr>
      <vt:lpstr>Step to processing on file </vt:lpstr>
      <vt:lpstr>Some basic file operation </vt:lpstr>
      <vt:lpstr>Modes for opening file </vt:lpstr>
      <vt:lpstr>Cont… </vt:lpstr>
      <vt:lpstr>Cont… </vt:lpstr>
      <vt:lpstr>Opening File </vt:lpstr>
      <vt:lpstr>Cont…</vt:lpstr>
      <vt:lpstr>Functions for file handling in c </vt:lpstr>
      <vt:lpstr>How fopen() function works </vt:lpstr>
      <vt:lpstr>How Close file fclose() function works </vt:lpstr>
      <vt:lpstr>fprintf() and fscanf() function</vt:lpstr>
      <vt:lpstr>Cont…</vt:lpstr>
      <vt:lpstr>fputc() and fgetc() function</vt:lpstr>
      <vt:lpstr>Cont…</vt:lpstr>
      <vt:lpstr>fputs() and fgets() function</vt:lpstr>
      <vt:lpstr>Cont…</vt:lpstr>
      <vt:lpstr>fseek() method</vt:lpstr>
      <vt:lpstr>Cont…</vt:lpstr>
      <vt:lpstr>rewind()</vt:lpstr>
      <vt:lpstr>Cont…</vt:lpstr>
      <vt:lpstr>Program of fseek()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</dc:creator>
  <cp:lastModifiedBy>SAI</cp:lastModifiedBy>
  <cp:revision>466</cp:revision>
  <dcterms:created xsi:type="dcterms:W3CDTF">2020-05-06T17:06:48Z</dcterms:created>
  <dcterms:modified xsi:type="dcterms:W3CDTF">2021-02-06T05:58:21Z</dcterms:modified>
</cp:coreProperties>
</file>