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5" r:id="rId3"/>
    <p:sldId id="257" r:id="rId4"/>
    <p:sldId id="276" r:id="rId5"/>
    <p:sldId id="258" r:id="rId6"/>
    <p:sldId id="259" r:id="rId7"/>
    <p:sldId id="260" r:id="rId8"/>
    <p:sldId id="277" r:id="rId9"/>
    <p:sldId id="278" r:id="rId10"/>
    <p:sldId id="283" r:id="rId11"/>
    <p:sldId id="284" r:id="rId12"/>
    <p:sldId id="285" r:id="rId13"/>
    <p:sldId id="286" r:id="rId14"/>
    <p:sldId id="287" r:id="rId15"/>
    <p:sldId id="288" r:id="rId16"/>
    <p:sldId id="281" r:id="rId17"/>
    <p:sldId id="289" r:id="rId18"/>
    <p:sldId id="291" r:id="rId19"/>
    <p:sldId id="292" r:id="rId20"/>
    <p:sldId id="282" r:id="rId21"/>
    <p:sldId id="290"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27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3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1BDBD2E-87EB-4496-B877-DF3861B7DA12}" type="datetimeFigureOut">
              <a:rPr lang="en-US" smtClean="0"/>
              <a:pPr/>
              <a:t>5/8/2021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499FE7-3D98-4DEA-9A91-6360123355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1BDBD2E-87EB-4496-B877-DF3861B7DA12}" type="datetimeFigureOut">
              <a:rPr lang="en-US" smtClean="0"/>
              <a:pPr/>
              <a:t>5/8/2021</a:t>
            </a:fld>
            <a:endParaRPr lang="en-US"/>
          </a:p>
        </p:txBody>
      </p:sp>
      <p:sp>
        <p:nvSpPr>
          <p:cNvPr id="9" name="Slide Number Placeholder 8"/>
          <p:cNvSpPr>
            <a:spLocks noGrp="1"/>
          </p:cNvSpPr>
          <p:nvPr>
            <p:ph type="sldNum" sz="quarter" idx="15"/>
          </p:nvPr>
        </p:nvSpPr>
        <p:spPr/>
        <p:txBody>
          <a:bodyPr rtlCol="0"/>
          <a:lstStyle/>
          <a:p>
            <a:fld id="{79499FE7-3D98-4DEA-9A91-63601233552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1BDBD2E-87EB-4496-B877-DF3861B7DA12}" type="datetimeFigureOut">
              <a:rPr lang="en-US" smtClean="0"/>
              <a:pPr/>
              <a:t>5/8/2021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9499FE7-3D98-4DEA-9A91-6360123355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1BDBD2E-87EB-4496-B877-DF3861B7DA12}" type="datetimeFigureOut">
              <a:rPr lang="en-US" smtClean="0"/>
              <a:pPr/>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99FE7-3D98-4DEA-9A91-63601233552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1BDBD2E-87EB-4496-B877-DF3861B7DA12}" type="datetimeFigureOut">
              <a:rPr lang="en-US" smtClean="0"/>
              <a:pPr/>
              <a:t>5/8/2021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99FE7-3D98-4DEA-9A91-63601233552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1BDBD2E-87EB-4496-B877-DF3861B7DA12}" type="datetimeFigureOut">
              <a:rPr lang="en-US" smtClean="0"/>
              <a:pPr/>
              <a:t>5/8/2021</a:t>
            </a:fld>
            <a:endParaRPr lang="en-US"/>
          </a:p>
        </p:txBody>
      </p:sp>
      <p:sp>
        <p:nvSpPr>
          <p:cNvPr id="7" name="Slide Number Placeholder 6"/>
          <p:cNvSpPr>
            <a:spLocks noGrp="1"/>
          </p:cNvSpPr>
          <p:nvPr>
            <p:ph type="sldNum" sz="quarter" idx="11"/>
          </p:nvPr>
        </p:nvSpPr>
        <p:spPr/>
        <p:txBody>
          <a:bodyPr rtlCol="0"/>
          <a:lstStyle/>
          <a:p>
            <a:fld id="{79499FE7-3D98-4DEA-9A91-63601233552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DBD2E-87EB-4496-B877-DF3861B7DA12}" type="datetimeFigureOut">
              <a:rPr lang="en-US" smtClean="0"/>
              <a:pPr/>
              <a:t>5/8/2021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1BDBD2E-87EB-4496-B877-DF3861B7DA12}" type="datetimeFigureOut">
              <a:rPr lang="en-US" smtClean="0"/>
              <a:pPr/>
              <a:t>5/8/2021</a:t>
            </a:fld>
            <a:endParaRPr lang="en-US"/>
          </a:p>
        </p:txBody>
      </p:sp>
      <p:sp>
        <p:nvSpPr>
          <p:cNvPr id="22" name="Slide Number Placeholder 21"/>
          <p:cNvSpPr>
            <a:spLocks noGrp="1"/>
          </p:cNvSpPr>
          <p:nvPr>
            <p:ph type="sldNum" sz="quarter" idx="15"/>
          </p:nvPr>
        </p:nvSpPr>
        <p:spPr/>
        <p:txBody>
          <a:bodyPr rtlCol="0"/>
          <a:lstStyle/>
          <a:p>
            <a:fld id="{79499FE7-3D98-4DEA-9A91-63601233552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1BDBD2E-87EB-4496-B877-DF3861B7DA12}" type="datetimeFigureOut">
              <a:rPr lang="en-US" smtClean="0"/>
              <a:pPr/>
              <a:t>5/8/2021</a:t>
            </a:fld>
            <a:endParaRPr lang="en-US"/>
          </a:p>
        </p:txBody>
      </p:sp>
      <p:sp>
        <p:nvSpPr>
          <p:cNvPr id="18" name="Slide Number Placeholder 17"/>
          <p:cNvSpPr>
            <a:spLocks noGrp="1"/>
          </p:cNvSpPr>
          <p:nvPr>
            <p:ph type="sldNum" sz="quarter" idx="11"/>
          </p:nvPr>
        </p:nvSpPr>
        <p:spPr/>
        <p:txBody>
          <a:bodyPr rtlCol="0"/>
          <a:lstStyle/>
          <a:p>
            <a:fld id="{79499FE7-3D98-4DEA-9A91-63601233552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1BDBD2E-87EB-4496-B877-DF3861B7DA12}" type="datetimeFigureOut">
              <a:rPr lang="en-US" smtClean="0"/>
              <a:pPr/>
              <a:t>5/8/2021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499FE7-3D98-4DEA-9A91-6360123355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5" Type="http://schemas.openxmlformats.org/officeDocument/2006/relationships/hyperlink" Target="https://www.quora.com/" TargetMode="External"/><Relationship Id="rId4" Type="http://schemas.openxmlformats.org/officeDocument/2006/relationships/hyperlink" Target="https://docs.microsoft.com/en-us" TargetMode="External"/></Relationships>
</file>

<file path=ppt/slides/_rels/slide3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332656"/>
            <a:ext cx="7772400" cy="1081825"/>
          </a:xfrm>
        </p:spPr>
        <p:txBody>
          <a:bodyPr>
            <a:normAutofit/>
          </a:bodyPr>
          <a:lstStyle/>
          <a:p>
            <a:pPr algn="ctr"/>
            <a:r>
              <a:rPr lang="en-US" sz="4000" dirty="0">
                <a:solidFill>
                  <a:schemeClr val="tx1"/>
                </a:solidFill>
              </a:rPr>
              <a:t>flight booking system</a:t>
            </a:r>
          </a:p>
        </p:txBody>
      </p:sp>
      <p:sp>
        <p:nvSpPr>
          <p:cNvPr id="3" name="Subtitle 2"/>
          <p:cNvSpPr>
            <a:spLocks noGrp="1"/>
          </p:cNvSpPr>
          <p:nvPr>
            <p:ph type="subTitle" idx="1"/>
          </p:nvPr>
        </p:nvSpPr>
        <p:spPr>
          <a:xfrm>
            <a:off x="1187232" y="2060848"/>
            <a:ext cx="7772400" cy="1199704"/>
          </a:xfrm>
        </p:spPr>
        <p:txBody>
          <a:bodyPr>
            <a:noAutofit/>
          </a:bodyPr>
          <a:lstStyle/>
          <a:p>
            <a:pPr algn="ctr"/>
            <a:r>
              <a:rPr lang="en-US" sz="2600" dirty="0"/>
              <a:t>Parul Institute of Computer Applications</a:t>
            </a:r>
          </a:p>
          <a:p>
            <a:pPr algn="ctr"/>
            <a:r>
              <a:rPr lang="en-US" sz="2800" dirty="0"/>
              <a:t>Semester 2 Project -1</a:t>
            </a:r>
          </a:p>
          <a:p>
            <a:pPr algn="ctr"/>
            <a:r>
              <a:rPr lang="en-US" sz="2400" dirty="0" smtClean="0"/>
              <a:t>2020-21</a:t>
            </a:r>
          </a:p>
          <a:p>
            <a:pPr algn="ctr"/>
            <a:endParaRPr lang="en-US" sz="2400" dirty="0"/>
          </a:p>
          <a:p>
            <a:pPr algn="ctr"/>
            <a:r>
              <a:rPr lang="en-US" sz="2600" dirty="0"/>
              <a:t>Team </a:t>
            </a:r>
            <a:r>
              <a:rPr lang="en-US" sz="2600" dirty="0" smtClean="0"/>
              <a:t>members</a:t>
            </a:r>
          </a:p>
          <a:p>
            <a:pPr algn="ctr"/>
            <a:endParaRPr lang="en-US" sz="2600" dirty="0"/>
          </a:p>
          <a:p>
            <a:pPr lvl="3" algn="just"/>
            <a:r>
              <a:rPr lang="en-IN" sz="2000" b="1" dirty="0">
                <a:solidFill>
                  <a:schemeClr val="accent6">
                    <a:lumMod val="75000"/>
                  </a:schemeClr>
                </a:solidFill>
              </a:rPr>
              <a:t>1. </a:t>
            </a:r>
            <a:r>
              <a:rPr lang="en-IN" sz="2000" b="1" dirty="0" smtClean="0">
                <a:solidFill>
                  <a:schemeClr val="accent6">
                    <a:lumMod val="75000"/>
                  </a:schemeClr>
                </a:solidFill>
              </a:rPr>
              <a:t>200510101159  Aman Kumar Singh, C</a:t>
            </a:r>
            <a:endParaRPr lang="en-IN" sz="2000" b="1" dirty="0">
              <a:solidFill>
                <a:schemeClr val="accent6">
                  <a:lumMod val="75000"/>
                </a:schemeClr>
              </a:solidFill>
            </a:endParaRPr>
          </a:p>
          <a:p>
            <a:pPr lvl="3" algn="just"/>
            <a:r>
              <a:rPr lang="en-IN" sz="2000" b="1" dirty="0">
                <a:solidFill>
                  <a:schemeClr val="accent6">
                    <a:lumMod val="75000"/>
                  </a:schemeClr>
                </a:solidFill>
              </a:rPr>
              <a:t>2. </a:t>
            </a:r>
            <a:r>
              <a:rPr lang="en-IN" sz="2000" b="1" dirty="0" smtClean="0">
                <a:solidFill>
                  <a:schemeClr val="accent6">
                    <a:lumMod val="75000"/>
                  </a:schemeClr>
                </a:solidFill>
              </a:rPr>
              <a:t>200510101164  Roshani Singh, C</a:t>
            </a:r>
          </a:p>
          <a:p>
            <a:pPr lvl="3" algn="just"/>
            <a:r>
              <a:rPr lang="en-IN" sz="2000" b="1" dirty="0" smtClean="0">
                <a:solidFill>
                  <a:schemeClr val="accent6">
                    <a:lumMod val="75000"/>
                  </a:schemeClr>
                </a:solidFill>
              </a:rPr>
              <a:t>3</a:t>
            </a:r>
            <a:r>
              <a:rPr lang="en-IN" sz="2000" b="1" dirty="0">
                <a:solidFill>
                  <a:schemeClr val="accent6">
                    <a:lumMod val="75000"/>
                  </a:schemeClr>
                </a:solidFill>
              </a:rPr>
              <a:t>. </a:t>
            </a:r>
            <a:r>
              <a:rPr lang="en-IN" sz="2000" b="1" dirty="0" smtClean="0">
                <a:solidFill>
                  <a:schemeClr val="accent6">
                    <a:lumMod val="75000"/>
                  </a:schemeClr>
                </a:solidFill>
              </a:rPr>
              <a:t>200510101169  Mitanshi Solanki, C</a:t>
            </a:r>
            <a:endParaRPr lang="en-IN" sz="2000" b="1" dirty="0">
              <a:solidFill>
                <a:schemeClr val="accent6">
                  <a:lumMod val="75000"/>
                </a:schemeClr>
              </a:solidFill>
            </a:endParaRPr>
          </a:p>
          <a:p>
            <a:pPr algn="ctr"/>
            <a:endParaRPr lang="en-IN" sz="2000" b="1" dirty="0"/>
          </a:p>
          <a:p>
            <a:pPr algn="ct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216" y="332656"/>
            <a:ext cx="7467600" cy="796950"/>
          </a:xfrm>
        </p:spPr>
        <p:txBody>
          <a:bodyPr/>
          <a:lstStyle/>
          <a:p>
            <a:r>
              <a:rPr lang="en-US" dirty="0"/>
              <a:t>Data Dictionary </a:t>
            </a:r>
            <a:endParaRPr lang="en-IN" dirty="0"/>
          </a:p>
        </p:txBody>
      </p:sp>
      <p:sp>
        <p:nvSpPr>
          <p:cNvPr id="3" name="Content Placeholder 2"/>
          <p:cNvSpPr>
            <a:spLocks noGrp="1"/>
          </p:cNvSpPr>
          <p:nvPr>
            <p:ph sz="quarter" idx="1"/>
          </p:nvPr>
        </p:nvSpPr>
        <p:spPr/>
        <p:txBody>
          <a:bodyPr/>
          <a:lstStyle/>
          <a:p>
            <a:pPr marL="0" indent="0">
              <a:buNone/>
            </a:pPr>
            <a:r>
              <a:rPr lang="en-US" b="1" dirty="0" smtClean="0"/>
              <a:t>2. Add Flight Details</a:t>
            </a:r>
          </a:p>
          <a:p>
            <a:pPr marL="365760" lvl="1" indent="0">
              <a:buNone/>
            </a:pPr>
            <a:r>
              <a:rPr lang="en-US" sz="2000" dirty="0"/>
              <a:t>In this Table Program will ask for Flight ID, Destination Point and Departure Point for Add Flight Details in the System.</a:t>
            </a:r>
            <a:endParaRPr lang="en-IN" sz="2000" dirty="0"/>
          </a:p>
          <a:p>
            <a:pPr marL="0" indent="0">
              <a:buNone/>
            </a:pPr>
            <a:endParaRPr lang="en-US" b="1" dirty="0" smtClean="0"/>
          </a:p>
        </p:txBody>
      </p:sp>
      <p:graphicFrame>
        <p:nvGraphicFramePr>
          <p:cNvPr id="4" name="Table 3"/>
          <p:cNvGraphicFramePr>
            <a:graphicFrameLocks noGrp="1"/>
          </p:cNvGraphicFramePr>
          <p:nvPr>
            <p:extLst>
              <p:ext uri="{D42A27DB-BD31-4B8C-83A1-F6EECF244321}">
                <p14:modId xmlns:p14="http://schemas.microsoft.com/office/powerpoint/2010/main" val="495265676"/>
              </p:ext>
            </p:extLst>
          </p:nvPr>
        </p:nvGraphicFramePr>
        <p:xfrm>
          <a:off x="755577" y="3212976"/>
          <a:ext cx="7468233" cy="3244850"/>
        </p:xfrm>
        <a:graphic>
          <a:graphicData uri="http://schemas.openxmlformats.org/drawingml/2006/table">
            <a:tbl>
              <a:tblPr firstRow="1" firstCol="1" bandRow="1">
                <a:tableStyleId>{5C22544A-7EE6-4342-B048-85BDC9FD1C3A}</a:tableStyleId>
              </a:tblPr>
              <a:tblGrid>
                <a:gridCol w="572915">
                  <a:extLst>
                    <a:ext uri="{9D8B030D-6E8A-4147-A177-3AD203B41FA5}">
                      <a16:colId xmlns:a16="http://schemas.microsoft.com/office/drawing/2014/main" val="4194180305"/>
                    </a:ext>
                  </a:extLst>
                </a:gridCol>
                <a:gridCol w="1193290">
                  <a:extLst>
                    <a:ext uri="{9D8B030D-6E8A-4147-A177-3AD203B41FA5}">
                      <a16:colId xmlns:a16="http://schemas.microsoft.com/office/drawing/2014/main" val="4237786121"/>
                    </a:ext>
                  </a:extLst>
                </a:gridCol>
                <a:gridCol w="959378">
                  <a:extLst>
                    <a:ext uri="{9D8B030D-6E8A-4147-A177-3AD203B41FA5}">
                      <a16:colId xmlns:a16="http://schemas.microsoft.com/office/drawing/2014/main" val="1789949307"/>
                    </a:ext>
                  </a:extLst>
                </a:gridCol>
                <a:gridCol w="732246">
                  <a:extLst>
                    <a:ext uri="{9D8B030D-6E8A-4147-A177-3AD203B41FA5}">
                      <a16:colId xmlns:a16="http://schemas.microsoft.com/office/drawing/2014/main" val="1990899383"/>
                    </a:ext>
                  </a:extLst>
                </a:gridCol>
                <a:gridCol w="1193290">
                  <a:extLst>
                    <a:ext uri="{9D8B030D-6E8A-4147-A177-3AD203B41FA5}">
                      <a16:colId xmlns:a16="http://schemas.microsoft.com/office/drawing/2014/main" val="4153676972"/>
                    </a:ext>
                  </a:extLst>
                </a:gridCol>
                <a:gridCol w="1310246">
                  <a:extLst>
                    <a:ext uri="{9D8B030D-6E8A-4147-A177-3AD203B41FA5}">
                      <a16:colId xmlns:a16="http://schemas.microsoft.com/office/drawing/2014/main" val="2508514874"/>
                    </a:ext>
                  </a:extLst>
                </a:gridCol>
                <a:gridCol w="1506868">
                  <a:extLst>
                    <a:ext uri="{9D8B030D-6E8A-4147-A177-3AD203B41FA5}">
                      <a16:colId xmlns:a16="http://schemas.microsoft.com/office/drawing/2014/main" val="889091154"/>
                    </a:ext>
                  </a:extLst>
                </a:gridCol>
              </a:tblGrid>
              <a:tr h="487680">
                <a:tc>
                  <a:txBody>
                    <a:bodyPr/>
                    <a:lstStyle/>
                    <a:p>
                      <a:pPr algn="ctr">
                        <a:lnSpc>
                          <a:spcPct val="150000"/>
                        </a:lnSpc>
                        <a:spcAft>
                          <a:spcPts val="0"/>
                        </a:spcAft>
                      </a:pPr>
                      <a:r>
                        <a:rPr lang="en-US" sz="1200">
                          <a:effectLst/>
                        </a:rPr>
                        <a:t>Sr. No.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Field 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Data Type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Size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Constraint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Description</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Example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9429940"/>
                  </a:ext>
                </a:extLst>
              </a:tr>
              <a:tr h="735965">
                <a:tc>
                  <a:txBody>
                    <a:bodyPr/>
                    <a:lstStyle/>
                    <a:p>
                      <a:pPr>
                        <a:lnSpc>
                          <a:spcPct val="150000"/>
                        </a:lnSpc>
                        <a:spcAft>
                          <a:spcPts val="0"/>
                        </a:spcAft>
                      </a:pPr>
                      <a:r>
                        <a:rPr lang="en-US" sz="1200">
                          <a:effectLst/>
                        </a:rPr>
                        <a:t>1.</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Flight ID</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Unique flight ID</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AIRINDIA101</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0464981"/>
                  </a:ext>
                </a:extLst>
              </a:tr>
              <a:tr h="983615">
                <a:tc>
                  <a:txBody>
                    <a:bodyPr/>
                    <a:lstStyle/>
                    <a:p>
                      <a:pPr>
                        <a:lnSpc>
                          <a:spcPct val="150000"/>
                        </a:lnSpc>
                        <a:spcAft>
                          <a:spcPts val="0"/>
                        </a:spcAft>
                      </a:pPr>
                      <a:r>
                        <a:rPr lang="en-US" sz="1200">
                          <a:effectLst/>
                        </a:rPr>
                        <a:t>2.</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Departure Point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It will ask for Departure Point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Pune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75964657"/>
                  </a:ext>
                </a:extLst>
              </a:tr>
              <a:tr h="976630">
                <a:tc>
                  <a:txBody>
                    <a:bodyPr/>
                    <a:lstStyle/>
                    <a:p>
                      <a:pPr>
                        <a:lnSpc>
                          <a:spcPct val="150000"/>
                        </a:lnSpc>
                        <a:spcAft>
                          <a:spcPts val="0"/>
                        </a:spcAft>
                      </a:pPr>
                      <a:r>
                        <a:rPr lang="en-US" sz="1200">
                          <a:effectLst/>
                        </a:rPr>
                        <a:t>3.</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Destination Point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dirty="0">
                          <a:effectLst/>
                        </a:rPr>
                        <a:t> </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It will ask for Destination Point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dirty="0">
                          <a:effectLst/>
                        </a:rPr>
                        <a:t>Vadodara</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19319696"/>
                  </a:ext>
                </a:extLst>
              </a:tr>
            </a:tbl>
          </a:graphicData>
        </a:graphic>
      </p:graphicFrame>
      <p:sp>
        <p:nvSpPr>
          <p:cNvPr id="5" name="Rectangle 1"/>
          <p:cNvSpPr>
            <a:spLocks noChangeArrowheads="1"/>
          </p:cNvSpPr>
          <p:nvPr/>
        </p:nvSpPr>
        <p:spPr bwMode="auto">
          <a:xfrm>
            <a:off x="756211" y="321297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736250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7467600" cy="724942"/>
          </a:xfrm>
        </p:spPr>
        <p:txBody>
          <a:bodyPr/>
          <a:lstStyle/>
          <a:p>
            <a:r>
              <a:rPr lang="en-US" dirty="0"/>
              <a:t>Data Dictionary </a:t>
            </a:r>
            <a:endParaRPr lang="en-IN" dirty="0"/>
          </a:p>
        </p:txBody>
      </p:sp>
      <p:sp>
        <p:nvSpPr>
          <p:cNvPr id="3" name="Content Placeholder 2"/>
          <p:cNvSpPr>
            <a:spLocks noGrp="1"/>
          </p:cNvSpPr>
          <p:nvPr>
            <p:ph sz="quarter" idx="1"/>
          </p:nvPr>
        </p:nvSpPr>
        <p:spPr>
          <a:xfrm>
            <a:off x="457984" y="1340768"/>
            <a:ext cx="7467600" cy="4873752"/>
          </a:xfrm>
        </p:spPr>
        <p:txBody>
          <a:bodyPr/>
          <a:lstStyle/>
          <a:p>
            <a:pPr marL="0" indent="0">
              <a:buNone/>
            </a:pPr>
            <a:r>
              <a:rPr lang="en-US" b="1" dirty="0" smtClean="0"/>
              <a:t>3. Update Flight Details</a:t>
            </a:r>
          </a:p>
          <a:p>
            <a:pPr marL="365760" lvl="1" indent="0">
              <a:buNone/>
            </a:pPr>
            <a:r>
              <a:rPr lang="en-US" sz="2000" dirty="0"/>
              <a:t>In this Table Program will ask for Flight ID, New Destination Point and New Departure Point for Updating Existing Flight Details.</a:t>
            </a:r>
            <a:endParaRPr lang="en-IN" sz="2000" dirty="0"/>
          </a:p>
          <a:p>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val="1491590404"/>
              </p:ext>
            </p:extLst>
          </p:nvPr>
        </p:nvGraphicFramePr>
        <p:xfrm>
          <a:off x="457200" y="2996952"/>
          <a:ext cx="7787208" cy="3384376"/>
        </p:xfrm>
        <a:graphic>
          <a:graphicData uri="http://schemas.openxmlformats.org/drawingml/2006/table">
            <a:tbl>
              <a:tblPr firstRow="1" firstCol="1" bandRow="1">
                <a:tableStyleId>{5C22544A-7EE6-4342-B048-85BDC9FD1C3A}</a:tableStyleId>
              </a:tblPr>
              <a:tblGrid>
                <a:gridCol w="597385">
                  <a:extLst>
                    <a:ext uri="{9D8B030D-6E8A-4147-A177-3AD203B41FA5}">
                      <a16:colId xmlns:a16="http://schemas.microsoft.com/office/drawing/2014/main" val="144809737"/>
                    </a:ext>
                  </a:extLst>
                </a:gridCol>
                <a:gridCol w="1244257">
                  <a:extLst>
                    <a:ext uri="{9D8B030D-6E8A-4147-A177-3AD203B41FA5}">
                      <a16:colId xmlns:a16="http://schemas.microsoft.com/office/drawing/2014/main" val="1363776242"/>
                    </a:ext>
                  </a:extLst>
                </a:gridCol>
                <a:gridCol w="1000354">
                  <a:extLst>
                    <a:ext uri="{9D8B030D-6E8A-4147-A177-3AD203B41FA5}">
                      <a16:colId xmlns:a16="http://schemas.microsoft.com/office/drawing/2014/main" val="891758054"/>
                    </a:ext>
                  </a:extLst>
                </a:gridCol>
                <a:gridCol w="763521">
                  <a:extLst>
                    <a:ext uri="{9D8B030D-6E8A-4147-A177-3AD203B41FA5}">
                      <a16:colId xmlns:a16="http://schemas.microsoft.com/office/drawing/2014/main" val="2743529532"/>
                    </a:ext>
                  </a:extLst>
                </a:gridCol>
                <a:gridCol w="748498">
                  <a:extLst>
                    <a:ext uri="{9D8B030D-6E8A-4147-A177-3AD203B41FA5}">
                      <a16:colId xmlns:a16="http://schemas.microsoft.com/office/drawing/2014/main" val="894477390"/>
                    </a:ext>
                  </a:extLst>
                </a:gridCol>
                <a:gridCol w="1861966">
                  <a:extLst>
                    <a:ext uri="{9D8B030D-6E8A-4147-A177-3AD203B41FA5}">
                      <a16:colId xmlns:a16="http://schemas.microsoft.com/office/drawing/2014/main" val="3265898054"/>
                    </a:ext>
                  </a:extLst>
                </a:gridCol>
                <a:gridCol w="1571227">
                  <a:extLst>
                    <a:ext uri="{9D8B030D-6E8A-4147-A177-3AD203B41FA5}">
                      <a16:colId xmlns:a16="http://schemas.microsoft.com/office/drawing/2014/main" val="3480763229"/>
                    </a:ext>
                  </a:extLst>
                </a:gridCol>
              </a:tblGrid>
              <a:tr h="600678">
                <a:tc>
                  <a:txBody>
                    <a:bodyPr/>
                    <a:lstStyle/>
                    <a:p>
                      <a:pPr algn="ctr">
                        <a:lnSpc>
                          <a:spcPct val="150000"/>
                        </a:lnSpc>
                        <a:spcAft>
                          <a:spcPts val="0"/>
                        </a:spcAft>
                      </a:pPr>
                      <a:r>
                        <a:rPr lang="en-US" sz="1200">
                          <a:effectLst/>
                        </a:rPr>
                        <a:t>Sr. No.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Field 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Data Type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Size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Constraint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Description</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Example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70080297"/>
                  </a:ext>
                </a:extLst>
              </a:tr>
              <a:tr h="805771">
                <a:tc>
                  <a:txBody>
                    <a:bodyPr/>
                    <a:lstStyle/>
                    <a:p>
                      <a:pPr>
                        <a:lnSpc>
                          <a:spcPct val="150000"/>
                        </a:lnSpc>
                        <a:spcAft>
                          <a:spcPts val="0"/>
                        </a:spcAft>
                      </a:pPr>
                      <a:r>
                        <a:rPr lang="en-US" sz="1200">
                          <a:effectLst/>
                        </a:rPr>
                        <a:t>1.</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Flight_ID</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Unique existing flight ID</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AIRINDIA101</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66671489"/>
                  </a:ext>
                </a:extLst>
              </a:tr>
              <a:tr h="1076910">
                <a:tc>
                  <a:txBody>
                    <a:bodyPr/>
                    <a:lstStyle/>
                    <a:p>
                      <a:pPr>
                        <a:lnSpc>
                          <a:spcPct val="150000"/>
                        </a:lnSpc>
                        <a:spcAft>
                          <a:spcPts val="0"/>
                        </a:spcAft>
                      </a:pPr>
                      <a:r>
                        <a:rPr lang="en-US" sz="1200">
                          <a:effectLst/>
                        </a:rPr>
                        <a:t>2.</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New Departure Point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It will replace old Departure Point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DUBAI</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93879391"/>
                  </a:ext>
                </a:extLst>
              </a:tr>
              <a:tr h="901017">
                <a:tc>
                  <a:txBody>
                    <a:bodyPr/>
                    <a:lstStyle/>
                    <a:p>
                      <a:pPr>
                        <a:lnSpc>
                          <a:spcPct val="150000"/>
                        </a:lnSpc>
                        <a:spcAft>
                          <a:spcPts val="0"/>
                        </a:spcAft>
                      </a:pPr>
                      <a:r>
                        <a:rPr lang="en-US" sz="1200">
                          <a:effectLst/>
                        </a:rPr>
                        <a:t>3.</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New Destination Point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It replace old Destination Point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dirty="0">
                          <a:effectLst/>
                        </a:rPr>
                        <a:t>MUMBAI</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90970007"/>
                  </a:ext>
                </a:extLst>
              </a:tr>
            </a:tbl>
          </a:graphicData>
        </a:graphic>
      </p:graphicFrame>
    </p:spTree>
    <p:extLst>
      <p:ext uri="{BB962C8B-B14F-4D97-AF65-F5344CB8AC3E}">
        <p14:creationId xmlns:p14="http://schemas.microsoft.com/office/powerpoint/2010/main" val="881083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24" y="332656"/>
            <a:ext cx="7467600" cy="652934"/>
          </a:xfrm>
        </p:spPr>
        <p:txBody>
          <a:bodyPr/>
          <a:lstStyle/>
          <a:p>
            <a:r>
              <a:rPr lang="en-US" dirty="0"/>
              <a:t>Data Dictionary </a:t>
            </a:r>
            <a:endParaRPr lang="en-IN" dirty="0"/>
          </a:p>
        </p:txBody>
      </p:sp>
      <p:sp>
        <p:nvSpPr>
          <p:cNvPr id="3" name="Content Placeholder 2"/>
          <p:cNvSpPr>
            <a:spLocks noGrp="1"/>
          </p:cNvSpPr>
          <p:nvPr>
            <p:ph sz="quarter" idx="1"/>
          </p:nvPr>
        </p:nvSpPr>
        <p:spPr>
          <a:xfrm>
            <a:off x="461024" y="1340768"/>
            <a:ext cx="7467600" cy="4873752"/>
          </a:xfrm>
        </p:spPr>
        <p:txBody>
          <a:bodyPr/>
          <a:lstStyle/>
          <a:p>
            <a:pPr marL="0" indent="0">
              <a:buNone/>
            </a:pPr>
            <a:r>
              <a:rPr lang="en-US" b="1" dirty="0" smtClean="0"/>
              <a:t>4. Delete Flight Details</a:t>
            </a:r>
          </a:p>
          <a:p>
            <a:pPr marL="365760" lvl="1" indent="0">
              <a:buNone/>
            </a:pPr>
            <a:r>
              <a:rPr lang="en-US" dirty="0"/>
              <a:t>In this Table Program will ask for Flight ID which should be already exist in the system for Delete that Flight Details from the System</a:t>
            </a:r>
            <a:r>
              <a:rPr lang="en-US" dirty="0" smtClean="0"/>
              <a:t>.</a:t>
            </a:r>
          </a:p>
          <a:p>
            <a:pPr marL="365760" lvl="1" indent="0">
              <a:buNone/>
            </a:pPr>
            <a:endParaRPr lang="en-IN" dirty="0"/>
          </a:p>
          <a:p>
            <a:pPr marL="0" indent="0">
              <a:buNone/>
            </a:pPr>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val="1558801716"/>
              </p:ext>
            </p:extLst>
          </p:nvPr>
        </p:nvGraphicFramePr>
        <p:xfrm>
          <a:off x="539552" y="3462152"/>
          <a:ext cx="7389072" cy="1944216"/>
        </p:xfrm>
        <a:graphic>
          <a:graphicData uri="http://schemas.openxmlformats.org/drawingml/2006/table">
            <a:tbl>
              <a:tblPr firstRow="1" firstCol="1" bandRow="1">
                <a:tableStyleId>{5C22544A-7EE6-4342-B048-85BDC9FD1C3A}</a:tableStyleId>
              </a:tblPr>
              <a:tblGrid>
                <a:gridCol w="566843">
                  <a:extLst>
                    <a:ext uri="{9D8B030D-6E8A-4147-A177-3AD203B41FA5}">
                      <a16:colId xmlns:a16="http://schemas.microsoft.com/office/drawing/2014/main" val="829250177"/>
                    </a:ext>
                  </a:extLst>
                </a:gridCol>
                <a:gridCol w="1180641">
                  <a:extLst>
                    <a:ext uri="{9D8B030D-6E8A-4147-A177-3AD203B41FA5}">
                      <a16:colId xmlns:a16="http://schemas.microsoft.com/office/drawing/2014/main" val="488578216"/>
                    </a:ext>
                  </a:extLst>
                </a:gridCol>
                <a:gridCol w="949209">
                  <a:extLst>
                    <a:ext uri="{9D8B030D-6E8A-4147-A177-3AD203B41FA5}">
                      <a16:colId xmlns:a16="http://schemas.microsoft.com/office/drawing/2014/main" val="1960283439"/>
                    </a:ext>
                  </a:extLst>
                </a:gridCol>
                <a:gridCol w="724485">
                  <a:extLst>
                    <a:ext uri="{9D8B030D-6E8A-4147-A177-3AD203B41FA5}">
                      <a16:colId xmlns:a16="http://schemas.microsoft.com/office/drawing/2014/main" val="2067079436"/>
                    </a:ext>
                  </a:extLst>
                </a:gridCol>
                <a:gridCol w="1180641">
                  <a:extLst>
                    <a:ext uri="{9D8B030D-6E8A-4147-A177-3AD203B41FA5}">
                      <a16:colId xmlns:a16="http://schemas.microsoft.com/office/drawing/2014/main" val="2239374572"/>
                    </a:ext>
                  </a:extLst>
                </a:gridCol>
                <a:gridCol w="1296357">
                  <a:extLst>
                    <a:ext uri="{9D8B030D-6E8A-4147-A177-3AD203B41FA5}">
                      <a16:colId xmlns:a16="http://schemas.microsoft.com/office/drawing/2014/main" val="2983069659"/>
                    </a:ext>
                  </a:extLst>
                </a:gridCol>
                <a:gridCol w="1490896">
                  <a:extLst>
                    <a:ext uri="{9D8B030D-6E8A-4147-A177-3AD203B41FA5}">
                      <a16:colId xmlns:a16="http://schemas.microsoft.com/office/drawing/2014/main" val="822307156"/>
                    </a:ext>
                  </a:extLst>
                </a:gridCol>
              </a:tblGrid>
              <a:tr h="777687">
                <a:tc>
                  <a:txBody>
                    <a:bodyPr/>
                    <a:lstStyle/>
                    <a:p>
                      <a:pPr algn="ctr">
                        <a:lnSpc>
                          <a:spcPct val="150000"/>
                        </a:lnSpc>
                        <a:spcAft>
                          <a:spcPts val="0"/>
                        </a:spcAft>
                      </a:pPr>
                      <a:r>
                        <a:rPr lang="en-US" sz="1200">
                          <a:effectLst/>
                        </a:rPr>
                        <a:t>Sr. No.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Field 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Data Type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Size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Constraint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Description</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Example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7327208"/>
                  </a:ext>
                </a:extLst>
              </a:tr>
              <a:tr h="1166529">
                <a:tc>
                  <a:txBody>
                    <a:bodyPr/>
                    <a:lstStyle/>
                    <a:p>
                      <a:pPr>
                        <a:lnSpc>
                          <a:spcPct val="150000"/>
                        </a:lnSpc>
                        <a:spcAft>
                          <a:spcPts val="0"/>
                        </a:spcAft>
                      </a:pPr>
                      <a:r>
                        <a:rPr lang="en-US" sz="1200">
                          <a:effectLst/>
                        </a:rPr>
                        <a:t>1.</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Flight ID</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Unique flight ID that exists in System</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dirty="0">
                          <a:effectLst/>
                        </a:rPr>
                        <a:t>AIRINDIA101</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79514209"/>
                  </a:ext>
                </a:extLst>
              </a:tr>
            </a:tbl>
          </a:graphicData>
        </a:graphic>
      </p:graphicFrame>
    </p:spTree>
    <p:extLst>
      <p:ext uri="{BB962C8B-B14F-4D97-AF65-F5344CB8AC3E}">
        <p14:creationId xmlns:p14="http://schemas.microsoft.com/office/powerpoint/2010/main" val="3522613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r>
              <a:rPr lang="en-US" dirty="0"/>
              <a:t>Data Dictionary </a:t>
            </a:r>
            <a:endParaRPr lang="en-IN" dirty="0"/>
          </a:p>
        </p:txBody>
      </p:sp>
      <p:sp>
        <p:nvSpPr>
          <p:cNvPr id="3" name="Content Placeholder 2"/>
          <p:cNvSpPr>
            <a:spLocks noGrp="1"/>
          </p:cNvSpPr>
          <p:nvPr>
            <p:ph sz="quarter" idx="1"/>
          </p:nvPr>
        </p:nvSpPr>
        <p:spPr>
          <a:xfrm>
            <a:off x="457200" y="1268760"/>
            <a:ext cx="7467600" cy="4873752"/>
          </a:xfrm>
        </p:spPr>
        <p:txBody>
          <a:bodyPr/>
          <a:lstStyle/>
          <a:p>
            <a:pPr marL="0" indent="0">
              <a:buNone/>
            </a:pPr>
            <a:r>
              <a:rPr lang="en-US" b="1" dirty="0" smtClean="0"/>
              <a:t>5. Book Flight Ticket</a:t>
            </a:r>
          </a:p>
          <a:p>
            <a:pPr marL="365760" lvl="1" indent="0">
              <a:buNone/>
            </a:pPr>
            <a:r>
              <a:rPr lang="en-US" dirty="0"/>
              <a:t>In this Table Program will ask for some details to Book your Ticket then give user a Confirmation message that your Ticket is Booked Successfully.</a:t>
            </a:r>
            <a:endParaRPr lang="en-IN" dirty="0"/>
          </a:p>
          <a:p>
            <a:pPr marL="0" indent="0">
              <a:buNone/>
            </a:pPr>
            <a:endParaRPr lang="en-IN" b="1" dirty="0"/>
          </a:p>
        </p:txBody>
      </p:sp>
      <p:graphicFrame>
        <p:nvGraphicFramePr>
          <p:cNvPr id="5" name="Table 4"/>
          <p:cNvGraphicFramePr>
            <a:graphicFrameLocks noGrp="1"/>
          </p:cNvGraphicFramePr>
          <p:nvPr>
            <p:extLst>
              <p:ext uri="{D42A27DB-BD31-4B8C-83A1-F6EECF244321}">
                <p14:modId xmlns:p14="http://schemas.microsoft.com/office/powerpoint/2010/main" val="2873907759"/>
              </p:ext>
            </p:extLst>
          </p:nvPr>
        </p:nvGraphicFramePr>
        <p:xfrm>
          <a:off x="589136" y="2996952"/>
          <a:ext cx="7583264" cy="3420110"/>
        </p:xfrm>
        <a:graphic>
          <a:graphicData uri="http://schemas.openxmlformats.org/drawingml/2006/table">
            <a:tbl>
              <a:tblPr firstRow="1" firstCol="1" bandRow="1">
                <a:tableStyleId>{5C22544A-7EE6-4342-B048-85BDC9FD1C3A}</a:tableStyleId>
              </a:tblPr>
              <a:tblGrid>
                <a:gridCol w="535269">
                  <a:extLst>
                    <a:ext uri="{9D8B030D-6E8A-4147-A177-3AD203B41FA5}">
                      <a16:colId xmlns:a16="http://schemas.microsoft.com/office/drawing/2014/main" val="2650964360"/>
                    </a:ext>
                  </a:extLst>
                </a:gridCol>
                <a:gridCol w="1174665">
                  <a:extLst>
                    <a:ext uri="{9D8B030D-6E8A-4147-A177-3AD203B41FA5}">
                      <a16:colId xmlns:a16="http://schemas.microsoft.com/office/drawing/2014/main" val="467648851"/>
                    </a:ext>
                  </a:extLst>
                </a:gridCol>
                <a:gridCol w="912195">
                  <a:extLst>
                    <a:ext uri="{9D8B030D-6E8A-4147-A177-3AD203B41FA5}">
                      <a16:colId xmlns:a16="http://schemas.microsoft.com/office/drawing/2014/main" val="2205983741"/>
                    </a:ext>
                  </a:extLst>
                </a:gridCol>
                <a:gridCol w="641979">
                  <a:extLst>
                    <a:ext uri="{9D8B030D-6E8A-4147-A177-3AD203B41FA5}">
                      <a16:colId xmlns:a16="http://schemas.microsoft.com/office/drawing/2014/main" val="2031981976"/>
                    </a:ext>
                  </a:extLst>
                </a:gridCol>
                <a:gridCol w="854537">
                  <a:extLst>
                    <a:ext uri="{9D8B030D-6E8A-4147-A177-3AD203B41FA5}">
                      <a16:colId xmlns:a16="http://schemas.microsoft.com/office/drawing/2014/main" val="605333609"/>
                    </a:ext>
                  </a:extLst>
                </a:gridCol>
                <a:gridCol w="2066207">
                  <a:extLst>
                    <a:ext uri="{9D8B030D-6E8A-4147-A177-3AD203B41FA5}">
                      <a16:colId xmlns:a16="http://schemas.microsoft.com/office/drawing/2014/main" val="2282459169"/>
                    </a:ext>
                  </a:extLst>
                </a:gridCol>
                <a:gridCol w="1398412">
                  <a:extLst>
                    <a:ext uri="{9D8B030D-6E8A-4147-A177-3AD203B41FA5}">
                      <a16:colId xmlns:a16="http://schemas.microsoft.com/office/drawing/2014/main" val="905776738"/>
                    </a:ext>
                  </a:extLst>
                </a:gridCol>
              </a:tblGrid>
              <a:tr h="487680">
                <a:tc>
                  <a:txBody>
                    <a:bodyPr/>
                    <a:lstStyle/>
                    <a:p>
                      <a:pPr algn="ctr">
                        <a:lnSpc>
                          <a:spcPct val="150000"/>
                        </a:lnSpc>
                        <a:spcAft>
                          <a:spcPts val="0"/>
                        </a:spcAft>
                      </a:pPr>
                      <a:r>
                        <a:rPr lang="en-US" sz="1200">
                          <a:effectLst/>
                        </a:rPr>
                        <a:t>Sr. No.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Field 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Data Type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Size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Constraint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Description</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Example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07834518"/>
                  </a:ext>
                </a:extLst>
              </a:tr>
              <a:tr h="735965">
                <a:tc>
                  <a:txBody>
                    <a:bodyPr/>
                    <a:lstStyle/>
                    <a:p>
                      <a:pPr>
                        <a:lnSpc>
                          <a:spcPct val="150000"/>
                        </a:lnSpc>
                        <a:spcAft>
                          <a:spcPts val="0"/>
                        </a:spcAft>
                      </a:pPr>
                      <a:r>
                        <a:rPr lang="en-US" sz="1200">
                          <a:effectLst/>
                        </a:rPr>
                        <a:t>1.</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Choose Class</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Integer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1</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Some options are given and User have to choose one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u="sng">
                          <a:effectLst/>
                        </a:rPr>
                        <a:t>Press 4</a:t>
                      </a:r>
                      <a:endParaRPr lang="en-IN" sz="1000">
                        <a:effectLst/>
                      </a:endParaRPr>
                    </a:p>
                    <a:p>
                      <a:pPr marL="342900" lvl="0" indent="-342900">
                        <a:lnSpc>
                          <a:spcPct val="150000"/>
                        </a:lnSpc>
                        <a:spcAft>
                          <a:spcPts val="1000"/>
                        </a:spcAft>
                        <a:buFont typeface="Wingdings" panose="05000000000000000000" pitchFamily="2" charset="2"/>
                        <a:buChar char=""/>
                      </a:pPr>
                      <a:r>
                        <a:rPr lang="en-IN"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5183372"/>
                  </a:ext>
                </a:extLst>
              </a:tr>
              <a:tr h="676910">
                <a:tc>
                  <a:txBody>
                    <a:bodyPr/>
                    <a:lstStyle/>
                    <a:p>
                      <a:pPr>
                        <a:lnSpc>
                          <a:spcPct val="150000"/>
                        </a:lnSpc>
                        <a:spcAft>
                          <a:spcPts val="0"/>
                        </a:spcAft>
                      </a:pPr>
                      <a:r>
                        <a:rPr lang="en-US" sz="1200">
                          <a:effectLst/>
                        </a:rPr>
                        <a:t>2.</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Phone Number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Integer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It will ask for 10 digit Mobile Number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1234567890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66179801"/>
                  </a:ext>
                </a:extLst>
              </a:tr>
              <a:tr h="516890">
                <a:tc>
                  <a:txBody>
                    <a:bodyPr/>
                    <a:lstStyle/>
                    <a:p>
                      <a:pPr>
                        <a:lnSpc>
                          <a:spcPct val="150000"/>
                        </a:lnSpc>
                        <a:spcAft>
                          <a:spcPts val="0"/>
                        </a:spcAft>
                      </a:pPr>
                      <a:r>
                        <a:rPr lang="en-US" sz="1200">
                          <a:effectLst/>
                        </a:rPr>
                        <a:t>3.</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30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It will ask for Person 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The Rock</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92599758"/>
                  </a:ext>
                </a:extLst>
              </a:tr>
              <a:tr h="516890">
                <a:tc>
                  <a:txBody>
                    <a:bodyPr/>
                    <a:lstStyle/>
                    <a:p>
                      <a:pPr>
                        <a:lnSpc>
                          <a:spcPct val="150000"/>
                        </a:lnSpc>
                        <a:spcAft>
                          <a:spcPts val="0"/>
                        </a:spcAft>
                      </a:pPr>
                      <a:r>
                        <a:rPr lang="en-US" sz="1200">
                          <a:effectLst/>
                        </a:rPr>
                        <a:t>4.</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Departure Point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It will ask for point where Person will take his/her Flight.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dirty="0">
                          <a:effectLst/>
                        </a:rPr>
                        <a:t>New York</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84923353"/>
                  </a:ext>
                </a:extLst>
              </a:tr>
            </a:tbl>
          </a:graphicData>
        </a:graphic>
      </p:graphicFrame>
    </p:spTree>
    <p:extLst>
      <p:ext uri="{BB962C8B-B14F-4D97-AF65-F5344CB8AC3E}">
        <p14:creationId xmlns:p14="http://schemas.microsoft.com/office/powerpoint/2010/main" val="1455992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lstStyle/>
          <a:p>
            <a:r>
              <a:rPr lang="en-US" dirty="0"/>
              <a:t>Data Dictionary </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30356914"/>
              </p:ext>
            </p:extLst>
          </p:nvPr>
        </p:nvGraphicFramePr>
        <p:xfrm>
          <a:off x="626603" y="1484784"/>
          <a:ext cx="7298196" cy="2693264"/>
        </p:xfrm>
        <a:graphic>
          <a:graphicData uri="http://schemas.openxmlformats.org/drawingml/2006/table">
            <a:tbl>
              <a:tblPr firstRow="1" firstCol="1" bandRow="1">
                <a:tableStyleId>{5C22544A-7EE6-4342-B048-85BDC9FD1C3A}</a:tableStyleId>
              </a:tblPr>
              <a:tblGrid>
                <a:gridCol w="515147">
                  <a:extLst>
                    <a:ext uri="{9D8B030D-6E8A-4147-A177-3AD203B41FA5}">
                      <a16:colId xmlns:a16="http://schemas.microsoft.com/office/drawing/2014/main" val="2515122842"/>
                    </a:ext>
                  </a:extLst>
                </a:gridCol>
                <a:gridCol w="1130508">
                  <a:extLst>
                    <a:ext uri="{9D8B030D-6E8A-4147-A177-3AD203B41FA5}">
                      <a16:colId xmlns:a16="http://schemas.microsoft.com/office/drawing/2014/main" val="3395840413"/>
                    </a:ext>
                  </a:extLst>
                </a:gridCol>
                <a:gridCol w="877904">
                  <a:extLst>
                    <a:ext uri="{9D8B030D-6E8A-4147-A177-3AD203B41FA5}">
                      <a16:colId xmlns:a16="http://schemas.microsoft.com/office/drawing/2014/main" val="1096128910"/>
                    </a:ext>
                  </a:extLst>
                </a:gridCol>
                <a:gridCol w="617846">
                  <a:extLst>
                    <a:ext uri="{9D8B030D-6E8A-4147-A177-3AD203B41FA5}">
                      <a16:colId xmlns:a16="http://schemas.microsoft.com/office/drawing/2014/main" val="3567612268"/>
                    </a:ext>
                  </a:extLst>
                </a:gridCol>
                <a:gridCol w="822414">
                  <a:extLst>
                    <a:ext uri="{9D8B030D-6E8A-4147-A177-3AD203B41FA5}">
                      <a16:colId xmlns:a16="http://schemas.microsoft.com/office/drawing/2014/main" val="1553478121"/>
                    </a:ext>
                  </a:extLst>
                </a:gridCol>
                <a:gridCol w="1988534">
                  <a:extLst>
                    <a:ext uri="{9D8B030D-6E8A-4147-A177-3AD203B41FA5}">
                      <a16:colId xmlns:a16="http://schemas.microsoft.com/office/drawing/2014/main" val="793847113"/>
                    </a:ext>
                  </a:extLst>
                </a:gridCol>
                <a:gridCol w="1345843">
                  <a:extLst>
                    <a:ext uri="{9D8B030D-6E8A-4147-A177-3AD203B41FA5}">
                      <a16:colId xmlns:a16="http://schemas.microsoft.com/office/drawing/2014/main" val="851581999"/>
                    </a:ext>
                  </a:extLst>
                </a:gridCol>
              </a:tblGrid>
              <a:tr h="1009974">
                <a:tc>
                  <a:txBody>
                    <a:bodyPr/>
                    <a:lstStyle/>
                    <a:p>
                      <a:pPr>
                        <a:lnSpc>
                          <a:spcPct val="150000"/>
                        </a:lnSpc>
                        <a:spcAft>
                          <a:spcPts val="0"/>
                        </a:spcAft>
                      </a:pPr>
                      <a:r>
                        <a:rPr lang="en-US" sz="1200">
                          <a:effectLst/>
                        </a:rPr>
                        <a:t>5.</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Destination Point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It will ask for point where Person will have to GO.</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Aft>
                          <a:spcPts val="0"/>
                        </a:spcAft>
                      </a:pPr>
                      <a:r>
                        <a:rPr lang="en-US" sz="1200">
                          <a:effectLst/>
                        </a:rPr>
                        <a:t>Dubai</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05053173"/>
                  </a:ext>
                </a:extLst>
              </a:tr>
              <a:tr h="673316">
                <a:tc>
                  <a:txBody>
                    <a:bodyPr/>
                    <a:lstStyle/>
                    <a:p>
                      <a:pPr>
                        <a:lnSpc>
                          <a:spcPct val="150000"/>
                        </a:lnSpc>
                        <a:spcAft>
                          <a:spcPts val="0"/>
                        </a:spcAft>
                      </a:pPr>
                      <a:r>
                        <a:rPr lang="en-US" sz="1200">
                          <a:effectLst/>
                        </a:rPr>
                        <a:t>6.</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Age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Integer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3</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It will ask for Person Age.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Aft>
                          <a:spcPts val="0"/>
                        </a:spcAft>
                      </a:pPr>
                      <a:r>
                        <a:rPr lang="en-US" sz="1200">
                          <a:effectLst/>
                        </a:rPr>
                        <a:t>18</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69210865"/>
                  </a:ext>
                </a:extLst>
              </a:tr>
              <a:tr h="1009974">
                <a:tc>
                  <a:txBody>
                    <a:bodyPr/>
                    <a:lstStyle/>
                    <a:p>
                      <a:pPr>
                        <a:lnSpc>
                          <a:spcPct val="150000"/>
                        </a:lnSpc>
                        <a:spcAft>
                          <a:spcPts val="0"/>
                        </a:spcAft>
                      </a:pPr>
                      <a:r>
                        <a:rPr lang="en-US" sz="1200">
                          <a:effectLst/>
                        </a:rPr>
                        <a:t>7.</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Last 4-digit of Aadhar Number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Integer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4</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It will ask for Person Aadhar Number (Last 4-digit)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a:lnSpc>
                          <a:spcPct val="150000"/>
                        </a:lnSpc>
                        <a:spcAft>
                          <a:spcPts val="0"/>
                        </a:spcAft>
                      </a:pPr>
                      <a:r>
                        <a:rPr lang="en-US" sz="1200" dirty="0">
                          <a:effectLst/>
                        </a:rPr>
                        <a:t>5489</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28828280"/>
                  </a:ext>
                </a:extLst>
              </a:tr>
            </a:tbl>
          </a:graphicData>
        </a:graphic>
      </p:graphicFrame>
    </p:spTree>
    <p:extLst>
      <p:ext uri="{BB962C8B-B14F-4D97-AF65-F5344CB8AC3E}">
        <p14:creationId xmlns:p14="http://schemas.microsoft.com/office/powerpoint/2010/main" val="3322396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r>
              <a:rPr lang="en-US" dirty="0"/>
              <a:t>Data Dictionary </a:t>
            </a:r>
            <a:endParaRPr lang="en-IN" dirty="0"/>
          </a:p>
        </p:txBody>
      </p:sp>
      <p:sp>
        <p:nvSpPr>
          <p:cNvPr id="3" name="Content Placeholder 2"/>
          <p:cNvSpPr>
            <a:spLocks noGrp="1"/>
          </p:cNvSpPr>
          <p:nvPr>
            <p:ph sz="quarter" idx="1"/>
          </p:nvPr>
        </p:nvSpPr>
        <p:spPr>
          <a:xfrm>
            <a:off x="442360" y="1484784"/>
            <a:ext cx="7467600" cy="4873752"/>
          </a:xfrm>
        </p:spPr>
        <p:txBody>
          <a:bodyPr/>
          <a:lstStyle/>
          <a:p>
            <a:pPr marL="0" indent="0">
              <a:buNone/>
            </a:pPr>
            <a:r>
              <a:rPr lang="en-US" b="1" dirty="0" smtClean="0"/>
              <a:t>6. Delete Flight Ticket</a:t>
            </a:r>
          </a:p>
          <a:p>
            <a:pPr marL="365760" lvl="1" indent="0">
              <a:buNone/>
            </a:pPr>
            <a:r>
              <a:rPr lang="en-US" dirty="0"/>
              <a:t>In this Table Program will ask Registered Phone Number and Name on Ticket should be already exist in the system for Delete that Flight Details from the System.</a:t>
            </a:r>
            <a:endParaRPr lang="en-IN" dirty="0"/>
          </a:p>
          <a:p>
            <a:pPr marL="0" indent="0">
              <a:buNone/>
            </a:pPr>
            <a:endParaRPr lang="en-IN" b="1" dirty="0"/>
          </a:p>
        </p:txBody>
      </p:sp>
      <p:graphicFrame>
        <p:nvGraphicFramePr>
          <p:cNvPr id="4" name="Table 3"/>
          <p:cNvGraphicFramePr>
            <a:graphicFrameLocks noGrp="1"/>
          </p:cNvGraphicFramePr>
          <p:nvPr>
            <p:extLst>
              <p:ext uri="{D42A27DB-BD31-4B8C-83A1-F6EECF244321}">
                <p14:modId xmlns:p14="http://schemas.microsoft.com/office/powerpoint/2010/main" val="492309863"/>
              </p:ext>
            </p:extLst>
          </p:nvPr>
        </p:nvGraphicFramePr>
        <p:xfrm>
          <a:off x="442360" y="3429000"/>
          <a:ext cx="7730040" cy="2929536"/>
        </p:xfrm>
        <a:graphic>
          <a:graphicData uri="http://schemas.openxmlformats.org/drawingml/2006/table">
            <a:tbl>
              <a:tblPr firstRow="1" firstCol="1" bandRow="1">
                <a:tableStyleId>{5C22544A-7EE6-4342-B048-85BDC9FD1C3A}</a:tableStyleId>
              </a:tblPr>
              <a:tblGrid>
                <a:gridCol w="592999">
                  <a:extLst>
                    <a:ext uri="{9D8B030D-6E8A-4147-A177-3AD203B41FA5}">
                      <a16:colId xmlns:a16="http://schemas.microsoft.com/office/drawing/2014/main" val="2805306873"/>
                    </a:ext>
                  </a:extLst>
                </a:gridCol>
                <a:gridCol w="1235122">
                  <a:extLst>
                    <a:ext uri="{9D8B030D-6E8A-4147-A177-3AD203B41FA5}">
                      <a16:colId xmlns:a16="http://schemas.microsoft.com/office/drawing/2014/main" val="910796472"/>
                    </a:ext>
                  </a:extLst>
                </a:gridCol>
                <a:gridCol w="993010">
                  <a:extLst>
                    <a:ext uri="{9D8B030D-6E8A-4147-A177-3AD203B41FA5}">
                      <a16:colId xmlns:a16="http://schemas.microsoft.com/office/drawing/2014/main" val="3317238660"/>
                    </a:ext>
                  </a:extLst>
                </a:gridCol>
                <a:gridCol w="732445">
                  <a:extLst>
                    <a:ext uri="{9D8B030D-6E8A-4147-A177-3AD203B41FA5}">
                      <a16:colId xmlns:a16="http://schemas.microsoft.com/office/drawing/2014/main" val="911425074"/>
                    </a:ext>
                  </a:extLst>
                </a:gridCol>
                <a:gridCol w="936104">
                  <a:extLst>
                    <a:ext uri="{9D8B030D-6E8A-4147-A177-3AD203B41FA5}">
                      <a16:colId xmlns:a16="http://schemas.microsoft.com/office/drawing/2014/main" val="2181658788"/>
                    </a:ext>
                  </a:extLst>
                </a:gridCol>
                <a:gridCol w="1944216">
                  <a:extLst>
                    <a:ext uri="{9D8B030D-6E8A-4147-A177-3AD203B41FA5}">
                      <a16:colId xmlns:a16="http://schemas.microsoft.com/office/drawing/2014/main" val="2407510061"/>
                    </a:ext>
                  </a:extLst>
                </a:gridCol>
                <a:gridCol w="1296144">
                  <a:extLst>
                    <a:ext uri="{9D8B030D-6E8A-4147-A177-3AD203B41FA5}">
                      <a16:colId xmlns:a16="http://schemas.microsoft.com/office/drawing/2014/main" val="1779224742"/>
                    </a:ext>
                  </a:extLst>
                </a:gridCol>
              </a:tblGrid>
              <a:tr h="674785">
                <a:tc>
                  <a:txBody>
                    <a:bodyPr/>
                    <a:lstStyle/>
                    <a:p>
                      <a:pPr algn="ctr">
                        <a:lnSpc>
                          <a:spcPct val="150000"/>
                        </a:lnSpc>
                        <a:spcAft>
                          <a:spcPts val="0"/>
                        </a:spcAft>
                      </a:pPr>
                      <a:r>
                        <a:rPr lang="en-US" sz="1200">
                          <a:effectLst/>
                        </a:rPr>
                        <a:t>Sr. No.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Field 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Data Type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Size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Constraint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Description</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Example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86787767"/>
                  </a:ext>
                </a:extLst>
              </a:tr>
              <a:tr h="905181">
                <a:tc>
                  <a:txBody>
                    <a:bodyPr/>
                    <a:lstStyle/>
                    <a:p>
                      <a:pPr>
                        <a:lnSpc>
                          <a:spcPct val="150000"/>
                        </a:lnSpc>
                        <a:spcAft>
                          <a:spcPts val="0"/>
                        </a:spcAft>
                      </a:pPr>
                      <a:r>
                        <a:rPr lang="en-US" sz="1200">
                          <a:effectLst/>
                        </a:rPr>
                        <a:t>1.</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Mobile Number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Integer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Existing Phone Number that is already Booked.</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1234567890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42132034"/>
                  </a:ext>
                </a:extLst>
              </a:tr>
              <a:tr h="1349570">
                <a:tc>
                  <a:txBody>
                    <a:bodyPr/>
                    <a:lstStyle/>
                    <a:p>
                      <a:pPr>
                        <a:lnSpc>
                          <a:spcPct val="150000"/>
                        </a:lnSpc>
                        <a:spcAft>
                          <a:spcPts val="0"/>
                        </a:spcAft>
                      </a:pPr>
                      <a:r>
                        <a:rPr lang="en-US" sz="1200">
                          <a:effectLst/>
                        </a:rPr>
                        <a:t>2.</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30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Name which is registered with Phone Number mentioned above.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dirty="0">
                          <a:effectLst/>
                        </a:rPr>
                        <a:t>The Rock</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20316174"/>
                  </a:ext>
                </a:extLst>
              </a:tr>
            </a:tbl>
          </a:graphicData>
        </a:graphic>
      </p:graphicFrame>
    </p:spTree>
    <p:extLst>
      <p:ext uri="{BB962C8B-B14F-4D97-AF65-F5344CB8AC3E}">
        <p14:creationId xmlns:p14="http://schemas.microsoft.com/office/powerpoint/2010/main" val="4022623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Screenshots of Development Phase 1 ( Designing of your Project) </a:t>
            </a:r>
          </a:p>
        </p:txBody>
      </p:sp>
      <p:sp>
        <p:nvSpPr>
          <p:cNvPr id="3" name="Content Placeholder 2">
            <a:extLst>
              <a:ext uri="{FF2B5EF4-FFF2-40B4-BE49-F238E27FC236}">
                <a16:creationId xmlns:a16="http://schemas.microsoft.com/office/drawing/2014/main" id="{D7B48E2F-3232-4A7C-B5FC-568C9A53EF09}"/>
              </a:ext>
            </a:extLst>
          </p:cNvPr>
          <p:cNvSpPr>
            <a:spLocks noGrp="1"/>
          </p:cNvSpPr>
          <p:nvPr>
            <p:ph sz="quarter" idx="1"/>
          </p:nvPr>
        </p:nvSpPr>
        <p:spPr/>
        <p:txBody>
          <a:bodyPr/>
          <a:lstStyle/>
          <a:p>
            <a:pPr marL="0" indent="0">
              <a:buNone/>
            </a:pPr>
            <a:r>
              <a:rPr lang="en-US" dirty="0" smtClean="0"/>
              <a:t> </a:t>
            </a:r>
            <a:endParaRPr lang="en-IN" dirty="0"/>
          </a:p>
        </p:txBody>
      </p:sp>
      <p:pic>
        <p:nvPicPr>
          <p:cNvPr id="7" name="Picture 6"/>
          <p:cNvPicPr/>
          <p:nvPr/>
        </p:nvPicPr>
        <p:blipFill>
          <a:blip r:embed="rId2"/>
          <a:stretch>
            <a:fillRect/>
          </a:stretch>
        </p:blipFill>
        <p:spPr>
          <a:xfrm>
            <a:off x="683568" y="1988840"/>
            <a:ext cx="7488832" cy="3828510"/>
          </a:xfrm>
          <a:prstGeom prst="rect">
            <a:avLst/>
          </a:prstGeom>
        </p:spPr>
      </p:pic>
    </p:spTree>
    <p:extLst>
      <p:ext uri="{BB962C8B-B14F-4D97-AF65-F5344CB8AC3E}">
        <p14:creationId xmlns:p14="http://schemas.microsoft.com/office/powerpoint/2010/main" val="39052652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94122"/>
          </a:xfrm>
        </p:spPr>
        <p:txBody>
          <a:bodyPr>
            <a:normAutofit fontScale="90000"/>
          </a:bodyPr>
          <a:lstStyle/>
          <a:p>
            <a:r>
              <a:rPr lang="en-US" dirty="0"/>
              <a:t>Screenshots of Development Phase 1 ( Designing of your Project) </a:t>
            </a:r>
            <a:endParaRPr lang="en-IN" dirty="0"/>
          </a:p>
        </p:txBody>
      </p:sp>
      <p:pic>
        <p:nvPicPr>
          <p:cNvPr id="4" name="Picture 3"/>
          <p:cNvPicPr/>
          <p:nvPr/>
        </p:nvPicPr>
        <p:blipFill>
          <a:blip r:embed="rId2"/>
          <a:stretch>
            <a:fillRect/>
          </a:stretch>
        </p:blipFill>
        <p:spPr>
          <a:xfrm>
            <a:off x="457200" y="1556792"/>
            <a:ext cx="7776864" cy="4752528"/>
          </a:xfrm>
          <a:prstGeom prst="rect">
            <a:avLst/>
          </a:prstGeom>
        </p:spPr>
      </p:pic>
    </p:spTree>
    <p:extLst>
      <p:ext uri="{BB962C8B-B14F-4D97-AF65-F5344CB8AC3E}">
        <p14:creationId xmlns:p14="http://schemas.microsoft.com/office/powerpoint/2010/main" val="1070706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7467600" cy="1143000"/>
          </a:xfrm>
        </p:spPr>
        <p:txBody>
          <a:bodyPr/>
          <a:lstStyle/>
          <a:p>
            <a:r>
              <a:rPr lang="en-US" dirty="0"/>
              <a:t>Screenshots of Development Phase 1 ( Designing of your Project) </a:t>
            </a:r>
            <a:endParaRPr lang="en-IN" dirty="0"/>
          </a:p>
        </p:txBody>
      </p:sp>
      <p:pic>
        <p:nvPicPr>
          <p:cNvPr id="4" name="Picture 3"/>
          <p:cNvPicPr/>
          <p:nvPr/>
        </p:nvPicPr>
        <p:blipFill>
          <a:blip r:embed="rId2"/>
          <a:stretch>
            <a:fillRect/>
          </a:stretch>
        </p:blipFill>
        <p:spPr>
          <a:xfrm>
            <a:off x="457200" y="1700808"/>
            <a:ext cx="7992888" cy="4464496"/>
          </a:xfrm>
          <a:prstGeom prst="rect">
            <a:avLst/>
          </a:prstGeom>
        </p:spPr>
      </p:pic>
    </p:spTree>
    <p:extLst>
      <p:ext uri="{BB962C8B-B14F-4D97-AF65-F5344CB8AC3E}">
        <p14:creationId xmlns:p14="http://schemas.microsoft.com/office/powerpoint/2010/main" val="2689584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Development Phase 1 ( Designing of your Project) </a:t>
            </a:r>
            <a:endParaRPr lang="en-IN" dirty="0"/>
          </a:p>
        </p:txBody>
      </p:sp>
      <p:pic>
        <p:nvPicPr>
          <p:cNvPr id="4" name="Picture 3"/>
          <p:cNvPicPr/>
          <p:nvPr/>
        </p:nvPicPr>
        <p:blipFill>
          <a:blip r:embed="rId2"/>
          <a:stretch>
            <a:fillRect/>
          </a:stretch>
        </p:blipFill>
        <p:spPr>
          <a:xfrm>
            <a:off x="457200" y="1700808"/>
            <a:ext cx="7859216" cy="4608512"/>
          </a:xfrm>
          <a:prstGeom prst="rect">
            <a:avLst/>
          </a:prstGeom>
        </p:spPr>
      </p:pic>
    </p:spTree>
    <p:extLst>
      <p:ext uri="{BB962C8B-B14F-4D97-AF65-F5344CB8AC3E}">
        <p14:creationId xmlns:p14="http://schemas.microsoft.com/office/powerpoint/2010/main" val="1816123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928670"/>
          </a:xfrm>
        </p:spPr>
        <p:txBody>
          <a:bodyPr/>
          <a:lstStyle/>
          <a:p>
            <a:r>
              <a:rPr lang="en-US" dirty="0"/>
              <a:t>INDEX</a:t>
            </a:r>
            <a:endParaRPr lang="en-IN" dirty="0"/>
          </a:p>
        </p:txBody>
      </p:sp>
      <p:sp>
        <p:nvSpPr>
          <p:cNvPr id="3" name="Content Placeholder 2"/>
          <p:cNvSpPr>
            <a:spLocks noGrp="1"/>
          </p:cNvSpPr>
          <p:nvPr>
            <p:ph sz="quarter" idx="1"/>
          </p:nvPr>
        </p:nvSpPr>
        <p:spPr>
          <a:xfrm>
            <a:off x="285720" y="908720"/>
            <a:ext cx="8429684" cy="5949280"/>
          </a:xfrm>
        </p:spPr>
        <p:txBody>
          <a:bodyPr>
            <a:normAutofit/>
          </a:bodyPr>
          <a:lstStyle/>
          <a:p>
            <a:pPr>
              <a:buFont typeface="Wingdings" pitchFamily="2" charset="2"/>
              <a:buChar char="Ø"/>
            </a:pPr>
            <a:r>
              <a:rPr lang="en-US" dirty="0">
                <a:solidFill>
                  <a:schemeClr val="accent1">
                    <a:lumMod val="75000"/>
                  </a:schemeClr>
                </a:solidFill>
                <a:hlinkClick r:id="rId2" action="ppaction://hlinksldjump">
                  <a:extLst>
                    <a:ext uri="{A12FA001-AC4F-418D-AE19-62706E023703}">
                      <ahyp:hlinkClr xmlns="" xmlns:ahyp="http://schemas.microsoft.com/office/drawing/2018/hyperlinkcolor" val="tx"/>
                    </a:ext>
                  </a:extLst>
                </a:hlinkClick>
              </a:rPr>
              <a:t>Abstract</a:t>
            </a:r>
            <a:endParaRPr lang="en-US" dirty="0">
              <a:solidFill>
                <a:schemeClr val="accent1">
                  <a:lumMod val="75000"/>
                </a:schemeClr>
              </a:solidFill>
            </a:endParaRPr>
          </a:p>
          <a:p>
            <a:pPr>
              <a:buFont typeface="Wingdings" pitchFamily="2" charset="2"/>
              <a:buChar char="Ø"/>
            </a:pPr>
            <a:r>
              <a:rPr lang="en-US" dirty="0">
                <a:solidFill>
                  <a:schemeClr val="accent1">
                    <a:lumMod val="75000"/>
                  </a:schemeClr>
                </a:solidFill>
                <a:hlinkClick r:id="" action="ppaction://noaction">
                  <a:extLst>
                    <a:ext uri="{A12FA001-AC4F-418D-AE19-62706E023703}">
                      <ahyp:hlinkClr xmlns="" xmlns:ahyp="http://schemas.microsoft.com/office/drawing/2018/hyperlinkcolor" val="tx"/>
                    </a:ext>
                  </a:extLst>
                </a:hlinkClick>
              </a:rPr>
              <a:t>Tools and Technology Used</a:t>
            </a:r>
          </a:p>
          <a:p>
            <a:pPr>
              <a:buFont typeface="Wingdings" pitchFamily="2" charset="2"/>
              <a:buChar char="Ø"/>
            </a:pPr>
            <a:r>
              <a:rPr lang="en-US" dirty="0">
                <a:solidFill>
                  <a:srgbClr val="D2611C"/>
                </a:solidFill>
                <a:hlinkClick r:id="rId3" action="ppaction://hlinksldjump">
                  <a:extLst>
                    <a:ext uri="{A12FA001-AC4F-418D-AE19-62706E023703}">
                      <ahyp:hlinkClr xmlns="" xmlns:ahyp="http://schemas.microsoft.com/office/drawing/2018/hyperlinkcolor" val="tx"/>
                    </a:ext>
                  </a:extLst>
                </a:hlinkClick>
              </a:rPr>
              <a:t>Features of Proposed System</a:t>
            </a:r>
          </a:p>
          <a:p>
            <a:pPr>
              <a:buFont typeface="Wingdings" pitchFamily="2" charset="2"/>
              <a:buChar char="Ø"/>
            </a:pPr>
            <a:r>
              <a:rPr lang="en-US" dirty="0">
                <a:solidFill>
                  <a:schemeClr val="accent1">
                    <a:lumMod val="75000"/>
                  </a:schemeClr>
                </a:solidFill>
                <a:hlinkClick r:id="rId3" action="ppaction://hlinksldjump">
                  <a:extLst>
                    <a:ext uri="{A12FA001-AC4F-418D-AE19-62706E023703}">
                      <ahyp:hlinkClr xmlns="" xmlns:ahyp="http://schemas.microsoft.com/office/drawing/2018/hyperlinkcolor" val="tx"/>
                    </a:ext>
                  </a:extLst>
                </a:hlinkClick>
              </a:rPr>
              <a:t>Limitation of Proposed System</a:t>
            </a:r>
          </a:p>
          <a:p>
            <a:pPr>
              <a:buFont typeface="Wingdings" pitchFamily="2" charset="2"/>
              <a:buChar char="Ø"/>
            </a:pPr>
            <a:r>
              <a:rPr lang="en-US" dirty="0">
                <a:solidFill>
                  <a:srgbClr val="D2611C"/>
                </a:solidFill>
                <a:hlinkClick r:id="rId4" action="ppaction://hlinksldjump">
                  <a:extLst>
                    <a:ext uri="{A12FA001-AC4F-418D-AE19-62706E023703}">
                      <ahyp:hlinkClr xmlns="" xmlns:ahyp="http://schemas.microsoft.com/office/drawing/2018/hyperlinkcolor" val="tx"/>
                    </a:ext>
                  </a:extLst>
                </a:hlinkClick>
              </a:rPr>
              <a:t>Users and their role </a:t>
            </a:r>
            <a:r>
              <a:rPr lang="en-US" dirty="0">
                <a:solidFill>
                  <a:schemeClr val="accent1">
                    <a:lumMod val="75000"/>
                  </a:schemeClr>
                </a:solidFill>
                <a:hlinkClick r:id="rId4" action="ppaction://hlinksldjump">
                  <a:extLst>
                    <a:ext uri="{A12FA001-AC4F-418D-AE19-62706E023703}">
                      <ahyp:hlinkClr xmlns="" xmlns:ahyp="http://schemas.microsoft.com/office/drawing/2018/hyperlinkcolor" val="tx"/>
                    </a:ext>
                  </a:extLst>
                </a:hlinkClick>
              </a:rPr>
              <a:t>description</a:t>
            </a:r>
            <a:endParaRPr lang="en-US" dirty="0">
              <a:solidFill>
                <a:schemeClr val="accent1">
                  <a:lumMod val="75000"/>
                </a:schemeClr>
              </a:solidFill>
            </a:endParaRPr>
          </a:p>
          <a:p>
            <a:pPr>
              <a:buFont typeface="Wingdings" pitchFamily="2" charset="2"/>
              <a:buChar char="Ø"/>
            </a:pPr>
            <a:r>
              <a:rPr lang="en-US" u="sng" dirty="0">
                <a:solidFill>
                  <a:schemeClr val="accent1">
                    <a:lumMod val="75000"/>
                  </a:schemeClr>
                </a:solidFill>
              </a:rPr>
              <a:t>System Flow Diagram </a:t>
            </a:r>
          </a:p>
          <a:p>
            <a:pPr>
              <a:buFont typeface="Wingdings" pitchFamily="2" charset="2"/>
              <a:buChar char="Ø"/>
            </a:pPr>
            <a:r>
              <a:rPr lang="en-US" u="sng" dirty="0">
                <a:solidFill>
                  <a:schemeClr val="accent1">
                    <a:lumMod val="75000"/>
                  </a:schemeClr>
                </a:solidFill>
              </a:rPr>
              <a:t>Data Dictionary </a:t>
            </a:r>
          </a:p>
          <a:p>
            <a:pPr>
              <a:buFont typeface="Wingdings" pitchFamily="2" charset="2"/>
              <a:buChar char="Ø"/>
            </a:pPr>
            <a:r>
              <a:rPr lang="en-US" u="sng" dirty="0">
                <a:solidFill>
                  <a:schemeClr val="accent1">
                    <a:lumMod val="75000"/>
                  </a:schemeClr>
                </a:solidFill>
              </a:rPr>
              <a:t>Screenshots of Development Phase 1 ( Designing of your Project) </a:t>
            </a:r>
          </a:p>
          <a:p>
            <a:pPr>
              <a:buFont typeface="Wingdings" pitchFamily="2" charset="2"/>
              <a:buChar char="Ø"/>
            </a:pPr>
            <a:r>
              <a:rPr lang="en-US" u="sng" dirty="0">
                <a:solidFill>
                  <a:schemeClr val="accent1">
                    <a:lumMod val="75000"/>
                  </a:schemeClr>
                </a:solidFill>
              </a:rPr>
              <a:t>Screenshots of Development Phase 2 ( Features Implementation</a:t>
            </a:r>
            <a:r>
              <a:rPr lang="en-US" u="sng" dirty="0" smtClean="0">
                <a:solidFill>
                  <a:schemeClr val="accent1">
                    <a:lumMod val="75000"/>
                  </a:schemeClr>
                </a:solidFill>
              </a:rPr>
              <a:t>)</a:t>
            </a:r>
          </a:p>
          <a:p>
            <a:pPr>
              <a:buFont typeface="Wingdings" pitchFamily="2" charset="2"/>
              <a:buChar char="Ø"/>
            </a:pPr>
            <a:r>
              <a:rPr lang="en-US" u="sng" dirty="0">
                <a:solidFill>
                  <a:schemeClr val="accent1">
                    <a:lumMod val="75000"/>
                  </a:schemeClr>
                </a:solidFill>
              </a:rPr>
              <a:t>Screenshots of Development Phase </a:t>
            </a:r>
            <a:r>
              <a:rPr lang="en-US" u="sng" dirty="0" smtClean="0">
                <a:solidFill>
                  <a:schemeClr val="accent1">
                    <a:lumMod val="75000"/>
                  </a:schemeClr>
                </a:solidFill>
              </a:rPr>
              <a:t>3 </a:t>
            </a:r>
            <a:r>
              <a:rPr lang="en-US" u="sng" dirty="0">
                <a:solidFill>
                  <a:schemeClr val="accent1">
                    <a:lumMod val="75000"/>
                  </a:schemeClr>
                </a:solidFill>
              </a:rPr>
              <a:t>( Features Implementation)</a:t>
            </a:r>
          </a:p>
          <a:p>
            <a:pPr>
              <a:buFont typeface="Wingdings" pitchFamily="2" charset="2"/>
              <a:buChar char="Ø"/>
            </a:pPr>
            <a:endParaRPr lang="en-US" u="sng" dirty="0" smtClean="0">
              <a:solidFill>
                <a:schemeClr val="accent1">
                  <a:lumMod val="75000"/>
                </a:schemeClr>
              </a:solidFill>
            </a:endParaRPr>
          </a:p>
          <a:p>
            <a:pPr>
              <a:buFont typeface="Wingdings" pitchFamily="2" charset="2"/>
              <a:buChar char="Ø"/>
            </a:pPr>
            <a:endParaRPr lang="en-US" u="sng" dirty="0">
              <a:solidFill>
                <a:schemeClr val="accent1">
                  <a:lumMod val="75000"/>
                </a:schemeClr>
              </a:solidFill>
            </a:endParaRPr>
          </a:p>
          <a:p>
            <a:pPr marL="0" indent="0">
              <a:buNone/>
            </a:pPr>
            <a:endParaRPr lang="en-US" dirty="0"/>
          </a:p>
          <a:p>
            <a:pPr>
              <a:buFont typeface="Wingdings" pitchFamily="2" charset="2"/>
              <a:buChar char="Ø"/>
            </a:pPr>
            <a:endParaRPr lang="en-US" dirty="0"/>
          </a:p>
          <a:p>
            <a:pPr>
              <a:buFont typeface="Wingdings" pitchFamily="2" charset="2"/>
              <a:buChar char="Ø"/>
            </a:pP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Screenshots of Development Phase 2 ( Features Implementation)</a:t>
            </a:r>
          </a:p>
        </p:txBody>
      </p:sp>
      <p:pic>
        <p:nvPicPr>
          <p:cNvPr id="5" name="Picture 4"/>
          <p:cNvPicPr/>
          <p:nvPr/>
        </p:nvPicPr>
        <p:blipFill>
          <a:blip r:embed="rId2"/>
          <a:stretch>
            <a:fillRect/>
          </a:stretch>
        </p:blipFill>
        <p:spPr>
          <a:xfrm>
            <a:off x="457200" y="1772816"/>
            <a:ext cx="7859216" cy="4464496"/>
          </a:xfrm>
          <a:prstGeom prst="rect">
            <a:avLst/>
          </a:prstGeom>
        </p:spPr>
      </p:pic>
    </p:spTree>
    <p:extLst>
      <p:ext uri="{BB962C8B-B14F-4D97-AF65-F5344CB8AC3E}">
        <p14:creationId xmlns:p14="http://schemas.microsoft.com/office/powerpoint/2010/main" val="13078250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Development Phase </a:t>
            </a:r>
            <a:r>
              <a:rPr lang="en-US" dirty="0" smtClean="0"/>
              <a:t>3 </a:t>
            </a:r>
            <a:r>
              <a:rPr lang="en-US" dirty="0"/>
              <a:t>( Designing of your Project) </a:t>
            </a:r>
            <a:endParaRPr lang="en-IN" dirty="0"/>
          </a:p>
        </p:txBody>
      </p:sp>
      <p:pic>
        <p:nvPicPr>
          <p:cNvPr id="4" name="Picture 3"/>
          <p:cNvPicPr/>
          <p:nvPr/>
        </p:nvPicPr>
        <p:blipFill>
          <a:blip r:embed="rId2"/>
          <a:stretch>
            <a:fillRect/>
          </a:stretch>
        </p:blipFill>
        <p:spPr>
          <a:xfrm>
            <a:off x="457200" y="1700808"/>
            <a:ext cx="8003232" cy="4752528"/>
          </a:xfrm>
          <a:prstGeom prst="rect">
            <a:avLst/>
          </a:prstGeom>
        </p:spPr>
      </p:pic>
    </p:spTree>
    <p:extLst>
      <p:ext uri="{BB962C8B-B14F-4D97-AF65-F5344CB8AC3E}">
        <p14:creationId xmlns:p14="http://schemas.microsoft.com/office/powerpoint/2010/main" val="22102107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Development Phase 2 ( Features Implementation)</a:t>
            </a:r>
            <a:endParaRPr lang="en-IN" dirty="0"/>
          </a:p>
        </p:txBody>
      </p:sp>
      <p:pic>
        <p:nvPicPr>
          <p:cNvPr id="4" name="Picture 3"/>
          <p:cNvPicPr/>
          <p:nvPr/>
        </p:nvPicPr>
        <p:blipFill>
          <a:blip r:embed="rId2"/>
          <a:stretch>
            <a:fillRect/>
          </a:stretch>
        </p:blipFill>
        <p:spPr>
          <a:xfrm>
            <a:off x="457200" y="1628800"/>
            <a:ext cx="7715200" cy="4824536"/>
          </a:xfrm>
          <a:prstGeom prst="rect">
            <a:avLst/>
          </a:prstGeom>
        </p:spPr>
      </p:pic>
    </p:spTree>
    <p:extLst>
      <p:ext uri="{BB962C8B-B14F-4D97-AF65-F5344CB8AC3E}">
        <p14:creationId xmlns:p14="http://schemas.microsoft.com/office/powerpoint/2010/main" val="708903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Development Phase 2 ( Features Implementation)</a:t>
            </a:r>
            <a:endParaRPr lang="en-IN" dirty="0"/>
          </a:p>
        </p:txBody>
      </p:sp>
      <p:pic>
        <p:nvPicPr>
          <p:cNvPr id="4" name="Picture 3"/>
          <p:cNvPicPr/>
          <p:nvPr/>
        </p:nvPicPr>
        <p:blipFill>
          <a:blip r:embed="rId2"/>
          <a:stretch>
            <a:fillRect/>
          </a:stretch>
        </p:blipFill>
        <p:spPr>
          <a:xfrm>
            <a:off x="457200" y="1700808"/>
            <a:ext cx="7931224" cy="4680520"/>
          </a:xfrm>
          <a:prstGeom prst="rect">
            <a:avLst/>
          </a:prstGeom>
        </p:spPr>
      </p:pic>
    </p:spTree>
    <p:extLst>
      <p:ext uri="{BB962C8B-B14F-4D97-AF65-F5344CB8AC3E}">
        <p14:creationId xmlns:p14="http://schemas.microsoft.com/office/powerpoint/2010/main" val="40371743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Development Phase 2 ( Features Implementation)</a:t>
            </a:r>
            <a:endParaRPr lang="en-IN" dirty="0"/>
          </a:p>
        </p:txBody>
      </p:sp>
      <p:pic>
        <p:nvPicPr>
          <p:cNvPr id="4" name="Picture 3"/>
          <p:cNvPicPr/>
          <p:nvPr/>
        </p:nvPicPr>
        <p:blipFill>
          <a:blip r:embed="rId2"/>
          <a:stretch>
            <a:fillRect/>
          </a:stretch>
        </p:blipFill>
        <p:spPr>
          <a:xfrm>
            <a:off x="457200" y="1754187"/>
            <a:ext cx="7859216" cy="4627141"/>
          </a:xfrm>
          <a:prstGeom prst="rect">
            <a:avLst/>
          </a:prstGeom>
        </p:spPr>
      </p:pic>
    </p:spTree>
    <p:extLst>
      <p:ext uri="{BB962C8B-B14F-4D97-AF65-F5344CB8AC3E}">
        <p14:creationId xmlns:p14="http://schemas.microsoft.com/office/powerpoint/2010/main" val="17917531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Development Phase 2 ( Features Implementation)</a:t>
            </a:r>
            <a:endParaRPr lang="en-IN" dirty="0"/>
          </a:p>
        </p:txBody>
      </p:sp>
      <p:pic>
        <p:nvPicPr>
          <p:cNvPr id="4" name="Picture 3"/>
          <p:cNvPicPr/>
          <p:nvPr/>
        </p:nvPicPr>
        <p:blipFill>
          <a:blip r:embed="rId2"/>
          <a:stretch>
            <a:fillRect/>
          </a:stretch>
        </p:blipFill>
        <p:spPr>
          <a:xfrm>
            <a:off x="462662" y="1772816"/>
            <a:ext cx="7709737" cy="4536504"/>
          </a:xfrm>
          <a:prstGeom prst="rect">
            <a:avLst/>
          </a:prstGeom>
        </p:spPr>
      </p:pic>
    </p:spTree>
    <p:extLst>
      <p:ext uri="{BB962C8B-B14F-4D97-AF65-F5344CB8AC3E}">
        <p14:creationId xmlns:p14="http://schemas.microsoft.com/office/powerpoint/2010/main" val="31311823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Development Phase </a:t>
            </a:r>
            <a:r>
              <a:rPr lang="en-US" dirty="0" smtClean="0"/>
              <a:t>3 </a:t>
            </a:r>
            <a:r>
              <a:rPr lang="en-US" dirty="0"/>
              <a:t>( Features Implementation)</a:t>
            </a:r>
            <a:endParaRPr lang="en-IN" dirty="0"/>
          </a:p>
        </p:txBody>
      </p:sp>
      <p:pic>
        <p:nvPicPr>
          <p:cNvPr id="4" name="Picture 3"/>
          <p:cNvPicPr/>
          <p:nvPr/>
        </p:nvPicPr>
        <p:blipFill>
          <a:blip r:embed="rId2"/>
          <a:stretch>
            <a:fillRect/>
          </a:stretch>
        </p:blipFill>
        <p:spPr>
          <a:xfrm>
            <a:off x="457200" y="1700808"/>
            <a:ext cx="7859216" cy="4608512"/>
          </a:xfrm>
          <a:prstGeom prst="rect">
            <a:avLst/>
          </a:prstGeom>
        </p:spPr>
      </p:pic>
    </p:spTree>
    <p:extLst>
      <p:ext uri="{BB962C8B-B14F-4D97-AF65-F5344CB8AC3E}">
        <p14:creationId xmlns:p14="http://schemas.microsoft.com/office/powerpoint/2010/main" val="32680513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Development Phase 3 ( Features Implementation)</a:t>
            </a:r>
            <a:endParaRPr lang="en-IN" dirty="0"/>
          </a:p>
        </p:txBody>
      </p:sp>
      <p:pic>
        <p:nvPicPr>
          <p:cNvPr id="4" name="Picture 3"/>
          <p:cNvPicPr/>
          <p:nvPr/>
        </p:nvPicPr>
        <p:blipFill>
          <a:blip r:embed="rId2"/>
          <a:stretch>
            <a:fillRect/>
          </a:stretch>
        </p:blipFill>
        <p:spPr>
          <a:xfrm>
            <a:off x="457200" y="1844824"/>
            <a:ext cx="8003232" cy="4608512"/>
          </a:xfrm>
          <a:prstGeom prst="rect">
            <a:avLst/>
          </a:prstGeom>
        </p:spPr>
      </p:pic>
    </p:spTree>
    <p:extLst>
      <p:ext uri="{BB962C8B-B14F-4D97-AF65-F5344CB8AC3E}">
        <p14:creationId xmlns:p14="http://schemas.microsoft.com/office/powerpoint/2010/main" val="18143398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Development Phase 3 ( Features Implementation)</a:t>
            </a:r>
            <a:endParaRPr lang="en-IN" dirty="0"/>
          </a:p>
        </p:txBody>
      </p:sp>
      <p:pic>
        <p:nvPicPr>
          <p:cNvPr id="4" name="Picture 3"/>
          <p:cNvPicPr/>
          <p:nvPr/>
        </p:nvPicPr>
        <p:blipFill>
          <a:blip r:embed="rId2"/>
          <a:stretch>
            <a:fillRect/>
          </a:stretch>
        </p:blipFill>
        <p:spPr>
          <a:xfrm>
            <a:off x="457200" y="1416110"/>
            <a:ext cx="7467600" cy="4963795"/>
          </a:xfrm>
          <a:prstGeom prst="rect">
            <a:avLst/>
          </a:prstGeom>
        </p:spPr>
      </p:pic>
    </p:spTree>
    <p:extLst>
      <p:ext uri="{BB962C8B-B14F-4D97-AF65-F5344CB8AC3E}">
        <p14:creationId xmlns:p14="http://schemas.microsoft.com/office/powerpoint/2010/main" val="23007791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Development Phase 3 ( Features Implementation)</a:t>
            </a:r>
            <a:endParaRPr lang="en-IN" dirty="0"/>
          </a:p>
        </p:txBody>
      </p:sp>
      <p:pic>
        <p:nvPicPr>
          <p:cNvPr id="4" name="Picture 3"/>
          <p:cNvPicPr/>
          <p:nvPr/>
        </p:nvPicPr>
        <p:blipFill>
          <a:blip r:embed="rId2"/>
          <a:stretch>
            <a:fillRect/>
          </a:stretch>
        </p:blipFill>
        <p:spPr>
          <a:xfrm>
            <a:off x="457200" y="2060848"/>
            <a:ext cx="8075240" cy="3672408"/>
          </a:xfrm>
          <a:prstGeom prst="rect">
            <a:avLst/>
          </a:prstGeom>
        </p:spPr>
      </p:pic>
    </p:spTree>
    <p:extLst>
      <p:ext uri="{BB962C8B-B14F-4D97-AF65-F5344CB8AC3E}">
        <p14:creationId xmlns:p14="http://schemas.microsoft.com/office/powerpoint/2010/main" val="2677722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7467600" cy="724942"/>
          </a:xfrm>
        </p:spPr>
        <p:txBody>
          <a:bodyPr/>
          <a:lstStyle/>
          <a:p>
            <a:r>
              <a:rPr lang="en-US" dirty="0"/>
              <a:t>Abstract </a:t>
            </a:r>
          </a:p>
        </p:txBody>
      </p:sp>
      <p:sp>
        <p:nvSpPr>
          <p:cNvPr id="3" name="Content Placeholder 2"/>
          <p:cNvSpPr>
            <a:spLocks noGrp="1"/>
          </p:cNvSpPr>
          <p:nvPr>
            <p:ph sz="quarter" idx="1"/>
          </p:nvPr>
        </p:nvSpPr>
        <p:spPr>
          <a:xfrm>
            <a:off x="457200" y="1340768"/>
            <a:ext cx="7467600" cy="4873752"/>
          </a:xfrm>
        </p:spPr>
        <p:txBody>
          <a:bodyPr/>
          <a:lstStyle/>
          <a:p>
            <a:r>
              <a:rPr lang="en-US" dirty="0"/>
              <a:t>In order to book a flight, the user has to enter his/her destination, boarding, last 4 digits of citizenship number, class, day of travel and flight time. </a:t>
            </a:r>
          </a:p>
          <a:p>
            <a:r>
              <a:rPr lang="en-US" dirty="0"/>
              <a:t>The user can search for flights by providing boarding, destination and day of travel.</a:t>
            </a:r>
          </a:p>
          <a:p>
            <a:r>
              <a:rPr lang="en-US" dirty="0"/>
              <a:t> Likewise, to cancel the flight, the user has to enter his/her last 4 digits of citizenship number, class and boarding. </a:t>
            </a:r>
          </a:p>
          <a:p>
            <a:r>
              <a:rPr lang="en-US" dirty="0"/>
              <a:t>This simple GUI application, airline booking system that uses external file (SQLite) as a database to store the user’s data permanently.</a:t>
            </a:r>
            <a:endParaRPr lang="en-IN"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Development Phase 3 ( Features Implementation)</a:t>
            </a:r>
            <a:endParaRPr lang="en-IN" dirty="0"/>
          </a:p>
        </p:txBody>
      </p:sp>
      <p:pic>
        <p:nvPicPr>
          <p:cNvPr id="4" name="Picture 3"/>
          <p:cNvPicPr/>
          <p:nvPr/>
        </p:nvPicPr>
        <p:blipFill>
          <a:blip r:embed="rId2"/>
          <a:stretch>
            <a:fillRect/>
          </a:stretch>
        </p:blipFill>
        <p:spPr>
          <a:xfrm>
            <a:off x="457200" y="1844824"/>
            <a:ext cx="7931224" cy="3816424"/>
          </a:xfrm>
          <a:prstGeom prst="rect">
            <a:avLst/>
          </a:prstGeom>
        </p:spPr>
      </p:pic>
    </p:spTree>
    <p:extLst>
      <p:ext uri="{BB962C8B-B14F-4D97-AF65-F5344CB8AC3E}">
        <p14:creationId xmlns:p14="http://schemas.microsoft.com/office/powerpoint/2010/main" val="23560965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Development Phase 3 ( Features Implementation)</a:t>
            </a:r>
            <a:endParaRPr lang="en-IN" dirty="0"/>
          </a:p>
        </p:txBody>
      </p:sp>
      <p:pic>
        <p:nvPicPr>
          <p:cNvPr id="4" name="Picture 3"/>
          <p:cNvPicPr/>
          <p:nvPr/>
        </p:nvPicPr>
        <p:blipFill>
          <a:blip r:embed="rId2"/>
          <a:stretch>
            <a:fillRect/>
          </a:stretch>
        </p:blipFill>
        <p:spPr>
          <a:xfrm>
            <a:off x="457200" y="1942147"/>
            <a:ext cx="8075240" cy="4151149"/>
          </a:xfrm>
          <a:prstGeom prst="rect">
            <a:avLst/>
          </a:prstGeom>
        </p:spPr>
      </p:pic>
    </p:spTree>
    <p:extLst>
      <p:ext uri="{BB962C8B-B14F-4D97-AF65-F5344CB8AC3E}">
        <p14:creationId xmlns:p14="http://schemas.microsoft.com/office/powerpoint/2010/main" val="3872987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7467600" cy="792088"/>
          </a:xfrm>
        </p:spPr>
        <p:txBody>
          <a:bodyPr/>
          <a:lstStyle/>
          <a:p>
            <a:r>
              <a:rPr lang="en-IN" b="1" dirty="0" smtClean="0"/>
              <a:t>Conclusion</a:t>
            </a:r>
            <a:endParaRPr lang="en-IN" b="1" dirty="0"/>
          </a:p>
        </p:txBody>
      </p:sp>
      <p:sp>
        <p:nvSpPr>
          <p:cNvPr id="3" name="Content Placeholder 2"/>
          <p:cNvSpPr>
            <a:spLocks noGrp="1"/>
          </p:cNvSpPr>
          <p:nvPr>
            <p:ph sz="quarter" idx="1"/>
          </p:nvPr>
        </p:nvSpPr>
        <p:spPr>
          <a:xfrm>
            <a:off x="457200" y="1412776"/>
            <a:ext cx="7467600" cy="4873752"/>
          </a:xfrm>
        </p:spPr>
        <p:txBody>
          <a:bodyPr>
            <a:normAutofit fontScale="92500" lnSpcReduction="10000"/>
          </a:bodyPr>
          <a:lstStyle/>
          <a:p>
            <a:r>
              <a:rPr lang="en-US" dirty="0"/>
              <a:t>Our System Flight Booking System finally completed and runs with error free. At the time of developing this system we face a lot </a:t>
            </a:r>
            <a:r>
              <a:rPr lang="en-US" dirty="0" smtClean="0"/>
              <a:t>issue </a:t>
            </a:r>
            <a:r>
              <a:rPr lang="en-US" dirty="0"/>
              <a:t>but we </a:t>
            </a:r>
            <a:r>
              <a:rPr lang="en-US" dirty="0" smtClean="0"/>
              <a:t>founded solution of </a:t>
            </a:r>
            <a:r>
              <a:rPr lang="en-US" dirty="0"/>
              <a:t>every problem.</a:t>
            </a:r>
            <a:endParaRPr lang="en-IN" dirty="0"/>
          </a:p>
          <a:p>
            <a:r>
              <a:rPr lang="en-US" dirty="0"/>
              <a:t>Our First problem was to connect our system with SQL Server, and it takes a lot of time to solve. We also add some features that we don’t decided previously like Voice Command and Searching Ticket Status. </a:t>
            </a:r>
          </a:p>
          <a:p>
            <a:r>
              <a:rPr lang="en-US" dirty="0" smtClean="0"/>
              <a:t>We try our best to make this system error free and we also tested our system more than 100 times and tried to solve every small issues. And now we can proudly say that there is no any error in Our System, there are only lack of some features that we will add in Future.</a:t>
            </a:r>
            <a:endParaRPr lang="en-IN" dirty="0"/>
          </a:p>
        </p:txBody>
      </p:sp>
    </p:spTree>
    <p:extLst>
      <p:ext uri="{BB962C8B-B14F-4D97-AF65-F5344CB8AC3E}">
        <p14:creationId xmlns:p14="http://schemas.microsoft.com/office/powerpoint/2010/main" val="7690513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06090"/>
          </a:xfrm>
        </p:spPr>
        <p:txBody>
          <a:bodyPr/>
          <a:lstStyle/>
          <a:p>
            <a:r>
              <a:rPr lang="en-US" b="1" dirty="0"/>
              <a:t>Future Enhancement </a:t>
            </a:r>
            <a:endParaRPr lang="en-IN" dirty="0"/>
          </a:p>
        </p:txBody>
      </p:sp>
      <p:sp>
        <p:nvSpPr>
          <p:cNvPr id="3" name="Content Placeholder 2"/>
          <p:cNvSpPr>
            <a:spLocks noGrp="1"/>
          </p:cNvSpPr>
          <p:nvPr>
            <p:ph sz="quarter" idx="1"/>
          </p:nvPr>
        </p:nvSpPr>
        <p:spPr>
          <a:xfrm>
            <a:off x="457200" y="1484784"/>
            <a:ext cx="7467600" cy="5112568"/>
          </a:xfrm>
        </p:spPr>
        <p:txBody>
          <a:bodyPr>
            <a:normAutofit fontScale="85000" lnSpcReduction="20000"/>
          </a:bodyPr>
          <a:lstStyle/>
          <a:p>
            <a:r>
              <a:rPr lang="en-US" dirty="0"/>
              <a:t>In future we will give a better Graphics </a:t>
            </a:r>
            <a:r>
              <a:rPr lang="en-US" dirty="0" smtClean="0"/>
              <a:t>to this System that will help more </a:t>
            </a:r>
            <a:r>
              <a:rPr lang="en-IN" dirty="0" smtClean="0"/>
              <a:t>easier use it</a:t>
            </a:r>
            <a:r>
              <a:rPr lang="en-US" dirty="0" smtClean="0"/>
              <a:t>.</a:t>
            </a:r>
            <a:endParaRPr lang="en-IN" dirty="0"/>
          </a:p>
          <a:p>
            <a:r>
              <a:rPr lang="en-US" dirty="0"/>
              <a:t>We will also add voice recognizable feature that can </a:t>
            </a:r>
            <a:r>
              <a:rPr lang="en-US" dirty="0" smtClean="0"/>
              <a:t>help </a:t>
            </a:r>
            <a:r>
              <a:rPr lang="en-US" dirty="0"/>
              <a:t>user </a:t>
            </a:r>
            <a:r>
              <a:rPr lang="en-US" dirty="0" smtClean="0"/>
              <a:t>in any task </a:t>
            </a:r>
            <a:r>
              <a:rPr lang="en-IN" dirty="0" smtClean="0"/>
              <a:t>without typing</a:t>
            </a:r>
            <a:r>
              <a:rPr lang="en-US" dirty="0" smtClean="0"/>
              <a:t>.</a:t>
            </a:r>
            <a:endParaRPr lang="en-IN" dirty="0"/>
          </a:p>
          <a:p>
            <a:r>
              <a:rPr lang="en-US" dirty="0"/>
              <a:t>There is disadvantage in Our System that is there is no limit of Booking Ticket, so in Future we will Limit the Booking of Ticket.</a:t>
            </a:r>
            <a:endParaRPr lang="en-IN" dirty="0"/>
          </a:p>
          <a:p>
            <a:r>
              <a:rPr lang="en-US" dirty="0"/>
              <a:t>In Our system no other user can Register themselves, so we will also add this feature in Future.</a:t>
            </a:r>
            <a:endParaRPr lang="en-IN" dirty="0"/>
          </a:p>
          <a:p>
            <a:r>
              <a:rPr lang="en-US" dirty="0"/>
              <a:t>The main Problem of our system is that SQL Server can’t connect in another device, for this we have to connect SQL Server with IP Address and we will implement this in Future.</a:t>
            </a:r>
            <a:endParaRPr lang="en-IN" dirty="0"/>
          </a:p>
          <a:p>
            <a:r>
              <a:rPr lang="en-US" dirty="0"/>
              <a:t>Also this system is only made for Windows, Linux and MAC, so we can’t access it from our Smartphone and for that we will also do something that </a:t>
            </a:r>
            <a:r>
              <a:rPr lang="en-US" dirty="0" smtClean="0"/>
              <a:t>user </a:t>
            </a:r>
            <a:r>
              <a:rPr lang="en-US" dirty="0"/>
              <a:t>can also use this system on the smartphone.</a:t>
            </a:r>
            <a:endParaRPr lang="en-IN" dirty="0"/>
          </a:p>
          <a:p>
            <a:endParaRPr lang="en-IN" dirty="0"/>
          </a:p>
        </p:txBody>
      </p:sp>
    </p:spTree>
    <p:extLst>
      <p:ext uri="{BB962C8B-B14F-4D97-AF65-F5344CB8AC3E}">
        <p14:creationId xmlns:p14="http://schemas.microsoft.com/office/powerpoint/2010/main" val="32512032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193" y="260648"/>
            <a:ext cx="7467600" cy="580926"/>
          </a:xfrm>
        </p:spPr>
        <p:txBody>
          <a:bodyPr/>
          <a:lstStyle/>
          <a:p>
            <a:r>
              <a:rPr lang="en-IN" b="1" dirty="0" smtClean="0"/>
              <a:t>Reference</a:t>
            </a:r>
            <a:endParaRPr lang="en-IN" b="1" dirty="0"/>
          </a:p>
        </p:txBody>
      </p:sp>
      <p:sp>
        <p:nvSpPr>
          <p:cNvPr id="3" name="Content Placeholder 2"/>
          <p:cNvSpPr>
            <a:spLocks noGrp="1"/>
          </p:cNvSpPr>
          <p:nvPr>
            <p:ph sz="quarter" idx="1"/>
          </p:nvPr>
        </p:nvSpPr>
        <p:spPr>
          <a:xfrm>
            <a:off x="457200" y="1484784"/>
            <a:ext cx="7467600" cy="4989168"/>
          </a:xfrm>
        </p:spPr>
        <p:txBody>
          <a:bodyPr/>
          <a:lstStyle/>
          <a:p>
            <a:r>
              <a:rPr lang="en-IN" dirty="0" smtClean="0"/>
              <a:t>Website</a:t>
            </a:r>
          </a:p>
          <a:p>
            <a:pPr lvl="1"/>
            <a:r>
              <a:rPr lang="en-IN" u="sng" dirty="0">
                <a:hlinkClick r:id="rId2"/>
              </a:rPr>
              <a:t>https://github.com/</a:t>
            </a:r>
            <a:endParaRPr lang="en-IN" dirty="0"/>
          </a:p>
          <a:p>
            <a:pPr lvl="1"/>
            <a:r>
              <a:rPr lang="en-IN" u="sng" dirty="0">
                <a:hlinkClick r:id="rId3"/>
              </a:rPr>
              <a:t>https://stackoverflow.com/</a:t>
            </a:r>
            <a:endParaRPr lang="en-IN" dirty="0"/>
          </a:p>
          <a:p>
            <a:pPr lvl="1"/>
            <a:r>
              <a:rPr lang="en-IN" u="sng" dirty="0">
                <a:hlinkClick r:id="rId4"/>
              </a:rPr>
              <a:t>https://docs.microsoft.com/en-us</a:t>
            </a:r>
            <a:endParaRPr lang="en-IN" dirty="0"/>
          </a:p>
          <a:p>
            <a:pPr lvl="1"/>
            <a:r>
              <a:rPr lang="en-IN" u="sng" dirty="0">
                <a:hlinkClick r:id="rId5"/>
              </a:rPr>
              <a:t>https://www.quora.com</a:t>
            </a:r>
            <a:r>
              <a:rPr lang="en-IN" u="sng" dirty="0" smtClean="0">
                <a:hlinkClick r:id="rId5"/>
              </a:rPr>
              <a:t>/</a:t>
            </a:r>
            <a:endParaRPr lang="en-IN" u="sng" dirty="0" smtClean="0"/>
          </a:p>
          <a:p>
            <a:pPr marL="365760" lvl="1" indent="0">
              <a:buNone/>
            </a:pPr>
            <a:endParaRPr lang="en-IN" dirty="0" smtClean="0"/>
          </a:p>
          <a:p>
            <a:pPr marL="274320" lvl="1">
              <a:spcBef>
                <a:spcPts val="600"/>
              </a:spcBef>
              <a:buSzPct val="70000"/>
              <a:buFont typeface="Wingdings"/>
              <a:buChar char=""/>
            </a:pPr>
            <a:r>
              <a:rPr lang="en-IN" dirty="0" smtClean="0"/>
              <a:t>Book</a:t>
            </a:r>
          </a:p>
          <a:p>
            <a:pPr marL="548640" lvl="2">
              <a:spcBef>
                <a:spcPts val="600"/>
              </a:spcBef>
              <a:buSzPct val="70000"/>
            </a:pPr>
            <a:r>
              <a:rPr lang="en-IN" dirty="0" smtClean="0"/>
              <a:t>Python For Everyone</a:t>
            </a:r>
          </a:p>
          <a:p>
            <a:pPr marL="548640" lvl="2">
              <a:spcBef>
                <a:spcPts val="600"/>
              </a:spcBef>
              <a:buSzPct val="70000"/>
            </a:pPr>
            <a:r>
              <a:rPr lang="en-IN" dirty="0" smtClean="0"/>
              <a:t>SQL Beginners Guide</a:t>
            </a:r>
          </a:p>
          <a:p>
            <a:pPr marL="365760" lvl="2" indent="0">
              <a:spcBef>
                <a:spcPts val="600"/>
              </a:spcBef>
              <a:buSzPct val="70000"/>
              <a:buNone/>
            </a:pPr>
            <a:endParaRPr lang="en-IN" dirty="0" smtClean="0"/>
          </a:p>
          <a:p>
            <a:pPr marL="274320" lvl="1">
              <a:spcBef>
                <a:spcPts val="600"/>
              </a:spcBef>
              <a:buSzPct val="70000"/>
              <a:buFont typeface="Wingdings"/>
              <a:buChar char=""/>
            </a:pPr>
            <a:r>
              <a:rPr lang="en-IN" dirty="0" smtClean="0"/>
              <a:t>Other Resources</a:t>
            </a:r>
          </a:p>
          <a:p>
            <a:pPr marL="548640" lvl="2">
              <a:spcBef>
                <a:spcPts val="600"/>
              </a:spcBef>
              <a:buSzPct val="70000"/>
            </a:pPr>
            <a:r>
              <a:rPr lang="en-IN" dirty="0" smtClean="0"/>
              <a:t>Some Journals</a:t>
            </a:r>
          </a:p>
        </p:txBody>
      </p:sp>
    </p:spTree>
    <p:extLst>
      <p:ext uri="{BB962C8B-B14F-4D97-AF65-F5344CB8AC3E}">
        <p14:creationId xmlns:p14="http://schemas.microsoft.com/office/powerpoint/2010/main" val="25540091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200400"/>
            <a:ext cx="8229600" cy="1143000"/>
          </a:xfrm>
        </p:spPr>
        <p:txBody>
          <a:bodyPr/>
          <a:lstStyle/>
          <a:p>
            <a:r>
              <a:rPr lang="en-US" dirty="0"/>
              <a:t>Thank you !!!</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and Technology Used</a:t>
            </a:r>
          </a:p>
        </p:txBody>
      </p:sp>
      <p:sp>
        <p:nvSpPr>
          <p:cNvPr id="3" name="Content Placeholder 2"/>
          <p:cNvSpPr>
            <a:spLocks noGrp="1"/>
          </p:cNvSpPr>
          <p:nvPr>
            <p:ph sz="quarter" idx="1"/>
          </p:nvPr>
        </p:nvSpPr>
        <p:spPr/>
        <p:txBody>
          <a:bodyPr>
            <a:normAutofit fontScale="92500" lnSpcReduction="10000"/>
          </a:bodyPr>
          <a:lstStyle/>
          <a:p>
            <a:pPr algn="just"/>
            <a:r>
              <a:rPr lang="en-US" b="1" dirty="0"/>
              <a:t>Programming language used in making this system is Python and MSSQL.</a:t>
            </a:r>
          </a:p>
          <a:p>
            <a:pPr algn="just"/>
            <a:r>
              <a:rPr lang="en-US" b="1" dirty="0"/>
              <a:t>Code is implemented in Visual Studio Code.</a:t>
            </a:r>
          </a:p>
          <a:p>
            <a:pPr marL="0" lvl="0" indent="0" algn="just">
              <a:buNone/>
            </a:pPr>
            <a:r>
              <a:rPr lang="en-US" sz="2800" b="1" dirty="0"/>
              <a:t>Hardware Requirement:</a:t>
            </a:r>
            <a:endParaRPr lang="en-IN" sz="2800" dirty="0"/>
          </a:p>
          <a:p>
            <a:pPr lvl="0" algn="just"/>
            <a:r>
              <a:rPr lang="en-US" dirty="0"/>
              <a:t>Processor – Dual Core</a:t>
            </a:r>
            <a:endParaRPr lang="en-IN" dirty="0"/>
          </a:p>
          <a:p>
            <a:pPr lvl="0" algn="just"/>
            <a:r>
              <a:rPr lang="en-US" dirty="0"/>
              <a:t>Hard Disk – 50 GB</a:t>
            </a:r>
            <a:endParaRPr lang="en-IN" dirty="0"/>
          </a:p>
          <a:p>
            <a:pPr lvl="0" algn="just"/>
            <a:r>
              <a:rPr lang="en-US" dirty="0"/>
              <a:t>Memory – 1GB RAM or more</a:t>
            </a:r>
            <a:endParaRPr lang="en-IN" dirty="0"/>
          </a:p>
          <a:p>
            <a:pPr marL="0" lvl="0" indent="0" algn="just">
              <a:buNone/>
            </a:pPr>
            <a:r>
              <a:rPr lang="en-US" sz="2800" b="1" dirty="0"/>
              <a:t>Software Requirement:</a:t>
            </a:r>
            <a:endParaRPr lang="en-IN" sz="2800" dirty="0"/>
          </a:p>
          <a:p>
            <a:pPr lvl="0" algn="just"/>
            <a:r>
              <a:rPr lang="en-US" dirty="0"/>
              <a:t>Windows 7 or more</a:t>
            </a:r>
            <a:endParaRPr lang="en-IN" dirty="0"/>
          </a:p>
          <a:p>
            <a:pPr lvl="0" algn="just"/>
            <a:r>
              <a:rPr lang="en-US" dirty="0"/>
              <a:t>Python Interpreter</a:t>
            </a:r>
            <a:endParaRPr lang="en-IN" dirty="0"/>
          </a:p>
          <a:p>
            <a:pPr lvl="0" algn="just"/>
            <a:r>
              <a:rPr lang="en-US" dirty="0"/>
              <a:t>Any IDE (Code Editor)</a:t>
            </a:r>
            <a:endParaRPr lang="en-IN" dirty="0"/>
          </a:p>
          <a:p>
            <a:pPr lvl="0" algn="just"/>
            <a:r>
              <a:rPr lang="en-US" dirty="0"/>
              <a:t>MSSQL</a:t>
            </a:r>
            <a:endParaRPr lang="en-IN" dirty="0"/>
          </a:p>
          <a:p>
            <a:pPr marL="0" indent="0" algn="just">
              <a:buNone/>
            </a:pPr>
            <a:endParaRPr lang="en-IN"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2748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a:bodyPr>
          <a:lstStyle/>
          <a:p>
            <a:r>
              <a:rPr lang="en-US" dirty="0"/>
              <a:t>Features of Proposed System</a:t>
            </a:r>
          </a:p>
        </p:txBody>
      </p:sp>
      <p:sp>
        <p:nvSpPr>
          <p:cNvPr id="3" name="Content Placeholder 2"/>
          <p:cNvSpPr>
            <a:spLocks noGrp="1"/>
          </p:cNvSpPr>
          <p:nvPr>
            <p:ph sz="quarter" idx="1"/>
          </p:nvPr>
        </p:nvSpPr>
        <p:spPr/>
        <p:txBody>
          <a:bodyPr/>
          <a:lstStyle/>
          <a:p>
            <a:r>
              <a:rPr lang="en-US" dirty="0">
                <a:latin typeface="Times New Roman" panose="02020603050405020304" pitchFamily="18" charset="0"/>
                <a:cs typeface="Times New Roman" panose="02020603050405020304" pitchFamily="18" charset="0"/>
              </a:rPr>
              <a:t>System having some Guidelines that will help user to use this system.</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System helps the user in searching of flights, cancelation and booking of flights of his/her choices.</a:t>
            </a:r>
          </a:p>
          <a:p>
            <a:r>
              <a:rPr lang="en-IN" dirty="0">
                <a:latin typeface="Times New Roman" panose="02020603050405020304" pitchFamily="18" charset="0"/>
                <a:cs typeface="Times New Roman" panose="02020603050405020304" pitchFamily="18" charset="0"/>
              </a:rPr>
              <a:t>A passenger can choose their class(</a:t>
            </a:r>
            <a:r>
              <a:rPr lang="en-US" dirty="0"/>
              <a:t>Economy, Premium economy , Business, and first class)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He/she </a:t>
            </a:r>
            <a:r>
              <a:rPr lang="en-IN" dirty="0" smtClean="0">
                <a:latin typeface="Times New Roman" panose="02020603050405020304" pitchFamily="18" charset="0"/>
                <a:cs typeface="Times New Roman" panose="02020603050405020304" pitchFamily="18" charset="0"/>
              </a:rPr>
              <a:t>can choose </a:t>
            </a:r>
            <a:r>
              <a:rPr lang="en-IN" dirty="0">
                <a:latin typeface="Times New Roman" panose="02020603050405020304" pitchFamily="18" charset="0"/>
                <a:cs typeface="Times New Roman" panose="02020603050405020304" pitchFamily="18" charset="0"/>
              </a:rPr>
              <a:t>the day of travel according to their convenience.</a:t>
            </a:r>
          </a:p>
          <a:p>
            <a:r>
              <a:rPr lang="en-IN" dirty="0">
                <a:latin typeface="Times New Roman" panose="02020603050405020304" pitchFamily="18" charset="0"/>
                <a:cs typeface="Times New Roman" panose="02020603050405020304" pitchFamily="18" charset="0"/>
              </a:rPr>
              <a:t> This system is efficient and a big time saver for the users.</a:t>
            </a:r>
          </a:p>
          <a:p>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Limitation of Proposed System</a:t>
            </a:r>
          </a:p>
        </p:txBody>
      </p:sp>
      <p:sp>
        <p:nvSpPr>
          <p:cNvPr id="2" name="Content Placeholder 1"/>
          <p:cNvSpPr>
            <a:spLocks noGrp="1"/>
          </p:cNvSpPr>
          <p:nvPr>
            <p:ph sz="quarter" idx="1"/>
          </p:nvPr>
        </p:nvSpPr>
        <p:spPr/>
        <p:txBody>
          <a:bodyPr/>
          <a:lstStyle/>
          <a:p>
            <a:r>
              <a:rPr lang="en-US" dirty="0"/>
              <a:t>Inability of passengers to select their preferred seat(s) from the reservation system.</a:t>
            </a:r>
          </a:p>
          <a:p>
            <a:r>
              <a:rPr lang="en-US" dirty="0"/>
              <a:t>No option of passengers printing their boarding pass from the existing system.</a:t>
            </a:r>
          </a:p>
          <a:p>
            <a:r>
              <a:rPr lang="en-US" dirty="0"/>
              <a:t>Non-notification of passengers of flight cancellation or delay.</a:t>
            </a:r>
          </a:p>
          <a:p>
            <a:r>
              <a:rPr lang="en-US" dirty="0"/>
              <a:t>Passengers don‘t have access to aircraft maintenance report to ease the fears associated with air travel and its disasters</a:t>
            </a:r>
            <a:endParaRPr lang="en-IN"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Users and their role description</a:t>
            </a:r>
          </a:p>
        </p:txBody>
      </p:sp>
      <p:sp>
        <p:nvSpPr>
          <p:cNvPr id="2" name="Content Placeholder 1"/>
          <p:cNvSpPr>
            <a:spLocks noGrp="1"/>
          </p:cNvSpPr>
          <p:nvPr>
            <p:ph sz="quarter" idx="1"/>
          </p:nvPr>
        </p:nvSpPr>
        <p:spPr/>
        <p:txBody>
          <a:bodyPr/>
          <a:lstStyle/>
          <a:p>
            <a:pPr lvl="0"/>
            <a:r>
              <a:rPr lang="en-US" b="1" u="sng" dirty="0"/>
              <a:t>Admin:</a:t>
            </a:r>
          </a:p>
          <a:p>
            <a:pPr lvl="1"/>
            <a:r>
              <a:rPr lang="en-US" sz="2000" dirty="0"/>
              <a:t>Admin can add/delete/modify Flight Info, Customer Info, Scheduled Info, View Cancelled and Reserved tickets</a:t>
            </a:r>
          </a:p>
          <a:p>
            <a:pPr lvl="1"/>
            <a:endParaRPr lang="en-US" b="1" u="sng" dirty="0"/>
          </a:p>
          <a:p>
            <a:pPr lvl="0"/>
            <a:r>
              <a:rPr lang="en-US" b="1" u="sng" dirty="0"/>
              <a:t>Client:</a:t>
            </a:r>
          </a:p>
          <a:p>
            <a:pPr lvl="1"/>
            <a:r>
              <a:rPr lang="en-US" sz="1800" dirty="0"/>
              <a:t> </a:t>
            </a:r>
            <a:r>
              <a:rPr lang="en-US" sz="2000" dirty="0"/>
              <a:t>Client can view flight details and they can also book ticket.</a:t>
            </a:r>
            <a:endParaRPr lang="en-IN" sz="2000" dirty="0"/>
          </a:p>
          <a:p>
            <a:pPr lvl="1"/>
            <a:endParaRPr lang="en-IN" sz="1800" dirty="0"/>
          </a:p>
          <a:p>
            <a:pPr lvl="0"/>
            <a:r>
              <a:rPr lang="en-US" b="1" u="sng" dirty="0"/>
              <a:t>User:</a:t>
            </a:r>
            <a:endParaRPr lang="en-IN" sz="1800" dirty="0"/>
          </a:p>
          <a:p>
            <a:pPr lvl="1"/>
            <a:r>
              <a:rPr lang="en-US" sz="2400" dirty="0"/>
              <a:t> </a:t>
            </a:r>
            <a:r>
              <a:rPr lang="en-US" sz="2000" dirty="0"/>
              <a:t>User can view Homepage, Scheduled Info, Journey Details. </a:t>
            </a:r>
            <a:endParaRPr lang="en-IN" sz="2000" dirty="0"/>
          </a:p>
          <a:p>
            <a:endParaRPr lang="en-IN" dirty="0">
              <a:latin typeface="Times New Roman" panose="02020603050405020304" pitchFamily="18" charset="0"/>
              <a:cs typeface="Times New Roman" panose="02020603050405020304" pitchFamily="18" charset="0"/>
            </a:endParaRP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3528" y="332656"/>
            <a:ext cx="7467600" cy="580926"/>
          </a:xfrm>
        </p:spPr>
        <p:txBody>
          <a:bodyPr>
            <a:normAutofit/>
          </a:bodyPr>
          <a:lstStyle/>
          <a:p>
            <a:r>
              <a:rPr lang="en-US" dirty="0"/>
              <a:t>System Flow Diagram </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Content Placeholder 4"/>
          <p:cNvPicPr>
            <a:picLocks noGrp="1"/>
          </p:cNvPicPr>
          <p:nvPr>
            <p:ph sz="quarter" idx="1"/>
          </p:nvPr>
        </p:nvPicPr>
        <p:blipFill>
          <a:blip r:embed="rId3"/>
          <a:stretch>
            <a:fillRect/>
          </a:stretch>
        </p:blipFill>
        <p:spPr>
          <a:xfrm>
            <a:off x="323528" y="913582"/>
            <a:ext cx="7780854" cy="5944418"/>
          </a:xfrm>
          <a:prstGeom prst="rect">
            <a:avLst/>
          </a:prstGeom>
        </p:spPr>
      </p:pic>
    </p:spTree>
    <p:extLst>
      <p:ext uri="{BB962C8B-B14F-4D97-AF65-F5344CB8AC3E}">
        <p14:creationId xmlns:p14="http://schemas.microsoft.com/office/powerpoint/2010/main" val="1888272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a:xfrm>
            <a:off x="498856" y="0"/>
            <a:ext cx="7467600" cy="1143000"/>
          </a:xfrm>
        </p:spPr>
        <p:txBody>
          <a:bodyPr/>
          <a:lstStyle/>
          <a:p>
            <a:r>
              <a:rPr lang="en-US" dirty="0"/>
              <a:t>Data Dictionary </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580805276"/>
              </p:ext>
            </p:extLst>
          </p:nvPr>
        </p:nvGraphicFramePr>
        <p:xfrm>
          <a:off x="971600" y="3140968"/>
          <a:ext cx="6768751" cy="2376264"/>
        </p:xfrm>
        <a:graphic>
          <a:graphicData uri="http://schemas.openxmlformats.org/drawingml/2006/table">
            <a:tbl>
              <a:tblPr firstRow="1" firstCol="1" bandRow="1">
                <a:tableStyleId>{5C22544A-7EE6-4342-B048-85BDC9FD1C3A}</a:tableStyleId>
              </a:tblPr>
              <a:tblGrid>
                <a:gridCol w="587094">
                  <a:extLst>
                    <a:ext uri="{9D8B030D-6E8A-4147-A177-3AD203B41FA5}">
                      <a16:colId xmlns:a16="http://schemas.microsoft.com/office/drawing/2014/main" val="2956708745"/>
                    </a:ext>
                  </a:extLst>
                </a:gridCol>
                <a:gridCol w="1174654">
                  <a:extLst>
                    <a:ext uri="{9D8B030D-6E8A-4147-A177-3AD203B41FA5}">
                      <a16:colId xmlns:a16="http://schemas.microsoft.com/office/drawing/2014/main" val="3249699071"/>
                    </a:ext>
                  </a:extLst>
                </a:gridCol>
                <a:gridCol w="1019959">
                  <a:extLst>
                    <a:ext uri="{9D8B030D-6E8A-4147-A177-3AD203B41FA5}">
                      <a16:colId xmlns:a16="http://schemas.microsoft.com/office/drawing/2014/main" val="1324206072"/>
                    </a:ext>
                  </a:extLst>
                </a:gridCol>
                <a:gridCol w="560967">
                  <a:extLst>
                    <a:ext uri="{9D8B030D-6E8A-4147-A177-3AD203B41FA5}">
                      <a16:colId xmlns:a16="http://schemas.microsoft.com/office/drawing/2014/main" val="4227147615"/>
                    </a:ext>
                  </a:extLst>
                </a:gridCol>
                <a:gridCol w="1081790">
                  <a:extLst>
                    <a:ext uri="{9D8B030D-6E8A-4147-A177-3AD203B41FA5}">
                      <a16:colId xmlns:a16="http://schemas.microsoft.com/office/drawing/2014/main" val="364638836"/>
                    </a:ext>
                  </a:extLst>
                </a:gridCol>
                <a:gridCol w="1417121">
                  <a:extLst>
                    <a:ext uri="{9D8B030D-6E8A-4147-A177-3AD203B41FA5}">
                      <a16:colId xmlns:a16="http://schemas.microsoft.com/office/drawing/2014/main" val="2280588558"/>
                    </a:ext>
                  </a:extLst>
                </a:gridCol>
                <a:gridCol w="927166">
                  <a:extLst>
                    <a:ext uri="{9D8B030D-6E8A-4147-A177-3AD203B41FA5}">
                      <a16:colId xmlns:a16="http://schemas.microsoft.com/office/drawing/2014/main" val="2779002528"/>
                    </a:ext>
                  </a:extLst>
                </a:gridCol>
              </a:tblGrid>
              <a:tr h="792088">
                <a:tc>
                  <a:txBody>
                    <a:bodyPr/>
                    <a:lstStyle/>
                    <a:p>
                      <a:pPr algn="ctr">
                        <a:lnSpc>
                          <a:spcPct val="150000"/>
                        </a:lnSpc>
                        <a:spcAft>
                          <a:spcPts val="0"/>
                        </a:spcAft>
                      </a:pPr>
                      <a:r>
                        <a:rPr lang="en-US" sz="1200">
                          <a:effectLst/>
                        </a:rPr>
                        <a:t>Sr. No.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Field 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dirty="0">
                          <a:effectLst/>
                        </a:rPr>
                        <a:t>Data Type</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Size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Constraint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Description</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0"/>
                        </a:spcAft>
                      </a:pPr>
                      <a:r>
                        <a:rPr lang="en-US" sz="1200">
                          <a:effectLst/>
                        </a:rPr>
                        <a:t>Example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55911437"/>
                  </a:ext>
                </a:extLst>
              </a:tr>
              <a:tr h="792088">
                <a:tc>
                  <a:txBody>
                    <a:bodyPr/>
                    <a:lstStyle/>
                    <a:p>
                      <a:pPr>
                        <a:lnSpc>
                          <a:spcPct val="150000"/>
                        </a:lnSpc>
                        <a:spcAft>
                          <a:spcPts val="0"/>
                        </a:spcAft>
                      </a:pPr>
                      <a:r>
                        <a:rPr lang="en-US" sz="1200">
                          <a:effectLst/>
                        </a:rPr>
                        <a:t>1.</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Username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dirty="0">
                          <a:effectLst/>
                        </a:rPr>
                        <a:t>10</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Primary Key</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Unique id of Username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admin</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40383134"/>
                  </a:ext>
                </a:extLst>
              </a:tr>
              <a:tr h="792088">
                <a:tc>
                  <a:txBody>
                    <a:bodyPr/>
                    <a:lstStyle/>
                    <a:p>
                      <a:pPr>
                        <a:lnSpc>
                          <a:spcPct val="150000"/>
                        </a:lnSpc>
                        <a:spcAft>
                          <a:spcPts val="0"/>
                        </a:spcAft>
                      </a:pPr>
                      <a:r>
                        <a:rPr lang="en-US" sz="1200">
                          <a:effectLst/>
                        </a:rPr>
                        <a:t>2.</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Password</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varchar</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10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a:effectLst/>
                        </a:rPr>
                        <a:t>Unique id of Password</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50000"/>
                        </a:lnSpc>
                        <a:spcAft>
                          <a:spcPts val="0"/>
                        </a:spcAft>
                      </a:pPr>
                      <a:r>
                        <a:rPr lang="en-US" sz="1200" dirty="0">
                          <a:effectLst/>
                        </a:rPr>
                        <a:t>admin</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9660464"/>
                  </a:ext>
                </a:extLst>
              </a:tr>
            </a:tbl>
          </a:graphicData>
        </a:graphic>
      </p:graphicFrame>
      <p:sp>
        <p:nvSpPr>
          <p:cNvPr id="5" name="Rectangle 1"/>
          <p:cNvSpPr>
            <a:spLocks noChangeArrowheads="1"/>
          </p:cNvSpPr>
          <p:nvPr/>
        </p:nvSpPr>
        <p:spPr bwMode="auto">
          <a:xfrm>
            <a:off x="517128" y="1355683"/>
            <a:ext cx="815932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Login Table</a:t>
            </a:r>
            <a:endParaRPr kumimoji="0" lang="en-US" altLang="en-US" sz="24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this Table Program will ask the User to input correct Username 	and Password for Login into the System. </a:t>
            </a:r>
            <a:endParaRPr kumimoji="0" lang="en-US" altLang="en-US" sz="20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1460719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146</TotalTime>
  <Words>1428</Words>
  <Application>Microsoft Office PowerPoint</Application>
  <PresentationFormat>On-screen Show (4:3)</PresentationFormat>
  <Paragraphs>294</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Century Schoolbook</vt:lpstr>
      <vt:lpstr>Times New Roman</vt:lpstr>
      <vt:lpstr>Wingdings</vt:lpstr>
      <vt:lpstr>Wingdings 2</vt:lpstr>
      <vt:lpstr>Oriel</vt:lpstr>
      <vt:lpstr>flight booking system</vt:lpstr>
      <vt:lpstr>INDEX</vt:lpstr>
      <vt:lpstr>Abstract </vt:lpstr>
      <vt:lpstr>Tools and Technology Used</vt:lpstr>
      <vt:lpstr>Features of Proposed System</vt:lpstr>
      <vt:lpstr>Limitation of Proposed System</vt:lpstr>
      <vt:lpstr>Users and their role description</vt:lpstr>
      <vt:lpstr>System Flow Diagram </vt:lpstr>
      <vt:lpstr>Data Dictionary </vt:lpstr>
      <vt:lpstr>Data Dictionary </vt:lpstr>
      <vt:lpstr>Data Dictionary </vt:lpstr>
      <vt:lpstr>Data Dictionary </vt:lpstr>
      <vt:lpstr>Data Dictionary </vt:lpstr>
      <vt:lpstr>Data Dictionary </vt:lpstr>
      <vt:lpstr>Data Dictionary </vt:lpstr>
      <vt:lpstr>Screenshots of Development Phase 1 ( Designing of your Project) </vt:lpstr>
      <vt:lpstr>Screenshots of Development Phase 1 ( Designing of your Project) </vt:lpstr>
      <vt:lpstr>Screenshots of Development Phase 1 ( Designing of your Project) </vt:lpstr>
      <vt:lpstr>Screenshots of Development Phase 1 ( Designing of your Project) </vt:lpstr>
      <vt:lpstr>Screenshots of Development Phase 2 ( Features Implementation)</vt:lpstr>
      <vt:lpstr>Screenshots of Development Phase 3 ( Designing of your Project) </vt:lpstr>
      <vt:lpstr>Screenshots of Development Phase 2 ( Features Implementation)</vt:lpstr>
      <vt:lpstr>Screenshots of Development Phase 2 ( Features Implementation)</vt:lpstr>
      <vt:lpstr>Screenshots of Development Phase 2 ( Features Implementation)</vt:lpstr>
      <vt:lpstr>Screenshots of Development Phase 2 ( Features Implementation)</vt:lpstr>
      <vt:lpstr>Screenshots of Development Phase 3 ( Features Implementation)</vt:lpstr>
      <vt:lpstr>Screenshots of Development Phase 3 ( Features Implementation)</vt:lpstr>
      <vt:lpstr>Screenshots of Development Phase 3 ( Features Implementation)</vt:lpstr>
      <vt:lpstr>Screenshots of Development Phase 3 ( Features Implementation)</vt:lpstr>
      <vt:lpstr>Screenshots of Development Phase 3 ( Features Implementation)</vt:lpstr>
      <vt:lpstr>Screenshots of Development Phase 3 ( Features Implementation)</vt:lpstr>
      <vt:lpstr>Conclusion</vt:lpstr>
      <vt:lpstr>Future Enhancement </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parul</dc:creator>
  <cp:lastModifiedBy>𝐀𝐌𝐀𝐍 𝐊𝐔𝐌𝐀𝐑 𝐒𝐈𝐍𝐆𝐇</cp:lastModifiedBy>
  <cp:revision>64</cp:revision>
  <dcterms:created xsi:type="dcterms:W3CDTF">2017-10-03T10:36:15Z</dcterms:created>
  <dcterms:modified xsi:type="dcterms:W3CDTF">2021-05-08T16:10:05Z</dcterms:modified>
</cp:coreProperties>
</file>