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29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2E4-B49E-4D3E-B5E9-54029966F29F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2A2A-E975-43F9-BDA3-8133AE3A1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6694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B589B9-1762-B4A4-14A0-D13CB3A94558}"/>
              </a:ext>
            </a:extLst>
          </p:cNvPr>
          <p:cNvSpPr txBox="1"/>
          <p:nvPr/>
        </p:nvSpPr>
        <p:spPr>
          <a:xfrm>
            <a:off x="3813718" y="754771"/>
            <a:ext cx="94987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5C4E3D"/>
                </a:solidFill>
                <a:latin typeface="Aptos" panose="020B0004020202020204" pitchFamily="34" charset="0"/>
              </a:rPr>
              <a:t>National Institute of Technology Tiruchirappalli</a:t>
            </a:r>
          </a:p>
          <a:p>
            <a:pPr algn="ctr"/>
            <a:r>
              <a:rPr lang="en-US" sz="3200" b="1" dirty="0">
                <a:solidFill>
                  <a:srgbClr val="5C4E3D"/>
                </a:solidFill>
                <a:latin typeface="Aptos" panose="020B0004020202020204" pitchFamily="34" charset="0"/>
              </a:rPr>
              <a:t>Department of Computer Applications</a:t>
            </a:r>
          </a:p>
          <a:p>
            <a:pPr algn="ctr"/>
            <a:r>
              <a:rPr lang="en-US" sz="3200" b="1" dirty="0">
                <a:solidFill>
                  <a:srgbClr val="5C4E3D"/>
                </a:solidFill>
                <a:latin typeface="Aptos" panose="020B0004020202020204" pitchFamily="34" charset="0"/>
              </a:rPr>
              <a:t>Project  Work – Review 3</a:t>
            </a:r>
            <a:endParaRPr lang="en-IN" sz="3200" b="1" dirty="0">
              <a:solidFill>
                <a:srgbClr val="5C4E3D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DA484-5E44-ACEE-2BDF-DD771839CD99}"/>
              </a:ext>
            </a:extLst>
          </p:cNvPr>
          <p:cNvSpPr txBox="1"/>
          <p:nvPr/>
        </p:nvSpPr>
        <p:spPr>
          <a:xfrm>
            <a:off x="2210765" y="3510785"/>
            <a:ext cx="104374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rgbClr val="5C4E3D"/>
                </a:solidFill>
                <a:latin typeface="Aptos" panose="020B0004020202020204" pitchFamily="34" charset="0"/>
              </a:rPr>
              <a:t>Journal Submission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5BE37-AB8C-50F0-642A-537C6FAA1D12}"/>
              </a:ext>
            </a:extLst>
          </p:cNvPr>
          <p:cNvSpPr txBox="1"/>
          <p:nvPr/>
        </p:nvSpPr>
        <p:spPr>
          <a:xfrm>
            <a:off x="9969191" y="5646736"/>
            <a:ext cx="3837217" cy="1179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r">
              <a:lnSpc>
                <a:spcPts val="2799"/>
              </a:lnSpc>
              <a:buNone/>
            </a:pPr>
            <a:r>
              <a:rPr lang="en-US" sz="2800" dirty="0">
                <a:solidFill>
                  <a:srgbClr val="454240"/>
                </a:solidFill>
                <a:latin typeface="Aptos" panose="020B0004020202020204" pitchFamily="34" charset="0"/>
              </a:rPr>
              <a:t>Submitted by-</a:t>
            </a:r>
          </a:p>
          <a:p>
            <a:pPr indent="0" algn="r">
              <a:lnSpc>
                <a:spcPts val="2799"/>
              </a:lnSpc>
              <a:buNone/>
            </a:pPr>
            <a:r>
              <a:rPr lang="en-US" sz="2800" dirty="0">
                <a:solidFill>
                  <a:srgbClr val="454240"/>
                </a:solidFill>
                <a:latin typeface="Aptos" panose="020B0004020202020204" pitchFamily="34" charset="0"/>
              </a:rPr>
              <a:t>Akash Dave</a:t>
            </a:r>
          </a:p>
          <a:p>
            <a:pPr indent="0" algn="r">
              <a:lnSpc>
                <a:spcPts val="2799"/>
              </a:lnSpc>
              <a:buNone/>
            </a:pPr>
            <a:r>
              <a:rPr lang="en-US" sz="2800" dirty="0">
                <a:solidFill>
                  <a:srgbClr val="454240"/>
                </a:solidFill>
                <a:latin typeface="Aptos" panose="020B0004020202020204" pitchFamily="34" charset="0"/>
              </a:rPr>
              <a:t>205121009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C96EAD-240A-BCF9-4665-11F3E0DE247C}"/>
              </a:ext>
            </a:extLst>
          </p:cNvPr>
          <p:cNvSpPr txBox="1"/>
          <p:nvPr/>
        </p:nvSpPr>
        <p:spPr>
          <a:xfrm>
            <a:off x="732022" y="5702586"/>
            <a:ext cx="40853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54240"/>
                </a:solidFill>
                <a:latin typeface="Aptos" panose="020B0004020202020204" pitchFamily="34" charset="0"/>
              </a:rPr>
              <a:t>Under Guidance –</a:t>
            </a:r>
          </a:p>
          <a:p>
            <a:r>
              <a:rPr lang="en-US" sz="2800" dirty="0">
                <a:solidFill>
                  <a:srgbClr val="454240"/>
                </a:solidFill>
                <a:latin typeface="Aptos" panose="020B0004020202020204" pitchFamily="34" charset="0"/>
              </a:rPr>
              <a:t>Dr. P. J. A. Alphonse</a:t>
            </a:r>
          </a:p>
          <a:p>
            <a:endParaRPr lang="en-US" sz="2800" dirty="0">
              <a:solidFill>
                <a:srgbClr val="454240"/>
              </a:solidFill>
              <a:latin typeface="Aptos" panose="020B0004020202020204" pitchFamily="34" charset="0"/>
            </a:endParaRPr>
          </a:p>
          <a:p>
            <a:r>
              <a:rPr lang="en-US" sz="2800" dirty="0">
                <a:solidFill>
                  <a:srgbClr val="454240"/>
                </a:solidFill>
                <a:latin typeface="Aptos" panose="020B0004020202020204" pitchFamily="34" charset="0"/>
              </a:rPr>
              <a:t>Reviewed by Panel 1 –</a:t>
            </a:r>
          </a:p>
          <a:p>
            <a:r>
              <a:rPr lang="en-US" sz="2800" dirty="0">
                <a:solidFill>
                  <a:srgbClr val="454240"/>
                </a:solidFill>
                <a:latin typeface="Aptos" panose="020B0004020202020204" pitchFamily="34" charset="0"/>
              </a:rPr>
              <a:t>Dr. S.R. </a:t>
            </a:r>
            <a:r>
              <a:rPr lang="en-US" sz="2800" dirty="0" err="1">
                <a:solidFill>
                  <a:srgbClr val="454240"/>
                </a:solidFill>
                <a:latin typeface="Aptos" panose="020B0004020202020204" pitchFamily="34" charset="0"/>
              </a:rPr>
              <a:t>Balasundaram</a:t>
            </a:r>
            <a:r>
              <a:rPr lang="en-US" sz="2800" dirty="0">
                <a:solidFill>
                  <a:srgbClr val="454240"/>
                </a:solidFill>
                <a:latin typeface="Aptos" panose="020B00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CD50B-32BC-64F6-AE6B-4C60372F1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77" y="554009"/>
            <a:ext cx="1976629" cy="19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8B7809C6-345B-F1EF-BBFD-DA4635F991CC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>
              <a:solidFill>
                <a:srgbClr val="FF0000"/>
              </a:solidFill>
            </a:endParaRP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22A058EB-DBED-AFD0-5DFB-90B69840CF56}"/>
              </a:ext>
            </a:extLst>
          </p:cNvPr>
          <p:cNvSpPr/>
          <p:nvPr/>
        </p:nvSpPr>
        <p:spPr>
          <a:xfrm>
            <a:off x="5663533" y="3626660"/>
            <a:ext cx="77759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Thank You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7750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3576399" y="1475868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Journal Submission Platform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3576399" y="390733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journal submission platform is a user-friendly online tool designed to streamline the submission process for academic journals. It provides a centralized system for authors to submit their work and for editors to manage the entire publication process.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8603735" y="6284534"/>
            <a:ext cx="5486400" cy="885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Application Development :-  Akash Dave</a:t>
            </a:r>
          </a:p>
          <a:p>
            <a:pPr marL="0" indent="0" algn="r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AD1E6"/>
                </a:solidFill>
                <a:latin typeface="Fira Sans" pitchFamily="34" charset="0"/>
              </a:rPr>
              <a:t>Website Development :- Govind Dangi</a:t>
            </a: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458516"/>
            <a:ext cx="94422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 to Submit a Journal for Review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57438" y="2486144"/>
            <a:ext cx="27742" cy="4284821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2621220" y="2895779"/>
            <a:ext cx="777597" cy="27742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2121277" y="265973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2287845" y="2701409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708315"/>
            <a:ext cx="24988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Prepare Manuscript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3188732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Authors format their work according to the platform's guidelines.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398109"/>
            <a:ext cx="777597" cy="27742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2121277" y="41620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2287845" y="4203740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210645"/>
            <a:ext cx="24988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Submit to Platform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4691063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Authors upload their manuscript and submit it for review.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5900440"/>
            <a:ext cx="777597" cy="27742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2121277" y="566439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2287845" y="5706070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571297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Confirmation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593306" y="6193393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Authors receive a confirmation of successful submission.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7928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Role of the Editor in the Submission Process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77487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999768" y="3816548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851196"/>
            <a:ext cx="29153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Manuscript Evaluation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331613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Editors assess the manuscript's quality and relevance to the journal.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77487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5764054" y="3816548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851196"/>
            <a:ext cx="26377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Assigning Reviewers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4331613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Editors select and invite qualified experts to review the manuscript.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3818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999768" y="5479852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514499"/>
            <a:ext cx="24988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Monitoring Process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994916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Editors oversee the review process and make decisions based on feedback.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09169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Adding Relevant Reviewers to the Journal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924776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912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Expertise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71705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Qualified individuals with expertise in the manuscript's subject area are selected.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924776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912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Invitation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7170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Formal invitations are sent to reviewers to evaluate the manuscript.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924776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912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Assessment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7170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Editors assess reviewers' qualifications and ensure their feedback will be valuable.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64500" y="878205"/>
            <a:ext cx="9443799" cy="12742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17"/>
              </a:lnSpc>
              <a:buNone/>
            </a:pPr>
            <a:r>
              <a:rPr lang="en-US" sz="401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Process of Revising the Journal Based on Reviewer Feedback</a:t>
            </a:r>
            <a:endParaRPr lang="en-US" sz="401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00" y="2458164"/>
            <a:ext cx="1019413" cy="163103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89666" y="2661999"/>
            <a:ext cx="2165747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8"/>
              </a:lnSpc>
              <a:buNone/>
            </a:pPr>
            <a:r>
              <a:rPr lang="en-US" sz="200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Reviewer Comments</a:t>
            </a:r>
            <a:endParaRPr lang="en-US" sz="2007" dirty="0"/>
          </a:p>
        </p:txBody>
      </p:sp>
      <p:sp>
        <p:nvSpPr>
          <p:cNvPr id="8" name="Text 4"/>
          <p:cNvSpPr/>
          <p:nvPr/>
        </p:nvSpPr>
        <p:spPr>
          <a:xfrm>
            <a:off x="2089666" y="3102888"/>
            <a:ext cx="8118634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9"/>
              </a:lnSpc>
              <a:buNone/>
            </a:pPr>
            <a:r>
              <a:rPr lang="en-US" sz="160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Authors receive detailed comments and suggestions from reviewers.</a:t>
            </a:r>
            <a:endParaRPr lang="en-US" sz="1605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00" y="4089202"/>
            <a:ext cx="1019413" cy="163103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89666" y="4293037"/>
            <a:ext cx="2038826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8"/>
              </a:lnSpc>
              <a:buNone/>
            </a:pPr>
            <a:r>
              <a:rPr lang="en-US" sz="200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Revision Stage</a:t>
            </a:r>
            <a:endParaRPr lang="en-US" sz="2007" dirty="0"/>
          </a:p>
        </p:txBody>
      </p:sp>
      <p:sp>
        <p:nvSpPr>
          <p:cNvPr id="11" name="Text 6"/>
          <p:cNvSpPr/>
          <p:nvPr/>
        </p:nvSpPr>
        <p:spPr>
          <a:xfrm>
            <a:off x="2089666" y="4733925"/>
            <a:ext cx="8118634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9"/>
              </a:lnSpc>
              <a:buNone/>
            </a:pPr>
            <a:r>
              <a:rPr lang="en-US" sz="160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Authors implement necessary changes and improvements to the manuscript.</a:t>
            </a:r>
            <a:endParaRPr lang="en-US" sz="160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500" y="5720239"/>
            <a:ext cx="1019413" cy="163103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89666" y="5924074"/>
            <a:ext cx="2038826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8"/>
              </a:lnSpc>
              <a:buNone/>
            </a:pPr>
            <a:r>
              <a:rPr lang="en-US" sz="200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Resubmission</a:t>
            </a:r>
            <a:endParaRPr lang="en-US" sz="2007" dirty="0"/>
          </a:p>
        </p:txBody>
      </p:sp>
      <p:sp>
        <p:nvSpPr>
          <p:cNvPr id="14" name="Text 8"/>
          <p:cNvSpPr/>
          <p:nvPr/>
        </p:nvSpPr>
        <p:spPr>
          <a:xfrm>
            <a:off x="2089666" y="6364962"/>
            <a:ext cx="8118634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9"/>
              </a:lnSpc>
              <a:buNone/>
            </a:pPr>
            <a:r>
              <a:rPr lang="en-US" sz="160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Revised manuscript is resubmitted for further evaluation and feedback.</a:t>
            </a:r>
            <a:endParaRPr lang="en-US" sz="160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02501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Finalizing and Publishing the Revised Journal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858101"/>
            <a:ext cx="3370064" cy="2346365"/>
          </a:xfrm>
          <a:prstGeom prst="roundRect">
            <a:avLst>
              <a:gd name="adj" fmla="val 2841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60163" y="4080272"/>
            <a:ext cx="24988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Editorial Decision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560689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Editors make a final decision to accept, reject, or request further revisions.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858101"/>
            <a:ext cx="3370064" cy="2346365"/>
          </a:xfrm>
          <a:prstGeom prst="roundRect">
            <a:avLst>
              <a:gd name="adj" fmla="val 2841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5852398" y="40802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Copyediting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4560689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Manuscript undergoes professional copyediting to ensure clarity and consistency.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858101"/>
            <a:ext cx="3370064" cy="2346365"/>
          </a:xfrm>
          <a:prstGeom prst="roundRect">
            <a:avLst>
              <a:gd name="adj" fmla="val 2841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444633" y="40802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Publication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560689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Final, polished version of the journal is published and made available to readers.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224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Benefits of Using the Journal Submission Platform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690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Efficiency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Streamlined process saves time for both the authors and the editorial team.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41690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Transparency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Authors can track the progress of their submissions and communicate with editors.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41690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Quality Control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Platform facilitates rigorous peer review to ensure high-quality publications.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1637943" y="716191"/>
            <a:ext cx="77759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Work done Till now</a:t>
            </a:r>
            <a:endParaRPr lang="en-US" sz="4374" dirty="0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2283982B-A457-5499-D368-37376B15A6A3}"/>
              </a:ext>
            </a:extLst>
          </p:cNvPr>
          <p:cNvSpPr/>
          <p:nvPr/>
        </p:nvSpPr>
        <p:spPr>
          <a:xfrm>
            <a:off x="1409343" y="1624072"/>
            <a:ext cx="11232237" cy="3485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Admin side developed.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</a:rPr>
              <a:t>Author side developed.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</a:rPr>
              <a:t>Reviewers side developed.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</a:rPr>
              <a:t>Responsive Frontend is 95% Completed.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</a:rPr>
              <a:t>Backend is 95% Completed.</a:t>
            </a:r>
            <a:endParaRPr lang="en-US" sz="2400" dirty="0"/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394F4EFD-A71A-A019-3D93-3C4D308BA1E3}"/>
              </a:ext>
            </a:extLst>
          </p:cNvPr>
          <p:cNvSpPr/>
          <p:nvPr/>
        </p:nvSpPr>
        <p:spPr>
          <a:xfrm>
            <a:off x="1637943" y="5109210"/>
            <a:ext cx="77759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</a:rPr>
              <a:t>Work </a:t>
            </a:r>
            <a:r>
              <a:rPr lang="en-US" sz="4374" b="1" dirty="0" err="1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</a:rPr>
              <a:t>ToDo</a:t>
            </a: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</a:rPr>
              <a:t>:-</a:t>
            </a:r>
            <a:endParaRPr lang="en-US" sz="4374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1DE4F804-F23A-45D4-E792-F22E81BD17A9}"/>
              </a:ext>
            </a:extLst>
          </p:cNvPr>
          <p:cNvSpPr/>
          <p:nvPr/>
        </p:nvSpPr>
        <p:spPr>
          <a:xfrm>
            <a:off x="1409342" y="5803583"/>
            <a:ext cx="11232237" cy="19409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</a:rPr>
              <a:t>Some Mails are to be written to send them automatically at various points.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</a:rPr>
              <a:t>WebApp blueprint is ready, need a single day to make a </a:t>
            </a:r>
            <a:r>
              <a:rPr lang="en-US" sz="2400" dirty="0" err="1">
                <a:solidFill>
                  <a:srgbClr val="DAD1E6"/>
                </a:solidFill>
                <a:latin typeface="Fira Sans" pitchFamily="34" charset="0"/>
              </a:rPr>
              <a:t>webApp</a:t>
            </a:r>
            <a:r>
              <a:rPr lang="en-US" sz="2400" dirty="0">
                <a:solidFill>
                  <a:srgbClr val="DAD1E6"/>
                </a:solidFill>
                <a:latin typeface="Fira Sans" pitchFamily="34" charset="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451</Words>
  <Application>Microsoft Office PowerPoint</Application>
  <PresentationFormat>Custom</PresentationFormat>
  <Paragraphs>82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Fira Sans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Akash dave</cp:lastModifiedBy>
  <cp:revision>4</cp:revision>
  <dcterms:created xsi:type="dcterms:W3CDTF">2024-02-21T03:07:23Z</dcterms:created>
  <dcterms:modified xsi:type="dcterms:W3CDTF">2024-05-09T12:32:31Z</dcterms:modified>
</cp:coreProperties>
</file>