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sldIdLst>
    <p:sldId id="300" r:id="rId2"/>
    <p:sldId id="299" r:id="rId3"/>
    <p:sldId id="268" r:id="rId4"/>
    <p:sldId id="261" r:id="rId5"/>
    <p:sldId id="290" r:id="rId6"/>
    <p:sldId id="288" r:id="rId7"/>
    <p:sldId id="292" r:id="rId8"/>
    <p:sldId id="289" r:id="rId9"/>
    <p:sldId id="294" r:id="rId10"/>
    <p:sldId id="293" r:id="rId11"/>
    <p:sldId id="296" r:id="rId12"/>
    <p:sldId id="301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92F7A-5B08-4357-83F7-8DB1C669D6DB}" v="119" dt="2023-09-28T06:00:07.028"/>
    <p1510:client id="{052BB256-88A0-A8E9-6939-AE7578E829F8}" v="59" dt="2023-09-28T06:48:51.478"/>
    <p1510:client id="{1573DF97-7E81-4D1F-845E-10616DF2128C}" v="18" dt="2023-09-28T11:21:35.237"/>
    <p1510:client id="{20E6A616-6DA1-5B45-66E2-C37F8ABC4004}" v="182" dt="2023-09-29T05:20:48.526"/>
    <p1510:client id="{2773E0E3-E57A-FD22-74D2-854F75B124E5}" v="162" dt="2023-09-27T18:46:20.760"/>
    <p1510:client id="{328CCAAD-C686-441B-A412-78B9378295D7}" v="194" dt="2023-09-28T09:06:05.737"/>
    <p1510:client id="{4FDE31BA-D783-B5F2-B9F4-8E90CCDC492C}" v="4" dt="2023-09-27T14:55:19.885"/>
    <p1510:client id="{5B56D4F5-E4FC-465A-958A-A14039A6BD5A}" v="57" dt="2023-09-28T07:02:39.601"/>
    <p1510:client id="{69AD74AE-576F-44DF-A97C-4B9ED93B5515}" v="6" dt="2023-09-28T01:15:35.234"/>
    <p1510:client id="{710FBBB2-F6AD-9067-C942-B79D9E08EF5C}" v="14" dt="2023-09-28T08:06:36.030"/>
    <p1510:client id="{75EBB4AD-FFD6-AEF7-A690-20E12ACEC465}" v="42" dt="2023-09-27T16:11:31.669"/>
    <p1510:client id="{7B819368-F86E-9C15-E681-B6D298582241}" v="2" dt="2023-09-28T05:50:41.545"/>
    <p1510:client id="{7BE9DD1D-D3ED-975B-6B72-41D4D9FDF9D3}" v="688" dt="2023-09-27T18:18:44.851"/>
    <p1510:client id="{7E57468B-0917-E4B8-BE24-90EA739CAC75}" v="603" dt="2023-09-28T06:34:23.320"/>
    <p1510:client id="{87F063EE-1A98-99B6-26B0-43965566B2F6}" v="420" dt="2023-09-28T09:06:44.726"/>
    <p1510:client id="{A5CCC95A-8534-67C5-5B85-1B53AA618FA2}" v="11" dt="2023-09-27T14:57:28.764"/>
    <p1510:client id="{A9C01865-A63B-4D3B-72BB-9BD3CA68EB44}" v="118" dt="2023-09-28T06:56:29.078"/>
    <p1510:client id="{B207AE79-E590-4819-A1C0-DF1C3F83A206}" v="635" dt="2023-09-29T04:11:27.868"/>
    <p1510:client id="{BF0C00CB-0673-4471-A42F-BDE35FD336D4}" v="212" dt="2023-09-28T07:44:46.718"/>
    <p1510:client id="{C8950745-B063-281C-9D14-BA79B528AE92}" v="73" dt="2023-09-29T06:56:23.883"/>
    <p1510:client id="{CB8EC2FF-C888-CCC8-8915-3C42A214DA41}" v="26" dt="2023-09-28T05:03:45.351"/>
    <p1510:client id="{E94B155F-9194-4932-B363-8C1B085A62DA}" v="927" dt="2023-09-27T18:46:31.359"/>
    <p1510:client id="{EB17C555-3E5F-132A-B971-3AD87FACC1A9}" v="574" dt="2023-09-28T17:45:24.508"/>
    <p1510:client id="{F6D81252-7FCD-40F8-89AB-B262587EF96E}" v="235" dt="2023-09-28T07:31:19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2EB0-CC6D-4C48-80F5-B16F4C3EA3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7329C-7464-4AA7-B60B-5287E79D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7329C-7464-4AA7-B60B-5287E79D3F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378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117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837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74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779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798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246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721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285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322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935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4664" y="1713094"/>
            <a:ext cx="707953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ea typeface="Calibri"/>
                <a:cs typeface="Calibri"/>
              </a:rPr>
              <a:t>By: Aman Kumar</a:t>
            </a:r>
          </a:p>
          <a:p>
            <a:pPr algn="ctr"/>
            <a:r>
              <a:rPr lang="en-US" sz="2400" dirty="0">
                <a:ea typeface="Calibri"/>
                <a:cs typeface="Calibri"/>
              </a:rPr>
              <a:t>Instructor: Assistant Prof. Neeraj Kumar Sharma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F869F-C3F1-B3A6-BE3B-94D4A6F61C3B}"/>
              </a:ext>
            </a:extLst>
          </p:cNvPr>
          <p:cNvSpPr txBox="1"/>
          <p:nvPr/>
        </p:nvSpPr>
        <p:spPr>
          <a:xfrm>
            <a:off x="0" y="420432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7030A0"/>
                </a:solidFill>
                <a:effectLst/>
                <a:latin typeface="Söhne"/>
              </a:rPr>
              <a:t>Exploring Urban Mobility Patterns: A Data-Driven Analysis of Bike Rental Services</a:t>
            </a:r>
            <a:endParaRPr lang="en-US" sz="4000" dirty="0">
              <a:solidFill>
                <a:srgbClr val="7030A0"/>
              </a:solidFill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3D10B-58B1-FDB9-CC4E-FDED2BED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C38C3-8F93-E382-0644-578BFF4AF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24" y="2735594"/>
            <a:ext cx="2743200" cy="3620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D7235-83DF-8035-CBB9-0C9C00BE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5" y="2795429"/>
            <a:ext cx="7620000" cy="34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8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Weather</a:t>
            </a:r>
            <a:endParaRPr lang="en-IN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ECC251-1FFD-1D11-0AB2-8F6D0CC2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58"/>
            <a:ext cx="5231876" cy="2816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8F38F9-C737-8750-5EE7-DCA210A3D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2" y="3886218"/>
            <a:ext cx="4675265" cy="2816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DF4C4-D0A3-F24D-B1DF-EC4E559AF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23" y="3773096"/>
            <a:ext cx="6073575" cy="2960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EA17C1-E613-98C8-9E33-D0DDE1274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23" y="879258"/>
            <a:ext cx="5750351" cy="27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3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Correlation Matrix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C20C0-B1E6-3388-43E5-09E0683EA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4791520"/>
            <a:ext cx="10529740" cy="181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E4E9D-7E2C-7F86-F683-282FAC759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522"/>
            <a:ext cx="11930377" cy="38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9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Pseudo Code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1FA36-0299-5CE2-72B1-585C9DBCF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6" y="989815"/>
            <a:ext cx="4275190" cy="5524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71332-04D9-3C23-D73A-3BBF967F0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62" y="989815"/>
            <a:ext cx="5090601" cy="52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5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Observation</a:t>
            </a:r>
            <a:endParaRPr lang="en-IN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A6FAC-8901-F1CE-238E-4BFFEE2F9D48}"/>
              </a:ext>
            </a:extLst>
          </p:cNvPr>
          <p:cNvSpPr txBox="1"/>
          <p:nvPr/>
        </p:nvSpPr>
        <p:spPr>
          <a:xfrm>
            <a:off x="76985" y="951988"/>
            <a:ext cx="12038029" cy="571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Hourly Distribution: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clear hourly trend, with peak bike usage during certain hours of the day, indicating potential commuting patterns.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Distribution: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bike usage shows variations over the months, with potential seasonality trends. More people may rent bikes during specific months, likely influenced by weather conditions.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Distribution: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seasons impact bike rental patterns. For example, usage might increase during warmer seasons and decrease during colder ones.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Day vs. Non-Working Day: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Bike usage patterns differ between working days and non-working days. It's common to see increased usage on working days, possibly due to commuting purposes.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Situation Distribution: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conditions affect bike rental demand. Clear weather might attract more riders, while adverse conditions like rain or snow may reduce usage.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Casual vs. Registered Users: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Distinguishing between casual and registered users helps understand user behavior. Casual users might contribute more to peak usage, while registered users show consistent patterns.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Temperature, Humidity, and Windspeed Impact: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and weather-related features have a significant impact on bike usage. There might be an optimal temperature range for bike rentals.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 vs. Non-Holiday Usage: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Holidays may influence bike rental patterns, with potential increased usage for recreational purposes or decreased usage due to travel.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Trends: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daily trends provides insights into user preferences and habits. Weekdays may show more commuting-related usage, while weekends may exhibit more leisure-oriented patterns.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Matrix: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correlations between various features, such as temperature, humidity, and windspeed, helps identify relationships and potential predictors of bike usage.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Bike Usage Over Years: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how bike usage evolves over the years helps identify overall growth or decline in popularity.</a:t>
            </a:r>
          </a:p>
        </p:txBody>
      </p:sp>
    </p:spTree>
    <p:extLst>
      <p:ext uri="{BB962C8B-B14F-4D97-AF65-F5344CB8AC3E}">
        <p14:creationId xmlns:p14="http://schemas.microsoft.com/office/powerpoint/2010/main" val="119847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740" y="1027553"/>
            <a:ext cx="11861996" cy="66171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u="sng" dirty="0">
                <a:solidFill>
                  <a:srgbClr val="374151"/>
                </a:solidFill>
                <a:effectLst/>
              </a:rPr>
              <a:t>Emerging Industry:</a:t>
            </a:r>
            <a:endParaRPr lang="en-US" sz="2000" b="0" i="0" u="sng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 Motorbike rental services have become increasingly popular, especially in urban areas and tourist destinations.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 Analyzing this industry can provide insights into the trends, challenges, and opportunities within the market.</a:t>
            </a:r>
          </a:p>
          <a:p>
            <a:endParaRPr lang="en-IN" sz="2000" b="1" dirty="0">
              <a:ea typeface="Calibri"/>
              <a:cs typeface="Calibri"/>
            </a:endParaRPr>
          </a:p>
          <a:p>
            <a:pPr algn="l"/>
            <a:r>
              <a:rPr lang="en-US" sz="2000" b="1" i="0" u="sng" dirty="0">
                <a:solidFill>
                  <a:srgbClr val="374151"/>
                </a:solidFill>
                <a:effectLst/>
              </a:rPr>
              <a:t>Societal Impact:</a:t>
            </a:r>
            <a:endParaRPr lang="en-US" sz="2000" b="0" i="0" u="sng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 Understanding motorbike rental patterns can have broader societal implications, such as promoting sustainable transportation and reducing traffic congestion.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pPr algn="l"/>
            <a:r>
              <a:rPr lang="en-US" sz="2000" b="1" i="0" u="sng" dirty="0">
                <a:solidFill>
                  <a:srgbClr val="374151"/>
                </a:solidFill>
                <a:effectLst/>
              </a:rPr>
              <a:t>Business Optimization:</a:t>
            </a:r>
            <a:endParaRPr lang="en-US" sz="2000" b="0" i="0" u="sng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 Businesses offering motorbike rental services can benefit from data-driven insights to optimize operations, pricing, and customer experiences.</a:t>
            </a:r>
          </a:p>
          <a:p>
            <a:pPr algn="l"/>
            <a:endParaRPr lang="en-IN" sz="2000" dirty="0">
              <a:ea typeface="Calibri"/>
              <a:cs typeface="Calibri"/>
            </a:endParaRPr>
          </a:p>
          <a:p>
            <a:pPr algn="l"/>
            <a:r>
              <a:rPr lang="en-US" sz="2000" b="1" i="0" u="sng" dirty="0">
                <a:solidFill>
                  <a:srgbClr val="374151"/>
                </a:solidFill>
                <a:effectLst/>
              </a:rPr>
              <a:t>Tourism and Travel: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 In tourist-heavy areas, motorbike rentals are a popular mode of transportation for visitors.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Analysis can shed light on seasonal trends, preferences, and the impact of tourism on motorbike rental demand.</a:t>
            </a:r>
          </a:p>
          <a:p>
            <a:endParaRPr lang="en-IN" sz="2000" dirty="0">
              <a:ea typeface="Calibri"/>
              <a:cs typeface="Calibri"/>
            </a:endParaRPr>
          </a:p>
          <a:p>
            <a:r>
              <a:rPr lang="en-IN" sz="2000" b="1" u="sng" dirty="0">
                <a:ea typeface="Calibri"/>
                <a:cs typeface="Calibri"/>
              </a:rPr>
              <a:t>Personal Connection!! 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Growing up with a love for motorbikes, I have always been intrigued by the freedom and flexibility they offer.</a:t>
            </a:r>
            <a:endParaRPr lang="en-IN" sz="2000" b="1" dirty="0">
              <a:ea typeface="Calibri"/>
              <a:cs typeface="Calibri"/>
            </a:endParaRPr>
          </a:p>
          <a:p>
            <a:endParaRPr lang="en-IN" sz="2000" b="1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Motivation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159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EA637B-F16E-2AF0-9A69-5C2CAED89559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/>
              <a:t>Block Diagram</a:t>
            </a:r>
            <a:endParaRPr lang="en-IN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86ADD-9713-F7B9-7BF3-4D3B837A720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2​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2287C3-748F-81CA-75B0-CD6499ABDFCA}"/>
              </a:ext>
            </a:extLst>
          </p:cNvPr>
          <p:cNvSpPr txBox="1"/>
          <p:nvPr/>
        </p:nvSpPr>
        <p:spPr>
          <a:xfrm>
            <a:off x="3595390" y="2594705"/>
            <a:ext cx="4068566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Distribution of Bike Users on</a:t>
            </a:r>
          </a:p>
          <a:p>
            <a:r>
              <a:rPr lang="en-IN" dirty="0"/>
              <a:t>1. Hourly basis</a:t>
            </a:r>
          </a:p>
          <a:p>
            <a:r>
              <a:rPr lang="en-IN" dirty="0"/>
              <a:t>2. Monthly basis</a:t>
            </a:r>
          </a:p>
          <a:p>
            <a:r>
              <a:rPr lang="en-IN" dirty="0"/>
              <a:t>3. Seasonal basis</a:t>
            </a:r>
          </a:p>
          <a:p>
            <a:r>
              <a:rPr lang="en-IN" dirty="0"/>
              <a:t>4. Working and Non-working basis</a:t>
            </a:r>
          </a:p>
          <a:p>
            <a:r>
              <a:rPr lang="en-IN" dirty="0"/>
              <a:t>5. Temperature basis</a:t>
            </a:r>
          </a:p>
          <a:p>
            <a:r>
              <a:rPr lang="en-IN" dirty="0"/>
              <a:t>6. Humidity basis</a:t>
            </a:r>
          </a:p>
          <a:p>
            <a:r>
              <a:rPr lang="en-IN" dirty="0"/>
              <a:t>7. Wind basis</a:t>
            </a:r>
          </a:p>
          <a:p>
            <a:r>
              <a:rPr lang="en-IN" dirty="0"/>
              <a:t>8. </a:t>
            </a:r>
            <a:r>
              <a:rPr lang="en-IN" dirty="0" err="1"/>
              <a:t>Hoildays</a:t>
            </a:r>
            <a:r>
              <a:rPr lang="en-IN" dirty="0"/>
              <a:t> and Non-holiday basis</a:t>
            </a:r>
          </a:p>
          <a:p>
            <a:r>
              <a:rPr lang="en-IN" dirty="0"/>
              <a:t>9. Daily trend of bike</a:t>
            </a:r>
          </a:p>
          <a:p>
            <a:r>
              <a:rPr lang="en-IN" dirty="0"/>
              <a:t>10. Weekdays and Weekend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947507-3C66-2403-DAF3-FE23B38881A3}"/>
              </a:ext>
            </a:extLst>
          </p:cNvPr>
          <p:cNvSpPr/>
          <p:nvPr/>
        </p:nvSpPr>
        <p:spPr>
          <a:xfrm>
            <a:off x="2602696" y="3617970"/>
            <a:ext cx="636998" cy="32877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79873-C795-4961-E378-FE7B9B3BC49F}"/>
              </a:ext>
            </a:extLst>
          </p:cNvPr>
          <p:cNvSpPr txBox="1"/>
          <p:nvPr/>
        </p:nvSpPr>
        <p:spPr>
          <a:xfrm>
            <a:off x="216816" y="969805"/>
            <a:ext cx="1184949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u="sng" dirty="0">
                <a:solidFill>
                  <a:srgbClr val="16161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Problem statement: </a:t>
            </a:r>
            <a:r>
              <a:rPr lang="en-IN" sz="2000" dirty="0">
                <a:solidFill>
                  <a:srgbClr val="16161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To find number of Bikes rent by Registered/Un-Registered users based on attributes like Seasons, Weekends, Weekday, Weather, Months, Different days of the week ,Temperature, Humidity, Wind Speed etc 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4534CA-510F-3C1D-4389-9471CBDE230A}"/>
              </a:ext>
            </a:extLst>
          </p:cNvPr>
          <p:cNvSpPr/>
          <p:nvPr/>
        </p:nvSpPr>
        <p:spPr>
          <a:xfrm>
            <a:off x="251395" y="3268658"/>
            <a:ext cx="1972638" cy="9752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CF66AA-50A4-A549-DEC6-D463725B5FB9}"/>
              </a:ext>
            </a:extLst>
          </p:cNvPr>
          <p:cNvSpPr/>
          <p:nvPr/>
        </p:nvSpPr>
        <p:spPr>
          <a:xfrm>
            <a:off x="9266547" y="4973579"/>
            <a:ext cx="2582945" cy="1012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Un-Registered Users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C9D611-687C-6593-00CC-FE55FC7434EC}"/>
              </a:ext>
            </a:extLst>
          </p:cNvPr>
          <p:cNvSpPr/>
          <p:nvPr/>
        </p:nvSpPr>
        <p:spPr>
          <a:xfrm>
            <a:off x="9049362" y="2509796"/>
            <a:ext cx="2800131" cy="9192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Registered Users</a:t>
            </a:r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801C61-AD73-2CEF-273C-FEDFC7982B3E}"/>
              </a:ext>
            </a:extLst>
          </p:cNvPr>
          <p:cNvSpPr/>
          <p:nvPr/>
        </p:nvSpPr>
        <p:spPr>
          <a:xfrm rot="990477">
            <a:off x="7988956" y="5022465"/>
            <a:ext cx="952587" cy="32877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8E3C32-5A8D-F5A0-D1B5-94DCFCB0847F}"/>
              </a:ext>
            </a:extLst>
          </p:cNvPr>
          <p:cNvSpPr/>
          <p:nvPr/>
        </p:nvSpPr>
        <p:spPr>
          <a:xfrm rot="20478833">
            <a:off x="7990952" y="3104272"/>
            <a:ext cx="917572" cy="32877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8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9427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 Registered Users And Un-Registered Users</a:t>
            </a:r>
            <a:endParaRPr lang="en-IN" sz="40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A5D4084-5B6A-F896-CE45-FC94DC8CF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59"/>
            <a:ext cx="4307904" cy="332313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3DA1FB-5993-2D5D-2CD1-1031DD90C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90" y="927114"/>
            <a:ext cx="3645105" cy="309066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4B57510-62E8-7F2D-0F36-0A53CCD639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95" y="975649"/>
            <a:ext cx="3645105" cy="28455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026609-968D-CADD-BD18-A395328C8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5" y="4136374"/>
            <a:ext cx="5645085" cy="2500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FD7B83-AAA0-578C-A180-61F731D8E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86" y="4055941"/>
            <a:ext cx="6253113" cy="25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2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Season</a:t>
            </a:r>
            <a:endParaRPr lang="en-IN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D9A34-0421-D4A8-0EC8-3447E6E5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" y="808522"/>
            <a:ext cx="4267290" cy="3319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103FA5-2950-D245-F8BD-D7E1A170D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148" y="1061468"/>
            <a:ext cx="4267290" cy="2763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6CD17-B24D-830B-CD78-F1F46F0AC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0" y="808523"/>
            <a:ext cx="3704734" cy="3319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0F74E-B851-BB0D-CCC2-F819925D7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616"/>
            <a:ext cx="6165130" cy="2763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8D8BC-DDBC-AD40-CD77-D93492A30A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66" y="4021513"/>
            <a:ext cx="5872897" cy="28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3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Days Of Week + Weekdays And Weekend 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79C30-22A3-564A-A041-3DA17DD21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0" y="1044193"/>
            <a:ext cx="5033914" cy="2773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31909B-2C63-C2FB-44C4-BB4350086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874511"/>
            <a:ext cx="5618376" cy="28585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16D75B-1546-FD3C-768A-DE4E14978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7" y="3817857"/>
            <a:ext cx="5429838" cy="3040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C9E835-08E7-85A2-947E-3B3E67827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0" y="3949832"/>
            <a:ext cx="5429838" cy="26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Hourly And Monthly</a:t>
            </a:r>
            <a:endParaRPr lang="en-IN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94F250-21B8-7D1E-C7AB-BEEBFE50C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32" y="3367165"/>
            <a:ext cx="5725212" cy="3329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22DC0-7740-0BC0-E12E-4B06A50EB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93" y="860932"/>
            <a:ext cx="5458119" cy="2515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ED507-8392-ABF3-E292-3E49E5FD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940498"/>
            <a:ext cx="5458119" cy="2707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15CFA-5ABB-3D10-7513-08D3D4ADA9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6" y="3780150"/>
            <a:ext cx="5458118" cy="27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Working And Non-Working Days</a:t>
            </a:r>
            <a:endParaRPr lang="en-IN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D3D4E7-4585-7D11-A9BF-97689E1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879259"/>
            <a:ext cx="6127423" cy="2924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46560-D487-A396-9178-7D11E972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8522"/>
            <a:ext cx="5753492" cy="5450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262D9-0216-44C0-E1DA-31E94D3BB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9" y="3874488"/>
            <a:ext cx="5618375" cy="27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Temperature, Humidity, Wind Speed 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DA674-E44E-C217-5607-9ACA7E1C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79" y="843890"/>
            <a:ext cx="5376421" cy="2620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1A6E4-3336-E70B-6929-D6BA34A5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4" y="3619893"/>
            <a:ext cx="5953835" cy="3232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7A727-3E54-C5B8-6EA8-71ADBBF87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06" y="3494651"/>
            <a:ext cx="5637230" cy="32328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E48EFC-6434-FE22-0DF9-DB3EA01D02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4" y="1014875"/>
            <a:ext cx="6158082" cy="24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0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632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Aman Kumar Prasad Gond</cp:lastModifiedBy>
  <cp:revision>46</cp:revision>
  <dcterms:created xsi:type="dcterms:W3CDTF">2023-09-27T14:02:56Z</dcterms:created>
  <dcterms:modified xsi:type="dcterms:W3CDTF">2023-11-16T06:14:47Z</dcterms:modified>
</cp:coreProperties>
</file>