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mar" userId="23192c40d91baa41" providerId="LiveId" clId="{073C1334-05D0-4C8C-951F-36DDA711C73A}"/>
    <pc:docChg chg="custSel addSld delSld modSld">
      <pc:chgData name="Aman Kumar" userId="23192c40d91baa41" providerId="LiveId" clId="{073C1334-05D0-4C8C-951F-36DDA711C73A}" dt="2024-06-18T18:35:08.214" v="45" actId="255"/>
      <pc:docMkLst>
        <pc:docMk/>
      </pc:docMkLst>
      <pc:sldChg chg="modSp mod">
        <pc:chgData name="Aman Kumar" userId="23192c40d91baa41" providerId="LiveId" clId="{073C1334-05D0-4C8C-951F-36DDA711C73A}" dt="2024-06-18T18:33:31.100" v="23" actId="255"/>
        <pc:sldMkLst>
          <pc:docMk/>
          <pc:sldMk cId="1042164147" sldId="263"/>
        </pc:sldMkLst>
        <pc:spChg chg="mod">
          <ac:chgData name="Aman Kumar" userId="23192c40d91baa41" providerId="LiveId" clId="{073C1334-05D0-4C8C-951F-36DDA711C73A}" dt="2024-06-18T18:33:31.100" v="23" actId="255"/>
          <ac:spMkLst>
            <pc:docMk/>
            <pc:sldMk cId="1042164147" sldId="263"/>
            <ac:spMk id="2" creationId="{04716AA4-1CA1-1AE3-B639-CF38E3080D45}"/>
          </ac:spMkLst>
        </pc:spChg>
      </pc:sldChg>
      <pc:sldChg chg="modSp mod">
        <pc:chgData name="Aman Kumar" userId="23192c40d91baa41" providerId="LiveId" clId="{073C1334-05D0-4C8C-951F-36DDA711C73A}" dt="2024-06-18T18:33:40.153" v="25" actId="255"/>
        <pc:sldMkLst>
          <pc:docMk/>
          <pc:sldMk cId="1927177512" sldId="264"/>
        </pc:sldMkLst>
        <pc:spChg chg="mod">
          <ac:chgData name="Aman Kumar" userId="23192c40d91baa41" providerId="LiveId" clId="{073C1334-05D0-4C8C-951F-36DDA711C73A}" dt="2024-06-18T18:33:40.153" v="25" actId="255"/>
          <ac:spMkLst>
            <pc:docMk/>
            <pc:sldMk cId="1927177512" sldId="264"/>
            <ac:spMk id="2" creationId="{4D965422-A90D-57C2-E26F-9117FF0AD14D}"/>
          </ac:spMkLst>
        </pc:spChg>
      </pc:sldChg>
      <pc:sldChg chg="modSp mod">
        <pc:chgData name="Aman Kumar" userId="23192c40d91baa41" providerId="LiveId" clId="{073C1334-05D0-4C8C-951F-36DDA711C73A}" dt="2024-06-18T18:33:49.476" v="27" actId="207"/>
        <pc:sldMkLst>
          <pc:docMk/>
          <pc:sldMk cId="3106919208" sldId="265"/>
        </pc:sldMkLst>
        <pc:spChg chg="mod">
          <ac:chgData name="Aman Kumar" userId="23192c40d91baa41" providerId="LiveId" clId="{073C1334-05D0-4C8C-951F-36DDA711C73A}" dt="2024-06-18T18:33:49.476" v="27" actId="207"/>
          <ac:spMkLst>
            <pc:docMk/>
            <pc:sldMk cId="3106919208" sldId="265"/>
            <ac:spMk id="2" creationId="{FD67809D-1A8F-C6DB-85ED-3319A6BE6E3E}"/>
          </ac:spMkLst>
        </pc:spChg>
      </pc:sldChg>
      <pc:sldChg chg="modSp mod">
        <pc:chgData name="Aman Kumar" userId="23192c40d91baa41" providerId="LiveId" clId="{073C1334-05D0-4C8C-951F-36DDA711C73A}" dt="2024-06-18T18:33:57.099" v="29" actId="255"/>
        <pc:sldMkLst>
          <pc:docMk/>
          <pc:sldMk cId="2575651589" sldId="266"/>
        </pc:sldMkLst>
        <pc:spChg chg="mod">
          <ac:chgData name="Aman Kumar" userId="23192c40d91baa41" providerId="LiveId" clId="{073C1334-05D0-4C8C-951F-36DDA711C73A}" dt="2024-06-18T18:33:57.099" v="29" actId="255"/>
          <ac:spMkLst>
            <pc:docMk/>
            <pc:sldMk cId="2575651589" sldId="266"/>
            <ac:spMk id="2" creationId="{FD50793B-333C-DD39-5246-4B39E55F7B93}"/>
          </ac:spMkLst>
        </pc:spChg>
      </pc:sldChg>
      <pc:sldChg chg="modSp mod">
        <pc:chgData name="Aman Kumar" userId="23192c40d91baa41" providerId="LiveId" clId="{073C1334-05D0-4C8C-951F-36DDA711C73A}" dt="2024-06-18T18:34:06.895" v="31" actId="255"/>
        <pc:sldMkLst>
          <pc:docMk/>
          <pc:sldMk cId="3793194731" sldId="267"/>
        </pc:sldMkLst>
        <pc:spChg chg="mod">
          <ac:chgData name="Aman Kumar" userId="23192c40d91baa41" providerId="LiveId" clId="{073C1334-05D0-4C8C-951F-36DDA711C73A}" dt="2024-06-18T18:34:06.895" v="31" actId="255"/>
          <ac:spMkLst>
            <pc:docMk/>
            <pc:sldMk cId="3793194731" sldId="267"/>
            <ac:spMk id="2" creationId="{715F6B1E-CF28-9B8F-9CF6-22FEF1ECB13D}"/>
          </ac:spMkLst>
        </pc:spChg>
      </pc:sldChg>
      <pc:sldChg chg="modSp mod">
        <pc:chgData name="Aman Kumar" userId="23192c40d91baa41" providerId="LiveId" clId="{073C1334-05D0-4C8C-951F-36DDA711C73A}" dt="2024-06-18T18:34:16.779" v="33" actId="255"/>
        <pc:sldMkLst>
          <pc:docMk/>
          <pc:sldMk cId="343183381" sldId="268"/>
        </pc:sldMkLst>
        <pc:spChg chg="mod">
          <ac:chgData name="Aman Kumar" userId="23192c40d91baa41" providerId="LiveId" clId="{073C1334-05D0-4C8C-951F-36DDA711C73A}" dt="2024-06-18T18:34:16.779" v="33" actId="255"/>
          <ac:spMkLst>
            <pc:docMk/>
            <pc:sldMk cId="343183381" sldId="268"/>
            <ac:spMk id="2" creationId="{A9DDB27C-165A-250E-7EA1-B7C44A7FEA09}"/>
          </ac:spMkLst>
        </pc:spChg>
      </pc:sldChg>
      <pc:sldChg chg="modSp mod">
        <pc:chgData name="Aman Kumar" userId="23192c40d91baa41" providerId="LiveId" clId="{073C1334-05D0-4C8C-951F-36DDA711C73A}" dt="2024-06-18T18:34:24.102" v="35" actId="255"/>
        <pc:sldMkLst>
          <pc:docMk/>
          <pc:sldMk cId="3318476686" sldId="269"/>
        </pc:sldMkLst>
        <pc:spChg chg="mod">
          <ac:chgData name="Aman Kumar" userId="23192c40d91baa41" providerId="LiveId" clId="{073C1334-05D0-4C8C-951F-36DDA711C73A}" dt="2024-06-18T18:34:24.102" v="35" actId="255"/>
          <ac:spMkLst>
            <pc:docMk/>
            <pc:sldMk cId="3318476686" sldId="269"/>
            <ac:spMk id="2" creationId="{207742B6-9400-188B-20DE-57FC27857223}"/>
          </ac:spMkLst>
        </pc:spChg>
      </pc:sldChg>
      <pc:sldChg chg="modSp mod">
        <pc:chgData name="Aman Kumar" userId="23192c40d91baa41" providerId="LiveId" clId="{073C1334-05D0-4C8C-951F-36DDA711C73A}" dt="2024-06-18T18:34:31.951" v="37" actId="255"/>
        <pc:sldMkLst>
          <pc:docMk/>
          <pc:sldMk cId="214660105" sldId="270"/>
        </pc:sldMkLst>
        <pc:spChg chg="mod">
          <ac:chgData name="Aman Kumar" userId="23192c40d91baa41" providerId="LiveId" clId="{073C1334-05D0-4C8C-951F-36DDA711C73A}" dt="2024-06-18T18:34:31.951" v="37" actId="255"/>
          <ac:spMkLst>
            <pc:docMk/>
            <pc:sldMk cId="214660105" sldId="270"/>
            <ac:spMk id="2" creationId="{475B3C09-8AE2-022A-B25F-29986613841D}"/>
          </ac:spMkLst>
        </pc:spChg>
      </pc:sldChg>
      <pc:sldChg chg="modSp mod">
        <pc:chgData name="Aman Kumar" userId="23192c40d91baa41" providerId="LiveId" clId="{073C1334-05D0-4C8C-951F-36DDA711C73A}" dt="2024-06-18T18:34:40.529" v="39" actId="207"/>
        <pc:sldMkLst>
          <pc:docMk/>
          <pc:sldMk cId="638777633" sldId="271"/>
        </pc:sldMkLst>
        <pc:spChg chg="mod">
          <ac:chgData name="Aman Kumar" userId="23192c40d91baa41" providerId="LiveId" clId="{073C1334-05D0-4C8C-951F-36DDA711C73A}" dt="2024-06-18T18:34:40.529" v="39" actId="207"/>
          <ac:spMkLst>
            <pc:docMk/>
            <pc:sldMk cId="638777633" sldId="271"/>
            <ac:spMk id="2" creationId="{C9E16DB8-75B9-67C3-2BC5-38767214F478}"/>
          </ac:spMkLst>
        </pc:spChg>
      </pc:sldChg>
      <pc:sldChg chg="modSp mod">
        <pc:chgData name="Aman Kumar" userId="23192c40d91baa41" providerId="LiveId" clId="{073C1334-05D0-4C8C-951F-36DDA711C73A}" dt="2024-06-18T18:34:51.899" v="41" actId="207"/>
        <pc:sldMkLst>
          <pc:docMk/>
          <pc:sldMk cId="3519999622" sldId="272"/>
        </pc:sldMkLst>
        <pc:spChg chg="mod">
          <ac:chgData name="Aman Kumar" userId="23192c40d91baa41" providerId="LiveId" clId="{073C1334-05D0-4C8C-951F-36DDA711C73A}" dt="2024-06-18T18:34:51.899" v="41" actId="207"/>
          <ac:spMkLst>
            <pc:docMk/>
            <pc:sldMk cId="3519999622" sldId="272"/>
            <ac:spMk id="2" creationId="{C7F2CE99-9D4E-D318-BA7D-BB50A95DC002}"/>
          </ac:spMkLst>
        </pc:spChg>
      </pc:sldChg>
      <pc:sldChg chg="modSp mod">
        <pc:chgData name="Aman Kumar" userId="23192c40d91baa41" providerId="LiveId" clId="{073C1334-05D0-4C8C-951F-36DDA711C73A}" dt="2024-06-18T18:35:00.123" v="43" actId="255"/>
        <pc:sldMkLst>
          <pc:docMk/>
          <pc:sldMk cId="2034469907" sldId="273"/>
        </pc:sldMkLst>
        <pc:spChg chg="mod">
          <ac:chgData name="Aman Kumar" userId="23192c40d91baa41" providerId="LiveId" clId="{073C1334-05D0-4C8C-951F-36DDA711C73A}" dt="2024-06-18T18:35:00.123" v="43" actId="255"/>
          <ac:spMkLst>
            <pc:docMk/>
            <pc:sldMk cId="2034469907" sldId="273"/>
            <ac:spMk id="2" creationId="{743E3B8E-7724-0AEC-F861-5C06EFBC043E}"/>
          </ac:spMkLst>
        </pc:spChg>
      </pc:sldChg>
      <pc:sldChg chg="modSp mod">
        <pc:chgData name="Aman Kumar" userId="23192c40d91baa41" providerId="LiveId" clId="{073C1334-05D0-4C8C-951F-36DDA711C73A}" dt="2024-06-18T18:35:08.214" v="45" actId="255"/>
        <pc:sldMkLst>
          <pc:docMk/>
          <pc:sldMk cId="333900550" sldId="274"/>
        </pc:sldMkLst>
        <pc:spChg chg="mod">
          <ac:chgData name="Aman Kumar" userId="23192c40d91baa41" providerId="LiveId" clId="{073C1334-05D0-4C8C-951F-36DDA711C73A}" dt="2024-06-18T18:35:08.214" v="45" actId="255"/>
          <ac:spMkLst>
            <pc:docMk/>
            <pc:sldMk cId="333900550" sldId="274"/>
            <ac:spMk id="2" creationId="{AE3C33FA-4117-2F4F-ECCA-6689DCA90440}"/>
          </ac:spMkLst>
        </pc:spChg>
      </pc:sldChg>
      <pc:sldChg chg="addSp new mod">
        <pc:chgData name="Aman Kumar" userId="23192c40d91baa41" providerId="LiveId" clId="{073C1334-05D0-4C8C-951F-36DDA711C73A}" dt="2024-06-18T18:31:04.176" v="1" actId="22"/>
        <pc:sldMkLst>
          <pc:docMk/>
          <pc:sldMk cId="2684010051" sldId="275"/>
        </pc:sldMkLst>
        <pc:picChg chg="add">
          <ac:chgData name="Aman Kumar" userId="23192c40d91baa41" providerId="LiveId" clId="{073C1334-05D0-4C8C-951F-36DDA711C73A}" dt="2024-06-18T18:31:04.176" v="1" actId="22"/>
          <ac:picMkLst>
            <pc:docMk/>
            <pc:sldMk cId="2684010051" sldId="275"/>
            <ac:picMk id="3" creationId="{41EBC47B-4CA0-F006-9907-23FD72C2686A}"/>
          </ac:picMkLst>
        </pc:picChg>
      </pc:sldChg>
      <pc:sldChg chg="addSp new mod">
        <pc:chgData name="Aman Kumar" userId="23192c40d91baa41" providerId="LiveId" clId="{073C1334-05D0-4C8C-951F-36DDA711C73A}" dt="2024-06-18T18:31:28.886" v="3" actId="22"/>
        <pc:sldMkLst>
          <pc:docMk/>
          <pc:sldMk cId="1425032928" sldId="276"/>
        </pc:sldMkLst>
        <pc:picChg chg="add">
          <ac:chgData name="Aman Kumar" userId="23192c40d91baa41" providerId="LiveId" clId="{073C1334-05D0-4C8C-951F-36DDA711C73A}" dt="2024-06-18T18:31:28.886" v="3" actId="22"/>
          <ac:picMkLst>
            <pc:docMk/>
            <pc:sldMk cId="1425032928" sldId="276"/>
            <ac:picMk id="3" creationId="{9C729B87-462B-D932-2CF8-F003DC278089}"/>
          </ac:picMkLst>
        </pc:picChg>
      </pc:sldChg>
      <pc:sldChg chg="delSp modSp new mod">
        <pc:chgData name="Aman Kumar" userId="23192c40d91baa41" providerId="LiveId" clId="{073C1334-05D0-4C8C-951F-36DDA711C73A}" dt="2024-06-18T18:32:29.218" v="21" actId="478"/>
        <pc:sldMkLst>
          <pc:docMk/>
          <pc:sldMk cId="1284537048" sldId="277"/>
        </pc:sldMkLst>
        <pc:spChg chg="mod">
          <ac:chgData name="Aman Kumar" userId="23192c40d91baa41" providerId="LiveId" clId="{073C1334-05D0-4C8C-951F-36DDA711C73A}" dt="2024-06-18T18:32:04.853" v="18" actId="20577"/>
          <ac:spMkLst>
            <pc:docMk/>
            <pc:sldMk cId="1284537048" sldId="277"/>
            <ac:spMk id="2" creationId="{41AD23A2-9E65-5958-E788-D22A7D81574E}"/>
          </ac:spMkLst>
        </pc:spChg>
        <pc:spChg chg="del mod">
          <ac:chgData name="Aman Kumar" userId="23192c40d91baa41" providerId="LiveId" clId="{073C1334-05D0-4C8C-951F-36DDA711C73A}" dt="2024-06-18T18:32:29.218" v="21" actId="478"/>
          <ac:spMkLst>
            <pc:docMk/>
            <pc:sldMk cId="1284537048" sldId="277"/>
            <ac:spMk id="3" creationId="{1BF8B965-A8AA-379B-B1BE-782986929597}"/>
          </ac:spMkLst>
        </pc:spChg>
      </pc:sldChg>
      <pc:sldChg chg="modSp new del mod">
        <pc:chgData name="Aman Kumar" userId="23192c40d91baa41" providerId="LiveId" clId="{073C1334-05D0-4C8C-951F-36DDA711C73A}" dt="2024-06-18T18:31:46.216" v="6" actId="47"/>
        <pc:sldMkLst>
          <pc:docMk/>
          <pc:sldMk cId="4238103188" sldId="277"/>
        </pc:sldMkLst>
        <pc:spChg chg="mod">
          <ac:chgData name="Aman Kumar" userId="23192c40d91baa41" providerId="LiveId" clId="{073C1334-05D0-4C8C-951F-36DDA711C73A}" dt="2024-06-18T18:31:43.971" v="5" actId="1076"/>
          <ac:spMkLst>
            <pc:docMk/>
            <pc:sldMk cId="4238103188" sldId="277"/>
            <ac:spMk id="2" creationId="{4C8BB7E7-99F0-180D-730C-B7586D9427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5D29-E6DD-61B2-80EB-8E681BAB4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Credit Card Analytics Report</a:t>
            </a:r>
            <a:endParaRPr lang="en-IN" sz="48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B9BD-EC31-45C9-F453-3150FFA48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53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09D-1A8F-C6DB-85ED-3319A6BE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Most used Transaction Method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528E51-3D5A-102F-9080-AA46BB76E5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4" r="144"/>
          <a:stretch>
            <a:fillRect/>
          </a:stretch>
        </p:blipFill>
        <p:spPr>
          <a:xfrm>
            <a:off x="4922498" y="2336876"/>
            <a:ext cx="5425849" cy="359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26534-93EA-E2B6-F18E-531A49370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Swipe Is the most used Transaction Method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0691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93B-333C-DD39-5246-4B39E55F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Revenue By Expenditure Type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A5966E9-C889-DA8A-9C6D-E678330F61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552" b="955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37C04-10DC-E9A8-0832-97CE40775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Most customers has used their credit cards to pay bill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7565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6B1E-CF28-9B8F-9CF6-22FEF1EC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Revenue Vs Education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839689-12D1-E6D3-80F1-0F4CD820D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491" y="2291243"/>
            <a:ext cx="5538509" cy="36449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CFCB9-9CB1-76BF-9C5C-598FEAAC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Most of the Customers are Graduate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9319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B27C-165A-250E-7EA1-B7C44A7F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Revenue By Job Role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431B92D-6A18-FF04-F94A-7719416E63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380" b="7380"/>
          <a:stretch/>
        </p:blipFill>
        <p:spPr>
          <a:xfrm>
            <a:off x="4922499" y="2336877"/>
            <a:ext cx="5425847" cy="35993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C734-4ACA-1518-48A9-918B25959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Customers who are businessman generates the highest revenue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318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42B6-9400-188B-20DE-57FC2785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Revenue By Card Category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F4E022-E4F0-274F-25A7-3DC6B6212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8275" y="2336873"/>
            <a:ext cx="5117430" cy="35993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4CA1-3FE1-A4B4-6225-B7F51A015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Blue Card is the most popular Card category and generates the highest revenue of 46M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1847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3C09-8AE2-022A-B25F-29986613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Revenue By Week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7C3E2-BEA8-ED15-89D6-C042BA9A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11" y="2263462"/>
            <a:ext cx="8699925" cy="39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6DB8-75B9-67C3-2BC5-38767214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Revenue By Age Group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A00B3DC-8523-9575-8A62-30E9006C78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225" b="1822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D33E-2661-2B13-BE2B-F49B33F20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Cutomers</a:t>
            </a:r>
            <a:r>
              <a:rPr lang="en-US" sz="3200" dirty="0"/>
              <a:t> of Age Group 40-50 generates the highest revenue 25M out of which 11M are Females and 14M are males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3877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CE99-9D4E-D318-BA7D-BB50A95D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Revenue By Income Group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33968E8-8F0F-3E11-3274-BA4B062CC4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994" b="17994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30796-9102-B56B-C4E2-1DCE7FCFA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 Income Group Customers generates the highest revenue 29M out of which 7M are Females and 22M Male.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1999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3B8E-7724-0AEC-F861-5C06EFB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Revenue Vs </a:t>
            </a:r>
            <a:r>
              <a:rPr lang="en-US" sz="4000" dirty="0" err="1">
                <a:solidFill>
                  <a:srgbClr val="FFC000"/>
                </a:solidFill>
              </a:rPr>
              <a:t>Maritial</a:t>
            </a:r>
            <a:r>
              <a:rPr lang="en-US" sz="4000" dirty="0">
                <a:solidFill>
                  <a:srgbClr val="FFC000"/>
                </a:solidFill>
              </a:rPr>
              <a:t> Status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C2A8A5-DD5B-2444-742C-11C4CA605A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349" b="1734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550B3-EE32-A18E-B8FA-BDDCC099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Married Customers generates the highest Revenue out of Which 13M are Females and 15M Male.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3446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33FA-4117-2F4F-ECCA-6689DCA9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Revenue By State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690866B-EB0E-A517-76CE-4F27B6141A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116" b="19116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C1F17-14F8-1DDD-0A04-0DBD93044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Texas Generates the Highest Revenue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390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680D-60E1-0C11-7C09-88CBCCEE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Objective</a:t>
            </a:r>
            <a:endParaRPr lang="en-IN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C833-3545-F269-3DB6-642E2B86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develop a comprehensive credit card weekly dashboard that provide real-time insights into key performance metrics and trends, enabling stakeholders to monitor and analyze credit card operations effectively.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1771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BC47B-4CA0-F006-9907-23FD72C2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41"/>
            <a:ext cx="12192000" cy="68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1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29B87-462B-D932-2CF8-F003DC27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5"/>
            <a:ext cx="12192000" cy="68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2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23A2-9E65-5958-E788-D22A7D815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53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E14C-BA89-87EB-ECC6-172FB488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Import Data to SQL database</a:t>
            </a:r>
            <a:endParaRPr lang="en-IN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8542-2F13-92D7-D304-A2F5C15C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Prepare csv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Create tables in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Import csv file into SQL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8824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1FCC-5F7C-8BA8-B232-C5E7302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DAX Queries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468E-4868-8531-8FF8-0FB87E88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62500" cy="3919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err="1"/>
              <a:t>AgeGroup</a:t>
            </a:r>
            <a:r>
              <a:rPr lang="en-IN" sz="2000" dirty="0"/>
              <a:t> = SWITCH(</a:t>
            </a:r>
          </a:p>
          <a:p>
            <a:pPr marL="0" indent="0">
              <a:buNone/>
            </a:pPr>
            <a:r>
              <a:rPr lang="en-IN" sz="2000" dirty="0"/>
              <a:t> TRUE(),</a:t>
            </a:r>
          </a:p>
          <a:p>
            <a:pPr marL="0" indent="0">
              <a:buNone/>
            </a:pPr>
            <a:r>
              <a:rPr lang="en-IN" sz="2000" dirty="0"/>
              <a:t>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30, "20-30",</a:t>
            </a:r>
          </a:p>
          <a:p>
            <a:pPr marL="0" indent="0">
              <a:buNone/>
            </a:pPr>
            <a:r>
              <a:rPr lang="en-IN" sz="2000" dirty="0"/>
              <a:t>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30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40, "30-40",</a:t>
            </a:r>
          </a:p>
          <a:p>
            <a:pPr marL="0" indent="0">
              <a:buNone/>
            </a:pPr>
            <a:r>
              <a:rPr lang="en-IN" sz="2000" dirty="0"/>
              <a:t>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40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50, "40-50",</a:t>
            </a:r>
          </a:p>
          <a:p>
            <a:pPr marL="0" indent="0">
              <a:buNone/>
            </a:pPr>
            <a:r>
              <a:rPr lang="en-IN" sz="2000" dirty="0"/>
              <a:t>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50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60, "50-60",</a:t>
            </a:r>
          </a:p>
          <a:p>
            <a:pPr marL="0" indent="0">
              <a:buNone/>
            </a:pPr>
            <a:r>
              <a:rPr lang="en-IN" sz="2000" dirty="0"/>
              <a:t>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60, "60+",</a:t>
            </a:r>
          </a:p>
          <a:p>
            <a:pPr marL="0" indent="0">
              <a:buNone/>
            </a:pPr>
            <a:r>
              <a:rPr lang="en-IN" sz="2000" dirty="0"/>
              <a:t> "unknown"</a:t>
            </a:r>
          </a:p>
          <a:p>
            <a:pPr marL="0" indent="0">
              <a:buNone/>
            </a:pPr>
            <a:r>
              <a:rPr lang="en-IN" sz="20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0110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5DA0-5052-4050-DB8E-13D89BD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DAX Queries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E28C-1A70-F01D-78D3-52066FD3F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IncomeGroup</a:t>
            </a:r>
            <a:r>
              <a:rPr lang="en-US" dirty="0"/>
              <a:t> = SWITCH( </a:t>
            </a:r>
          </a:p>
          <a:p>
            <a:pPr marL="0" indent="0">
              <a:buNone/>
            </a:pPr>
            <a:r>
              <a:rPr lang="en-US" dirty="0"/>
              <a:t>TRUE(),</a:t>
            </a:r>
          </a:p>
          <a:p>
            <a:pPr marL="0" indent="0">
              <a:buNone/>
            </a:pPr>
            <a:r>
              <a:rPr lang="en-US" dirty="0"/>
              <a:t> 'public </a:t>
            </a:r>
            <a:r>
              <a:rPr lang="en-US" dirty="0" err="1"/>
              <a:t>cust_detail</a:t>
            </a:r>
            <a:r>
              <a:rPr lang="en-US" dirty="0"/>
              <a:t>'[income] &lt; 35000, "Low", </a:t>
            </a:r>
          </a:p>
          <a:p>
            <a:pPr marL="0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'[income] &gt;= 35000 &amp;&amp; </a:t>
            </a:r>
          </a:p>
          <a:p>
            <a:pPr marL="0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'[income] = 70000, "High", </a:t>
            </a:r>
          </a:p>
          <a:p>
            <a:pPr marL="0" indent="0">
              <a:buNone/>
            </a:pPr>
            <a:r>
              <a:rPr lang="en-US" dirty="0"/>
              <a:t>"unknown" 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24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054-59D9-E6CE-35A6-55AB4001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DAX Queries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4EBE-21E0-94D7-9892-73177B62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132058" cy="4015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week_num2 = WEEKNUM('public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week_start_date</a:t>
            </a:r>
            <a:r>
              <a:rPr lang="en-IN" dirty="0"/>
              <a:t>]) </a:t>
            </a:r>
          </a:p>
          <a:p>
            <a:pPr marL="0" indent="0">
              <a:buNone/>
            </a:pPr>
            <a:r>
              <a:rPr lang="en-IN" dirty="0"/>
              <a:t>Revenue = 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annual_fees</a:t>
            </a:r>
            <a:r>
              <a:rPr lang="en-IN" dirty="0"/>
              <a:t>] + 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total_trans_amt</a:t>
            </a:r>
            <a:r>
              <a:rPr lang="en-IN" dirty="0"/>
              <a:t>] + 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interest_earned</a:t>
            </a:r>
            <a:r>
              <a:rPr lang="en-IN" dirty="0"/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Current_week_Reveneue</a:t>
            </a:r>
            <a:r>
              <a:rPr lang="en-IN" dirty="0"/>
              <a:t> = CALCULATE(SUM('public </a:t>
            </a:r>
            <a:r>
              <a:rPr lang="en-IN" dirty="0" err="1"/>
              <a:t>cc_detail</a:t>
            </a:r>
            <a:r>
              <a:rPr lang="en-IN" dirty="0"/>
              <a:t>'[Revenue]), FILTER( ALL('public </a:t>
            </a:r>
            <a:r>
              <a:rPr lang="en-IN" dirty="0" err="1"/>
              <a:t>cc_detail</a:t>
            </a:r>
            <a:r>
              <a:rPr lang="en-IN" dirty="0"/>
              <a:t>'), 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Previous_week_Reveneue</a:t>
            </a:r>
            <a:r>
              <a:rPr lang="en-IN" dirty="0"/>
              <a:t> = CALCULATE( SUM('public </a:t>
            </a:r>
            <a:r>
              <a:rPr lang="en-IN" dirty="0" err="1"/>
              <a:t>cc_detail</a:t>
            </a:r>
            <a:r>
              <a:rPr lang="en-IN" dirty="0"/>
              <a:t>'[Revenue]), FILTER( ALL('public </a:t>
            </a:r>
            <a:r>
              <a:rPr lang="en-IN" dirty="0" err="1"/>
              <a:t>cc_detail</a:t>
            </a:r>
            <a:r>
              <a:rPr lang="en-IN" dirty="0"/>
              <a:t>'), 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'[week_num2])-1))</a:t>
            </a:r>
          </a:p>
        </p:txBody>
      </p:sp>
    </p:spTree>
    <p:extLst>
      <p:ext uri="{BB962C8B-B14F-4D97-AF65-F5344CB8AC3E}">
        <p14:creationId xmlns:p14="http://schemas.microsoft.com/office/powerpoint/2010/main" val="27297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90D1-2BC2-9623-A0F1-6BB9299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Insights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CA29-0079-3D91-B1CB-A34FF0D4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 – 55.3 M</a:t>
            </a:r>
          </a:p>
          <a:p>
            <a:r>
              <a:rPr lang="en-US" dirty="0"/>
              <a:t>Total Transaction – 45M</a:t>
            </a:r>
          </a:p>
          <a:p>
            <a:r>
              <a:rPr lang="en-US" dirty="0"/>
              <a:t>Total Interest - 7.8M</a:t>
            </a:r>
          </a:p>
          <a:p>
            <a:r>
              <a:rPr lang="en-IN" dirty="0"/>
              <a:t>Transaction Vol – 655.7K</a:t>
            </a:r>
          </a:p>
          <a:p>
            <a:r>
              <a:rPr lang="en-IN" dirty="0"/>
              <a:t>Income – 575.9M</a:t>
            </a:r>
          </a:p>
          <a:p>
            <a:r>
              <a:rPr lang="en-IN" dirty="0"/>
              <a:t>Average Customer Satisfaction Score 3.19/5</a:t>
            </a:r>
          </a:p>
        </p:txBody>
      </p:sp>
    </p:spTree>
    <p:extLst>
      <p:ext uri="{BB962C8B-B14F-4D97-AF65-F5344CB8AC3E}">
        <p14:creationId xmlns:p14="http://schemas.microsoft.com/office/powerpoint/2010/main" val="302931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6AA4-1CA1-1AE3-B639-CF38E308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Card Category Vs Revenue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ECCD7-3EFB-6899-C6CE-90E156556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68333" y="2336874"/>
            <a:ext cx="6794278" cy="2957021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6F6B-CCD9-ABF8-C434-2A4828A2E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Blue Card has the highest revenue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FCFB1-D9F9-AFB2-4744-EA4F9D16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3" y="2336873"/>
            <a:ext cx="6794278" cy="29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5422-A90D-57C2-E26F-9117FF0A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Quarter Vs Revenue Vs Transaction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AB461C4-28A3-408E-ECDF-362403A73C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10" r="1210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40EB4-41F3-1823-8A8A-23BBFFE9D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Quarter 3 has the highest transaction volume which leads to highest revenue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271775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</TotalTime>
  <Words>578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Credit Card Analytics Report</vt:lpstr>
      <vt:lpstr>Objective</vt:lpstr>
      <vt:lpstr>Import Data to SQL database</vt:lpstr>
      <vt:lpstr>DAX Queries</vt:lpstr>
      <vt:lpstr>DAX Queries</vt:lpstr>
      <vt:lpstr>DAX Queries</vt:lpstr>
      <vt:lpstr>Insights</vt:lpstr>
      <vt:lpstr>Card Category Vs Revenue</vt:lpstr>
      <vt:lpstr>Quarter Vs Revenue Vs Transaction</vt:lpstr>
      <vt:lpstr>Most used Transaction Method</vt:lpstr>
      <vt:lpstr>Revenue By Expenditure Type</vt:lpstr>
      <vt:lpstr>Revenue Vs Education</vt:lpstr>
      <vt:lpstr>Revenue By Job Role</vt:lpstr>
      <vt:lpstr>Revenue By Card Category</vt:lpstr>
      <vt:lpstr>Revenue By Week</vt:lpstr>
      <vt:lpstr>Revenue By Age Group</vt:lpstr>
      <vt:lpstr>Revenue By Income Group</vt:lpstr>
      <vt:lpstr>Revenue Vs Maritial Status</vt:lpstr>
      <vt:lpstr>Revenue By State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</dc:creator>
  <cp:lastModifiedBy>Aman Kumar</cp:lastModifiedBy>
  <cp:revision>1</cp:revision>
  <dcterms:created xsi:type="dcterms:W3CDTF">2024-06-18T17:18:42Z</dcterms:created>
  <dcterms:modified xsi:type="dcterms:W3CDTF">2024-06-18T18:35:12Z</dcterms:modified>
</cp:coreProperties>
</file>