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041" y="209866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Diwali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198" y="3428995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64FE-9518-ECDC-93BE-C0585260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Orders Vs State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FD3D-A2EC-1120-F963-1D627CE5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329"/>
            <a:ext cx="12192000" cy="41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3348-2791-526F-BFEA-2296077F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Vs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128C-9BE1-5E40-46A1-522F5DAA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pPr marL="3690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sales_state</a:t>
            </a:r>
            <a:r>
              <a:rPr lang="en-IN" sz="2000" dirty="0"/>
              <a:t>=</a:t>
            </a:r>
            <a:r>
              <a:rPr lang="en-IN" sz="2000" dirty="0" err="1"/>
              <a:t>df.groupby</a:t>
            </a:r>
            <a:r>
              <a:rPr lang="en-IN" sz="2000" dirty="0"/>
              <a:t>(</a:t>
            </a:r>
          </a:p>
          <a:p>
            <a:pPr marL="36900" indent="0">
              <a:buNone/>
            </a:pPr>
            <a:r>
              <a:rPr lang="en-IN" sz="2000" dirty="0"/>
              <a:t>      ['State'],</a:t>
            </a:r>
            <a:r>
              <a:rPr lang="en-IN" sz="2000" dirty="0" err="1"/>
              <a:t>as_index</a:t>
            </a:r>
            <a:r>
              <a:rPr lang="en-IN" sz="2000" dirty="0"/>
              <a:t>=False)['Amount'].sum().</a:t>
            </a:r>
            <a:r>
              <a:rPr lang="en-IN" sz="2000" dirty="0" err="1"/>
              <a:t>sort_values</a:t>
            </a:r>
            <a:r>
              <a:rPr lang="en-IN" sz="2000" dirty="0"/>
              <a:t>(by='</a:t>
            </a:r>
            <a:r>
              <a:rPr lang="en-IN" sz="2000" dirty="0" err="1"/>
              <a:t>Amount',ascending</a:t>
            </a:r>
            <a:r>
              <a:rPr lang="en-IN" sz="2000" dirty="0"/>
              <a:t>=False).head(10)</a:t>
            </a:r>
          </a:p>
          <a:p>
            <a:pPr marL="36900" indent="0">
              <a:buNone/>
            </a:pPr>
            <a:r>
              <a:rPr lang="en-IN" sz="2000" dirty="0"/>
              <a:t>       </a:t>
            </a:r>
            <a:r>
              <a:rPr lang="en-IN" sz="2000" dirty="0" err="1"/>
              <a:t>sns.set</a:t>
            </a:r>
            <a:r>
              <a:rPr lang="en-IN" sz="2000" dirty="0"/>
              <a:t>(</a:t>
            </a:r>
            <a:r>
              <a:rPr lang="en-IN" sz="2000" dirty="0" err="1"/>
              <a:t>rc</a:t>
            </a:r>
            <a:r>
              <a:rPr lang="en-IN" sz="2000" dirty="0"/>
              <a:t>={'</a:t>
            </a:r>
            <a:r>
              <a:rPr lang="en-IN" sz="2000" dirty="0" err="1"/>
              <a:t>figure.figsize</a:t>
            </a:r>
            <a:r>
              <a:rPr lang="en-IN" sz="2000" dirty="0"/>
              <a:t>':(15,5)})</a:t>
            </a:r>
          </a:p>
          <a:p>
            <a:pPr marL="36900" indent="0">
              <a:buNone/>
            </a:pPr>
            <a:r>
              <a:rPr lang="en-IN" sz="2000" dirty="0"/>
              <a:t>       </a:t>
            </a:r>
            <a:r>
              <a:rPr lang="en-IN" sz="2000" dirty="0" err="1"/>
              <a:t>sns.barplot</a:t>
            </a:r>
            <a:r>
              <a:rPr lang="en-IN" sz="2000" dirty="0"/>
              <a:t>(data=</a:t>
            </a:r>
            <a:r>
              <a:rPr lang="en-IN" sz="2000" dirty="0" err="1"/>
              <a:t>sales_state,x</a:t>
            </a:r>
            <a:r>
              <a:rPr lang="en-IN" sz="2000" dirty="0"/>
              <a:t>='</a:t>
            </a:r>
            <a:r>
              <a:rPr lang="en-IN" sz="2000" dirty="0" err="1"/>
              <a:t>State',y</a:t>
            </a:r>
            <a:r>
              <a:rPr lang="en-IN" sz="2000" dirty="0"/>
              <a:t>='Amount’)</a:t>
            </a:r>
          </a:p>
          <a:p>
            <a:r>
              <a:rPr lang="en-IN" dirty="0"/>
              <a:t>Uttar </a:t>
            </a:r>
            <a:r>
              <a:rPr lang="en-IN" dirty="0" err="1"/>
              <a:t>Pradest</a:t>
            </a:r>
            <a:r>
              <a:rPr lang="en-IN" dirty="0"/>
              <a:t> is the state with highest sales.</a:t>
            </a:r>
          </a:p>
        </p:txBody>
      </p:sp>
    </p:spTree>
    <p:extLst>
      <p:ext uri="{BB962C8B-B14F-4D97-AF65-F5344CB8AC3E}">
        <p14:creationId xmlns:p14="http://schemas.microsoft.com/office/powerpoint/2010/main" val="35346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6C4A-F112-9682-6473-B6998E52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Vs State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06226-DB93-35A4-ABBD-8DC3B99C8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0" y="1866900"/>
            <a:ext cx="1168880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9FEA-26F9-FBD4-2518-3575DDE6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And their </a:t>
            </a:r>
            <a:r>
              <a:rPr lang="en-US" dirty="0" err="1"/>
              <a:t>Maritial</a:t>
            </a:r>
            <a:r>
              <a:rPr lang="en-US" dirty="0"/>
              <a:t>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01A9-8C08-AC7E-5025-EC6F334C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Code:</a:t>
            </a:r>
          </a:p>
          <a:p>
            <a:pPr marL="3690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ax</a:t>
            </a:r>
            <a:r>
              <a:rPr lang="en-IN" sz="2000" dirty="0"/>
              <a:t>=</a:t>
            </a:r>
            <a:r>
              <a:rPr lang="en-IN" sz="2000" dirty="0" err="1"/>
              <a:t>sns.countplot</a:t>
            </a:r>
            <a:r>
              <a:rPr lang="en-IN" sz="2000" dirty="0"/>
              <a:t>(data=</a:t>
            </a:r>
            <a:r>
              <a:rPr lang="en-IN" sz="2000" dirty="0" err="1"/>
              <a:t>df,x</a:t>
            </a:r>
            <a:r>
              <a:rPr lang="en-IN" sz="2000" dirty="0"/>
              <a:t>='</a:t>
            </a:r>
            <a:r>
              <a:rPr lang="en-IN" sz="2000" dirty="0" err="1"/>
              <a:t>Marital_Status</a:t>
            </a:r>
            <a:r>
              <a:rPr lang="en-IN" sz="2000" dirty="0"/>
              <a:t>’)</a:t>
            </a:r>
          </a:p>
          <a:p>
            <a:pPr marL="3690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sns.set</a:t>
            </a:r>
            <a:r>
              <a:rPr lang="en-IN" sz="2000" dirty="0"/>
              <a:t>(</a:t>
            </a:r>
            <a:r>
              <a:rPr lang="en-IN" sz="2000" dirty="0" err="1"/>
              <a:t>rc</a:t>
            </a:r>
            <a:r>
              <a:rPr lang="en-IN" sz="2000" dirty="0"/>
              <a:t>={'</a:t>
            </a:r>
            <a:r>
              <a:rPr lang="en-IN" sz="2000" dirty="0" err="1"/>
              <a:t>figure.figsize</a:t>
            </a:r>
            <a:r>
              <a:rPr lang="en-IN" sz="2000" dirty="0"/>
              <a:t>':(7,5)})</a:t>
            </a:r>
          </a:p>
          <a:p>
            <a:pPr marL="36900" indent="0">
              <a:buNone/>
            </a:pPr>
            <a:r>
              <a:rPr lang="en-IN" sz="2000" dirty="0"/>
              <a:t>              for bars in </a:t>
            </a:r>
            <a:r>
              <a:rPr lang="en-IN" sz="2000" dirty="0" err="1"/>
              <a:t>ax.containers</a:t>
            </a:r>
            <a:r>
              <a:rPr lang="en-IN" sz="2000" dirty="0"/>
              <a:t>:</a:t>
            </a:r>
          </a:p>
          <a:p>
            <a:pPr marL="36900" indent="0">
              <a:buNone/>
            </a:pPr>
            <a:r>
              <a:rPr lang="en-IN" sz="2000" dirty="0"/>
              <a:t>                 </a:t>
            </a:r>
            <a:r>
              <a:rPr lang="en-IN" sz="2000" dirty="0" err="1"/>
              <a:t>ax.bar_label</a:t>
            </a:r>
            <a:r>
              <a:rPr lang="en-IN" sz="2000" dirty="0"/>
              <a:t>(bars)</a:t>
            </a:r>
          </a:p>
          <a:p>
            <a:r>
              <a:rPr lang="en-IN" dirty="0"/>
              <a:t>Insights : There are more Married Customers than </a:t>
            </a:r>
            <a:r>
              <a:rPr lang="en-IN" dirty="0" err="1"/>
              <a:t>UnMarried</a:t>
            </a:r>
            <a:endParaRPr lang="en-IN" dirty="0"/>
          </a:p>
          <a:p>
            <a:r>
              <a:rPr lang="en-IN" sz="2000" dirty="0"/>
              <a:t>Married – 6518</a:t>
            </a:r>
          </a:p>
          <a:p>
            <a:r>
              <a:rPr lang="en-IN" sz="2000" dirty="0" err="1"/>
              <a:t>UnMarried</a:t>
            </a:r>
            <a:r>
              <a:rPr lang="en-IN" sz="2000" dirty="0"/>
              <a:t>       -  4721</a:t>
            </a:r>
          </a:p>
        </p:txBody>
      </p:sp>
    </p:spTree>
    <p:extLst>
      <p:ext uri="{BB962C8B-B14F-4D97-AF65-F5344CB8AC3E}">
        <p14:creationId xmlns:p14="http://schemas.microsoft.com/office/powerpoint/2010/main" val="50415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A2D-3072-E551-D081-8729F931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Their </a:t>
            </a:r>
            <a:r>
              <a:rPr lang="en-US" dirty="0" err="1"/>
              <a:t>Marritial</a:t>
            </a:r>
            <a:r>
              <a:rPr lang="en-US" dirty="0"/>
              <a:t> Status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8D4DC-76EF-D9A4-5531-6D570C5D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" y="1965230"/>
            <a:ext cx="1209843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0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1358-40BD-7064-DFE7-4B6DF2A6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And Their </a:t>
            </a:r>
            <a:r>
              <a:rPr lang="en-US" dirty="0" err="1"/>
              <a:t>Maritial</a:t>
            </a:r>
            <a:r>
              <a:rPr lang="en-US" dirty="0"/>
              <a:t> Status Based On Gender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DFE7-4601-24E9-AF7D-5A6E77C5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:</a:t>
            </a:r>
          </a:p>
          <a:p>
            <a:pPr marL="36900" indent="0">
              <a:buNone/>
            </a:pPr>
            <a:r>
              <a:rPr lang="en-IN" sz="2000" dirty="0" err="1"/>
              <a:t>sales_maritalStatus</a:t>
            </a:r>
            <a:r>
              <a:rPr lang="en-IN" sz="2000" dirty="0"/>
              <a:t>=</a:t>
            </a:r>
            <a:r>
              <a:rPr lang="en-IN" sz="2000" dirty="0" err="1"/>
              <a:t>df.groupby</a:t>
            </a:r>
            <a:r>
              <a:rPr lang="en-IN" sz="2000" dirty="0"/>
              <a:t>(['</a:t>
            </a:r>
            <a:r>
              <a:rPr lang="en-IN" sz="2000" dirty="0" err="1"/>
              <a:t>Marital_Status','Gender</a:t>
            </a:r>
            <a:r>
              <a:rPr lang="en-IN" sz="2000" dirty="0"/>
              <a:t>'],</a:t>
            </a:r>
            <a:r>
              <a:rPr lang="en-IN" sz="2000" dirty="0" err="1"/>
              <a:t>as_index</a:t>
            </a:r>
            <a:r>
              <a:rPr lang="en-IN" sz="2000" dirty="0"/>
              <a:t>=False)['Amount'].sum()</a:t>
            </a:r>
          </a:p>
          <a:p>
            <a:pPr marL="36900" indent="0">
              <a:buNone/>
            </a:pPr>
            <a:r>
              <a:rPr lang="en-IN" sz="2000" dirty="0" err="1"/>
              <a:t>ax</a:t>
            </a:r>
            <a:r>
              <a:rPr lang="en-IN" sz="2000" dirty="0"/>
              <a:t>=</a:t>
            </a:r>
            <a:r>
              <a:rPr lang="en-IN" sz="2000" dirty="0" err="1"/>
              <a:t>sns.barplot</a:t>
            </a:r>
            <a:r>
              <a:rPr lang="en-IN" sz="2000" dirty="0"/>
              <a:t>(data=</a:t>
            </a:r>
            <a:r>
              <a:rPr lang="en-IN" sz="2000" dirty="0" err="1"/>
              <a:t>sales_maritalStatus,x</a:t>
            </a:r>
            <a:r>
              <a:rPr lang="en-IN" sz="2000" dirty="0"/>
              <a:t>='</a:t>
            </a:r>
            <a:r>
              <a:rPr lang="en-IN" sz="2000" dirty="0" err="1"/>
              <a:t>Marital_Status',y</a:t>
            </a:r>
            <a:r>
              <a:rPr lang="en-IN" sz="2000" dirty="0"/>
              <a:t>='</a:t>
            </a:r>
            <a:r>
              <a:rPr lang="en-IN" sz="2000" dirty="0" err="1"/>
              <a:t>Amount',hue</a:t>
            </a:r>
            <a:r>
              <a:rPr lang="en-IN" sz="2000" dirty="0"/>
              <a:t>='Gender')</a:t>
            </a:r>
          </a:p>
          <a:p>
            <a:pPr marL="36900" indent="0">
              <a:buNone/>
            </a:pPr>
            <a:r>
              <a:rPr lang="en-IN" sz="2000" dirty="0" err="1"/>
              <a:t>sns.set</a:t>
            </a:r>
            <a:r>
              <a:rPr lang="en-IN" sz="2000" dirty="0"/>
              <a:t>(</a:t>
            </a:r>
            <a:r>
              <a:rPr lang="en-IN" sz="2000" dirty="0" err="1"/>
              <a:t>rc</a:t>
            </a:r>
            <a:r>
              <a:rPr lang="en-IN" sz="2000" dirty="0"/>
              <a:t>={'</a:t>
            </a:r>
            <a:r>
              <a:rPr lang="en-IN" sz="2000" dirty="0" err="1"/>
              <a:t>figure.figsize</a:t>
            </a:r>
            <a:r>
              <a:rPr lang="en-IN" sz="2000" dirty="0"/>
              <a:t>’:(7,5)})</a:t>
            </a:r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r>
              <a:rPr lang="en-IN" sz="2000" dirty="0"/>
              <a:t>Insights : Married Women Spent the most amount of Money</a:t>
            </a:r>
          </a:p>
        </p:txBody>
      </p:sp>
    </p:spTree>
    <p:extLst>
      <p:ext uri="{BB962C8B-B14F-4D97-AF65-F5344CB8AC3E}">
        <p14:creationId xmlns:p14="http://schemas.microsoft.com/office/powerpoint/2010/main" val="133627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079F-024E-938D-1DE9-42281DDF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And Their </a:t>
            </a:r>
            <a:r>
              <a:rPr lang="en-US" dirty="0" err="1"/>
              <a:t>Maritial</a:t>
            </a:r>
            <a:r>
              <a:rPr lang="en-US" dirty="0"/>
              <a:t> Status Based On Gender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6A3C1-15DC-E807-E85B-3191E918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2" y="2128009"/>
            <a:ext cx="828790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184B-5168-F046-10C4-0E7F03F9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Their Occupation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C835-D366-C5FA-AA6B-84BA9941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:</a:t>
            </a:r>
          </a:p>
          <a:p>
            <a:pPr marL="36900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sns.set</a:t>
            </a:r>
            <a:r>
              <a:rPr lang="en-US" sz="2000" dirty="0"/>
              <a:t>(</a:t>
            </a:r>
            <a:r>
              <a:rPr lang="en-US" sz="2000" dirty="0" err="1"/>
              <a:t>rc</a:t>
            </a:r>
            <a:r>
              <a:rPr lang="en-US" sz="2000" dirty="0"/>
              <a:t>={'</a:t>
            </a:r>
            <a:r>
              <a:rPr lang="en-US" sz="2000" dirty="0" err="1"/>
              <a:t>figure.figsize</a:t>
            </a:r>
            <a:r>
              <a:rPr lang="en-US" sz="2000" dirty="0"/>
              <a:t>':(20,5)})</a:t>
            </a:r>
          </a:p>
          <a:p>
            <a:pPr marL="36900" indent="0">
              <a:buNone/>
            </a:pPr>
            <a:r>
              <a:rPr lang="en-US" sz="2000" dirty="0"/>
              <a:t>        ax=</a:t>
            </a:r>
            <a:r>
              <a:rPr lang="en-US" sz="2000" dirty="0" err="1"/>
              <a:t>sns.countplot</a:t>
            </a:r>
            <a:r>
              <a:rPr lang="en-US" sz="2000" dirty="0"/>
              <a:t>(data=</a:t>
            </a:r>
            <a:r>
              <a:rPr lang="en-US" sz="2000" dirty="0" err="1"/>
              <a:t>df,x</a:t>
            </a:r>
            <a:r>
              <a:rPr lang="en-US" sz="2000" dirty="0"/>
              <a:t>='Occupation’)</a:t>
            </a:r>
          </a:p>
          <a:p>
            <a:pPr marL="36900" indent="0">
              <a:buNone/>
            </a:pPr>
            <a:r>
              <a:rPr lang="en-US" sz="2000" dirty="0"/>
              <a:t>       for bars in </a:t>
            </a:r>
            <a:r>
              <a:rPr lang="en-US" sz="2000" dirty="0" err="1"/>
              <a:t>ax.containers</a:t>
            </a:r>
            <a:r>
              <a:rPr lang="en-US" sz="2000" dirty="0"/>
              <a:t>:</a:t>
            </a:r>
          </a:p>
          <a:p>
            <a:pPr marL="36900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ax.bar_label</a:t>
            </a:r>
            <a:r>
              <a:rPr lang="en-US" sz="2000" dirty="0"/>
              <a:t>(bars)</a:t>
            </a:r>
          </a:p>
          <a:p>
            <a:r>
              <a:rPr lang="en-US" dirty="0"/>
              <a:t>Insights : Most of the customers are from IT Sector And Healthcare.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22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1A16-2C71-B40E-13D1-6FDA83B2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And Their Occupation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EC485-4F68-1745-2EE7-2D527E69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" y="2021869"/>
            <a:ext cx="1202222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DD97-CC22-371F-95C5-1BFE0DFB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vs Product Category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4B1A-67EC-B1C5-E0AE-166701D6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: </a:t>
            </a:r>
          </a:p>
          <a:p>
            <a:pPr marL="36900" indent="0">
              <a:buNone/>
            </a:pPr>
            <a:r>
              <a:rPr lang="en-IN" sz="2000" dirty="0" err="1"/>
              <a:t>sales_category</a:t>
            </a:r>
            <a:r>
              <a:rPr lang="en-IN" sz="2000" dirty="0"/>
              <a:t>=</a:t>
            </a:r>
            <a:r>
              <a:rPr lang="en-IN" sz="2000" dirty="0" err="1"/>
              <a:t>df.groupby</a:t>
            </a:r>
            <a:r>
              <a:rPr lang="en-IN" sz="2000" dirty="0"/>
              <a:t>(['</a:t>
            </a:r>
            <a:r>
              <a:rPr lang="en-IN" sz="2000" dirty="0" err="1"/>
              <a:t>Product_Category</a:t>
            </a:r>
            <a:r>
              <a:rPr lang="en-IN" sz="2000" dirty="0"/>
              <a:t>'],</a:t>
            </a:r>
            <a:r>
              <a:rPr lang="en-IN" sz="2000" dirty="0" err="1"/>
              <a:t>as_index</a:t>
            </a:r>
            <a:r>
              <a:rPr lang="en-IN" sz="2000" dirty="0"/>
              <a:t>=False)['Amount'].sum().</a:t>
            </a:r>
            <a:r>
              <a:rPr lang="en-IN" sz="2000" dirty="0" err="1"/>
              <a:t>sort_values</a:t>
            </a:r>
            <a:r>
              <a:rPr lang="en-IN" sz="2000" dirty="0"/>
              <a:t>(by='</a:t>
            </a:r>
            <a:r>
              <a:rPr lang="en-IN" sz="2000" dirty="0" err="1"/>
              <a:t>Amount',ascending</a:t>
            </a:r>
            <a:r>
              <a:rPr lang="en-IN" sz="2000" dirty="0"/>
              <a:t>=False).head(10)</a:t>
            </a:r>
          </a:p>
          <a:p>
            <a:pPr marL="36900" indent="0">
              <a:buNone/>
            </a:pPr>
            <a:r>
              <a:rPr lang="en-IN" sz="2000" dirty="0" err="1"/>
              <a:t>sns.barplot</a:t>
            </a:r>
            <a:r>
              <a:rPr lang="en-IN" sz="2000" dirty="0"/>
              <a:t>(data=</a:t>
            </a:r>
            <a:r>
              <a:rPr lang="en-IN" sz="2000" dirty="0" err="1"/>
              <a:t>sales_category,x</a:t>
            </a:r>
            <a:r>
              <a:rPr lang="en-IN" sz="2000" dirty="0"/>
              <a:t>='</a:t>
            </a:r>
            <a:r>
              <a:rPr lang="en-IN" sz="2000" dirty="0" err="1"/>
              <a:t>Product_Category',y</a:t>
            </a:r>
            <a:r>
              <a:rPr lang="en-IN" sz="2000" dirty="0"/>
              <a:t>='Amount')</a:t>
            </a:r>
          </a:p>
          <a:p>
            <a:pPr marL="36900" indent="0">
              <a:buNone/>
            </a:pPr>
            <a:r>
              <a:rPr lang="en-IN" sz="2000" dirty="0" err="1"/>
              <a:t>sns.set</a:t>
            </a:r>
            <a:r>
              <a:rPr lang="en-IN" sz="2000" dirty="0"/>
              <a:t>(</a:t>
            </a:r>
            <a:r>
              <a:rPr lang="en-IN" sz="2000" dirty="0" err="1"/>
              <a:t>rc</a:t>
            </a:r>
            <a:r>
              <a:rPr lang="en-IN" sz="2000" dirty="0"/>
              <a:t>={'</a:t>
            </a:r>
            <a:r>
              <a:rPr lang="en-IN" sz="2000" dirty="0" err="1"/>
              <a:t>figure.figsize</a:t>
            </a:r>
            <a:r>
              <a:rPr lang="en-IN" sz="2000" dirty="0"/>
              <a:t>':(15,15)})</a:t>
            </a:r>
          </a:p>
          <a:p>
            <a:pPr marL="36900" indent="0">
              <a:buNone/>
            </a:pPr>
            <a:endParaRPr lang="en-IN" sz="2000" dirty="0"/>
          </a:p>
          <a:p>
            <a:r>
              <a:rPr lang="en-IN" dirty="0"/>
              <a:t>Insights : Food Category is prominent amongst other.</a:t>
            </a:r>
          </a:p>
        </p:txBody>
      </p:sp>
    </p:spTree>
    <p:extLst>
      <p:ext uri="{BB962C8B-B14F-4D97-AF65-F5344CB8AC3E}">
        <p14:creationId xmlns:p14="http://schemas.microsoft.com/office/powerpoint/2010/main" val="379169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A90CA-0360-0090-345D-633C550F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this project, I conducted a comprehensive analysis of Diwali sales data for a retail store. The analysis focused on examining sales patterns based on customer demographics and purchasing behaviors. Key areas of investigation included: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Gender-based Analysis:</a:t>
            </a:r>
            <a:r>
              <a:rPr lang="en-US" dirty="0"/>
              <a:t> Evaluated sales data to identify spending patterns across different gender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Occupation-based Spending:</a:t>
            </a:r>
            <a:r>
              <a:rPr lang="en-US" dirty="0"/>
              <a:t> Analyzed the spending amounts relative to various customer occupations to determine high-value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Category Analysis:</a:t>
            </a:r>
            <a:r>
              <a:rPr lang="en-US" dirty="0"/>
              <a:t> Assessed sales performance across different product categories to identify top-selling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State-wise Sales:</a:t>
            </a:r>
            <a:r>
              <a:rPr lang="en-US" dirty="0"/>
              <a:t> Conducted a geographical analysis to understand sales distribution across various states.</a:t>
            </a:r>
          </a:p>
          <a:p>
            <a:r>
              <a:rPr lang="en-US" dirty="0"/>
              <a:t>The insights derived from this analysis provided valuable recommendations for targeted marketing strategies and inventory optimization, ultimately enhancing the store's overall sales performance during the Diwali festive season.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352-5620-BB01-7851-EA999111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Selling Product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D0CA-9832-B83D-E8A0-57824CDD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: </a:t>
            </a:r>
          </a:p>
          <a:p>
            <a:pPr marL="36900" indent="0">
              <a:buNone/>
            </a:pPr>
            <a:r>
              <a:rPr lang="en-IN" sz="2000" dirty="0" err="1"/>
              <a:t>sales_state</a:t>
            </a:r>
            <a:r>
              <a:rPr lang="en-IN" sz="2000" dirty="0"/>
              <a:t>=</a:t>
            </a:r>
            <a:r>
              <a:rPr lang="en-IN" sz="2000" dirty="0" err="1"/>
              <a:t>df.groupby</a:t>
            </a:r>
            <a:r>
              <a:rPr lang="en-IN" sz="2000" dirty="0"/>
              <a:t>(['</a:t>
            </a:r>
            <a:r>
              <a:rPr lang="en-IN" sz="2000" dirty="0" err="1"/>
              <a:t>Product_ID</a:t>
            </a:r>
            <a:r>
              <a:rPr lang="en-IN" sz="2000" dirty="0"/>
              <a:t>'],</a:t>
            </a:r>
            <a:r>
              <a:rPr lang="en-IN" sz="2000" dirty="0" err="1"/>
              <a:t>as_index</a:t>
            </a:r>
            <a:r>
              <a:rPr lang="en-IN" sz="2000" dirty="0"/>
              <a:t>=False)['Orders'].sum().</a:t>
            </a:r>
            <a:r>
              <a:rPr lang="en-IN" sz="2000" dirty="0" err="1"/>
              <a:t>sort_values</a:t>
            </a:r>
            <a:r>
              <a:rPr lang="en-IN" sz="2000" dirty="0"/>
              <a:t>(by='</a:t>
            </a:r>
            <a:r>
              <a:rPr lang="en-IN" sz="2000" dirty="0" err="1"/>
              <a:t>Orders',ascending</a:t>
            </a:r>
            <a:r>
              <a:rPr lang="en-IN" sz="2000" dirty="0"/>
              <a:t>=False).head(10)</a:t>
            </a:r>
          </a:p>
          <a:p>
            <a:pPr marL="36900" indent="0">
              <a:buNone/>
            </a:pPr>
            <a:r>
              <a:rPr lang="en-IN" sz="2000" dirty="0" err="1"/>
              <a:t>sns.set</a:t>
            </a:r>
            <a:r>
              <a:rPr lang="en-IN" sz="2000" dirty="0"/>
              <a:t>(</a:t>
            </a:r>
            <a:r>
              <a:rPr lang="en-IN" sz="2000" dirty="0" err="1"/>
              <a:t>rc</a:t>
            </a:r>
            <a:r>
              <a:rPr lang="en-IN" sz="2000" dirty="0"/>
              <a:t>={'</a:t>
            </a:r>
            <a:r>
              <a:rPr lang="en-IN" sz="2000" dirty="0" err="1"/>
              <a:t>figure.figsize</a:t>
            </a:r>
            <a:r>
              <a:rPr lang="en-IN" sz="2000" dirty="0"/>
              <a:t>':(20,5)})</a:t>
            </a:r>
          </a:p>
          <a:p>
            <a:pPr marL="36900" indent="0">
              <a:buNone/>
            </a:pPr>
            <a:r>
              <a:rPr lang="en-IN" sz="2000" dirty="0" err="1"/>
              <a:t>sns.barplot</a:t>
            </a:r>
            <a:r>
              <a:rPr lang="en-IN" sz="2000" dirty="0"/>
              <a:t>(data=</a:t>
            </a:r>
            <a:r>
              <a:rPr lang="en-IN" sz="2000" dirty="0" err="1"/>
              <a:t>sales_state,x</a:t>
            </a:r>
            <a:r>
              <a:rPr lang="en-IN" sz="2000" dirty="0"/>
              <a:t>='</a:t>
            </a:r>
            <a:r>
              <a:rPr lang="en-IN" sz="2000" dirty="0" err="1"/>
              <a:t>Product_ID',y</a:t>
            </a:r>
            <a:r>
              <a:rPr lang="en-IN" sz="2000" dirty="0"/>
              <a:t>='Orders’)</a:t>
            </a:r>
          </a:p>
          <a:p>
            <a:pPr marL="36900" indent="0">
              <a:buNone/>
            </a:pPr>
            <a:endParaRPr lang="en-IN" sz="2000" dirty="0"/>
          </a:p>
          <a:p>
            <a:r>
              <a:rPr lang="en-IN" dirty="0"/>
              <a:t>Insights : Product of Order Id(P00265242) is the most selling product.</a:t>
            </a:r>
          </a:p>
        </p:txBody>
      </p:sp>
    </p:spTree>
    <p:extLst>
      <p:ext uri="{BB962C8B-B14F-4D97-AF65-F5344CB8AC3E}">
        <p14:creationId xmlns:p14="http://schemas.microsoft.com/office/powerpoint/2010/main" val="390277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DA5-5919-E5AB-D44A-F4C63877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Selling Product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45C8C-26C1-930E-E700-F5C657CC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" y="1866900"/>
            <a:ext cx="1214607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73A2-F988-E0DE-C15A-56356E9B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24" y="2617694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 err="1"/>
              <a:t>ThankYou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012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2488-B9AB-BB7F-EAFD-5E1764F8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Customers based on Gender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9821-D3AF-2808-A10E-B7EAF717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– 3407</a:t>
            </a:r>
          </a:p>
          <a:p>
            <a:r>
              <a:rPr lang="en-US" dirty="0"/>
              <a:t>Female – 7832</a:t>
            </a:r>
          </a:p>
          <a:p>
            <a:r>
              <a:rPr lang="en-IN" dirty="0"/>
              <a:t>Code:  </a:t>
            </a:r>
            <a:r>
              <a:rPr lang="en-IN" dirty="0" err="1"/>
              <a:t>ax</a:t>
            </a:r>
            <a:r>
              <a:rPr lang="en-IN" dirty="0"/>
              <a:t>=</a:t>
            </a:r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Gender',data</a:t>
            </a:r>
            <a:r>
              <a:rPr lang="en-IN" dirty="0"/>
              <a:t>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pPr marL="36900" indent="0">
              <a:buNone/>
            </a:pPr>
            <a:r>
              <a:rPr lang="en-IN" dirty="0"/>
              <a:t>               for bars in </a:t>
            </a:r>
            <a:r>
              <a:rPr lang="en-IN" dirty="0" err="1"/>
              <a:t>ax.containers</a:t>
            </a:r>
            <a:r>
              <a:rPr lang="en-IN" dirty="0"/>
              <a:t>:</a:t>
            </a:r>
          </a:p>
          <a:p>
            <a:pPr marL="36900" indent="0">
              <a:buNone/>
            </a:pPr>
            <a:r>
              <a:rPr lang="en-IN" dirty="0"/>
              <a:t>                  </a:t>
            </a:r>
            <a:r>
              <a:rPr lang="en-IN" dirty="0" err="1"/>
              <a:t>ax.bar_label</a:t>
            </a:r>
            <a:r>
              <a:rPr lang="en-IN" dirty="0"/>
              <a:t>(bars)</a:t>
            </a:r>
          </a:p>
          <a:p>
            <a:r>
              <a:rPr lang="en-US" dirty="0"/>
              <a:t>Insight – Female customers are </a:t>
            </a:r>
            <a:r>
              <a:rPr lang="en-US" dirty="0" err="1"/>
              <a:t>prominet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7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BAB4-4810-3B8D-E519-998888D0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Distribution Based on Gender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8003-79B1-18F4-CA2F-E6D88C87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4756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Code : ax=</a:t>
            </a:r>
            <a:r>
              <a:rPr lang="en-US" dirty="0" err="1"/>
              <a:t>sns.barplot</a:t>
            </a:r>
            <a:r>
              <a:rPr lang="en-US" dirty="0"/>
              <a:t>(x='</a:t>
            </a:r>
            <a:r>
              <a:rPr lang="en-US" dirty="0" err="1"/>
              <a:t>Gender',y</a:t>
            </a:r>
            <a:r>
              <a:rPr lang="en-US" dirty="0"/>
              <a:t>='</a:t>
            </a:r>
            <a:r>
              <a:rPr lang="en-US" dirty="0" err="1"/>
              <a:t>Amount',data</a:t>
            </a:r>
            <a:r>
              <a:rPr lang="en-US" dirty="0"/>
              <a:t>=</a:t>
            </a:r>
            <a:r>
              <a:rPr lang="en-US" dirty="0" err="1"/>
              <a:t>sales_gen</a:t>
            </a:r>
            <a:r>
              <a:rPr lang="en-US" dirty="0"/>
              <a:t>)</a:t>
            </a:r>
          </a:p>
          <a:p>
            <a:pPr marL="36900" indent="0">
              <a:buNone/>
            </a:pPr>
            <a:r>
              <a:rPr lang="en-US" dirty="0"/>
              <a:t>            </a:t>
            </a:r>
            <a:r>
              <a:rPr lang="en-US" dirty="0" err="1"/>
              <a:t>sns.set</a:t>
            </a:r>
            <a:r>
              <a:rPr lang="en-US" dirty="0"/>
              <a:t>(</a:t>
            </a:r>
            <a:r>
              <a:rPr lang="en-US" dirty="0" err="1"/>
              <a:t>rc</a:t>
            </a:r>
            <a:r>
              <a:rPr lang="en-US" dirty="0"/>
              <a:t>={'</a:t>
            </a:r>
            <a:r>
              <a:rPr lang="en-US" dirty="0" err="1"/>
              <a:t>figure.figsize</a:t>
            </a:r>
            <a:r>
              <a:rPr lang="en-US" dirty="0"/>
              <a:t>':(15,15)})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6413-C05B-C981-4812-AE6FB7AA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002056"/>
            <a:ext cx="7207623" cy="2233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996F8-C64A-93FB-84E7-E97B3DDE7A67}"/>
              </a:ext>
            </a:extLst>
          </p:cNvPr>
          <p:cNvSpPr txBox="1"/>
          <p:nvPr/>
        </p:nvSpPr>
        <p:spPr>
          <a:xfrm>
            <a:off x="924443" y="5649724"/>
            <a:ext cx="97256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</a:rPr>
              <a:t>Female Customers Spent More money than men</a:t>
            </a:r>
            <a:endParaRPr lang="en-IN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7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B42-FBF1-8336-3396-E36BFB4B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Vs Age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BC80-D3B5-F039-7F23-A04E5359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: ax=</a:t>
            </a:r>
            <a:r>
              <a:rPr lang="en-US" dirty="0" err="1"/>
              <a:t>sns.countplot</a:t>
            </a:r>
            <a:r>
              <a:rPr lang="en-US" dirty="0"/>
              <a:t>(data=</a:t>
            </a:r>
            <a:r>
              <a:rPr lang="en-US" dirty="0" err="1"/>
              <a:t>df,x</a:t>
            </a:r>
            <a:r>
              <a:rPr lang="en-US" dirty="0"/>
              <a:t>='Age </a:t>
            </a:r>
            <a:r>
              <a:rPr lang="en-US" dirty="0" err="1"/>
              <a:t>Group',hue</a:t>
            </a:r>
            <a:r>
              <a:rPr lang="en-US" dirty="0"/>
              <a:t>='Gender’)</a:t>
            </a:r>
          </a:p>
          <a:p>
            <a:pPr marL="36900" indent="0">
              <a:buNone/>
            </a:pPr>
            <a:r>
              <a:rPr lang="en-US" dirty="0"/>
              <a:t>                for bars in </a:t>
            </a:r>
            <a:r>
              <a:rPr lang="en-US" dirty="0" err="1"/>
              <a:t>ax.containers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                </a:t>
            </a:r>
            <a:r>
              <a:rPr lang="en-US" dirty="0" err="1"/>
              <a:t>ax.bar_label</a:t>
            </a:r>
            <a:r>
              <a:rPr lang="en-US" dirty="0"/>
              <a:t>(bars)</a:t>
            </a:r>
          </a:p>
          <a:p>
            <a:r>
              <a:rPr lang="en-US" dirty="0"/>
              <a:t>Most of the customers are from age group 26-35</a:t>
            </a:r>
          </a:p>
          <a:p>
            <a:r>
              <a:rPr lang="en-US" dirty="0"/>
              <a:t>There are more Female customers of age group 26-35 then men</a:t>
            </a:r>
          </a:p>
          <a:p>
            <a:r>
              <a:rPr lang="en-US" dirty="0"/>
              <a:t>Female - 3269</a:t>
            </a:r>
          </a:p>
          <a:p>
            <a:r>
              <a:rPr lang="en-IN" dirty="0"/>
              <a:t>Men     -  1272</a:t>
            </a:r>
          </a:p>
        </p:txBody>
      </p:sp>
    </p:spTree>
    <p:extLst>
      <p:ext uri="{BB962C8B-B14F-4D97-AF65-F5344CB8AC3E}">
        <p14:creationId xmlns:p14="http://schemas.microsoft.com/office/powerpoint/2010/main" val="37993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32F6-8DC7-3A3F-F4E2-4E68BAA8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Vs Age Group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2ABBE-C719-B5B2-407F-3319F8257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70" y="1866900"/>
            <a:ext cx="9332259" cy="38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6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C54-2491-E628-4467-4E61C065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Vs Age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A1A4-295C-C9FA-0A92-111CE53D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: </a:t>
            </a:r>
          </a:p>
          <a:p>
            <a:pPr marL="3690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sales_age</a:t>
            </a:r>
            <a:r>
              <a:rPr lang="en-US" sz="2000" dirty="0"/>
              <a:t>=</a:t>
            </a:r>
            <a:r>
              <a:rPr lang="en-US" sz="2000" dirty="0" err="1"/>
              <a:t>df.groupby</a:t>
            </a:r>
            <a:r>
              <a:rPr lang="en-US" sz="2000" dirty="0"/>
              <a:t>(</a:t>
            </a:r>
          </a:p>
          <a:p>
            <a:pPr marL="36900" indent="0">
              <a:buNone/>
            </a:pPr>
            <a:r>
              <a:rPr lang="en-US" sz="2000" dirty="0"/>
              <a:t>     ['Age Group'],</a:t>
            </a:r>
            <a:r>
              <a:rPr lang="en-US" sz="2000" dirty="0" err="1"/>
              <a:t>as_index</a:t>
            </a:r>
            <a:r>
              <a:rPr lang="en-US" sz="2000" dirty="0"/>
              <a:t>=False)['Amount'].sum().</a:t>
            </a:r>
            <a:r>
              <a:rPr lang="en-US" sz="2000" dirty="0" err="1"/>
              <a:t>sort_values</a:t>
            </a:r>
            <a:r>
              <a:rPr lang="en-US" sz="2000" dirty="0"/>
              <a:t>(by='</a:t>
            </a:r>
            <a:r>
              <a:rPr lang="en-US" sz="2000" dirty="0" err="1"/>
              <a:t>Amount',ascending</a:t>
            </a:r>
            <a:r>
              <a:rPr lang="en-US" sz="2000" dirty="0"/>
              <a:t>=False)</a:t>
            </a:r>
          </a:p>
          <a:p>
            <a:pPr marL="3690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sns.barplot</a:t>
            </a:r>
            <a:r>
              <a:rPr lang="en-US" sz="2000" dirty="0"/>
              <a:t>(data=</a:t>
            </a:r>
            <a:r>
              <a:rPr lang="en-US" sz="2000" dirty="0" err="1"/>
              <a:t>sales_age,x</a:t>
            </a:r>
            <a:r>
              <a:rPr lang="en-US" sz="2000" dirty="0"/>
              <a:t>='Age </a:t>
            </a:r>
            <a:r>
              <a:rPr lang="en-US" sz="2000" dirty="0" err="1"/>
              <a:t>Group',y</a:t>
            </a:r>
            <a:r>
              <a:rPr lang="en-US" sz="2000" dirty="0"/>
              <a:t>='Amount’)</a:t>
            </a:r>
          </a:p>
          <a:p>
            <a:pPr marL="36900" indent="0">
              <a:buNone/>
            </a:pPr>
            <a:endParaRPr lang="en-US" sz="2000" dirty="0"/>
          </a:p>
          <a:p>
            <a:r>
              <a:rPr lang="en-IN" sz="2000" dirty="0"/>
              <a:t>Insights : Customers of Age Group 26-35 Spent the most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3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6B5A-F593-6593-51EF-65B8B216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Vs Age Group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D07C7-D4D6-2269-8F4B-9D8E99E20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03" y="1866900"/>
            <a:ext cx="9153745" cy="37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2FB8-8D08-A3D1-B1CF-5BAC42F1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Orders Vs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C0E9-C8D9-2B24-EBD2-5B43D24C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:</a:t>
            </a:r>
          </a:p>
          <a:p>
            <a:pPr marL="36900" indent="0">
              <a:buNone/>
            </a:pPr>
            <a:r>
              <a:rPr lang="en-IN" dirty="0"/>
              <a:t>     </a:t>
            </a:r>
            <a:r>
              <a:rPr lang="en-IN" sz="2000" dirty="0" err="1"/>
              <a:t>sales_state</a:t>
            </a:r>
            <a:r>
              <a:rPr lang="en-IN" sz="2000" dirty="0"/>
              <a:t>=</a:t>
            </a:r>
            <a:r>
              <a:rPr lang="en-IN" sz="2000" dirty="0" err="1"/>
              <a:t>df.groupby</a:t>
            </a:r>
            <a:r>
              <a:rPr lang="en-IN" sz="2000" dirty="0"/>
              <a:t>(</a:t>
            </a:r>
          </a:p>
          <a:p>
            <a:pPr marL="36900" indent="0">
              <a:buNone/>
            </a:pPr>
            <a:r>
              <a:rPr lang="en-IN" sz="2000" dirty="0"/>
              <a:t>     ['State’],  </a:t>
            </a:r>
            <a:r>
              <a:rPr lang="en-IN" sz="2000" dirty="0" err="1"/>
              <a:t>as_index</a:t>
            </a:r>
            <a:r>
              <a:rPr lang="en-IN" sz="2000" dirty="0"/>
              <a:t>=False)['Orders'].sum().</a:t>
            </a:r>
            <a:r>
              <a:rPr lang="en-IN" sz="2000" dirty="0" err="1"/>
              <a:t>sort_values</a:t>
            </a:r>
            <a:r>
              <a:rPr lang="en-IN" sz="2000" dirty="0"/>
              <a:t>(by='</a:t>
            </a:r>
            <a:r>
              <a:rPr lang="en-IN" sz="2000" dirty="0" err="1"/>
              <a:t>Orders',ascending</a:t>
            </a:r>
            <a:r>
              <a:rPr lang="en-IN" sz="2000" dirty="0"/>
              <a:t>=False).head(10)</a:t>
            </a:r>
          </a:p>
          <a:p>
            <a:pPr marL="36900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sns.set</a:t>
            </a:r>
            <a:r>
              <a:rPr lang="en-IN" sz="2000" dirty="0"/>
              <a:t>(</a:t>
            </a:r>
            <a:r>
              <a:rPr lang="en-IN" sz="2000" dirty="0" err="1"/>
              <a:t>rc</a:t>
            </a:r>
            <a:r>
              <a:rPr lang="en-IN" sz="2000" dirty="0"/>
              <a:t>={'</a:t>
            </a:r>
            <a:r>
              <a:rPr lang="en-IN" sz="2000" dirty="0" err="1"/>
              <a:t>figure.figsize</a:t>
            </a:r>
            <a:r>
              <a:rPr lang="en-IN" sz="2000" dirty="0"/>
              <a:t>':(15,5)})</a:t>
            </a:r>
          </a:p>
          <a:p>
            <a:pPr marL="36900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sns.barplot</a:t>
            </a:r>
            <a:r>
              <a:rPr lang="en-IN" sz="2000" dirty="0"/>
              <a:t>(data=</a:t>
            </a:r>
            <a:r>
              <a:rPr lang="en-IN" sz="2000" dirty="0" err="1"/>
              <a:t>sales_state,x</a:t>
            </a:r>
            <a:r>
              <a:rPr lang="en-IN" sz="2000" dirty="0"/>
              <a:t>='</a:t>
            </a:r>
            <a:r>
              <a:rPr lang="en-IN" sz="2000" dirty="0" err="1"/>
              <a:t>State',y</a:t>
            </a:r>
            <a:r>
              <a:rPr lang="en-IN" sz="2000" dirty="0"/>
              <a:t>='Orders’)</a:t>
            </a:r>
          </a:p>
          <a:p>
            <a:pPr marL="36900" indent="0">
              <a:buNone/>
            </a:pPr>
            <a:endParaRPr lang="en-IN" sz="2000" dirty="0"/>
          </a:p>
          <a:p>
            <a:r>
              <a:rPr lang="en-IN" sz="2000" dirty="0"/>
              <a:t>Insight : Uttar Pradesh is the state with highest no of orders</a:t>
            </a:r>
          </a:p>
        </p:txBody>
      </p:sp>
    </p:spTree>
    <p:extLst>
      <p:ext uri="{BB962C8B-B14F-4D97-AF65-F5344CB8AC3E}">
        <p14:creationId xmlns:p14="http://schemas.microsoft.com/office/powerpoint/2010/main" val="189361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{E21DF5FA-38BF-4F7F-B787-DC214A234A3B}tf12214701_win32</Template>
  <TotalTime>81</TotalTime>
  <Words>978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Goudy Old Style</vt:lpstr>
      <vt:lpstr>Wingdings 2</vt:lpstr>
      <vt:lpstr>SlateVTI</vt:lpstr>
      <vt:lpstr>Diwali Sales Analysis</vt:lpstr>
      <vt:lpstr>Project Overview</vt:lpstr>
      <vt:lpstr>Distribution of Customers based on Gender</vt:lpstr>
      <vt:lpstr>Sales Distribution Based on Gender</vt:lpstr>
      <vt:lpstr>Customers Vs Age Group</vt:lpstr>
      <vt:lpstr>Customer Vs Age Group</vt:lpstr>
      <vt:lpstr>Sales Vs Age Group</vt:lpstr>
      <vt:lpstr>Sales Vs Age Group</vt:lpstr>
      <vt:lpstr>No of Orders Vs State</vt:lpstr>
      <vt:lpstr>No of Orders Vs State</vt:lpstr>
      <vt:lpstr>Sales Vs State</vt:lpstr>
      <vt:lpstr>Sales Vs State</vt:lpstr>
      <vt:lpstr>Customers And their Maritial Status</vt:lpstr>
      <vt:lpstr>Customer And Their Marritial Status</vt:lpstr>
      <vt:lpstr>Customer And Their Maritial Status Based On Gender</vt:lpstr>
      <vt:lpstr>Customer And Their Maritial Status Based On Gender</vt:lpstr>
      <vt:lpstr>Customer And Their Occupation</vt:lpstr>
      <vt:lpstr>Customers And Their Occupation</vt:lpstr>
      <vt:lpstr>Sales vs Product Category</vt:lpstr>
      <vt:lpstr>Most Selling Product</vt:lpstr>
      <vt:lpstr>Most Selling Product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1</cp:revision>
  <dcterms:created xsi:type="dcterms:W3CDTF">2024-06-18T13:22:17Z</dcterms:created>
  <dcterms:modified xsi:type="dcterms:W3CDTF">2024-06-18T14:44:17Z</dcterms:modified>
</cp:coreProperties>
</file>