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hyperlink" Target="https://github.com/amankumarcodes/Steganography-Application"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IN" b="1">
                <a:solidFill>
                  <a:schemeClr val="accent1"/>
                </a:solidFill>
                <a:latin typeface="Arial" panose="020B0604020202020204" pitchFamily="34" charset="0"/>
                <a:cs typeface="Arial" panose="020B0604020202020204" pitchFamily="34" charset="0"/>
              </a:rPr>
              <a:t>SECURE Data </a:t>
            </a:r>
            <a:r>
              <a:rPr lang="en-IN" b="1" dirty="0">
                <a:solidFill>
                  <a:schemeClr val="accent1"/>
                </a:solidFill>
                <a:latin typeface="Arial" panose="020B0604020202020204" pitchFamily="34" charset="0"/>
                <a:cs typeface="Arial" panose="020B0604020202020204" pitchFamily="34" charset="0"/>
              </a:rPr>
              <a:t>HIDING IN IMAGES USING STEGANOGRAPHY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359109" y="4586365"/>
            <a:ext cx="9738604"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IN" sz="2000" b="1" dirty="0">
                <a:solidFill>
                  <a:schemeClr val="accent1">
                    <a:lumMod val="75000"/>
                  </a:schemeClr>
                </a:solidFill>
                <a:latin typeface="Arial" pitchFamily="34" charset="0"/>
                <a:cs typeface="Arial" pitchFamily="34" charset="0"/>
              </a:rPr>
              <a:t> </a:t>
            </a:r>
            <a:r>
              <a:rPr lang="en-IN" sz="2000" b="1" dirty="0" err="1">
                <a:solidFill>
                  <a:schemeClr val="accent1">
                    <a:lumMod val="75000"/>
                  </a:schemeClr>
                </a:solidFill>
                <a:latin typeface="Arial" pitchFamily="34" charset="0"/>
                <a:cs typeface="Arial" pitchFamily="34" charset="0"/>
              </a:rPr>
              <a:t>Aman</a:t>
            </a:r>
            <a:r>
              <a:rPr lang="en-IN" sz="2000" b="1" dirty="0">
                <a:solidFill>
                  <a:schemeClr val="accent1">
                    <a:lumMod val="75000"/>
                  </a:schemeClr>
                </a:solidFill>
                <a:latin typeface="Arial" pitchFamily="34" charset="0"/>
                <a:cs typeface="Arial" pitchFamily="34" charset="0"/>
              </a:rPr>
              <a:t> Kumar</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IN" sz="2000" b="1" dirty="0" err="1">
                <a:solidFill>
                  <a:schemeClr val="accent1">
                    <a:lumMod val="75000"/>
                  </a:schemeClr>
                </a:solidFill>
                <a:latin typeface="Arial"/>
                <a:cs typeface="Arial"/>
              </a:rPr>
              <a:t>Aman</a:t>
            </a:r>
            <a:r>
              <a:rPr lang="en-IN" sz="2000" b="1" dirty="0">
                <a:solidFill>
                  <a:schemeClr val="accent1">
                    <a:lumMod val="75000"/>
                  </a:schemeClr>
                </a:solidFill>
                <a:latin typeface="Arial"/>
                <a:cs typeface="Arial"/>
              </a:rPr>
              <a:t> Kumar</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IN" sz="2000" b="1" dirty="0">
                <a:solidFill>
                  <a:schemeClr val="accent1">
                    <a:lumMod val="75000"/>
                  </a:schemeClr>
                </a:solidFill>
                <a:latin typeface="Arial"/>
                <a:cs typeface="Arial"/>
              </a:rPr>
              <a:t>H.D Jain College, BCA Department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64991"/>
            <a:ext cx="11029615" cy="4673324"/>
          </a:xfrm>
        </p:spPr>
        <p:txBody>
          <a:bodyPr anchor="t"/>
          <a:lstStyle/>
          <a:p>
            <a:pPr marL="0" indent="0">
              <a:buNone/>
            </a:pPr>
            <a:r>
              <a:rPr lang="en-IN" dirty="0"/>
              <a:t> The project can be expanded in several directions:</a:t>
            </a:r>
          </a:p>
          <a:p>
            <a:pPr marL="342900" indent="-342900">
              <a:buFont typeface="+mj-lt"/>
              <a:buAutoNum type="arabicPeriod"/>
            </a:pPr>
            <a:endParaRPr lang="en-IN" dirty="0"/>
          </a:p>
          <a:p>
            <a:pPr marL="342900" indent="-342900">
              <a:buFont typeface="+mj-lt"/>
              <a:buAutoNum type="arabicPeriod"/>
            </a:pPr>
            <a:r>
              <a:rPr lang="en-IN" b="1" dirty="0"/>
              <a:t>Enhanced</a:t>
            </a:r>
            <a:r>
              <a:rPr lang="en-IN" dirty="0"/>
              <a:t> </a:t>
            </a:r>
            <a:r>
              <a:rPr lang="en-IN" b="1" dirty="0"/>
              <a:t>Capacity:</a:t>
            </a:r>
            <a:r>
              <a:rPr lang="en-IN" dirty="0"/>
              <a:t> Implementing more efficient encoding to store larger messages
</a:t>
            </a:r>
            <a:r>
              <a:rPr lang="en-IN" b="1" dirty="0"/>
              <a:t>Multiple</a:t>
            </a:r>
            <a:r>
              <a:rPr lang="en-IN" dirty="0"/>
              <a:t> </a:t>
            </a:r>
            <a:r>
              <a:rPr lang="en-IN" b="1" dirty="0"/>
              <a:t>Media</a:t>
            </a:r>
            <a:r>
              <a:rPr lang="en-IN" dirty="0"/>
              <a:t> </a:t>
            </a:r>
            <a:r>
              <a:rPr lang="en-IN" b="1" dirty="0"/>
              <a:t>Support:</a:t>
            </a:r>
            <a:r>
              <a:rPr lang="en-IN" dirty="0"/>
              <a:t> Extending the algorithm to work with video and audio files
</a:t>
            </a:r>
            <a:r>
              <a:rPr lang="en-IN" b="1" dirty="0"/>
              <a:t>Advanced</a:t>
            </a:r>
            <a:r>
              <a:rPr lang="en-IN" dirty="0"/>
              <a:t> </a:t>
            </a:r>
            <a:r>
              <a:rPr lang="en-IN" b="1" dirty="0"/>
              <a:t>Encryption:</a:t>
            </a:r>
            <a:r>
              <a:rPr lang="en-IN" dirty="0"/>
              <a:t> Incorporating AES or other encryption algorithms before embedding
</a:t>
            </a:r>
            <a:r>
              <a:rPr lang="en-IN" b="1" dirty="0"/>
              <a:t>Error</a:t>
            </a:r>
            <a:r>
              <a:rPr lang="en-IN" dirty="0"/>
              <a:t> </a:t>
            </a:r>
            <a:r>
              <a:rPr lang="en-IN" b="1" dirty="0"/>
              <a:t>Correction:</a:t>
            </a:r>
            <a:r>
              <a:rPr lang="en-IN" dirty="0"/>
              <a:t> Adding redundancy to protect against image compression or manipulation
</a:t>
            </a:r>
            <a:r>
              <a:rPr lang="en-IN" b="1" dirty="0">
                <a:solidFill>
                  <a:schemeClr val="tx1"/>
                </a:solidFill>
              </a:rPr>
              <a:t>Machine</a:t>
            </a:r>
            <a:r>
              <a:rPr lang="en-IN" dirty="0"/>
              <a:t> </a:t>
            </a:r>
            <a:r>
              <a:rPr lang="en-IN" b="1" dirty="0"/>
              <a:t>Learning</a:t>
            </a:r>
            <a:r>
              <a:rPr lang="en-IN" dirty="0"/>
              <a:t> </a:t>
            </a:r>
            <a:r>
              <a:rPr lang="en-IN" b="1" dirty="0"/>
              <a:t>Detection</a:t>
            </a:r>
            <a:r>
              <a:rPr lang="en-IN" dirty="0"/>
              <a:t> </a:t>
            </a:r>
            <a:r>
              <a:rPr lang="en-IN" b="1" dirty="0"/>
              <a:t>Resistance:</a:t>
            </a:r>
            <a:r>
              <a:rPr lang="en-IN" dirty="0"/>
              <a:t> Evolving the algorithm to resist statistical analysis and AI-based </a:t>
            </a:r>
            <a:r>
              <a:rPr lang="en-IN" dirty="0" err="1"/>
              <a:t>steganalysis</a:t>
            </a:r>
            <a:r>
              <a:rPr lang="en-IN" dirty="0"/>
              <a:t>
</a:t>
            </a:r>
            <a:r>
              <a:rPr lang="en-IN" b="1" dirty="0"/>
              <a:t>GUI</a:t>
            </a:r>
            <a:r>
              <a:rPr lang="en-IN" dirty="0"/>
              <a:t> </a:t>
            </a:r>
            <a:r>
              <a:rPr lang="en-IN" b="1" dirty="0"/>
              <a:t>Interface:</a:t>
            </a:r>
            <a:r>
              <a:rPr lang="en-IN" dirty="0"/>
              <a:t> Developing a user-friendly graphical interface
</a:t>
            </a:r>
            <a:r>
              <a:rPr lang="en-IN" b="1" dirty="0"/>
              <a:t>Web/Mobile</a:t>
            </a:r>
            <a:r>
              <a:rPr lang="en-IN" dirty="0"/>
              <a:t> </a:t>
            </a:r>
            <a:r>
              <a:rPr lang="en-IN" b="1" dirty="0">
                <a:solidFill>
                  <a:schemeClr val="tx1"/>
                </a:solidFill>
              </a:rPr>
              <a:t>Implementation</a:t>
            </a:r>
            <a:r>
              <a:rPr lang="en-IN" b="1" dirty="0"/>
              <a:t>:</a:t>
            </a:r>
            <a:r>
              <a:rPr lang="en-IN" dirty="0"/>
              <a:t> Creating a cross-platform application for wider accessibility
</a:t>
            </a:r>
            <a:r>
              <a:rPr lang="en-IN" b="1" dirty="0" err="1"/>
              <a:t>Blockchain</a:t>
            </a:r>
            <a:r>
              <a:rPr lang="en-IN" dirty="0"/>
              <a:t> </a:t>
            </a:r>
            <a:r>
              <a:rPr lang="en-IN" b="1" dirty="0"/>
              <a:t>Integration:</a:t>
            </a:r>
            <a:r>
              <a:rPr lang="en-IN" dirty="0"/>
              <a:t> Using </a:t>
            </a:r>
            <a:r>
              <a:rPr lang="en-IN" dirty="0" err="1"/>
              <a:t>blockchain</a:t>
            </a:r>
            <a:r>
              <a:rPr lang="en-IN" dirty="0"/>
              <a:t> technology to verify the authenticity of </a:t>
            </a:r>
            <a:r>
              <a:rPr lang="en-IN" dirty="0" err="1"/>
              <a:t>steganographic</a:t>
            </a:r>
            <a:r>
              <a:rPr lang="en-IN" dirty="0"/>
              <a:t> images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8589383" cy="1883475"/>
          </a:xfrm>
        </p:spPr>
        <p:txBody>
          <a:bodyPr anchor="ct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26827" y="1884031"/>
            <a:ext cx="11019020" cy="5239062"/>
          </a:xfrm>
        </p:spPr>
        <p:txBody>
          <a:bodyPr vert="horz" lIns="91440" tIns="45720" rIns="91440" bIns="45720" rtlCol="0" anchor="t">
            <a:noAutofit/>
          </a:bodyPr>
          <a:lstStyle/>
          <a:p>
            <a:pPr marL="305435" indent="-305435"/>
            <a:r>
              <a:rPr lang="en-US" sz="2000" b="1" dirty="0">
                <a:latin typeface="Arial"/>
                <a:ea typeface="+mn-lt"/>
                <a:cs typeface="Arial"/>
              </a:rPr>
              <a:t>Problem Statement </a:t>
            </a:r>
            <a:r>
              <a:rPr lang="en-US" sz="2000" dirty="0">
                <a:latin typeface="Arial"/>
                <a:ea typeface="+mn-lt"/>
                <a:cs typeface="Arial"/>
              </a:rPr>
              <a:t>--------------------------------------------------------------------------------------------</a:t>
            </a:r>
            <a:r>
              <a:rPr lang="en-US" sz="2000" b="1" dirty="0">
                <a:latin typeface="Arial"/>
                <a:ea typeface="+mn-lt"/>
                <a:cs typeface="Arial"/>
              </a:rPr>
              <a:t>	1 </a:t>
            </a:r>
          </a:p>
          <a:p>
            <a:pPr marL="305435" indent="-305435"/>
            <a:r>
              <a:rPr lang="en-US" sz="2000" b="1" dirty="0">
                <a:latin typeface="Arial"/>
                <a:ea typeface="+mn-lt"/>
                <a:cs typeface="Arial"/>
              </a:rPr>
              <a:t>Technology used </a:t>
            </a:r>
            <a:r>
              <a:rPr lang="en-US" sz="2000" dirty="0">
                <a:latin typeface="Arial"/>
                <a:ea typeface="+mn-lt"/>
                <a:cs typeface="Arial"/>
              </a:rPr>
              <a:t>-----------------------------------------------------------------------------------------------</a:t>
            </a:r>
            <a:r>
              <a:rPr lang="en-US" sz="2000" b="1" dirty="0">
                <a:latin typeface="Arial"/>
                <a:ea typeface="+mn-lt"/>
                <a:cs typeface="Arial"/>
              </a:rPr>
              <a:t>	2</a:t>
            </a:r>
            <a:endParaRPr lang="en-US" sz="2000" b="1" dirty="0">
              <a:latin typeface="Arial"/>
              <a:cs typeface="Arial"/>
            </a:endParaRPr>
          </a:p>
          <a:p>
            <a:pPr marL="305435" indent="-305435"/>
            <a:r>
              <a:rPr lang="en-US" sz="2000" b="1" dirty="0">
                <a:latin typeface="Arial"/>
                <a:ea typeface="+mn-lt"/>
                <a:cs typeface="+mn-lt"/>
              </a:rPr>
              <a:t>Wow factor </a:t>
            </a:r>
            <a:r>
              <a:rPr lang="en-US" sz="2000" dirty="0">
                <a:latin typeface="Arial"/>
                <a:ea typeface="+mn-lt"/>
                <a:cs typeface="+mn-lt"/>
              </a:rPr>
              <a:t>--------------------------------------------------------------------------------------------------------</a:t>
            </a:r>
            <a:r>
              <a:rPr lang="en-US" sz="2000" b="1" dirty="0">
                <a:latin typeface="Arial"/>
                <a:ea typeface="+mn-lt"/>
                <a:cs typeface="+mn-lt"/>
              </a:rPr>
              <a:t>	3</a:t>
            </a:r>
          </a:p>
          <a:p>
            <a:pPr marL="305435" indent="-305435"/>
            <a:r>
              <a:rPr lang="en-US" sz="2000" b="1" dirty="0">
                <a:latin typeface="Arial"/>
                <a:ea typeface="+mn-lt"/>
                <a:cs typeface="+mn-lt"/>
              </a:rPr>
              <a:t>End users </a:t>
            </a:r>
            <a:r>
              <a:rPr lang="en-US" sz="2000" dirty="0">
                <a:latin typeface="Arial"/>
                <a:ea typeface="+mn-lt"/>
                <a:cs typeface="+mn-lt"/>
              </a:rPr>
              <a:t>---------------------------------------------------------------------------------------------------------</a:t>
            </a:r>
            <a:r>
              <a:rPr lang="en-US" sz="2000" b="1" dirty="0">
                <a:latin typeface="Arial"/>
                <a:ea typeface="+mn-lt"/>
                <a:cs typeface="+mn-lt"/>
              </a:rPr>
              <a:t>	4</a:t>
            </a:r>
          </a:p>
          <a:p>
            <a:pPr marL="305435" indent="-305435"/>
            <a:r>
              <a:rPr lang="en-US" sz="2000" b="1" dirty="0">
                <a:latin typeface="Arial"/>
                <a:ea typeface="+mn-lt"/>
                <a:cs typeface="+mn-lt"/>
              </a:rPr>
              <a:t>Result </a:t>
            </a:r>
            <a:r>
              <a:rPr lang="en-US" sz="2000" dirty="0">
                <a:latin typeface="Arial"/>
                <a:ea typeface="+mn-lt"/>
                <a:cs typeface="+mn-lt"/>
              </a:rPr>
              <a:t>---------------------------------------------------------------------------------------------------------------</a:t>
            </a:r>
            <a:r>
              <a:rPr lang="en-US" sz="2000" b="1" dirty="0">
                <a:latin typeface="Arial"/>
                <a:ea typeface="+mn-lt"/>
                <a:cs typeface="+mn-lt"/>
              </a:rPr>
              <a:t>	5</a:t>
            </a:r>
          </a:p>
          <a:p>
            <a:pPr marL="305435" indent="-305435"/>
            <a:r>
              <a:rPr lang="en-US" sz="2000" b="1" dirty="0">
                <a:latin typeface="Arial"/>
                <a:ea typeface="+mn-lt"/>
                <a:cs typeface="+mn-lt"/>
              </a:rPr>
              <a:t>Conclusion</a:t>
            </a:r>
            <a:r>
              <a:rPr lang="en-US" sz="2000" dirty="0">
                <a:latin typeface="Arial"/>
                <a:ea typeface="+mn-lt"/>
                <a:cs typeface="+mn-lt"/>
              </a:rPr>
              <a:t> -------------------------------------------------------------------------------------------------------</a:t>
            </a:r>
            <a:r>
              <a:rPr lang="en-US" sz="2000" b="1" dirty="0">
                <a:latin typeface="Arial"/>
                <a:ea typeface="+mn-lt"/>
                <a:cs typeface="+mn-lt"/>
              </a:rPr>
              <a:t>	6</a:t>
            </a:r>
          </a:p>
          <a:p>
            <a:pPr marL="305435" indent="-305435"/>
            <a:r>
              <a:rPr lang="en-US" sz="2000" b="1" dirty="0">
                <a:latin typeface="Arial"/>
                <a:ea typeface="+mn-lt"/>
                <a:cs typeface="+mn-lt"/>
              </a:rPr>
              <a:t>GitHub Link </a:t>
            </a:r>
            <a:r>
              <a:rPr lang="en-US" sz="2000" dirty="0">
                <a:latin typeface="Arial"/>
                <a:ea typeface="+mn-lt"/>
                <a:cs typeface="+mn-lt"/>
              </a:rPr>
              <a:t>------------------------------------------------------------------------------------------------------</a:t>
            </a:r>
            <a:r>
              <a:rPr lang="en-US" sz="2000" b="1" dirty="0">
                <a:latin typeface="Arial"/>
                <a:ea typeface="+mn-lt"/>
                <a:cs typeface="+mn-lt"/>
              </a:rPr>
              <a:t>	7</a:t>
            </a:r>
          </a:p>
          <a:p>
            <a:pPr marL="305435" indent="-305435"/>
            <a:r>
              <a:rPr lang="en-US" sz="2000" b="1" dirty="0">
                <a:latin typeface="Arial"/>
                <a:ea typeface="+mn-lt"/>
                <a:cs typeface="+mn-lt"/>
              </a:rPr>
              <a:t>Future scope </a:t>
            </a:r>
            <a:r>
              <a:rPr lang="en-US" sz="2000" dirty="0">
                <a:latin typeface="Arial"/>
                <a:ea typeface="+mn-lt"/>
                <a:cs typeface="+mn-lt"/>
              </a:rPr>
              <a:t>-----------------------------------------------------------------------------------------------------</a:t>
            </a:r>
            <a:r>
              <a:rPr lang="en-US" sz="2000" b="1" dirty="0">
                <a:latin typeface="Arial"/>
                <a:ea typeface="+mn-lt"/>
                <a:cs typeface="+mn-lt"/>
              </a:rPr>
              <a:t>	8</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88262" y="0"/>
            <a:ext cx="11029615" cy="4673324"/>
          </a:xfrm>
        </p:spPr>
        <p:txBody>
          <a:bodyPr>
            <a:normAutofit/>
          </a:bodyPr>
          <a:lstStyle/>
          <a:p>
            <a:pPr marL="0" indent="0">
              <a:buNone/>
            </a:pPr>
            <a:r>
              <a:rPr lang="en-IN" sz="1800" dirty="0"/>
              <a:t>Digital communication faces increasing security threats, with sensitive information vulnerable to interception during transmission. Traditional encryption methods often draw attention to the existence of secret data. This project addresses the need for covert information exchange by implementing steganography techniques to hide confidential messages within seemingly ordinary image files, providing an additional layer of security through obscurity alongside password protection.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714764" y="1447605"/>
            <a:ext cx="7891354" cy="4511776"/>
          </a:xfrm>
        </p:spPr>
        <p:txBody>
          <a:bodyPr vert="horz" lIns="91440" tIns="45720" rIns="91440" bIns="45720" rtlCol="0" anchor="ctr">
            <a:noAutofit/>
          </a:bodyPr>
          <a:lstStyle/>
          <a:p>
            <a:r>
              <a:rPr lang="en-IN" sz="1800" b="1" dirty="0"/>
              <a:t>Python:</a:t>
            </a:r>
            <a:r>
              <a:rPr lang="en-IN" sz="1800" dirty="0"/>
              <a:t> Core programming language
</a:t>
            </a:r>
            <a:r>
              <a:rPr lang="en-IN" sz="1800" b="1" dirty="0"/>
              <a:t>OpenCV</a:t>
            </a:r>
            <a:r>
              <a:rPr lang="en-IN" sz="1800" dirty="0"/>
              <a:t> </a:t>
            </a:r>
            <a:r>
              <a:rPr lang="en-IN" sz="1800" b="1" dirty="0"/>
              <a:t>(CV2):</a:t>
            </a:r>
            <a:r>
              <a:rPr lang="en-IN" sz="1800" dirty="0"/>
              <a:t> For image processing and manipulation
</a:t>
            </a:r>
            <a:r>
              <a:rPr lang="en-IN" sz="1800" b="1" dirty="0"/>
              <a:t>OS</a:t>
            </a:r>
            <a:r>
              <a:rPr lang="en-IN" sz="1800" dirty="0"/>
              <a:t> </a:t>
            </a:r>
            <a:r>
              <a:rPr lang="en-IN" sz="1800" b="1" dirty="0"/>
              <a:t>Module:</a:t>
            </a:r>
            <a:r>
              <a:rPr lang="en-IN" sz="1800" dirty="0"/>
              <a:t> For system-level operations
</a:t>
            </a:r>
            <a:r>
              <a:rPr lang="en-IN" sz="1800" b="1" dirty="0"/>
              <a:t>String</a:t>
            </a:r>
            <a:r>
              <a:rPr lang="en-IN" sz="1800" dirty="0"/>
              <a:t> </a:t>
            </a:r>
            <a:r>
              <a:rPr lang="en-IN" sz="1800" b="1" dirty="0"/>
              <a:t>Module:</a:t>
            </a:r>
            <a:r>
              <a:rPr lang="en-IN" sz="1800" dirty="0"/>
              <a:t> For character manipulation
</a:t>
            </a:r>
            <a:r>
              <a:rPr lang="en-IN" sz="1800" b="1" dirty="0"/>
              <a:t>Steganography</a:t>
            </a:r>
            <a:r>
              <a:rPr lang="en-IN" sz="1800" dirty="0"/>
              <a:t> </a:t>
            </a:r>
            <a:r>
              <a:rPr lang="en-IN" sz="1800" b="1" dirty="0"/>
              <a:t>Algorithm:</a:t>
            </a:r>
            <a:r>
              <a:rPr lang="en-IN" sz="1800" dirty="0"/>
              <a:t>  Custom implementation that embeds message characters into pixel values
</a:t>
            </a:r>
            <a:r>
              <a:rPr lang="en-IN" sz="1800" b="1" dirty="0"/>
              <a:t>Password-based</a:t>
            </a:r>
            <a:r>
              <a:rPr lang="en-IN" sz="1800" dirty="0"/>
              <a:t> </a:t>
            </a:r>
            <a:r>
              <a:rPr lang="en-IN" sz="1800" b="1" dirty="0"/>
              <a:t>Authentication:</a:t>
            </a:r>
            <a:r>
              <a:rPr lang="en-IN" sz="1800" dirty="0"/>
              <a:t> Ensures only authorized users can access hidden messages</a:t>
            </a:r>
            <a:endParaRPr lang="en-IN" sz="2000" b="1" dirty="0">
              <a:effectLst/>
            </a:endParaRPr>
          </a:p>
          <a:p>
            <a:r>
              <a:rPr lang="en-IN" sz="1800" b="1" dirty="0"/>
              <a:t>Bootstrap (Frontend design)
HTML5/CSS3(UI components)
</a:t>
            </a:r>
            <a:r>
              <a:rPr lang="en-IN" sz="1800" b="1" dirty="0" err="1"/>
              <a:t>Werkzeug</a:t>
            </a:r>
            <a:r>
              <a:rPr lang="en-IN" sz="1800" b="1" dirty="0"/>
              <a:t> </a:t>
            </a: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518024"/>
            <a:ext cx="11029615" cy="3836893"/>
          </a:xfrm>
        </p:spPr>
        <p:txBody>
          <a:bodyPr anchor="t"/>
          <a:lstStyle/>
          <a:p>
            <a:pPr marL="0" indent="0">
              <a:buNone/>
            </a:pPr>
            <a:r>
              <a:rPr lang="en-IN" sz="1800" dirty="0">
                <a:solidFill>
                  <a:srgbClr val="0F0F0F"/>
                </a:solidFill>
              </a:rPr>
              <a:t>The project’s impressive aspect is its subtlety – it creates images that appear visually identical to the original while secretly containing embedded information. The system distributes message data across all three RGB </a:t>
            </a:r>
            <a:r>
              <a:rPr lang="en-IN" sz="1800" dirty="0" err="1">
                <a:solidFill>
                  <a:srgbClr val="0F0F0F"/>
                </a:solidFill>
              </a:rPr>
              <a:t>color</a:t>
            </a:r>
            <a:r>
              <a:rPr lang="en-IN" sz="1800" dirty="0">
                <a:solidFill>
                  <a:srgbClr val="0F0F0F"/>
                </a:solidFill>
              </a:rPr>
              <a:t> channels in a diagonal pattern, making detection through visual inspection nearly impossible. Additionally, the password protection prevents unauthorized extraction of the hidden message, creating a dual-layer security approach that combines the concepts of “hiding in plain sight” with traditional authentication.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446304"/>
            <a:ext cx="11029616" cy="4158503"/>
          </a:xfrm>
        </p:spPr>
        <p:txBody>
          <a:bodyPr anchor="t">
            <a:normAutofit/>
          </a:bodyPr>
          <a:lstStyle/>
          <a:p>
            <a:pPr marL="0" indent="0">
              <a:buNone/>
            </a:pPr>
            <a:r>
              <a:rPr lang="en-IN" sz="1800" dirty="0"/>
              <a:t>This steganography solution benefits:</a:t>
            </a:r>
          </a:p>
          <a:p>
            <a:r>
              <a:rPr lang="en-IN" sz="1800" dirty="0"/>
              <a:t> Individuals concerned with privacy who need to share sensitive information</a:t>
            </a:r>
          </a:p>
          <a:p>
            <a:r>
              <a:rPr lang="en-IN" sz="1800" dirty="0"/>
              <a:t>Journalists working in restrictive environments
Corporate professionals exchanging confidential business data
Government agencies requiring secure communications channels
Cybersecurity professionals implementing multi-layered security solutions
Educational institutions teaching concepts of information security</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Picture 12">
            <a:extLst>
              <a:ext uri="{FF2B5EF4-FFF2-40B4-BE49-F238E27FC236}">
                <a16:creationId xmlns:a16="http://schemas.microsoft.com/office/drawing/2014/main" id="{EE5FE2F7-533B-A869-4D91-22071CEC49CC}"/>
              </a:ext>
            </a:extLst>
          </p:cNvPr>
          <p:cNvPicPr>
            <a:picLocks noChangeAspect="1"/>
          </p:cNvPicPr>
          <p:nvPr/>
        </p:nvPicPr>
        <p:blipFill>
          <a:blip r:embed="rId2"/>
          <a:stretch>
            <a:fillRect/>
          </a:stretch>
        </p:blipFill>
        <p:spPr>
          <a:xfrm>
            <a:off x="2638748" y="4295821"/>
            <a:ext cx="5354134" cy="2569882"/>
          </a:xfrm>
          <a:prstGeom prst="rect">
            <a:avLst/>
          </a:prstGeom>
        </p:spPr>
      </p:pic>
      <p:pic>
        <p:nvPicPr>
          <p:cNvPr id="11" name="Picture 10">
            <a:extLst>
              <a:ext uri="{FF2B5EF4-FFF2-40B4-BE49-F238E27FC236}">
                <a16:creationId xmlns:a16="http://schemas.microsoft.com/office/drawing/2014/main" id="{C4AF6640-EEF8-2D08-5EB1-514528BF1C79}"/>
              </a:ext>
            </a:extLst>
          </p:cNvPr>
          <p:cNvPicPr>
            <a:picLocks noChangeAspect="1"/>
          </p:cNvPicPr>
          <p:nvPr/>
        </p:nvPicPr>
        <p:blipFill>
          <a:blip r:embed="rId3"/>
          <a:stretch>
            <a:fillRect/>
          </a:stretch>
        </p:blipFill>
        <p:spPr>
          <a:xfrm>
            <a:off x="346635" y="1232451"/>
            <a:ext cx="5450476" cy="3063369"/>
          </a:xfrm>
          <a:prstGeom prst="rect">
            <a:avLst/>
          </a:prstGeom>
        </p:spPr>
      </p:pic>
      <p:pic>
        <p:nvPicPr>
          <p:cNvPr id="12" name="Picture 11">
            <a:extLst>
              <a:ext uri="{FF2B5EF4-FFF2-40B4-BE49-F238E27FC236}">
                <a16:creationId xmlns:a16="http://schemas.microsoft.com/office/drawing/2014/main" id="{92C3C950-A9C3-3473-3C7B-F12BF3FA7036}"/>
              </a:ext>
            </a:extLst>
          </p:cNvPr>
          <p:cNvPicPr>
            <a:picLocks noChangeAspect="1"/>
          </p:cNvPicPr>
          <p:nvPr/>
        </p:nvPicPr>
        <p:blipFill>
          <a:blip r:embed="rId4"/>
          <a:stretch>
            <a:fillRect/>
          </a:stretch>
        </p:blipFill>
        <p:spPr>
          <a:xfrm>
            <a:off x="5720957" y="1208133"/>
            <a:ext cx="5484709" cy="308768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chor="t"/>
          <a:lstStyle/>
          <a:p>
            <a:pPr marL="0" indent="0">
              <a:buNone/>
            </a:pPr>
            <a:r>
              <a:rPr lang="en-IN" dirty="0"/>
              <a:t>This project demonstrates that steganography offers a viable approach to information security by concealing the very existence of sensitive data. By embedding messages within ordinary image files and implementing password protection, the solution provides both security through obscurity and authentication. The diagonal pattern and RGB channel rotation technique enhances the difficulty of detecting the presence of hidden information, while the simple user interface makes the technology accessible to non-technical users.</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chor="t"/>
          <a:lstStyle/>
          <a:p>
            <a:pPr marL="0" indent="0">
              <a:buNone/>
            </a:pPr>
            <a:r>
              <a:rPr lang="en-IN">
                <a:hlinkClick r:id="rId2"/>
              </a:rPr>
              <a:t>https://github.com/amankumarcodes/Steganography-Application</a:t>
            </a:r>
            <a:endParaRPr lang="en-IN" dirty="0"/>
          </a:p>
        </p:txBody>
      </p:sp>
      <p:pic>
        <p:nvPicPr>
          <p:cNvPr id="5" name="Picture 4">
            <a:extLst>
              <a:ext uri="{FF2B5EF4-FFF2-40B4-BE49-F238E27FC236}">
                <a16:creationId xmlns:a16="http://schemas.microsoft.com/office/drawing/2014/main" id="{E9AF03CE-9C99-5ED4-B80A-349A05A371E5}"/>
              </a:ext>
            </a:extLst>
          </p:cNvPr>
          <p:cNvPicPr>
            <a:picLocks noChangeAspect="1"/>
          </p:cNvPicPr>
          <p:nvPr/>
        </p:nvPicPr>
        <p:blipFill>
          <a:blip r:embed="rId3"/>
          <a:stretch>
            <a:fillRect/>
          </a:stretch>
        </p:blipFill>
        <p:spPr>
          <a:xfrm>
            <a:off x="932329" y="1974726"/>
            <a:ext cx="10279529" cy="4501101"/>
          </a:xfrm>
          <a:prstGeom prst="rect">
            <a:avLst/>
          </a:prstGeom>
        </p:spPr>
      </p:pic>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88</Words>
  <Application>Microsoft Office PowerPoint</Application>
  <PresentationFormat>Widescreen</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Aman Sharma</cp:lastModifiedBy>
  <cp:revision>31</cp:revision>
  <dcterms:created xsi:type="dcterms:W3CDTF">2021-05-26T16:50:10Z</dcterms:created>
  <dcterms:modified xsi:type="dcterms:W3CDTF">2025-03-01T19:17:31Z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