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27"/>
  </p:notesMasterIdLst>
  <p:sldIdLst>
    <p:sldId id="256" r:id="rId5"/>
    <p:sldId id="270" r:id="rId6"/>
    <p:sldId id="273" r:id="rId7"/>
    <p:sldId id="275" r:id="rId8"/>
    <p:sldId id="276" r:id="rId9"/>
    <p:sldId id="278" r:id="rId10"/>
    <p:sldId id="281" r:id="rId11"/>
    <p:sldId id="283" r:id="rId12"/>
    <p:sldId id="282" r:id="rId13"/>
    <p:sldId id="280" r:id="rId14"/>
    <p:sldId id="279" r:id="rId15"/>
    <p:sldId id="277" r:id="rId16"/>
    <p:sldId id="274" r:id="rId17"/>
    <p:sldId id="272" r:id="rId18"/>
    <p:sldId id="271" r:id="rId19"/>
    <p:sldId id="269" r:id="rId20"/>
    <p:sldId id="266" r:id="rId21"/>
    <p:sldId id="263" r:id="rId22"/>
    <p:sldId id="267" r:id="rId23"/>
    <p:sldId id="268" r:id="rId24"/>
    <p:sldId id="260" r:id="rId25"/>
    <p:sldId id="25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57" autoAdjust="0"/>
  </p:normalViewPr>
  <p:slideViewPr>
    <p:cSldViewPr snapToGrid="0">
      <p:cViewPr>
        <p:scale>
          <a:sx n="81" d="100"/>
          <a:sy n="81" d="100"/>
        </p:scale>
        <p:origin x="-174" y="12"/>
      </p:cViewPr>
      <p:guideLst>
        <p:guide orient="horz" pos="2160"/>
        <p:guide pos="3840"/>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Jan. 20YY</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t>Describe your subject’s impact </a:t>
          </a: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dirty="0"/>
            <a:t>Feb. 20YY</a:t>
          </a:r>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a:t>Describe your subject’s impact </a:t>
          </a:r>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bg1">
            <a:lumMod val="85000"/>
          </a:schemeClr>
        </a:solidFill>
        <a:ln>
          <a:noFill/>
        </a:ln>
        <a:effectLst/>
      </dgm:spPr>
      <dgm:t>
        <a:bodyPr/>
        <a:lstStyle/>
        <a:p>
          <a:r>
            <a:rPr lang="en-US" dirty="0">
              <a:solidFill>
                <a:schemeClr val="tx1"/>
              </a:solidFill>
            </a:rPr>
            <a:t>Mar. 20YY</a:t>
          </a: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dirty="0"/>
            <a:t>Describe </a:t>
          </a:r>
          <a:r>
            <a:rPr lang="en-US" noProof="0" dirty="0"/>
            <a:t>your</a:t>
          </a:r>
          <a:r>
            <a:rPr lang="en-ZA" dirty="0"/>
            <a:t> subject’s impact </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t>
        <a:bodyPr/>
        <a:lstStyle/>
        <a:p>
          <a:endParaRPr lang="en-US"/>
        </a:p>
      </dgm:t>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t>
        <a:bodyPr/>
        <a:lstStyle/>
        <a:p>
          <a:endParaRPr lang="en-US"/>
        </a:p>
      </dgm:t>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t>
        <a:bodyPr/>
        <a:lstStyle/>
        <a:p>
          <a:endParaRPr lang="en-US"/>
        </a:p>
      </dgm:t>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t>
        <a:bodyPr/>
        <a:lstStyle/>
        <a:p>
          <a:endParaRPr lang="en-US"/>
        </a:p>
      </dgm:t>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t>
        <a:bodyPr/>
        <a:lstStyle/>
        <a:p>
          <a:endParaRPr lang="en-US"/>
        </a:p>
      </dgm:t>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t>
        <a:bodyPr/>
        <a:lstStyle/>
        <a:p>
          <a:endParaRPr lang="en-US"/>
        </a:p>
      </dgm:t>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t>
        <a:bodyPr/>
        <a:lstStyle/>
        <a:p>
          <a:endParaRPr lang="en-US"/>
        </a:p>
      </dgm:t>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BCE39BB1-C22E-497B-987C-BCBDA5A4375D}" srcId="{AB08BA36-A16A-4C16-8F63-9AEE3FB76278}" destId="{79D5E37C-6EE5-46B4-B136-E5E388C14C15}" srcOrd="0" destOrd="0" parTransId="{BE57F84A-B207-4C0D-8E09-A4D38A4F8E76}" sibTransId="{5D7642E4-C295-4232-A0B9-FFB60ECA314A}"/>
    <dgm:cxn modelId="{DEBF011F-DBF0-41C7-AD96-98CB1261F1E6}" srcId="{AB08BA36-A16A-4C16-8F63-9AEE3FB76278}" destId="{6EC236B8-3DCD-4D3B-BA1A-4DDB2D1D0501}" srcOrd="2" destOrd="0" parTransId="{A089C88B-5621-431F-9218-EEAA3DB4532B}" sibTransId="{0392B523-7A12-4227-AFCC-1ECAFEDF80F5}"/>
    <dgm:cxn modelId="{87C2CCCD-2503-438C-8922-672436A9A51E}" srcId="{79D5E37C-6EE5-46B4-B136-E5E388C14C15}" destId="{3E75349A-CDC7-4946-94A4-E34887B449BA}" srcOrd="0" destOrd="0" parTransId="{6A082C22-5B54-4131-AEF5-F8B4CD621D35}" sibTransId="{18BA5848-4D28-4878-98D0-6627678AB161}"/>
    <dgm:cxn modelId="{BBC024AB-6643-4926-91A5-93900D44CDD9}" type="presOf" srcId="{721865A7-48DF-48AF-B013-2706AB04AECB}" destId="{6C70F55F-492B-43E5-837C-20655AECEE3D}"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56BFC82A-B3C7-4D8B-B364-019866A43DF2}" type="presOf" srcId="{79D5E37C-6EE5-46B4-B136-E5E388C14C15}" destId="{87197975-52CC-4703-B090-3C0D7101D171}"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5F68CEE0-D8AC-420D-A3D8-E0DBA8791EB8}" type="presOf" srcId="{5A7CD7F9-CA4B-4E8F-A1BF-F25860D96E9D}" destId="{26B4BD2F-FDF2-43F2-B16B-BEB2D2725732}" srcOrd="0" destOrd="0" presId="urn:microsoft.com/office/officeart/2016/7/layout/HexagonTimeline"/>
    <dgm:cxn modelId="{8668B309-818E-4D64-A43A-A3D51BDFF9E4}" srcId="{AB08BA36-A16A-4C16-8F63-9AEE3FB76278}" destId="{5A7CD7F9-CA4B-4E8F-A1BF-F25860D96E9D}" srcOrd="1" destOrd="0" parTransId="{D4EECE8E-3013-448B-9DF7-8C096854C02A}" sibTransId="{22778933-56E6-4E89-B68E-F8578CFE0734}"/>
    <dgm:cxn modelId="{AD80E6F2-38FF-45B8-94E2-E6E589FE6739}" type="presOf" srcId="{6EC236B8-3DCD-4D3B-BA1A-4DDB2D1D0501}" destId="{42647E7A-7F8D-43C5-B7AA-DB1A84D62562}"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E619F6D2-AB4E-4568-AA0D-DD5B723984E4}" srcId="{6EC236B8-3DCD-4D3B-BA1A-4DDB2D1D0501}" destId="{77CFE12A-47BC-4C5B-8B19-9A3624B335DE}" srcOrd="0" destOrd="0" parTransId="{EA77DA41-DCDA-4F52-8093-032D4584C46B}" sibTransId="{2063576C-C2E8-4611-9778-BA81802BB256}"/>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26-Apr-20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26-Apr-20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26-Apr-20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smtClean="0"/>
              <a:t>Click icon to add picture</a:t>
            </a:r>
            <a:endParaRPr lang="en-US" noProof="0"/>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26-Apr-20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5181600" y="540628"/>
            <a:ext cx="6248400" cy="2488946"/>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181600" y="3712467"/>
            <a:ext cx="6248400" cy="248222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F316E73E-FB98-2A42-974A-9CD83D46C100}" type="datetime1">
              <a:rPr lang="en-US" noProof="0" smtClean="0"/>
              <a:t>26-Apr-20</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98A115EF-7A83-9842-815E-554E5DEB63CD}" type="datetime1">
              <a:rPr lang="en-US" noProof="0" smtClean="0"/>
              <a:t>26-Apr-20</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4BE097A0-4000-B744-87D8-18F42A934248}" type="datetime1">
              <a:rPr lang="en-US" noProof="0" smtClean="0"/>
              <a:t>26-Apr-20</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26-Apr-20</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10"/>
          </p:nvPr>
        </p:nvSpPr>
        <p:spPr/>
        <p:txBody>
          <a:bodyPr/>
          <a:lstStyle/>
          <a:p>
            <a:fld id="{C3BDDDD7-72ED-FC4E-8075-0107060235C5}" type="datetime1">
              <a:rPr lang="en-US" noProof="0" smtClean="0"/>
              <a:t>26-Apr-20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cxnSp>
        <p:nvCxnSpPr>
          <p:cNvPr id="12" name="Straight Connector 11" title="Horizontal Rule Line">
            <a:extLst>
              <a:ext uri="{FF2B5EF4-FFF2-40B4-BE49-F238E27FC236}">
                <a16:creationId xmlns=""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26B3D9D9-8B30-6A45-929D-0A0366E2E953}" type="datetime1">
              <a:rPr lang="en-US" noProof="0" smtClean="0"/>
              <a:t>26-Apr-20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smtClean="0"/>
              <a:t>Click to edit Master title style</a:t>
            </a:r>
            <a:endParaRPr lang="en-US" noProof="0"/>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26-Apr-20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26-Apr-20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26-Apr-20</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26-Apr-20</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xmlns="">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26-Apr-20</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xmlns="">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26-Apr-20</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696973" y="837128"/>
            <a:ext cx="6124753" cy="1050287"/>
          </a:xfrm>
        </p:spPr>
        <p:txBody>
          <a:bodyPr>
            <a:normAutofit fontScale="90000"/>
          </a:bodyPr>
          <a:lstStyle/>
          <a:p>
            <a:r>
              <a:rPr lang="en-US" sz="6500" dirty="0" smtClean="0"/>
              <a:t>1.Warren Buffett</a:t>
            </a:r>
            <a:endParaRPr lang="en-US"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693434" y="2346384"/>
            <a:ext cx="6498565" cy="4209691"/>
          </a:xfrm>
        </p:spPr>
        <p:txBody>
          <a:bodyPr/>
          <a:lstStyle/>
          <a:p>
            <a:pPr algn="ctr"/>
            <a:r>
              <a:rPr lang="en-US" sz="2500" i="0" dirty="0"/>
              <a:t>"It's far better to buy a wonderful company at a fair price than a fair company at a wonderful price." </a:t>
            </a:r>
          </a:p>
          <a:p>
            <a:pPr algn="ctr"/>
            <a:r>
              <a:rPr lang="en-IN" sz="2500" i="0" dirty="0"/>
              <a:t/>
            </a:r>
            <a:br>
              <a:rPr lang="en-IN" sz="2500" i="0" dirty="0"/>
            </a:br>
            <a:r>
              <a:rPr lang="en-IN" sz="2500" i="0" dirty="0"/>
              <a:t>The Warren Buffett strategy is a long term value investing approach passed down from Benjamin Graham’s school of value. Buffett is considered to be one of the greatest investors of all time. His investing strategy, value, and principles can be used to help investors make good investment decisions.</a:t>
            </a:r>
            <a:endParaRPr lang="en-US" sz="2500" dirty="0">
              <a:effectLst>
                <a:outerShdw blurRad="38100" dist="38100" dir="2700000" algn="tl">
                  <a:srgbClr val="000000">
                    <a:alpha val="43137"/>
                  </a:srgbClr>
                </a:outerShdw>
              </a:effectLst>
            </a:endParaRPr>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988151"/>
            <a:ext cx="5181600" cy="5222867"/>
          </a:xfrm>
        </p:spPr>
      </p:pic>
      <p:sp>
        <p:nvSpPr>
          <p:cNvPr id="5" name="Title 1">
            <a:extLst>
              <a:ext uri="{FF2B5EF4-FFF2-40B4-BE49-F238E27FC236}">
                <a16:creationId xmlns="" xmlns:a16="http://schemas.microsoft.com/office/drawing/2014/main" id="{92679374-8EAE-4873-9BB6-F6C630302DA2}"/>
              </a:ext>
            </a:extLst>
          </p:cNvPr>
          <p:cNvSpPr txBox="1">
            <a:spLocks/>
          </p:cNvSpPr>
          <p:nvPr/>
        </p:nvSpPr>
        <p:spPr>
          <a:xfrm>
            <a:off x="90153" y="180304"/>
            <a:ext cx="12191999" cy="65682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11938868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10</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7949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11</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8809502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12</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848189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13</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6569212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a:xfrm>
            <a:off x="762000" y="2895600"/>
            <a:ext cx="3842550" cy="3260500"/>
          </a:xfrm>
        </p:spPr>
        <p:txBody>
          <a:bodyPr>
            <a:normAutofit fontScale="85000" lnSpcReduction="20000"/>
          </a:bodyPr>
          <a:lstStyle/>
          <a:p>
            <a:pPr algn="ctr"/>
            <a:r>
              <a:rPr lang="en-IN" sz="2100" dirty="0" smtClean="0">
                <a:latin typeface="+mj-lt"/>
              </a:rPr>
              <a:t>There </a:t>
            </a:r>
            <a:r>
              <a:rPr lang="en-IN" sz="2100" dirty="0">
                <a:latin typeface="+mj-lt"/>
              </a:rPr>
              <a:t>are 3 principles to intelligent investing: </a:t>
            </a:r>
            <a:endParaRPr lang="en-IN" sz="2100" dirty="0" smtClean="0">
              <a:latin typeface="+mj-lt"/>
            </a:endParaRPr>
          </a:p>
          <a:p>
            <a:pPr algn="ctr"/>
            <a:r>
              <a:rPr lang="en-IN" sz="2100" dirty="0" smtClean="0">
                <a:latin typeface="+mj-lt"/>
              </a:rPr>
              <a:t>1.    </a:t>
            </a:r>
            <a:r>
              <a:rPr lang="en-IN" sz="2100" dirty="0" err="1" smtClean="0">
                <a:latin typeface="+mj-lt"/>
              </a:rPr>
              <a:t>analyze</a:t>
            </a:r>
            <a:r>
              <a:rPr lang="en-IN" sz="2100" dirty="0" smtClean="0">
                <a:latin typeface="+mj-lt"/>
              </a:rPr>
              <a:t> </a:t>
            </a:r>
            <a:r>
              <a:rPr lang="en-IN" sz="2100" dirty="0">
                <a:latin typeface="+mj-lt"/>
              </a:rPr>
              <a:t>for the long term, protect yourself from losses, and don’t go for crazy profits.</a:t>
            </a:r>
          </a:p>
          <a:p>
            <a:pPr algn="ctr"/>
            <a:r>
              <a:rPr lang="en-IN" sz="2100" dirty="0" smtClean="0">
                <a:latin typeface="+mj-lt"/>
              </a:rPr>
              <a:t>2.  Never </a:t>
            </a:r>
            <a:r>
              <a:rPr lang="en-IN" sz="2100" dirty="0">
                <a:latin typeface="+mj-lt"/>
              </a:rPr>
              <a:t>trust Mr. Market, he can be very irrational in the short and medium term.</a:t>
            </a:r>
          </a:p>
          <a:p>
            <a:pPr algn="ctr"/>
            <a:r>
              <a:rPr lang="en-IN" sz="2100" dirty="0" smtClean="0">
                <a:latin typeface="+mj-lt"/>
              </a:rPr>
              <a:t>3.   Stick </a:t>
            </a:r>
            <a:r>
              <a:rPr lang="en-IN" sz="2100" dirty="0">
                <a:latin typeface="+mj-lt"/>
              </a:rPr>
              <a:t>to a strict formula by which you make all your investments, and you’ll do fine</a:t>
            </a:r>
          </a:p>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685799"/>
            <a:ext cx="6248399" cy="5470301"/>
          </a:xfrm>
        </p:spPr>
      </p:pic>
      <p:sp>
        <p:nvSpPr>
          <p:cNvPr id="4" name="Slide Number Placeholder 3"/>
          <p:cNvSpPr>
            <a:spLocks noGrp="1"/>
          </p:cNvSpPr>
          <p:nvPr>
            <p:ph type="sldNum" sz="quarter" idx="12"/>
          </p:nvPr>
        </p:nvSpPr>
        <p:spPr/>
        <p:txBody>
          <a:bodyPr/>
          <a:lstStyle/>
          <a:p>
            <a:fld id="{13D2E340-0663-474B-992C-9192B5C45E57}" type="slidenum">
              <a:rPr lang="en-US" noProof="0" smtClean="0"/>
              <a:t>14</a:t>
            </a:fld>
            <a:endParaRPr lang="en-US" noProof="0"/>
          </a:p>
        </p:txBody>
      </p:sp>
      <p:sp>
        <p:nvSpPr>
          <p:cNvPr id="5" name="Title 4"/>
          <p:cNvSpPr>
            <a:spLocks noGrp="1"/>
          </p:cNvSpPr>
          <p:nvPr>
            <p:ph type="title"/>
          </p:nvPr>
        </p:nvSpPr>
        <p:spPr/>
        <p:txBody>
          <a:bodyPr>
            <a:normAutofit fontScale="90000"/>
          </a:bodyPr>
          <a:lstStyle/>
          <a:p>
            <a:pPr algn="l"/>
            <a:r>
              <a:rPr lang="en-US" dirty="0" smtClean="0">
                <a:latin typeface="Arial Black" panose="020B0A04020102020204" pitchFamily="34" charset="0"/>
              </a:rPr>
              <a:t>The </a:t>
            </a:r>
            <a:r>
              <a:rPr lang="en-US" dirty="0" err="1" smtClean="0">
                <a:latin typeface="Arial Black" panose="020B0A04020102020204" pitchFamily="34" charset="0"/>
              </a:rPr>
              <a:t>Intelliegent</a:t>
            </a:r>
            <a:r>
              <a:rPr lang="en-US" dirty="0" smtClean="0">
                <a:latin typeface="Arial Black" panose="020B0A04020102020204" pitchFamily="34" charset="0"/>
              </a:rPr>
              <a:t> investor </a:t>
            </a:r>
            <a:endParaRPr lang="en-US" dirty="0">
              <a:latin typeface="Arial Black" panose="020B0A04020102020204" pitchFamily="34" charset="0"/>
            </a:endParaRPr>
          </a:p>
        </p:txBody>
      </p:sp>
      <p:sp>
        <p:nvSpPr>
          <p:cNvPr id="7" name="Title 1">
            <a:extLst>
              <a:ext uri="{FF2B5EF4-FFF2-40B4-BE49-F238E27FC236}">
                <a16:creationId xmlns="" xmlns:a16="http://schemas.microsoft.com/office/drawing/2014/main" id="{92679374-8EAE-4873-9BB6-F6C630302DA2}"/>
              </a:ext>
            </a:extLst>
          </p:cNvPr>
          <p:cNvSpPr txBox="1">
            <a:spLocks/>
          </p:cNvSpPr>
          <p:nvPr/>
        </p:nvSpPr>
        <p:spPr>
          <a:xfrm>
            <a:off x="1" y="0"/>
            <a:ext cx="12282152" cy="837128"/>
          </a:xfrm>
          <a:prstGeom prst="rect">
            <a:avLst/>
          </a:prstGeom>
        </p:spPr>
        <p:txBody>
          <a:bodyPr vert="horz" lIns="91440" tIns="45720" rIns="91440" bIns="45720" rtlCol="0" anchor="ctr">
            <a:normAutofit fontScale="92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3277788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15</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014139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1F34B-93F5-46C0-9BEC-B1A8D55008B4}"/>
              </a:ext>
            </a:extLst>
          </p:cNvPr>
          <p:cNvSpPr>
            <a:spLocks noGrp="1"/>
          </p:cNvSpPr>
          <p:nvPr>
            <p:ph type="title"/>
          </p:nvPr>
        </p:nvSpPr>
        <p:spPr/>
        <p:txBody>
          <a:bodyPr/>
          <a:lstStyle/>
          <a:p>
            <a:r>
              <a:rPr lang="en-US"/>
              <a:t>Life</a:t>
            </a:r>
          </a:p>
        </p:txBody>
      </p:sp>
      <p:sp>
        <p:nvSpPr>
          <p:cNvPr id="3" name="Text Placeholder 2">
            <a:extLst>
              <a:ext uri="{FF2B5EF4-FFF2-40B4-BE49-F238E27FC236}">
                <a16:creationId xmlns="" xmlns:a16="http://schemas.microsoft.com/office/drawing/2014/main" id="{381FDC16-3D69-48AD-B08B-ED28A10640C1}"/>
              </a:ext>
            </a:extLst>
          </p:cNvPr>
          <p:cNvSpPr>
            <a:spLocks noGrp="1"/>
          </p:cNvSpPr>
          <p:nvPr>
            <p:ph type="body" sz="quarter" idx="18"/>
          </p:nvPr>
        </p:nvSpPr>
        <p:spPr/>
        <p:txBody>
          <a:bodyPr/>
          <a:lstStyle/>
          <a:p>
            <a:r>
              <a:rPr lang="en-US"/>
              <a:t>Provide background information about the person you are discussing.  Important information could include:</a:t>
            </a:r>
          </a:p>
        </p:txBody>
      </p:sp>
      <p:sp>
        <p:nvSpPr>
          <p:cNvPr id="4" name="Content Placeholder 3">
            <a:extLst>
              <a:ext uri="{FF2B5EF4-FFF2-40B4-BE49-F238E27FC236}">
                <a16:creationId xmlns="" xmlns:a16="http://schemas.microsoft.com/office/drawing/2014/main" id="{E83DB0A1-C484-4D49-BAC3-ABEE82074C4C}"/>
              </a:ext>
            </a:extLst>
          </p:cNvPr>
          <p:cNvSpPr>
            <a:spLocks noGrp="1"/>
          </p:cNvSpPr>
          <p:nvPr>
            <p:ph idx="1"/>
          </p:nvPr>
        </p:nvSpPr>
        <p:spPr>
          <a:xfrm>
            <a:off x="5162550" y="2079000"/>
            <a:ext cx="1944000" cy="2700000"/>
          </a:xfrm>
        </p:spPr>
        <p:txBody>
          <a:bodyPr lIns="72000" rIns="72000"/>
          <a:lstStyle/>
          <a:p>
            <a:r>
              <a:rPr lang="en-US"/>
              <a:t>Childhood experiences that influenced him/her</a:t>
            </a:r>
          </a:p>
        </p:txBody>
      </p:sp>
      <p:sp>
        <p:nvSpPr>
          <p:cNvPr id="5" name="Text Placeholder 4">
            <a:extLst>
              <a:ext uri="{FF2B5EF4-FFF2-40B4-BE49-F238E27FC236}">
                <a16:creationId xmlns="" xmlns:a16="http://schemas.microsoft.com/office/drawing/2014/main" id="{898F5FE2-B28A-4CCD-9910-126A9581F28F}"/>
              </a:ext>
            </a:extLst>
          </p:cNvPr>
          <p:cNvSpPr>
            <a:spLocks noGrp="1"/>
          </p:cNvSpPr>
          <p:nvPr>
            <p:ph type="body" sz="quarter" idx="13"/>
          </p:nvPr>
        </p:nvSpPr>
        <p:spPr>
          <a:xfrm>
            <a:off x="7295581" y="2079000"/>
            <a:ext cx="1944000" cy="2700000"/>
          </a:xfrm>
        </p:spPr>
        <p:txBody>
          <a:bodyPr lIns="72000" rIns="72000"/>
          <a:lstStyle/>
          <a:p>
            <a:r>
              <a:rPr lang="en-US"/>
              <a:t>His/her education</a:t>
            </a:r>
          </a:p>
        </p:txBody>
      </p:sp>
      <p:sp>
        <p:nvSpPr>
          <p:cNvPr id="6" name="Text Placeholder 5">
            <a:extLst>
              <a:ext uri="{FF2B5EF4-FFF2-40B4-BE49-F238E27FC236}">
                <a16:creationId xmlns="" xmlns:a16="http://schemas.microsoft.com/office/drawing/2014/main" id="{AC4A7A4E-C192-4A89-A661-72D76FF2F230}"/>
              </a:ext>
            </a:extLst>
          </p:cNvPr>
          <p:cNvSpPr>
            <a:spLocks noGrp="1"/>
          </p:cNvSpPr>
          <p:nvPr>
            <p:ph type="body" sz="quarter" idx="14"/>
          </p:nvPr>
        </p:nvSpPr>
        <p:spPr>
          <a:xfrm>
            <a:off x="9428613" y="2079000"/>
            <a:ext cx="1944000" cy="2700000"/>
          </a:xfrm>
        </p:spPr>
        <p:txBody>
          <a:bodyPr lIns="72000" rIns="72000"/>
          <a:lstStyle/>
          <a:p>
            <a:r>
              <a:rPr lang="en-US"/>
              <a:t>People who influenced him / her</a:t>
            </a:r>
          </a:p>
          <a:p>
            <a:endParaRPr lang="en-US"/>
          </a:p>
        </p:txBody>
      </p:sp>
      <p:pic>
        <p:nvPicPr>
          <p:cNvPr id="17" name="Picture Placeholder 16" descr="Ferris wheel">
            <a:extLst>
              <a:ext uri="{FF2B5EF4-FFF2-40B4-BE49-F238E27FC236}">
                <a16:creationId xmlns=""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5648325" y="2247900"/>
            <a:ext cx="971550" cy="973138"/>
          </a:xfrm>
        </p:spPr>
      </p:pic>
      <p:pic>
        <p:nvPicPr>
          <p:cNvPr id="19" name="Picture Placeholder 18" descr="Oar in water">
            <a:extLst>
              <a:ext uri="{FF2B5EF4-FFF2-40B4-BE49-F238E27FC236}">
                <a16:creationId xmlns=""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7781925" y="2247900"/>
            <a:ext cx="971550" cy="973138"/>
          </a:xfrm>
        </p:spPr>
      </p:pic>
      <p:pic>
        <p:nvPicPr>
          <p:cNvPr id="21" name="Picture Placeholder 20" descr="Hot-air balloon">
            <a:extLst>
              <a:ext uri="{FF2B5EF4-FFF2-40B4-BE49-F238E27FC236}">
                <a16:creationId xmlns=""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913938" y="2247900"/>
            <a:ext cx="973137" cy="973138"/>
          </a:xfrm>
        </p:spPr>
      </p:pic>
      <p:sp>
        <p:nvSpPr>
          <p:cNvPr id="7" name="Slide Number Placeholder 6">
            <a:extLst>
              <a:ext uri="{FF2B5EF4-FFF2-40B4-BE49-F238E27FC236}">
                <a16:creationId xmlns=""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16</a:t>
            </a:fld>
            <a:endParaRPr lang="en-US"/>
          </a:p>
        </p:txBody>
      </p:sp>
    </p:spTree>
    <p:extLst>
      <p:ext uri="{BB962C8B-B14F-4D97-AF65-F5344CB8AC3E}">
        <p14:creationId xmlns:p14="http://schemas.microsoft.com/office/powerpoint/2010/main" val="1707474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F35BFF-A889-4B62-BCD4-168715A631DF}"/>
              </a:ext>
            </a:extLst>
          </p:cNvPr>
          <p:cNvSpPr>
            <a:spLocks noGrp="1"/>
          </p:cNvSpPr>
          <p:nvPr>
            <p:ph type="title"/>
          </p:nvPr>
        </p:nvSpPr>
        <p:spPr/>
        <p:txBody>
          <a:bodyPr/>
          <a:lstStyle/>
          <a:p>
            <a:r>
              <a:rPr lang="en-US"/>
              <a:t>Work</a:t>
            </a:r>
          </a:p>
        </p:txBody>
      </p:sp>
      <p:sp>
        <p:nvSpPr>
          <p:cNvPr id="19" name="Content Placeholder 18">
            <a:extLst>
              <a:ext uri="{FF2B5EF4-FFF2-40B4-BE49-F238E27FC236}">
                <a16:creationId xmlns="" xmlns:a16="http://schemas.microsoft.com/office/drawing/2014/main" id="{C8822230-E7F6-4AEC-86F1-6874B8C03BA4}"/>
              </a:ext>
            </a:extLst>
          </p:cNvPr>
          <p:cNvSpPr>
            <a:spLocks noGrp="1"/>
          </p:cNvSpPr>
          <p:nvPr>
            <p:ph idx="1"/>
          </p:nvPr>
        </p:nvSpPr>
        <p:spPr>
          <a:xfrm>
            <a:off x="5162550" y="2019300"/>
            <a:ext cx="1944000" cy="2700000"/>
          </a:xfrm>
        </p:spPr>
        <p:txBody>
          <a:bodyPr/>
          <a:lstStyle/>
          <a:p>
            <a:r>
              <a:rPr lang="en-US"/>
              <a:t>Significant event description</a:t>
            </a:r>
          </a:p>
        </p:txBody>
      </p:sp>
      <p:sp>
        <p:nvSpPr>
          <p:cNvPr id="20" name="Text Placeholder 19">
            <a:extLst>
              <a:ext uri="{FF2B5EF4-FFF2-40B4-BE49-F238E27FC236}">
                <a16:creationId xmlns="" xmlns:a16="http://schemas.microsoft.com/office/drawing/2014/main" id="{72DB73E6-C510-4010-99CD-13C274B57E5B}"/>
              </a:ext>
            </a:extLst>
          </p:cNvPr>
          <p:cNvSpPr>
            <a:spLocks noGrp="1"/>
          </p:cNvSpPr>
          <p:nvPr>
            <p:ph type="body" sz="quarter" idx="13"/>
          </p:nvPr>
        </p:nvSpPr>
        <p:spPr/>
        <p:txBody>
          <a:bodyPr/>
          <a:lstStyle/>
          <a:p>
            <a:r>
              <a:rPr lang="en-US"/>
              <a:t>Significant event description</a:t>
            </a:r>
          </a:p>
        </p:txBody>
      </p:sp>
      <p:sp>
        <p:nvSpPr>
          <p:cNvPr id="21" name="Text Placeholder 20">
            <a:extLst>
              <a:ext uri="{FF2B5EF4-FFF2-40B4-BE49-F238E27FC236}">
                <a16:creationId xmlns=""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a:lstStyle/>
          <a:p>
            <a:r>
              <a:rPr lang="en-US"/>
              <a:t>Significant event description</a:t>
            </a:r>
          </a:p>
        </p:txBody>
      </p:sp>
      <p:sp>
        <p:nvSpPr>
          <p:cNvPr id="22" name="Text Placeholder 21">
            <a:extLst>
              <a:ext uri="{FF2B5EF4-FFF2-40B4-BE49-F238E27FC236}">
                <a16:creationId xmlns="" xmlns:a16="http://schemas.microsoft.com/office/drawing/2014/main" id="{ADB68C1C-48A6-4CB6-AEB1-1B5B9EB9AA30}"/>
              </a:ext>
            </a:extLst>
          </p:cNvPr>
          <p:cNvSpPr>
            <a:spLocks noGrp="1"/>
          </p:cNvSpPr>
          <p:nvPr>
            <p:ph type="body" sz="quarter" idx="15"/>
          </p:nvPr>
        </p:nvSpPr>
        <p:spPr/>
        <p:txBody>
          <a:bodyPr/>
          <a:lstStyle/>
          <a:p>
            <a:r>
              <a:rPr lang="en-US"/>
              <a:t>1</a:t>
            </a:r>
          </a:p>
        </p:txBody>
      </p:sp>
      <p:sp>
        <p:nvSpPr>
          <p:cNvPr id="23" name="Text Placeholder 22">
            <a:extLst>
              <a:ext uri="{FF2B5EF4-FFF2-40B4-BE49-F238E27FC236}">
                <a16:creationId xmlns=""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24" name="Text Placeholder 23">
            <a:extLst>
              <a:ext uri="{FF2B5EF4-FFF2-40B4-BE49-F238E27FC236}">
                <a16:creationId xmlns="" xmlns:a16="http://schemas.microsoft.com/office/drawing/2014/main" id="{C3C9C68B-77C0-41C6-AE3E-6C1B595CDE75}"/>
              </a:ext>
            </a:extLst>
          </p:cNvPr>
          <p:cNvSpPr>
            <a:spLocks noGrp="1"/>
          </p:cNvSpPr>
          <p:nvPr>
            <p:ph type="body" sz="quarter" idx="17"/>
          </p:nvPr>
        </p:nvSpPr>
        <p:spPr/>
        <p:txBody>
          <a:bodyPr/>
          <a:lstStyle/>
          <a:p>
            <a:r>
              <a:rPr lang="en-US"/>
              <a:t>3</a:t>
            </a:r>
          </a:p>
        </p:txBody>
      </p:sp>
      <p:sp>
        <p:nvSpPr>
          <p:cNvPr id="16" name="Text Placeholder 15">
            <a:extLst>
              <a:ext uri="{FF2B5EF4-FFF2-40B4-BE49-F238E27FC236}">
                <a16:creationId xmlns="" xmlns:a16="http://schemas.microsoft.com/office/drawing/2014/main" id="{A761FA4B-43B9-4C0B-BD10-1127709C9786}"/>
              </a:ext>
            </a:extLst>
          </p:cNvPr>
          <p:cNvSpPr>
            <a:spLocks noGrp="1"/>
          </p:cNvSpPr>
          <p:nvPr>
            <p:ph type="body" sz="quarter" idx="18"/>
          </p:nvPr>
        </p:nvSpPr>
        <p:spPr/>
        <p:txBody>
          <a:bodyPr/>
          <a:lstStyle/>
          <a:p>
            <a:r>
              <a:rPr lang="en-US"/>
              <a:t>Provide information about the significant events he/she completed.</a:t>
            </a:r>
          </a:p>
        </p:txBody>
      </p:sp>
      <p:sp>
        <p:nvSpPr>
          <p:cNvPr id="3" name="Slide Number Placeholder 2">
            <a:extLst>
              <a:ext uri="{FF2B5EF4-FFF2-40B4-BE49-F238E27FC236}">
                <a16:creationId xmlns=""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17</a:t>
            </a:fld>
            <a:endParaRPr lang="en-US"/>
          </a:p>
        </p:txBody>
      </p:sp>
    </p:spTree>
    <p:extLst>
      <p:ext uri="{BB962C8B-B14F-4D97-AF65-F5344CB8AC3E}">
        <p14:creationId xmlns:p14="http://schemas.microsoft.com/office/powerpoint/2010/main" val="3749118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97F4D-F280-472F-9307-25B3E6BD88B5}"/>
              </a:ext>
            </a:extLst>
          </p:cNvPr>
          <p:cNvSpPr>
            <a:spLocks noGrp="1"/>
          </p:cNvSpPr>
          <p:nvPr>
            <p:ph type="title"/>
          </p:nvPr>
        </p:nvSpPr>
        <p:spPr/>
        <p:txBody>
          <a:bodyPr/>
          <a:lstStyle/>
          <a:p>
            <a:r>
              <a:rPr lang="en-US" dirty="0"/>
              <a:t>Influence</a:t>
            </a:r>
          </a:p>
        </p:txBody>
      </p:sp>
      <p:sp>
        <p:nvSpPr>
          <p:cNvPr id="4" name="Text Placeholder 3">
            <a:extLst>
              <a:ext uri="{FF2B5EF4-FFF2-40B4-BE49-F238E27FC236}">
                <a16:creationId xmlns="" xmlns:a16="http://schemas.microsoft.com/office/drawing/2014/main" id="{C1891695-E7DA-48AF-9EEB-86DA1F9BF74F}"/>
              </a:ext>
            </a:extLst>
          </p:cNvPr>
          <p:cNvSpPr>
            <a:spLocks noGrp="1"/>
          </p:cNvSpPr>
          <p:nvPr>
            <p:ph type="body" sz="quarter" idx="18"/>
          </p:nvPr>
        </p:nvSpPr>
        <p:spPr/>
        <p:txBody>
          <a:bodyPr/>
          <a:lstStyle/>
          <a:p>
            <a:r>
              <a:rPr lang="en-US" dirty="0"/>
              <a:t>Explain to your audience the influence and/or impact he/she had in life.</a:t>
            </a:r>
          </a:p>
        </p:txBody>
      </p:sp>
      <p:graphicFrame>
        <p:nvGraphicFramePr>
          <p:cNvPr id="5" name="Content Placeholder 2" descr="Timeline SmartArt">
            <a:extLst>
              <a:ext uri="{FF2B5EF4-FFF2-40B4-BE49-F238E27FC236}">
                <a16:creationId xmlns=""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016205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18</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54DA9A-F01A-481E-A192-F11CA07CCE35}"/>
              </a:ext>
            </a:extLst>
          </p:cNvPr>
          <p:cNvSpPr>
            <a:spLocks noGrp="1"/>
          </p:cNvSpPr>
          <p:nvPr>
            <p:ph type="title"/>
          </p:nvPr>
        </p:nvSpPr>
        <p:spPr/>
        <p:txBody>
          <a:bodyPr/>
          <a:lstStyle/>
          <a:p>
            <a:r>
              <a:rPr lang="en-US"/>
              <a:t>Awards and recognition</a:t>
            </a:r>
          </a:p>
        </p:txBody>
      </p:sp>
      <p:sp>
        <p:nvSpPr>
          <p:cNvPr id="3" name="Text Placeholder 2">
            <a:extLst>
              <a:ext uri="{FF2B5EF4-FFF2-40B4-BE49-F238E27FC236}">
                <a16:creationId xmlns="" xmlns:a16="http://schemas.microsoft.com/office/drawing/2014/main" id="{6DCC875B-FB79-4EB2-ACC0-A26593F489C1}"/>
              </a:ext>
            </a:extLst>
          </p:cNvPr>
          <p:cNvSpPr>
            <a:spLocks noGrp="1"/>
          </p:cNvSpPr>
          <p:nvPr>
            <p:ph type="body" sz="quarter" idx="18"/>
          </p:nvPr>
        </p:nvSpPr>
        <p:spPr/>
        <p:txBody>
          <a:bodyPr/>
          <a:lstStyle/>
          <a:p>
            <a:r>
              <a:rPr lang="en-US"/>
              <a:t>Share the awards and recognition awarded to him/her.</a:t>
            </a:r>
          </a:p>
        </p:txBody>
      </p:sp>
      <p:sp>
        <p:nvSpPr>
          <p:cNvPr id="4" name="Content Placeholder 3">
            <a:extLst>
              <a:ext uri="{FF2B5EF4-FFF2-40B4-BE49-F238E27FC236}">
                <a16:creationId xmlns="" xmlns:a16="http://schemas.microsoft.com/office/drawing/2014/main" id="{52ACB615-64CF-4226-B7EB-A7D9E8A800A2}"/>
              </a:ext>
            </a:extLst>
          </p:cNvPr>
          <p:cNvSpPr>
            <a:spLocks noGrp="1"/>
          </p:cNvSpPr>
          <p:nvPr>
            <p:ph idx="1"/>
          </p:nvPr>
        </p:nvSpPr>
        <p:spPr/>
        <p:txBody>
          <a:bodyPr/>
          <a:lstStyle/>
          <a:p>
            <a:r>
              <a:rPr lang="en-US"/>
              <a:t>Award description</a:t>
            </a:r>
          </a:p>
        </p:txBody>
      </p:sp>
      <p:sp>
        <p:nvSpPr>
          <p:cNvPr id="5" name="Text Placeholder 4">
            <a:extLst>
              <a:ext uri="{FF2B5EF4-FFF2-40B4-BE49-F238E27FC236}">
                <a16:creationId xmlns="" xmlns:a16="http://schemas.microsoft.com/office/drawing/2014/main" id="{7CC704F7-10A3-438C-BF49-21B39AA5FD1F}"/>
              </a:ext>
            </a:extLst>
          </p:cNvPr>
          <p:cNvSpPr>
            <a:spLocks noGrp="1"/>
          </p:cNvSpPr>
          <p:nvPr>
            <p:ph type="body" sz="quarter" idx="13"/>
          </p:nvPr>
        </p:nvSpPr>
        <p:spPr/>
        <p:txBody>
          <a:bodyPr/>
          <a:lstStyle/>
          <a:p>
            <a:r>
              <a:rPr lang="en-US"/>
              <a:t>Award description</a:t>
            </a:r>
          </a:p>
        </p:txBody>
      </p:sp>
      <p:sp>
        <p:nvSpPr>
          <p:cNvPr id="6" name="Text Placeholder 5">
            <a:extLst>
              <a:ext uri="{FF2B5EF4-FFF2-40B4-BE49-F238E27FC236}">
                <a16:creationId xmlns="" xmlns:a16="http://schemas.microsoft.com/office/drawing/2014/main" id="{C0CB0B93-889C-4918-9E62-5E0470169619}"/>
              </a:ext>
            </a:extLst>
          </p:cNvPr>
          <p:cNvSpPr>
            <a:spLocks noGrp="1"/>
          </p:cNvSpPr>
          <p:nvPr>
            <p:ph type="body" sz="quarter" idx="14"/>
          </p:nvPr>
        </p:nvSpPr>
        <p:spPr/>
        <p:txBody>
          <a:bodyPr/>
          <a:lstStyle/>
          <a:p>
            <a:r>
              <a:rPr lang="en-US"/>
              <a:t>Award description</a:t>
            </a:r>
          </a:p>
        </p:txBody>
      </p:sp>
      <p:sp>
        <p:nvSpPr>
          <p:cNvPr id="7" name="Text Placeholder 6">
            <a:extLst>
              <a:ext uri="{FF2B5EF4-FFF2-40B4-BE49-F238E27FC236}">
                <a16:creationId xmlns="" xmlns:a16="http://schemas.microsoft.com/office/drawing/2014/main" id="{E818D25A-67F7-4CDC-A9F9-92E596277CD6}"/>
              </a:ext>
            </a:extLst>
          </p:cNvPr>
          <p:cNvSpPr>
            <a:spLocks noGrp="1"/>
          </p:cNvSpPr>
          <p:nvPr>
            <p:ph type="body" sz="quarter" idx="19"/>
          </p:nvPr>
        </p:nvSpPr>
        <p:spPr/>
        <p:txBody>
          <a:bodyPr/>
          <a:lstStyle/>
          <a:p>
            <a:r>
              <a:rPr lang="en-US"/>
              <a:t>Award description</a:t>
            </a:r>
          </a:p>
        </p:txBody>
      </p:sp>
      <p:sp>
        <p:nvSpPr>
          <p:cNvPr id="8" name="Text Placeholder 7">
            <a:extLst>
              <a:ext uri="{FF2B5EF4-FFF2-40B4-BE49-F238E27FC236}">
                <a16:creationId xmlns="" xmlns:a16="http://schemas.microsoft.com/office/drawing/2014/main" id="{C78C2BF3-B597-4BD5-90B4-54EB9C2F6EE1}"/>
              </a:ext>
            </a:extLst>
          </p:cNvPr>
          <p:cNvSpPr>
            <a:spLocks noGrp="1"/>
          </p:cNvSpPr>
          <p:nvPr>
            <p:ph type="body" sz="quarter" idx="20"/>
          </p:nvPr>
        </p:nvSpPr>
        <p:spPr/>
        <p:txBody>
          <a:bodyPr/>
          <a:lstStyle/>
          <a:p>
            <a:r>
              <a:rPr lang="en-US"/>
              <a:t>Award description</a:t>
            </a:r>
          </a:p>
        </p:txBody>
      </p:sp>
      <p:sp>
        <p:nvSpPr>
          <p:cNvPr id="9" name="Text Placeholder 8">
            <a:extLst>
              <a:ext uri="{FF2B5EF4-FFF2-40B4-BE49-F238E27FC236}">
                <a16:creationId xmlns="" xmlns:a16="http://schemas.microsoft.com/office/drawing/2014/main" id="{1637545D-50F9-427A-9297-89D0C0CFAB4F}"/>
              </a:ext>
            </a:extLst>
          </p:cNvPr>
          <p:cNvSpPr>
            <a:spLocks noGrp="1"/>
          </p:cNvSpPr>
          <p:nvPr>
            <p:ph type="body" sz="quarter" idx="21"/>
          </p:nvPr>
        </p:nvSpPr>
        <p:spPr/>
        <p:txBody>
          <a:bodyPr/>
          <a:lstStyle/>
          <a:p>
            <a:r>
              <a:rPr lang="en-US"/>
              <a:t>Award description</a:t>
            </a:r>
          </a:p>
        </p:txBody>
      </p:sp>
      <p:pic>
        <p:nvPicPr>
          <p:cNvPr id="17" name="Picture Placeholder 16" descr="Podium">
            <a:extLst>
              <a:ext uri="{FF2B5EF4-FFF2-40B4-BE49-F238E27FC236}">
                <a16:creationId xmlns=""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 xmlns:asvg="http://schemas.microsoft.com/office/drawing/2016/SVG/main" r:embed="rId13"/>
              </a:ext>
            </a:extLst>
          </a:blip>
          <a:srcRect l="-22209" t="-22157" r="-22342" b="-22157"/>
          <a:stretch/>
        </p:blipFill>
        <p:spPr>
          <a:xfrm>
            <a:off x="9914613" y="3598323"/>
            <a:ext cx="972000" cy="972000"/>
          </a:xfrm>
        </p:spPr>
      </p:pic>
      <p:sp>
        <p:nvSpPr>
          <p:cNvPr id="10" name="Slide Number Placeholder 9">
            <a:extLst>
              <a:ext uri="{FF2B5EF4-FFF2-40B4-BE49-F238E27FC236}">
                <a16:creationId xmlns=""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19</a:t>
            </a:fld>
            <a:endParaRPr lang="en-US"/>
          </a:p>
        </p:txBody>
      </p:sp>
    </p:spTree>
    <p:extLst>
      <p:ext uri="{BB962C8B-B14F-4D97-AF65-F5344CB8AC3E}">
        <p14:creationId xmlns:p14="http://schemas.microsoft.com/office/powerpoint/2010/main" val="3289796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14204" y="1257300"/>
            <a:ext cx="6124753" cy="2020739"/>
          </a:xfrm>
        </p:spPr>
        <p:txBody>
          <a:bodyPr>
            <a:normAutofit/>
          </a:bodyPr>
          <a:lstStyle/>
          <a:p>
            <a:pPr algn="ctr"/>
            <a:r>
              <a:rPr lang="en-US" sz="6500" dirty="0" smtClean="0"/>
              <a:t>2.George Soros      </a:t>
            </a:r>
            <a:r>
              <a:rPr lang="en-US" sz="3300" dirty="0" smtClean="0"/>
              <a:t>( Forex Trader )</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642160" y="1841679"/>
            <a:ext cx="6451102" cy="4031815"/>
          </a:xfrm>
        </p:spPr>
        <p:txBody>
          <a:bodyPr/>
          <a:lstStyle/>
          <a:p>
            <a:pPr marL="514350" indent="-514350" algn="ctr">
              <a:buAutoNum type="arabicParenR"/>
            </a:pPr>
            <a:r>
              <a:rPr lang="en-IN" sz="2500" b="1" i="0" dirty="0" smtClean="0"/>
              <a:t> Soros </a:t>
            </a:r>
            <a:r>
              <a:rPr lang="en-IN" sz="2500" b="1" i="0" dirty="0"/>
              <a:t>breaks the Bank of England and earns $1 billion in 1 </a:t>
            </a:r>
            <a:r>
              <a:rPr lang="en-IN" sz="2500" b="1" i="0" dirty="0" smtClean="0"/>
              <a:t>day</a:t>
            </a:r>
          </a:p>
          <a:p>
            <a:pPr algn="l"/>
            <a:endParaRPr lang="en-IN" sz="2500" b="1" i="0" dirty="0" smtClean="0"/>
          </a:p>
          <a:p>
            <a:pPr algn="ctr"/>
            <a:r>
              <a:rPr lang="en-IN" sz="2800" b="1" i="0" dirty="0" smtClean="0"/>
              <a:t>2.   </a:t>
            </a:r>
            <a:r>
              <a:rPr lang="en-IN" sz="2800" b="1" i="0" dirty="0"/>
              <a:t>Soros earns $790 million, crashes the </a:t>
            </a:r>
            <a:r>
              <a:rPr lang="en-IN" sz="2800" b="1" i="0" dirty="0" smtClean="0"/>
              <a:t>                                                         Thai </a:t>
            </a:r>
            <a:r>
              <a:rPr lang="en-IN" sz="2800" b="1" i="0" dirty="0"/>
              <a:t>baht and triggers the Asian </a:t>
            </a:r>
            <a:r>
              <a:rPr lang="en-IN" sz="2800" b="1" i="0" dirty="0" smtClean="0"/>
              <a:t>crisis</a:t>
            </a:r>
          </a:p>
          <a:p>
            <a:endParaRPr lang="en-IN" sz="2500" b="1" i="0" dirty="0" smtClean="0"/>
          </a:p>
          <a:p>
            <a:pPr algn="ctr"/>
            <a:r>
              <a:rPr lang="en-IN" sz="2500" b="1" i="0" dirty="0" smtClean="0"/>
              <a:t>3 .</a:t>
            </a:r>
            <a:r>
              <a:rPr lang="en-IN" sz="2500" b="1" i="0" dirty="0"/>
              <a:t> Soros gains $1.4 billion from the </a:t>
            </a:r>
            <a:r>
              <a:rPr lang="en-IN" sz="2500" b="1" i="0" dirty="0" smtClean="0"/>
              <a:t>falling</a:t>
            </a:r>
          </a:p>
          <a:p>
            <a:pPr algn="ctr"/>
            <a:r>
              <a:rPr lang="en-IN" sz="2500" b="1" i="0" dirty="0" smtClean="0"/>
              <a:t>yen</a:t>
            </a:r>
            <a:endParaRPr lang="en-IN" sz="2500" b="1" i="0" dirty="0"/>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656483"/>
            <a:ext cx="5181600" cy="4899591"/>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180304"/>
            <a:ext cx="12191999" cy="65682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31573077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00B74-5475-4C20-9E4F-D93144C702EA}"/>
              </a:ext>
            </a:extLst>
          </p:cNvPr>
          <p:cNvSpPr>
            <a:spLocks noGrp="1"/>
          </p:cNvSpPr>
          <p:nvPr>
            <p:ph type="title"/>
          </p:nvPr>
        </p:nvSpPr>
        <p:spPr/>
        <p:txBody>
          <a:bodyPr/>
          <a:lstStyle/>
          <a:p>
            <a:r>
              <a:rPr lang="en-US"/>
              <a:t>Legacy</a:t>
            </a:r>
          </a:p>
        </p:txBody>
      </p:sp>
      <p:sp>
        <p:nvSpPr>
          <p:cNvPr id="3" name="Text Placeholder 2">
            <a:extLst>
              <a:ext uri="{FF2B5EF4-FFF2-40B4-BE49-F238E27FC236}">
                <a16:creationId xmlns="" xmlns:a16="http://schemas.microsoft.com/office/drawing/2014/main" id="{A70F1B58-257D-4779-A040-5E1616327E2D}"/>
              </a:ext>
            </a:extLst>
          </p:cNvPr>
          <p:cNvSpPr>
            <a:spLocks noGrp="1"/>
          </p:cNvSpPr>
          <p:nvPr>
            <p:ph type="body" sz="quarter" idx="18"/>
          </p:nvPr>
        </p:nvSpPr>
        <p:spPr/>
        <p:txBody>
          <a:bodyPr/>
          <a:lstStyle/>
          <a:p>
            <a:r>
              <a:rPr lang="en-US"/>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20</a:t>
            </a:fld>
            <a:endParaRPr lang="en-US"/>
          </a:p>
        </p:txBody>
      </p:sp>
    </p:spTree>
    <p:extLst>
      <p:ext uri="{BB962C8B-B14F-4D97-AF65-F5344CB8AC3E}">
        <p14:creationId xmlns:p14="http://schemas.microsoft.com/office/powerpoint/2010/main" val="4149113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 xmlns:a16="http://schemas.microsoft.com/office/drawing/2014/main" id="{3AD45E12-8254-4FAB-AF03-3FA92E2DC3BF}"/>
              </a:ext>
            </a:extLst>
          </p:cNvPr>
          <p:cNvSpPr>
            <a:spLocks noGrp="1"/>
          </p:cNvSpPr>
          <p:nvPr>
            <p:ph idx="1"/>
          </p:nvPr>
        </p:nvSpPr>
        <p:spPr/>
        <p:txBody>
          <a:bodyPr/>
          <a:lstStyle/>
          <a:p>
            <a:r>
              <a:rPr lang="en-US"/>
              <a:t>Follow the instructions on each slide to create your presentation.</a:t>
            </a:r>
          </a:p>
          <a:p>
            <a:r>
              <a:rPr lang="en-US"/>
              <a:t>Remember a PowerPoint is a visual for your presentation.  The words on each slide should serve only as talking points (rather than everything you are going to say).</a:t>
            </a:r>
          </a:p>
          <a:p>
            <a:r>
              <a:rPr lang="en-US"/>
              <a:t>Images and graphics add interest; be sure to add them to your slides when appropriate.</a:t>
            </a:r>
          </a:p>
          <a:p>
            <a:r>
              <a:rPr lang="en-US"/>
              <a:t>Use the Design Ideas feature to create beautiful presentations.</a:t>
            </a:r>
          </a:p>
          <a:p>
            <a:pPr marL="402336" lvl="1" indent="0">
              <a:buNone/>
            </a:pPr>
            <a:r>
              <a:rPr lang="en-US"/>
              <a:t>    </a:t>
            </a:r>
            <a:r>
              <a:rPr lang="en-US" sz="1600" i="1"/>
              <a:t>Go to the Design ribbon and select Design Ideas.</a:t>
            </a:r>
          </a:p>
          <a:p>
            <a:r>
              <a:rPr lang="en-US"/>
              <a:t>Choose Transitions and Animations carefully.  </a:t>
            </a:r>
            <a:br>
              <a:rPr lang="en-US"/>
            </a:br>
            <a:r>
              <a:rPr lang="en-US"/>
              <a:t>(You want your audience to focus on your content, rather than your effects.)</a:t>
            </a:r>
          </a:p>
        </p:txBody>
      </p:sp>
      <p:grpSp>
        <p:nvGrpSpPr>
          <p:cNvPr id="7" name="Group 6" descr="Mouse Cursor Icon">
            <a:extLst>
              <a:ext uri="{FF2B5EF4-FFF2-40B4-BE49-F238E27FC236}">
                <a16:creationId xmlns=""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21</a:t>
            </a:fld>
            <a:endParaRPr lang="en-US"/>
          </a:p>
        </p:txBody>
      </p:sp>
    </p:spTree>
    <p:extLst>
      <p:ext uri="{BB962C8B-B14F-4D97-AF65-F5344CB8AC3E}">
        <p14:creationId xmlns:p14="http://schemas.microsoft.com/office/powerpoint/2010/main" val="2977379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22</a:t>
            </a:fld>
            <a:endParaRPr lang="en-US"/>
          </a:p>
        </p:txBody>
      </p:sp>
    </p:spTree>
    <p:extLst>
      <p:ext uri="{BB962C8B-B14F-4D97-AF65-F5344CB8AC3E}">
        <p14:creationId xmlns:p14="http://schemas.microsoft.com/office/powerpoint/2010/main" val="239459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500492" y="3013656"/>
            <a:ext cx="6451102" cy="3206840"/>
          </a:xfrm>
        </p:spPr>
        <p:txBody>
          <a:bodyPr/>
          <a:lstStyle/>
          <a:p>
            <a:pPr algn="ctr"/>
            <a:r>
              <a:rPr lang="en-IN" sz="2800" i="0" dirty="0" smtClean="0"/>
              <a:t>-- </a:t>
            </a:r>
            <a:r>
              <a:rPr lang="en-IN" sz="2800" i="0" dirty="0"/>
              <a:t>Breaking a </a:t>
            </a:r>
            <a:r>
              <a:rPr lang="en-IN" sz="2800" b="1" i="0" dirty="0"/>
              <a:t>Guinness World Record</a:t>
            </a:r>
            <a:r>
              <a:rPr lang="en-IN" sz="2800" i="0" dirty="0"/>
              <a:t>. In November 1991, </a:t>
            </a:r>
            <a:r>
              <a:rPr lang="en-IN" sz="2800" b="1" i="0" dirty="0"/>
              <a:t>Jim Rogers</a:t>
            </a:r>
            <a:r>
              <a:rPr lang="en-IN" sz="2800" i="0" dirty="0"/>
              <a:t> (Investment Biker) and his girlfriend Tabitha </a:t>
            </a:r>
            <a:r>
              <a:rPr lang="en-IN" sz="2800" i="0" dirty="0" err="1"/>
              <a:t>Estabrook</a:t>
            </a:r>
            <a:r>
              <a:rPr lang="en-IN" sz="2800" i="0" dirty="0"/>
              <a:t> returned from a 2-year Around-the-</a:t>
            </a:r>
            <a:r>
              <a:rPr lang="en-IN" sz="2800" b="1" i="0" dirty="0"/>
              <a:t>World</a:t>
            </a:r>
            <a:r>
              <a:rPr lang="en-IN" sz="2800" i="0" dirty="0"/>
              <a:t> journey, riding 57,022 miles and setting a </a:t>
            </a:r>
            <a:r>
              <a:rPr lang="en-IN" sz="2800" b="1" i="0" dirty="0"/>
              <a:t>world record</a:t>
            </a:r>
            <a:r>
              <a:rPr lang="en-IN" sz="2800" i="0" dirty="0"/>
              <a:t> for "Longest Motorcycle Ride by a Couple".</a:t>
            </a:r>
            <a:endParaRPr lang="en-IN" sz="2500" b="1" i="0" dirty="0"/>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0" y="1493950"/>
            <a:ext cx="5181600" cy="4341260"/>
          </a:xfrm>
        </p:spPr>
      </p:pic>
      <p:sp>
        <p:nvSpPr>
          <p:cNvPr id="5" name="Title 1">
            <a:extLst>
              <a:ext uri="{FF2B5EF4-FFF2-40B4-BE49-F238E27FC236}">
                <a16:creationId xmlns="" xmlns:a16="http://schemas.microsoft.com/office/drawing/2014/main" id="{92679374-8EAE-4873-9BB6-F6C630302DA2}"/>
              </a:ext>
            </a:extLst>
          </p:cNvPr>
          <p:cNvSpPr txBox="1">
            <a:spLocks/>
          </p:cNvSpPr>
          <p:nvPr/>
        </p:nvSpPr>
        <p:spPr>
          <a:xfrm>
            <a:off x="5966604" y="1409701"/>
            <a:ext cx="6124753" cy="1782114"/>
          </a:xfrm>
          <a:prstGeom prst="rect">
            <a:avLst/>
          </a:prstGeom>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6600" i="0" dirty="0" smtClean="0"/>
              <a:t>3.Jim Rogers          </a:t>
            </a:r>
            <a:r>
              <a:rPr lang="en-US" sz="3300" dirty="0" smtClean="0"/>
              <a:t>( </a:t>
            </a:r>
            <a:r>
              <a:rPr lang="en-US" sz="3300" dirty="0" smtClean="0"/>
              <a:t>Commodity </a:t>
            </a:r>
            <a:r>
              <a:rPr lang="en-US" sz="3300" dirty="0" smtClean="0"/>
              <a:t>Trader )</a:t>
            </a:r>
            <a:br>
              <a:rPr lang="en-US" sz="3300" dirty="0" smtClean="0"/>
            </a:br>
            <a:endParaRPr lang="en-US" sz="3300" dirty="0"/>
          </a:p>
        </p:txBody>
      </p:sp>
      <p:sp>
        <p:nvSpPr>
          <p:cNvPr id="8" name="Title 1">
            <a:extLst>
              <a:ext uri="{FF2B5EF4-FFF2-40B4-BE49-F238E27FC236}">
                <a16:creationId xmlns="" xmlns:a16="http://schemas.microsoft.com/office/drawing/2014/main" id="{92679374-8EAE-4873-9BB6-F6C630302DA2}"/>
              </a:ext>
            </a:extLst>
          </p:cNvPr>
          <p:cNvSpPr txBox="1">
            <a:spLocks/>
          </p:cNvSpPr>
          <p:nvPr/>
        </p:nvSpPr>
        <p:spPr>
          <a:xfrm>
            <a:off x="90153" y="180304"/>
            <a:ext cx="12191999" cy="656824"/>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2771093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14204" y="1257301"/>
            <a:ext cx="6124753" cy="1601810"/>
          </a:xfrm>
        </p:spPr>
        <p:txBody>
          <a:bodyPr>
            <a:normAutofit fontScale="90000"/>
          </a:bodyPr>
          <a:lstStyle/>
          <a:p>
            <a:pPr algn="ctr"/>
            <a:r>
              <a:rPr lang="en-US" sz="6600" i="0" dirty="0" smtClean="0"/>
              <a:t>4.Peter </a:t>
            </a:r>
            <a:r>
              <a:rPr lang="en-US" sz="6600" i="0" dirty="0"/>
              <a:t>Lynch</a:t>
            </a:r>
            <a:r>
              <a:rPr lang="en-US" sz="6600" i="0" dirty="0" smtClean="0"/>
              <a:t>        </a:t>
            </a:r>
            <a:r>
              <a:rPr lang="en-US" sz="3300" dirty="0" smtClean="0"/>
              <a:t>( Fund Manager )</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487855" y="2730321"/>
            <a:ext cx="6451102" cy="3953814"/>
          </a:xfrm>
        </p:spPr>
        <p:txBody>
          <a:bodyPr/>
          <a:lstStyle/>
          <a:p>
            <a:pPr algn="ctr"/>
            <a:r>
              <a:rPr lang="en-IN" sz="2800" i="0" dirty="0" smtClean="0"/>
              <a:t># Peter </a:t>
            </a:r>
            <a:r>
              <a:rPr lang="en-IN" sz="2800" i="0" dirty="0"/>
              <a:t>Lynch is one of the most successful investors in history.</a:t>
            </a:r>
          </a:p>
          <a:p>
            <a:pPr algn="ctr"/>
            <a:r>
              <a:rPr lang="en-IN" sz="2800" i="0" dirty="0" smtClean="0"/>
              <a:t># Lynch </a:t>
            </a:r>
            <a:r>
              <a:rPr lang="en-IN" sz="2800" i="0" dirty="0"/>
              <a:t>managed the legendary Magellan Fund at Fidelity.</a:t>
            </a:r>
          </a:p>
          <a:p>
            <a:pPr algn="ctr"/>
            <a:r>
              <a:rPr lang="en-IN" sz="2800" i="0" dirty="0" smtClean="0"/>
              <a:t># The </a:t>
            </a:r>
            <a:r>
              <a:rPr lang="en-IN" sz="2800" i="0" dirty="0"/>
              <a:t>fund earned an annualized return of 29.2% during his time running it</a:t>
            </a:r>
            <a:r>
              <a:rPr lang="en-IN" sz="2800" i="0" dirty="0" smtClean="0"/>
              <a:t>,</a:t>
            </a:r>
            <a:r>
              <a:rPr lang="en-IN" sz="2800" i="0" dirty="0"/>
              <a:t> more than twice what the S&amp;P 500 earned </a:t>
            </a:r>
            <a:r>
              <a:rPr lang="en-IN" sz="2800" i="0" dirty="0" smtClean="0"/>
              <a:t>during that time</a:t>
            </a:r>
            <a:endParaRPr lang="en-IN" sz="2800" i="0" dirty="0"/>
          </a:p>
          <a:p>
            <a:pPr algn="ctr"/>
            <a:endParaRPr lang="en-IN" sz="2500" b="1" i="0" dirty="0"/>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51089" y="1493949"/>
            <a:ext cx="4679421" cy="4893971"/>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154546"/>
            <a:ext cx="12191999" cy="6825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1260569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37651" y="837128"/>
            <a:ext cx="6124753" cy="1331641"/>
          </a:xfrm>
        </p:spPr>
        <p:txBody>
          <a:bodyPr>
            <a:normAutofit fontScale="90000"/>
          </a:bodyPr>
          <a:lstStyle/>
          <a:p>
            <a:pPr algn="ctr"/>
            <a:r>
              <a:rPr lang="en-US" sz="4400" i="0" dirty="0" smtClean="0"/>
              <a:t>5. </a:t>
            </a:r>
            <a:r>
              <a:rPr lang="en-US" sz="4400" i="0" dirty="0"/>
              <a:t>Jesse </a:t>
            </a:r>
            <a:r>
              <a:rPr lang="en-US" sz="4400" i="0" dirty="0" smtClean="0"/>
              <a:t>Livermore</a:t>
            </a:r>
            <a:r>
              <a:rPr lang="en-US" sz="6600" i="0" dirty="0"/>
              <a:t/>
            </a:r>
            <a:br>
              <a:rPr lang="en-US" sz="6600" i="0" dirty="0"/>
            </a:br>
            <a:r>
              <a:rPr lang="en-US" sz="6600" i="0" dirty="0" smtClean="0"/>
              <a:t>  </a:t>
            </a:r>
            <a:r>
              <a:rPr lang="en-US" sz="3300" dirty="0" smtClean="0"/>
              <a:t>(</a:t>
            </a:r>
            <a:r>
              <a:rPr lang="en-US" sz="3200" i="0" dirty="0"/>
              <a:t>Never act on tips</a:t>
            </a:r>
            <a:r>
              <a:rPr lang="en-US" sz="3300" dirty="0" smtClean="0"/>
              <a:t> )</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568461" y="1922585"/>
            <a:ext cx="6323603" cy="3892061"/>
          </a:xfrm>
        </p:spPr>
        <p:txBody>
          <a:bodyPr/>
          <a:lstStyle/>
          <a:p>
            <a:pPr algn="ctr"/>
            <a:endParaRPr lang="en-US" sz="2800" i="0" dirty="0"/>
          </a:p>
          <a:p>
            <a:pPr algn="ctr"/>
            <a:r>
              <a:rPr lang="en-US" sz="2800" i="0" dirty="0"/>
              <a:t> </a:t>
            </a:r>
            <a:r>
              <a:rPr lang="en-US" sz="2800" dirty="0"/>
              <a:t>“To invest or speculate successfully, one must form an opinion as to what the next move of importance will be in a given stock.</a:t>
            </a:r>
          </a:p>
          <a:p>
            <a:pPr algn="ctr"/>
            <a:endParaRPr lang="en-US" sz="2800" dirty="0" smtClean="0"/>
          </a:p>
          <a:p>
            <a:pPr algn="ctr"/>
            <a:r>
              <a:rPr lang="en-US" sz="2800" dirty="0" smtClean="0"/>
              <a:t>“</a:t>
            </a:r>
            <a:r>
              <a:rPr lang="en-US" sz="2800" dirty="0"/>
              <a:t>Speculation is nothing more than anticipating coming movements.</a:t>
            </a:r>
          </a:p>
          <a:p>
            <a:pPr algn="ctr"/>
            <a:endParaRPr lang="en-US" sz="2800" dirty="0" smtClean="0"/>
          </a:p>
          <a:p>
            <a:pPr algn="ctr"/>
            <a:r>
              <a:rPr lang="en-US" sz="2800" dirty="0" smtClean="0"/>
              <a:t>“</a:t>
            </a:r>
            <a:r>
              <a:rPr lang="en-US" sz="2800" dirty="0"/>
              <a:t>In order to anticipate correctly, one must have a definite basis for that anticipation</a:t>
            </a:r>
            <a:r>
              <a:rPr lang="en-US" sz="2800" dirty="0" smtClean="0"/>
              <a:t>.”</a:t>
            </a:r>
            <a:endParaRPr lang="en-US" sz="2800" dirty="0"/>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51089" y="1148862"/>
            <a:ext cx="4679421" cy="4583723"/>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154546"/>
            <a:ext cx="12191999" cy="68258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2426525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14205" y="781978"/>
            <a:ext cx="6124753" cy="1331641"/>
          </a:xfrm>
        </p:spPr>
        <p:txBody>
          <a:bodyPr>
            <a:normAutofit fontScale="90000"/>
          </a:bodyPr>
          <a:lstStyle/>
          <a:p>
            <a:pPr algn="ctr"/>
            <a:r>
              <a:rPr lang="en-US" sz="4400" i="0" dirty="0" smtClean="0"/>
              <a:t>6. </a:t>
            </a:r>
            <a:r>
              <a:rPr lang="en-US" sz="4000" b="1" i="0" dirty="0"/>
              <a:t>Sir John Templeton</a:t>
            </a:r>
            <a:r>
              <a:rPr lang="en-US" sz="6600" i="0" dirty="0"/>
              <a:t/>
            </a:r>
            <a:br>
              <a:rPr lang="en-US" sz="6600" i="0" dirty="0"/>
            </a:br>
            <a:r>
              <a:rPr lang="en-US" sz="3300" dirty="0" smtClean="0"/>
              <a:t>(Investor and fund manger)</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568461" y="1922585"/>
            <a:ext cx="6323603" cy="3892061"/>
          </a:xfrm>
        </p:spPr>
        <p:txBody>
          <a:bodyPr/>
          <a:lstStyle/>
          <a:p>
            <a:pPr algn="ctr"/>
            <a:endParaRPr lang="en-US" sz="2800" i="0" dirty="0"/>
          </a:p>
          <a:p>
            <a:pPr algn="ctr"/>
            <a:r>
              <a:rPr lang="en-US" sz="2800" i="0" dirty="0"/>
              <a:t> </a:t>
            </a:r>
            <a:r>
              <a:rPr lang="en-US" sz="2800" dirty="0"/>
              <a:t>“Templeton attributed much of his success to his ability to maintain an elevated mood, avoid anxiety and stay disciplined. Uninterested in consumerism, he drove his own car, never flew first class and lived year-round in the Bahamas..</a:t>
            </a:r>
          </a:p>
          <a:p>
            <a:pPr algn="ctr"/>
            <a:endParaRPr lang="en-US" sz="2800" dirty="0" smtClean="0"/>
          </a:p>
          <a:p>
            <a:pPr algn="ctr"/>
            <a:r>
              <a:rPr lang="en-US" sz="2800" dirty="0" smtClean="0"/>
              <a:t>“</a:t>
            </a:r>
            <a:r>
              <a:rPr lang="en-US" sz="2800" i="0" dirty="0"/>
              <a:t>"Buy when there's blood in the streets,</a:t>
            </a:r>
            <a:r>
              <a:rPr lang="en-US" sz="2800" dirty="0" smtClean="0"/>
              <a:t>.”</a:t>
            </a:r>
            <a:endParaRPr lang="en-US" sz="2800" dirty="0"/>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51089" y="1219200"/>
            <a:ext cx="4679421" cy="3864347"/>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281354"/>
            <a:ext cx="12191999" cy="55577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2791311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14205" y="781978"/>
            <a:ext cx="6124753" cy="1331641"/>
          </a:xfrm>
        </p:spPr>
        <p:txBody>
          <a:bodyPr>
            <a:normAutofit fontScale="90000"/>
          </a:bodyPr>
          <a:lstStyle/>
          <a:p>
            <a:pPr algn="ctr"/>
            <a:r>
              <a:rPr lang="en-US" sz="4400" i="0" dirty="0" smtClean="0"/>
              <a:t>6. </a:t>
            </a:r>
            <a:r>
              <a:rPr lang="en-US" sz="3600" i="0" dirty="0"/>
              <a:t>Benjamin </a:t>
            </a:r>
            <a:r>
              <a:rPr lang="en-US" sz="3600" i="0" dirty="0" smtClean="0"/>
              <a:t>Graham</a:t>
            </a:r>
            <a:r>
              <a:rPr lang="en-US" sz="6600" i="0" dirty="0"/>
              <a:t/>
            </a:r>
            <a:br>
              <a:rPr lang="en-US" sz="6600" i="0" dirty="0"/>
            </a:br>
            <a:r>
              <a:rPr lang="en-US" sz="3300" dirty="0" smtClean="0"/>
              <a:t>(</a:t>
            </a:r>
            <a:r>
              <a:rPr lang="en-US" sz="3200" i="0" dirty="0"/>
              <a:t>Value </a:t>
            </a:r>
            <a:r>
              <a:rPr lang="en-US" sz="3200" i="0" dirty="0" smtClean="0"/>
              <a:t>Investing</a:t>
            </a:r>
            <a:r>
              <a:rPr lang="en-US" sz="3300" dirty="0" smtClean="0"/>
              <a:t>)</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568461" y="1746739"/>
            <a:ext cx="6323603" cy="4067908"/>
          </a:xfrm>
        </p:spPr>
        <p:txBody>
          <a:bodyPr/>
          <a:lstStyle/>
          <a:p>
            <a:pPr algn="l"/>
            <a:r>
              <a:rPr lang="en-US" sz="2800" i="0" dirty="0"/>
              <a:t>The original Benjamin Graham Formula for finding the intrinsic value of a stock was</a:t>
            </a:r>
            <a:r>
              <a:rPr lang="en-US" sz="2800" i="0" dirty="0" smtClean="0"/>
              <a:t>:</a:t>
            </a:r>
          </a:p>
          <a:p>
            <a:pPr algn="l"/>
            <a:r>
              <a:rPr lang="en-US" sz="4400" dirty="0"/>
              <a:t>V</a:t>
            </a:r>
            <a:r>
              <a:rPr lang="en-US" sz="4400" i="0" dirty="0"/>
              <a:t> = </a:t>
            </a:r>
            <a:r>
              <a:rPr lang="en-US" sz="4400" dirty="0"/>
              <a:t>EPS</a:t>
            </a:r>
            <a:r>
              <a:rPr lang="en-US" sz="4400" i="0" dirty="0"/>
              <a:t> × (8.5 + 2</a:t>
            </a:r>
            <a:r>
              <a:rPr lang="en-US" sz="4400" dirty="0"/>
              <a:t>g</a:t>
            </a:r>
            <a:r>
              <a:rPr lang="en-US" sz="4400" i="0" dirty="0" smtClean="0"/>
              <a:t>)</a:t>
            </a:r>
          </a:p>
          <a:p>
            <a:pPr algn="l"/>
            <a:r>
              <a:rPr lang="en-US" sz="2800" b="1" i="0" dirty="0" smtClean="0"/>
              <a:t>where:</a:t>
            </a:r>
          </a:p>
          <a:p>
            <a:pPr algn="l"/>
            <a:r>
              <a:rPr lang="en-US" sz="2400" dirty="0" smtClean="0"/>
              <a:t>V</a:t>
            </a:r>
            <a:r>
              <a:rPr lang="en-US" sz="2400" i="0" dirty="0"/>
              <a:t> = intrinsic </a:t>
            </a:r>
            <a:r>
              <a:rPr lang="en-US" sz="2400" i="0" dirty="0" smtClean="0"/>
              <a:t>value</a:t>
            </a:r>
          </a:p>
          <a:p>
            <a:pPr algn="l"/>
            <a:r>
              <a:rPr lang="en-US" sz="2400" dirty="0" smtClean="0"/>
              <a:t>EPS</a:t>
            </a:r>
            <a:r>
              <a:rPr lang="en-US" sz="2400" i="0" dirty="0"/>
              <a:t> = trailing </a:t>
            </a:r>
            <a:r>
              <a:rPr lang="en-US" sz="2400" i="0" dirty="0" smtClean="0"/>
              <a:t>12mth</a:t>
            </a:r>
            <a:r>
              <a:rPr lang="en-US" sz="2400" i="0" dirty="0"/>
              <a:t> </a:t>
            </a:r>
            <a:r>
              <a:rPr lang="en-US" sz="2400" dirty="0"/>
              <a:t>EPS</a:t>
            </a:r>
            <a:r>
              <a:rPr lang="en-US" sz="2400" i="0" dirty="0"/>
              <a:t> of the company8.5 = </a:t>
            </a:r>
            <a:r>
              <a:rPr lang="en-US" sz="2400" dirty="0"/>
              <a:t>P</a:t>
            </a:r>
            <a:r>
              <a:rPr lang="en-US" sz="2400" i="0" dirty="0"/>
              <a:t>/</a:t>
            </a:r>
            <a:r>
              <a:rPr lang="en-US" sz="2400" dirty="0"/>
              <a:t>E</a:t>
            </a:r>
            <a:r>
              <a:rPr lang="en-US" sz="2400" i="0" dirty="0"/>
              <a:t> ratio of a </a:t>
            </a:r>
            <a:r>
              <a:rPr lang="en-US" sz="2400" i="0" dirty="0" smtClean="0"/>
              <a:t>zero growth</a:t>
            </a:r>
            <a:r>
              <a:rPr lang="en-US" sz="2400" i="0" dirty="0"/>
              <a:t> </a:t>
            </a:r>
            <a:r>
              <a:rPr lang="en-US" sz="2400" i="0" dirty="0" smtClean="0"/>
              <a:t>stock</a:t>
            </a:r>
          </a:p>
          <a:p>
            <a:pPr algn="l"/>
            <a:r>
              <a:rPr lang="en-US" sz="2400" dirty="0" smtClean="0"/>
              <a:t>g</a:t>
            </a:r>
            <a:r>
              <a:rPr lang="en-US" sz="2400" i="0" dirty="0"/>
              <a:t> = </a:t>
            </a:r>
            <a:r>
              <a:rPr lang="en-US" sz="2400" i="0" dirty="0" smtClean="0"/>
              <a:t>long term</a:t>
            </a:r>
            <a:r>
              <a:rPr lang="en-US" sz="2400" i="0" dirty="0"/>
              <a:t> growth rate of the </a:t>
            </a:r>
            <a:r>
              <a:rPr lang="en-US" sz="2400" i="0" dirty="0" smtClean="0"/>
              <a:t>company</a:t>
            </a:r>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7569" y="1219200"/>
            <a:ext cx="5193323" cy="4654062"/>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281354"/>
            <a:ext cx="12191999" cy="55577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3764606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679374-8EAE-4873-9BB6-F6C630302DA2}"/>
              </a:ext>
            </a:extLst>
          </p:cNvPr>
          <p:cNvSpPr>
            <a:spLocks noGrp="1"/>
          </p:cNvSpPr>
          <p:nvPr>
            <p:ph type="ctrTitle"/>
          </p:nvPr>
        </p:nvSpPr>
        <p:spPr>
          <a:xfrm>
            <a:off x="5814205" y="781978"/>
            <a:ext cx="6124753" cy="1331641"/>
          </a:xfrm>
        </p:spPr>
        <p:txBody>
          <a:bodyPr>
            <a:normAutofit fontScale="90000"/>
          </a:bodyPr>
          <a:lstStyle/>
          <a:p>
            <a:pPr algn="ctr"/>
            <a:r>
              <a:rPr lang="en-US" sz="4400" i="0" dirty="0" smtClean="0"/>
              <a:t>6. </a:t>
            </a:r>
            <a:r>
              <a:rPr lang="en-US" sz="3600" i="0" dirty="0"/>
              <a:t>Benjamin </a:t>
            </a:r>
            <a:r>
              <a:rPr lang="en-US" sz="3600" i="0" dirty="0" smtClean="0"/>
              <a:t>Graham</a:t>
            </a:r>
            <a:r>
              <a:rPr lang="en-US" sz="6600" i="0" dirty="0"/>
              <a:t/>
            </a:r>
            <a:br>
              <a:rPr lang="en-US" sz="6600" i="0" dirty="0"/>
            </a:br>
            <a:r>
              <a:rPr lang="en-US" sz="3300" dirty="0" smtClean="0"/>
              <a:t>(</a:t>
            </a:r>
            <a:r>
              <a:rPr lang="en-US" sz="3200" i="0" dirty="0"/>
              <a:t>Value </a:t>
            </a:r>
            <a:r>
              <a:rPr lang="en-US" sz="3200" i="0" dirty="0" smtClean="0"/>
              <a:t>Investing</a:t>
            </a:r>
            <a:r>
              <a:rPr lang="en-US" sz="3300" dirty="0" smtClean="0"/>
              <a:t>)</a:t>
            </a:r>
            <a:br>
              <a:rPr lang="en-US" sz="3300" dirty="0" smtClean="0"/>
            </a:br>
            <a:endParaRPr lang="en-US" sz="3300" dirty="0"/>
          </a:p>
        </p:txBody>
      </p:sp>
      <p:sp>
        <p:nvSpPr>
          <p:cNvPr id="3" name="Subtitle 2">
            <a:extLst>
              <a:ext uri="{FF2B5EF4-FFF2-40B4-BE49-F238E27FC236}">
                <a16:creationId xmlns="" xmlns:a16="http://schemas.microsoft.com/office/drawing/2014/main" id="{7E42C4E3-AFAF-4630-AF6D-21FB3C29CF71}"/>
              </a:ext>
            </a:extLst>
          </p:cNvPr>
          <p:cNvSpPr>
            <a:spLocks noGrp="1"/>
          </p:cNvSpPr>
          <p:nvPr>
            <p:ph type="subTitle" idx="1"/>
          </p:nvPr>
        </p:nvSpPr>
        <p:spPr>
          <a:xfrm>
            <a:off x="5568461" y="1746739"/>
            <a:ext cx="6323603" cy="4067908"/>
          </a:xfrm>
        </p:spPr>
        <p:txBody>
          <a:bodyPr/>
          <a:lstStyle/>
          <a:p>
            <a:pPr algn="l"/>
            <a:r>
              <a:rPr lang="en-US" sz="2800" i="0" dirty="0"/>
              <a:t>The original Benjamin Graham Formula for finding the intrinsic value of a stock was</a:t>
            </a:r>
            <a:r>
              <a:rPr lang="en-US" sz="2800" i="0" dirty="0" smtClean="0"/>
              <a:t>:</a:t>
            </a:r>
          </a:p>
          <a:p>
            <a:pPr algn="l"/>
            <a:r>
              <a:rPr lang="en-US" sz="4400" dirty="0"/>
              <a:t>V</a:t>
            </a:r>
            <a:r>
              <a:rPr lang="en-US" sz="4400" i="0" dirty="0"/>
              <a:t> = </a:t>
            </a:r>
            <a:r>
              <a:rPr lang="en-US" sz="4400" dirty="0"/>
              <a:t>EPS</a:t>
            </a:r>
            <a:r>
              <a:rPr lang="en-US" sz="4400" i="0" dirty="0"/>
              <a:t> × (8.5 + 2</a:t>
            </a:r>
            <a:r>
              <a:rPr lang="en-US" sz="4400" dirty="0"/>
              <a:t>g</a:t>
            </a:r>
            <a:r>
              <a:rPr lang="en-US" sz="4400" i="0" dirty="0" smtClean="0"/>
              <a:t>)</a:t>
            </a:r>
          </a:p>
          <a:p>
            <a:pPr algn="l"/>
            <a:r>
              <a:rPr lang="en-US" sz="2800" b="1" i="0" dirty="0" smtClean="0"/>
              <a:t>where:</a:t>
            </a:r>
          </a:p>
          <a:p>
            <a:pPr algn="l"/>
            <a:r>
              <a:rPr lang="en-US" sz="2400" dirty="0" smtClean="0"/>
              <a:t>V</a:t>
            </a:r>
            <a:r>
              <a:rPr lang="en-US" sz="2400" i="0" dirty="0"/>
              <a:t> = intrinsic </a:t>
            </a:r>
            <a:r>
              <a:rPr lang="en-US" sz="2400" i="0" dirty="0" smtClean="0"/>
              <a:t>value</a:t>
            </a:r>
          </a:p>
          <a:p>
            <a:pPr algn="l"/>
            <a:r>
              <a:rPr lang="en-US" sz="2400" dirty="0" smtClean="0"/>
              <a:t>EPS</a:t>
            </a:r>
            <a:r>
              <a:rPr lang="en-US" sz="2400" i="0" dirty="0"/>
              <a:t> = trailing </a:t>
            </a:r>
            <a:r>
              <a:rPr lang="en-US" sz="2400" i="0" dirty="0" smtClean="0"/>
              <a:t>12mth</a:t>
            </a:r>
            <a:r>
              <a:rPr lang="en-US" sz="2400" i="0" dirty="0"/>
              <a:t> </a:t>
            </a:r>
            <a:r>
              <a:rPr lang="en-US" sz="2400" dirty="0"/>
              <a:t>EPS</a:t>
            </a:r>
            <a:r>
              <a:rPr lang="en-US" sz="2400" i="0" dirty="0"/>
              <a:t> of the company8.5 = </a:t>
            </a:r>
            <a:r>
              <a:rPr lang="en-US" sz="2400" dirty="0"/>
              <a:t>P</a:t>
            </a:r>
            <a:r>
              <a:rPr lang="en-US" sz="2400" i="0" dirty="0"/>
              <a:t>/</a:t>
            </a:r>
            <a:r>
              <a:rPr lang="en-US" sz="2400" dirty="0"/>
              <a:t>E</a:t>
            </a:r>
            <a:r>
              <a:rPr lang="en-US" sz="2400" i="0" dirty="0"/>
              <a:t> ratio of a </a:t>
            </a:r>
            <a:r>
              <a:rPr lang="en-US" sz="2400" i="0" dirty="0" smtClean="0"/>
              <a:t>zero growth</a:t>
            </a:r>
            <a:r>
              <a:rPr lang="en-US" sz="2400" i="0" dirty="0"/>
              <a:t> </a:t>
            </a:r>
            <a:r>
              <a:rPr lang="en-US" sz="2400" i="0" dirty="0" smtClean="0"/>
              <a:t>stock</a:t>
            </a:r>
          </a:p>
          <a:p>
            <a:pPr algn="l"/>
            <a:r>
              <a:rPr lang="en-US" sz="2400" dirty="0" smtClean="0"/>
              <a:t>g</a:t>
            </a:r>
            <a:r>
              <a:rPr lang="en-US" sz="2400" i="0" dirty="0"/>
              <a:t> = </a:t>
            </a:r>
            <a:r>
              <a:rPr lang="en-US" sz="2400" i="0" dirty="0" smtClean="0"/>
              <a:t>long term</a:t>
            </a:r>
            <a:r>
              <a:rPr lang="en-US" sz="2400" i="0" dirty="0"/>
              <a:t> growth rate of the </a:t>
            </a:r>
            <a:r>
              <a:rPr lang="en-US" sz="2400" i="0" dirty="0" smtClean="0"/>
              <a:t>company</a:t>
            </a:r>
          </a:p>
        </p:txBody>
      </p:sp>
      <p:pic>
        <p:nvPicPr>
          <p:cNvPr id="53" name="Picture Placeholder 52">
            <a:extLst>
              <a:ext uri="{FF2B5EF4-FFF2-40B4-BE49-F238E27FC236}">
                <a16:creationId xmlns="" xmlns:a16="http://schemas.microsoft.com/office/drawing/2014/main" id="{3A9FE351-A4C6-4292-8E5E-15D6D36A50E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87569" y="1219200"/>
            <a:ext cx="5193323" cy="4654062"/>
          </a:xfrm>
        </p:spPr>
      </p:pic>
      <p:sp>
        <p:nvSpPr>
          <p:cNvPr id="6" name="Title 1">
            <a:extLst>
              <a:ext uri="{FF2B5EF4-FFF2-40B4-BE49-F238E27FC236}">
                <a16:creationId xmlns="" xmlns:a16="http://schemas.microsoft.com/office/drawing/2014/main" id="{92679374-8EAE-4873-9BB6-F6C630302DA2}"/>
              </a:ext>
            </a:extLst>
          </p:cNvPr>
          <p:cNvSpPr txBox="1">
            <a:spLocks/>
          </p:cNvSpPr>
          <p:nvPr/>
        </p:nvSpPr>
        <p:spPr>
          <a:xfrm>
            <a:off x="90153" y="281354"/>
            <a:ext cx="12191999" cy="55577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r>
              <a:rPr lang="en-US" sz="2000" dirty="0" smtClean="0"/>
              <a:t>Sunil Kumar (Financial Advisor and coach )                                         +919650980704   (Only For WhatsApp massages  )</a:t>
            </a:r>
            <a:r>
              <a:rPr lang="en-US" sz="3300" dirty="0" smtClean="0"/>
              <a:t/>
            </a:r>
            <a:br>
              <a:rPr lang="en-US" sz="3300" dirty="0" smtClean="0"/>
            </a:br>
            <a:endParaRPr lang="en-US" sz="3300" dirty="0"/>
          </a:p>
        </p:txBody>
      </p:sp>
    </p:spTree>
    <p:extLst>
      <p:ext uri="{BB962C8B-B14F-4D97-AF65-F5344CB8AC3E}">
        <p14:creationId xmlns:p14="http://schemas.microsoft.com/office/powerpoint/2010/main" val="3198347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8"/>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13D2E340-0663-474B-992C-9192B5C45E57}" type="slidenum">
              <a:rPr lang="en-US" noProof="0" smtClean="0"/>
              <a:t>9</a:t>
            </a:fld>
            <a:endParaRPr lang="en-US" noProof="0"/>
          </a:p>
        </p:txBody>
      </p:sp>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1692791184"/>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6DB4AFBF-E012-4607-B95C-D9E661912AC6}">
  <ds:schemaRefs>
    <ds:schemaRef ds:uri="http://purl.org/dc/dcmitype/"/>
    <ds:schemaRef ds:uri="http://schemas.openxmlformats.org/package/2006/metadata/core-properties"/>
    <ds:schemaRef ds:uri="http://purl.org/dc/elements/1.1/"/>
    <ds:schemaRef ds:uri="http://purl.org/dc/terms/"/>
    <ds:schemaRef ds:uri="http://schemas.microsoft.com/office/2006/documentManagement/types"/>
    <ds:schemaRef ds:uri="http://www.w3.org/XML/1998/namespace"/>
    <ds:schemaRef ds:uri="http://schemas.microsoft.com/office/infopath/2007/PartnerControl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723</Words>
  <Application>Microsoft Office PowerPoint</Application>
  <PresentationFormat>Custom</PresentationFormat>
  <Paragraphs>116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Headlines</vt:lpstr>
      <vt:lpstr>1.Warren Buffett</vt:lpstr>
      <vt:lpstr>2.George Soros      ( Forex Trader ) </vt:lpstr>
      <vt:lpstr>PowerPoint Presentation</vt:lpstr>
      <vt:lpstr>4.Peter Lynch        ( Fund Manager ) </vt:lpstr>
      <vt:lpstr>5. Jesse Livermore   (Never act on tips ) </vt:lpstr>
      <vt:lpstr>6. Sir John Templeton (Investor and fund manger) </vt:lpstr>
      <vt:lpstr>6. Benjamin Graham (Value Investing) </vt:lpstr>
      <vt:lpstr>6. Benjamin Graham (Value Investing) </vt:lpstr>
      <vt:lpstr>PowerPoint Presentation</vt:lpstr>
      <vt:lpstr>PowerPoint Presentation</vt:lpstr>
      <vt:lpstr>PowerPoint Presentation</vt:lpstr>
      <vt:lpstr>PowerPoint Presentation</vt:lpstr>
      <vt:lpstr>PowerPoint Presentation</vt:lpstr>
      <vt:lpstr>The Intelliegent investor </vt:lpstr>
      <vt:lpstr>PowerPoint Presentation</vt:lpstr>
      <vt:lpstr>Life</vt:lpstr>
      <vt:lpstr>Work</vt:lpstr>
      <vt:lpstr>Influence</vt:lpstr>
      <vt:lpstr>Awards and recognition</vt:lpstr>
      <vt:lpstr>Legacy</vt:lpstr>
      <vt:lpstr>How to use this template</vt:lpstr>
      <vt:lpstr>Customize this Template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2020-04-12T21:01:14Z</dcterms:created>
  <dcterms:modified xsi:type="dcterms:W3CDTF">2020-04-26T13:41:53Z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