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8"/>
  </p:notesMasterIdLst>
  <p:sldIdLst>
    <p:sldId id="336" r:id="rId2"/>
    <p:sldId id="361" r:id="rId3"/>
    <p:sldId id="362" r:id="rId4"/>
    <p:sldId id="405" r:id="rId5"/>
    <p:sldId id="406" r:id="rId6"/>
    <p:sldId id="555" r:id="rId7"/>
    <p:sldId id="556" r:id="rId8"/>
    <p:sldId id="403" r:id="rId9"/>
    <p:sldId id="609" r:id="rId10"/>
    <p:sldId id="410" r:id="rId11"/>
    <p:sldId id="412" r:id="rId12"/>
    <p:sldId id="581" r:id="rId13"/>
    <p:sldId id="582" r:id="rId14"/>
    <p:sldId id="365" r:id="rId15"/>
    <p:sldId id="565" r:id="rId16"/>
    <p:sldId id="566" r:id="rId17"/>
    <p:sldId id="366" r:id="rId18"/>
    <p:sldId id="368" r:id="rId19"/>
    <p:sldId id="375" r:id="rId20"/>
    <p:sldId id="369" r:id="rId21"/>
    <p:sldId id="610" r:id="rId22"/>
    <p:sldId id="588" r:id="rId23"/>
    <p:sldId id="589" r:id="rId24"/>
    <p:sldId id="590" r:id="rId25"/>
    <p:sldId id="591" r:id="rId26"/>
    <p:sldId id="592" r:id="rId27"/>
    <p:sldId id="593" r:id="rId28"/>
    <p:sldId id="594" r:id="rId29"/>
    <p:sldId id="595" r:id="rId30"/>
    <p:sldId id="596" r:id="rId31"/>
    <p:sldId id="597" r:id="rId32"/>
    <p:sldId id="598" r:id="rId33"/>
    <p:sldId id="599" r:id="rId34"/>
    <p:sldId id="600" r:id="rId35"/>
    <p:sldId id="601" r:id="rId36"/>
    <p:sldId id="602" r:id="rId37"/>
    <p:sldId id="603" r:id="rId38"/>
    <p:sldId id="604" r:id="rId39"/>
    <p:sldId id="605" r:id="rId40"/>
    <p:sldId id="606" r:id="rId41"/>
    <p:sldId id="607" r:id="rId42"/>
    <p:sldId id="608" r:id="rId43"/>
    <p:sldId id="370" r:id="rId44"/>
    <p:sldId id="371" r:id="rId45"/>
    <p:sldId id="372" r:id="rId46"/>
    <p:sldId id="373" r:id="rId47"/>
    <p:sldId id="583" r:id="rId48"/>
    <p:sldId id="374" r:id="rId49"/>
    <p:sldId id="376" r:id="rId50"/>
    <p:sldId id="378" r:id="rId51"/>
    <p:sldId id="379" r:id="rId52"/>
    <p:sldId id="396" r:id="rId53"/>
    <p:sldId id="584" r:id="rId54"/>
    <p:sldId id="340" r:id="rId55"/>
    <p:sldId id="422" r:id="rId56"/>
    <p:sldId id="573" r:id="rId57"/>
    <p:sldId id="423" r:id="rId58"/>
    <p:sldId id="424" r:id="rId59"/>
    <p:sldId id="425" r:id="rId60"/>
    <p:sldId id="426" r:id="rId61"/>
    <p:sldId id="427" r:id="rId62"/>
    <p:sldId id="428" r:id="rId63"/>
    <p:sldId id="429" r:id="rId64"/>
    <p:sldId id="430" r:id="rId65"/>
    <p:sldId id="499" r:id="rId66"/>
    <p:sldId id="431" r:id="rId67"/>
    <p:sldId id="432" r:id="rId68"/>
    <p:sldId id="500" r:id="rId69"/>
    <p:sldId id="433" r:id="rId70"/>
    <p:sldId id="434" r:id="rId71"/>
    <p:sldId id="435" r:id="rId72"/>
    <p:sldId id="561" r:id="rId73"/>
    <p:sldId id="436" r:id="rId74"/>
    <p:sldId id="575" r:id="rId75"/>
    <p:sldId id="341" r:id="rId76"/>
    <p:sldId id="343" r:id="rId77"/>
    <p:sldId id="344" r:id="rId78"/>
    <p:sldId id="345" r:id="rId79"/>
    <p:sldId id="346" r:id="rId80"/>
    <p:sldId id="347" r:id="rId81"/>
    <p:sldId id="348" r:id="rId82"/>
    <p:sldId id="349" r:id="rId83"/>
    <p:sldId id="501" r:id="rId84"/>
    <p:sldId id="350" r:id="rId85"/>
    <p:sldId id="437" r:id="rId86"/>
    <p:sldId id="503" r:id="rId87"/>
    <p:sldId id="504" r:id="rId88"/>
    <p:sldId id="505" r:id="rId89"/>
    <p:sldId id="506" r:id="rId90"/>
    <p:sldId id="507" r:id="rId91"/>
    <p:sldId id="508" r:id="rId92"/>
    <p:sldId id="509" r:id="rId93"/>
    <p:sldId id="510" r:id="rId94"/>
    <p:sldId id="511" r:id="rId95"/>
    <p:sldId id="512" r:id="rId96"/>
    <p:sldId id="513" r:id="rId97"/>
    <p:sldId id="514" r:id="rId98"/>
    <p:sldId id="515" r:id="rId99"/>
    <p:sldId id="516" r:id="rId100"/>
    <p:sldId id="517" r:id="rId101"/>
    <p:sldId id="518" r:id="rId102"/>
    <p:sldId id="519" r:id="rId103"/>
    <p:sldId id="351" r:id="rId104"/>
    <p:sldId id="577" r:id="rId105"/>
    <p:sldId id="352" r:id="rId106"/>
    <p:sldId id="354" r:id="rId107"/>
    <p:sldId id="355" r:id="rId108"/>
    <p:sldId id="356" r:id="rId109"/>
    <p:sldId id="357" r:id="rId110"/>
    <p:sldId id="520" r:id="rId111"/>
    <p:sldId id="359" r:id="rId112"/>
    <p:sldId id="578" r:id="rId113"/>
    <p:sldId id="382" r:id="rId114"/>
    <p:sldId id="386" r:id="rId115"/>
    <p:sldId id="585" r:id="rId116"/>
    <p:sldId id="387" r:id="rId117"/>
    <p:sldId id="388" r:id="rId118"/>
    <p:sldId id="389" r:id="rId119"/>
    <p:sldId id="390" r:id="rId120"/>
    <p:sldId id="391" r:id="rId121"/>
    <p:sldId id="392" r:id="rId122"/>
    <p:sldId id="393" r:id="rId123"/>
    <p:sldId id="394" r:id="rId124"/>
    <p:sldId id="579" r:id="rId125"/>
    <p:sldId id="523" r:id="rId126"/>
    <p:sldId id="586" r:id="rId127"/>
    <p:sldId id="524" r:id="rId128"/>
    <p:sldId id="525" r:id="rId129"/>
    <p:sldId id="526" r:id="rId130"/>
    <p:sldId id="527" r:id="rId131"/>
    <p:sldId id="528" r:id="rId132"/>
    <p:sldId id="529" r:id="rId133"/>
    <p:sldId id="530" r:id="rId134"/>
    <p:sldId id="560" r:id="rId135"/>
    <p:sldId id="553" r:id="rId136"/>
    <p:sldId id="554" r:id="rId137"/>
  </p:sldIdLst>
  <p:sldSz cx="9144000" cy="6858000" type="screen4x3"/>
  <p:notesSz cx="7124700" cy="9410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0033CC"/>
    <a:srgbClr val="D6CF3E"/>
    <a:srgbClr val="CEC62C"/>
    <a:srgbClr val="D9D58D"/>
    <a:srgbClr val="CC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57" autoAdjust="0"/>
    <p:restoredTop sz="97174" autoAdjust="0"/>
  </p:normalViewPr>
  <p:slideViewPr>
    <p:cSldViewPr>
      <p:cViewPr>
        <p:scale>
          <a:sx n="75" d="100"/>
          <a:sy n="75" d="100"/>
        </p:scale>
        <p:origin x="-154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3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bwMode="auto">
          <a:xfrm>
            <a:off x="0"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85347" name="Rectangle 3"/>
          <p:cNvSpPr>
            <a:spLocks noGrp="1" noChangeArrowheads="1"/>
          </p:cNvSpPr>
          <p:nvPr>
            <p:ph type="dt" idx="1"/>
          </p:nvPr>
        </p:nvSpPr>
        <p:spPr bwMode="auto">
          <a:xfrm>
            <a:off x="4035425"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85348" name="Rectangle 4"/>
          <p:cNvSpPr>
            <a:spLocks noRot="1" noChangeArrowheads="1" noTextEdit="1"/>
          </p:cNvSpPr>
          <p:nvPr>
            <p:ph type="sldImg" idx="2"/>
          </p:nvPr>
        </p:nvSpPr>
        <p:spPr bwMode="auto">
          <a:xfrm>
            <a:off x="1209675" y="706438"/>
            <a:ext cx="4705350" cy="35290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5349" name="Rectangle 5"/>
          <p:cNvSpPr>
            <a:spLocks noGrp="1" noChangeArrowheads="1"/>
          </p:cNvSpPr>
          <p:nvPr>
            <p:ph type="body" sz="quarter" idx="3"/>
          </p:nvPr>
        </p:nvSpPr>
        <p:spPr bwMode="auto">
          <a:xfrm>
            <a:off x="712788" y="4470400"/>
            <a:ext cx="5699125" cy="423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5350" name="Rectangle 6"/>
          <p:cNvSpPr>
            <a:spLocks noGrp="1" noChangeArrowheads="1"/>
          </p:cNvSpPr>
          <p:nvPr>
            <p:ph type="ftr" sz="quarter" idx="4"/>
          </p:nvPr>
        </p:nvSpPr>
        <p:spPr bwMode="auto">
          <a:xfrm>
            <a:off x="0"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85351" name="Rectangle 7"/>
          <p:cNvSpPr>
            <a:spLocks noGrp="1" noChangeArrowheads="1"/>
          </p:cNvSpPr>
          <p:nvPr>
            <p:ph type="sldNum" sz="quarter" idx="5"/>
          </p:nvPr>
        </p:nvSpPr>
        <p:spPr bwMode="auto">
          <a:xfrm>
            <a:off x="4035425"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C23DADC-906E-4ADE-94ED-3C1304102E3D}" type="slidenum">
              <a:rPr lang="en-US"/>
              <a:pPr/>
              <a:t>‹#›</a:t>
            </a:fld>
            <a:endParaRPr lang="en-US"/>
          </a:p>
        </p:txBody>
      </p:sp>
    </p:spTree>
    <p:extLst>
      <p:ext uri="{BB962C8B-B14F-4D97-AF65-F5344CB8AC3E}">
        <p14:creationId xmlns:p14="http://schemas.microsoft.com/office/powerpoint/2010/main" val="42927333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27EFCF-51B7-4D83-AF6B-3405AE92277A}" type="slidenum">
              <a:rPr lang="en-US"/>
              <a:pPr/>
              <a:t>1</a:t>
            </a:fld>
            <a:endParaRPr lang="en-US"/>
          </a:p>
        </p:txBody>
      </p:sp>
      <p:sp>
        <p:nvSpPr>
          <p:cNvPr id="224258" name="Rectangle 2"/>
          <p:cNvSpPr>
            <a:spLocks noRo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15EA6F-B0EA-42A8-B1EC-521E2D39CF2E}" type="slidenum">
              <a:rPr lang="en-US"/>
              <a:pPr/>
              <a:t>10</a:t>
            </a:fld>
            <a:endParaRPr lang="en-US"/>
          </a:p>
        </p:txBody>
      </p:sp>
      <p:sp>
        <p:nvSpPr>
          <p:cNvPr id="396290" name="Rectangle 2"/>
          <p:cNvSpPr>
            <a:spLocks noRot="1" noChangeArrowheads="1" noTextEdit="1"/>
          </p:cNvSpPr>
          <p:nvPr>
            <p:ph type="sldImg"/>
          </p:nvPr>
        </p:nvSpPr>
        <p:spPr>
          <a:ln/>
        </p:spPr>
      </p:sp>
      <p:sp>
        <p:nvSpPr>
          <p:cNvPr id="396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C96168-98CC-42E3-B0AB-76EEFA7070B1}" type="slidenum">
              <a:rPr lang="en-US"/>
              <a:pPr/>
              <a:t>100</a:t>
            </a:fld>
            <a:endParaRPr lang="en-US"/>
          </a:p>
        </p:txBody>
      </p:sp>
      <p:sp>
        <p:nvSpPr>
          <p:cNvPr id="630786" name="Rectangle 2"/>
          <p:cNvSpPr>
            <a:spLocks noRo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C9267A-7063-4BBF-85A0-463664A9CB2B}" type="slidenum">
              <a:rPr lang="en-US"/>
              <a:pPr/>
              <a:t>101</a:t>
            </a:fld>
            <a:endParaRPr lang="en-US"/>
          </a:p>
        </p:txBody>
      </p:sp>
      <p:sp>
        <p:nvSpPr>
          <p:cNvPr id="632834" name="Rectangle 2"/>
          <p:cNvSpPr>
            <a:spLocks noRo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C4CDA-B447-4DA1-A49B-A28063976D59}" type="slidenum">
              <a:rPr lang="en-US"/>
              <a:pPr/>
              <a:t>102</a:t>
            </a:fld>
            <a:endParaRPr lang="en-US"/>
          </a:p>
        </p:txBody>
      </p:sp>
      <p:sp>
        <p:nvSpPr>
          <p:cNvPr id="634882" name="Rectangle 2"/>
          <p:cNvSpPr>
            <a:spLocks noRo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785175-C43C-4A07-A578-221E138DCA7F}" type="slidenum">
              <a:rPr lang="en-US"/>
              <a:pPr/>
              <a:t>103</a:t>
            </a:fld>
            <a:endParaRPr lang="en-US"/>
          </a:p>
        </p:txBody>
      </p:sp>
      <p:sp>
        <p:nvSpPr>
          <p:cNvPr id="269314" name="Rectangle 2"/>
          <p:cNvSpPr>
            <a:spLocks noRo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4C5C1A-97FF-4CDA-9E8E-8FCCABD7DBF8}" type="slidenum">
              <a:rPr lang="en-US"/>
              <a:pPr/>
              <a:t>104</a:t>
            </a:fld>
            <a:endParaRPr lang="en-US"/>
          </a:p>
        </p:txBody>
      </p:sp>
      <p:sp>
        <p:nvSpPr>
          <p:cNvPr id="753666" name="Rectangle 2"/>
          <p:cNvSpPr>
            <a:spLocks noRot="1" noChangeArrowheads="1" noTextEdit="1"/>
          </p:cNvSpPr>
          <p:nvPr>
            <p:ph type="sldImg"/>
          </p:nvPr>
        </p:nvSpPr>
        <p:spPr>
          <a:ln/>
        </p:spPr>
      </p:sp>
      <p:sp>
        <p:nvSpPr>
          <p:cNvPr id="75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DDB32F-4E24-4DD3-8F1C-E997E41F8089}" type="slidenum">
              <a:rPr lang="en-US"/>
              <a:pPr/>
              <a:t>105</a:t>
            </a:fld>
            <a:endParaRPr lang="en-US"/>
          </a:p>
        </p:txBody>
      </p:sp>
      <p:sp>
        <p:nvSpPr>
          <p:cNvPr id="271362" name="Rectangle 2"/>
          <p:cNvSpPr>
            <a:spLocks noRo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8D524-A4CC-47BA-926F-DC703EC6590D}" type="slidenum">
              <a:rPr lang="en-US"/>
              <a:pPr/>
              <a:t>106</a:t>
            </a:fld>
            <a:endParaRPr lang="en-US"/>
          </a:p>
        </p:txBody>
      </p:sp>
      <p:sp>
        <p:nvSpPr>
          <p:cNvPr id="275458" name="Rectangle 2"/>
          <p:cNvSpPr>
            <a:spLocks noRo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517F3-F4FF-4266-80F7-99232E6E06FD}" type="slidenum">
              <a:rPr lang="en-US"/>
              <a:pPr/>
              <a:t>107</a:t>
            </a:fld>
            <a:endParaRPr lang="en-US"/>
          </a:p>
        </p:txBody>
      </p:sp>
      <p:sp>
        <p:nvSpPr>
          <p:cNvPr id="277506" name="Rectangle 2"/>
          <p:cNvSpPr>
            <a:spLocks noRo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DEA43-25BE-4CCE-B877-B75617EEE85F}" type="slidenum">
              <a:rPr lang="en-US"/>
              <a:pPr/>
              <a:t>108</a:t>
            </a:fld>
            <a:endParaRPr lang="en-US"/>
          </a:p>
        </p:txBody>
      </p:sp>
      <p:sp>
        <p:nvSpPr>
          <p:cNvPr id="279554" name="Rectangle 2"/>
          <p:cNvSpPr>
            <a:spLocks noRo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C399AA-D1A3-4708-A57B-3783B430D8B2}" type="slidenum">
              <a:rPr lang="en-US"/>
              <a:pPr/>
              <a:t>109</a:t>
            </a:fld>
            <a:endParaRPr lang="en-US"/>
          </a:p>
        </p:txBody>
      </p:sp>
      <p:sp>
        <p:nvSpPr>
          <p:cNvPr id="281602" name="Rectangle 2"/>
          <p:cNvSpPr>
            <a:spLocks noRo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76C60-04D0-420D-B672-A02D0A0BF1E6}" type="slidenum">
              <a:rPr lang="en-US"/>
              <a:pPr/>
              <a:t>11</a:t>
            </a:fld>
            <a:endParaRPr lang="en-US"/>
          </a:p>
        </p:txBody>
      </p:sp>
      <p:sp>
        <p:nvSpPr>
          <p:cNvPr id="400386" name="Rectangle 2"/>
          <p:cNvSpPr>
            <a:spLocks noRot="1" noChangeArrowheads="1" noTextEdit="1"/>
          </p:cNvSpPr>
          <p:nvPr>
            <p:ph type="sldImg"/>
          </p:nvPr>
        </p:nvSpPr>
        <p:spPr>
          <a:ln/>
        </p:spPr>
      </p:sp>
      <p:sp>
        <p:nvSpPr>
          <p:cNvPr id="400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DD44D4-B62E-4C31-8BF6-069119611339}" type="slidenum">
              <a:rPr lang="en-US"/>
              <a:pPr/>
              <a:t>110</a:t>
            </a:fld>
            <a:endParaRPr lang="en-US"/>
          </a:p>
        </p:txBody>
      </p:sp>
      <p:sp>
        <p:nvSpPr>
          <p:cNvPr id="636930" name="Rectangle 2"/>
          <p:cNvSpPr>
            <a:spLocks noRo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758ABB-C901-4996-9136-47BD016F56C0}" type="slidenum">
              <a:rPr lang="en-US"/>
              <a:pPr/>
              <a:t>111</a:t>
            </a:fld>
            <a:endParaRPr lang="en-US"/>
          </a:p>
        </p:txBody>
      </p:sp>
      <p:sp>
        <p:nvSpPr>
          <p:cNvPr id="285698" name="Rectangle 2"/>
          <p:cNvSpPr>
            <a:spLocks noRo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36F1A5-D84A-49FF-8976-341FDA31532C}" type="slidenum">
              <a:rPr lang="en-US"/>
              <a:pPr/>
              <a:t>112</a:t>
            </a:fld>
            <a:endParaRPr lang="en-US"/>
          </a:p>
        </p:txBody>
      </p:sp>
      <p:sp>
        <p:nvSpPr>
          <p:cNvPr id="755714" name="Rectangle 2"/>
          <p:cNvSpPr>
            <a:spLocks noRot="1" noChangeArrowheads="1" noTextEdit="1"/>
          </p:cNvSpPr>
          <p:nvPr>
            <p:ph type="sldImg"/>
          </p:nvPr>
        </p:nvSpPr>
        <p:spPr>
          <a:ln/>
        </p:spPr>
      </p:sp>
      <p:sp>
        <p:nvSpPr>
          <p:cNvPr id="75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1A64E-A740-4D93-846B-F667690ED5CD}" type="slidenum">
              <a:rPr lang="en-US"/>
              <a:pPr/>
              <a:t>113</a:t>
            </a:fld>
            <a:endParaRPr lang="en-US"/>
          </a:p>
        </p:txBody>
      </p:sp>
      <p:sp>
        <p:nvSpPr>
          <p:cNvPr id="336898" name="Rectangle 2"/>
          <p:cNvSpPr>
            <a:spLocks noRo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7E973-3246-48B9-9DB6-004648CBCBEB}" type="slidenum">
              <a:rPr lang="en-US"/>
              <a:pPr/>
              <a:t>114</a:t>
            </a:fld>
            <a:endParaRPr lang="en-US"/>
          </a:p>
        </p:txBody>
      </p:sp>
      <p:sp>
        <p:nvSpPr>
          <p:cNvPr id="347138" name="Rectangle 2"/>
          <p:cNvSpPr>
            <a:spLocks noRo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735B8F-1381-4A4F-80D2-6AEE5899634A}" type="slidenum">
              <a:rPr lang="en-US"/>
              <a:pPr/>
              <a:t>115</a:t>
            </a:fld>
            <a:endParaRPr lang="en-US"/>
          </a:p>
        </p:txBody>
      </p:sp>
      <p:sp>
        <p:nvSpPr>
          <p:cNvPr id="776194" name="Rectangle 2"/>
          <p:cNvSpPr>
            <a:spLocks noRo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D6F260-7C09-4106-975F-2B4E637A4839}" type="slidenum">
              <a:rPr lang="en-US"/>
              <a:pPr/>
              <a:t>116</a:t>
            </a:fld>
            <a:endParaRPr lang="en-US"/>
          </a:p>
        </p:txBody>
      </p:sp>
      <p:sp>
        <p:nvSpPr>
          <p:cNvPr id="349186" name="Rectangle 2"/>
          <p:cNvSpPr>
            <a:spLocks noRo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344B86-5F20-41BD-8220-F8E22CD45CD5}" type="slidenum">
              <a:rPr lang="en-US"/>
              <a:pPr/>
              <a:t>117</a:t>
            </a:fld>
            <a:endParaRPr lang="en-US"/>
          </a:p>
        </p:txBody>
      </p:sp>
      <p:sp>
        <p:nvSpPr>
          <p:cNvPr id="351234" name="Rectangle 2"/>
          <p:cNvSpPr>
            <a:spLocks noRo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C8BF70-541C-4B9C-B36C-DAAC2307AA49}" type="slidenum">
              <a:rPr lang="en-US"/>
              <a:pPr/>
              <a:t>118</a:t>
            </a:fld>
            <a:endParaRPr lang="en-US"/>
          </a:p>
        </p:txBody>
      </p:sp>
      <p:sp>
        <p:nvSpPr>
          <p:cNvPr id="353282" name="Rectangle 2"/>
          <p:cNvSpPr>
            <a:spLocks noRot="1"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ED3CA2-E049-4459-B2A3-8A988C68ED71}" type="slidenum">
              <a:rPr lang="en-US"/>
              <a:pPr/>
              <a:t>119</a:t>
            </a:fld>
            <a:endParaRPr lang="en-US"/>
          </a:p>
        </p:txBody>
      </p:sp>
      <p:sp>
        <p:nvSpPr>
          <p:cNvPr id="355330" name="Rectangle 2"/>
          <p:cNvSpPr>
            <a:spLocks noRo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EE28C-5D8C-4234-A057-C35D31D16931}" type="slidenum">
              <a:rPr lang="en-US"/>
              <a:pPr/>
              <a:t>12</a:t>
            </a:fld>
            <a:endParaRPr lang="en-US"/>
          </a:p>
        </p:txBody>
      </p:sp>
      <p:sp>
        <p:nvSpPr>
          <p:cNvPr id="761858" name="Rectangle 2"/>
          <p:cNvSpPr>
            <a:spLocks noRot="1" noChangeArrowheads="1" noTextEdit="1"/>
          </p:cNvSpPr>
          <p:nvPr>
            <p:ph type="sldImg"/>
          </p:nvPr>
        </p:nvSpPr>
        <p:spPr>
          <a:ln/>
        </p:spPr>
      </p:sp>
      <p:sp>
        <p:nvSpPr>
          <p:cNvPr id="761859" name="Rectangle 3"/>
          <p:cNvSpPr>
            <a:spLocks noGrp="1" noChangeArrowheads="1"/>
          </p:cNvSpPr>
          <p:nvPr>
            <p:ph type="body" idx="1"/>
          </p:nvPr>
        </p:nvSpPr>
        <p:spPr/>
        <p:txBody>
          <a:bodyPr/>
          <a:lstStyle/>
          <a:p>
            <a:r>
              <a:rPr lang="en-IN"/>
              <a:t>In this slide you need to show the calculation to</a:t>
            </a:r>
            <a:r>
              <a:rPr lang="en-US"/>
              <a:t> determine the sum of an arithmetic progression for bubble sort algorithm. Refer to student guide. </a:t>
            </a:r>
            <a:endParaRPr lang="en-I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D0713F-4061-4313-AB10-5F20D5A25B46}" type="slidenum">
              <a:rPr lang="en-US"/>
              <a:pPr/>
              <a:t>120</a:t>
            </a:fld>
            <a:endParaRPr lang="en-US"/>
          </a:p>
        </p:txBody>
      </p:sp>
      <p:sp>
        <p:nvSpPr>
          <p:cNvPr id="357378" name="Rectangle 2"/>
          <p:cNvSpPr>
            <a:spLocks noRo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D3556-6FCE-451D-BA57-75EDA810778E}" type="slidenum">
              <a:rPr lang="en-US"/>
              <a:pPr/>
              <a:t>121</a:t>
            </a:fld>
            <a:endParaRPr lang="en-US"/>
          </a:p>
        </p:txBody>
      </p:sp>
      <p:sp>
        <p:nvSpPr>
          <p:cNvPr id="359426" name="Rectangle 2"/>
          <p:cNvSpPr>
            <a:spLocks noRo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10E7B5-E005-472D-A224-3756DD37421A}" type="slidenum">
              <a:rPr lang="en-US"/>
              <a:pPr/>
              <a:t>122</a:t>
            </a:fld>
            <a:endParaRPr lang="en-US"/>
          </a:p>
        </p:txBody>
      </p:sp>
      <p:sp>
        <p:nvSpPr>
          <p:cNvPr id="361474" name="Rectangle 2"/>
          <p:cNvSpPr>
            <a:spLocks noRo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4CB81F-4838-43BD-8F0A-3B78F281684E}" type="slidenum">
              <a:rPr lang="en-US"/>
              <a:pPr/>
              <a:t>123</a:t>
            </a:fld>
            <a:endParaRPr lang="en-US"/>
          </a:p>
        </p:txBody>
      </p:sp>
      <p:sp>
        <p:nvSpPr>
          <p:cNvPr id="363522" name="Rectangle 2"/>
          <p:cNvSpPr>
            <a:spLocks noRo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2E24E2-0AC9-4E79-9802-3F54EA52FA0B}" type="slidenum">
              <a:rPr lang="en-US"/>
              <a:pPr/>
              <a:t>124</a:t>
            </a:fld>
            <a:endParaRPr lang="en-US"/>
          </a:p>
        </p:txBody>
      </p:sp>
      <p:sp>
        <p:nvSpPr>
          <p:cNvPr id="757762" name="Rectangle 2"/>
          <p:cNvSpPr>
            <a:spLocks noRot="1" noChangeArrowheads="1" noTextEdit="1"/>
          </p:cNvSpPr>
          <p:nvPr>
            <p:ph type="sldImg"/>
          </p:nvPr>
        </p:nvSpPr>
        <p:spPr>
          <a:ln/>
        </p:spPr>
      </p:sp>
      <p:sp>
        <p:nvSpPr>
          <p:cNvPr id="75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933500-6A40-49DC-B565-EA144C0855AD}" type="slidenum">
              <a:rPr lang="en-US"/>
              <a:pPr/>
              <a:t>125</a:t>
            </a:fld>
            <a:endParaRPr lang="en-US"/>
          </a:p>
        </p:txBody>
      </p:sp>
      <p:sp>
        <p:nvSpPr>
          <p:cNvPr id="643074" name="Rectangle 2"/>
          <p:cNvSpPr>
            <a:spLocks noRot="1" noChangeArrowheads="1" noTextEdit="1"/>
          </p:cNvSpPr>
          <p:nvPr>
            <p:ph type="sldImg"/>
          </p:nvPr>
        </p:nvSpPr>
        <p:spPr>
          <a:ln/>
        </p:spPr>
      </p:sp>
      <p:sp>
        <p:nvSpPr>
          <p:cNvPr id="643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E4D32B-EADD-4D04-AFF3-898D9DC559A2}" type="slidenum">
              <a:rPr lang="en-US"/>
              <a:pPr/>
              <a:t>126</a:t>
            </a:fld>
            <a:endParaRPr lang="en-US"/>
          </a:p>
        </p:txBody>
      </p:sp>
      <p:sp>
        <p:nvSpPr>
          <p:cNvPr id="778242" name="Rectangle 2"/>
          <p:cNvSpPr>
            <a:spLocks noRo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0A0E80-F64A-4185-8856-281818EE7456}" type="slidenum">
              <a:rPr lang="en-US"/>
              <a:pPr/>
              <a:t>127</a:t>
            </a:fld>
            <a:endParaRPr lang="en-US"/>
          </a:p>
        </p:txBody>
      </p:sp>
      <p:sp>
        <p:nvSpPr>
          <p:cNvPr id="645122" name="Rectangle 2"/>
          <p:cNvSpPr>
            <a:spLocks noRo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28C63B-5B98-4914-900D-3FDD9F3C5F24}" type="slidenum">
              <a:rPr lang="en-US"/>
              <a:pPr/>
              <a:t>128</a:t>
            </a:fld>
            <a:endParaRPr lang="en-US"/>
          </a:p>
        </p:txBody>
      </p:sp>
      <p:sp>
        <p:nvSpPr>
          <p:cNvPr id="647170" name="Rectangle 2"/>
          <p:cNvSpPr>
            <a:spLocks noRot="1" noChangeArrowheads="1" noTextEdit="1"/>
          </p:cNvSpPr>
          <p:nvPr>
            <p:ph type="sldImg"/>
          </p:nvPr>
        </p:nvSpPr>
        <p:spPr>
          <a:ln/>
        </p:spPr>
      </p:sp>
      <p:sp>
        <p:nvSpPr>
          <p:cNvPr id="647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D1750-F581-4D48-9B68-5ECEF072F922}" type="slidenum">
              <a:rPr lang="en-US"/>
              <a:pPr/>
              <a:t>129</a:t>
            </a:fld>
            <a:endParaRPr lang="en-US"/>
          </a:p>
        </p:txBody>
      </p:sp>
      <p:sp>
        <p:nvSpPr>
          <p:cNvPr id="649218" name="Rectangle 2"/>
          <p:cNvSpPr>
            <a:spLocks noRot="1" noChangeArrowheads="1" noTextEdit="1"/>
          </p:cNvSpPr>
          <p:nvPr>
            <p:ph type="sldImg"/>
          </p:nvPr>
        </p:nvSpPr>
        <p:spPr>
          <a:ln/>
        </p:spPr>
      </p:sp>
      <p:sp>
        <p:nvSpPr>
          <p:cNvPr id="64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4B5B92-3055-4282-8485-E5480CF89334}" type="slidenum">
              <a:rPr lang="en-US"/>
              <a:pPr/>
              <a:t>13</a:t>
            </a:fld>
            <a:endParaRPr lang="en-US"/>
          </a:p>
        </p:txBody>
      </p:sp>
      <p:sp>
        <p:nvSpPr>
          <p:cNvPr id="763906" name="Rectangle 2"/>
          <p:cNvSpPr>
            <a:spLocks noRot="1" noChangeArrowheads="1" noTextEdit="1"/>
          </p:cNvSpPr>
          <p:nvPr>
            <p:ph type="sldImg"/>
          </p:nvPr>
        </p:nvSpPr>
        <p:spPr>
          <a:ln/>
        </p:spPr>
      </p:sp>
      <p:sp>
        <p:nvSpPr>
          <p:cNvPr id="763907" name="Rectangle 3"/>
          <p:cNvSpPr>
            <a:spLocks noGrp="1" noChangeArrowheads="1"/>
          </p:cNvSpPr>
          <p:nvPr>
            <p:ph type="body" idx="1"/>
          </p:nvPr>
        </p:nvSpPr>
        <p:spPr/>
        <p:txBody>
          <a:bodyPr/>
          <a:lstStyle/>
          <a:p>
            <a:r>
              <a:rPr lang="en-IN"/>
              <a:t>In this slide you need to show the calculation to</a:t>
            </a:r>
            <a:r>
              <a:rPr lang="en-US"/>
              <a:t> determine the sum of an arithmetic progression for bubble sort algorithm. Refer to student guide. </a:t>
            </a:r>
            <a:endParaRPr lang="en-IN"/>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F307CC-5E89-455A-9719-1793761633BA}" type="slidenum">
              <a:rPr lang="en-US"/>
              <a:pPr/>
              <a:t>130</a:t>
            </a:fld>
            <a:endParaRPr lang="en-US"/>
          </a:p>
        </p:txBody>
      </p:sp>
      <p:sp>
        <p:nvSpPr>
          <p:cNvPr id="651266" name="Rectangle 2"/>
          <p:cNvSpPr>
            <a:spLocks noRot="1" noChangeArrowheads="1" noTextEdit="1"/>
          </p:cNvSpPr>
          <p:nvPr>
            <p:ph type="sldImg"/>
          </p:nvPr>
        </p:nvSpPr>
        <p:spPr>
          <a:ln/>
        </p:spPr>
      </p:sp>
      <p:sp>
        <p:nvSpPr>
          <p:cNvPr id="65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6CDC3-C995-42F1-8666-92743EB2D28D}" type="slidenum">
              <a:rPr lang="en-US"/>
              <a:pPr/>
              <a:t>131</a:t>
            </a:fld>
            <a:endParaRPr lang="en-US"/>
          </a:p>
        </p:txBody>
      </p:sp>
      <p:sp>
        <p:nvSpPr>
          <p:cNvPr id="653314" name="Rectangle 2"/>
          <p:cNvSpPr>
            <a:spLocks noRot="1" noChangeArrowheads="1" noTextEdit="1"/>
          </p:cNvSpPr>
          <p:nvPr>
            <p:ph type="sldImg"/>
          </p:nvPr>
        </p:nvSpPr>
        <p:spPr>
          <a:ln/>
        </p:spPr>
      </p:sp>
      <p:sp>
        <p:nvSpPr>
          <p:cNvPr id="65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7BF215-B49B-453E-920D-7FFD3BDF0F70}" type="slidenum">
              <a:rPr lang="en-US"/>
              <a:pPr/>
              <a:t>132</a:t>
            </a:fld>
            <a:endParaRPr lang="en-US"/>
          </a:p>
        </p:txBody>
      </p:sp>
      <p:sp>
        <p:nvSpPr>
          <p:cNvPr id="655362" name="Rectangle 2"/>
          <p:cNvSpPr>
            <a:spLocks noRot="1" noChangeArrowheads="1" noTextEdit="1"/>
          </p:cNvSpPr>
          <p:nvPr>
            <p:ph type="sldImg"/>
          </p:nvPr>
        </p:nvSpPr>
        <p:spPr>
          <a:ln/>
        </p:spPr>
      </p:sp>
      <p:sp>
        <p:nvSpPr>
          <p:cNvPr id="65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6511D4-1642-479A-A6C5-964188F3D960}" type="slidenum">
              <a:rPr lang="en-US"/>
              <a:pPr/>
              <a:t>133</a:t>
            </a:fld>
            <a:endParaRPr lang="en-US"/>
          </a:p>
        </p:txBody>
      </p:sp>
      <p:sp>
        <p:nvSpPr>
          <p:cNvPr id="657410" name="Rectangle 2"/>
          <p:cNvSpPr>
            <a:spLocks noRot="1" noChangeArrowheads="1" noTextEdit="1"/>
          </p:cNvSpPr>
          <p:nvPr>
            <p:ph type="sldImg"/>
          </p:nvPr>
        </p:nvSpPr>
        <p:spPr>
          <a:ln/>
        </p:spPr>
      </p:sp>
      <p:sp>
        <p:nvSpPr>
          <p:cNvPr id="65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93D83-9E90-4CE6-8D41-6396F53E044C}" type="slidenum">
              <a:rPr lang="en-US"/>
              <a:pPr/>
              <a:t>134</a:t>
            </a:fld>
            <a:endParaRPr lang="en-US"/>
          </a:p>
        </p:txBody>
      </p:sp>
      <p:sp>
        <p:nvSpPr>
          <p:cNvPr id="718850" name="Rectangle 2"/>
          <p:cNvSpPr>
            <a:spLocks noRot="1" noChangeArrowheads="1" noTextEdit="1"/>
          </p:cNvSpPr>
          <p:nvPr>
            <p:ph type="sldImg"/>
          </p:nvPr>
        </p:nvSpPr>
        <p:spPr>
          <a:ln/>
        </p:spPr>
      </p:sp>
      <p:sp>
        <p:nvSpPr>
          <p:cNvPr id="718851" name="Rectangle 3"/>
          <p:cNvSpPr>
            <a:spLocks noGrp="1" noChangeArrowheads="1"/>
          </p:cNvSpPr>
          <p:nvPr>
            <p:ph type="body" idx="1"/>
          </p:nvPr>
        </p:nvSpPr>
        <p:spPr/>
        <p:txBody>
          <a:bodyPr/>
          <a:lstStyle/>
          <a:p>
            <a:r>
              <a:rPr lang="en-US"/>
              <a:t>In this activity, you need to write a program to implement insert and traverse operations on a binary search tree that contains the words in a dictionary.</a:t>
            </a:r>
          </a:p>
          <a:p>
            <a:r>
              <a:rPr lang="en-US"/>
              <a:t>You can use a data file provided to you, instead of typing the complete code. The data file that stores the complete program is stored at the given location: </a:t>
            </a:r>
          </a:p>
          <a:p>
            <a:r>
              <a:rPr lang="en-US" b="1"/>
              <a:t>TIRM</a:t>
            </a:r>
            <a:r>
              <a:rPr lang="en-US" b="1">
                <a:sym typeface="Wingdings" pitchFamily="2" charset="2"/>
              </a:rPr>
              <a:t></a:t>
            </a:r>
            <a:r>
              <a:rPr lang="en-US" b="1"/>
              <a:t>Datafiles for Faculty</a:t>
            </a:r>
            <a:r>
              <a:rPr lang="en-US" b="1">
                <a:sym typeface="Wingdings" pitchFamily="2" charset="2"/>
              </a:rPr>
              <a:t></a:t>
            </a:r>
            <a:r>
              <a:rPr lang="en-US" b="1"/>
              <a:t>Chapter 08</a:t>
            </a:r>
            <a:r>
              <a:rPr lang="en-US" b="1">
                <a:sym typeface="Wingdings" pitchFamily="2" charset="2"/>
              </a:rPr>
              <a:t></a:t>
            </a:r>
            <a:r>
              <a:rPr lang="en-US" b="1"/>
              <a:t>Activities</a:t>
            </a:r>
            <a:r>
              <a:rPr lang="en-US" b="1">
                <a:sym typeface="Wingdings" pitchFamily="2" charset="2"/>
              </a:rPr>
              <a:t></a:t>
            </a:r>
            <a:r>
              <a:rPr lang="en-US" b="1"/>
              <a:t>BinarySearchTree_CSharp.txt</a:t>
            </a:r>
            <a:r>
              <a:rPr lang="en-US"/>
              <a:t> </a:t>
            </a:r>
          </a:p>
          <a:p>
            <a:r>
              <a:rPr lang="en-US" b="1"/>
              <a:t>TIRM</a:t>
            </a:r>
            <a:r>
              <a:rPr lang="en-US" b="1">
                <a:sym typeface="Wingdings" pitchFamily="2" charset="2"/>
              </a:rPr>
              <a:t></a:t>
            </a:r>
            <a:r>
              <a:rPr lang="en-US" b="1"/>
              <a:t>Datafiles for Faculty</a:t>
            </a:r>
            <a:r>
              <a:rPr lang="en-US" b="1">
                <a:sym typeface="Wingdings" pitchFamily="2" charset="2"/>
              </a:rPr>
              <a:t></a:t>
            </a:r>
            <a:r>
              <a:rPr lang="en-US" b="1"/>
              <a:t>Chapter 08</a:t>
            </a:r>
            <a:r>
              <a:rPr lang="en-US" b="1">
                <a:sym typeface="Wingdings" pitchFamily="2" charset="2"/>
              </a:rPr>
              <a:t></a:t>
            </a:r>
            <a:r>
              <a:rPr lang="en-US" b="1"/>
              <a:t>Activities</a:t>
            </a:r>
            <a:r>
              <a:rPr lang="en-US" b="1">
                <a:sym typeface="Wingdings" pitchFamily="2" charset="2"/>
              </a:rPr>
              <a:t></a:t>
            </a:r>
            <a:r>
              <a:rPr lang="en-US" b="1"/>
              <a:t>BinarySearchTree_C++.txt</a:t>
            </a:r>
            <a:r>
              <a:rPr lang="en-US"/>
              <a:t> </a:t>
            </a:r>
          </a:p>
          <a:p>
            <a:r>
              <a:rPr lang="en-US"/>
              <a:t>Also explain the program to students.</a:t>
            </a:r>
          </a:p>
          <a:p>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852F94-A798-4934-86CB-B7C69373EF8A}" type="slidenum">
              <a:rPr lang="en-US"/>
              <a:pPr/>
              <a:t>135</a:t>
            </a:fld>
            <a:endParaRPr lang="en-US"/>
          </a:p>
        </p:txBody>
      </p:sp>
      <p:sp>
        <p:nvSpPr>
          <p:cNvPr id="704514" name="Rectangle 2"/>
          <p:cNvSpPr>
            <a:spLocks noRo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IN"/>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37B7F-6340-43AE-829A-2DDB84E671E8}" type="slidenum">
              <a:rPr lang="en-US"/>
              <a:pPr/>
              <a:t>136</a:t>
            </a:fld>
            <a:endParaRPr lang="en-US"/>
          </a:p>
        </p:txBody>
      </p:sp>
      <p:sp>
        <p:nvSpPr>
          <p:cNvPr id="706562" name="Rectangle 2"/>
          <p:cNvSpPr>
            <a:spLocks noRo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C95776-6FA5-40CF-AA12-ABD955BA9112}" type="slidenum">
              <a:rPr lang="en-US"/>
              <a:pPr/>
              <a:t>14</a:t>
            </a:fld>
            <a:endParaRPr lang="en-US"/>
          </a:p>
        </p:txBody>
      </p:sp>
      <p:sp>
        <p:nvSpPr>
          <p:cNvPr id="297986" name="Rectangle 2"/>
          <p:cNvSpPr>
            <a:spLocks noRo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CABDCB-1D76-4B7F-AF8E-91EED4AE0785}" type="slidenum">
              <a:rPr lang="en-US"/>
              <a:pPr/>
              <a:t>15</a:t>
            </a:fld>
            <a:endParaRPr lang="en-US"/>
          </a:p>
        </p:txBody>
      </p:sp>
      <p:sp>
        <p:nvSpPr>
          <p:cNvPr id="729090" name="Rectangle 2"/>
          <p:cNvSpPr>
            <a:spLocks noRo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174DCA-C87A-4A63-981E-DC5C204AB828}" type="slidenum">
              <a:rPr lang="en-US"/>
              <a:pPr/>
              <a:t>16</a:t>
            </a:fld>
            <a:endParaRPr lang="en-US"/>
          </a:p>
        </p:txBody>
      </p:sp>
      <p:sp>
        <p:nvSpPr>
          <p:cNvPr id="731138" name="Rectangle 2"/>
          <p:cNvSpPr>
            <a:spLocks noRo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60F4B8-963D-4D1E-B936-3A3C125DAC1C}" type="slidenum">
              <a:rPr lang="en-US"/>
              <a:pPr/>
              <a:t>17</a:t>
            </a:fld>
            <a:endParaRPr lang="en-US"/>
          </a:p>
        </p:txBody>
      </p:sp>
      <p:sp>
        <p:nvSpPr>
          <p:cNvPr id="300034" name="Rectangle 2"/>
          <p:cNvSpPr>
            <a:spLocks noRot="1" noChangeArrowheads="1" noTextEdit="1"/>
          </p:cNvSpPr>
          <p:nvPr>
            <p:ph type="sldImg"/>
          </p:nvPr>
        </p:nvSpPr>
        <p:spPr>
          <a:ln/>
        </p:spPr>
      </p:sp>
      <p:sp>
        <p:nvSpPr>
          <p:cNvPr id="300035" name="Rectangle 3"/>
          <p:cNvSpPr>
            <a:spLocks noGrp="1" noChangeArrowheads="1"/>
          </p:cNvSpPr>
          <p:nvPr>
            <p:ph type="body" idx="1"/>
          </p:nvPr>
        </p:nvSpPr>
        <p:spPr/>
        <p:txBody>
          <a:bodyPr/>
          <a:lstStyle/>
          <a:p>
            <a:r>
              <a:rPr lang="en-US"/>
              <a:t>Explain that the node marked 0 is stored at index 0 in the array, the node marked 1 is stored at index 1 in the array, and so on.</a:t>
            </a:r>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2424E-3928-404A-91DE-3C981F375392}" type="slidenum">
              <a:rPr lang="en-US"/>
              <a:pPr/>
              <a:t>18</a:t>
            </a:fld>
            <a:endParaRPr lang="en-US"/>
          </a:p>
        </p:txBody>
      </p:sp>
      <p:sp>
        <p:nvSpPr>
          <p:cNvPr id="306178" name="Rectangle 2"/>
          <p:cNvSpPr>
            <a:spLocks noRo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EBE9E-455F-470F-8E18-F6AA374295B3}" type="slidenum">
              <a:rPr lang="en-US"/>
              <a:pPr/>
              <a:t>19</a:t>
            </a:fld>
            <a:endParaRPr lang="en-US"/>
          </a:p>
        </p:txBody>
      </p:sp>
      <p:sp>
        <p:nvSpPr>
          <p:cNvPr id="320514" name="Rectangle 2"/>
          <p:cNvSpPr>
            <a:spLocks noRot="1" noChangeArrowheads="1" noTextEdit="1"/>
          </p:cNvSpPr>
          <p:nvPr>
            <p:ph type="sldImg"/>
          </p:nvPr>
        </p:nvSpPr>
        <p:spPr>
          <a:ln/>
        </p:spPr>
      </p:sp>
      <p:sp>
        <p:nvSpPr>
          <p:cNvPr id="32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E7808-0DE4-4149-A98A-5B6EF9056B77}" type="slidenum">
              <a:rPr lang="en-US"/>
              <a:pPr/>
              <a:t>2</a:t>
            </a:fld>
            <a:endParaRPr lang="en-US"/>
          </a:p>
        </p:txBody>
      </p:sp>
      <p:sp>
        <p:nvSpPr>
          <p:cNvPr id="289794" name="Rectangle 2"/>
          <p:cNvSpPr>
            <a:spLocks noRo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F48124-6F6D-4D9F-AB2D-DC5CE7496A40}" type="slidenum">
              <a:rPr lang="en-US"/>
              <a:pPr/>
              <a:t>20</a:t>
            </a:fld>
            <a:endParaRPr lang="en-US"/>
          </a:p>
        </p:txBody>
      </p:sp>
      <p:sp>
        <p:nvSpPr>
          <p:cNvPr id="308226" name="Rectangle 2"/>
          <p:cNvSpPr>
            <a:spLocks noRo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6F3FBC-4FC3-424D-A215-11BDFE6CC3E8}" type="slidenum">
              <a:rPr lang="en-US"/>
              <a:pPr/>
              <a:t>21</a:t>
            </a:fld>
            <a:endParaRPr lang="en-US"/>
          </a:p>
        </p:txBody>
      </p:sp>
      <p:sp>
        <p:nvSpPr>
          <p:cNvPr id="829442" name="Rectangle 2"/>
          <p:cNvSpPr>
            <a:spLocks noRot="1" noChangeArrowheads="1" noTextEdit="1"/>
          </p:cNvSpPr>
          <p:nvPr>
            <p:ph type="sldImg"/>
          </p:nvPr>
        </p:nvSpPr>
        <p:spPr>
          <a:ln/>
        </p:spPr>
      </p:sp>
      <p:sp>
        <p:nvSpPr>
          <p:cNvPr id="82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EF88B-8E85-4439-BF83-309EC0445BA7}" type="slidenum">
              <a:rPr lang="en-US"/>
              <a:pPr/>
              <a:t>22</a:t>
            </a:fld>
            <a:endParaRPr lang="en-US"/>
          </a:p>
        </p:txBody>
      </p:sp>
      <p:sp>
        <p:nvSpPr>
          <p:cNvPr id="782338" name="Rectangle 2"/>
          <p:cNvSpPr>
            <a:spLocks noRot="1" noChangeArrowheads="1" noTextEdit="1"/>
          </p:cNvSpPr>
          <p:nvPr>
            <p:ph type="sldImg"/>
          </p:nvPr>
        </p:nvSpPr>
        <p:spPr>
          <a:ln/>
        </p:spPr>
      </p:sp>
      <p:sp>
        <p:nvSpPr>
          <p:cNvPr id="78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DE41BA-1C80-4AFE-A359-7CB0D9E7E581}" type="slidenum">
              <a:rPr lang="en-US"/>
              <a:pPr/>
              <a:t>23</a:t>
            </a:fld>
            <a:endParaRPr lang="en-US"/>
          </a:p>
        </p:txBody>
      </p:sp>
      <p:sp>
        <p:nvSpPr>
          <p:cNvPr id="784386" name="Rectangle 2"/>
          <p:cNvSpPr>
            <a:spLocks noRo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12630-FC3C-4C57-8E2D-EF7435D92127}" type="slidenum">
              <a:rPr lang="en-US"/>
              <a:pPr/>
              <a:t>24</a:t>
            </a:fld>
            <a:endParaRPr lang="en-US"/>
          </a:p>
        </p:txBody>
      </p:sp>
      <p:sp>
        <p:nvSpPr>
          <p:cNvPr id="786434" name="Rectangle 2"/>
          <p:cNvSpPr>
            <a:spLocks noRo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0D160-C10C-4757-822C-3118298BB64C}" type="slidenum">
              <a:rPr lang="en-US"/>
              <a:pPr/>
              <a:t>25</a:t>
            </a:fld>
            <a:endParaRPr lang="en-US"/>
          </a:p>
        </p:txBody>
      </p:sp>
      <p:sp>
        <p:nvSpPr>
          <p:cNvPr id="788482" name="Rectangle 2"/>
          <p:cNvSpPr>
            <a:spLocks noRo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EE40C-37C3-4656-B59F-2D428DD2F51C}" type="slidenum">
              <a:rPr lang="en-US"/>
              <a:pPr/>
              <a:t>26</a:t>
            </a:fld>
            <a:endParaRPr lang="en-US"/>
          </a:p>
        </p:txBody>
      </p:sp>
      <p:sp>
        <p:nvSpPr>
          <p:cNvPr id="790530" name="Rectangle 2"/>
          <p:cNvSpPr>
            <a:spLocks noRo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2091B3-CEEA-4F94-B44E-79C4259DD570}" type="slidenum">
              <a:rPr lang="en-US"/>
              <a:pPr/>
              <a:t>27</a:t>
            </a:fld>
            <a:endParaRPr lang="en-US"/>
          </a:p>
        </p:txBody>
      </p:sp>
      <p:sp>
        <p:nvSpPr>
          <p:cNvPr id="792578" name="Rectangle 2"/>
          <p:cNvSpPr>
            <a:spLocks noRo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6A3B42-A5ED-4F9F-A31B-314902E60911}" type="slidenum">
              <a:rPr lang="en-US"/>
              <a:pPr/>
              <a:t>28</a:t>
            </a:fld>
            <a:endParaRPr lang="en-US"/>
          </a:p>
        </p:txBody>
      </p:sp>
      <p:sp>
        <p:nvSpPr>
          <p:cNvPr id="794626" name="Rectangle 2"/>
          <p:cNvSpPr>
            <a:spLocks noRot="1" noChangeArrowheads="1" noTextEdit="1"/>
          </p:cNvSpPr>
          <p:nvPr>
            <p:ph type="sldImg"/>
          </p:nvPr>
        </p:nvSpPr>
        <p:spPr>
          <a:ln/>
        </p:spPr>
      </p:sp>
      <p:sp>
        <p:nvSpPr>
          <p:cNvPr id="79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A2E4B8-62A3-4DF8-9BFD-3E8BDA2E4271}" type="slidenum">
              <a:rPr lang="en-US"/>
              <a:pPr/>
              <a:t>29</a:t>
            </a:fld>
            <a:endParaRPr lang="en-US"/>
          </a:p>
        </p:txBody>
      </p:sp>
      <p:sp>
        <p:nvSpPr>
          <p:cNvPr id="796674" name="Rectangle 2"/>
          <p:cNvSpPr>
            <a:spLocks noRo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5A5C5C-995B-4D01-A232-2B27AA0FB67F}" type="slidenum">
              <a:rPr lang="en-US"/>
              <a:pPr/>
              <a:t>3</a:t>
            </a:fld>
            <a:endParaRPr lang="en-US"/>
          </a:p>
        </p:txBody>
      </p:sp>
      <p:sp>
        <p:nvSpPr>
          <p:cNvPr id="291842" name="Rectangle 2"/>
          <p:cNvSpPr>
            <a:spLocks noRo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D267CF-0C29-4895-B3D0-921574FBAC36}" type="slidenum">
              <a:rPr lang="en-US"/>
              <a:pPr/>
              <a:t>30</a:t>
            </a:fld>
            <a:endParaRPr lang="en-US"/>
          </a:p>
        </p:txBody>
      </p:sp>
      <p:sp>
        <p:nvSpPr>
          <p:cNvPr id="798722" name="Rectangle 2"/>
          <p:cNvSpPr>
            <a:spLocks noRo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1EA751-3331-4AE9-B131-8D194F64C592}" type="slidenum">
              <a:rPr lang="en-US"/>
              <a:pPr/>
              <a:t>31</a:t>
            </a:fld>
            <a:endParaRPr lang="en-US"/>
          </a:p>
        </p:txBody>
      </p:sp>
      <p:sp>
        <p:nvSpPr>
          <p:cNvPr id="800770" name="Rectangle 2"/>
          <p:cNvSpPr>
            <a:spLocks noRot="1" noChangeArrowheads="1" noTextEdit="1"/>
          </p:cNvSpPr>
          <p:nvPr>
            <p:ph type="sldImg"/>
          </p:nvPr>
        </p:nvSpPr>
        <p:spPr>
          <a:ln/>
        </p:spPr>
      </p:sp>
      <p:sp>
        <p:nvSpPr>
          <p:cNvPr id="80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417A26-3ACF-4D56-BCA5-B6175B407626}" type="slidenum">
              <a:rPr lang="en-US"/>
              <a:pPr/>
              <a:t>32</a:t>
            </a:fld>
            <a:endParaRPr lang="en-US"/>
          </a:p>
        </p:txBody>
      </p:sp>
      <p:sp>
        <p:nvSpPr>
          <p:cNvPr id="802818" name="Rectangle 2"/>
          <p:cNvSpPr>
            <a:spLocks noRo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D307DB-51BF-4032-B6E2-30A56981689D}" type="slidenum">
              <a:rPr lang="en-US"/>
              <a:pPr/>
              <a:t>33</a:t>
            </a:fld>
            <a:endParaRPr lang="en-US"/>
          </a:p>
        </p:txBody>
      </p:sp>
      <p:sp>
        <p:nvSpPr>
          <p:cNvPr id="804866" name="Rectangle 2"/>
          <p:cNvSpPr>
            <a:spLocks noRot="1" noChangeArrowheads="1" noTextEdit="1"/>
          </p:cNvSpPr>
          <p:nvPr>
            <p:ph type="sldImg"/>
          </p:nvPr>
        </p:nvSpPr>
        <p:spPr>
          <a:ln/>
        </p:spPr>
      </p:sp>
      <p:sp>
        <p:nvSpPr>
          <p:cNvPr id="80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FED853-B925-4BC6-B908-25753F7E7269}" type="slidenum">
              <a:rPr lang="en-US"/>
              <a:pPr/>
              <a:t>34</a:t>
            </a:fld>
            <a:endParaRPr lang="en-US"/>
          </a:p>
        </p:txBody>
      </p:sp>
      <p:sp>
        <p:nvSpPr>
          <p:cNvPr id="806914" name="Rectangle 2"/>
          <p:cNvSpPr>
            <a:spLocks noRo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B1D2B-6C26-44E4-85EA-871698A2B899}" type="slidenum">
              <a:rPr lang="en-US"/>
              <a:pPr/>
              <a:t>35</a:t>
            </a:fld>
            <a:endParaRPr lang="en-US"/>
          </a:p>
        </p:txBody>
      </p:sp>
      <p:sp>
        <p:nvSpPr>
          <p:cNvPr id="808962" name="Rectangle 2"/>
          <p:cNvSpPr>
            <a:spLocks noRot="1" noChangeArrowheads="1" noTextEdit="1"/>
          </p:cNvSpPr>
          <p:nvPr>
            <p:ph type="sldImg"/>
          </p:nvPr>
        </p:nvSpPr>
        <p:spPr>
          <a:ln/>
        </p:spPr>
      </p:sp>
      <p:sp>
        <p:nvSpPr>
          <p:cNvPr id="80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905A6-1B14-4249-9F0E-91BC229D5344}" type="slidenum">
              <a:rPr lang="en-US"/>
              <a:pPr/>
              <a:t>36</a:t>
            </a:fld>
            <a:endParaRPr lang="en-US"/>
          </a:p>
        </p:txBody>
      </p:sp>
      <p:sp>
        <p:nvSpPr>
          <p:cNvPr id="811010" name="Rectangle 2"/>
          <p:cNvSpPr>
            <a:spLocks noRot="1" noChangeArrowheads="1" noTextEdit="1"/>
          </p:cNvSpPr>
          <p:nvPr>
            <p:ph type="sldImg"/>
          </p:nvPr>
        </p:nvSpPr>
        <p:spPr>
          <a:ln/>
        </p:spPr>
      </p:sp>
      <p:sp>
        <p:nvSpPr>
          <p:cNvPr id="81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967777-036A-4D6E-9D48-F2B9AB6DF0FE}" type="slidenum">
              <a:rPr lang="en-US"/>
              <a:pPr/>
              <a:t>37</a:t>
            </a:fld>
            <a:endParaRPr lang="en-US"/>
          </a:p>
        </p:txBody>
      </p:sp>
      <p:sp>
        <p:nvSpPr>
          <p:cNvPr id="813058" name="Rectangle 2"/>
          <p:cNvSpPr>
            <a:spLocks noRot="1" noChangeArrowheads="1" noTextEdit="1"/>
          </p:cNvSpPr>
          <p:nvPr>
            <p:ph type="sldImg"/>
          </p:nvPr>
        </p:nvSpPr>
        <p:spPr>
          <a:ln/>
        </p:spPr>
      </p:sp>
      <p:sp>
        <p:nvSpPr>
          <p:cNvPr id="81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E7080-D44B-4522-BC5B-E44F13FC3F08}" type="slidenum">
              <a:rPr lang="en-US"/>
              <a:pPr/>
              <a:t>38</a:t>
            </a:fld>
            <a:endParaRPr lang="en-US"/>
          </a:p>
        </p:txBody>
      </p:sp>
      <p:sp>
        <p:nvSpPr>
          <p:cNvPr id="815106" name="Rectangle 2"/>
          <p:cNvSpPr>
            <a:spLocks noRot="1" noChangeArrowheads="1" noTextEdit="1"/>
          </p:cNvSpPr>
          <p:nvPr>
            <p:ph type="sldImg"/>
          </p:nvPr>
        </p:nvSpPr>
        <p:spPr>
          <a:ln/>
        </p:spPr>
      </p:sp>
      <p:sp>
        <p:nvSpPr>
          <p:cNvPr id="81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6A7A48-68A8-41D0-AC1B-38144A9937AB}" type="slidenum">
              <a:rPr lang="en-US"/>
              <a:pPr/>
              <a:t>39</a:t>
            </a:fld>
            <a:endParaRPr lang="en-US"/>
          </a:p>
        </p:txBody>
      </p:sp>
      <p:sp>
        <p:nvSpPr>
          <p:cNvPr id="817154" name="Rectangle 2"/>
          <p:cNvSpPr>
            <a:spLocks noRo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C7E964-03F5-461E-AF0A-4E756D42330E}" type="slidenum">
              <a:rPr lang="en-US"/>
              <a:pPr/>
              <a:t>4</a:t>
            </a:fld>
            <a:endParaRPr lang="en-US"/>
          </a:p>
        </p:txBody>
      </p:sp>
      <p:sp>
        <p:nvSpPr>
          <p:cNvPr id="386050" name="Rectangle 2"/>
          <p:cNvSpPr>
            <a:spLocks noRo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CABB6E-FA21-4E0C-95F9-FDFA0A838BDB}" type="slidenum">
              <a:rPr lang="en-US"/>
              <a:pPr/>
              <a:t>40</a:t>
            </a:fld>
            <a:endParaRPr lang="en-US"/>
          </a:p>
        </p:txBody>
      </p:sp>
      <p:sp>
        <p:nvSpPr>
          <p:cNvPr id="819202" name="Rectangle 2"/>
          <p:cNvSpPr>
            <a:spLocks noRot="1"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84EA32-06D8-4B92-9657-5D907CEB8A83}" type="slidenum">
              <a:rPr lang="en-US"/>
              <a:pPr/>
              <a:t>41</a:t>
            </a:fld>
            <a:endParaRPr lang="en-US"/>
          </a:p>
        </p:txBody>
      </p:sp>
      <p:sp>
        <p:nvSpPr>
          <p:cNvPr id="821250" name="Rectangle 2"/>
          <p:cNvSpPr>
            <a:spLocks noRo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EEEF7-2EAB-4EB3-AD42-F3CC366CA985}" type="slidenum">
              <a:rPr lang="en-US"/>
              <a:pPr/>
              <a:t>42</a:t>
            </a:fld>
            <a:endParaRPr lang="en-US"/>
          </a:p>
        </p:txBody>
      </p:sp>
      <p:sp>
        <p:nvSpPr>
          <p:cNvPr id="823298" name="Rectangle 2"/>
          <p:cNvSpPr>
            <a:spLocks noRot="1" noChangeArrowheads="1" noTextEdit="1"/>
          </p:cNvSpPr>
          <p:nvPr>
            <p:ph type="sldImg"/>
          </p:nvPr>
        </p:nvSpPr>
        <p:spPr>
          <a:ln/>
        </p:spPr>
      </p:sp>
      <p:sp>
        <p:nvSpPr>
          <p:cNvPr id="823299" name="Rectangle 3"/>
          <p:cNvSpPr>
            <a:spLocks noGrp="1" noChangeArrowheads="1"/>
          </p:cNvSpPr>
          <p:nvPr>
            <p:ph type="body" idx="1"/>
          </p:nvPr>
        </p:nvSpPr>
        <p:spPr/>
        <p:txBody>
          <a:bodyPr/>
          <a:lstStyle/>
          <a:p>
            <a:r>
              <a:rPr lang="en-US"/>
              <a:t>After explaining inorder traversal in detail, give the student the concept behind preorder and postorder traversal sequence, and ask the student to write the preorder and postorder traversal sequence of the tree on its own.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C7552-06DB-4525-B6D6-64A2E4D39EA3}" type="slidenum">
              <a:rPr lang="en-US"/>
              <a:pPr/>
              <a:t>43</a:t>
            </a:fld>
            <a:endParaRPr lang="en-US"/>
          </a:p>
        </p:txBody>
      </p:sp>
      <p:sp>
        <p:nvSpPr>
          <p:cNvPr id="310274" name="Rectangle 2"/>
          <p:cNvSpPr>
            <a:spLocks noRo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9D08BB-1B32-428F-91F7-A2EE52D13E08}" type="slidenum">
              <a:rPr lang="en-US"/>
              <a:pPr/>
              <a:t>44</a:t>
            </a:fld>
            <a:endParaRPr lang="en-US"/>
          </a:p>
        </p:txBody>
      </p:sp>
      <p:sp>
        <p:nvSpPr>
          <p:cNvPr id="312322" name="Rectangle 2"/>
          <p:cNvSpPr>
            <a:spLocks noRo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CA5D15-6EDC-4211-8ED5-C3D0F3C7E9F6}" type="slidenum">
              <a:rPr lang="en-US"/>
              <a:pPr/>
              <a:t>45</a:t>
            </a:fld>
            <a:endParaRPr lang="en-US"/>
          </a:p>
        </p:txBody>
      </p:sp>
      <p:sp>
        <p:nvSpPr>
          <p:cNvPr id="314370" name="Rectangle 2"/>
          <p:cNvSpPr>
            <a:spLocks noRo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DD13A7-7C9C-4230-A3E0-33D2AEACC17A}" type="slidenum">
              <a:rPr lang="en-US"/>
              <a:pPr/>
              <a:t>46</a:t>
            </a:fld>
            <a:endParaRPr lang="en-US"/>
          </a:p>
        </p:txBody>
      </p:sp>
      <p:sp>
        <p:nvSpPr>
          <p:cNvPr id="316418" name="Rectangle 2"/>
          <p:cNvSpPr>
            <a:spLocks noRo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311F48-045E-400E-9182-649EE13EC8C8}" type="slidenum">
              <a:rPr lang="en-US"/>
              <a:pPr/>
              <a:t>47</a:t>
            </a:fld>
            <a:endParaRPr lang="en-US"/>
          </a:p>
        </p:txBody>
      </p:sp>
      <p:sp>
        <p:nvSpPr>
          <p:cNvPr id="765954" name="Rectangle 2"/>
          <p:cNvSpPr>
            <a:spLocks noRot="1" noChangeArrowheads="1" noTextEdit="1"/>
          </p:cNvSpPr>
          <p:nvPr>
            <p:ph type="sldImg"/>
          </p:nvPr>
        </p:nvSpPr>
        <p:spPr>
          <a:ln/>
        </p:spPr>
      </p:sp>
      <p:sp>
        <p:nvSpPr>
          <p:cNvPr id="765955" name="Rectangle 3"/>
          <p:cNvSpPr>
            <a:spLocks noGrp="1" noChangeArrowheads="1"/>
          </p:cNvSpPr>
          <p:nvPr>
            <p:ph type="body" idx="1"/>
          </p:nvPr>
        </p:nvSpPr>
        <p:spPr/>
        <p:txBody>
          <a:bodyPr/>
          <a:lstStyle/>
          <a:p>
            <a:r>
              <a:rPr lang="en-IN"/>
              <a:t>In this slide you need to show the calculation to</a:t>
            </a:r>
            <a:r>
              <a:rPr lang="en-US"/>
              <a:t> determine the sum of an arithmetic progression for bubble sort algorithm. Refer to student guide. </a:t>
            </a:r>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2E1891-D22A-4339-BB6F-8D4C10E6A326}" type="slidenum">
              <a:rPr lang="en-US"/>
              <a:pPr/>
              <a:t>48</a:t>
            </a:fld>
            <a:endParaRPr lang="en-US"/>
          </a:p>
        </p:txBody>
      </p:sp>
      <p:sp>
        <p:nvSpPr>
          <p:cNvPr id="318466" name="Rectangle 2"/>
          <p:cNvSpPr>
            <a:spLocks noRot="1" noChangeArrowheads="1" noTextEdit="1"/>
          </p:cNvSpPr>
          <p:nvPr>
            <p:ph type="sldImg"/>
          </p:nvPr>
        </p:nvSpPr>
        <p:spPr>
          <a:ln/>
        </p:spPr>
      </p:sp>
      <p:sp>
        <p:nvSpPr>
          <p:cNvPr id="318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33F1BD-0C2D-4904-BD9B-DB202F84CD13}" type="slidenum">
              <a:rPr lang="en-US"/>
              <a:pPr/>
              <a:t>49</a:t>
            </a:fld>
            <a:endParaRPr lang="en-US"/>
          </a:p>
        </p:txBody>
      </p:sp>
      <p:sp>
        <p:nvSpPr>
          <p:cNvPr id="322562" name="Rectangle 2"/>
          <p:cNvSpPr>
            <a:spLocks noRo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652895-EA8A-40F4-96CC-1B1DEE56EB16}" type="slidenum">
              <a:rPr lang="en-US"/>
              <a:pPr/>
              <a:t>5</a:t>
            </a:fld>
            <a:endParaRPr lang="en-US"/>
          </a:p>
        </p:txBody>
      </p:sp>
      <p:sp>
        <p:nvSpPr>
          <p:cNvPr id="388098" name="Rectangle 2"/>
          <p:cNvSpPr>
            <a:spLocks noRot="1" noChangeArrowheads="1" noTextEdit="1"/>
          </p:cNvSpPr>
          <p:nvPr>
            <p:ph type="sldImg"/>
          </p:nvPr>
        </p:nvSpPr>
        <p:spPr>
          <a:ln/>
        </p:spPr>
      </p:sp>
      <p:sp>
        <p:nvSpPr>
          <p:cNvPr id="388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E6D5ED-1A8C-4E2D-9FB2-4E20B5848A86}" type="slidenum">
              <a:rPr lang="en-US"/>
              <a:pPr/>
              <a:t>50</a:t>
            </a:fld>
            <a:endParaRPr lang="en-US"/>
          </a:p>
        </p:txBody>
      </p:sp>
      <p:sp>
        <p:nvSpPr>
          <p:cNvPr id="326658" name="Rectangle 2"/>
          <p:cNvSpPr>
            <a:spLocks noRot="1" noChangeArrowheads="1" noTextEdit="1"/>
          </p:cNvSpPr>
          <p:nvPr>
            <p:ph type="sldImg"/>
          </p:nvPr>
        </p:nvSpPr>
        <p:spPr>
          <a:ln/>
        </p:spPr>
      </p:sp>
      <p:sp>
        <p:nvSpPr>
          <p:cNvPr id="326659" name="Rectangle 3"/>
          <p:cNvSpPr>
            <a:spLocks noGrp="1" noChangeArrowheads="1"/>
          </p:cNvSpPr>
          <p:nvPr>
            <p:ph type="body" idx="1"/>
          </p:nvPr>
        </p:nvSpPr>
        <p:spPr/>
        <p:txBody>
          <a:bodyPr/>
          <a:lstStyle/>
          <a:p>
            <a:r>
              <a:rPr lang="en-US"/>
              <a:t>from the graphics, the student might think that a binary search tree is used to store only integer values. To avoid any such confusion, tell the students that a binary search tree can store values of any data type. For example, you can implement a binary search tree to store string values, such as names of the students in a class.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A5F964-6AAA-4E41-A8F5-8EAB0EC3EFD0}" type="slidenum">
              <a:rPr lang="en-US"/>
              <a:pPr/>
              <a:t>51</a:t>
            </a:fld>
            <a:endParaRPr lang="en-US"/>
          </a:p>
        </p:txBody>
      </p:sp>
      <p:sp>
        <p:nvSpPr>
          <p:cNvPr id="330754" name="Rectangle 2"/>
          <p:cNvSpPr>
            <a:spLocks noRo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CD158D-91DE-4393-846D-807F2A5BA06E}" type="slidenum">
              <a:rPr lang="en-US"/>
              <a:pPr/>
              <a:t>52</a:t>
            </a:fld>
            <a:endParaRPr lang="en-US"/>
          </a:p>
        </p:txBody>
      </p:sp>
      <p:sp>
        <p:nvSpPr>
          <p:cNvPr id="367618" name="Rectangle 2"/>
          <p:cNvSpPr>
            <a:spLocks noRot="1" noChangeArrowheads="1" noTextEdit="1"/>
          </p:cNvSpPr>
          <p:nvPr>
            <p:ph type="sldImg"/>
          </p:nvPr>
        </p:nvSpPr>
        <p:spPr>
          <a:ln/>
        </p:spPr>
      </p:sp>
      <p:sp>
        <p:nvSpPr>
          <p:cNvPr id="367619" name="Rectangle 3"/>
          <p:cNvSpPr>
            <a:spLocks noGrp="1" noChangeArrowheads="1"/>
          </p:cNvSpPr>
          <p:nvPr>
            <p:ph type="body" idx="1"/>
          </p:nvPr>
        </p:nvSpPr>
        <p:spPr/>
        <p:txBody>
          <a:bodyPr/>
          <a:lstStyle/>
          <a:p>
            <a:r>
              <a:rPr lang="en-US"/>
              <a:t>Whenever you search a word in a dictionary, your brain applies the mechanics of a binary search tree. To look the meaning of a word, you randomly open any page of the dictionary. Now depending upon the word to be searched, you turn the pages left or right. This is same as that of a binary search tree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B23597-3B59-411F-97D1-E2F47E6E021C}" type="slidenum">
              <a:rPr lang="en-US"/>
              <a:pPr/>
              <a:t>53</a:t>
            </a:fld>
            <a:endParaRPr lang="en-US"/>
          </a:p>
        </p:txBody>
      </p:sp>
      <p:sp>
        <p:nvSpPr>
          <p:cNvPr id="768002" name="Rectangle 2"/>
          <p:cNvSpPr>
            <a:spLocks noRot="1" noChangeArrowheads="1" noTextEdit="1"/>
          </p:cNvSpPr>
          <p:nvPr>
            <p:ph type="sldImg"/>
          </p:nvPr>
        </p:nvSpPr>
        <p:spPr>
          <a:ln/>
        </p:spPr>
      </p:sp>
      <p:sp>
        <p:nvSpPr>
          <p:cNvPr id="768003" name="Rectangle 3"/>
          <p:cNvSpPr>
            <a:spLocks noGrp="1" noChangeArrowheads="1"/>
          </p:cNvSpPr>
          <p:nvPr>
            <p:ph type="body" idx="1"/>
          </p:nvPr>
        </p:nvSpPr>
        <p:spPr/>
        <p:txBody>
          <a:bodyPr/>
          <a:lstStyle/>
          <a:p>
            <a:r>
              <a:rPr lang="en-IN"/>
              <a:t>In this slide you need to show the calculation to</a:t>
            </a:r>
            <a:r>
              <a:rPr lang="en-US"/>
              <a:t> determine the sum of an arithmetic progression for bubble sort algorithm. Refer to student guide. </a:t>
            </a:r>
            <a:endParaRPr lang="en-I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2BE40C-4B71-4D1B-B702-36295064A6BF}" type="slidenum">
              <a:rPr lang="en-US"/>
              <a:pPr/>
              <a:t>54</a:t>
            </a:fld>
            <a:endParaRPr lang="en-US"/>
          </a:p>
        </p:txBody>
      </p:sp>
      <p:sp>
        <p:nvSpPr>
          <p:cNvPr id="232450" name="Rectangle 2"/>
          <p:cNvSpPr>
            <a:spLocks noRo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9FC793-BCBC-43FD-93BF-05A90AA66266}" type="slidenum">
              <a:rPr lang="en-US"/>
              <a:pPr/>
              <a:t>55</a:t>
            </a:fld>
            <a:endParaRPr lang="en-US"/>
          </a:p>
        </p:txBody>
      </p:sp>
      <p:sp>
        <p:nvSpPr>
          <p:cNvPr id="427010" name="Rectangle 2"/>
          <p:cNvSpPr>
            <a:spLocks noRo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F03E0B-650F-438A-833F-883A376DC5B9}" type="slidenum">
              <a:rPr lang="en-US"/>
              <a:pPr/>
              <a:t>56</a:t>
            </a:fld>
            <a:endParaRPr lang="en-US"/>
          </a:p>
        </p:txBody>
      </p:sp>
      <p:sp>
        <p:nvSpPr>
          <p:cNvPr id="745474" name="Rectangle 2"/>
          <p:cNvSpPr>
            <a:spLocks noRo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E8F988-8F05-4596-8B57-3B594F63BF64}" type="slidenum">
              <a:rPr lang="en-US"/>
              <a:pPr/>
              <a:t>57</a:t>
            </a:fld>
            <a:endParaRPr lang="en-US"/>
          </a:p>
        </p:txBody>
      </p:sp>
      <p:sp>
        <p:nvSpPr>
          <p:cNvPr id="429058" name="Rectangle 2"/>
          <p:cNvSpPr>
            <a:spLocks noRot="1" noChangeArrowheads="1" noTextEdit="1"/>
          </p:cNvSpPr>
          <p:nvPr>
            <p:ph type="sldImg"/>
          </p:nvPr>
        </p:nvSpPr>
        <p:spPr>
          <a:ln/>
        </p:spPr>
      </p:sp>
      <p:sp>
        <p:nvSpPr>
          <p:cNvPr id="429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C90066-D604-48A9-952B-E91FFAC69BEF}" type="slidenum">
              <a:rPr lang="en-US"/>
              <a:pPr/>
              <a:t>58</a:t>
            </a:fld>
            <a:endParaRPr lang="en-US"/>
          </a:p>
        </p:txBody>
      </p:sp>
      <p:sp>
        <p:nvSpPr>
          <p:cNvPr id="431106" name="Rectangle 2"/>
          <p:cNvSpPr>
            <a:spLocks noRo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3D9F28-8C99-458B-A726-2D573DB39494}" type="slidenum">
              <a:rPr lang="en-US"/>
              <a:pPr/>
              <a:t>59</a:t>
            </a:fld>
            <a:endParaRPr lang="en-US"/>
          </a:p>
        </p:txBody>
      </p:sp>
      <p:sp>
        <p:nvSpPr>
          <p:cNvPr id="433154" name="Rectangle 2"/>
          <p:cNvSpPr>
            <a:spLocks noRot="1" noChangeArrowheads="1" noTextEdit="1"/>
          </p:cNvSpPr>
          <p:nvPr>
            <p:ph type="sldImg"/>
          </p:nvPr>
        </p:nvSpPr>
        <p:spPr>
          <a:ln/>
        </p:spPr>
      </p:sp>
      <p:sp>
        <p:nvSpPr>
          <p:cNvPr id="433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5D6084-1489-4276-8885-E8477DB1FACC}" type="slidenum">
              <a:rPr lang="en-US"/>
              <a:pPr/>
              <a:t>6</a:t>
            </a:fld>
            <a:endParaRPr lang="en-US"/>
          </a:p>
        </p:txBody>
      </p:sp>
      <p:sp>
        <p:nvSpPr>
          <p:cNvPr id="708610" name="Rectangle 2"/>
          <p:cNvSpPr>
            <a:spLocks noRo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3D15EA-577C-4095-95AE-E3A3AD571BDC}" type="slidenum">
              <a:rPr lang="en-US"/>
              <a:pPr/>
              <a:t>60</a:t>
            </a:fld>
            <a:endParaRPr lang="en-US"/>
          </a:p>
        </p:txBody>
      </p:sp>
      <p:sp>
        <p:nvSpPr>
          <p:cNvPr id="435202" name="Rectangle 2"/>
          <p:cNvSpPr>
            <a:spLocks noRo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11564-AC57-4BA6-B470-36C6EFDACDC0}" type="slidenum">
              <a:rPr lang="en-US"/>
              <a:pPr/>
              <a:t>61</a:t>
            </a:fld>
            <a:endParaRPr lang="en-US"/>
          </a:p>
        </p:txBody>
      </p:sp>
      <p:sp>
        <p:nvSpPr>
          <p:cNvPr id="437250" name="Rectangle 2"/>
          <p:cNvSpPr>
            <a:spLocks noRo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F36CAD-1E09-49AB-A30A-934084BB4004}" type="slidenum">
              <a:rPr lang="en-US"/>
              <a:pPr/>
              <a:t>62</a:t>
            </a:fld>
            <a:endParaRPr lang="en-US"/>
          </a:p>
        </p:txBody>
      </p:sp>
      <p:sp>
        <p:nvSpPr>
          <p:cNvPr id="439298" name="Rectangle 2"/>
          <p:cNvSpPr>
            <a:spLocks noRot="1"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CCEE9E-6D69-4145-B97F-A632563A1D84}" type="slidenum">
              <a:rPr lang="en-US"/>
              <a:pPr/>
              <a:t>63</a:t>
            </a:fld>
            <a:endParaRPr lang="en-US"/>
          </a:p>
        </p:txBody>
      </p:sp>
      <p:sp>
        <p:nvSpPr>
          <p:cNvPr id="441346" name="Rectangle 2"/>
          <p:cNvSpPr>
            <a:spLocks noRot="1" noChangeArrowheads="1" noTextEdit="1"/>
          </p:cNvSpPr>
          <p:nvPr>
            <p:ph type="sldImg"/>
          </p:nvPr>
        </p:nvSpPr>
        <p:spPr>
          <a:ln/>
        </p:spPr>
      </p:sp>
      <p:sp>
        <p:nvSpPr>
          <p:cNvPr id="44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4BF060-D207-42EB-99E2-FF8D6048B868}" type="slidenum">
              <a:rPr lang="en-US"/>
              <a:pPr/>
              <a:t>64</a:t>
            </a:fld>
            <a:endParaRPr lang="en-US"/>
          </a:p>
        </p:txBody>
      </p:sp>
      <p:sp>
        <p:nvSpPr>
          <p:cNvPr id="443394" name="Rectangle 2"/>
          <p:cNvSpPr>
            <a:spLocks noRot="1" noChangeArrowheads="1" noTextEdit="1"/>
          </p:cNvSpPr>
          <p:nvPr>
            <p:ph type="sldImg"/>
          </p:nvPr>
        </p:nvSpPr>
        <p:spPr>
          <a:ln/>
        </p:spPr>
      </p:sp>
      <p:sp>
        <p:nvSpPr>
          <p:cNvPr id="44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7D4B5-DDAD-4A3E-A6CE-BFA34F3DF754}" type="slidenum">
              <a:rPr lang="en-US"/>
              <a:pPr/>
              <a:t>65</a:t>
            </a:fld>
            <a:endParaRPr lang="en-US"/>
          </a:p>
        </p:txBody>
      </p:sp>
      <p:sp>
        <p:nvSpPr>
          <p:cNvPr id="588802" name="Rectangle 2"/>
          <p:cNvSpPr>
            <a:spLocks noRo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B739F-3E2F-4355-9559-6DFBE5BFCE78}" type="slidenum">
              <a:rPr lang="en-US"/>
              <a:pPr/>
              <a:t>66</a:t>
            </a:fld>
            <a:endParaRPr lang="en-US"/>
          </a:p>
        </p:txBody>
      </p:sp>
      <p:sp>
        <p:nvSpPr>
          <p:cNvPr id="445442" name="Rectangle 2"/>
          <p:cNvSpPr>
            <a:spLocks noRo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70B763-CCB3-4666-BC25-B41BDC161AE3}" type="slidenum">
              <a:rPr lang="en-US"/>
              <a:pPr/>
              <a:t>67</a:t>
            </a:fld>
            <a:endParaRPr lang="en-US"/>
          </a:p>
        </p:txBody>
      </p:sp>
      <p:sp>
        <p:nvSpPr>
          <p:cNvPr id="447490" name="Rectangle 2"/>
          <p:cNvSpPr>
            <a:spLocks noRot="1" noChangeArrowheads="1" noTextEdit="1"/>
          </p:cNvSpPr>
          <p:nvPr>
            <p:ph type="sldImg"/>
          </p:nvPr>
        </p:nvSpPr>
        <p:spPr>
          <a:ln/>
        </p:spPr>
      </p:sp>
      <p:sp>
        <p:nvSpPr>
          <p:cNvPr id="44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C35E8-CF3F-4D10-8D4D-3E2E7FC5E955}" type="slidenum">
              <a:rPr lang="en-US"/>
              <a:pPr/>
              <a:t>68</a:t>
            </a:fld>
            <a:endParaRPr lang="en-US"/>
          </a:p>
        </p:txBody>
      </p:sp>
      <p:sp>
        <p:nvSpPr>
          <p:cNvPr id="590850" name="Rectangle 2"/>
          <p:cNvSpPr>
            <a:spLocks noRo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BB661-5316-4191-8D22-DADB8CBEB1FA}" type="slidenum">
              <a:rPr lang="en-US"/>
              <a:pPr/>
              <a:t>69</a:t>
            </a:fld>
            <a:endParaRPr lang="en-US"/>
          </a:p>
        </p:txBody>
      </p:sp>
      <p:sp>
        <p:nvSpPr>
          <p:cNvPr id="449538" name="Rectangle 2"/>
          <p:cNvSpPr>
            <a:spLocks noRot="1" noChangeArrowheads="1" noTextEdit="1"/>
          </p:cNvSpPr>
          <p:nvPr>
            <p:ph type="sldImg"/>
          </p:nvPr>
        </p:nvSpPr>
        <p:spPr>
          <a:ln/>
        </p:spPr>
      </p:sp>
      <p:sp>
        <p:nvSpPr>
          <p:cNvPr id="44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3FC206-0BD4-46AD-9B48-9F4FDB445EBD}" type="slidenum">
              <a:rPr lang="en-US"/>
              <a:pPr/>
              <a:t>7</a:t>
            </a:fld>
            <a:endParaRPr lang="en-US"/>
          </a:p>
        </p:txBody>
      </p:sp>
      <p:sp>
        <p:nvSpPr>
          <p:cNvPr id="710658" name="Rectangle 2"/>
          <p:cNvSpPr>
            <a:spLocks noRo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C313D9-D4BA-43DB-8B67-590B1A1FEF4D}" type="slidenum">
              <a:rPr lang="en-US"/>
              <a:pPr/>
              <a:t>70</a:t>
            </a:fld>
            <a:endParaRPr lang="en-US"/>
          </a:p>
        </p:txBody>
      </p:sp>
      <p:sp>
        <p:nvSpPr>
          <p:cNvPr id="451586" name="Rectangle 2"/>
          <p:cNvSpPr>
            <a:spLocks noRot="1" noChangeArrowheads="1" noTextEdit="1"/>
          </p:cNvSpPr>
          <p:nvPr>
            <p:ph type="sldImg"/>
          </p:nvPr>
        </p:nvSpPr>
        <p:spPr>
          <a:ln/>
        </p:spPr>
      </p:sp>
      <p:sp>
        <p:nvSpPr>
          <p:cNvPr id="45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3442-2818-4576-BDDC-4D2BE4DD9DDB}" type="slidenum">
              <a:rPr lang="en-US"/>
              <a:pPr/>
              <a:t>71</a:t>
            </a:fld>
            <a:endParaRPr lang="en-US"/>
          </a:p>
        </p:txBody>
      </p:sp>
      <p:sp>
        <p:nvSpPr>
          <p:cNvPr id="453634" name="Rectangle 2"/>
          <p:cNvSpPr>
            <a:spLocks noRo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3A4CE-4748-4951-B3E3-2A4E253D8E50}" type="slidenum">
              <a:rPr lang="en-US"/>
              <a:pPr/>
              <a:t>72</a:t>
            </a:fld>
            <a:endParaRPr lang="en-US"/>
          </a:p>
        </p:txBody>
      </p:sp>
      <p:sp>
        <p:nvSpPr>
          <p:cNvPr id="720898" name="Rectangle 2"/>
          <p:cNvSpPr>
            <a:spLocks noRo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C61227-883D-4D72-B65C-68902064B65A}" type="slidenum">
              <a:rPr lang="en-US"/>
              <a:pPr/>
              <a:t>73</a:t>
            </a:fld>
            <a:endParaRPr lang="en-US"/>
          </a:p>
        </p:txBody>
      </p:sp>
      <p:sp>
        <p:nvSpPr>
          <p:cNvPr id="455682" name="Rectangle 2"/>
          <p:cNvSpPr>
            <a:spLocks noRot="1" noChangeArrowheads="1" noTextEdit="1"/>
          </p:cNvSpPr>
          <p:nvPr>
            <p:ph type="sldImg"/>
          </p:nvPr>
        </p:nvSpPr>
        <p:spPr>
          <a:ln/>
        </p:spPr>
      </p:sp>
      <p:sp>
        <p:nvSpPr>
          <p:cNvPr id="45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C6ED7B-2B6C-4C1C-B7CD-9FB66762A3EC}" type="slidenum">
              <a:rPr lang="en-US"/>
              <a:pPr/>
              <a:t>74</a:t>
            </a:fld>
            <a:endParaRPr lang="en-US"/>
          </a:p>
        </p:txBody>
      </p:sp>
      <p:sp>
        <p:nvSpPr>
          <p:cNvPr id="749570" name="Rectangle 2"/>
          <p:cNvSpPr>
            <a:spLocks noRot="1"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DDC144-7CB5-4B5D-A13C-603CCBF7623D}" type="slidenum">
              <a:rPr lang="en-US"/>
              <a:pPr/>
              <a:t>75</a:t>
            </a:fld>
            <a:endParaRPr lang="en-US"/>
          </a:p>
        </p:txBody>
      </p:sp>
      <p:sp>
        <p:nvSpPr>
          <p:cNvPr id="248834" name="Rectangle 2"/>
          <p:cNvSpPr>
            <a:spLocks noRo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350B0F-6536-4CAA-96AF-C9D210A8890D}" type="slidenum">
              <a:rPr lang="en-US"/>
              <a:pPr/>
              <a:t>76</a:t>
            </a:fld>
            <a:endParaRPr lang="en-US"/>
          </a:p>
        </p:txBody>
      </p:sp>
      <p:sp>
        <p:nvSpPr>
          <p:cNvPr id="252930" name="Rectangle 2"/>
          <p:cNvSpPr>
            <a:spLocks noRo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70B6FF-B87A-4AA8-AB15-021B9EF5C704}" type="slidenum">
              <a:rPr lang="en-US"/>
              <a:pPr/>
              <a:t>77</a:t>
            </a:fld>
            <a:endParaRPr lang="en-US"/>
          </a:p>
        </p:txBody>
      </p:sp>
      <p:sp>
        <p:nvSpPr>
          <p:cNvPr id="254978" name="Rectangle 2"/>
          <p:cNvSpPr>
            <a:spLocks noRo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EF2298-2018-4D64-AD78-EAAEE40C033C}" type="slidenum">
              <a:rPr lang="en-US"/>
              <a:pPr/>
              <a:t>78</a:t>
            </a:fld>
            <a:endParaRPr lang="en-US"/>
          </a:p>
        </p:txBody>
      </p:sp>
      <p:sp>
        <p:nvSpPr>
          <p:cNvPr id="257026" name="Rectangle 2"/>
          <p:cNvSpPr>
            <a:spLocks noRo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D71A6B-7043-4660-A3D0-CAC52DECD1D6}" type="slidenum">
              <a:rPr lang="en-US"/>
              <a:pPr/>
              <a:t>79</a:t>
            </a:fld>
            <a:endParaRPr lang="en-US"/>
          </a:p>
        </p:txBody>
      </p:sp>
      <p:sp>
        <p:nvSpPr>
          <p:cNvPr id="259074" name="Rectangle 2"/>
          <p:cNvSpPr>
            <a:spLocks noRo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7A1975-B053-4B06-9624-73F7C7F2AC65}" type="slidenum">
              <a:rPr lang="en-US"/>
              <a:pPr/>
              <a:t>8</a:t>
            </a:fld>
            <a:endParaRPr lang="en-US"/>
          </a:p>
        </p:txBody>
      </p:sp>
      <p:sp>
        <p:nvSpPr>
          <p:cNvPr id="381954" name="Rectangle 2"/>
          <p:cNvSpPr>
            <a:spLocks noRot="1" noChangeArrowheads="1" noTextEdit="1"/>
          </p:cNvSpPr>
          <p:nvPr>
            <p:ph type="sldImg"/>
          </p:nvPr>
        </p:nvSpPr>
        <p:spPr>
          <a:ln/>
        </p:spPr>
      </p:sp>
      <p:sp>
        <p:nvSpPr>
          <p:cNvPr id="381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5A14B2-DB59-4004-88FB-3703140D07DE}" type="slidenum">
              <a:rPr lang="en-US"/>
              <a:pPr/>
              <a:t>80</a:t>
            </a:fld>
            <a:endParaRPr lang="en-US"/>
          </a:p>
        </p:txBody>
      </p:sp>
      <p:sp>
        <p:nvSpPr>
          <p:cNvPr id="261122" name="Rectangle 2"/>
          <p:cNvSpPr>
            <a:spLocks noRo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01D9E1-FB5F-40A8-AFF8-377A0756AD11}" type="slidenum">
              <a:rPr lang="en-US"/>
              <a:pPr/>
              <a:t>81</a:t>
            </a:fld>
            <a:endParaRPr lang="en-US"/>
          </a:p>
        </p:txBody>
      </p:sp>
      <p:sp>
        <p:nvSpPr>
          <p:cNvPr id="263170" name="Rectangle 2"/>
          <p:cNvSpPr>
            <a:spLocks noRo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750C79-6BB7-4C9C-86B8-7EA3EAA6EADE}" type="slidenum">
              <a:rPr lang="en-US"/>
              <a:pPr/>
              <a:t>82</a:t>
            </a:fld>
            <a:endParaRPr lang="en-US"/>
          </a:p>
        </p:txBody>
      </p:sp>
      <p:sp>
        <p:nvSpPr>
          <p:cNvPr id="265218" name="Rectangle 2"/>
          <p:cNvSpPr>
            <a:spLocks noRo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CC577-BAAB-4065-A158-D04559DD14A0}" type="slidenum">
              <a:rPr lang="en-US"/>
              <a:pPr/>
              <a:t>83</a:t>
            </a:fld>
            <a:endParaRPr lang="en-US"/>
          </a:p>
        </p:txBody>
      </p:sp>
      <p:sp>
        <p:nvSpPr>
          <p:cNvPr id="595970" name="Rectangle 2"/>
          <p:cNvSpPr>
            <a:spLocks noRo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58BF63-C76F-48DD-B921-6B2A30A24870}" type="slidenum">
              <a:rPr lang="en-US"/>
              <a:pPr/>
              <a:t>84</a:t>
            </a:fld>
            <a:endParaRPr lang="en-US"/>
          </a:p>
        </p:txBody>
      </p:sp>
      <p:sp>
        <p:nvSpPr>
          <p:cNvPr id="267266" name="Rectangle 2"/>
          <p:cNvSpPr>
            <a:spLocks noRo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FE3A41-92C5-4DD7-B72D-6299503CE81F}" type="slidenum">
              <a:rPr lang="en-US"/>
              <a:pPr/>
              <a:t>85</a:t>
            </a:fld>
            <a:endParaRPr lang="en-US"/>
          </a:p>
        </p:txBody>
      </p:sp>
      <p:sp>
        <p:nvSpPr>
          <p:cNvPr id="459778" name="Rectangle 2"/>
          <p:cNvSpPr>
            <a:spLocks noRot="1" noChangeArrowheads="1" noTextEdit="1"/>
          </p:cNvSpPr>
          <p:nvPr>
            <p:ph type="sldImg"/>
          </p:nvPr>
        </p:nvSpPr>
        <p:spPr>
          <a:ln/>
        </p:spPr>
      </p:sp>
      <p:sp>
        <p:nvSpPr>
          <p:cNvPr id="45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21A9B4-8609-41BF-91E5-F7839C8EE7B6}" type="slidenum">
              <a:rPr lang="en-US"/>
              <a:pPr/>
              <a:t>86</a:t>
            </a:fld>
            <a:endParaRPr lang="en-US"/>
          </a:p>
        </p:txBody>
      </p:sp>
      <p:sp>
        <p:nvSpPr>
          <p:cNvPr id="602114" name="Rectangle 2"/>
          <p:cNvSpPr>
            <a:spLocks noRo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E9B9EF-C5E5-4596-9D57-0391B57DFC6D}" type="slidenum">
              <a:rPr lang="en-US"/>
              <a:pPr/>
              <a:t>87</a:t>
            </a:fld>
            <a:endParaRPr lang="en-US"/>
          </a:p>
        </p:txBody>
      </p:sp>
      <p:sp>
        <p:nvSpPr>
          <p:cNvPr id="604162" name="Rectangle 2"/>
          <p:cNvSpPr>
            <a:spLocks noRo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75BF9D-5737-4318-B317-C085E8D4D9B6}" type="slidenum">
              <a:rPr lang="en-US"/>
              <a:pPr/>
              <a:t>88</a:t>
            </a:fld>
            <a:endParaRPr lang="en-US"/>
          </a:p>
        </p:txBody>
      </p:sp>
      <p:sp>
        <p:nvSpPr>
          <p:cNvPr id="606210" name="Rectangle 2"/>
          <p:cNvSpPr>
            <a:spLocks noRo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5A2126-63B0-49E2-9A5F-CC351287137C}" type="slidenum">
              <a:rPr lang="en-US"/>
              <a:pPr/>
              <a:t>89</a:t>
            </a:fld>
            <a:endParaRPr lang="en-US"/>
          </a:p>
        </p:txBody>
      </p:sp>
      <p:sp>
        <p:nvSpPr>
          <p:cNvPr id="608258" name="Rectangle 2"/>
          <p:cNvSpPr>
            <a:spLocks noRo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6A009-504C-4D5F-B8A3-2F84DBDD8B64}" type="slidenum">
              <a:rPr lang="en-US"/>
              <a:pPr/>
              <a:t>9</a:t>
            </a:fld>
            <a:endParaRPr lang="en-US"/>
          </a:p>
        </p:txBody>
      </p:sp>
      <p:sp>
        <p:nvSpPr>
          <p:cNvPr id="827394" name="Rectangle 2"/>
          <p:cNvSpPr>
            <a:spLocks noRot="1" noChangeArrowheads="1" noTextEdit="1"/>
          </p:cNvSpPr>
          <p:nvPr>
            <p:ph type="sldImg"/>
          </p:nvPr>
        </p:nvSpPr>
        <p:spPr>
          <a:ln/>
        </p:spPr>
      </p:sp>
      <p:sp>
        <p:nvSpPr>
          <p:cNvPr id="82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7AB9A9-A5C6-4FCE-8B41-1D4D0EDAE470}" type="slidenum">
              <a:rPr lang="en-US"/>
              <a:pPr/>
              <a:t>90</a:t>
            </a:fld>
            <a:endParaRPr lang="en-US"/>
          </a:p>
        </p:txBody>
      </p:sp>
      <p:sp>
        <p:nvSpPr>
          <p:cNvPr id="610306" name="Rectangle 2"/>
          <p:cNvSpPr>
            <a:spLocks noRot="1" noChangeArrowheads="1" noTextEdit="1"/>
          </p:cNvSpPr>
          <p:nvPr>
            <p:ph type="sldImg"/>
          </p:nvPr>
        </p:nvSpPr>
        <p:spPr>
          <a:ln/>
        </p:spPr>
      </p:sp>
      <p:sp>
        <p:nvSpPr>
          <p:cNvPr id="610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47C12C-E7EB-443A-A14C-8205AC5889D0}" type="slidenum">
              <a:rPr lang="en-US"/>
              <a:pPr/>
              <a:t>91</a:t>
            </a:fld>
            <a:endParaRPr lang="en-US"/>
          </a:p>
        </p:txBody>
      </p:sp>
      <p:sp>
        <p:nvSpPr>
          <p:cNvPr id="612354" name="Rectangle 2"/>
          <p:cNvSpPr>
            <a:spLocks noRo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751F6E-1458-4E40-805C-8C50C7A0798F}" type="slidenum">
              <a:rPr lang="en-US"/>
              <a:pPr/>
              <a:t>92</a:t>
            </a:fld>
            <a:endParaRPr lang="en-US"/>
          </a:p>
        </p:txBody>
      </p:sp>
      <p:sp>
        <p:nvSpPr>
          <p:cNvPr id="614402" name="Rectangle 2"/>
          <p:cNvSpPr>
            <a:spLocks noRo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A64218-B9EF-4E58-AB7A-2DE28C27EB3F}" type="slidenum">
              <a:rPr lang="en-US"/>
              <a:pPr/>
              <a:t>93</a:t>
            </a:fld>
            <a:endParaRPr lang="en-US"/>
          </a:p>
        </p:txBody>
      </p:sp>
      <p:sp>
        <p:nvSpPr>
          <p:cNvPr id="616450" name="Rectangle 2"/>
          <p:cNvSpPr>
            <a:spLocks noRo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A7B7E7-64E9-4142-8D80-738FE1682984}" type="slidenum">
              <a:rPr lang="en-US"/>
              <a:pPr/>
              <a:t>94</a:t>
            </a:fld>
            <a:endParaRPr lang="en-US"/>
          </a:p>
        </p:txBody>
      </p:sp>
      <p:sp>
        <p:nvSpPr>
          <p:cNvPr id="618498" name="Rectangle 2"/>
          <p:cNvSpPr>
            <a:spLocks noRo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F4E7EE-6624-4524-9A75-44D9B9263BCA}" type="slidenum">
              <a:rPr lang="en-US"/>
              <a:pPr/>
              <a:t>95</a:t>
            </a:fld>
            <a:endParaRPr lang="en-US"/>
          </a:p>
        </p:txBody>
      </p:sp>
      <p:sp>
        <p:nvSpPr>
          <p:cNvPr id="620546" name="Rectangle 2"/>
          <p:cNvSpPr>
            <a:spLocks noRo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24776C-72BA-46A1-AE13-6E2FBC518A6B}" type="slidenum">
              <a:rPr lang="en-US"/>
              <a:pPr/>
              <a:t>96</a:t>
            </a:fld>
            <a:endParaRPr lang="en-US"/>
          </a:p>
        </p:txBody>
      </p:sp>
      <p:sp>
        <p:nvSpPr>
          <p:cNvPr id="622594" name="Rectangle 2"/>
          <p:cNvSpPr>
            <a:spLocks noRo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665A4B-1CA9-4A20-B20A-6F285918877B}" type="slidenum">
              <a:rPr lang="en-US"/>
              <a:pPr/>
              <a:t>97</a:t>
            </a:fld>
            <a:endParaRPr lang="en-US"/>
          </a:p>
        </p:txBody>
      </p:sp>
      <p:sp>
        <p:nvSpPr>
          <p:cNvPr id="624642" name="Rectangle 2"/>
          <p:cNvSpPr>
            <a:spLocks noRo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3F4F4-6891-4677-AB9F-232E4F5D338B}" type="slidenum">
              <a:rPr lang="en-US"/>
              <a:pPr/>
              <a:t>98</a:t>
            </a:fld>
            <a:endParaRPr lang="en-US"/>
          </a:p>
        </p:txBody>
      </p:sp>
      <p:sp>
        <p:nvSpPr>
          <p:cNvPr id="626690" name="Rectangle 2"/>
          <p:cNvSpPr>
            <a:spLocks noRot="1" noChangeArrowheads="1" noTextEdit="1"/>
          </p:cNvSpPr>
          <p:nvPr>
            <p:ph type="sldImg"/>
          </p:nvPr>
        </p:nvSpPr>
        <p:spPr>
          <a:ln/>
        </p:spPr>
      </p:sp>
      <p:sp>
        <p:nvSpPr>
          <p:cNvPr id="626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0224F0-D1A4-422E-9FDC-2FCFE8D6F0A4}" type="slidenum">
              <a:rPr lang="en-US"/>
              <a:pPr/>
              <a:t>99</a:t>
            </a:fld>
            <a:endParaRPr lang="en-US"/>
          </a:p>
        </p:txBody>
      </p:sp>
      <p:sp>
        <p:nvSpPr>
          <p:cNvPr id="628738" name="Rectangle 2"/>
          <p:cNvSpPr>
            <a:spLocks noRo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A72BD5A-3BC4-4A93-B5E7-8EB05BC9E03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58109-F55C-46DD-948A-D3D40007BCF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5524AE3-E7D3-4B91-B821-5A1EF654C7DF}"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083E7A2-BB4E-4D67-AF86-3461498F272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ED3910A-F5D5-461B-BF50-BB475A22596E}"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9D8DB-0F95-4A0B-AAD1-330B8C91CC2C}"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13E8076-95AB-4B25-AF53-5B169969B4C0}"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BC7D9F2-9AEF-41F5-B9E9-6EE8308715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9C9F8DA-D855-432F-A8A7-9FA0CDED7E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2ACB205-63EF-4F5C-BA95-28C25431E06C}"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E46960F-BF40-4B7F-8296-263934894319}"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69CE7A0-CE43-443E-BB54-3FF5D44E78D7}"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223235" name="Text Box 3"/>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Objectives</a:t>
            </a:r>
          </a:p>
        </p:txBody>
      </p:sp>
      <p:sp>
        <p:nvSpPr>
          <p:cNvPr id="223236"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In this session, you will learn to:</a:t>
            </a:r>
          </a:p>
          <a:p>
            <a:pPr marL="798513" lvl="1" indent="-341313">
              <a:spcBef>
                <a:spcPct val="20000"/>
              </a:spcBef>
              <a:buFontTx/>
              <a:buBlip>
                <a:blip r:embed="rId4"/>
              </a:buBlip>
            </a:pPr>
            <a:r>
              <a:rPr lang="en-US">
                <a:solidFill>
                  <a:schemeClr val="accent2"/>
                </a:solidFill>
                <a:cs typeface="Times New Roman" pitchFamily="18" charset="0"/>
              </a:rPr>
              <a:t>Store data in a tree</a:t>
            </a:r>
          </a:p>
          <a:p>
            <a:pPr marL="798513" lvl="1" indent="-341313">
              <a:spcBef>
                <a:spcPct val="20000"/>
              </a:spcBef>
              <a:buFontTx/>
              <a:buBlip>
                <a:blip r:embed="rId4"/>
              </a:buBlip>
            </a:pPr>
            <a:r>
              <a:rPr lang="en-US">
                <a:solidFill>
                  <a:schemeClr val="accent2"/>
                </a:solidFill>
                <a:cs typeface="Times New Roman" pitchFamily="18" charset="0"/>
              </a:rPr>
              <a:t>Implement a binary tree</a:t>
            </a:r>
          </a:p>
          <a:p>
            <a:pPr marL="798513" lvl="1" indent="-341313">
              <a:spcBef>
                <a:spcPct val="20000"/>
              </a:spcBef>
              <a:buFontTx/>
              <a:buBlip>
                <a:blip r:embed="rId4"/>
              </a:buBlip>
            </a:pPr>
            <a:r>
              <a:rPr lang="en-US">
                <a:solidFill>
                  <a:schemeClr val="accent2"/>
                </a:solidFill>
                <a:cs typeface="Times New Roman" pitchFamily="18" charset="0"/>
              </a:rPr>
              <a:t>Implement a binary search tree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313" name="Rectangle 49"/>
          <p:cNvSpPr>
            <a:spLocks noChangeArrowheads="1"/>
          </p:cNvSpPr>
          <p:nvPr/>
        </p:nvSpPr>
        <p:spPr bwMode="auto">
          <a:xfrm>
            <a:off x="1524000" y="1600200"/>
            <a:ext cx="7315200"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b="1">
                <a:solidFill>
                  <a:schemeClr val="accent2"/>
                </a:solidFill>
                <a:cs typeface="Times New Roman" pitchFamily="18" charset="0"/>
              </a:rPr>
              <a:t>Level of a node</a:t>
            </a:r>
            <a:r>
              <a:rPr lang="en-US" sz="2000">
                <a:solidFill>
                  <a:schemeClr val="accent2"/>
                </a:solidFill>
                <a:cs typeface="Times New Roman" pitchFamily="18" charset="0"/>
              </a:rPr>
              <a:t>: It refers to the distance (in number of nodes) of a node from the root. Root always lies at level 0.</a:t>
            </a:r>
          </a:p>
          <a:p>
            <a:pPr marL="742950" lvl="1" indent="-285750">
              <a:spcBef>
                <a:spcPct val="20000"/>
              </a:spcBef>
              <a:buFontTx/>
              <a:buBlip>
                <a:blip r:embed="rId4"/>
              </a:buBlip>
            </a:pPr>
            <a:r>
              <a:rPr lang="en-US">
                <a:solidFill>
                  <a:schemeClr val="accent2"/>
                </a:solidFill>
                <a:cs typeface="Times New Roman" pitchFamily="18" charset="0"/>
              </a:rPr>
              <a:t>As you move down the tree, the level increases by one.</a:t>
            </a:r>
          </a:p>
        </p:txBody>
      </p:sp>
      <p:sp>
        <p:nvSpPr>
          <p:cNvPr id="395309" name="Line 45"/>
          <p:cNvSpPr>
            <a:spLocks noChangeShapeType="1"/>
          </p:cNvSpPr>
          <p:nvPr/>
        </p:nvSpPr>
        <p:spPr bwMode="auto">
          <a:xfrm>
            <a:off x="685800" y="5410200"/>
            <a:ext cx="72390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5310" name="Line 46"/>
          <p:cNvSpPr>
            <a:spLocks noChangeShapeType="1"/>
          </p:cNvSpPr>
          <p:nvPr/>
        </p:nvSpPr>
        <p:spPr bwMode="auto">
          <a:xfrm>
            <a:off x="685800" y="4724400"/>
            <a:ext cx="72390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5311" name="Line 47"/>
          <p:cNvSpPr>
            <a:spLocks noChangeShapeType="1"/>
          </p:cNvSpPr>
          <p:nvPr/>
        </p:nvSpPr>
        <p:spPr bwMode="auto">
          <a:xfrm>
            <a:off x="685800" y="3733800"/>
            <a:ext cx="72390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5312" name="Line 48"/>
          <p:cNvSpPr>
            <a:spLocks noChangeShapeType="1"/>
          </p:cNvSpPr>
          <p:nvPr/>
        </p:nvSpPr>
        <p:spPr bwMode="auto">
          <a:xfrm>
            <a:off x="685800" y="2971800"/>
            <a:ext cx="72390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5267" name="Text Box 3"/>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Tree Terminology (Contd.)</a:t>
            </a:r>
          </a:p>
        </p:txBody>
      </p:sp>
      <p:sp>
        <p:nvSpPr>
          <p:cNvPr id="395268"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b="1">
                <a:solidFill>
                  <a:schemeClr val="accent2"/>
                </a:solidFill>
                <a:cs typeface="Times New Roman" pitchFamily="18" charset="0"/>
              </a:rPr>
              <a:t>Internal node</a:t>
            </a:r>
            <a:r>
              <a:rPr lang="en-US" sz="2000">
                <a:solidFill>
                  <a:schemeClr val="accent2"/>
                </a:solidFill>
                <a:cs typeface="Times New Roman" pitchFamily="18" charset="0"/>
              </a:rPr>
              <a:t>: It refers to any node between the root and a leaf node.</a:t>
            </a:r>
          </a:p>
        </p:txBody>
      </p:sp>
      <p:sp>
        <p:nvSpPr>
          <p:cNvPr id="395308" name="Rectangle 44"/>
          <p:cNvSpPr>
            <a:spLocks noChangeArrowheads="1"/>
          </p:cNvSpPr>
          <p:nvPr/>
        </p:nvSpPr>
        <p:spPr bwMode="auto">
          <a:xfrm>
            <a:off x="5346700" y="2741613"/>
            <a:ext cx="335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a:solidFill>
                <a:schemeClr val="accent2"/>
              </a:solidFill>
              <a:cs typeface="Times New Roman" pitchFamily="18" charset="0"/>
            </a:endParaRPr>
          </a:p>
          <a:p>
            <a:pPr marL="742950" lvl="1" indent="-285750">
              <a:spcBef>
                <a:spcPct val="20000"/>
              </a:spcBef>
            </a:pPr>
            <a:r>
              <a:rPr lang="en-US">
                <a:solidFill>
                  <a:schemeClr val="accent2"/>
                </a:solidFill>
                <a:cs typeface="Times New Roman" pitchFamily="18" charset="0"/>
              </a:rPr>
              <a:t>    Nodes B, C, D, and K are internal nodes.</a:t>
            </a:r>
          </a:p>
        </p:txBody>
      </p:sp>
      <p:sp>
        <p:nvSpPr>
          <p:cNvPr id="395314" name="Text Box 50"/>
          <p:cNvSpPr txBox="1">
            <a:spLocks noChangeArrowheads="1"/>
          </p:cNvSpPr>
          <p:nvPr/>
        </p:nvSpPr>
        <p:spPr bwMode="auto">
          <a:xfrm>
            <a:off x="8001000" y="28194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solidFill>
                  <a:schemeClr val="accent2"/>
                </a:solidFill>
                <a:cs typeface="Times New Roman" pitchFamily="18" charset="0"/>
              </a:rPr>
              <a:t>Level</a:t>
            </a:r>
            <a:r>
              <a:rPr lang="en-US" sz="1200" b="1"/>
              <a:t> </a:t>
            </a:r>
            <a:r>
              <a:rPr lang="en-US" sz="1200" b="1">
                <a:solidFill>
                  <a:schemeClr val="accent2"/>
                </a:solidFill>
                <a:cs typeface="Times New Roman" pitchFamily="18" charset="0"/>
              </a:rPr>
              <a:t>0</a:t>
            </a:r>
          </a:p>
        </p:txBody>
      </p:sp>
      <p:sp>
        <p:nvSpPr>
          <p:cNvPr id="395315" name="Text Box 51"/>
          <p:cNvSpPr txBox="1">
            <a:spLocks noChangeArrowheads="1"/>
          </p:cNvSpPr>
          <p:nvPr/>
        </p:nvSpPr>
        <p:spPr bwMode="auto">
          <a:xfrm>
            <a:off x="8001000" y="3535363"/>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solidFill>
                  <a:schemeClr val="accent2"/>
                </a:solidFill>
                <a:cs typeface="Times New Roman" pitchFamily="18" charset="0"/>
              </a:rPr>
              <a:t>Level</a:t>
            </a:r>
            <a:r>
              <a:rPr lang="en-US" sz="1200" b="1"/>
              <a:t> </a:t>
            </a:r>
            <a:r>
              <a:rPr lang="en-US" sz="1200" b="1">
                <a:solidFill>
                  <a:schemeClr val="accent2"/>
                </a:solidFill>
                <a:cs typeface="Times New Roman" pitchFamily="18" charset="0"/>
              </a:rPr>
              <a:t>1</a:t>
            </a:r>
          </a:p>
        </p:txBody>
      </p:sp>
      <p:sp>
        <p:nvSpPr>
          <p:cNvPr id="395316" name="Text Box 52"/>
          <p:cNvSpPr txBox="1">
            <a:spLocks noChangeArrowheads="1"/>
          </p:cNvSpPr>
          <p:nvPr/>
        </p:nvSpPr>
        <p:spPr bwMode="auto">
          <a:xfrm>
            <a:off x="8001000" y="45720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solidFill>
                  <a:schemeClr val="accent2"/>
                </a:solidFill>
                <a:cs typeface="Times New Roman" pitchFamily="18" charset="0"/>
              </a:rPr>
              <a:t>Level</a:t>
            </a:r>
            <a:r>
              <a:rPr lang="en-US" sz="1200" b="1"/>
              <a:t> </a:t>
            </a:r>
            <a:r>
              <a:rPr lang="en-US" sz="1200" b="1">
                <a:solidFill>
                  <a:schemeClr val="accent2"/>
                </a:solidFill>
                <a:cs typeface="Times New Roman" pitchFamily="18" charset="0"/>
              </a:rPr>
              <a:t>2</a:t>
            </a:r>
          </a:p>
        </p:txBody>
      </p:sp>
      <p:sp>
        <p:nvSpPr>
          <p:cNvPr id="395317" name="Text Box 53"/>
          <p:cNvSpPr txBox="1">
            <a:spLocks noChangeArrowheads="1"/>
          </p:cNvSpPr>
          <p:nvPr/>
        </p:nvSpPr>
        <p:spPr bwMode="auto">
          <a:xfrm>
            <a:off x="8001000" y="52578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solidFill>
                  <a:schemeClr val="accent2"/>
                </a:solidFill>
                <a:cs typeface="Times New Roman" pitchFamily="18" charset="0"/>
              </a:rPr>
              <a:t>Level</a:t>
            </a:r>
            <a:r>
              <a:rPr lang="en-US" sz="1200" b="1"/>
              <a:t> </a:t>
            </a:r>
            <a:r>
              <a:rPr lang="en-US" sz="1200" b="1">
                <a:solidFill>
                  <a:schemeClr val="accent2"/>
                </a:solidFill>
                <a:cs typeface="Times New Roman" pitchFamily="18" charset="0"/>
              </a:rPr>
              <a:t>3</a:t>
            </a:r>
          </a:p>
        </p:txBody>
      </p:sp>
      <p:sp>
        <p:nvSpPr>
          <p:cNvPr id="395318" name="Text Box 54"/>
          <p:cNvSpPr txBox="1">
            <a:spLocks noChangeArrowheads="1"/>
          </p:cNvSpPr>
          <p:nvPr/>
        </p:nvSpPr>
        <p:spPr bwMode="auto">
          <a:xfrm>
            <a:off x="6167438"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395319" name="Line 55"/>
          <p:cNvSpPr>
            <a:spLocks noChangeShapeType="1"/>
          </p:cNvSpPr>
          <p:nvPr/>
        </p:nvSpPr>
        <p:spPr bwMode="auto">
          <a:xfrm flipH="1">
            <a:off x="4814888" y="39624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5320" name="Line 56"/>
          <p:cNvSpPr>
            <a:spLocks noChangeShapeType="1"/>
          </p:cNvSpPr>
          <p:nvPr/>
        </p:nvSpPr>
        <p:spPr bwMode="auto">
          <a:xfrm>
            <a:off x="6034088" y="48768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5321" name="Line 57"/>
          <p:cNvSpPr>
            <a:spLocks noChangeShapeType="1"/>
          </p:cNvSpPr>
          <p:nvPr/>
        </p:nvSpPr>
        <p:spPr bwMode="auto">
          <a:xfrm>
            <a:off x="5272088" y="38862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5322" name="Line 58"/>
          <p:cNvSpPr>
            <a:spLocks noChangeShapeType="1"/>
          </p:cNvSpPr>
          <p:nvPr/>
        </p:nvSpPr>
        <p:spPr bwMode="auto">
          <a:xfrm>
            <a:off x="4129088" y="3962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5323" name="Line 59"/>
          <p:cNvSpPr>
            <a:spLocks noChangeShapeType="1"/>
          </p:cNvSpPr>
          <p:nvPr/>
        </p:nvSpPr>
        <p:spPr bwMode="auto">
          <a:xfrm flipH="1">
            <a:off x="3138488" y="3124200"/>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5324" name="Oval 60"/>
          <p:cNvSpPr>
            <a:spLocks noChangeArrowheads="1"/>
          </p:cNvSpPr>
          <p:nvPr/>
        </p:nvSpPr>
        <p:spPr bwMode="auto">
          <a:xfrm>
            <a:off x="3900488" y="2819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5325" name="Oval 61"/>
          <p:cNvSpPr>
            <a:spLocks noChangeArrowheads="1"/>
          </p:cNvSpPr>
          <p:nvPr/>
        </p:nvSpPr>
        <p:spPr bwMode="auto">
          <a:xfrm>
            <a:off x="2757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5326" name="Line 62"/>
          <p:cNvSpPr>
            <a:spLocks noChangeShapeType="1"/>
          </p:cNvSpPr>
          <p:nvPr/>
        </p:nvSpPr>
        <p:spPr bwMode="auto">
          <a:xfrm>
            <a:off x="4357688" y="31242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5327" name="Oval 63"/>
          <p:cNvSpPr>
            <a:spLocks noChangeArrowheads="1"/>
          </p:cNvSpPr>
          <p:nvPr/>
        </p:nvSpPr>
        <p:spPr bwMode="auto">
          <a:xfrm>
            <a:off x="49672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5328" name="Line 64"/>
          <p:cNvSpPr>
            <a:spLocks noChangeShapeType="1"/>
          </p:cNvSpPr>
          <p:nvPr/>
        </p:nvSpPr>
        <p:spPr bwMode="auto">
          <a:xfrm>
            <a:off x="4129088" y="32766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5329" name="Oval 65"/>
          <p:cNvSpPr>
            <a:spLocks noChangeArrowheads="1"/>
          </p:cNvSpPr>
          <p:nvPr/>
        </p:nvSpPr>
        <p:spPr bwMode="auto">
          <a:xfrm>
            <a:off x="3900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5330" name="Line 66"/>
          <p:cNvSpPr>
            <a:spLocks noChangeShapeType="1"/>
          </p:cNvSpPr>
          <p:nvPr/>
        </p:nvSpPr>
        <p:spPr bwMode="auto">
          <a:xfrm flipH="1">
            <a:off x="2071688" y="38862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5331" name="Oval 67"/>
          <p:cNvSpPr>
            <a:spLocks noChangeArrowheads="1"/>
          </p:cNvSpPr>
          <p:nvPr/>
        </p:nvSpPr>
        <p:spPr bwMode="auto">
          <a:xfrm>
            <a:off x="17668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5332" name="Oval 68"/>
          <p:cNvSpPr>
            <a:spLocks noChangeArrowheads="1"/>
          </p:cNvSpPr>
          <p:nvPr/>
        </p:nvSpPr>
        <p:spPr bwMode="auto">
          <a:xfrm>
            <a:off x="2300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5333" name="Line 69"/>
          <p:cNvSpPr>
            <a:spLocks noChangeShapeType="1"/>
          </p:cNvSpPr>
          <p:nvPr/>
        </p:nvSpPr>
        <p:spPr bwMode="auto">
          <a:xfrm flipH="1">
            <a:off x="2605088" y="39624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5334" name="Oval 70"/>
          <p:cNvSpPr>
            <a:spLocks noChangeArrowheads="1"/>
          </p:cNvSpPr>
          <p:nvPr/>
        </p:nvSpPr>
        <p:spPr bwMode="auto">
          <a:xfrm>
            <a:off x="28336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5335" name="Line 71"/>
          <p:cNvSpPr>
            <a:spLocks noChangeShapeType="1"/>
          </p:cNvSpPr>
          <p:nvPr/>
        </p:nvSpPr>
        <p:spPr bwMode="auto">
          <a:xfrm>
            <a:off x="2986088" y="40386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5336" name="Oval 72"/>
          <p:cNvSpPr>
            <a:spLocks noChangeArrowheads="1"/>
          </p:cNvSpPr>
          <p:nvPr/>
        </p:nvSpPr>
        <p:spPr bwMode="auto">
          <a:xfrm>
            <a:off x="33670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5337" name="Line 73"/>
          <p:cNvSpPr>
            <a:spLocks noChangeShapeType="1"/>
          </p:cNvSpPr>
          <p:nvPr/>
        </p:nvSpPr>
        <p:spPr bwMode="auto">
          <a:xfrm>
            <a:off x="3138488" y="39624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5338" name="Oval 74"/>
          <p:cNvSpPr>
            <a:spLocks noChangeArrowheads="1"/>
          </p:cNvSpPr>
          <p:nvPr/>
        </p:nvSpPr>
        <p:spPr bwMode="auto">
          <a:xfrm>
            <a:off x="39004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5339" name="Oval 75"/>
          <p:cNvSpPr>
            <a:spLocks noChangeArrowheads="1"/>
          </p:cNvSpPr>
          <p:nvPr/>
        </p:nvSpPr>
        <p:spPr bwMode="auto">
          <a:xfrm>
            <a:off x="4586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5340" name="Oval 76"/>
          <p:cNvSpPr>
            <a:spLocks noChangeArrowheads="1"/>
          </p:cNvSpPr>
          <p:nvPr/>
        </p:nvSpPr>
        <p:spPr bwMode="auto">
          <a:xfrm>
            <a:off x="5653088" y="44958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5341" name="Line 77"/>
          <p:cNvSpPr>
            <a:spLocks noChangeShapeType="1"/>
          </p:cNvSpPr>
          <p:nvPr/>
        </p:nvSpPr>
        <p:spPr bwMode="auto">
          <a:xfrm flipH="1">
            <a:off x="5424488" y="48768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5342" name="Oval 78"/>
          <p:cNvSpPr>
            <a:spLocks noChangeArrowheads="1"/>
          </p:cNvSpPr>
          <p:nvPr/>
        </p:nvSpPr>
        <p:spPr bwMode="auto">
          <a:xfrm>
            <a:off x="52720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5343" name="Oval 79"/>
          <p:cNvSpPr>
            <a:spLocks noChangeArrowheads="1"/>
          </p:cNvSpPr>
          <p:nvPr/>
        </p:nvSpPr>
        <p:spPr bwMode="auto">
          <a:xfrm>
            <a:off x="61102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5344" name="Text Box 80"/>
          <p:cNvSpPr txBox="1">
            <a:spLocks noChangeArrowheads="1"/>
          </p:cNvSpPr>
          <p:nvPr/>
        </p:nvSpPr>
        <p:spPr bwMode="auto">
          <a:xfrm>
            <a:off x="3976688" y="28400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A</a:t>
            </a:r>
          </a:p>
        </p:txBody>
      </p:sp>
      <p:sp>
        <p:nvSpPr>
          <p:cNvPr id="395345" name="Text Box 81"/>
          <p:cNvSpPr txBox="1">
            <a:spLocks noChangeArrowheads="1"/>
          </p:cNvSpPr>
          <p:nvPr/>
        </p:nvSpPr>
        <p:spPr bwMode="auto">
          <a:xfrm>
            <a:off x="2833688" y="35956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B</a:t>
            </a:r>
          </a:p>
        </p:txBody>
      </p:sp>
      <p:sp>
        <p:nvSpPr>
          <p:cNvPr id="395346" name="Text Box 82"/>
          <p:cNvSpPr txBox="1">
            <a:spLocks noChangeArrowheads="1"/>
          </p:cNvSpPr>
          <p:nvPr/>
        </p:nvSpPr>
        <p:spPr bwMode="auto">
          <a:xfrm>
            <a:off x="39766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C</a:t>
            </a:r>
          </a:p>
        </p:txBody>
      </p:sp>
      <p:sp>
        <p:nvSpPr>
          <p:cNvPr id="395347" name="Text Box 83"/>
          <p:cNvSpPr txBox="1">
            <a:spLocks noChangeArrowheads="1"/>
          </p:cNvSpPr>
          <p:nvPr/>
        </p:nvSpPr>
        <p:spPr bwMode="auto">
          <a:xfrm>
            <a:off x="50434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D</a:t>
            </a:r>
          </a:p>
        </p:txBody>
      </p:sp>
      <p:sp>
        <p:nvSpPr>
          <p:cNvPr id="395348" name="Text Box 84"/>
          <p:cNvSpPr txBox="1">
            <a:spLocks noChangeArrowheads="1"/>
          </p:cNvSpPr>
          <p:nvPr/>
        </p:nvSpPr>
        <p:spPr bwMode="auto">
          <a:xfrm>
            <a:off x="4033838" y="457200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I</a:t>
            </a:r>
          </a:p>
        </p:txBody>
      </p:sp>
      <p:sp>
        <p:nvSpPr>
          <p:cNvPr id="395349" name="Text Box 85"/>
          <p:cNvSpPr txBox="1">
            <a:spLocks noChangeArrowheads="1"/>
          </p:cNvSpPr>
          <p:nvPr/>
        </p:nvSpPr>
        <p:spPr bwMode="auto">
          <a:xfrm>
            <a:off x="4662488" y="4572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J</a:t>
            </a:r>
          </a:p>
        </p:txBody>
      </p:sp>
      <p:sp>
        <p:nvSpPr>
          <p:cNvPr id="395350" name="Text Box 86"/>
          <p:cNvSpPr txBox="1">
            <a:spLocks noChangeArrowheads="1"/>
          </p:cNvSpPr>
          <p:nvPr/>
        </p:nvSpPr>
        <p:spPr bwMode="auto">
          <a:xfrm>
            <a:off x="3443288" y="45862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H</a:t>
            </a:r>
          </a:p>
        </p:txBody>
      </p:sp>
      <p:sp>
        <p:nvSpPr>
          <p:cNvPr id="395351" name="Text Box 87"/>
          <p:cNvSpPr txBox="1">
            <a:spLocks noChangeArrowheads="1"/>
          </p:cNvSpPr>
          <p:nvPr/>
        </p:nvSpPr>
        <p:spPr bwMode="auto">
          <a:xfrm>
            <a:off x="5729288" y="44958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K</a:t>
            </a:r>
          </a:p>
        </p:txBody>
      </p:sp>
      <p:sp>
        <p:nvSpPr>
          <p:cNvPr id="395352" name="Text Box 88"/>
          <p:cNvSpPr txBox="1">
            <a:spLocks noChangeArrowheads="1"/>
          </p:cNvSpPr>
          <p:nvPr/>
        </p:nvSpPr>
        <p:spPr bwMode="auto">
          <a:xfrm>
            <a:off x="2909888" y="45720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G</a:t>
            </a:r>
          </a:p>
        </p:txBody>
      </p:sp>
      <p:sp>
        <p:nvSpPr>
          <p:cNvPr id="395353" name="Text Box 89"/>
          <p:cNvSpPr txBox="1">
            <a:spLocks noChangeArrowheads="1"/>
          </p:cNvSpPr>
          <p:nvPr/>
        </p:nvSpPr>
        <p:spPr bwMode="auto">
          <a:xfrm>
            <a:off x="5348288" y="519588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L</a:t>
            </a:r>
          </a:p>
        </p:txBody>
      </p:sp>
      <p:sp>
        <p:nvSpPr>
          <p:cNvPr id="395354" name="Text Box 90"/>
          <p:cNvSpPr txBox="1">
            <a:spLocks noChangeArrowheads="1"/>
          </p:cNvSpPr>
          <p:nvPr/>
        </p:nvSpPr>
        <p:spPr bwMode="auto">
          <a:xfrm>
            <a:off x="6192838" y="5195888"/>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M</a:t>
            </a:r>
          </a:p>
        </p:txBody>
      </p:sp>
      <p:sp>
        <p:nvSpPr>
          <p:cNvPr id="395355" name="Text Box 91"/>
          <p:cNvSpPr txBox="1">
            <a:spLocks noChangeArrowheads="1"/>
          </p:cNvSpPr>
          <p:nvPr/>
        </p:nvSpPr>
        <p:spPr bwMode="auto">
          <a:xfrm>
            <a:off x="2376488" y="45720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F</a:t>
            </a:r>
          </a:p>
        </p:txBody>
      </p:sp>
      <p:sp>
        <p:nvSpPr>
          <p:cNvPr id="395356" name="Text Box 92"/>
          <p:cNvSpPr txBox="1">
            <a:spLocks noChangeArrowheads="1"/>
          </p:cNvSpPr>
          <p:nvPr/>
        </p:nvSpPr>
        <p:spPr bwMode="auto">
          <a:xfrm>
            <a:off x="1811338" y="45862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95268"/>
                                        </p:tgtEl>
                                        <p:attrNameLst>
                                          <p:attrName>style.visibility</p:attrName>
                                        </p:attrNameLst>
                                      </p:cBhvr>
                                      <p:to>
                                        <p:strVal val="visible"/>
                                      </p:to>
                                    </p:set>
                                    <p:animEffect transition="in" filter="dissolve">
                                      <p:cBhvr>
                                        <p:cTn id="7" dur="500"/>
                                        <p:tgtEl>
                                          <p:spTgt spid="395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5308"/>
                                        </p:tgtEl>
                                        <p:attrNameLst>
                                          <p:attrName>style.visibility</p:attrName>
                                        </p:attrNameLst>
                                      </p:cBhvr>
                                      <p:to>
                                        <p:strVal val="visible"/>
                                      </p:to>
                                    </p:set>
                                    <p:animEffect transition="in" filter="dissolve">
                                      <p:cBhvr>
                                        <p:cTn id="12" dur="500"/>
                                        <p:tgtEl>
                                          <p:spTgt spid="3953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grpId="1" nodeType="clickEffect">
                                  <p:stCondLst>
                                    <p:cond delay="0"/>
                                  </p:stCondLst>
                                  <p:childTnLst>
                                    <p:animEffect transition="out" filter="dissolve">
                                      <p:cBhvr>
                                        <p:cTn id="16" dur="500"/>
                                        <p:tgtEl>
                                          <p:spTgt spid="395268"/>
                                        </p:tgtEl>
                                      </p:cBhvr>
                                    </p:animEffect>
                                    <p:set>
                                      <p:cBhvr>
                                        <p:cTn id="17" dur="1" fill="hold">
                                          <p:stCondLst>
                                            <p:cond delay="499"/>
                                          </p:stCondLst>
                                        </p:cTn>
                                        <p:tgtEl>
                                          <p:spTgt spid="395268"/>
                                        </p:tgtEl>
                                        <p:attrNameLst>
                                          <p:attrName>style.visibility</p:attrName>
                                        </p:attrNameLst>
                                      </p:cBhvr>
                                      <p:to>
                                        <p:strVal val="hidden"/>
                                      </p:to>
                                    </p:set>
                                  </p:childTnLst>
                                </p:cTn>
                              </p:par>
                              <p:par>
                                <p:cTn id="18" presetID="9" presetClass="exit" presetSubtype="0" fill="hold" grpId="1" nodeType="withEffect">
                                  <p:stCondLst>
                                    <p:cond delay="0"/>
                                  </p:stCondLst>
                                  <p:childTnLst>
                                    <p:animEffect transition="out" filter="dissolve">
                                      <p:cBhvr>
                                        <p:cTn id="19" dur="500"/>
                                        <p:tgtEl>
                                          <p:spTgt spid="395308"/>
                                        </p:tgtEl>
                                      </p:cBhvr>
                                    </p:animEffect>
                                    <p:set>
                                      <p:cBhvr>
                                        <p:cTn id="20" dur="1" fill="hold">
                                          <p:stCondLst>
                                            <p:cond delay="499"/>
                                          </p:stCondLst>
                                        </p:cTn>
                                        <p:tgtEl>
                                          <p:spTgt spid="395308"/>
                                        </p:tgtEl>
                                        <p:attrNameLst>
                                          <p:attrName>style.visibility</p:attrName>
                                        </p:attrNameLst>
                                      </p:cBhvr>
                                      <p:to>
                                        <p:strVal val="hidden"/>
                                      </p:to>
                                    </p:set>
                                  </p:childTnLst>
                                </p:cTn>
                              </p:par>
                              <p:par>
                                <p:cTn id="21" presetID="9" presetClass="entr" presetSubtype="0" fill="hold" grpId="0" nodeType="withEffect">
                                  <p:stCondLst>
                                    <p:cond delay="0"/>
                                  </p:stCondLst>
                                  <p:childTnLst>
                                    <p:set>
                                      <p:cBhvr>
                                        <p:cTn id="22" dur="1" fill="hold">
                                          <p:stCondLst>
                                            <p:cond delay="0"/>
                                          </p:stCondLst>
                                        </p:cTn>
                                        <p:tgtEl>
                                          <p:spTgt spid="395313"/>
                                        </p:tgtEl>
                                        <p:attrNameLst>
                                          <p:attrName>style.visibility</p:attrName>
                                        </p:attrNameLst>
                                      </p:cBhvr>
                                      <p:to>
                                        <p:strVal val="visible"/>
                                      </p:to>
                                    </p:set>
                                    <p:animEffect transition="in" filter="dissolve">
                                      <p:cBhvr>
                                        <p:cTn id="23" dur="500"/>
                                        <p:tgtEl>
                                          <p:spTgt spid="3953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95312"/>
                                        </p:tgtEl>
                                        <p:attrNameLst>
                                          <p:attrName>style.visibility</p:attrName>
                                        </p:attrNameLst>
                                      </p:cBhvr>
                                      <p:to>
                                        <p:strVal val="visible"/>
                                      </p:to>
                                    </p:set>
                                    <p:animEffect transition="in" filter="dissolve">
                                      <p:cBhvr>
                                        <p:cTn id="28" dur="500"/>
                                        <p:tgtEl>
                                          <p:spTgt spid="3953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95311"/>
                                        </p:tgtEl>
                                        <p:attrNameLst>
                                          <p:attrName>style.visibility</p:attrName>
                                        </p:attrNameLst>
                                      </p:cBhvr>
                                      <p:to>
                                        <p:strVal val="visible"/>
                                      </p:to>
                                    </p:set>
                                    <p:animEffect transition="in" filter="dissolve">
                                      <p:cBhvr>
                                        <p:cTn id="31" dur="500"/>
                                        <p:tgtEl>
                                          <p:spTgt spid="3953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95310"/>
                                        </p:tgtEl>
                                        <p:attrNameLst>
                                          <p:attrName>style.visibility</p:attrName>
                                        </p:attrNameLst>
                                      </p:cBhvr>
                                      <p:to>
                                        <p:strVal val="visible"/>
                                      </p:to>
                                    </p:set>
                                    <p:animEffect transition="in" filter="dissolve">
                                      <p:cBhvr>
                                        <p:cTn id="34" dur="500"/>
                                        <p:tgtEl>
                                          <p:spTgt spid="39531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95309"/>
                                        </p:tgtEl>
                                        <p:attrNameLst>
                                          <p:attrName>style.visibility</p:attrName>
                                        </p:attrNameLst>
                                      </p:cBhvr>
                                      <p:to>
                                        <p:strVal val="visible"/>
                                      </p:to>
                                    </p:set>
                                    <p:animEffect transition="in" filter="dissolve">
                                      <p:cBhvr>
                                        <p:cTn id="37" dur="500"/>
                                        <p:tgtEl>
                                          <p:spTgt spid="39530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5314"/>
                                        </p:tgtEl>
                                        <p:attrNameLst>
                                          <p:attrName>style.visibility</p:attrName>
                                        </p:attrNameLst>
                                      </p:cBhvr>
                                      <p:to>
                                        <p:strVal val="visible"/>
                                      </p:to>
                                    </p:set>
                                    <p:animEffect transition="in" filter="dissolve">
                                      <p:cBhvr>
                                        <p:cTn id="40" dur="500"/>
                                        <p:tgtEl>
                                          <p:spTgt spid="3953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95315"/>
                                        </p:tgtEl>
                                        <p:attrNameLst>
                                          <p:attrName>style.visibility</p:attrName>
                                        </p:attrNameLst>
                                      </p:cBhvr>
                                      <p:to>
                                        <p:strVal val="visible"/>
                                      </p:to>
                                    </p:set>
                                    <p:animEffect transition="in" filter="dissolve">
                                      <p:cBhvr>
                                        <p:cTn id="43" dur="500"/>
                                        <p:tgtEl>
                                          <p:spTgt spid="3953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95316"/>
                                        </p:tgtEl>
                                        <p:attrNameLst>
                                          <p:attrName>style.visibility</p:attrName>
                                        </p:attrNameLst>
                                      </p:cBhvr>
                                      <p:to>
                                        <p:strVal val="visible"/>
                                      </p:to>
                                    </p:set>
                                    <p:animEffect transition="in" filter="dissolve">
                                      <p:cBhvr>
                                        <p:cTn id="46" dur="500"/>
                                        <p:tgtEl>
                                          <p:spTgt spid="3953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95317"/>
                                        </p:tgtEl>
                                        <p:attrNameLst>
                                          <p:attrName>style.visibility</p:attrName>
                                        </p:attrNameLst>
                                      </p:cBhvr>
                                      <p:to>
                                        <p:strVal val="visible"/>
                                      </p:to>
                                    </p:set>
                                    <p:animEffect transition="in" filter="dissolve">
                                      <p:cBhvr>
                                        <p:cTn id="49" dur="500"/>
                                        <p:tgtEl>
                                          <p:spTgt spid="395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313" grpId="0"/>
      <p:bldP spid="395309" grpId="0" animBg="1"/>
      <p:bldP spid="395310" grpId="0" animBg="1"/>
      <p:bldP spid="395311" grpId="0" animBg="1"/>
      <p:bldP spid="395312" grpId="0" animBg="1"/>
      <p:bldP spid="395268" grpId="0"/>
      <p:bldP spid="395268" grpId="1"/>
      <p:bldP spid="395308" grpId="0"/>
      <p:bldP spid="395308" grpId="1"/>
      <p:bldP spid="395314" grpId="0"/>
      <p:bldP spid="395315" grpId="0"/>
      <p:bldP spid="395316" grpId="0"/>
      <p:bldP spid="39531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834" name="Text Box 74"/>
          <p:cNvSpPr txBox="1">
            <a:spLocks noChangeArrowheads="1"/>
          </p:cNvSpPr>
          <p:nvPr/>
        </p:nvSpPr>
        <p:spPr bwMode="auto">
          <a:xfrm>
            <a:off x="3657600" y="314325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70 &lt; 72</a:t>
            </a:r>
          </a:p>
        </p:txBody>
      </p:sp>
      <p:sp>
        <p:nvSpPr>
          <p:cNvPr id="629902" name="Text Box 142"/>
          <p:cNvSpPr txBox="1">
            <a:spLocks noChangeArrowheads="1"/>
          </p:cNvSpPr>
          <p:nvPr/>
        </p:nvSpPr>
        <p:spPr bwMode="auto">
          <a:xfrm>
            <a:off x="3962400" y="41306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29903" name="Line 143"/>
          <p:cNvSpPr>
            <a:spLocks noChangeShapeType="1"/>
          </p:cNvSpPr>
          <p:nvPr/>
        </p:nvSpPr>
        <p:spPr bwMode="auto">
          <a:xfrm>
            <a:off x="4419600" y="44354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06" name="Text Box 146"/>
          <p:cNvSpPr txBox="1">
            <a:spLocks noChangeArrowheads="1"/>
          </p:cNvSpPr>
          <p:nvPr/>
        </p:nvSpPr>
        <p:spPr bwMode="auto">
          <a:xfrm>
            <a:off x="4038600" y="520065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29907" name="Line 147"/>
          <p:cNvSpPr>
            <a:spLocks noChangeShapeType="1"/>
          </p:cNvSpPr>
          <p:nvPr/>
        </p:nvSpPr>
        <p:spPr bwMode="auto">
          <a:xfrm flipV="1">
            <a:off x="4419600" y="497205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08" name="Text Box 148"/>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29909" name="Text Box 149"/>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a, b, and c until currentNode becomes NULL or the value of the node to be searched becomes equal to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parent point to currentNode.</a:t>
            </a:r>
          </a:p>
          <a:p>
            <a:pPr lvl="1">
              <a:buFontTx/>
              <a:buAutoNum type="alphaLcPeriod"/>
            </a:pPr>
            <a:endParaRPr lang="en-US" sz="1200">
              <a:solidFill>
                <a:schemeClr val="accent2"/>
              </a:solidFill>
            </a:endParaRPr>
          </a:p>
          <a:p>
            <a:pPr lvl="1">
              <a:buFontTx/>
              <a:buAutoNum type="alphaLcPeriod"/>
            </a:pPr>
            <a:r>
              <a:rPr lang="en-US" sz="1200">
                <a:solidFill>
                  <a:srgbClr val="CC0000"/>
                </a:solidFill>
              </a:rPr>
              <a:t>If the value to be deleted is less than that of currentNode:</a:t>
            </a:r>
          </a:p>
          <a:p>
            <a:pPr lvl="1">
              <a:buFontTx/>
              <a:buAutoNum type="alphaLcPeriod"/>
            </a:pPr>
            <a:endParaRPr lang="en-US" sz="1200">
              <a:solidFill>
                <a:srgbClr val="CC0000"/>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chemeClr val="accent2"/>
              </a:solidFill>
            </a:endParaRPr>
          </a:p>
          <a:p>
            <a:pPr lvl="1">
              <a:buFontTx/>
              <a:buAutoNum type="alphaLcPeriod"/>
            </a:pPr>
            <a:r>
              <a:rPr lang="en-US" sz="1200">
                <a:solidFill>
                  <a:schemeClr val="accent2"/>
                </a:solidFill>
              </a:rPr>
              <a:t>If the value to be deleted is greater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629910" name="Line 150"/>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11" name="Line 151"/>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12" name="Line 152"/>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13" name="Line 153"/>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14" name="Line 154"/>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15" name="Line 155"/>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16" name="Line 156"/>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17" name="Rectangle 157"/>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18" name="Line 158"/>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19" name="Rectangle 159"/>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0" name="Rectangle 160"/>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2" name="Rectangle 162"/>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3" name="Rectangle 163"/>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4" name="Rectangle 164"/>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5" name="Rectangle 165"/>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6" name="Rectangle 166"/>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7" name="Text Box 167"/>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29928" name="Text Box 168"/>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29929" name="Text Box 169"/>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29930" name="Text Box 170"/>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29931" name="Line 171"/>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32" name="Line 172"/>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33" name="Line 173"/>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34" name="Line 174"/>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35" name="Line 175"/>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36" name="Line 176"/>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37" name="Line 177"/>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38" name="Line 178"/>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39" name="Line 179"/>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40" name="Line 180"/>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41" name="Line 181"/>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42" name="Line 182"/>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45" name="Line 185"/>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46" name="Line 186"/>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47" name="Line 187"/>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48" name="Line 188"/>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49" name="Rectangle 189"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50" name="Rectangle 190"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51" name="Rectangle 191"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54" name="Rectangle 194"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55" name="Rectangle 195"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56" name="Rectangle 196"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57" name="Rectangle 197"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58" name="Rectangle 198"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59" name="Text Box 199"/>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29960" name="Text Box 200"/>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29961" name="Text Box 201"/>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29962" name="Text Box 202"/>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29963" name="Text Box 203"/>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9964" name="Text Box 204"/>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9965" name="Text Box 205"/>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9966" name="Text Box 206"/>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9967" name="Text Box 207"/>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9968" name="Text Box 208"/>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9969" name="Text Box 209"/>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9970" name="Text Box 210"/>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9971" name="Line 211"/>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72" name="Text Box 212"/>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29973" name="Rectangle 213"/>
          <p:cNvSpPr>
            <a:spLocks noChangeArrowheads="1"/>
          </p:cNvSpPr>
          <p:nvPr/>
        </p:nvSpPr>
        <p:spPr bwMode="auto">
          <a:xfrm>
            <a:off x="1525588" y="1600200"/>
            <a:ext cx="3748087"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29974" name="Rectangle 214"/>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75" name="Text Box 215"/>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29976" name="Line 216"/>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77" name="Line 217"/>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978" name="Rectangle 218"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79" name="Rectangle 219"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29834"/>
                                        </p:tgtEl>
                                        <p:attrNameLst>
                                          <p:attrName>style.visibility</p:attrName>
                                        </p:attrNameLst>
                                      </p:cBhvr>
                                      <p:to>
                                        <p:strVal val="visible"/>
                                      </p:to>
                                    </p:set>
                                    <p:animEffect transition="in" filter="dissolve">
                                      <p:cBhvr>
                                        <p:cTn id="7" dur="500"/>
                                        <p:tgtEl>
                                          <p:spTgt spid="629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83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76" name="Text Box 68"/>
          <p:cNvSpPr txBox="1">
            <a:spLocks noChangeArrowheads="1"/>
          </p:cNvSpPr>
          <p:nvPr/>
        </p:nvSpPr>
        <p:spPr bwMode="auto">
          <a:xfrm>
            <a:off x="3962400" y="41306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31877" name="Line 69"/>
          <p:cNvSpPr>
            <a:spLocks noChangeShapeType="1"/>
          </p:cNvSpPr>
          <p:nvPr/>
        </p:nvSpPr>
        <p:spPr bwMode="auto">
          <a:xfrm>
            <a:off x="4419600" y="44354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78" name="Text Box 70"/>
          <p:cNvSpPr txBox="1">
            <a:spLocks noChangeArrowheads="1"/>
          </p:cNvSpPr>
          <p:nvPr/>
        </p:nvSpPr>
        <p:spPr bwMode="auto">
          <a:xfrm>
            <a:off x="4038600" y="51974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31879" name="Line 71"/>
          <p:cNvSpPr>
            <a:spLocks noChangeShapeType="1"/>
          </p:cNvSpPr>
          <p:nvPr/>
        </p:nvSpPr>
        <p:spPr bwMode="auto">
          <a:xfrm flipV="1">
            <a:off x="4419600" y="49688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80" name="Text Box 72"/>
          <p:cNvSpPr txBox="1">
            <a:spLocks noChangeArrowheads="1"/>
          </p:cNvSpPr>
          <p:nvPr/>
        </p:nvSpPr>
        <p:spPr bwMode="auto">
          <a:xfrm>
            <a:off x="3657600" y="3140075"/>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70 &lt; 72</a:t>
            </a:r>
          </a:p>
        </p:txBody>
      </p:sp>
      <p:sp>
        <p:nvSpPr>
          <p:cNvPr id="631881" name="Text Box 73"/>
          <p:cNvSpPr txBox="1">
            <a:spLocks noChangeArrowheads="1"/>
          </p:cNvSpPr>
          <p:nvPr/>
        </p:nvSpPr>
        <p:spPr bwMode="auto">
          <a:xfrm>
            <a:off x="3429000" y="59594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31882" name="Line 74"/>
          <p:cNvSpPr>
            <a:spLocks noChangeShapeType="1"/>
          </p:cNvSpPr>
          <p:nvPr/>
        </p:nvSpPr>
        <p:spPr bwMode="auto">
          <a:xfrm flipV="1">
            <a:off x="3733800" y="57308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87" name="Text Box 79"/>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31888" name="Text Box 80"/>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a, b, and c until currentNode becomes NULL or the value of the node to be searched becomes equal to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parent point to currentNode.</a:t>
            </a:r>
          </a:p>
          <a:p>
            <a:pPr lvl="1">
              <a:buFontTx/>
              <a:buAutoNum type="alphaLcPeriod"/>
            </a:pPr>
            <a:endParaRPr lang="en-US" sz="1200">
              <a:solidFill>
                <a:schemeClr val="accent2"/>
              </a:solidFill>
            </a:endParaRPr>
          </a:p>
          <a:p>
            <a:pPr lvl="1">
              <a:buFontTx/>
              <a:buAutoNum type="alphaLcPeriod"/>
            </a:pPr>
            <a:r>
              <a:rPr lang="en-US" sz="1200">
                <a:solidFill>
                  <a:schemeClr val="accent2"/>
                </a:solidFill>
              </a:rPr>
              <a:t>If the value to be deleted is less than that of currentNode:</a:t>
            </a:r>
          </a:p>
          <a:p>
            <a:pPr lvl="1">
              <a:buFontTx/>
              <a:buAutoNum type="alphaLcPeriod"/>
            </a:pPr>
            <a:endParaRPr lang="en-US" sz="1200">
              <a:solidFill>
                <a:schemeClr val="accent2"/>
              </a:solidFill>
            </a:endParaRPr>
          </a:p>
          <a:p>
            <a:pPr lvl="2">
              <a:buFontTx/>
              <a:buAutoNum type="romanLcPeriod"/>
            </a:pPr>
            <a:r>
              <a:rPr lang="en-US" sz="1200">
                <a:solidFill>
                  <a:srgbClr val="CC0000"/>
                </a:solidFill>
              </a:rPr>
              <a:t>Make currentNode point to its left child.</a:t>
            </a:r>
          </a:p>
          <a:p>
            <a:pPr lvl="2">
              <a:buFontTx/>
              <a:buAutoNum type="romanLcPeriod"/>
            </a:pPr>
            <a:endParaRPr lang="en-US" sz="1200">
              <a:solidFill>
                <a:srgbClr val="CC0000"/>
              </a:solidFill>
            </a:endParaRPr>
          </a:p>
          <a:p>
            <a:pPr lvl="1">
              <a:buFontTx/>
              <a:buAutoNum type="alphaLcPeriod"/>
            </a:pPr>
            <a:r>
              <a:rPr lang="en-US" sz="1200">
                <a:solidFill>
                  <a:schemeClr val="accent2"/>
                </a:solidFill>
              </a:rPr>
              <a:t>If the value to be deleted is greater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631889" name="Line 81"/>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90" name="Line 82"/>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91" name="Line 83"/>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92" name="Line 84"/>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93" name="Line 85"/>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94" name="Line 86"/>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95" name="Line 87"/>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96" name="Rectangle 88"/>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897" name="Line 89"/>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98" name="Rectangle 90"/>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899" name="Rectangle 91"/>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01" name="Rectangle 93"/>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02" name="Rectangle 94"/>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03" name="Rectangle 95"/>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04" name="Rectangle 96"/>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05" name="Rectangle 97"/>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06" name="Text Box 98"/>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31907" name="Text Box 99"/>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31908" name="Text Box 100"/>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31909" name="Text Box 101"/>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31910" name="Line 102"/>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11" name="Line 103"/>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12" name="Line 104"/>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13" name="Line 105"/>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14" name="Line 106"/>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15" name="Line 107"/>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16" name="Line 108"/>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17" name="Line 109"/>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18" name="Line 110"/>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19" name="Line 111"/>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20" name="Line 112"/>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21" name="Line 113"/>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24" name="Line 116"/>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25" name="Line 117"/>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26" name="Line 118"/>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27" name="Line 119"/>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28" name="Rectangle 120"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29" name="Rectangle 121"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30" name="Rectangle 122"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33" name="Rectangle 125"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34" name="Rectangle 126"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35" name="Rectangle 127"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36" name="Rectangle 128"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37" name="Rectangle 129"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38" name="Text Box 130"/>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31939" name="Text Box 131"/>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31940" name="Text Box 132"/>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31941" name="Text Box 133"/>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31942" name="Text Box 134"/>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1943" name="Text Box 135"/>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1944" name="Text Box 136"/>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1945" name="Text Box 137"/>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1946" name="Text Box 138"/>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1947" name="Text Box 139"/>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1948" name="Text Box 140"/>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1949" name="Text Box 141"/>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1950" name="Line 142"/>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51" name="Text Box 143"/>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31952" name="Rectangle 144"/>
          <p:cNvSpPr>
            <a:spLocks noChangeArrowheads="1"/>
          </p:cNvSpPr>
          <p:nvPr/>
        </p:nvSpPr>
        <p:spPr bwMode="auto">
          <a:xfrm>
            <a:off x="1525588" y="1600200"/>
            <a:ext cx="3748087"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31953" name="Rectangle 145"/>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54" name="Text Box 146"/>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31955" name="Line 147"/>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56" name="Line 148"/>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957" name="Rectangle 149"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958" name="Rectangle 150"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1882"/>
                                        </p:tgtEl>
                                        <p:attrNameLst>
                                          <p:attrName>style.visibility</p:attrName>
                                        </p:attrNameLst>
                                      </p:cBhvr>
                                      <p:to>
                                        <p:strVal val="visible"/>
                                      </p:to>
                                    </p:set>
                                    <p:animEffect transition="in" filter="dissolve">
                                      <p:cBhvr>
                                        <p:cTn id="7" dur="500"/>
                                        <p:tgtEl>
                                          <p:spTgt spid="63188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31881"/>
                                        </p:tgtEl>
                                        <p:attrNameLst>
                                          <p:attrName>style.visibility</p:attrName>
                                        </p:attrNameLst>
                                      </p:cBhvr>
                                      <p:to>
                                        <p:strVal val="visible"/>
                                      </p:to>
                                    </p:set>
                                    <p:animEffect transition="in" filter="dissolve">
                                      <p:cBhvr>
                                        <p:cTn id="10" dur="500"/>
                                        <p:tgtEl>
                                          <p:spTgt spid="631881"/>
                                        </p:tgtEl>
                                      </p:cBhvr>
                                    </p:animEffect>
                                  </p:childTnLst>
                                </p:cTn>
                              </p:par>
                              <p:par>
                                <p:cTn id="11" presetID="9" presetClass="exit" presetSubtype="0" fill="hold" grpId="0" nodeType="withEffect">
                                  <p:stCondLst>
                                    <p:cond delay="0"/>
                                  </p:stCondLst>
                                  <p:childTnLst>
                                    <p:animEffect transition="out" filter="dissolve">
                                      <p:cBhvr>
                                        <p:cTn id="12" dur="500"/>
                                        <p:tgtEl>
                                          <p:spTgt spid="631877"/>
                                        </p:tgtEl>
                                      </p:cBhvr>
                                    </p:animEffect>
                                    <p:set>
                                      <p:cBhvr>
                                        <p:cTn id="13" dur="1" fill="hold">
                                          <p:stCondLst>
                                            <p:cond delay="499"/>
                                          </p:stCondLst>
                                        </p:cTn>
                                        <p:tgtEl>
                                          <p:spTgt spid="631877"/>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631876"/>
                                        </p:tgtEl>
                                      </p:cBhvr>
                                    </p:animEffect>
                                    <p:set>
                                      <p:cBhvr>
                                        <p:cTn id="16" dur="1" fill="hold">
                                          <p:stCondLst>
                                            <p:cond delay="499"/>
                                          </p:stCondLst>
                                        </p:cTn>
                                        <p:tgtEl>
                                          <p:spTgt spid="631876"/>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631880"/>
                                        </p:tgtEl>
                                      </p:cBhvr>
                                    </p:animEffect>
                                    <p:set>
                                      <p:cBhvr>
                                        <p:cTn id="19" dur="1" fill="hold">
                                          <p:stCondLst>
                                            <p:cond delay="499"/>
                                          </p:stCondLst>
                                        </p:cTn>
                                        <p:tgtEl>
                                          <p:spTgt spid="6318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76" grpId="0"/>
      <p:bldP spid="631877" grpId="0" animBg="1"/>
      <p:bldP spid="631880" grpId="0"/>
      <p:bldP spid="631881" grpId="0"/>
      <p:bldP spid="63188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926" name="Text Box 70"/>
          <p:cNvSpPr txBox="1">
            <a:spLocks noChangeArrowheads="1"/>
          </p:cNvSpPr>
          <p:nvPr/>
        </p:nvSpPr>
        <p:spPr bwMode="auto">
          <a:xfrm>
            <a:off x="4038600" y="51974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33927" name="Line 71"/>
          <p:cNvSpPr>
            <a:spLocks noChangeShapeType="1"/>
          </p:cNvSpPr>
          <p:nvPr/>
        </p:nvSpPr>
        <p:spPr bwMode="auto">
          <a:xfrm flipV="1">
            <a:off x="4419600" y="49688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29" name="Text Box 73"/>
          <p:cNvSpPr txBox="1">
            <a:spLocks noChangeArrowheads="1"/>
          </p:cNvSpPr>
          <p:nvPr/>
        </p:nvSpPr>
        <p:spPr bwMode="auto">
          <a:xfrm>
            <a:off x="3429000" y="59594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33930" name="Line 74"/>
          <p:cNvSpPr>
            <a:spLocks noChangeShapeType="1"/>
          </p:cNvSpPr>
          <p:nvPr/>
        </p:nvSpPr>
        <p:spPr bwMode="auto">
          <a:xfrm flipV="1">
            <a:off x="3733800" y="57308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31" name="Text Box 75"/>
          <p:cNvSpPr txBox="1">
            <a:spLocks noChangeArrowheads="1"/>
          </p:cNvSpPr>
          <p:nvPr/>
        </p:nvSpPr>
        <p:spPr bwMode="auto">
          <a:xfrm>
            <a:off x="1219200" y="5426075"/>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cs typeface="Times New Roman" pitchFamily="18" charset="0"/>
              </a:rPr>
              <a:t>Nodes located</a:t>
            </a:r>
          </a:p>
        </p:txBody>
      </p:sp>
      <p:sp>
        <p:nvSpPr>
          <p:cNvPr id="633937" name="Text Box 81"/>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33938" name="Text Box 82"/>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chemeClr val="accent2"/>
              </a:solidFill>
            </a:endParaRPr>
          </a:p>
          <a:p>
            <a:pPr>
              <a:buFontTx/>
              <a:buAutoNum type="arabicPeriod"/>
            </a:pPr>
            <a:r>
              <a:rPr lang="en-US" sz="1200">
                <a:solidFill>
                  <a:srgbClr val="CC0000"/>
                </a:solidFill>
              </a:rPr>
              <a:t>Repeat steps a, b, and c until currentNode becomes NULL or the value of the node to be searched becomes equal to that of currentNode:</a:t>
            </a:r>
          </a:p>
          <a:p>
            <a:pPr>
              <a:buFontTx/>
              <a:buAutoNum type="arabicPeriod"/>
            </a:pPr>
            <a:endParaRPr lang="en-US" sz="1200">
              <a:solidFill>
                <a:srgbClr val="CC0000"/>
              </a:solidFill>
            </a:endParaRPr>
          </a:p>
          <a:p>
            <a:pPr lvl="1">
              <a:buFontTx/>
              <a:buAutoNum type="alphaLcPeriod"/>
            </a:pPr>
            <a:r>
              <a:rPr lang="en-US" sz="1200">
                <a:solidFill>
                  <a:schemeClr val="accent2"/>
                </a:solidFill>
              </a:rPr>
              <a:t>Make parent point to currentNode.</a:t>
            </a:r>
          </a:p>
          <a:p>
            <a:pPr lvl="1">
              <a:buFontTx/>
              <a:buAutoNum type="alphaLcPeriod"/>
            </a:pPr>
            <a:endParaRPr lang="en-US" sz="1200">
              <a:solidFill>
                <a:schemeClr val="accent2"/>
              </a:solidFill>
            </a:endParaRPr>
          </a:p>
          <a:p>
            <a:pPr lvl="1">
              <a:buFontTx/>
              <a:buAutoNum type="alphaLcPeriod"/>
            </a:pPr>
            <a:r>
              <a:rPr lang="en-US" sz="1200">
                <a:solidFill>
                  <a:schemeClr val="accent2"/>
                </a:solidFill>
              </a:rPr>
              <a:t>If the value to be deleted is less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chemeClr val="accent2"/>
              </a:solidFill>
            </a:endParaRPr>
          </a:p>
          <a:p>
            <a:pPr lvl="1">
              <a:buFontTx/>
              <a:buAutoNum type="alphaLcPeriod"/>
            </a:pPr>
            <a:r>
              <a:rPr lang="en-US" sz="1200">
                <a:solidFill>
                  <a:schemeClr val="accent2"/>
                </a:solidFill>
              </a:rPr>
              <a:t>If the value to be deleted is greater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633939" name="Line 83"/>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40" name="Line 84"/>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41" name="Line 85"/>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42" name="Line 86"/>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43" name="Line 87"/>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44" name="Line 88"/>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45" name="Line 89"/>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46" name="Rectangle 90"/>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47" name="Line 91"/>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48" name="Rectangle 92"/>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49" name="Rectangle 93"/>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51" name="Rectangle 95"/>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52" name="Rectangle 96"/>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53" name="Rectangle 97"/>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54" name="Rectangle 98"/>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55" name="Rectangle 99"/>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56" name="Text Box 100"/>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33957" name="Text Box 101"/>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33958" name="Text Box 102"/>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33959" name="Text Box 103"/>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33960" name="Line 104"/>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61" name="Line 105"/>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62" name="Line 106"/>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63" name="Line 107"/>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64" name="Line 108"/>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65" name="Line 109"/>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66" name="Line 110"/>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67" name="Line 111"/>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68" name="Line 112"/>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69" name="Line 113"/>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70" name="Line 114"/>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71" name="Line 115"/>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74" name="Line 118"/>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75" name="Line 119"/>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76" name="Line 120"/>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77" name="Line 121"/>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78" name="Rectangle 122"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79" name="Rectangle 123"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80" name="Rectangle 124"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83" name="Rectangle 127"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84" name="Rectangle 128"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85" name="Rectangle 129"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86" name="Rectangle 130"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87" name="Rectangle 131"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88" name="Text Box 132"/>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33989" name="Text Box 133"/>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33990" name="Text Box 134"/>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33991" name="Text Box 135"/>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33992" name="Text Box 136"/>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3993" name="Text Box 137"/>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3994" name="Text Box 138"/>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3995" name="Text Box 139"/>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3996" name="Text Box 140"/>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3997" name="Text Box 141"/>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3998" name="Text Box 142"/>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3999" name="Text Box 143"/>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4000" name="Line 144"/>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001" name="Text Box 145"/>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34002" name="Rectangle 146"/>
          <p:cNvSpPr>
            <a:spLocks noChangeArrowheads="1"/>
          </p:cNvSpPr>
          <p:nvPr/>
        </p:nvSpPr>
        <p:spPr bwMode="auto">
          <a:xfrm>
            <a:off x="1525588" y="1600200"/>
            <a:ext cx="3748087"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34003" name="Rectangle 147"/>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004" name="Text Box 148"/>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34005" name="Line 149"/>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006" name="Line 150"/>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007" name="Rectangle 151"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008" name="Rectangle 152"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3931"/>
                                        </p:tgtEl>
                                        <p:attrNameLst>
                                          <p:attrName>style.visibility</p:attrName>
                                        </p:attrNameLst>
                                      </p:cBhvr>
                                      <p:to>
                                        <p:strVal val="visible"/>
                                      </p:to>
                                    </p:set>
                                    <p:animEffect transition="in" filter="dissolve">
                                      <p:cBhvr>
                                        <p:cTn id="7" dur="500"/>
                                        <p:tgtEl>
                                          <p:spTgt spid="633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931"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268292" name="Rectangle 4"/>
          <p:cNvSpPr>
            <a:spLocks noChangeArrowheads="1"/>
          </p:cNvSpPr>
          <p:nvPr/>
        </p:nvSpPr>
        <p:spPr bwMode="auto">
          <a:xfrm>
            <a:off x="15128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Once the nodes are located, there can be three cases:</a:t>
            </a:r>
          </a:p>
          <a:p>
            <a:pPr marL="739775" lvl="1" indent="-282575">
              <a:spcBef>
                <a:spcPct val="20000"/>
              </a:spcBef>
              <a:buFontTx/>
              <a:buBlip>
                <a:blip r:embed="rId4"/>
              </a:buBlip>
            </a:pPr>
            <a:r>
              <a:rPr lang="en-US" b="1">
                <a:solidFill>
                  <a:schemeClr val="accent2"/>
                </a:solidFill>
                <a:cs typeface="Times New Roman" pitchFamily="18" charset="0"/>
              </a:rPr>
              <a:t>Case I</a:t>
            </a:r>
            <a:r>
              <a:rPr lang="en-US">
                <a:solidFill>
                  <a:schemeClr val="accent2"/>
                </a:solidFill>
                <a:cs typeface="Times New Roman" pitchFamily="18" charset="0"/>
              </a:rPr>
              <a:t>: Node to be deleted is the leaf node</a:t>
            </a:r>
          </a:p>
          <a:p>
            <a:pPr marL="739775" lvl="1" indent="-282575">
              <a:spcBef>
                <a:spcPct val="20000"/>
              </a:spcBef>
              <a:buFontTx/>
              <a:buBlip>
                <a:blip r:embed="rId4"/>
              </a:buBlip>
            </a:pPr>
            <a:r>
              <a:rPr lang="en-US" b="1">
                <a:solidFill>
                  <a:schemeClr val="accent2"/>
                </a:solidFill>
              </a:rPr>
              <a:t>Case II</a:t>
            </a:r>
            <a:r>
              <a:rPr lang="en-US">
                <a:solidFill>
                  <a:schemeClr val="accent2"/>
                </a:solidFill>
              </a:rPr>
              <a:t>:</a:t>
            </a:r>
            <a:r>
              <a:rPr lang="en-US"/>
              <a:t> </a:t>
            </a:r>
            <a:r>
              <a:rPr lang="en-US">
                <a:solidFill>
                  <a:schemeClr val="accent2"/>
                </a:solidFill>
                <a:cs typeface="Times New Roman" pitchFamily="18" charset="0"/>
              </a:rPr>
              <a:t>Node to be deleted has one child (left or right)</a:t>
            </a:r>
          </a:p>
          <a:p>
            <a:pPr marL="739775" lvl="1" indent="-282575">
              <a:spcBef>
                <a:spcPct val="20000"/>
              </a:spcBef>
              <a:buFontTx/>
              <a:buBlip>
                <a:blip r:embed="rId4"/>
              </a:buBlip>
            </a:pPr>
            <a:r>
              <a:rPr lang="en-US" b="1">
                <a:solidFill>
                  <a:schemeClr val="accent2"/>
                </a:solidFill>
              </a:rPr>
              <a:t>Case III</a:t>
            </a:r>
            <a:r>
              <a:rPr lang="en-US">
                <a:solidFill>
                  <a:schemeClr val="accent2"/>
                </a:solidFill>
              </a:rPr>
              <a:t>:</a:t>
            </a:r>
            <a:r>
              <a:rPr lang="en-US"/>
              <a:t> </a:t>
            </a:r>
            <a:r>
              <a:rPr lang="en-US">
                <a:solidFill>
                  <a:schemeClr val="accent2"/>
                </a:solidFill>
                <a:cs typeface="Times New Roman" pitchFamily="18" charset="0"/>
              </a:rPr>
              <a:t>Node to be deleted has two children</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Write an algorithm to delete a leaf node from a binary search tree.</a:t>
            </a:r>
          </a:p>
        </p:txBody>
      </p:sp>
      <p:sp>
        <p:nvSpPr>
          <p:cNvPr id="752645" name="Text Box 5"/>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52642"/>
                                        </p:tgtEl>
                                        <p:attrNameLst>
                                          <p:attrName>style.visibility</p:attrName>
                                        </p:attrNameLst>
                                      </p:cBhvr>
                                      <p:to>
                                        <p:strVal val="visible"/>
                                      </p:to>
                                    </p:set>
                                    <p:animEffect transition="in" filter="dissolve">
                                      <p:cBhvr>
                                        <p:cTn id="7" dur="500"/>
                                        <p:tgtEl>
                                          <p:spTgt spid="752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ChangeArrowheads="1"/>
          </p:cNvSpPr>
          <p:nvPr/>
        </p:nvSpPr>
        <p:spPr bwMode="auto">
          <a:xfrm>
            <a:off x="1525588" y="1598613"/>
            <a:ext cx="3748087"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Algorithm to delete a leaf node from the binary tree.</a:t>
            </a:r>
          </a:p>
        </p:txBody>
      </p:sp>
      <p:sp>
        <p:nvSpPr>
          <p:cNvPr id="270342" name="Text Box 6"/>
          <p:cNvSpPr txBox="1">
            <a:spLocks noChangeArrowheads="1"/>
          </p:cNvSpPr>
          <p:nvPr/>
        </p:nvSpPr>
        <p:spPr bwMode="auto">
          <a:xfrm>
            <a:off x="5410200" y="1447800"/>
            <a:ext cx="3657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tabLst>
                <a:tab pos="2514600" algn="l"/>
              </a:tabLst>
              <a:defRPr>
                <a:solidFill>
                  <a:schemeClr val="tx1"/>
                </a:solidFill>
                <a:latin typeface="Arial" charset="0"/>
              </a:defRPr>
            </a:lvl1pPr>
            <a:lvl2pPr marL="828675" indent="-371475">
              <a:tabLst>
                <a:tab pos="2514600" algn="l"/>
              </a:tabLst>
              <a:defRPr>
                <a:solidFill>
                  <a:schemeClr val="tx1"/>
                </a:solidFill>
                <a:latin typeface="Arial" charset="0"/>
              </a:defRPr>
            </a:lvl2pPr>
            <a:lvl3pPr marL="1285875" indent="-371475">
              <a:tabLst>
                <a:tab pos="2514600" algn="l"/>
              </a:tabLst>
              <a:defRPr>
                <a:solidFill>
                  <a:schemeClr val="tx1"/>
                </a:solidFill>
                <a:latin typeface="Arial" charset="0"/>
              </a:defRPr>
            </a:lvl3pPr>
            <a:lvl4pPr marL="1743075" indent="-371475">
              <a:tabLst>
                <a:tab pos="2514600" algn="l"/>
              </a:tabLst>
              <a:defRPr>
                <a:solidFill>
                  <a:schemeClr val="tx1"/>
                </a:solidFill>
                <a:latin typeface="Arial" charset="0"/>
              </a:defRPr>
            </a:lvl4pPr>
            <a:lvl5pPr marL="2200275" indent="-371475">
              <a:tabLst>
                <a:tab pos="2514600" algn="l"/>
              </a:tabLst>
              <a:defRPr>
                <a:solidFill>
                  <a:schemeClr val="tx1"/>
                </a:solidFill>
                <a:latin typeface="Arial" charset="0"/>
              </a:defRPr>
            </a:lvl5pPr>
            <a:lvl6pPr marL="2657475" indent="-371475" fontAlgn="base">
              <a:spcBef>
                <a:spcPct val="0"/>
              </a:spcBef>
              <a:spcAft>
                <a:spcPct val="0"/>
              </a:spcAft>
              <a:tabLst>
                <a:tab pos="2514600" algn="l"/>
              </a:tabLst>
              <a:defRPr>
                <a:solidFill>
                  <a:schemeClr val="tx1"/>
                </a:solidFill>
                <a:latin typeface="Arial" charset="0"/>
              </a:defRPr>
            </a:lvl6pPr>
            <a:lvl7pPr marL="3114675" indent="-371475" fontAlgn="base">
              <a:spcBef>
                <a:spcPct val="0"/>
              </a:spcBef>
              <a:spcAft>
                <a:spcPct val="0"/>
              </a:spcAft>
              <a:tabLst>
                <a:tab pos="2514600" algn="l"/>
              </a:tabLst>
              <a:defRPr>
                <a:solidFill>
                  <a:schemeClr val="tx1"/>
                </a:solidFill>
                <a:latin typeface="Arial" charset="0"/>
              </a:defRPr>
            </a:lvl7pPr>
            <a:lvl8pPr marL="3571875" indent="-371475" fontAlgn="base">
              <a:spcBef>
                <a:spcPct val="0"/>
              </a:spcBef>
              <a:spcAft>
                <a:spcPct val="0"/>
              </a:spcAft>
              <a:tabLst>
                <a:tab pos="2514600" algn="l"/>
              </a:tabLst>
              <a:defRPr>
                <a:solidFill>
                  <a:schemeClr val="tx1"/>
                </a:solidFill>
                <a:latin typeface="Arial" charset="0"/>
              </a:defRPr>
            </a:lvl8pPr>
            <a:lvl9pPr marL="4029075" indent="-371475" fontAlgn="base">
              <a:spcBef>
                <a:spcPct val="0"/>
              </a:spcBef>
              <a:spcAft>
                <a:spcPct val="0"/>
              </a:spcAft>
              <a:tabLst>
                <a:tab pos="2514600" algn="l"/>
              </a:tabLs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root node: </a:t>
            </a:r>
            <a:r>
              <a:rPr lang="en-US" sz="1200" b="1">
                <a:solidFill>
                  <a:schemeClr val="accent2"/>
                </a:solidFill>
              </a:rPr>
              <a:t>// If parent is</a:t>
            </a:r>
          </a:p>
          <a:p>
            <a:r>
              <a:rPr lang="en-US" sz="1200">
                <a:solidFill>
                  <a:schemeClr val="accent2"/>
                </a:solidFill>
              </a:rPr>
              <a:t>                                                          </a:t>
            </a:r>
            <a:r>
              <a:rPr lang="en-US" sz="1200" b="1">
                <a:solidFill>
                  <a:schemeClr val="accent2"/>
                </a:solidFill>
              </a:rPr>
              <a:t>// NULL</a:t>
            </a:r>
            <a:endParaRPr lang="en-US" sz="1200">
              <a:solidFill>
                <a:schemeClr val="accent2"/>
              </a:solidFill>
            </a:endParaRP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ROOT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If currentNode is left child of parent:</a:t>
            </a:r>
          </a:p>
          <a:p>
            <a:pPr>
              <a:buFontTx/>
              <a:buAutoNum type="arabicPeriod" startAt="3"/>
            </a:pPr>
            <a:endParaRPr lang="en-US" sz="1200">
              <a:solidFill>
                <a:schemeClr val="accent2"/>
              </a:solidFill>
            </a:endParaRPr>
          </a:p>
          <a:p>
            <a:pPr lvl="1">
              <a:buFontTx/>
              <a:buAutoNum type="alphaLcPeriod"/>
            </a:pPr>
            <a:r>
              <a:rPr lang="en-US" sz="1200">
                <a:solidFill>
                  <a:schemeClr val="accent2"/>
                </a:solidFill>
              </a:rPr>
              <a:t>Make left child field of parent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If currentNode is  right child of parent:</a:t>
            </a:r>
          </a:p>
          <a:p>
            <a:pPr>
              <a:buFontTx/>
              <a:buAutoNum type="arabicPeriod" startAt="3"/>
            </a:pPr>
            <a:endParaRPr lang="en-US" sz="1200">
              <a:solidFill>
                <a:schemeClr val="accent2"/>
              </a:solidFill>
            </a:endParaRPr>
          </a:p>
          <a:p>
            <a:pPr lvl="1">
              <a:buFontTx/>
              <a:buAutoNum type="alphaLcPeriod"/>
            </a:pPr>
            <a:r>
              <a:rPr lang="en-US" sz="1200">
                <a:solidFill>
                  <a:schemeClr val="accent2"/>
                </a:solidFill>
              </a:rPr>
              <a:t>Make right child field of parent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Release the memory for currentNode.</a:t>
            </a:r>
          </a:p>
        </p:txBody>
      </p:sp>
      <p:sp>
        <p:nvSpPr>
          <p:cNvPr id="270343" name="Line 7"/>
          <p:cNvSpPr>
            <a:spLocks noChangeShapeType="1"/>
          </p:cNvSpPr>
          <p:nvPr/>
        </p:nvSpPr>
        <p:spPr bwMode="auto">
          <a:xfrm>
            <a:off x="3886200" y="38528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4" name="Line 8"/>
          <p:cNvSpPr>
            <a:spLocks noChangeShapeType="1"/>
          </p:cNvSpPr>
          <p:nvPr/>
        </p:nvSpPr>
        <p:spPr bwMode="auto">
          <a:xfrm>
            <a:off x="4611688" y="4614863"/>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5" name="Line 9"/>
          <p:cNvSpPr>
            <a:spLocks noChangeShapeType="1"/>
          </p:cNvSpPr>
          <p:nvPr/>
        </p:nvSpPr>
        <p:spPr bwMode="auto">
          <a:xfrm flipH="1">
            <a:off x="2971800" y="38528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6" name="Line 10"/>
          <p:cNvSpPr>
            <a:spLocks noChangeShapeType="1"/>
          </p:cNvSpPr>
          <p:nvPr/>
        </p:nvSpPr>
        <p:spPr bwMode="auto">
          <a:xfrm flipH="1">
            <a:off x="3048000" y="53768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7" name="Line 11"/>
          <p:cNvSpPr>
            <a:spLocks noChangeShapeType="1"/>
          </p:cNvSpPr>
          <p:nvPr/>
        </p:nvSpPr>
        <p:spPr bwMode="auto">
          <a:xfrm flipH="1">
            <a:off x="3505200" y="4462463"/>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8" name="Line 12"/>
          <p:cNvSpPr>
            <a:spLocks noChangeShapeType="1"/>
          </p:cNvSpPr>
          <p:nvPr/>
        </p:nvSpPr>
        <p:spPr bwMode="auto">
          <a:xfrm flipH="1">
            <a:off x="1066800" y="38528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9" name="Line 13"/>
          <p:cNvSpPr>
            <a:spLocks noChangeShapeType="1"/>
          </p:cNvSpPr>
          <p:nvPr/>
        </p:nvSpPr>
        <p:spPr bwMode="auto">
          <a:xfrm flipH="1">
            <a:off x="1752600" y="30146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50" name="Rectangle 14"/>
          <p:cNvSpPr>
            <a:spLocks noChangeArrowheads="1"/>
          </p:cNvSpPr>
          <p:nvPr/>
        </p:nvSpPr>
        <p:spPr bwMode="auto">
          <a:xfrm>
            <a:off x="2286000" y="2709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1" name="Line 15"/>
          <p:cNvSpPr>
            <a:spLocks noChangeShapeType="1"/>
          </p:cNvSpPr>
          <p:nvPr/>
        </p:nvSpPr>
        <p:spPr bwMode="auto">
          <a:xfrm>
            <a:off x="2895600" y="30146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52" name="Rectangle 16"/>
          <p:cNvSpPr>
            <a:spLocks noChangeArrowheads="1"/>
          </p:cNvSpPr>
          <p:nvPr/>
        </p:nvSpPr>
        <p:spPr bwMode="auto">
          <a:xfrm>
            <a:off x="3429000" y="5072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3" name="Rectangle 17"/>
          <p:cNvSpPr>
            <a:spLocks noChangeArrowheads="1"/>
          </p:cNvSpPr>
          <p:nvPr/>
        </p:nvSpPr>
        <p:spPr bwMode="auto">
          <a:xfrm>
            <a:off x="4078288" y="4310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4" name="Rectangle 18"/>
          <p:cNvSpPr>
            <a:spLocks noChangeArrowheads="1"/>
          </p:cNvSpPr>
          <p:nvPr/>
        </p:nvSpPr>
        <p:spPr bwMode="auto">
          <a:xfrm>
            <a:off x="27432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5" name="Rectangle 19"/>
          <p:cNvSpPr>
            <a:spLocks noChangeArrowheads="1"/>
          </p:cNvSpPr>
          <p:nvPr/>
        </p:nvSpPr>
        <p:spPr bwMode="auto">
          <a:xfrm>
            <a:off x="3276600" y="3548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6" name="Rectangle 20"/>
          <p:cNvSpPr>
            <a:spLocks noChangeArrowheads="1"/>
          </p:cNvSpPr>
          <p:nvPr/>
        </p:nvSpPr>
        <p:spPr bwMode="auto">
          <a:xfrm>
            <a:off x="4800600" y="5072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7" name="Rectangle 21"/>
          <p:cNvSpPr>
            <a:spLocks noChangeArrowheads="1"/>
          </p:cNvSpPr>
          <p:nvPr/>
        </p:nvSpPr>
        <p:spPr bwMode="auto">
          <a:xfrm>
            <a:off x="2667000" y="4310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8" name="Rectangle 22"/>
          <p:cNvSpPr>
            <a:spLocks noChangeArrowheads="1"/>
          </p:cNvSpPr>
          <p:nvPr/>
        </p:nvSpPr>
        <p:spPr bwMode="auto">
          <a:xfrm>
            <a:off x="1447800" y="3548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9" name="Rectangle 23"/>
          <p:cNvSpPr>
            <a:spLocks noChangeArrowheads="1"/>
          </p:cNvSpPr>
          <p:nvPr/>
        </p:nvSpPr>
        <p:spPr bwMode="auto">
          <a:xfrm>
            <a:off x="8382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60" name="Text Box 24"/>
          <p:cNvSpPr txBox="1">
            <a:spLocks noChangeArrowheads="1"/>
          </p:cNvSpPr>
          <p:nvPr/>
        </p:nvSpPr>
        <p:spPr bwMode="auto">
          <a:xfrm>
            <a:off x="2438400" y="2709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270361" name="Text Box 25"/>
          <p:cNvSpPr txBox="1">
            <a:spLocks noChangeArrowheads="1"/>
          </p:cNvSpPr>
          <p:nvPr/>
        </p:nvSpPr>
        <p:spPr bwMode="auto">
          <a:xfrm>
            <a:off x="3429000" y="3548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270362" name="Text Box 26"/>
          <p:cNvSpPr txBox="1">
            <a:spLocks noChangeArrowheads="1"/>
          </p:cNvSpPr>
          <p:nvPr/>
        </p:nvSpPr>
        <p:spPr bwMode="auto">
          <a:xfrm>
            <a:off x="2819400" y="4310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270363" name="Text Box 27"/>
          <p:cNvSpPr txBox="1">
            <a:spLocks noChangeArrowheads="1"/>
          </p:cNvSpPr>
          <p:nvPr/>
        </p:nvSpPr>
        <p:spPr bwMode="auto">
          <a:xfrm>
            <a:off x="4230688" y="4310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270364" name="Text Box 28"/>
          <p:cNvSpPr txBox="1">
            <a:spLocks noChangeArrowheads="1"/>
          </p:cNvSpPr>
          <p:nvPr/>
        </p:nvSpPr>
        <p:spPr bwMode="auto">
          <a:xfrm>
            <a:off x="2895600" y="5834063"/>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270365" name="Line 29"/>
          <p:cNvSpPr>
            <a:spLocks noChangeShapeType="1"/>
          </p:cNvSpPr>
          <p:nvPr/>
        </p:nvSpPr>
        <p:spPr bwMode="auto">
          <a:xfrm>
            <a:off x="2743200" y="2709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66" name="Line 30"/>
          <p:cNvSpPr>
            <a:spLocks noChangeShapeType="1"/>
          </p:cNvSpPr>
          <p:nvPr/>
        </p:nvSpPr>
        <p:spPr bwMode="auto">
          <a:xfrm>
            <a:off x="2438400" y="2709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67" name="Line 31"/>
          <p:cNvSpPr>
            <a:spLocks noChangeShapeType="1"/>
          </p:cNvSpPr>
          <p:nvPr/>
        </p:nvSpPr>
        <p:spPr bwMode="auto">
          <a:xfrm>
            <a:off x="37338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68" name="Line 32"/>
          <p:cNvSpPr>
            <a:spLocks noChangeShapeType="1"/>
          </p:cNvSpPr>
          <p:nvPr/>
        </p:nvSpPr>
        <p:spPr bwMode="auto">
          <a:xfrm>
            <a:off x="34290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69" name="Line 33"/>
          <p:cNvSpPr>
            <a:spLocks noChangeShapeType="1"/>
          </p:cNvSpPr>
          <p:nvPr/>
        </p:nvSpPr>
        <p:spPr bwMode="auto">
          <a:xfrm>
            <a:off x="3124200"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70" name="Line 34"/>
          <p:cNvSpPr>
            <a:spLocks noChangeShapeType="1"/>
          </p:cNvSpPr>
          <p:nvPr/>
        </p:nvSpPr>
        <p:spPr bwMode="auto">
          <a:xfrm>
            <a:off x="2819400"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71" name="Line 35"/>
          <p:cNvSpPr>
            <a:spLocks noChangeShapeType="1"/>
          </p:cNvSpPr>
          <p:nvPr/>
        </p:nvSpPr>
        <p:spPr bwMode="auto">
          <a:xfrm>
            <a:off x="4535488"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72" name="Line 36"/>
          <p:cNvSpPr>
            <a:spLocks noChangeShapeType="1"/>
          </p:cNvSpPr>
          <p:nvPr/>
        </p:nvSpPr>
        <p:spPr bwMode="auto">
          <a:xfrm>
            <a:off x="4230688"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73" name="Line 37"/>
          <p:cNvSpPr>
            <a:spLocks noChangeShapeType="1"/>
          </p:cNvSpPr>
          <p:nvPr/>
        </p:nvSpPr>
        <p:spPr bwMode="auto">
          <a:xfrm>
            <a:off x="52578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74" name="Line 38"/>
          <p:cNvSpPr>
            <a:spLocks noChangeShapeType="1"/>
          </p:cNvSpPr>
          <p:nvPr/>
        </p:nvSpPr>
        <p:spPr bwMode="auto">
          <a:xfrm>
            <a:off x="49530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75" name="Line 39"/>
          <p:cNvSpPr>
            <a:spLocks noChangeShapeType="1"/>
          </p:cNvSpPr>
          <p:nvPr/>
        </p:nvSpPr>
        <p:spPr bwMode="auto">
          <a:xfrm>
            <a:off x="38862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76" name="Line 40"/>
          <p:cNvSpPr>
            <a:spLocks noChangeShapeType="1"/>
          </p:cNvSpPr>
          <p:nvPr/>
        </p:nvSpPr>
        <p:spPr bwMode="auto">
          <a:xfrm>
            <a:off x="35814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77" name="Line 41"/>
          <p:cNvSpPr>
            <a:spLocks noChangeShapeType="1"/>
          </p:cNvSpPr>
          <p:nvPr/>
        </p:nvSpPr>
        <p:spPr bwMode="auto">
          <a:xfrm>
            <a:off x="32004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78" name="Line 42"/>
          <p:cNvSpPr>
            <a:spLocks noChangeShapeType="1"/>
          </p:cNvSpPr>
          <p:nvPr/>
        </p:nvSpPr>
        <p:spPr bwMode="auto">
          <a:xfrm>
            <a:off x="2895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79" name="Line 43"/>
          <p:cNvSpPr>
            <a:spLocks noChangeShapeType="1"/>
          </p:cNvSpPr>
          <p:nvPr/>
        </p:nvSpPr>
        <p:spPr bwMode="auto">
          <a:xfrm>
            <a:off x="19050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80" name="Line 44"/>
          <p:cNvSpPr>
            <a:spLocks noChangeShapeType="1"/>
          </p:cNvSpPr>
          <p:nvPr/>
        </p:nvSpPr>
        <p:spPr bwMode="auto">
          <a:xfrm>
            <a:off x="16002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81" name="Line 45"/>
          <p:cNvSpPr>
            <a:spLocks noChangeShapeType="1"/>
          </p:cNvSpPr>
          <p:nvPr/>
        </p:nvSpPr>
        <p:spPr bwMode="auto">
          <a:xfrm>
            <a:off x="12954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82" name="Line 46"/>
          <p:cNvSpPr>
            <a:spLocks noChangeShapeType="1"/>
          </p:cNvSpPr>
          <p:nvPr/>
        </p:nvSpPr>
        <p:spPr bwMode="auto">
          <a:xfrm>
            <a:off x="990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83" name="Rectangle 47" descr="Dark downward diagonal"/>
          <p:cNvSpPr>
            <a:spLocks noChangeArrowheads="1"/>
          </p:cNvSpPr>
          <p:nvPr/>
        </p:nvSpPr>
        <p:spPr bwMode="auto">
          <a:xfrm>
            <a:off x="52578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84" name="Rectangle 48" descr="Dark downward diagonal"/>
          <p:cNvSpPr>
            <a:spLocks noChangeArrowheads="1"/>
          </p:cNvSpPr>
          <p:nvPr/>
        </p:nvSpPr>
        <p:spPr bwMode="auto">
          <a:xfrm>
            <a:off x="48006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85" name="Rectangle 49" descr="Dark downward diagonal"/>
          <p:cNvSpPr>
            <a:spLocks noChangeArrowheads="1"/>
          </p:cNvSpPr>
          <p:nvPr/>
        </p:nvSpPr>
        <p:spPr bwMode="auto">
          <a:xfrm>
            <a:off x="38862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86" name="Rectangle 50" descr="Dark downward diagonal"/>
          <p:cNvSpPr>
            <a:spLocks noChangeArrowheads="1"/>
          </p:cNvSpPr>
          <p:nvPr/>
        </p:nvSpPr>
        <p:spPr bwMode="auto">
          <a:xfrm>
            <a:off x="27432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87" name="Rectangle 51" descr="Dark downward diagonal"/>
          <p:cNvSpPr>
            <a:spLocks noChangeArrowheads="1"/>
          </p:cNvSpPr>
          <p:nvPr/>
        </p:nvSpPr>
        <p:spPr bwMode="auto">
          <a:xfrm>
            <a:off x="3200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88" name="Rectangle 52" descr="Dark downward diagonal"/>
          <p:cNvSpPr>
            <a:spLocks noChangeArrowheads="1"/>
          </p:cNvSpPr>
          <p:nvPr/>
        </p:nvSpPr>
        <p:spPr bwMode="auto">
          <a:xfrm>
            <a:off x="2667000" y="4310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89" name="Rectangle 53" descr="Dark downward diagonal"/>
          <p:cNvSpPr>
            <a:spLocks noChangeArrowheads="1"/>
          </p:cNvSpPr>
          <p:nvPr/>
        </p:nvSpPr>
        <p:spPr bwMode="auto">
          <a:xfrm>
            <a:off x="3124200" y="4310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90" name="Rectangle 54" descr="Dark downward diagonal"/>
          <p:cNvSpPr>
            <a:spLocks noChangeArrowheads="1"/>
          </p:cNvSpPr>
          <p:nvPr/>
        </p:nvSpPr>
        <p:spPr bwMode="auto">
          <a:xfrm>
            <a:off x="1905000" y="3548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91" name="Rectangle 55" descr="Dark downward diagonal"/>
          <p:cNvSpPr>
            <a:spLocks noChangeArrowheads="1"/>
          </p:cNvSpPr>
          <p:nvPr/>
        </p:nvSpPr>
        <p:spPr bwMode="auto">
          <a:xfrm>
            <a:off x="838200"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92" name="Rectangle 56" descr="Dark downward diagonal"/>
          <p:cNvSpPr>
            <a:spLocks noChangeArrowheads="1"/>
          </p:cNvSpPr>
          <p:nvPr/>
        </p:nvSpPr>
        <p:spPr bwMode="auto">
          <a:xfrm>
            <a:off x="1295400"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93" name="Text Box 57"/>
          <p:cNvSpPr txBox="1">
            <a:spLocks noChangeArrowheads="1"/>
          </p:cNvSpPr>
          <p:nvPr/>
        </p:nvSpPr>
        <p:spPr bwMode="auto">
          <a:xfrm>
            <a:off x="9906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270394" name="Text Box 58"/>
          <p:cNvSpPr txBox="1">
            <a:spLocks noChangeArrowheads="1"/>
          </p:cNvSpPr>
          <p:nvPr/>
        </p:nvSpPr>
        <p:spPr bwMode="auto">
          <a:xfrm>
            <a:off x="4953000" y="5072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270395" name="Text Box 59"/>
          <p:cNvSpPr txBox="1">
            <a:spLocks noChangeArrowheads="1"/>
          </p:cNvSpPr>
          <p:nvPr/>
        </p:nvSpPr>
        <p:spPr bwMode="auto">
          <a:xfrm>
            <a:off x="3581400" y="5072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270396" name="Text Box 60"/>
          <p:cNvSpPr txBox="1">
            <a:spLocks noChangeArrowheads="1"/>
          </p:cNvSpPr>
          <p:nvPr/>
        </p:nvSpPr>
        <p:spPr bwMode="auto">
          <a:xfrm>
            <a:off x="1600200" y="3548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270397" name="Text Box 61"/>
          <p:cNvSpPr txBox="1">
            <a:spLocks noChangeArrowheads="1"/>
          </p:cNvSpPr>
          <p:nvPr/>
        </p:nvSpPr>
        <p:spPr bwMode="auto">
          <a:xfrm>
            <a:off x="3389313" y="4919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0398" name="Text Box 62"/>
          <p:cNvSpPr txBox="1">
            <a:spLocks noChangeArrowheads="1"/>
          </p:cNvSpPr>
          <p:nvPr/>
        </p:nvSpPr>
        <p:spPr bwMode="auto">
          <a:xfrm>
            <a:off x="1371600" y="3395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0399" name="Text Box 63"/>
          <p:cNvSpPr txBox="1">
            <a:spLocks noChangeArrowheads="1"/>
          </p:cNvSpPr>
          <p:nvPr/>
        </p:nvSpPr>
        <p:spPr bwMode="auto">
          <a:xfrm>
            <a:off x="2703513" y="2557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0400" name="Text Box 64"/>
          <p:cNvSpPr txBox="1">
            <a:spLocks noChangeArrowheads="1"/>
          </p:cNvSpPr>
          <p:nvPr/>
        </p:nvSpPr>
        <p:spPr bwMode="auto">
          <a:xfrm>
            <a:off x="2246313" y="2557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0401" name="Text Box 65"/>
          <p:cNvSpPr txBox="1">
            <a:spLocks noChangeArrowheads="1"/>
          </p:cNvSpPr>
          <p:nvPr/>
        </p:nvSpPr>
        <p:spPr bwMode="auto">
          <a:xfrm>
            <a:off x="3694113" y="3395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0402" name="Text Box 66"/>
          <p:cNvSpPr txBox="1">
            <a:spLocks noChangeArrowheads="1"/>
          </p:cNvSpPr>
          <p:nvPr/>
        </p:nvSpPr>
        <p:spPr bwMode="auto">
          <a:xfrm>
            <a:off x="3236913" y="3395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0403" name="Text Box 67"/>
          <p:cNvSpPr txBox="1">
            <a:spLocks noChangeArrowheads="1"/>
          </p:cNvSpPr>
          <p:nvPr/>
        </p:nvSpPr>
        <p:spPr bwMode="auto">
          <a:xfrm>
            <a:off x="4495800" y="4157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0404" name="Text Box 68"/>
          <p:cNvSpPr txBox="1">
            <a:spLocks noChangeArrowheads="1"/>
          </p:cNvSpPr>
          <p:nvPr/>
        </p:nvSpPr>
        <p:spPr bwMode="auto">
          <a:xfrm>
            <a:off x="4038600" y="4157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0405" name="Rectangle 69"/>
          <p:cNvSpPr>
            <a:spLocks noChangeArrowheads="1"/>
          </p:cNvSpPr>
          <p:nvPr/>
        </p:nvSpPr>
        <p:spPr bwMode="auto">
          <a:xfrm>
            <a:off x="1525588" y="1598613"/>
            <a:ext cx="37480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69</a:t>
            </a:r>
          </a:p>
        </p:txBody>
      </p:sp>
      <p:sp>
        <p:nvSpPr>
          <p:cNvPr id="270406" name="Text Box 70"/>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0340"/>
                                        </p:tgtEl>
                                        <p:attrNameLst>
                                          <p:attrName>style.visibility</p:attrName>
                                        </p:attrNameLst>
                                      </p:cBhvr>
                                      <p:to>
                                        <p:strVal val="visible"/>
                                      </p:to>
                                    </p:set>
                                    <p:animEffect transition="in" filter="dissolve">
                                      <p:cBhvr>
                                        <p:cTn id="7" dur="500"/>
                                        <p:tgtEl>
                                          <p:spTgt spid="2703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0343"/>
                                        </p:tgtEl>
                                        <p:attrNameLst>
                                          <p:attrName>style.visibility</p:attrName>
                                        </p:attrNameLst>
                                      </p:cBhvr>
                                      <p:to>
                                        <p:strVal val="visible"/>
                                      </p:to>
                                    </p:set>
                                    <p:animEffect transition="in" filter="dissolve">
                                      <p:cBhvr>
                                        <p:cTn id="10" dur="500"/>
                                        <p:tgtEl>
                                          <p:spTgt spid="2703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0344"/>
                                        </p:tgtEl>
                                        <p:attrNameLst>
                                          <p:attrName>style.visibility</p:attrName>
                                        </p:attrNameLst>
                                      </p:cBhvr>
                                      <p:to>
                                        <p:strVal val="visible"/>
                                      </p:to>
                                    </p:set>
                                    <p:animEffect transition="in" filter="dissolve">
                                      <p:cBhvr>
                                        <p:cTn id="13" dur="500"/>
                                        <p:tgtEl>
                                          <p:spTgt spid="2703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0345"/>
                                        </p:tgtEl>
                                        <p:attrNameLst>
                                          <p:attrName>style.visibility</p:attrName>
                                        </p:attrNameLst>
                                      </p:cBhvr>
                                      <p:to>
                                        <p:strVal val="visible"/>
                                      </p:to>
                                    </p:set>
                                    <p:animEffect transition="in" filter="dissolve">
                                      <p:cBhvr>
                                        <p:cTn id="16" dur="500"/>
                                        <p:tgtEl>
                                          <p:spTgt spid="2703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70346"/>
                                        </p:tgtEl>
                                        <p:attrNameLst>
                                          <p:attrName>style.visibility</p:attrName>
                                        </p:attrNameLst>
                                      </p:cBhvr>
                                      <p:to>
                                        <p:strVal val="visible"/>
                                      </p:to>
                                    </p:set>
                                    <p:animEffect transition="in" filter="dissolve">
                                      <p:cBhvr>
                                        <p:cTn id="19" dur="500"/>
                                        <p:tgtEl>
                                          <p:spTgt spid="2703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70347"/>
                                        </p:tgtEl>
                                        <p:attrNameLst>
                                          <p:attrName>style.visibility</p:attrName>
                                        </p:attrNameLst>
                                      </p:cBhvr>
                                      <p:to>
                                        <p:strVal val="visible"/>
                                      </p:to>
                                    </p:set>
                                    <p:animEffect transition="in" filter="dissolve">
                                      <p:cBhvr>
                                        <p:cTn id="22" dur="500"/>
                                        <p:tgtEl>
                                          <p:spTgt spid="2703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70348"/>
                                        </p:tgtEl>
                                        <p:attrNameLst>
                                          <p:attrName>style.visibility</p:attrName>
                                        </p:attrNameLst>
                                      </p:cBhvr>
                                      <p:to>
                                        <p:strVal val="visible"/>
                                      </p:to>
                                    </p:set>
                                    <p:animEffect transition="in" filter="dissolve">
                                      <p:cBhvr>
                                        <p:cTn id="25" dur="500"/>
                                        <p:tgtEl>
                                          <p:spTgt spid="27034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70349"/>
                                        </p:tgtEl>
                                        <p:attrNameLst>
                                          <p:attrName>style.visibility</p:attrName>
                                        </p:attrNameLst>
                                      </p:cBhvr>
                                      <p:to>
                                        <p:strVal val="visible"/>
                                      </p:to>
                                    </p:set>
                                    <p:animEffect transition="in" filter="dissolve">
                                      <p:cBhvr>
                                        <p:cTn id="28" dur="500"/>
                                        <p:tgtEl>
                                          <p:spTgt spid="27034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70350"/>
                                        </p:tgtEl>
                                        <p:attrNameLst>
                                          <p:attrName>style.visibility</p:attrName>
                                        </p:attrNameLst>
                                      </p:cBhvr>
                                      <p:to>
                                        <p:strVal val="visible"/>
                                      </p:to>
                                    </p:set>
                                    <p:animEffect transition="in" filter="dissolve">
                                      <p:cBhvr>
                                        <p:cTn id="31" dur="500"/>
                                        <p:tgtEl>
                                          <p:spTgt spid="27035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0351"/>
                                        </p:tgtEl>
                                        <p:attrNameLst>
                                          <p:attrName>style.visibility</p:attrName>
                                        </p:attrNameLst>
                                      </p:cBhvr>
                                      <p:to>
                                        <p:strVal val="visible"/>
                                      </p:to>
                                    </p:set>
                                    <p:animEffect transition="in" filter="dissolve">
                                      <p:cBhvr>
                                        <p:cTn id="34" dur="500"/>
                                        <p:tgtEl>
                                          <p:spTgt spid="27035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0352"/>
                                        </p:tgtEl>
                                        <p:attrNameLst>
                                          <p:attrName>style.visibility</p:attrName>
                                        </p:attrNameLst>
                                      </p:cBhvr>
                                      <p:to>
                                        <p:strVal val="visible"/>
                                      </p:to>
                                    </p:set>
                                    <p:animEffect transition="in" filter="dissolve">
                                      <p:cBhvr>
                                        <p:cTn id="37" dur="500"/>
                                        <p:tgtEl>
                                          <p:spTgt spid="27035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70353"/>
                                        </p:tgtEl>
                                        <p:attrNameLst>
                                          <p:attrName>style.visibility</p:attrName>
                                        </p:attrNameLst>
                                      </p:cBhvr>
                                      <p:to>
                                        <p:strVal val="visible"/>
                                      </p:to>
                                    </p:set>
                                    <p:animEffect transition="in" filter="dissolve">
                                      <p:cBhvr>
                                        <p:cTn id="40" dur="500"/>
                                        <p:tgtEl>
                                          <p:spTgt spid="2703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70354"/>
                                        </p:tgtEl>
                                        <p:attrNameLst>
                                          <p:attrName>style.visibility</p:attrName>
                                        </p:attrNameLst>
                                      </p:cBhvr>
                                      <p:to>
                                        <p:strVal val="visible"/>
                                      </p:to>
                                    </p:set>
                                    <p:animEffect transition="in" filter="dissolve">
                                      <p:cBhvr>
                                        <p:cTn id="43" dur="500"/>
                                        <p:tgtEl>
                                          <p:spTgt spid="27035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70355"/>
                                        </p:tgtEl>
                                        <p:attrNameLst>
                                          <p:attrName>style.visibility</p:attrName>
                                        </p:attrNameLst>
                                      </p:cBhvr>
                                      <p:to>
                                        <p:strVal val="visible"/>
                                      </p:to>
                                    </p:set>
                                    <p:animEffect transition="in" filter="dissolve">
                                      <p:cBhvr>
                                        <p:cTn id="46" dur="500"/>
                                        <p:tgtEl>
                                          <p:spTgt spid="27035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70356"/>
                                        </p:tgtEl>
                                        <p:attrNameLst>
                                          <p:attrName>style.visibility</p:attrName>
                                        </p:attrNameLst>
                                      </p:cBhvr>
                                      <p:to>
                                        <p:strVal val="visible"/>
                                      </p:to>
                                    </p:set>
                                    <p:animEffect transition="in" filter="dissolve">
                                      <p:cBhvr>
                                        <p:cTn id="49" dur="500"/>
                                        <p:tgtEl>
                                          <p:spTgt spid="27035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70357"/>
                                        </p:tgtEl>
                                        <p:attrNameLst>
                                          <p:attrName>style.visibility</p:attrName>
                                        </p:attrNameLst>
                                      </p:cBhvr>
                                      <p:to>
                                        <p:strVal val="visible"/>
                                      </p:to>
                                    </p:set>
                                    <p:animEffect transition="in" filter="dissolve">
                                      <p:cBhvr>
                                        <p:cTn id="52" dur="500"/>
                                        <p:tgtEl>
                                          <p:spTgt spid="2703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70358"/>
                                        </p:tgtEl>
                                        <p:attrNameLst>
                                          <p:attrName>style.visibility</p:attrName>
                                        </p:attrNameLst>
                                      </p:cBhvr>
                                      <p:to>
                                        <p:strVal val="visible"/>
                                      </p:to>
                                    </p:set>
                                    <p:animEffect transition="in" filter="dissolve">
                                      <p:cBhvr>
                                        <p:cTn id="55" dur="500"/>
                                        <p:tgtEl>
                                          <p:spTgt spid="27035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70359"/>
                                        </p:tgtEl>
                                        <p:attrNameLst>
                                          <p:attrName>style.visibility</p:attrName>
                                        </p:attrNameLst>
                                      </p:cBhvr>
                                      <p:to>
                                        <p:strVal val="visible"/>
                                      </p:to>
                                    </p:set>
                                    <p:animEffect transition="in" filter="dissolve">
                                      <p:cBhvr>
                                        <p:cTn id="58" dur="500"/>
                                        <p:tgtEl>
                                          <p:spTgt spid="27035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70360"/>
                                        </p:tgtEl>
                                        <p:attrNameLst>
                                          <p:attrName>style.visibility</p:attrName>
                                        </p:attrNameLst>
                                      </p:cBhvr>
                                      <p:to>
                                        <p:strVal val="visible"/>
                                      </p:to>
                                    </p:set>
                                    <p:animEffect transition="in" filter="dissolve">
                                      <p:cBhvr>
                                        <p:cTn id="61" dur="500"/>
                                        <p:tgtEl>
                                          <p:spTgt spid="27036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0361"/>
                                        </p:tgtEl>
                                        <p:attrNameLst>
                                          <p:attrName>style.visibility</p:attrName>
                                        </p:attrNameLst>
                                      </p:cBhvr>
                                      <p:to>
                                        <p:strVal val="visible"/>
                                      </p:to>
                                    </p:set>
                                    <p:animEffect transition="in" filter="dissolve">
                                      <p:cBhvr>
                                        <p:cTn id="64" dur="500"/>
                                        <p:tgtEl>
                                          <p:spTgt spid="27036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70362"/>
                                        </p:tgtEl>
                                        <p:attrNameLst>
                                          <p:attrName>style.visibility</p:attrName>
                                        </p:attrNameLst>
                                      </p:cBhvr>
                                      <p:to>
                                        <p:strVal val="visible"/>
                                      </p:to>
                                    </p:set>
                                    <p:animEffect transition="in" filter="dissolve">
                                      <p:cBhvr>
                                        <p:cTn id="67" dur="500"/>
                                        <p:tgtEl>
                                          <p:spTgt spid="27036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70363"/>
                                        </p:tgtEl>
                                        <p:attrNameLst>
                                          <p:attrName>style.visibility</p:attrName>
                                        </p:attrNameLst>
                                      </p:cBhvr>
                                      <p:to>
                                        <p:strVal val="visible"/>
                                      </p:to>
                                    </p:set>
                                    <p:animEffect transition="in" filter="dissolve">
                                      <p:cBhvr>
                                        <p:cTn id="70" dur="500"/>
                                        <p:tgtEl>
                                          <p:spTgt spid="27036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70364"/>
                                        </p:tgtEl>
                                        <p:attrNameLst>
                                          <p:attrName>style.visibility</p:attrName>
                                        </p:attrNameLst>
                                      </p:cBhvr>
                                      <p:to>
                                        <p:strVal val="visible"/>
                                      </p:to>
                                    </p:set>
                                    <p:animEffect transition="in" filter="dissolve">
                                      <p:cBhvr>
                                        <p:cTn id="73" dur="500"/>
                                        <p:tgtEl>
                                          <p:spTgt spid="27036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0365"/>
                                        </p:tgtEl>
                                        <p:attrNameLst>
                                          <p:attrName>style.visibility</p:attrName>
                                        </p:attrNameLst>
                                      </p:cBhvr>
                                      <p:to>
                                        <p:strVal val="visible"/>
                                      </p:to>
                                    </p:set>
                                    <p:animEffect transition="in" filter="dissolve">
                                      <p:cBhvr>
                                        <p:cTn id="76" dur="500"/>
                                        <p:tgtEl>
                                          <p:spTgt spid="27036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70366"/>
                                        </p:tgtEl>
                                        <p:attrNameLst>
                                          <p:attrName>style.visibility</p:attrName>
                                        </p:attrNameLst>
                                      </p:cBhvr>
                                      <p:to>
                                        <p:strVal val="visible"/>
                                      </p:to>
                                    </p:set>
                                    <p:animEffect transition="in" filter="dissolve">
                                      <p:cBhvr>
                                        <p:cTn id="79" dur="500"/>
                                        <p:tgtEl>
                                          <p:spTgt spid="27036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70367"/>
                                        </p:tgtEl>
                                        <p:attrNameLst>
                                          <p:attrName>style.visibility</p:attrName>
                                        </p:attrNameLst>
                                      </p:cBhvr>
                                      <p:to>
                                        <p:strVal val="visible"/>
                                      </p:to>
                                    </p:set>
                                    <p:animEffect transition="in" filter="dissolve">
                                      <p:cBhvr>
                                        <p:cTn id="82" dur="500"/>
                                        <p:tgtEl>
                                          <p:spTgt spid="270367"/>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70368"/>
                                        </p:tgtEl>
                                        <p:attrNameLst>
                                          <p:attrName>style.visibility</p:attrName>
                                        </p:attrNameLst>
                                      </p:cBhvr>
                                      <p:to>
                                        <p:strVal val="visible"/>
                                      </p:to>
                                    </p:set>
                                    <p:animEffect transition="in" filter="dissolve">
                                      <p:cBhvr>
                                        <p:cTn id="85" dur="500"/>
                                        <p:tgtEl>
                                          <p:spTgt spid="270368"/>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70369"/>
                                        </p:tgtEl>
                                        <p:attrNameLst>
                                          <p:attrName>style.visibility</p:attrName>
                                        </p:attrNameLst>
                                      </p:cBhvr>
                                      <p:to>
                                        <p:strVal val="visible"/>
                                      </p:to>
                                    </p:set>
                                    <p:animEffect transition="in" filter="dissolve">
                                      <p:cBhvr>
                                        <p:cTn id="88" dur="500"/>
                                        <p:tgtEl>
                                          <p:spTgt spid="270369"/>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70370"/>
                                        </p:tgtEl>
                                        <p:attrNameLst>
                                          <p:attrName>style.visibility</p:attrName>
                                        </p:attrNameLst>
                                      </p:cBhvr>
                                      <p:to>
                                        <p:strVal val="visible"/>
                                      </p:to>
                                    </p:set>
                                    <p:animEffect transition="in" filter="dissolve">
                                      <p:cBhvr>
                                        <p:cTn id="91" dur="500"/>
                                        <p:tgtEl>
                                          <p:spTgt spid="270370"/>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70371"/>
                                        </p:tgtEl>
                                        <p:attrNameLst>
                                          <p:attrName>style.visibility</p:attrName>
                                        </p:attrNameLst>
                                      </p:cBhvr>
                                      <p:to>
                                        <p:strVal val="visible"/>
                                      </p:to>
                                    </p:set>
                                    <p:animEffect transition="in" filter="dissolve">
                                      <p:cBhvr>
                                        <p:cTn id="94" dur="500"/>
                                        <p:tgtEl>
                                          <p:spTgt spid="270371"/>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70372"/>
                                        </p:tgtEl>
                                        <p:attrNameLst>
                                          <p:attrName>style.visibility</p:attrName>
                                        </p:attrNameLst>
                                      </p:cBhvr>
                                      <p:to>
                                        <p:strVal val="visible"/>
                                      </p:to>
                                    </p:set>
                                    <p:animEffect transition="in" filter="dissolve">
                                      <p:cBhvr>
                                        <p:cTn id="97" dur="500"/>
                                        <p:tgtEl>
                                          <p:spTgt spid="270372"/>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70373"/>
                                        </p:tgtEl>
                                        <p:attrNameLst>
                                          <p:attrName>style.visibility</p:attrName>
                                        </p:attrNameLst>
                                      </p:cBhvr>
                                      <p:to>
                                        <p:strVal val="visible"/>
                                      </p:to>
                                    </p:set>
                                    <p:animEffect transition="in" filter="dissolve">
                                      <p:cBhvr>
                                        <p:cTn id="100" dur="500"/>
                                        <p:tgtEl>
                                          <p:spTgt spid="270373"/>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270374"/>
                                        </p:tgtEl>
                                        <p:attrNameLst>
                                          <p:attrName>style.visibility</p:attrName>
                                        </p:attrNameLst>
                                      </p:cBhvr>
                                      <p:to>
                                        <p:strVal val="visible"/>
                                      </p:to>
                                    </p:set>
                                    <p:animEffect transition="in" filter="dissolve">
                                      <p:cBhvr>
                                        <p:cTn id="103" dur="500"/>
                                        <p:tgtEl>
                                          <p:spTgt spid="270374"/>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270375"/>
                                        </p:tgtEl>
                                        <p:attrNameLst>
                                          <p:attrName>style.visibility</p:attrName>
                                        </p:attrNameLst>
                                      </p:cBhvr>
                                      <p:to>
                                        <p:strVal val="visible"/>
                                      </p:to>
                                    </p:set>
                                    <p:animEffect transition="in" filter="dissolve">
                                      <p:cBhvr>
                                        <p:cTn id="106" dur="500"/>
                                        <p:tgtEl>
                                          <p:spTgt spid="270375"/>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270376"/>
                                        </p:tgtEl>
                                        <p:attrNameLst>
                                          <p:attrName>style.visibility</p:attrName>
                                        </p:attrNameLst>
                                      </p:cBhvr>
                                      <p:to>
                                        <p:strVal val="visible"/>
                                      </p:to>
                                    </p:set>
                                    <p:animEffect transition="in" filter="dissolve">
                                      <p:cBhvr>
                                        <p:cTn id="109" dur="500"/>
                                        <p:tgtEl>
                                          <p:spTgt spid="27037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270377"/>
                                        </p:tgtEl>
                                        <p:attrNameLst>
                                          <p:attrName>style.visibility</p:attrName>
                                        </p:attrNameLst>
                                      </p:cBhvr>
                                      <p:to>
                                        <p:strVal val="visible"/>
                                      </p:to>
                                    </p:set>
                                    <p:animEffect transition="in" filter="dissolve">
                                      <p:cBhvr>
                                        <p:cTn id="112" dur="500"/>
                                        <p:tgtEl>
                                          <p:spTgt spid="27037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70378"/>
                                        </p:tgtEl>
                                        <p:attrNameLst>
                                          <p:attrName>style.visibility</p:attrName>
                                        </p:attrNameLst>
                                      </p:cBhvr>
                                      <p:to>
                                        <p:strVal val="visible"/>
                                      </p:to>
                                    </p:set>
                                    <p:animEffect transition="in" filter="dissolve">
                                      <p:cBhvr>
                                        <p:cTn id="115" dur="500"/>
                                        <p:tgtEl>
                                          <p:spTgt spid="27037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70379"/>
                                        </p:tgtEl>
                                        <p:attrNameLst>
                                          <p:attrName>style.visibility</p:attrName>
                                        </p:attrNameLst>
                                      </p:cBhvr>
                                      <p:to>
                                        <p:strVal val="visible"/>
                                      </p:to>
                                    </p:set>
                                    <p:animEffect transition="in" filter="dissolve">
                                      <p:cBhvr>
                                        <p:cTn id="118" dur="500"/>
                                        <p:tgtEl>
                                          <p:spTgt spid="27037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70380"/>
                                        </p:tgtEl>
                                        <p:attrNameLst>
                                          <p:attrName>style.visibility</p:attrName>
                                        </p:attrNameLst>
                                      </p:cBhvr>
                                      <p:to>
                                        <p:strVal val="visible"/>
                                      </p:to>
                                    </p:set>
                                    <p:animEffect transition="in" filter="dissolve">
                                      <p:cBhvr>
                                        <p:cTn id="121" dur="500"/>
                                        <p:tgtEl>
                                          <p:spTgt spid="27038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270381"/>
                                        </p:tgtEl>
                                        <p:attrNameLst>
                                          <p:attrName>style.visibility</p:attrName>
                                        </p:attrNameLst>
                                      </p:cBhvr>
                                      <p:to>
                                        <p:strVal val="visible"/>
                                      </p:to>
                                    </p:set>
                                    <p:animEffect transition="in" filter="dissolve">
                                      <p:cBhvr>
                                        <p:cTn id="124" dur="500"/>
                                        <p:tgtEl>
                                          <p:spTgt spid="27038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270382"/>
                                        </p:tgtEl>
                                        <p:attrNameLst>
                                          <p:attrName>style.visibility</p:attrName>
                                        </p:attrNameLst>
                                      </p:cBhvr>
                                      <p:to>
                                        <p:strVal val="visible"/>
                                      </p:to>
                                    </p:set>
                                    <p:animEffect transition="in" filter="dissolve">
                                      <p:cBhvr>
                                        <p:cTn id="127" dur="500"/>
                                        <p:tgtEl>
                                          <p:spTgt spid="27038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270383"/>
                                        </p:tgtEl>
                                        <p:attrNameLst>
                                          <p:attrName>style.visibility</p:attrName>
                                        </p:attrNameLst>
                                      </p:cBhvr>
                                      <p:to>
                                        <p:strVal val="visible"/>
                                      </p:to>
                                    </p:set>
                                    <p:animEffect transition="in" filter="dissolve">
                                      <p:cBhvr>
                                        <p:cTn id="130" dur="500"/>
                                        <p:tgtEl>
                                          <p:spTgt spid="27038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270384"/>
                                        </p:tgtEl>
                                        <p:attrNameLst>
                                          <p:attrName>style.visibility</p:attrName>
                                        </p:attrNameLst>
                                      </p:cBhvr>
                                      <p:to>
                                        <p:strVal val="visible"/>
                                      </p:to>
                                    </p:set>
                                    <p:animEffect transition="in" filter="dissolve">
                                      <p:cBhvr>
                                        <p:cTn id="133" dur="500"/>
                                        <p:tgtEl>
                                          <p:spTgt spid="270384"/>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270385"/>
                                        </p:tgtEl>
                                        <p:attrNameLst>
                                          <p:attrName>style.visibility</p:attrName>
                                        </p:attrNameLst>
                                      </p:cBhvr>
                                      <p:to>
                                        <p:strVal val="visible"/>
                                      </p:to>
                                    </p:set>
                                    <p:animEffect transition="in" filter="dissolve">
                                      <p:cBhvr>
                                        <p:cTn id="136" dur="500"/>
                                        <p:tgtEl>
                                          <p:spTgt spid="270385"/>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270386"/>
                                        </p:tgtEl>
                                        <p:attrNameLst>
                                          <p:attrName>style.visibility</p:attrName>
                                        </p:attrNameLst>
                                      </p:cBhvr>
                                      <p:to>
                                        <p:strVal val="visible"/>
                                      </p:to>
                                    </p:set>
                                    <p:animEffect transition="in" filter="dissolve">
                                      <p:cBhvr>
                                        <p:cTn id="139" dur="500"/>
                                        <p:tgtEl>
                                          <p:spTgt spid="270386"/>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270387"/>
                                        </p:tgtEl>
                                        <p:attrNameLst>
                                          <p:attrName>style.visibility</p:attrName>
                                        </p:attrNameLst>
                                      </p:cBhvr>
                                      <p:to>
                                        <p:strVal val="visible"/>
                                      </p:to>
                                    </p:set>
                                    <p:animEffect transition="in" filter="dissolve">
                                      <p:cBhvr>
                                        <p:cTn id="142" dur="500"/>
                                        <p:tgtEl>
                                          <p:spTgt spid="270387"/>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270388"/>
                                        </p:tgtEl>
                                        <p:attrNameLst>
                                          <p:attrName>style.visibility</p:attrName>
                                        </p:attrNameLst>
                                      </p:cBhvr>
                                      <p:to>
                                        <p:strVal val="visible"/>
                                      </p:to>
                                    </p:set>
                                    <p:animEffect transition="in" filter="dissolve">
                                      <p:cBhvr>
                                        <p:cTn id="145" dur="500"/>
                                        <p:tgtEl>
                                          <p:spTgt spid="270388"/>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270389"/>
                                        </p:tgtEl>
                                        <p:attrNameLst>
                                          <p:attrName>style.visibility</p:attrName>
                                        </p:attrNameLst>
                                      </p:cBhvr>
                                      <p:to>
                                        <p:strVal val="visible"/>
                                      </p:to>
                                    </p:set>
                                    <p:animEffect transition="in" filter="dissolve">
                                      <p:cBhvr>
                                        <p:cTn id="148" dur="500"/>
                                        <p:tgtEl>
                                          <p:spTgt spid="270389"/>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270390"/>
                                        </p:tgtEl>
                                        <p:attrNameLst>
                                          <p:attrName>style.visibility</p:attrName>
                                        </p:attrNameLst>
                                      </p:cBhvr>
                                      <p:to>
                                        <p:strVal val="visible"/>
                                      </p:to>
                                    </p:set>
                                    <p:animEffect transition="in" filter="dissolve">
                                      <p:cBhvr>
                                        <p:cTn id="151" dur="500"/>
                                        <p:tgtEl>
                                          <p:spTgt spid="270390"/>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270391"/>
                                        </p:tgtEl>
                                        <p:attrNameLst>
                                          <p:attrName>style.visibility</p:attrName>
                                        </p:attrNameLst>
                                      </p:cBhvr>
                                      <p:to>
                                        <p:strVal val="visible"/>
                                      </p:to>
                                    </p:set>
                                    <p:animEffect transition="in" filter="dissolve">
                                      <p:cBhvr>
                                        <p:cTn id="154" dur="500"/>
                                        <p:tgtEl>
                                          <p:spTgt spid="270391"/>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270392"/>
                                        </p:tgtEl>
                                        <p:attrNameLst>
                                          <p:attrName>style.visibility</p:attrName>
                                        </p:attrNameLst>
                                      </p:cBhvr>
                                      <p:to>
                                        <p:strVal val="visible"/>
                                      </p:to>
                                    </p:set>
                                    <p:animEffect transition="in" filter="dissolve">
                                      <p:cBhvr>
                                        <p:cTn id="157" dur="500"/>
                                        <p:tgtEl>
                                          <p:spTgt spid="270392"/>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270393"/>
                                        </p:tgtEl>
                                        <p:attrNameLst>
                                          <p:attrName>style.visibility</p:attrName>
                                        </p:attrNameLst>
                                      </p:cBhvr>
                                      <p:to>
                                        <p:strVal val="visible"/>
                                      </p:to>
                                    </p:set>
                                    <p:animEffect transition="in" filter="dissolve">
                                      <p:cBhvr>
                                        <p:cTn id="160" dur="500"/>
                                        <p:tgtEl>
                                          <p:spTgt spid="270393"/>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270394"/>
                                        </p:tgtEl>
                                        <p:attrNameLst>
                                          <p:attrName>style.visibility</p:attrName>
                                        </p:attrNameLst>
                                      </p:cBhvr>
                                      <p:to>
                                        <p:strVal val="visible"/>
                                      </p:to>
                                    </p:set>
                                    <p:animEffect transition="in" filter="dissolve">
                                      <p:cBhvr>
                                        <p:cTn id="163" dur="500"/>
                                        <p:tgtEl>
                                          <p:spTgt spid="270394"/>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270395"/>
                                        </p:tgtEl>
                                        <p:attrNameLst>
                                          <p:attrName>style.visibility</p:attrName>
                                        </p:attrNameLst>
                                      </p:cBhvr>
                                      <p:to>
                                        <p:strVal val="visible"/>
                                      </p:to>
                                    </p:set>
                                    <p:animEffect transition="in" filter="dissolve">
                                      <p:cBhvr>
                                        <p:cTn id="166" dur="500"/>
                                        <p:tgtEl>
                                          <p:spTgt spid="270395"/>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270396"/>
                                        </p:tgtEl>
                                        <p:attrNameLst>
                                          <p:attrName>style.visibility</p:attrName>
                                        </p:attrNameLst>
                                      </p:cBhvr>
                                      <p:to>
                                        <p:strVal val="visible"/>
                                      </p:to>
                                    </p:set>
                                    <p:animEffect transition="in" filter="dissolve">
                                      <p:cBhvr>
                                        <p:cTn id="169" dur="500"/>
                                        <p:tgtEl>
                                          <p:spTgt spid="270396"/>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270397"/>
                                        </p:tgtEl>
                                        <p:attrNameLst>
                                          <p:attrName>style.visibility</p:attrName>
                                        </p:attrNameLst>
                                      </p:cBhvr>
                                      <p:to>
                                        <p:strVal val="visible"/>
                                      </p:to>
                                    </p:set>
                                    <p:animEffect transition="in" filter="dissolve">
                                      <p:cBhvr>
                                        <p:cTn id="172" dur="500"/>
                                        <p:tgtEl>
                                          <p:spTgt spid="270397"/>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270398"/>
                                        </p:tgtEl>
                                        <p:attrNameLst>
                                          <p:attrName>style.visibility</p:attrName>
                                        </p:attrNameLst>
                                      </p:cBhvr>
                                      <p:to>
                                        <p:strVal val="visible"/>
                                      </p:to>
                                    </p:set>
                                    <p:animEffect transition="in" filter="dissolve">
                                      <p:cBhvr>
                                        <p:cTn id="175" dur="500"/>
                                        <p:tgtEl>
                                          <p:spTgt spid="270398"/>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270399"/>
                                        </p:tgtEl>
                                        <p:attrNameLst>
                                          <p:attrName>style.visibility</p:attrName>
                                        </p:attrNameLst>
                                      </p:cBhvr>
                                      <p:to>
                                        <p:strVal val="visible"/>
                                      </p:to>
                                    </p:set>
                                    <p:animEffect transition="in" filter="dissolve">
                                      <p:cBhvr>
                                        <p:cTn id="178" dur="500"/>
                                        <p:tgtEl>
                                          <p:spTgt spid="270399"/>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270400"/>
                                        </p:tgtEl>
                                        <p:attrNameLst>
                                          <p:attrName>style.visibility</p:attrName>
                                        </p:attrNameLst>
                                      </p:cBhvr>
                                      <p:to>
                                        <p:strVal val="visible"/>
                                      </p:to>
                                    </p:set>
                                    <p:animEffect transition="in" filter="dissolve">
                                      <p:cBhvr>
                                        <p:cTn id="181" dur="500"/>
                                        <p:tgtEl>
                                          <p:spTgt spid="270400"/>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270401"/>
                                        </p:tgtEl>
                                        <p:attrNameLst>
                                          <p:attrName>style.visibility</p:attrName>
                                        </p:attrNameLst>
                                      </p:cBhvr>
                                      <p:to>
                                        <p:strVal val="visible"/>
                                      </p:to>
                                    </p:set>
                                    <p:animEffect transition="in" filter="dissolve">
                                      <p:cBhvr>
                                        <p:cTn id="184" dur="500"/>
                                        <p:tgtEl>
                                          <p:spTgt spid="270401"/>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270402"/>
                                        </p:tgtEl>
                                        <p:attrNameLst>
                                          <p:attrName>style.visibility</p:attrName>
                                        </p:attrNameLst>
                                      </p:cBhvr>
                                      <p:to>
                                        <p:strVal val="visible"/>
                                      </p:to>
                                    </p:set>
                                    <p:animEffect transition="in" filter="dissolve">
                                      <p:cBhvr>
                                        <p:cTn id="187" dur="500"/>
                                        <p:tgtEl>
                                          <p:spTgt spid="270402"/>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270403"/>
                                        </p:tgtEl>
                                        <p:attrNameLst>
                                          <p:attrName>style.visibility</p:attrName>
                                        </p:attrNameLst>
                                      </p:cBhvr>
                                      <p:to>
                                        <p:strVal val="visible"/>
                                      </p:to>
                                    </p:set>
                                    <p:animEffect transition="in" filter="dissolve">
                                      <p:cBhvr>
                                        <p:cTn id="190" dur="500"/>
                                        <p:tgtEl>
                                          <p:spTgt spid="270403"/>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270404"/>
                                        </p:tgtEl>
                                        <p:attrNameLst>
                                          <p:attrName>style.visibility</p:attrName>
                                        </p:attrNameLst>
                                      </p:cBhvr>
                                      <p:to>
                                        <p:strVal val="visible"/>
                                      </p:to>
                                    </p:set>
                                    <p:animEffect transition="in" filter="dissolve">
                                      <p:cBhvr>
                                        <p:cTn id="193" dur="500"/>
                                        <p:tgtEl>
                                          <p:spTgt spid="270404"/>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270342"/>
                                        </p:tgtEl>
                                        <p:attrNameLst>
                                          <p:attrName>style.visibility</p:attrName>
                                        </p:attrNameLst>
                                      </p:cBhvr>
                                      <p:to>
                                        <p:strVal val="visible"/>
                                      </p:to>
                                    </p:set>
                                    <p:animEffect transition="in" filter="dissolve">
                                      <p:cBhvr>
                                        <p:cTn id="196" dur="500"/>
                                        <p:tgtEl>
                                          <p:spTgt spid="270342"/>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9" presetClass="exit" presetSubtype="0" fill="hold" grpId="1" nodeType="clickEffect">
                                  <p:stCondLst>
                                    <p:cond delay="0"/>
                                  </p:stCondLst>
                                  <p:childTnLst>
                                    <p:animEffect transition="out" filter="dissolve">
                                      <p:cBhvr>
                                        <p:cTn id="200" dur="500"/>
                                        <p:tgtEl>
                                          <p:spTgt spid="270340"/>
                                        </p:tgtEl>
                                      </p:cBhvr>
                                    </p:animEffect>
                                    <p:set>
                                      <p:cBhvr>
                                        <p:cTn id="201" dur="1" fill="hold">
                                          <p:stCondLst>
                                            <p:cond delay="499"/>
                                          </p:stCondLst>
                                        </p:cTn>
                                        <p:tgtEl>
                                          <p:spTgt spid="270340"/>
                                        </p:tgtEl>
                                        <p:attrNameLst>
                                          <p:attrName>style.visibility</p:attrName>
                                        </p:attrNameLst>
                                      </p:cBhvr>
                                      <p:to>
                                        <p:strVal val="hidden"/>
                                      </p:to>
                                    </p:set>
                                  </p:childTnLst>
                                </p:cTn>
                              </p:par>
                              <p:par>
                                <p:cTn id="202" presetID="9" presetClass="entr" presetSubtype="0" fill="hold" grpId="0" nodeType="withEffect">
                                  <p:stCondLst>
                                    <p:cond delay="0"/>
                                  </p:stCondLst>
                                  <p:childTnLst>
                                    <p:set>
                                      <p:cBhvr>
                                        <p:cTn id="203" dur="1" fill="hold">
                                          <p:stCondLst>
                                            <p:cond delay="0"/>
                                          </p:stCondLst>
                                        </p:cTn>
                                        <p:tgtEl>
                                          <p:spTgt spid="270405"/>
                                        </p:tgtEl>
                                        <p:attrNameLst>
                                          <p:attrName>style.visibility</p:attrName>
                                        </p:attrNameLst>
                                      </p:cBhvr>
                                      <p:to>
                                        <p:strVal val="visible"/>
                                      </p:to>
                                    </p:set>
                                    <p:animEffect transition="in" filter="dissolve">
                                      <p:cBhvr>
                                        <p:cTn id="204" dur="500"/>
                                        <p:tgtEl>
                                          <p:spTgt spid="270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p:bldP spid="270340" grpId="1"/>
      <p:bldP spid="270342" grpId="0"/>
      <p:bldP spid="270343" grpId="0" animBg="1"/>
      <p:bldP spid="270344" grpId="0" animBg="1"/>
      <p:bldP spid="270345" grpId="0" animBg="1"/>
      <p:bldP spid="270346" grpId="0" animBg="1"/>
      <p:bldP spid="270347" grpId="0" animBg="1"/>
      <p:bldP spid="270348" grpId="0" animBg="1"/>
      <p:bldP spid="270349" grpId="0" animBg="1"/>
      <p:bldP spid="270350" grpId="0" animBg="1"/>
      <p:bldP spid="270351" grpId="0" animBg="1"/>
      <p:bldP spid="270352" grpId="0" animBg="1"/>
      <p:bldP spid="270353" grpId="0" animBg="1"/>
      <p:bldP spid="270354" grpId="0" animBg="1"/>
      <p:bldP spid="270355" grpId="0" animBg="1"/>
      <p:bldP spid="270356" grpId="0" animBg="1"/>
      <p:bldP spid="270357" grpId="0" animBg="1"/>
      <p:bldP spid="270358" grpId="0" animBg="1"/>
      <p:bldP spid="270359" grpId="0" animBg="1"/>
      <p:bldP spid="270360" grpId="0"/>
      <p:bldP spid="270361" grpId="0"/>
      <p:bldP spid="270362" grpId="0"/>
      <p:bldP spid="270363" grpId="0"/>
      <p:bldP spid="270364" grpId="0"/>
      <p:bldP spid="270365" grpId="0" animBg="1"/>
      <p:bldP spid="270366" grpId="0" animBg="1"/>
      <p:bldP spid="270367" grpId="0" animBg="1"/>
      <p:bldP spid="270368" grpId="0" animBg="1"/>
      <p:bldP spid="270369" grpId="0" animBg="1"/>
      <p:bldP spid="270370" grpId="0" animBg="1"/>
      <p:bldP spid="270371" grpId="0" animBg="1"/>
      <p:bldP spid="270372" grpId="0" animBg="1"/>
      <p:bldP spid="270373" grpId="0" animBg="1"/>
      <p:bldP spid="270374" grpId="0" animBg="1"/>
      <p:bldP spid="270375" grpId="0" animBg="1"/>
      <p:bldP spid="270376" grpId="0" animBg="1"/>
      <p:bldP spid="270377" grpId="0" animBg="1"/>
      <p:bldP spid="270378" grpId="0" animBg="1"/>
      <p:bldP spid="270379" grpId="0" animBg="1"/>
      <p:bldP spid="270380" grpId="0" animBg="1"/>
      <p:bldP spid="270381" grpId="0" animBg="1"/>
      <p:bldP spid="270382" grpId="0" animBg="1"/>
      <p:bldP spid="270383" grpId="0" animBg="1"/>
      <p:bldP spid="270384" grpId="0" animBg="1"/>
      <p:bldP spid="270385" grpId="0" animBg="1"/>
      <p:bldP spid="270386" grpId="0" animBg="1"/>
      <p:bldP spid="270387" grpId="0" animBg="1"/>
      <p:bldP spid="270388" grpId="0" animBg="1"/>
      <p:bldP spid="270389" grpId="0" animBg="1"/>
      <p:bldP spid="270390" grpId="0" animBg="1"/>
      <p:bldP spid="270391" grpId="0" animBg="1"/>
      <p:bldP spid="270392" grpId="0" animBg="1"/>
      <p:bldP spid="270393" grpId="0"/>
      <p:bldP spid="270394" grpId="0"/>
      <p:bldP spid="270395" grpId="0"/>
      <p:bldP spid="270396" grpId="0"/>
      <p:bldP spid="270397" grpId="0"/>
      <p:bldP spid="270398" grpId="0"/>
      <p:bldP spid="270399" grpId="0"/>
      <p:bldP spid="270400" grpId="0"/>
      <p:bldP spid="270401" grpId="0"/>
      <p:bldP spid="270402" grpId="0"/>
      <p:bldP spid="270403" grpId="0"/>
      <p:bldP spid="270404" grpId="0"/>
      <p:bldP spid="27040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501" name="Rectangle 69"/>
          <p:cNvSpPr>
            <a:spLocks noChangeArrowheads="1"/>
          </p:cNvSpPr>
          <p:nvPr/>
        </p:nvSpPr>
        <p:spPr bwMode="auto">
          <a:xfrm>
            <a:off x="1525588" y="1598613"/>
            <a:ext cx="3748087"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69</a:t>
            </a:r>
          </a:p>
        </p:txBody>
      </p:sp>
      <p:sp>
        <p:nvSpPr>
          <p:cNvPr id="274504" name="Line 72"/>
          <p:cNvSpPr>
            <a:spLocks noChangeShapeType="1"/>
          </p:cNvSpPr>
          <p:nvPr/>
        </p:nvSpPr>
        <p:spPr bwMode="auto">
          <a:xfrm flipV="1">
            <a:off x="3810000" y="53721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05" name="Text Box 73"/>
          <p:cNvSpPr txBox="1">
            <a:spLocks noChangeArrowheads="1"/>
          </p:cNvSpPr>
          <p:nvPr/>
        </p:nvSpPr>
        <p:spPr bwMode="auto">
          <a:xfrm>
            <a:off x="3505200" y="56769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274506" name="Text Box 74"/>
          <p:cNvSpPr txBox="1">
            <a:spLocks noChangeArrowheads="1"/>
          </p:cNvSpPr>
          <p:nvPr/>
        </p:nvSpPr>
        <p:spPr bwMode="auto">
          <a:xfrm>
            <a:off x="5410200" y="1447800"/>
            <a:ext cx="3657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tabLst>
                <a:tab pos="2514600" algn="l"/>
              </a:tabLst>
              <a:defRPr>
                <a:solidFill>
                  <a:schemeClr val="tx1"/>
                </a:solidFill>
                <a:latin typeface="Arial" charset="0"/>
              </a:defRPr>
            </a:lvl1pPr>
            <a:lvl2pPr marL="828675" indent="-371475">
              <a:tabLst>
                <a:tab pos="2514600" algn="l"/>
              </a:tabLst>
              <a:defRPr>
                <a:solidFill>
                  <a:schemeClr val="tx1"/>
                </a:solidFill>
                <a:latin typeface="Arial" charset="0"/>
              </a:defRPr>
            </a:lvl2pPr>
            <a:lvl3pPr marL="1285875" indent="-371475">
              <a:tabLst>
                <a:tab pos="2514600" algn="l"/>
              </a:tabLst>
              <a:defRPr>
                <a:solidFill>
                  <a:schemeClr val="tx1"/>
                </a:solidFill>
                <a:latin typeface="Arial" charset="0"/>
              </a:defRPr>
            </a:lvl3pPr>
            <a:lvl4pPr marL="1743075" indent="-371475">
              <a:tabLst>
                <a:tab pos="2514600" algn="l"/>
              </a:tabLst>
              <a:defRPr>
                <a:solidFill>
                  <a:schemeClr val="tx1"/>
                </a:solidFill>
                <a:latin typeface="Arial" charset="0"/>
              </a:defRPr>
            </a:lvl4pPr>
            <a:lvl5pPr marL="2200275" indent="-371475">
              <a:tabLst>
                <a:tab pos="2514600" algn="l"/>
              </a:tabLst>
              <a:defRPr>
                <a:solidFill>
                  <a:schemeClr val="tx1"/>
                </a:solidFill>
                <a:latin typeface="Arial" charset="0"/>
              </a:defRPr>
            </a:lvl5pPr>
            <a:lvl6pPr marL="2657475" indent="-371475" fontAlgn="base">
              <a:spcBef>
                <a:spcPct val="0"/>
              </a:spcBef>
              <a:spcAft>
                <a:spcPct val="0"/>
              </a:spcAft>
              <a:tabLst>
                <a:tab pos="2514600" algn="l"/>
              </a:tabLst>
              <a:defRPr>
                <a:solidFill>
                  <a:schemeClr val="tx1"/>
                </a:solidFill>
                <a:latin typeface="Arial" charset="0"/>
              </a:defRPr>
            </a:lvl6pPr>
            <a:lvl7pPr marL="3114675" indent="-371475" fontAlgn="base">
              <a:spcBef>
                <a:spcPct val="0"/>
              </a:spcBef>
              <a:spcAft>
                <a:spcPct val="0"/>
              </a:spcAft>
              <a:tabLst>
                <a:tab pos="2514600" algn="l"/>
              </a:tabLst>
              <a:defRPr>
                <a:solidFill>
                  <a:schemeClr val="tx1"/>
                </a:solidFill>
                <a:latin typeface="Arial" charset="0"/>
              </a:defRPr>
            </a:lvl7pPr>
            <a:lvl8pPr marL="3571875" indent="-371475" fontAlgn="base">
              <a:spcBef>
                <a:spcPct val="0"/>
              </a:spcBef>
              <a:spcAft>
                <a:spcPct val="0"/>
              </a:spcAft>
              <a:tabLst>
                <a:tab pos="2514600" algn="l"/>
              </a:tabLst>
              <a:defRPr>
                <a:solidFill>
                  <a:schemeClr val="tx1"/>
                </a:solidFill>
                <a:latin typeface="Arial" charset="0"/>
              </a:defRPr>
            </a:lvl8pPr>
            <a:lvl9pPr marL="4029075" indent="-371475" fontAlgn="base">
              <a:spcBef>
                <a:spcPct val="0"/>
              </a:spcBef>
              <a:spcAft>
                <a:spcPct val="0"/>
              </a:spcAft>
              <a:tabLst>
                <a:tab pos="2514600" algn="l"/>
              </a:tabLst>
              <a:defRPr>
                <a:solidFill>
                  <a:schemeClr val="tx1"/>
                </a:solidFill>
                <a:latin typeface="Arial" charset="0"/>
              </a:defRPr>
            </a:lvl9pPr>
          </a:lstStyle>
          <a:p>
            <a:pPr>
              <a:buFontTx/>
              <a:buAutoNum type="arabicPeriod"/>
            </a:pPr>
            <a:r>
              <a:rPr lang="en-US" sz="1200">
                <a:solidFill>
                  <a:srgbClr val="CC0000"/>
                </a:solidFill>
              </a:rPr>
              <a:t>Locate the node to be deleted. Mark it as currentNode and its parent as parent.</a:t>
            </a:r>
          </a:p>
          <a:p>
            <a:pPr>
              <a:buFontTx/>
              <a:buAutoNum type="arabicPeriod"/>
            </a:pPr>
            <a:endParaRPr lang="en-US" sz="1200">
              <a:solidFill>
                <a:srgbClr val="CC0000"/>
              </a:solidFill>
            </a:endParaRPr>
          </a:p>
          <a:p>
            <a:pPr>
              <a:buFontTx/>
              <a:buAutoNum type="arabicPeriod"/>
            </a:pPr>
            <a:r>
              <a:rPr lang="en-US" sz="1200">
                <a:solidFill>
                  <a:schemeClr val="accent2"/>
                </a:solidFill>
              </a:rPr>
              <a:t>If currentNode is the root node: </a:t>
            </a:r>
            <a:r>
              <a:rPr lang="en-US" sz="1200" b="1">
                <a:solidFill>
                  <a:schemeClr val="accent2"/>
                </a:solidFill>
              </a:rPr>
              <a:t>// If parent is</a:t>
            </a:r>
          </a:p>
          <a:p>
            <a:r>
              <a:rPr lang="en-US" sz="1200">
                <a:solidFill>
                  <a:schemeClr val="accent2"/>
                </a:solidFill>
              </a:rPr>
              <a:t>                                                          </a:t>
            </a:r>
            <a:r>
              <a:rPr lang="en-US" sz="1200" b="1">
                <a:solidFill>
                  <a:schemeClr val="accent2"/>
                </a:solidFill>
              </a:rPr>
              <a:t>// NULL</a:t>
            </a:r>
          </a:p>
          <a:p>
            <a:pPr>
              <a:buFontTx/>
              <a:buAutoNum type="arabicPeriod"/>
            </a:pPr>
            <a:endParaRPr lang="en-US" sz="1200" b="1">
              <a:solidFill>
                <a:schemeClr val="accent2"/>
              </a:solidFill>
            </a:endParaRPr>
          </a:p>
          <a:p>
            <a:pPr lvl="1">
              <a:buFontTx/>
              <a:buAutoNum type="alphaLcPeriod"/>
            </a:pPr>
            <a:r>
              <a:rPr lang="en-US" sz="1200">
                <a:solidFill>
                  <a:schemeClr val="accent2"/>
                </a:solidFill>
              </a:rPr>
              <a:t>Make ROOT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If currentNode is left child of parent:</a:t>
            </a:r>
          </a:p>
          <a:p>
            <a:pPr>
              <a:buFontTx/>
              <a:buAutoNum type="arabicPeriod" startAt="3"/>
            </a:pPr>
            <a:endParaRPr lang="en-US" sz="1200">
              <a:solidFill>
                <a:schemeClr val="accent2"/>
              </a:solidFill>
            </a:endParaRPr>
          </a:p>
          <a:p>
            <a:pPr lvl="1">
              <a:buFontTx/>
              <a:buAutoNum type="alphaLcPeriod"/>
            </a:pPr>
            <a:r>
              <a:rPr lang="en-US" sz="1200">
                <a:solidFill>
                  <a:schemeClr val="accent2"/>
                </a:solidFill>
              </a:rPr>
              <a:t>Make left child field of parent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If currentNode is  right child of parent:</a:t>
            </a:r>
          </a:p>
          <a:p>
            <a:pPr>
              <a:buFontTx/>
              <a:buAutoNum type="arabicPeriod" startAt="3"/>
            </a:pPr>
            <a:endParaRPr lang="en-US" sz="1200">
              <a:solidFill>
                <a:schemeClr val="accent2"/>
              </a:solidFill>
            </a:endParaRPr>
          </a:p>
          <a:p>
            <a:pPr lvl="1">
              <a:buFontTx/>
              <a:buAutoNum type="alphaLcPeriod"/>
            </a:pPr>
            <a:r>
              <a:rPr lang="en-US" sz="1200">
                <a:solidFill>
                  <a:schemeClr val="accent2"/>
                </a:solidFill>
              </a:rPr>
              <a:t>Make right child field of parent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Release the memory for currentNode.</a:t>
            </a:r>
          </a:p>
        </p:txBody>
      </p:sp>
      <p:sp>
        <p:nvSpPr>
          <p:cNvPr id="274507" name="Line 75"/>
          <p:cNvSpPr>
            <a:spLocks noChangeShapeType="1"/>
          </p:cNvSpPr>
          <p:nvPr/>
        </p:nvSpPr>
        <p:spPr bwMode="auto">
          <a:xfrm flipV="1">
            <a:off x="3048000" y="61341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08" name="Text Box 76"/>
          <p:cNvSpPr txBox="1">
            <a:spLocks noChangeArrowheads="1"/>
          </p:cNvSpPr>
          <p:nvPr/>
        </p:nvSpPr>
        <p:spPr bwMode="auto">
          <a:xfrm>
            <a:off x="2438400" y="62865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274510" name="Text Box 78"/>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274511" name="Line 79"/>
          <p:cNvSpPr>
            <a:spLocks noChangeShapeType="1"/>
          </p:cNvSpPr>
          <p:nvPr/>
        </p:nvSpPr>
        <p:spPr bwMode="auto">
          <a:xfrm>
            <a:off x="3886200" y="38528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12" name="Line 80"/>
          <p:cNvSpPr>
            <a:spLocks noChangeShapeType="1"/>
          </p:cNvSpPr>
          <p:nvPr/>
        </p:nvSpPr>
        <p:spPr bwMode="auto">
          <a:xfrm>
            <a:off x="4611688" y="4614863"/>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13" name="Line 81"/>
          <p:cNvSpPr>
            <a:spLocks noChangeShapeType="1"/>
          </p:cNvSpPr>
          <p:nvPr/>
        </p:nvSpPr>
        <p:spPr bwMode="auto">
          <a:xfrm flipH="1">
            <a:off x="2971800" y="38528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14" name="Line 82"/>
          <p:cNvSpPr>
            <a:spLocks noChangeShapeType="1"/>
          </p:cNvSpPr>
          <p:nvPr/>
        </p:nvSpPr>
        <p:spPr bwMode="auto">
          <a:xfrm flipH="1">
            <a:off x="3048000" y="53768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15" name="Line 83"/>
          <p:cNvSpPr>
            <a:spLocks noChangeShapeType="1"/>
          </p:cNvSpPr>
          <p:nvPr/>
        </p:nvSpPr>
        <p:spPr bwMode="auto">
          <a:xfrm flipH="1">
            <a:off x="3505200" y="4462463"/>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16" name="Line 84"/>
          <p:cNvSpPr>
            <a:spLocks noChangeShapeType="1"/>
          </p:cNvSpPr>
          <p:nvPr/>
        </p:nvSpPr>
        <p:spPr bwMode="auto">
          <a:xfrm flipH="1">
            <a:off x="1066800" y="38528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17" name="Line 85"/>
          <p:cNvSpPr>
            <a:spLocks noChangeShapeType="1"/>
          </p:cNvSpPr>
          <p:nvPr/>
        </p:nvSpPr>
        <p:spPr bwMode="auto">
          <a:xfrm flipH="1">
            <a:off x="1752600" y="30146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18" name="Rectangle 86"/>
          <p:cNvSpPr>
            <a:spLocks noChangeArrowheads="1"/>
          </p:cNvSpPr>
          <p:nvPr/>
        </p:nvSpPr>
        <p:spPr bwMode="auto">
          <a:xfrm>
            <a:off x="2286000" y="2709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19" name="Line 87"/>
          <p:cNvSpPr>
            <a:spLocks noChangeShapeType="1"/>
          </p:cNvSpPr>
          <p:nvPr/>
        </p:nvSpPr>
        <p:spPr bwMode="auto">
          <a:xfrm>
            <a:off x="2895600" y="30146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20" name="Rectangle 88"/>
          <p:cNvSpPr>
            <a:spLocks noChangeArrowheads="1"/>
          </p:cNvSpPr>
          <p:nvPr/>
        </p:nvSpPr>
        <p:spPr bwMode="auto">
          <a:xfrm>
            <a:off x="3429000" y="5072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21" name="Rectangle 89"/>
          <p:cNvSpPr>
            <a:spLocks noChangeArrowheads="1"/>
          </p:cNvSpPr>
          <p:nvPr/>
        </p:nvSpPr>
        <p:spPr bwMode="auto">
          <a:xfrm>
            <a:off x="4078288" y="4310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23" name="Rectangle 91"/>
          <p:cNvSpPr>
            <a:spLocks noChangeArrowheads="1"/>
          </p:cNvSpPr>
          <p:nvPr/>
        </p:nvSpPr>
        <p:spPr bwMode="auto">
          <a:xfrm>
            <a:off x="3276600" y="3548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24" name="Rectangle 92"/>
          <p:cNvSpPr>
            <a:spLocks noChangeArrowheads="1"/>
          </p:cNvSpPr>
          <p:nvPr/>
        </p:nvSpPr>
        <p:spPr bwMode="auto">
          <a:xfrm>
            <a:off x="4800600" y="5072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25" name="Rectangle 93"/>
          <p:cNvSpPr>
            <a:spLocks noChangeArrowheads="1"/>
          </p:cNvSpPr>
          <p:nvPr/>
        </p:nvSpPr>
        <p:spPr bwMode="auto">
          <a:xfrm>
            <a:off x="2667000" y="4310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26" name="Rectangle 94"/>
          <p:cNvSpPr>
            <a:spLocks noChangeArrowheads="1"/>
          </p:cNvSpPr>
          <p:nvPr/>
        </p:nvSpPr>
        <p:spPr bwMode="auto">
          <a:xfrm>
            <a:off x="1447800" y="3548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27" name="Rectangle 95"/>
          <p:cNvSpPr>
            <a:spLocks noChangeArrowheads="1"/>
          </p:cNvSpPr>
          <p:nvPr/>
        </p:nvSpPr>
        <p:spPr bwMode="auto">
          <a:xfrm>
            <a:off x="8382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28" name="Text Box 96"/>
          <p:cNvSpPr txBox="1">
            <a:spLocks noChangeArrowheads="1"/>
          </p:cNvSpPr>
          <p:nvPr/>
        </p:nvSpPr>
        <p:spPr bwMode="auto">
          <a:xfrm>
            <a:off x="2438400" y="2709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274529" name="Text Box 97"/>
          <p:cNvSpPr txBox="1">
            <a:spLocks noChangeArrowheads="1"/>
          </p:cNvSpPr>
          <p:nvPr/>
        </p:nvSpPr>
        <p:spPr bwMode="auto">
          <a:xfrm>
            <a:off x="3429000" y="3548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274530" name="Text Box 98"/>
          <p:cNvSpPr txBox="1">
            <a:spLocks noChangeArrowheads="1"/>
          </p:cNvSpPr>
          <p:nvPr/>
        </p:nvSpPr>
        <p:spPr bwMode="auto">
          <a:xfrm>
            <a:off x="2819400" y="4310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274531" name="Text Box 99"/>
          <p:cNvSpPr txBox="1">
            <a:spLocks noChangeArrowheads="1"/>
          </p:cNvSpPr>
          <p:nvPr/>
        </p:nvSpPr>
        <p:spPr bwMode="auto">
          <a:xfrm>
            <a:off x="4230688" y="4310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274532" name="Line 100"/>
          <p:cNvSpPr>
            <a:spLocks noChangeShapeType="1"/>
          </p:cNvSpPr>
          <p:nvPr/>
        </p:nvSpPr>
        <p:spPr bwMode="auto">
          <a:xfrm>
            <a:off x="2743200" y="2709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33" name="Line 101"/>
          <p:cNvSpPr>
            <a:spLocks noChangeShapeType="1"/>
          </p:cNvSpPr>
          <p:nvPr/>
        </p:nvSpPr>
        <p:spPr bwMode="auto">
          <a:xfrm>
            <a:off x="2438400" y="2709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34" name="Line 102"/>
          <p:cNvSpPr>
            <a:spLocks noChangeShapeType="1"/>
          </p:cNvSpPr>
          <p:nvPr/>
        </p:nvSpPr>
        <p:spPr bwMode="auto">
          <a:xfrm>
            <a:off x="37338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35" name="Line 103"/>
          <p:cNvSpPr>
            <a:spLocks noChangeShapeType="1"/>
          </p:cNvSpPr>
          <p:nvPr/>
        </p:nvSpPr>
        <p:spPr bwMode="auto">
          <a:xfrm>
            <a:off x="34290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36" name="Line 104"/>
          <p:cNvSpPr>
            <a:spLocks noChangeShapeType="1"/>
          </p:cNvSpPr>
          <p:nvPr/>
        </p:nvSpPr>
        <p:spPr bwMode="auto">
          <a:xfrm>
            <a:off x="3124200"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37" name="Line 105"/>
          <p:cNvSpPr>
            <a:spLocks noChangeShapeType="1"/>
          </p:cNvSpPr>
          <p:nvPr/>
        </p:nvSpPr>
        <p:spPr bwMode="auto">
          <a:xfrm>
            <a:off x="2819400"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38" name="Line 106"/>
          <p:cNvSpPr>
            <a:spLocks noChangeShapeType="1"/>
          </p:cNvSpPr>
          <p:nvPr/>
        </p:nvSpPr>
        <p:spPr bwMode="auto">
          <a:xfrm>
            <a:off x="4535488"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39" name="Line 107"/>
          <p:cNvSpPr>
            <a:spLocks noChangeShapeType="1"/>
          </p:cNvSpPr>
          <p:nvPr/>
        </p:nvSpPr>
        <p:spPr bwMode="auto">
          <a:xfrm>
            <a:off x="4230688"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40" name="Line 108"/>
          <p:cNvSpPr>
            <a:spLocks noChangeShapeType="1"/>
          </p:cNvSpPr>
          <p:nvPr/>
        </p:nvSpPr>
        <p:spPr bwMode="auto">
          <a:xfrm>
            <a:off x="52578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41" name="Line 109"/>
          <p:cNvSpPr>
            <a:spLocks noChangeShapeType="1"/>
          </p:cNvSpPr>
          <p:nvPr/>
        </p:nvSpPr>
        <p:spPr bwMode="auto">
          <a:xfrm>
            <a:off x="49530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42" name="Line 110"/>
          <p:cNvSpPr>
            <a:spLocks noChangeShapeType="1"/>
          </p:cNvSpPr>
          <p:nvPr/>
        </p:nvSpPr>
        <p:spPr bwMode="auto">
          <a:xfrm>
            <a:off x="38862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43" name="Line 111"/>
          <p:cNvSpPr>
            <a:spLocks noChangeShapeType="1"/>
          </p:cNvSpPr>
          <p:nvPr/>
        </p:nvSpPr>
        <p:spPr bwMode="auto">
          <a:xfrm>
            <a:off x="35814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46" name="Line 114"/>
          <p:cNvSpPr>
            <a:spLocks noChangeShapeType="1"/>
          </p:cNvSpPr>
          <p:nvPr/>
        </p:nvSpPr>
        <p:spPr bwMode="auto">
          <a:xfrm>
            <a:off x="19050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47" name="Line 115"/>
          <p:cNvSpPr>
            <a:spLocks noChangeShapeType="1"/>
          </p:cNvSpPr>
          <p:nvPr/>
        </p:nvSpPr>
        <p:spPr bwMode="auto">
          <a:xfrm>
            <a:off x="16002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48" name="Line 116"/>
          <p:cNvSpPr>
            <a:spLocks noChangeShapeType="1"/>
          </p:cNvSpPr>
          <p:nvPr/>
        </p:nvSpPr>
        <p:spPr bwMode="auto">
          <a:xfrm>
            <a:off x="12954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49" name="Line 117"/>
          <p:cNvSpPr>
            <a:spLocks noChangeShapeType="1"/>
          </p:cNvSpPr>
          <p:nvPr/>
        </p:nvSpPr>
        <p:spPr bwMode="auto">
          <a:xfrm>
            <a:off x="990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50" name="Rectangle 118" descr="Dark downward diagonal"/>
          <p:cNvSpPr>
            <a:spLocks noChangeArrowheads="1"/>
          </p:cNvSpPr>
          <p:nvPr/>
        </p:nvSpPr>
        <p:spPr bwMode="auto">
          <a:xfrm>
            <a:off x="52578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51" name="Rectangle 119" descr="Dark downward diagonal"/>
          <p:cNvSpPr>
            <a:spLocks noChangeArrowheads="1"/>
          </p:cNvSpPr>
          <p:nvPr/>
        </p:nvSpPr>
        <p:spPr bwMode="auto">
          <a:xfrm>
            <a:off x="48006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52" name="Rectangle 120" descr="Dark downward diagonal"/>
          <p:cNvSpPr>
            <a:spLocks noChangeArrowheads="1"/>
          </p:cNvSpPr>
          <p:nvPr/>
        </p:nvSpPr>
        <p:spPr bwMode="auto">
          <a:xfrm>
            <a:off x="38862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55" name="Rectangle 123" descr="Dark downward diagonal"/>
          <p:cNvSpPr>
            <a:spLocks noChangeArrowheads="1"/>
          </p:cNvSpPr>
          <p:nvPr/>
        </p:nvSpPr>
        <p:spPr bwMode="auto">
          <a:xfrm>
            <a:off x="2667000" y="4310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56" name="Rectangle 124" descr="Dark downward diagonal"/>
          <p:cNvSpPr>
            <a:spLocks noChangeArrowheads="1"/>
          </p:cNvSpPr>
          <p:nvPr/>
        </p:nvSpPr>
        <p:spPr bwMode="auto">
          <a:xfrm>
            <a:off x="3124200" y="4310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57" name="Rectangle 125" descr="Dark downward diagonal"/>
          <p:cNvSpPr>
            <a:spLocks noChangeArrowheads="1"/>
          </p:cNvSpPr>
          <p:nvPr/>
        </p:nvSpPr>
        <p:spPr bwMode="auto">
          <a:xfrm>
            <a:off x="1905000" y="3548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58" name="Rectangle 126" descr="Dark downward diagonal"/>
          <p:cNvSpPr>
            <a:spLocks noChangeArrowheads="1"/>
          </p:cNvSpPr>
          <p:nvPr/>
        </p:nvSpPr>
        <p:spPr bwMode="auto">
          <a:xfrm>
            <a:off x="838200"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59" name="Rectangle 127" descr="Dark downward diagonal"/>
          <p:cNvSpPr>
            <a:spLocks noChangeArrowheads="1"/>
          </p:cNvSpPr>
          <p:nvPr/>
        </p:nvSpPr>
        <p:spPr bwMode="auto">
          <a:xfrm>
            <a:off x="1295400"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60" name="Text Box 128"/>
          <p:cNvSpPr txBox="1">
            <a:spLocks noChangeArrowheads="1"/>
          </p:cNvSpPr>
          <p:nvPr/>
        </p:nvSpPr>
        <p:spPr bwMode="auto">
          <a:xfrm>
            <a:off x="9906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274561" name="Text Box 129"/>
          <p:cNvSpPr txBox="1">
            <a:spLocks noChangeArrowheads="1"/>
          </p:cNvSpPr>
          <p:nvPr/>
        </p:nvSpPr>
        <p:spPr bwMode="auto">
          <a:xfrm>
            <a:off x="4953000" y="5072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274562" name="Text Box 130"/>
          <p:cNvSpPr txBox="1">
            <a:spLocks noChangeArrowheads="1"/>
          </p:cNvSpPr>
          <p:nvPr/>
        </p:nvSpPr>
        <p:spPr bwMode="auto">
          <a:xfrm>
            <a:off x="3581400" y="5072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274563" name="Text Box 131"/>
          <p:cNvSpPr txBox="1">
            <a:spLocks noChangeArrowheads="1"/>
          </p:cNvSpPr>
          <p:nvPr/>
        </p:nvSpPr>
        <p:spPr bwMode="auto">
          <a:xfrm>
            <a:off x="1600200" y="3548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274564" name="Text Box 132"/>
          <p:cNvSpPr txBox="1">
            <a:spLocks noChangeArrowheads="1"/>
          </p:cNvSpPr>
          <p:nvPr/>
        </p:nvSpPr>
        <p:spPr bwMode="auto">
          <a:xfrm>
            <a:off x="3389313" y="4919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4565" name="Text Box 133"/>
          <p:cNvSpPr txBox="1">
            <a:spLocks noChangeArrowheads="1"/>
          </p:cNvSpPr>
          <p:nvPr/>
        </p:nvSpPr>
        <p:spPr bwMode="auto">
          <a:xfrm>
            <a:off x="1371600" y="3395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4566" name="Text Box 134"/>
          <p:cNvSpPr txBox="1">
            <a:spLocks noChangeArrowheads="1"/>
          </p:cNvSpPr>
          <p:nvPr/>
        </p:nvSpPr>
        <p:spPr bwMode="auto">
          <a:xfrm>
            <a:off x="2703513" y="2557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4567" name="Text Box 135"/>
          <p:cNvSpPr txBox="1">
            <a:spLocks noChangeArrowheads="1"/>
          </p:cNvSpPr>
          <p:nvPr/>
        </p:nvSpPr>
        <p:spPr bwMode="auto">
          <a:xfrm>
            <a:off x="2246313" y="2557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4568" name="Text Box 136"/>
          <p:cNvSpPr txBox="1">
            <a:spLocks noChangeArrowheads="1"/>
          </p:cNvSpPr>
          <p:nvPr/>
        </p:nvSpPr>
        <p:spPr bwMode="auto">
          <a:xfrm>
            <a:off x="3694113" y="3395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4569" name="Text Box 137"/>
          <p:cNvSpPr txBox="1">
            <a:spLocks noChangeArrowheads="1"/>
          </p:cNvSpPr>
          <p:nvPr/>
        </p:nvSpPr>
        <p:spPr bwMode="auto">
          <a:xfrm>
            <a:off x="3236913" y="3395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4570" name="Text Box 138"/>
          <p:cNvSpPr txBox="1">
            <a:spLocks noChangeArrowheads="1"/>
          </p:cNvSpPr>
          <p:nvPr/>
        </p:nvSpPr>
        <p:spPr bwMode="auto">
          <a:xfrm>
            <a:off x="4495800" y="4157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4571" name="Text Box 139"/>
          <p:cNvSpPr txBox="1">
            <a:spLocks noChangeArrowheads="1"/>
          </p:cNvSpPr>
          <p:nvPr/>
        </p:nvSpPr>
        <p:spPr bwMode="auto">
          <a:xfrm>
            <a:off x="4038600" y="4157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4572" name="Rectangle 140"/>
          <p:cNvSpPr>
            <a:spLocks noChangeArrowheads="1"/>
          </p:cNvSpPr>
          <p:nvPr/>
        </p:nvSpPr>
        <p:spPr bwMode="auto">
          <a:xfrm>
            <a:off x="27432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73" name="Text Box 141"/>
          <p:cNvSpPr txBox="1">
            <a:spLocks noChangeArrowheads="1"/>
          </p:cNvSpPr>
          <p:nvPr/>
        </p:nvSpPr>
        <p:spPr bwMode="auto">
          <a:xfrm>
            <a:off x="2895600" y="5834063"/>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274574" name="Line 142"/>
          <p:cNvSpPr>
            <a:spLocks noChangeShapeType="1"/>
          </p:cNvSpPr>
          <p:nvPr/>
        </p:nvSpPr>
        <p:spPr bwMode="auto">
          <a:xfrm>
            <a:off x="32004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75" name="Line 143"/>
          <p:cNvSpPr>
            <a:spLocks noChangeShapeType="1"/>
          </p:cNvSpPr>
          <p:nvPr/>
        </p:nvSpPr>
        <p:spPr bwMode="auto">
          <a:xfrm>
            <a:off x="2895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76" name="Rectangle 144" descr="Dark downward diagonal"/>
          <p:cNvSpPr>
            <a:spLocks noChangeArrowheads="1"/>
          </p:cNvSpPr>
          <p:nvPr/>
        </p:nvSpPr>
        <p:spPr bwMode="auto">
          <a:xfrm>
            <a:off x="27432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77" name="Rectangle 145" descr="Dark downward diagonal"/>
          <p:cNvSpPr>
            <a:spLocks noChangeArrowheads="1"/>
          </p:cNvSpPr>
          <p:nvPr/>
        </p:nvSpPr>
        <p:spPr bwMode="auto">
          <a:xfrm>
            <a:off x="3200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4507"/>
                                        </p:tgtEl>
                                        <p:attrNameLst>
                                          <p:attrName>style.visibility</p:attrName>
                                        </p:attrNameLst>
                                      </p:cBhvr>
                                      <p:to>
                                        <p:strVal val="visible"/>
                                      </p:to>
                                    </p:set>
                                    <p:animEffect transition="in" filter="dissolve">
                                      <p:cBhvr>
                                        <p:cTn id="7" dur="500"/>
                                        <p:tgtEl>
                                          <p:spTgt spid="2745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4508"/>
                                        </p:tgtEl>
                                        <p:attrNameLst>
                                          <p:attrName>style.visibility</p:attrName>
                                        </p:attrNameLst>
                                      </p:cBhvr>
                                      <p:to>
                                        <p:strVal val="visible"/>
                                      </p:to>
                                    </p:set>
                                    <p:animEffect transition="in" filter="dissolve">
                                      <p:cBhvr>
                                        <p:cTn id="10" dur="500"/>
                                        <p:tgtEl>
                                          <p:spTgt spid="2745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4504"/>
                                        </p:tgtEl>
                                        <p:attrNameLst>
                                          <p:attrName>style.visibility</p:attrName>
                                        </p:attrNameLst>
                                      </p:cBhvr>
                                      <p:to>
                                        <p:strVal val="visible"/>
                                      </p:to>
                                    </p:set>
                                    <p:animEffect transition="in" filter="dissolve">
                                      <p:cBhvr>
                                        <p:cTn id="13" dur="500"/>
                                        <p:tgtEl>
                                          <p:spTgt spid="27450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4505"/>
                                        </p:tgtEl>
                                        <p:attrNameLst>
                                          <p:attrName>style.visibility</p:attrName>
                                        </p:attrNameLst>
                                      </p:cBhvr>
                                      <p:to>
                                        <p:strVal val="visible"/>
                                      </p:to>
                                    </p:set>
                                    <p:animEffect transition="in" filter="dissolve">
                                      <p:cBhvr>
                                        <p:cTn id="16" dur="500"/>
                                        <p:tgtEl>
                                          <p:spTgt spid="274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504" grpId="0" animBg="1"/>
      <p:bldP spid="274505" grpId="0"/>
      <p:bldP spid="274507" grpId="0" animBg="1"/>
      <p:bldP spid="27450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5" name="Rectangle 75"/>
          <p:cNvSpPr>
            <a:spLocks noChangeArrowheads="1"/>
          </p:cNvSpPr>
          <p:nvPr/>
        </p:nvSpPr>
        <p:spPr bwMode="auto">
          <a:xfrm>
            <a:off x="1525588" y="1598613"/>
            <a:ext cx="3748087"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69</a:t>
            </a:r>
          </a:p>
        </p:txBody>
      </p:sp>
      <p:sp>
        <p:nvSpPr>
          <p:cNvPr id="276556" name="Text Box 76"/>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276557" name="Text Box 77"/>
          <p:cNvSpPr txBox="1">
            <a:spLocks noChangeArrowheads="1"/>
          </p:cNvSpPr>
          <p:nvPr/>
        </p:nvSpPr>
        <p:spPr bwMode="auto">
          <a:xfrm>
            <a:off x="5410200" y="1447800"/>
            <a:ext cx="3657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rgbClr val="CC0000"/>
                </a:solidFill>
              </a:rPr>
              <a:t>If currentNode is the root node: </a:t>
            </a:r>
            <a:r>
              <a:rPr lang="en-US" sz="1200" b="1">
                <a:solidFill>
                  <a:srgbClr val="CC0000"/>
                </a:solidFill>
              </a:rPr>
              <a:t>// If parent is</a:t>
            </a:r>
          </a:p>
          <a:p>
            <a:r>
              <a:rPr lang="en-US" sz="1200">
                <a:solidFill>
                  <a:srgbClr val="CC0000"/>
                </a:solidFill>
              </a:rPr>
              <a:t>                                                          </a:t>
            </a:r>
            <a:r>
              <a:rPr lang="en-US" sz="1200" b="1">
                <a:solidFill>
                  <a:srgbClr val="CC0000"/>
                </a:solidFill>
              </a:rPr>
              <a:t>// NULL</a:t>
            </a:r>
          </a:p>
          <a:p>
            <a:pPr>
              <a:buFontTx/>
              <a:buAutoNum type="arabicPeriod"/>
            </a:pPr>
            <a:endParaRPr lang="en-US" sz="1200">
              <a:solidFill>
                <a:srgbClr val="CC0000"/>
              </a:solidFill>
            </a:endParaRPr>
          </a:p>
          <a:p>
            <a:pPr lvl="1">
              <a:buFontTx/>
              <a:buAutoNum type="alphaLcPeriod"/>
            </a:pPr>
            <a:r>
              <a:rPr lang="en-US" sz="1200">
                <a:solidFill>
                  <a:schemeClr val="accent2"/>
                </a:solidFill>
              </a:rPr>
              <a:t>Make ROOT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If currentNode is left child of parent:</a:t>
            </a:r>
          </a:p>
          <a:p>
            <a:pPr>
              <a:buFontTx/>
              <a:buAutoNum type="arabicPeriod" startAt="3"/>
            </a:pPr>
            <a:endParaRPr lang="en-US" sz="1200">
              <a:solidFill>
                <a:schemeClr val="accent2"/>
              </a:solidFill>
            </a:endParaRPr>
          </a:p>
          <a:p>
            <a:pPr lvl="1">
              <a:buFontTx/>
              <a:buAutoNum type="alphaLcPeriod"/>
            </a:pPr>
            <a:r>
              <a:rPr lang="en-US" sz="1200">
                <a:solidFill>
                  <a:schemeClr val="accent2"/>
                </a:solidFill>
              </a:rPr>
              <a:t>Make left child field of parent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If currentNode is  right child of parent:</a:t>
            </a:r>
          </a:p>
          <a:p>
            <a:pPr>
              <a:buFontTx/>
              <a:buAutoNum type="arabicPeriod" startAt="3"/>
            </a:pPr>
            <a:endParaRPr lang="en-US" sz="1200">
              <a:solidFill>
                <a:schemeClr val="accent2"/>
              </a:solidFill>
            </a:endParaRPr>
          </a:p>
          <a:p>
            <a:pPr lvl="1">
              <a:buFontTx/>
              <a:buAutoNum type="alphaLcPeriod"/>
            </a:pPr>
            <a:r>
              <a:rPr lang="en-US" sz="1200">
                <a:solidFill>
                  <a:schemeClr val="accent2"/>
                </a:solidFill>
              </a:rPr>
              <a:t>Make right child field of parent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Release the memory for currentNode.</a:t>
            </a:r>
          </a:p>
        </p:txBody>
      </p:sp>
      <p:sp>
        <p:nvSpPr>
          <p:cNvPr id="276558" name="Line 78"/>
          <p:cNvSpPr>
            <a:spLocks noChangeShapeType="1"/>
          </p:cNvSpPr>
          <p:nvPr/>
        </p:nvSpPr>
        <p:spPr bwMode="auto">
          <a:xfrm>
            <a:off x="3886200" y="38528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9" name="Line 79"/>
          <p:cNvSpPr>
            <a:spLocks noChangeShapeType="1"/>
          </p:cNvSpPr>
          <p:nvPr/>
        </p:nvSpPr>
        <p:spPr bwMode="auto">
          <a:xfrm>
            <a:off x="4611688" y="4614863"/>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0" name="Line 80"/>
          <p:cNvSpPr>
            <a:spLocks noChangeShapeType="1"/>
          </p:cNvSpPr>
          <p:nvPr/>
        </p:nvSpPr>
        <p:spPr bwMode="auto">
          <a:xfrm flipH="1">
            <a:off x="2971800" y="38528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1" name="Line 81"/>
          <p:cNvSpPr>
            <a:spLocks noChangeShapeType="1"/>
          </p:cNvSpPr>
          <p:nvPr/>
        </p:nvSpPr>
        <p:spPr bwMode="auto">
          <a:xfrm flipH="1">
            <a:off x="3048000" y="53768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2" name="Line 82"/>
          <p:cNvSpPr>
            <a:spLocks noChangeShapeType="1"/>
          </p:cNvSpPr>
          <p:nvPr/>
        </p:nvSpPr>
        <p:spPr bwMode="auto">
          <a:xfrm flipH="1">
            <a:off x="3505200" y="4462463"/>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3" name="Line 83"/>
          <p:cNvSpPr>
            <a:spLocks noChangeShapeType="1"/>
          </p:cNvSpPr>
          <p:nvPr/>
        </p:nvSpPr>
        <p:spPr bwMode="auto">
          <a:xfrm flipH="1">
            <a:off x="1066800" y="38528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4" name="Line 84"/>
          <p:cNvSpPr>
            <a:spLocks noChangeShapeType="1"/>
          </p:cNvSpPr>
          <p:nvPr/>
        </p:nvSpPr>
        <p:spPr bwMode="auto">
          <a:xfrm flipH="1">
            <a:off x="1752600" y="30146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5" name="Rectangle 85"/>
          <p:cNvSpPr>
            <a:spLocks noChangeArrowheads="1"/>
          </p:cNvSpPr>
          <p:nvPr/>
        </p:nvSpPr>
        <p:spPr bwMode="auto">
          <a:xfrm>
            <a:off x="2286000" y="2709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6" name="Line 86"/>
          <p:cNvSpPr>
            <a:spLocks noChangeShapeType="1"/>
          </p:cNvSpPr>
          <p:nvPr/>
        </p:nvSpPr>
        <p:spPr bwMode="auto">
          <a:xfrm>
            <a:off x="2895600" y="30146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7" name="Rectangle 87"/>
          <p:cNvSpPr>
            <a:spLocks noChangeArrowheads="1"/>
          </p:cNvSpPr>
          <p:nvPr/>
        </p:nvSpPr>
        <p:spPr bwMode="auto">
          <a:xfrm>
            <a:off x="3429000" y="5072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8" name="Rectangle 88"/>
          <p:cNvSpPr>
            <a:spLocks noChangeArrowheads="1"/>
          </p:cNvSpPr>
          <p:nvPr/>
        </p:nvSpPr>
        <p:spPr bwMode="auto">
          <a:xfrm>
            <a:off x="4078288" y="4310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0" name="Rectangle 90"/>
          <p:cNvSpPr>
            <a:spLocks noChangeArrowheads="1"/>
          </p:cNvSpPr>
          <p:nvPr/>
        </p:nvSpPr>
        <p:spPr bwMode="auto">
          <a:xfrm>
            <a:off x="3276600" y="3548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1" name="Rectangle 91"/>
          <p:cNvSpPr>
            <a:spLocks noChangeArrowheads="1"/>
          </p:cNvSpPr>
          <p:nvPr/>
        </p:nvSpPr>
        <p:spPr bwMode="auto">
          <a:xfrm>
            <a:off x="4800600" y="5072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2" name="Rectangle 92"/>
          <p:cNvSpPr>
            <a:spLocks noChangeArrowheads="1"/>
          </p:cNvSpPr>
          <p:nvPr/>
        </p:nvSpPr>
        <p:spPr bwMode="auto">
          <a:xfrm>
            <a:off x="2667000" y="4310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3" name="Rectangle 93"/>
          <p:cNvSpPr>
            <a:spLocks noChangeArrowheads="1"/>
          </p:cNvSpPr>
          <p:nvPr/>
        </p:nvSpPr>
        <p:spPr bwMode="auto">
          <a:xfrm>
            <a:off x="1447800" y="3548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4" name="Rectangle 94"/>
          <p:cNvSpPr>
            <a:spLocks noChangeArrowheads="1"/>
          </p:cNvSpPr>
          <p:nvPr/>
        </p:nvSpPr>
        <p:spPr bwMode="auto">
          <a:xfrm>
            <a:off x="8382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5" name="Text Box 95"/>
          <p:cNvSpPr txBox="1">
            <a:spLocks noChangeArrowheads="1"/>
          </p:cNvSpPr>
          <p:nvPr/>
        </p:nvSpPr>
        <p:spPr bwMode="auto">
          <a:xfrm>
            <a:off x="2438400" y="2709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276576" name="Text Box 96"/>
          <p:cNvSpPr txBox="1">
            <a:spLocks noChangeArrowheads="1"/>
          </p:cNvSpPr>
          <p:nvPr/>
        </p:nvSpPr>
        <p:spPr bwMode="auto">
          <a:xfrm>
            <a:off x="3429000" y="3548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276577" name="Text Box 97"/>
          <p:cNvSpPr txBox="1">
            <a:spLocks noChangeArrowheads="1"/>
          </p:cNvSpPr>
          <p:nvPr/>
        </p:nvSpPr>
        <p:spPr bwMode="auto">
          <a:xfrm>
            <a:off x="2819400" y="4310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276578" name="Text Box 98"/>
          <p:cNvSpPr txBox="1">
            <a:spLocks noChangeArrowheads="1"/>
          </p:cNvSpPr>
          <p:nvPr/>
        </p:nvSpPr>
        <p:spPr bwMode="auto">
          <a:xfrm>
            <a:off x="4230688" y="4310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276579" name="Line 99"/>
          <p:cNvSpPr>
            <a:spLocks noChangeShapeType="1"/>
          </p:cNvSpPr>
          <p:nvPr/>
        </p:nvSpPr>
        <p:spPr bwMode="auto">
          <a:xfrm>
            <a:off x="2743200" y="2709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0" name="Line 100"/>
          <p:cNvSpPr>
            <a:spLocks noChangeShapeType="1"/>
          </p:cNvSpPr>
          <p:nvPr/>
        </p:nvSpPr>
        <p:spPr bwMode="auto">
          <a:xfrm>
            <a:off x="2438400" y="2709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1" name="Line 101"/>
          <p:cNvSpPr>
            <a:spLocks noChangeShapeType="1"/>
          </p:cNvSpPr>
          <p:nvPr/>
        </p:nvSpPr>
        <p:spPr bwMode="auto">
          <a:xfrm>
            <a:off x="37338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2" name="Line 102"/>
          <p:cNvSpPr>
            <a:spLocks noChangeShapeType="1"/>
          </p:cNvSpPr>
          <p:nvPr/>
        </p:nvSpPr>
        <p:spPr bwMode="auto">
          <a:xfrm>
            <a:off x="34290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3" name="Line 103"/>
          <p:cNvSpPr>
            <a:spLocks noChangeShapeType="1"/>
          </p:cNvSpPr>
          <p:nvPr/>
        </p:nvSpPr>
        <p:spPr bwMode="auto">
          <a:xfrm>
            <a:off x="3124200"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4" name="Line 104"/>
          <p:cNvSpPr>
            <a:spLocks noChangeShapeType="1"/>
          </p:cNvSpPr>
          <p:nvPr/>
        </p:nvSpPr>
        <p:spPr bwMode="auto">
          <a:xfrm>
            <a:off x="2819400"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5" name="Line 105"/>
          <p:cNvSpPr>
            <a:spLocks noChangeShapeType="1"/>
          </p:cNvSpPr>
          <p:nvPr/>
        </p:nvSpPr>
        <p:spPr bwMode="auto">
          <a:xfrm>
            <a:off x="4535488"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6" name="Line 106"/>
          <p:cNvSpPr>
            <a:spLocks noChangeShapeType="1"/>
          </p:cNvSpPr>
          <p:nvPr/>
        </p:nvSpPr>
        <p:spPr bwMode="auto">
          <a:xfrm>
            <a:off x="4230688"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7" name="Line 107"/>
          <p:cNvSpPr>
            <a:spLocks noChangeShapeType="1"/>
          </p:cNvSpPr>
          <p:nvPr/>
        </p:nvSpPr>
        <p:spPr bwMode="auto">
          <a:xfrm>
            <a:off x="52578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8" name="Line 108"/>
          <p:cNvSpPr>
            <a:spLocks noChangeShapeType="1"/>
          </p:cNvSpPr>
          <p:nvPr/>
        </p:nvSpPr>
        <p:spPr bwMode="auto">
          <a:xfrm>
            <a:off x="49530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9" name="Line 109"/>
          <p:cNvSpPr>
            <a:spLocks noChangeShapeType="1"/>
          </p:cNvSpPr>
          <p:nvPr/>
        </p:nvSpPr>
        <p:spPr bwMode="auto">
          <a:xfrm>
            <a:off x="38862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0" name="Line 110"/>
          <p:cNvSpPr>
            <a:spLocks noChangeShapeType="1"/>
          </p:cNvSpPr>
          <p:nvPr/>
        </p:nvSpPr>
        <p:spPr bwMode="auto">
          <a:xfrm>
            <a:off x="35814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3" name="Line 113"/>
          <p:cNvSpPr>
            <a:spLocks noChangeShapeType="1"/>
          </p:cNvSpPr>
          <p:nvPr/>
        </p:nvSpPr>
        <p:spPr bwMode="auto">
          <a:xfrm>
            <a:off x="19050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4" name="Line 114"/>
          <p:cNvSpPr>
            <a:spLocks noChangeShapeType="1"/>
          </p:cNvSpPr>
          <p:nvPr/>
        </p:nvSpPr>
        <p:spPr bwMode="auto">
          <a:xfrm>
            <a:off x="16002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5" name="Line 115"/>
          <p:cNvSpPr>
            <a:spLocks noChangeShapeType="1"/>
          </p:cNvSpPr>
          <p:nvPr/>
        </p:nvSpPr>
        <p:spPr bwMode="auto">
          <a:xfrm>
            <a:off x="12954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6" name="Line 116"/>
          <p:cNvSpPr>
            <a:spLocks noChangeShapeType="1"/>
          </p:cNvSpPr>
          <p:nvPr/>
        </p:nvSpPr>
        <p:spPr bwMode="auto">
          <a:xfrm>
            <a:off x="990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7" name="Rectangle 117" descr="Dark downward diagonal"/>
          <p:cNvSpPr>
            <a:spLocks noChangeArrowheads="1"/>
          </p:cNvSpPr>
          <p:nvPr/>
        </p:nvSpPr>
        <p:spPr bwMode="auto">
          <a:xfrm>
            <a:off x="52578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98" name="Rectangle 118" descr="Dark downward diagonal"/>
          <p:cNvSpPr>
            <a:spLocks noChangeArrowheads="1"/>
          </p:cNvSpPr>
          <p:nvPr/>
        </p:nvSpPr>
        <p:spPr bwMode="auto">
          <a:xfrm>
            <a:off x="48006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99" name="Rectangle 119" descr="Dark downward diagonal"/>
          <p:cNvSpPr>
            <a:spLocks noChangeArrowheads="1"/>
          </p:cNvSpPr>
          <p:nvPr/>
        </p:nvSpPr>
        <p:spPr bwMode="auto">
          <a:xfrm>
            <a:off x="38862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2" name="Rectangle 122" descr="Dark downward diagonal"/>
          <p:cNvSpPr>
            <a:spLocks noChangeArrowheads="1"/>
          </p:cNvSpPr>
          <p:nvPr/>
        </p:nvSpPr>
        <p:spPr bwMode="auto">
          <a:xfrm>
            <a:off x="2667000" y="4310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3" name="Rectangle 123" descr="Dark downward diagonal"/>
          <p:cNvSpPr>
            <a:spLocks noChangeArrowheads="1"/>
          </p:cNvSpPr>
          <p:nvPr/>
        </p:nvSpPr>
        <p:spPr bwMode="auto">
          <a:xfrm>
            <a:off x="3124200" y="4310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4" name="Rectangle 124" descr="Dark downward diagonal"/>
          <p:cNvSpPr>
            <a:spLocks noChangeArrowheads="1"/>
          </p:cNvSpPr>
          <p:nvPr/>
        </p:nvSpPr>
        <p:spPr bwMode="auto">
          <a:xfrm>
            <a:off x="1905000" y="3548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5" name="Rectangle 125" descr="Dark downward diagonal"/>
          <p:cNvSpPr>
            <a:spLocks noChangeArrowheads="1"/>
          </p:cNvSpPr>
          <p:nvPr/>
        </p:nvSpPr>
        <p:spPr bwMode="auto">
          <a:xfrm>
            <a:off x="838200"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6" name="Rectangle 126" descr="Dark downward diagonal"/>
          <p:cNvSpPr>
            <a:spLocks noChangeArrowheads="1"/>
          </p:cNvSpPr>
          <p:nvPr/>
        </p:nvSpPr>
        <p:spPr bwMode="auto">
          <a:xfrm>
            <a:off x="1295400"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7" name="Text Box 127"/>
          <p:cNvSpPr txBox="1">
            <a:spLocks noChangeArrowheads="1"/>
          </p:cNvSpPr>
          <p:nvPr/>
        </p:nvSpPr>
        <p:spPr bwMode="auto">
          <a:xfrm>
            <a:off x="9906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276608" name="Text Box 128"/>
          <p:cNvSpPr txBox="1">
            <a:spLocks noChangeArrowheads="1"/>
          </p:cNvSpPr>
          <p:nvPr/>
        </p:nvSpPr>
        <p:spPr bwMode="auto">
          <a:xfrm>
            <a:off x="4953000" y="5072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276609" name="Text Box 129"/>
          <p:cNvSpPr txBox="1">
            <a:spLocks noChangeArrowheads="1"/>
          </p:cNvSpPr>
          <p:nvPr/>
        </p:nvSpPr>
        <p:spPr bwMode="auto">
          <a:xfrm>
            <a:off x="3581400" y="5072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276610" name="Text Box 130"/>
          <p:cNvSpPr txBox="1">
            <a:spLocks noChangeArrowheads="1"/>
          </p:cNvSpPr>
          <p:nvPr/>
        </p:nvSpPr>
        <p:spPr bwMode="auto">
          <a:xfrm>
            <a:off x="1600200" y="3548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276611" name="Text Box 131"/>
          <p:cNvSpPr txBox="1">
            <a:spLocks noChangeArrowheads="1"/>
          </p:cNvSpPr>
          <p:nvPr/>
        </p:nvSpPr>
        <p:spPr bwMode="auto">
          <a:xfrm>
            <a:off x="3389313" y="4919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6612" name="Text Box 132"/>
          <p:cNvSpPr txBox="1">
            <a:spLocks noChangeArrowheads="1"/>
          </p:cNvSpPr>
          <p:nvPr/>
        </p:nvSpPr>
        <p:spPr bwMode="auto">
          <a:xfrm>
            <a:off x="1371600" y="3395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6613" name="Text Box 133"/>
          <p:cNvSpPr txBox="1">
            <a:spLocks noChangeArrowheads="1"/>
          </p:cNvSpPr>
          <p:nvPr/>
        </p:nvSpPr>
        <p:spPr bwMode="auto">
          <a:xfrm>
            <a:off x="2703513" y="2557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6614" name="Text Box 134"/>
          <p:cNvSpPr txBox="1">
            <a:spLocks noChangeArrowheads="1"/>
          </p:cNvSpPr>
          <p:nvPr/>
        </p:nvSpPr>
        <p:spPr bwMode="auto">
          <a:xfrm>
            <a:off x="2246313" y="2557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6615" name="Text Box 135"/>
          <p:cNvSpPr txBox="1">
            <a:spLocks noChangeArrowheads="1"/>
          </p:cNvSpPr>
          <p:nvPr/>
        </p:nvSpPr>
        <p:spPr bwMode="auto">
          <a:xfrm>
            <a:off x="3694113" y="3395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6616" name="Text Box 136"/>
          <p:cNvSpPr txBox="1">
            <a:spLocks noChangeArrowheads="1"/>
          </p:cNvSpPr>
          <p:nvPr/>
        </p:nvSpPr>
        <p:spPr bwMode="auto">
          <a:xfrm>
            <a:off x="3236913" y="3395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6617" name="Text Box 137"/>
          <p:cNvSpPr txBox="1">
            <a:spLocks noChangeArrowheads="1"/>
          </p:cNvSpPr>
          <p:nvPr/>
        </p:nvSpPr>
        <p:spPr bwMode="auto">
          <a:xfrm>
            <a:off x="4495800" y="4157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6618" name="Text Box 138"/>
          <p:cNvSpPr txBox="1">
            <a:spLocks noChangeArrowheads="1"/>
          </p:cNvSpPr>
          <p:nvPr/>
        </p:nvSpPr>
        <p:spPr bwMode="auto">
          <a:xfrm>
            <a:off x="4038600" y="4157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6619" name="Rectangle 139"/>
          <p:cNvSpPr>
            <a:spLocks noChangeArrowheads="1"/>
          </p:cNvSpPr>
          <p:nvPr/>
        </p:nvSpPr>
        <p:spPr bwMode="auto">
          <a:xfrm>
            <a:off x="27432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20" name="Text Box 140"/>
          <p:cNvSpPr txBox="1">
            <a:spLocks noChangeArrowheads="1"/>
          </p:cNvSpPr>
          <p:nvPr/>
        </p:nvSpPr>
        <p:spPr bwMode="auto">
          <a:xfrm>
            <a:off x="28956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p:txBody>
      </p:sp>
      <p:sp>
        <p:nvSpPr>
          <p:cNvPr id="276621" name="Line 141"/>
          <p:cNvSpPr>
            <a:spLocks noChangeShapeType="1"/>
          </p:cNvSpPr>
          <p:nvPr/>
        </p:nvSpPr>
        <p:spPr bwMode="auto">
          <a:xfrm>
            <a:off x="32004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22" name="Line 142"/>
          <p:cNvSpPr>
            <a:spLocks noChangeShapeType="1"/>
          </p:cNvSpPr>
          <p:nvPr/>
        </p:nvSpPr>
        <p:spPr bwMode="auto">
          <a:xfrm>
            <a:off x="2895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23" name="Rectangle 143" descr="Dark downward diagonal"/>
          <p:cNvSpPr>
            <a:spLocks noChangeArrowheads="1"/>
          </p:cNvSpPr>
          <p:nvPr/>
        </p:nvSpPr>
        <p:spPr bwMode="auto">
          <a:xfrm>
            <a:off x="27432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24" name="Rectangle 144" descr="Dark downward diagonal"/>
          <p:cNvSpPr>
            <a:spLocks noChangeArrowheads="1"/>
          </p:cNvSpPr>
          <p:nvPr/>
        </p:nvSpPr>
        <p:spPr bwMode="auto">
          <a:xfrm>
            <a:off x="3200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30" name="Line 150"/>
          <p:cNvSpPr>
            <a:spLocks noChangeShapeType="1"/>
          </p:cNvSpPr>
          <p:nvPr/>
        </p:nvSpPr>
        <p:spPr bwMode="auto">
          <a:xfrm flipV="1">
            <a:off x="3810000" y="53721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31" name="Text Box 151"/>
          <p:cNvSpPr txBox="1">
            <a:spLocks noChangeArrowheads="1"/>
          </p:cNvSpPr>
          <p:nvPr/>
        </p:nvSpPr>
        <p:spPr bwMode="auto">
          <a:xfrm>
            <a:off x="3505200" y="56769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276632" name="Line 152"/>
          <p:cNvSpPr>
            <a:spLocks noChangeShapeType="1"/>
          </p:cNvSpPr>
          <p:nvPr/>
        </p:nvSpPr>
        <p:spPr bwMode="auto">
          <a:xfrm flipV="1">
            <a:off x="3048000" y="61341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33" name="Text Box 153"/>
          <p:cNvSpPr txBox="1">
            <a:spLocks noChangeArrowheads="1"/>
          </p:cNvSpPr>
          <p:nvPr/>
        </p:nvSpPr>
        <p:spPr bwMode="auto">
          <a:xfrm>
            <a:off x="2438400" y="62865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603" name="Rectangle 75"/>
          <p:cNvSpPr>
            <a:spLocks noChangeArrowheads="1"/>
          </p:cNvSpPr>
          <p:nvPr/>
        </p:nvSpPr>
        <p:spPr bwMode="auto">
          <a:xfrm>
            <a:off x="1525588" y="1598613"/>
            <a:ext cx="3748087"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69</a:t>
            </a:r>
          </a:p>
        </p:txBody>
      </p:sp>
      <p:sp>
        <p:nvSpPr>
          <p:cNvPr id="278604" name="Text Box 76"/>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278605" name="Text Box 77"/>
          <p:cNvSpPr txBox="1">
            <a:spLocks noChangeArrowheads="1"/>
          </p:cNvSpPr>
          <p:nvPr/>
        </p:nvSpPr>
        <p:spPr bwMode="auto">
          <a:xfrm>
            <a:off x="5410200" y="1447800"/>
            <a:ext cx="3657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root node: </a:t>
            </a:r>
            <a:r>
              <a:rPr lang="en-US" sz="1200" b="1">
                <a:solidFill>
                  <a:schemeClr val="accent2"/>
                </a:solidFill>
              </a:rPr>
              <a:t>// If parent is</a:t>
            </a:r>
          </a:p>
          <a:p>
            <a:r>
              <a:rPr lang="en-US" sz="1200">
                <a:solidFill>
                  <a:schemeClr val="accent2"/>
                </a:solidFill>
              </a:rPr>
              <a:t>                                                          </a:t>
            </a:r>
            <a:r>
              <a:rPr lang="en-US" sz="1200" b="1">
                <a:solidFill>
                  <a:schemeClr val="accent2"/>
                </a:solidFill>
              </a:rPr>
              <a:t>// NULL</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ROOT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rgbClr val="CC0000"/>
                </a:solidFill>
              </a:rPr>
              <a:t>If currentNode is left child of parent:</a:t>
            </a:r>
          </a:p>
          <a:p>
            <a:pPr>
              <a:buFontTx/>
              <a:buAutoNum type="arabicPeriod" startAt="3"/>
            </a:pPr>
            <a:endParaRPr lang="en-US" sz="1200">
              <a:solidFill>
                <a:srgbClr val="CC0000"/>
              </a:solidFill>
            </a:endParaRPr>
          </a:p>
          <a:p>
            <a:pPr lvl="1">
              <a:buFontTx/>
              <a:buAutoNum type="alphaLcPeriod"/>
            </a:pPr>
            <a:r>
              <a:rPr lang="en-US" sz="1200">
                <a:solidFill>
                  <a:schemeClr val="accent2"/>
                </a:solidFill>
              </a:rPr>
              <a:t>Make left child field of parent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If currentNode is  right child of parent:</a:t>
            </a:r>
          </a:p>
          <a:p>
            <a:pPr>
              <a:buFontTx/>
              <a:buAutoNum type="arabicPeriod" startAt="3"/>
            </a:pPr>
            <a:endParaRPr lang="en-US" sz="1200">
              <a:solidFill>
                <a:schemeClr val="accent2"/>
              </a:solidFill>
            </a:endParaRPr>
          </a:p>
          <a:p>
            <a:pPr lvl="1">
              <a:buFontTx/>
              <a:buAutoNum type="alphaLcPeriod"/>
            </a:pPr>
            <a:r>
              <a:rPr lang="en-US" sz="1200">
                <a:solidFill>
                  <a:schemeClr val="accent2"/>
                </a:solidFill>
              </a:rPr>
              <a:t>Make right child field of parent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Release the memory for currentNode.</a:t>
            </a:r>
          </a:p>
        </p:txBody>
      </p:sp>
      <p:sp>
        <p:nvSpPr>
          <p:cNvPr id="278606" name="Line 78"/>
          <p:cNvSpPr>
            <a:spLocks noChangeShapeType="1"/>
          </p:cNvSpPr>
          <p:nvPr/>
        </p:nvSpPr>
        <p:spPr bwMode="auto">
          <a:xfrm>
            <a:off x="3886200" y="38528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07" name="Line 79"/>
          <p:cNvSpPr>
            <a:spLocks noChangeShapeType="1"/>
          </p:cNvSpPr>
          <p:nvPr/>
        </p:nvSpPr>
        <p:spPr bwMode="auto">
          <a:xfrm>
            <a:off x="4611688" y="4614863"/>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08" name="Line 80"/>
          <p:cNvSpPr>
            <a:spLocks noChangeShapeType="1"/>
          </p:cNvSpPr>
          <p:nvPr/>
        </p:nvSpPr>
        <p:spPr bwMode="auto">
          <a:xfrm flipH="1">
            <a:off x="2971800" y="38528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09" name="Line 81"/>
          <p:cNvSpPr>
            <a:spLocks noChangeShapeType="1"/>
          </p:cNvSpPr>
          <p:nvPr/>
        </p:nvSpPr>
        <p:spPr bwMode="auto">
          <a:xfrm flipH="1">
            <a:off x="3048000" y="53768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10" name="Line 82"/>
          <p:cNvSpPr>
            <a:spLocks noChangeShapeType="1"/>
          </p:cNvSpPr>
          <p:nvPr/>
        </p:nvSpPr>
        <p:spPr bwMode="auto">
          <a:xfrm flipH="1">
            <a:off x="3505200" y="4462463"/>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11" name="Line 83"/>
          <p:cNvSpPr>
            <a:spLocks noChangeShapeType="1"/>
          </p:cNvSpPr>
          <p:nvPr/>
        </p:nvSpPr>
        <p:spPr bwMode="auto">
          <a:xfrm flipH="1">
            <a:off x="1066800" y="38528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12" name="Line 84"/>
          <p:cNvSpPr>
            <a:spLocks noChangeShapeType="1"/>
          </p:cNvSpPr>
          <p:nvPr/>
        </p:nvSpPr>
        <p:spPr bwMode="auto">
          <a:xfrm flipH="1">
            <a:off x="1752600" y="30146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13" name="Rectangle 85"/>
          <p:cNvSpPr>
            <a:spLocks noChangeArrowheads="1"/>
          </p:cNvSpPr>
          <p:nvPr/>
        </p:nvSpPr>
        <p:spPr bwMode="auto">
          <a:xfrm>
            <a:off x="2286000" y="2709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14" name="Line 86"/>
          <p:cNvSpPr>
            <a:spLocks noChangeShapeType="1"/>
          </p:cNvSpPr>
          <p:nvPr/>
        </p:nvSpPr>
        <p:spPr bwMode="auto">
          <a:xfrm>
            <a:off x="2895600" y="30146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15" name="Rectangle 87"/>
          <p:cNvSpPr>
            <a:spLocks noChangeArrowheads="1"/>
          </p:cNvSpPr>
          <p:nvPr/>
        </p:nvSpPr>
        <p:spPr bwMode="auto">
          <a:xfrm>
            <a:off x="3429000" y="5072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16" name="Rectangle 88"/>
          <p:cNvSpPr>
            <a:spLocks noChangeArrowheads="1"/>
          </p:cNvSpPr>
          <p:nvPr/>
        </p:nvSpPr>
        <p:spPr bwMode="auto">
          <a:xfrm>
            <a:off x="4078288" y="4310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18" name="Rectangle 90"/>
          <p:cNvSpPr>
            <a:spLocks noChangeArrowheads="1"/>
          </p:cNvSpPr>
          <p:nvPr/>
        </p:nvSpPr>
        <p:spPr bwMode="auto">
          <a:xfrm>
            <a:off x="3276600" y="3548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19" name="Rectangle 91"/>
          <p:cNvSpPr>
            <a:spLocks noChangeArrowheads="1"/>
          </p:cNvSpPr>
          <p:nvPr/>
        </p:nvSpPr>
        <p:spPr bwMode="auto">
          <a:xfrm>
            <a:off x="4800600" y="5072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20" name="Rectangle 92"/>
          <p:cNvSpPr>
            <a:spLocks noChangeArrowheads="1"/>
          </p:cNvSpPr>
          <p:nvPr/>
        </p:nvSpPr>
        <p:spPr bwMode="auto">
          <a:xfrm>
            <a:off x="2667000" y="4310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21" name="Rectangle 93"/>
          <p:cNvSpPr>
            <a:spLocks noChangeArrowheads="1"/>
          </p:cNvSpPr>
          <p:nvPr/>
        </p:nvSpPr>
        <p:spPr bwMode="auto">
          <a:xfrm>
            <a:off x="1447800" y="3548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22" name="Rectangle 94"/>
          <p:cNvSpPr>
            <a:spLocks noChangeArrowheads="1"/>
          </p:cNvSpPr>
          <p:nvPr/>
        </p:nvSpPr>
        <p:spPr bwMode="auto">
          <a:xfrm>
            <a:off x="8382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23" name="Text Box 95"/>
          <p:cNvSpPr txBox="1">
            <a:spLocks noChangeArrowheads="1"/>
          </p:cNvSpPr>
          <p:nvPr/>
        </p:nvSpPr>
        <p:spPr bwMode="auto">
          <a:xfrm>
            <a:off x="2438400" y="2709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278624" name="Text Box 96"/>
          <p:cNvSpPr txBox="1">
            <a:spLocks noChangeArrowheads="1"/>
          </p:cNvSpPr>
          <p:nvPr/>
        </p:nvSpPr>
        <p:spPr bwMode="auto">
          <a:xfrm>
            <a:off x="3429000" y="3548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278625" name="Text Box 97"/>
          <p:cNvSpPr txBox="1">
            <a:spLocks noChangeArrowheads="1"/>
          </p:cNvSpPr>
          <p:nvPr/>
        </p:nvSpPr>
        <p:spPr bwMode="auto">
          <a:xfrm>
            <a:off x="2819400" y="4310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278626" name="Text Box 98"/>
          <p:cNvSpPr txBox="1">
            <a:spLocks noChangeArrowheads="1"/>
          </p:cNvSpPr>
          <p:nvPr/>
        </p:nvSpPr>
        <p:spPr bwMode="auto">
          <a:xfrm>
            <a:off x="4230688" y="4310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278627" name="Line 99"/>
          <p:cNvSpPr>
            <a:spLocks noChangeShapeType="1"/>
          </p:cNvSpPr>
          <p:nvPr/>
        </p:nvSpPr>
        <p:spPr bwMode="auto">
          <a:xfrm>
            <a:off x="2743200" y="2709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28" name="Line 100"/>
          <p:cNvSpPr>
            <a:spLocks noChangeShapeType="1"/>
          </p:cNvSpPr>
          <p:nvPr/>
        </p:nvSpPr>
        <p:spPr bwMode="auto">
          <a:xfrm>
            <a:off x="2438400" y="2709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29" name="Line 101"/>
          <p:cNvSpPr>
            <a:spLocks noChangeShapeType="1"/>
          </p:cNvSpPr>
          <p:nvPr/>
        </p:nvSpPr>
        <p:spPr bwMode="auto">
          <a:xfrm>
            <a:off x="37338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30" name="Line 102"/>
          <p:cNvSpPr>
            <a:spLocks noChangeShapeType="1"/>
          </p:cNvSpPr>
          <p:nvPr/>
        </p:nvSpPr>
        <p:spPr bwMode="auto">
          <a:xfrm>
            <a:off x="34290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31" name="Line 103"/>
          <p:cNvSpPr>
            <a:spLocks noChangeShapeType="1"/>
          </p:cNvSpPr>
          <p:nvPr/>
        </p:nvSpPr>
        <p:spPr bwMode="auto">
          <a:xfrm>
            <a:off x="3124200"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32" name="Line 104"/>
          <p:cNvSpPr>
            <a:spLocks noChangeShapeType="1"/>
          </p:cNvSpPr>
          <p:nvPr/>
        </p:nvSpPr>
        <p:spPr bwMode="auto">
          <a:xfrm>
            <a:off x="2819400"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33" name="Line 105"/>
          <p:cNvSpPr>
            <a:spLocks noChangeShapeType="1"/>
          </p:cNvSpPr>
          <p:nvPr/>
        </p:nvSpPr>
        <p:spPr bwMode="auto">
          <a:xfrm>
            <a:off x="4535488"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34" name="Line 106"/>
          <p:cNvSpPr>
            <a:spLocks noChangeShapeType="1"/>
          </p:cNvSpPr>
          <p:nvPr/>
        </p:nvSpPr>
        <p:spPr bwMode="auto">
          <a:xfrm>
            <a:off x="4230688"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35" name="Line 107"/>
          <p:cNvSpPr>
            <a:spLocks noChangeShapeType="1"/>
          </p:cNvSpPr>
          <p:nvPr/>
        </p:nvSpPr>
        <p:spPr bwMode="auto">
          <a:xfrm>
            <a:off x="52578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36" name="Line 108"/>
          <p:cNvSpPr>
            <a:spLocks noChangeShapeType="1"/>
          </p:cNvSpPr>
          <p:nvPr/>
        </p:nvSpPr>
        <p:spPr bwMode="auto">
          <a:xfrm>
            <a:off x="49530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37" name="Line 109"/>
          <p:cNvSpPr>
            <a:spLocks noChangeShapeType="1"/>
          </p:cNvSpPr>
          <p:nvPr/>
        </p:nvSpPr>
        <p:spPr bwMode="auto">
          <a:xfrm>
            <a:off x="38862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38" name="Line 110"/>
          <p:cNvSpPr>
            <a:spLocks noChangeShapeType="1"/>
          </p:cNvSpPr>
          <p:nvPr/>
        </p:nvSpPr>
        <p:spPr bwMode="auto">
          <a:xfrm>
            <a:off x="35814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41" name="Line 113"/>
          <p:cNvSpPr>
            <a:spLocks noChangeShapeType="1"/>
          </p:cNvSpPr>
          <p:nvPr/>
        </p:nvSpPr>
        <p:spPr bwMode="auto">
          <a:xfrm>
            <a:off x="19050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42" name="Line 114"/>
          <p:cNvSpPr>
            <a:spLocks noChangeShapeType="1"/>
          </p:cNvSpPr>
          <p:nvPr/>
        </p:nvSpPr>
        <p:spPr bwMode="auto">
          <a:xfrm>
            <a:off x="16002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43" name="Line 115"/>
          <p:cNvSpPr>
            <a:spLocks noChangeShapeType="1"/>
          </p:cNvSpPr>
          <p:nvPr/>
        </p:nvSpPr>
        <p:spPr bwMode="auto">
          <a:xfrm>
            <a:off x="12954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44" name="Line 116"/>
          <p:cNvSpPr>
            <a:spLocks noChangeShapeType="1"/>
          </p:cNvSpPr>
          <p:nvPr/>
        </p:nvSpPr>
        <p:spPr bwMode="auto">
          <a:xfrm>
            <a:off x="990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45" name="Rectangle 117" descr="Dark downward diagonal"/>
          <p:cNvSpPr>
            <a:spLocks noChangeArrowheads="1"/>
          </p:cNvSpPr>
          <p:nvPr/>
        </p:nvSpPr>
        <p:spPr bwMode="auto">
          <a:xfrm>
            <a:off x="52578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46" name="Rectangle 118" descr="Dark downward diagonal"/>
          <p:cNvSpPr>
            <a:spLocks noChangeArrowheads="1"/>
          </p:cNvSpPr>
          <p:nvPr/>
        </p:nvSpPr>
        <p:spPr bwMode="auto">
          <a:xfrm>
            <a:off x="48006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47" name="Rectangle 119" descr="Dark downward diagonal"/>
          <p:cNvSpPr>
            <a:spLocks noChangeArrowheads="1"/>
          </p:cNvSpPr>
          <p:nvPr/>
        </p:nvSpPr>
        <p:spPr bwMode="auto">
          <a:xfrm>
            <a:off x="38862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50" name="Rectangle 122" descr="Dark downward diagonal"/>
          <p:cNvSpPr>
            <a:spLocks noChangeArrowheads="1"/>
          </p:cNvSpPr>
          <p:nvPr/>
        </p:nvSpPr>
        <p:spPr bwMode="auto">
          <a:xfrm>
            <a:off x="2667000" y="4310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51" name="Rectangle 123" descr="Dark downward diagonal"/>
          <p:cNvSpPr>
            <a:spLocks noChangeArrowheads="1"/>
          </p:cNvSpPr>
          <p:nvPr/>
        </p:nvSpPr>
        <p:spPr bwMode="auto">
          <a:xfrm>
            <a:off x="3124200" y="4310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52" name="Rectangle 124" descr="Dark downward diagonal"/>
          <p:cNvSpPr>
            <a:spLocks noChangeArrowheads="1"/>
          </p:cNvSpPr>
          <p:nvPr/>
        </p:nvSpPr>
        <p:spPr bwMode="auto">
          <a:xfrm>
            <a:off x="1905000" y="3548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53" name="Rectangle 125" descr="Dark downward diagonal"/>
          <p:cNvSpPr>
            <a:spLocks noChangeArrowheads="1"/>
          </p:cNvSpPr>
          <p:nvPr/>
        </p:nvSpPr>
        <p:spPr bwMode="auto">
          <a:xfrm>
            <a:off x="838200"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54" name="Rectangle 126" descr="Dark downward diagonal"/>
          <p:cNvSpPr>
            <a:spLocks noChangeArrowheads="1"/>
          </p:cNvSpPr>
          <p:nvPr/>
        </p:nvSpPr>
        <p:spPr bwMode="auto">
          <a:xfrm>
            <a:off x="1295400"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55" name="Text Box 127"/>
          <p:cNvSpPr txBox="1">
            <a:spLocks noChangeArrowheads="1"/>
          </p:cNvSpPr>
          <p:nvPr/>
        </p:nvSpPr>
        <p:spPr bwMode="auto">
          <a:xfrm>
            <a:off x="9906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278656" name="Text Box 128"/>
          <p:cNvSpPr txBox="1">
            <a:spLocks noChangeArrowheads="1"/>
          </p:cNvSpPr>
          <p:nvPr/>
        </p:nvSpPr>
        <p:spPr bwMode="auto">
          <a:xfrm>
            <a:off x="4953000" y="5072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278657" name="Text Box 129"/>
          <p:cNvSpPr txBox="1">
            <a:spLocks noChangeArrowheads="1"/>
          </p:cNvSpPr>
          <p:nvPr/>
        </p:nvSpPr>
        <p:spPr bwMode="auto">
          <a:xfrm>
            <a:off x="3581400" y="5072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278658" name="Text Box 130"/>
          <p:cNvSpPr txBox="1">
            <a:spLocks noChangeArrowheads="1"/>
          </p:cNvSpPr>
          <p:nvPr/>
        </p:nvSpPr>
        <p:spPr bwMode="auto">
          <a:xfrm>
            <a:off x="1600200" y="3548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278659" name="Text Box 131"/>
          <p:cNvSpPr txBox="1">
            <a:spLocks noChangeArrowheads="1"/>
          </p:cNvSpPr>
          <p:nvPr/>
        </p:nvSpPr>
        <p:spPr bwMode="auto">
          <a:xfrm>
            <a:off x="3389313" y="4919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8660" name="Text Box 132"/>
          <p:cNvSpPr txBox="1">
            <a:spLocks noChangeArrowheads="1"/>
          </p:cNvSpPr>
          <p:nvPr/>
        </p:nvSpPr>
        <p:spPr bwMode="auto">
          <a:xfrm>
            <a:off x="1371600" y="3395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8661" name="Text Box 133"/>
          <p:cNvSpPr txBox="1">
            <a:spLocks noChangeArrowheads="1"/>
          </p:cNvSpPr>
          <p:nvPr/>
        </p:nvSpPr>
        <p:spPr bwMode="auto">
          <a:xfrm>
            <a:off x="2703513" y="2557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8662" name="Text Box 134"/>
          <p:cNvSpPr txBox="1">
            <a:spLocks noChangeArrowheads="1"/>
          </p:cNvSpPr>
          <p:nvPr/>
        </p:nvSpPr>
        <p:spPr bwMode="auto">
          <a:xfrm>
            <a:off x="2246313" y="2557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8663" name="Text Box 135"/>
          <p:cNvSpPr txBox="1">
            <a:spLocks noChangeArrowheads="1"/>
          </p:cNvSpPr>
          <p:nvPr/>
        </p:nvSpPr>
        <p:spPr bwMode="auto">
          <a:xfrm>
            <a:off x="3694113" y="3395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8664" name="Text Box 136"/>
          <p:cNvSpPr txBox="1">
            <a:spLocks noChangeArrowheads="1"/>
          </p:cNvSpPr>
          <p:nvPr/>
        </p:nvSpPr>
        <p:spPr bwMode="auto">
          <a:xfrm>
            <a:off x="3236913" y="3395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8665" name="Text Box 137"/>
          <p:cNvSpPr txBox="1">
            <a:spLocks noChangeArrowheads="1"/>
          </p:cNvSpPr>
          <p:nvPr/>
        </p:nvSpPr>
        <p:spPr bwMode="auto">
          <a:xfrm>
            <a:off x="4495800" y="4157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8666" name="Text Box 138"/>
          <p:cNvSpPr txBox="1">
            <a:spLocks noChangeArrowheads="1"/>
          </p:cNvSpPr>
          <p:nvPr/>
        </p:nvSpPr>
        <p:spPr bwMode="auto">
          <a:xfrm>
            <a:off x="4038600" y="4157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78667" name="Rectangle 139"/>
          <p:cNvSpPr>
            <a:spLocks noChangeArrowheads="1"/>
          </p:cNvSpPr>
          <p:nvPr/>
        </p:nvSpPr>
        <p:spPr bwMode="auto">
          <a:xfrm>
            <a:off x="27432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68" name="Text Box 140"/>
          <p:cNvSpPr txBox="1">
            <a:spLocks noChangeArrowheads="1"/>
          </p:cNvSpPr>
          <p:nvPr/>
        </p:nvSpPr>
        <p:spPr bwMode="auto">
          <a:xfrm>
            <a:off x="2895600" y="5834063"/>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278669" name="Line 141"/>
          <p:cNvSpPr>
            <a:spLocks noChangeShapeType="1"/>
          </p:cNvSpPr>
          <p:nvPr/>
        </p:nvSpPr>
        <p:spPr bwMode="auto">
          <a:xfrm>
            <a:off x="32004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70" name="Line 142"/>
          <p:cNvSpPr>
            <a:spLocks noChangeShapeType="1"/>
          </p:cNvSpPr>
          <p:nvPr/>
        </p:nvSpPr>
        <p:spPr bwMode="auto">
          <a:xfrm>
            <a:off x="2895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71" name="Rectangle 143" descr="Dark downward diagonal"/>
          <p:cNvSpPr>
            <a:spLocks noChangeArrowheads="1"/>
          </p:cNvSpPr>
          <p:nvPr/>
        </p:nvSpPr>
        <p:spPr bwMode="auto">
          <a:xfrm>
            <a:off x="27432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72" name="Rectangle 144" descr="Dark downward diagonal"/>
          <p:cNvSpPr>
            <a:spLocks noChangeArrowheads="1"/>
          </p:cNvSpPr>
          <p:nvPr/>
        </p:nvSpPr>
        <p:spPr bwMode="auto">
          <a:xfrm>
            <a:off x="3200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674" name="Line 146"/>
          <p:cNvSpPr>
            <a:spLocks noChangeShapeType="1"/>
          </p:cNvSpPr>
          <p:nvPr/>
        </p:nvSpPr>
        <p:spPr bwMode="auto">
          <a:xfrm flipV="1">
            <a:off x="3810000" y="53721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75" name="Text Box 147"/>
          <p:cNvSpPr txBox="1">
            <a:spLocks noChangeArrowheads="1"/>
          </p:cNvSpPr>
          <p:nvPr/>
        </p:nvSpPr>
        <p:spPr bwMode="auto">
          <a:xfrm>
            <a:off x="3505200" y="56769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278676" name="Line 148"/>
          <p:cNvSpPr>
            <a:spLocks noChangeShapeType="1"/>
          </p:cNvSpPr>
          <p:nvPr/>
        </p:nvSpPr>
        <p:spPr bwMode="auto">
          <a:xfrm flipV="1">
            <a:off x="3048000" y="61341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677" name="Text Box 149"/>
          <p:cNvSpPr txBox="1">
            <a:spLocks noChangeArrowheads="1"/>
          </p:cNvSpPr>
          <p:nvPr/>
        </p:nvSpPr>
        <p:spPr bwMode="auto">
          <a:xfrm>
            <a:off x="2438400" y="62865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651" name="Rectangle 75"/>
          <p:cNvSpPr>
            <a:spLocks noChangeArrowheads="1"/>
          </p:cNvSpPr>
          <p:nvPr/>
        </p:nvSpPr>
        <p:spPr bwMode="auto">
          <a:xfrm>
            <a:off x="1525588" y="1598613"/>
            <a:ext cx="3748087"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69</a:t>
            </a:r>
          </a:p>
        </p:txBody>
      </p:sp>
      <p:sp>
        <p:nvSpPr>
          <p:cNvPr id="280652" name="Text Box 76"/>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280653" name="Text Box 77"/>
          <p:cNvSpPr txBox="1">
            <a:spLocks noChangeArrowheads="1"/>
          </p:cNvSpPr>
          <p:nvPr/>
        </p:nvSpPr>
        <p:spPr bwMode="auto">
          <a:xfrm>
            <a:off x="5410200" y="1447800"/>
            <a:ext cx="3657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root node: </a:t>
            </a:r>
            <a:r>
              <a:rPr lang="en-US" sz="1200" b="1">
                <a:solidFill>
                  <a:schemeClr val="accent2"/>
                </a:solidFill>
              </a:rPr>
              <a:t>// If parent is</a:t>
            </a:r>
          </a:p>
          <a:p>
            <a:r>
              <a:rPr lang="en-US" sz="1200">
                <a:solidFill>
                  <a:schemeClr val="accent2"/>
                </a:solidFill>
              </a:rPr>
              <a:t>                                                          </a:t>
            </a:r>
            <a:r>
              <a:rPr lang="en-US" sz="1200" b="1">
                <a:solidFill>
                  <a:schemeClr val="accent2"/>
                </a:solidFill>
              </a:rPr>
              <a:t>// NULL</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ROOT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If currentNode is left child of parent:</a:t>
            </a:r>
          </a:p>
          <a:p>
            <a:pPr>
              <a:buFontTx/>
              <a:buAutoNum type="arabicPeriod" startAt="3"/>
            </a:pPr>
            <a:endParaRPr lang="en-US" sz="1200">
              <a:solidFill>
                <a:schemeClr val="accent2"/>
              </a:solidFill>
            </a:endParaRPr>
          </a:p>
          <a:p>
            <a:pPr lvl="1">
              <a:buFontTx/>
              <a:buAutoNum type="alphaLcPeriod"/>
            </a:pPr>
            <a:r>
              <a:rPr lang="en-US" sz="1200">
                <a:solidFill>
                  <a:srgbClr val="CC0000"/>
                </a:solidFill>
              </a:rPr>
              <a:t>Make left child field of parent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If currentNode is  right child of parent:</a:t>
            </a:r>
          </a:p>
          <a:p>
            <a:pPr>
              <a:buFontTx/>
              <a:buAutoNum type="arabicPeriod" startAt="3"/>
            </a:pPr>
            <a:endParaRPr lang="en-US" sz="1200">
              <a:solidFill>
                <a:schemeClr val="accent2"/>
              </a:solidFill>
            </a:endParaRPr>
          </a:p>
          <a:p>
            <a:pPr lvl="1">
              <a:buFontTx/>
              <a:buAutoNum type="alphaLcPeriod"/>
            </a:pPr>
            <a:r>
              <a:rPr lang="en-US" sz="1200">
                <a:solidFill>
                  <a:schemeClr val="accent2"/>
                </a:solidFill>
              </a:rPr>
              <a:t>Make right child field of parent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Release the memory for currentNode.</a:t>
            </a:r>
          </a:p>
        </p:txBody>
      </p:sp>
      <p:sp>
        <p:nvSpPr>
          <p:cNvPr id="280654" name="Line 78"/>
          <p:cNvSpPr>
            <a:spLocks noChangeShapeType="1"/>
          </p:cNvSpPr>
          <p:nvPr/>
        </p:nvSpPr>
        <p:spPr bwMode="auto">
          <a:xfrm>
            <a:off x="3886200" y="38528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55" name="Line 79"/>
          <p:cNvSpPr>
            <a:spLocks noChangeShapeType="1"/>
          </p:cNvSpPr>
          <p:nvPr/>
        </p:nvSpPr>
        <p:spPr bwMode="auto">
          <a:xfrm>
            <a:off x="4611688" y="4614863"/>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56" name="Line 80"/>
          <p:cNvSpPr>
            <a:spLocks noChangeShapeType="1"/>
          </p:cNvSpPr>
          <p:nvPr/>
        </p:nvSpPr>
        <p:spPr bwMode="auto">
          <a:xfrm flipH="1">
            <a:off x="2971800" y="38528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57" name="Line 81"/>
          <p:cNvSpPr>
            <a:spLocks noChangeShapeType="1"/>
          </p:cNvSpPr>
          <p:nvPr/>
        </p:nvSpPr>
        <p:spPr bwMode="auto">
          <a:xfrm flipH="1">
            <a:off x="3048000" y="53768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58" name="Line 82"/>
          <p:cNvSpPr>
            <a:spLocks noChangeShapeType="1"/>
          </p:cNvSpPr>
          <p:nvPr/>
        </p:nvSpPr>
        <p:spPr bwMode="auto">
          <a:xfrm flipH="1">
            <a:off x="3505200" y="4462463"/>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59" name="Line 83"/>
          <p:cNvSpPr>
            <a:spLocks noChangeShapeType="1"/>
          </p:cNvSpPr>
          <p:nvPr/>
        </p:nvSpPr>
        <p:spPr bwMode="auto">
          <a:xfrm flipH="1">
            <a:off x="1066800" y="38528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60" name="Line 84"/>
          <p:cNvSpPr>
            <a:spLocks noChangeShapeType="1"/>
          </p:cNvSpPr>
          <p:nvPr/>
        </p:nvSpPr>
        <p:spPr bwMode="auto">
          <a:xfrm flipH="1">
            <a:off x="1752600" y="30146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61" name="Rectangle 85"/>
          <p:cNvSpPr>
            <a:spLocks noChangeArrowheads="1"/>
          </p:cNvSpPr>
          <p:nvPr/>
        </p:nvSpPr>
        <p:spPr bwMode="auto">
          <a:xfrm>
            <a:off x="2286000" y="2709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662" name="Line 86"/>
          <p:cNvSpPr>
            <a:spLocks noChangeShapeType="1"/>
          </p:cNvSpPr>
          <p:nvPr/>
        </p:nvSpPr>
        <p:spPr bwMode="auto">
          <a:xfrm>
            <a:off x="2895600" y="30146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63" name="Rectangle 87"/>
          <p:cNvSpPr>
            <a:spLocks noChangeArrowheads="1"/>
          </p:cNvSpPr>
          <p:nvPr/>
        </p:nvSpPr>
        <p:spPr bwMode="auto">
          <a:xfrm>
            <a:off x="3429000" y="5072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664" name="Rectangle 88"/>
          <p:cNvSpPr>
            <a:spLocks noChangeArrowheads="1"/>
          </p:cNvSpPr>
          <p:nvPr/>
        </p:nvSpPr>
        <p:spPr bwMode="auto">
          <a:xfrm>
            <a:off x="4078288" y="4310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666" name="Rectangle 90"/>
          <p:cNvSpPr>
            <a:spLocks noChangeArrowheads="1"/>
          </p:cNvSpPr>
          <p:nvPr/>
        </p:nvSpPr>
        <p:spPr bwMode="auto">
          <a:xfrm>
            <a:off x="3276600" y="3548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667" name="Rectangle 91"/>
          <p:cNvSpPr>
            <a:spLocks noChangeArrowheads="1"/>
          </p:cNvSpPr>
          <p:nvPr/>
        </p:nvSpPr>
        <p:spPr bwMode="auto">
          <a:xfrm>
            <a:off x="4800600" y="5072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668" name="Rectangle 92"/>
          <p:cNvSpPr>
            <a:spLocks noChangeArrowheads="1"/>
          </p:cNvSpPr>
          <p:nvPr/>
        </p:nvSpPr>
        <p:spPr bwMode="auto">
          <a:xfrm>
            <a:off x="2667000" y="4310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669" name="Rectangle 93"/>
          <p:cNvSpPr>
            <a:spLocks noChangeArrowheads="1"/>
          </p:cNvSpPr>
          <p:nvPr/>
        </p:nvSpPr>
        <p:spPr bwMode="auto">
          <a:xfrm>
            <a:off x="1447800" y="3548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670" name="Rectangle 94"/>
          <p:cNvSpPr>
            <a:spLocks noChangeArrowheads="1"/>
          </p:cNvSpPr>
          <p:nvPr/>
        </p:nvSpPr>
        <p:spPr bwMode="auto">
          <a:xfrm>
            <a:off x="8382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671" name="Text Box 95"/>
          <p:cNvSpPr txBox="1">
            <a:spLocks noChangeArrowheads="1"/>
          </p:cNvSpPr>
          <p:nvPr/>
        </p:nvSpPr>
        <p:spPr bwMode="auto">
          <a:xfrm>
            <a:off x="2438400" y="2709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280672" name="Text Box 96"/>
          <p:cNvSpPr txBox="1">
            <a:spLocks noChangeArrowheads="1"/>
          </p:cNvSpPr>
          <p:nvPr/>
        </p:nvSpPr>
        <p:spPr bwMode="auto">
          <a:xfrm>
            <a:off x="3429000" y="3548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280673" name="Text Box 97"/>
          <p:cNvSpPr txBox="1">
            <a:spLocks noChangeArrowheads="1"/>
          </p:cNvSpPr>
          <p:nvPr/>
        </p:nvSpPr>
        <p:spPr bwMode="auto">
          <a:xfrm>
            <a:off x="2819400" y="4310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280674" name="Text Box 98"/>
          <p:cNvSpPr txBox="1">
            <a:spLocks noChangeArrowheads="1"/>
          </p:cNvSpPr>
          <p:nvPr/>
        </p:nvSpPr>
        <p:spPr bwMode="auto">
          <a:xfrm>
            <a:off x="4230688" y="4310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280675" name="Line 99"/>
          <p:cNvSpPr>
            <a:spLocks noChangeShapeType="1"/>
          </p:cNvSpPr>
          <p:nvPr/>
        </p:nvSpPr>
        <p:spPr bwMode="auto">
          <a:xfrm>
            <a:off x="2743200" y="2709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76" name="Line 100"/>
          <p:cNvSpPr>
            <a:spLocks noChangeShapeType="1"/>
          </p:cNvSpPr>
          <p:nvPr/>
        </p:nvSpPr>
        <p:spPr bwMode="auto">
          <a:xfrm>
            <a:off x="2438400" y="2709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77" name="Line 101"/>
          <p:cNvSpPr>
            <a:spLocks noChangeShapeType="1"/>
          </p:cNvSpPr>
          <p:nvPr/>
        </p:nvSpPr>
        <p:spPr bwMode="auto">
          <a:xfrm>
            <a:off x="37338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78" name="Line 102"/>
          <p:cNvSpPr>
            <a:spLocks noChangeShapeType="1"/>
          </p:cNvSpPr>
          <p:nvPr/>
        </p:nvSpPr>
        <p:spPr bwMode="auto">
          <a:xfrm>
            <a:off x="34290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79" name="Line 103"/>
          <p:cNvSpPr>
            <a:spLocks noChangeShapeType="1"/>
          </p:cNvSpPr>
          <p:nvPr/>
        </p:nvSpPr>
        <p:spPr bwMode="auto">
          <a:xfrm>
            <a:off x="3124200"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80" name="Line 104"/>
          <p:cNvSpPr>
            <a:spLocks noChangeShapeType="1"/>
          </p:cNvSpPr>
          <p:nvPr/>
        </p:nvSpPr>
        <p:spPr bwMode="auto">
          <a:xfrm>
            <a:off x="2819400"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81" name="Line 105"/>
          <p:cNvSpPr>
            <a:spLocks noChangeShapeType="1"/>
          </p:cNvSpPr>
          <p:nvPr/>
        </p:nvSpPr>
        <p:spPr bwMode="auto">
          <a:xfrm>
            <a:off x="4535488"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82" name="Line 106"/>
          <p:cNvSpPr>
            <a:spLocks noChangeShapeType="1"/>
          </p:cNvSpPr>
          <p:nvPr/>
        </p:nvSpPr>
        <p:spPr bwMode="auto">
          <a:xfrm>
            <a:off x="4230688"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83" name="Line 107"/>
          <p:cNvSpPr>
            <a:spLocks noChangeShapeType="1"/>
          </p:cNvSpPr>
          <p:nvPr/>
        </p:nvSpPr>
        <p:spPr bwMode="auto">
          <a:xfrm>
            <a:off x="52578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84" name="Line 108"/>
          <p:cNvSpPr>
            <a:spLocks noChangeShapeType="1"/>
          </p:cNvSpPr>
          <p:nvPr/>
        </p:nvSpPr>
        <p:spPr bwMode="auto">
          <a:xfrm>
            <a:off x="49530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85" name="Line 109"/>
          <p:cNvSpPr>
            <a:spLocks noChangeShapeType="1"/>
          </p:cNvSpPr>
          <p:nvPr/>
        </p:nvSpPr>
        <p:spPr bwMode="auto">
          <a:xfrm>
            <a:off x="38862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86" name="Line 110"/>
          <p:cNvSpPr>
            <a:spLocks noChangeShapeType="1"/>
          </p:cNvSpPr>
          <p:nvPr/>
        </p:nvSpPr>
        <p:spPr bwMode="auto">
          <a:xfrm>
            <a:off x="35814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89" name="Line 113"/>
          <p:cNvSpPr>
            <a:spLocks noChangeShapeType="1"/>
          </p:cNvSpPr>
          <p:nvPr/>
        </p:nvSpPr>
        <p:spPr bwMode="auto">
          <a:xfrm>
            <a:off x="19050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90" name="Line 114"/>
          <p:cNvSpPr>
            <a:spLocks noChangeShapeType="1"/>
          </p:cNvSpPr>
          <p:nvPr/>
        </p:nvSpPr>
        <p:spPr bwMode="auto">
          <a:xfrm>
            <a:off x="16002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91" name="Line 115"/>
          <p:cNvSpPr>
            <a:spLocks noChangeShapeType="1"/>
          </p:cNvSpPr>
          <p:nvPr/>
        </p:nvSpPr>
        <p:spPr bwMode="auto">
          <a:xfrm>
            <a:off x="12954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92" name="Line 116"/>
          <p:cNvSpPr>
            <a:spLocks noChangeShapeType="1"/>
          </p:cNvSpPr>
          <p:nvPr/>
        </p:nvSpPr>
        <p:spPr bwMode="auto">
          <a:xfrm>
            <a:off x="990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93" name="Rectangle 117" descr="Dark downward diagonal"/>
          <p:cNvSpPr>
            <a:spLocks noChangeArrowheads="1"/>
          </p:cNvSpPr>
          <p:nvPr/>
        </p:nvSpPr>
        <p:spPr bwMode="auto">
          <a:xfrm>
            <a:off x="52578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694" name="Rectangle 118" descr="Dark downward diagonal"/>
          <p:cNvSpPr>
            <a:spLocks noChangeArrowheads="1"/>
          </p:cNvSpPr>
          <p:nvPr/>
        </p:nvSpPr>
        <p:spPr bwMode="auto">
          <a:xfrm>
            <a:off x="48006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695" name="Rectangle 119" descr="Dark downward diagonal"/>
          <p:cNvSpPr>
            <a:spLocks noChangeArrowheads="1"/>
          </p:cNvSpPr>
          <p:nvPr/>
        </p:nvSpPr>
        <p:spPr bwMode="auto">
          <a:xfrm>
            <a:off x="38862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698" name="Rectangle 122" descr="Dark downward diagonal"/>
          <p:cNvSpPr>
            <a:spLocks noChangeArrowheads="1"/>
          </p:cNvSpPr>
          <p:nvPr/>
        </p:nvSpPr>
        <p:spPr bwMode="auto">
          <a:xfrm>
            <a:off x="2667000" y="4310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699" name="Rectangle 123" descr="Dark downward diagonal"/>
          <p:cNvSpPr>
            <a:spLocks noChangeArrowheads="1"/>
          </p:cNvSpPr>
          <p:nvPr/>
        </p:nvSpPr>
        <p:spPr bwMode="auto">
          <a:xfrm>
            <a:off x="3124200" y="4310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700" name="Rectangle 124" descr="Dark downward diagonal"/>
          <p:cNvSpPr>
            <a:spLocks noChangeArrowheads="1"/>
          </p:cNvSpPr>
          <p:nvPr/>
        </p:nvSpPr>
        <p:spPr bwMode="auto">
          <a:xfrm>
            <a:off x="1905000" y="3548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701" name="Rectangle 125" descr="Dark downward diagonal"/>
          <p:cNvSpPr>
            <a:spLocks noChangeArrowheads="1"/>
          </p:cNvSpPr>
          <p:nvPr/>
        </p:nvSpPr>
        <p:spPr bwMode="auto">
          <a:xfrm>
            <a:off x="838200"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702" name="Rectangle 126" descr="Dark downward diagonal"/>
          <p:cNvSpPr>
            <a:spLocks noChangeArrowheads="1"/>
          </p:cNvSpPr>
          <p:nvPr/>
        </p:nvSpPr>
        <p:spPr bwMode="auto">
          <a:xfrm>
            <a:off x="1295400"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703" name="Text Box 127"/>
          <p:cNvSpPr txBox="1">
            <a:spLocks noChangeArrowheads="1"/>
          </p:cNvSpPr>
          <p:nvPr/>
        </p:nvSpPr>
        <p:spPr bwMode="auto">
          <a:xfrm>
            <a:off x="9906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280704" name="Text Box 128"/>
          <p:cNvSpPr txBox="1">
            <a:spLocks noChangeArrowheads="1"/>
          </p:cNvSpPr>
          <p:nvPr/>
        </p:nvSpPr>
        <p:spPr bwMode="auto">
          <a:xfrm>
            <a:off x="4953000" y="5072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280705" name="Text Box 129"/>
          <p:cNvSpPr txBox="1">
            <a:spLocks noChangeArrowheads="1"/>
          </p:cNvSpPr>
          <p:nvPr/>
        </p:nvSpPr>
        <p:spPr bwMode="auto">
          <a:xfrm>
            <a:off x="3581400" y="5072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280706" name="Text Box 130"/>
          <p:cNvSpPr txBox="1">
            <a:spLocks noChangeArrowheads="1"/>
          </p:cNvSpPr>
          <p:nvPr/>
        </p:nvSpPr>
        <p:spPr bwMode="auto">
          <a:xfrm>
            <a:off x="1600200" y="3548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280707" name="Text Box 131"/>
          <p:cNvSpPr txBox="1">
            <a:spLocks noChangeArrowheads="1"/>
          </p:cNvSpPr>
          <p:nvPr/>
        </p:nvSpPr>
        <p:spPr bwMode="auto">
          <a:xfrm>
            <a:off x="3389313" y="4919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80708" name="Text Box 132"/>
          <p:cNvSpPr txBox="1">
            <a:spLocks noChangeArrowheads="1"/>
          </p:cNvSpPr>
          <p:nvPr/>
        </p:nvSpPr>
        <p:spPr bwMode="auto">
          <a:xfrm>
            <a:off x="1371600" y="3395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80709" name="Text Box 133"/>
          <p:cNvSpPr txBox="1">
            <a:spLocks noChangeArrowheads="1"/>
          </p:cNvSpPr>
          <p:nvPr/>
        </p:nvSpPr>
        <p:spPr bwMode="auto">
          <a:xfrm>
            <a:off x="2703513" y="2557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80710" name="Text Box 134"/>
          <p:cNvSpPr txBox="1">
            <a:spLocks noChangeArrowheads="1"/>
          </p:cNvSpPr>
          <p:nvPr/>
        </p:nvSpPr>
        <p:spPr bwMode="auto">
          <a:xfrm>
            <a:off x="2246313" y="2557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80711" name="Text Box 135"/>
          <p:cNvSpPr txBox="1">
            <a:spLocks noChangeArrowheads="1"/>
          </p:cNvSpPr>
          <p:nvPr/>
        </p:nvSpPr>
        <p:spPr bwMode="auto">
          <a:xfrm>
            <a:off x="3694113" y="3395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80712" name="Text Box 136"/>
          <p:cNvSpPr txBox="1">
            <a:spLocks noChangeArrowheads="1"/>
          </p:cNvSpPr>
          <p:nvPr/>
        </p:nvSpPr>
        <p:spPr bwMode="auto">
          <a:xfrm>
            <a:off x="3236913" y="3395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80713" name="Text Box 137"/>
          <p:cNvSpPr txBox="1">
            <a:spLocks noChangeArrowheads="1"/>
          </p:cNvSpPr>
          <p:nvPr/>
        </p:nvSpPr>
        <p:spPr bwMode="auto">
          <a:xfrm>
            <a:off x="4495800" y="4157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80714" name="Text Box 138"/>
          <p:cNvSpPr txBox="1">
            <a:spLocks noChangeArrowheads="1"/>
          </p:cNvSpPr>
          <p:nvPr/>
        </p:nvSpPr>
        <p:spPr bwMode="auto">
          <a:xfrm>
            <a:off x="4038600" y="4157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80715" name="Rectangle 139"/>
          <p:cNvSpPr>
            <a:spLocks noChangeArrowheads="1"/>
          </p:cNvSpPr>
          <p:nvPr/>
        </p:nvSpPr>
        <p:spPr bwMode="auto">
          <a:xfrm>
            <a:off x="27432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716" name="Text Box 140"/>
          <p:cNvSpPr txBox="1">
            <a:spLocks noChangeArrowheads="1"/>
          </p:cNvSpPr>
          <p:nvPr/>
        </p:nvSpPr>
        <p:spPr bwMode="auto">
          <a:xfrm>
            <a:off x="2895600" y="5834063"/>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280717" name="Line 141"/>
          <p:cNvSpPr>
            <a:spLocks noChangeShapeType="1"/>
          </p:cNvSpPr>
          <p:nvPr/>
        </p:nvSpPr>
        <p:spPr bwMode="auto">
          <a:xfrm>
            <a:off x="32004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718" name="Line 142"/>
          <p:cNvSpPr>
            <a:spLocks noChangeShapeType="1"/>
          </p:cNvSpPr>
          <p:nvPr/>
        </p:nvSpPr>
        <p:spPr bwMode="auto">
          <a:xfrm>
            <a:off x="2895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719" name="Rectangle 143" descr="Dark downward diagonal"/>
          <p:cNvSpPr>
            <a:spLocks noChangeArrowheads="1"/>
          </p:cNvSpPr>
          <p:nvPr/>
        </p:nvSpPr>
        <p:spPr bwMode="auto">
          <a:xfrm>
            <a:off x="27432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720" name="Rectangle 144" descr="Dark downward diagonal"/>
          <p:cNvSpPr>
            <a:spLocks noChangeArrowheads="1"/>
          </p:cNvSpPr>
          <p:nvPr/>
        </p:nvSpPr>
        <p:spPr bwMode="auto">
          <a:xfrm>
            <a:off x="3200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722" name="Rectangle 146" descr="Dark downward diagonal"/>
          <p:cNvSpPr>
            <a:spLocks noChangeArrowheads="1"/>
          </p:cNvSpPr>
          <p:nvPr/>
        </p:nvSpPr>
        <p:spPr bwMode="auto">
          <a:xfrm>
            <a:off x="34290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723" name="Line 147"/>
          <p:cNvSpPr>
            <a:spLocks noChangeShapeType="1"/>
          </p:cNvSpPr>
          <p:nvPr/>
        </p:nvSpPr>
        <p:spPr bwMode="auto">
          <a:xfrm flipV="1">
            <a:off x="3810000" y="53721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724" name="Text Box 148"/>
          <p:cNvSpPr txBox="1">
            <a:spLocks noChangeArrowheads="1"/>
          </p:cNvSpPr>
          <p:nvPr/>
        </p:nvSpPr>
        <p:spPr bwMode="auto">
          <a:xfrm>
            <a:off x="3505200" y="56769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280725" name="Line 149"/>
          <p:cNvSpPr>
            <a:spLocks noChangeShapeType="1"/>
          </p:cNvSpPr>
          <p:nvPr/>
        </p:nvSpPr>
        <p:spPr bwMode="auto">
          <a:xfrm flipV="1">
            <a:off x="3048000" y="61341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726" name="Text Box 150"/>
          <p:cNvSpPr txBox="1">
            <a:spLocks noChangeArrowheads="1"/>
          </p:cNvSpPr>
          <p:nvPr/>
        </p:nvSpPr>
        <p:spPr bwMode="auto">
          <a:xfrm>
            <a:off x="2438400" y="62865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280657"/>
                                        </p:tgtEl>
                                      </p:cBhvr>
                                    </p:animEffect>
                                    <p:set>
                                      <p:cBhvr>
                                        <p:cTn id="7" dur="1" fill="hold">
                                          <p:stCondLst>
                                            <p:cond delay="499"/>
                                          </p:stCondLst>
                                        </p:cTn>
                                        <p:tgtEl>
                                          <p:spTgt spid="280657"/>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280722"/>
                                        </p:tgtEl>
                                        <p:attrNameLst>
                                          <p:attrName>style.visibility</p:attrName>
                                        </p:attrNameLst>
                                      </p:cBhvr>
                                      <p:to>
                                        <p:strVal val="visible"/>
                                      </p:to>
                                    </p:set>
                                    <p:animEffect transition="in" filter="dissolve">
                                      <p:cBhvr>
                                        <p:cTn id="10" dur="500"/>
                                        <p:tgtEl>
                                          <p:spTgt spid="28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657" grpId="0" animBg="1"/>
      <p:bldP spid="2807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7" name="Text Box 7"/>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Tree Terminology (Contd.)</a:t>
            </a:r>
          </a:p>
        </p:txBody>
      </p:sp>
      <p:sp>
        <p:nvSpPr>
          <p:cNvPr id="399368" name="Rectangle 8"/>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b="1">
                <a:solidFill>
                  <a:schemeClr val="accent2"/>
                </a:solidFill>
                <a:cs typeface="Times New Roman" pitchFamily="18" charset="0"/>
              </a:rPr>
              <a:t>Depth of a tree</a:t>
            </a:r>
            <a:r>
              <a:rPr lang="en-US" sz="2000">
                <a:solidFill>
                  <a:schemeClr val="accent2"/>
                </a:solidFill>
                <a:cs typeface="Times New Roman" pitchFamily="18" charset="0"/>
              </a:rPr>
              <a:t>: Refers to the total number of levels in the tree.</a:t>
            </a:r>
          </a:p>
          <a:p>
            <a:pPr marL="742950" lvl="1" indent="-285750">
              <a:spcBef>
                <a:spcPct val="20000"/>
              </a:spcBef>
              <a:buFontTx/>
              <a:buBlip>
                <a:blip r:embed="rId4"/>
              </a:buBlip>
            </a:pPr>
            <a:r>
              <a:rPr lang="en-US">
                <a:solidFill>
                  <a:schemeClr val="accent2"/>
                </a:solidFill>
              </a:rPr>
              <a:t>The depth of the following tree is 4.</a:t>
            </a:r>
          </a:p>
          <a:p>
            <a:pPr marL="742950" lvl="1" indent="-285750">
              <a:spcBef>
                <a:spcPct val="20000"/>
              </a:spcBef>
            </a:pPr>
            <a:endParaRPr lang="en-US">
              <a:solidFill>
                <a:schemeClr val="accent2"/>
              </a:solidFill>
              <a:cs typeface="Times New Roman" pitchFamily="18" charset="0"/>
            </a:endParaRPr>
          </a:p>
          <a:p>
            <a:pPr marL="342900" indent="-342900">
              <a:spcBef>
                <a:spcPct val="20000"/>
              </a:spcBef>
            </a:pPr>
            <a:endParaRPr lang="en-US" sz="2000">
              <a:solidFill>
                <a:schemeClr val="accent2"/>
              </a:solidFill>
              <a:cs typeface="Times New Roman" pitchFamily="18" charset="0"/>
            </a:endParaRPr>
          </a:p>
          <a:p>
            <a:pPr marL="342900" indent="-342900">
              <a:spcBef>
                <a:spcPct val="20000"/>
              </a:spcBef>
            </a:pPr>
            <a:endParaRPr lang="en-US" sz="2000">
              <a:solidFill>
                <a:schemeClr val="accent2"/>
              </a:solidFill>
              <a:cs typeface="Times New Roman" pitchFamily="18" charset="0"/>
            </a:endParaRPr>
          </a:p>
        </p:txBody>
      </p:sp>
      <p:sp>
        <p:nvSpPr>
          <p:cNvPr id="399412" name="Line 52"/>
          <p:cNvSpPr>
            <a:spLocks noChangeShapeType="1"/>
          </p:cNvSpPr>
          <p:nvPr/>
        </p:nvSpPr>
        <p:spPr bwMode="auto">
          <a:xfrm>
            <a:off x="685800" y="5410200"/>
            <a:ext cx="72390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13" name="Line 53"/>
          <p:cNvSpPr>
            <a:spLocks noChangeShapeType="1"/>
          </p:cNvSpPr>
          <p:nvPr/>
        </p:nvSpPr>
        <p:spPr bwMode="auto">
          <a:xfrm>
            <a:off x="685800" y="4724400"/>
            <a:ext cx="72390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14" name="Line 54"/>
          <p:cNvSpPr>
            <a:spLocks noChangeShapeType="1"/>
          </p:cNvSpPr>
          <p:nvPr/>
        </p:nvSpPr>
        <p:spPr bwMode="auto">
          <a:xfrm>
            <a:off x="685800" y="3733800"/>
            <a:ext cx="72390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15" name="Line 55"/>
          <p:cNvSpPr>
            <a:spLocks noChangeShapeType="1"/>
          </p:cNvSpPr>
          <p:nvPr/>
        </p:nvSpPr>
        <p:spPr bwMode="auto">
          <a:xfrm>
            <a:off x="685800" y="2971800"/>
            <a:ext cx="72390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55" name="Text Box 95"/>
          <p:cNvSpPr txBox="1">
            <a:spLocks noChangeArrowheads="1"/>
          </p:cNvSpPr>
          <p:nvPr/>
        </p:nvSpPr>
        <p:spPr bwMode="auto">
          <a:xfrm>
            <a:off x="8001000" y="28194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solidFill>
                  <a:schemeClr val="accent2"/>
                </a:solidFill>
                <a:cs typeface="Times New Roman" pitchFamily="18" charset="0"/>
              </a:rPr>
              <a:t>Level</a:t>
            </a:r>
            <a:r>
              <a:rPr lang="en-US" sz="1200" b="1"/>
              <a:t> </a:t>
            </a:r>
            <a:r>
              <a:rPr lang="en-US" sz="1200" b="1">
                <a:solidFill>
                  <a:schemeClr val="accent2"/>
                </a:solidFill>
                <a:cs typeface="Times New Roman" pitchFamily="18" charset="0"/>
              </a:rPr>
              <a:t>0</a:t>
            </a:r>
          </a:p>
        </p:txBody>
      </p:sp>
      <p:sp>
        <p:nvSpPr>
          <p:cNvPr id="399456" name="Text Box 96"/>
          <p:cNvSpPr txBox="1">
            <a:spLocks noChangeArrowheads="1"/>
          </p:cNvSpPr>
          <p:nvPr/>
        </p:nvSpPr>
        <p:spPr bwMode="auto">
          <a:xfrm>
            <a:off x="8001000" y="3535363"/>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solidFill>
                  <a:schemeClr val="accent2"/>
                </a:solidFill>
                <a:cs typeface="Times New Roman" pitchFamily="18" charset="0"/>
              </a:rPr>
              <a:t>Level</a:t>
            </a:r>
            <a:r>
              <a:rPr lang="en-US" sz="1200" b="1"/>
              <a:t> </a:t>
            </a:r>
            <a:r>
              <a:rPr lang="en-US" sz="1200" b="1">
                <a:solidFill>
                  <a:schemeClr val="accent2"/>
                </a:solidFill>
                <a:cs typeface="Times New Roman" pitchFamily="18" charset="0"/>
              </a:rPr>
              <a:t>1</a:t>
            </a:r>
          </a:p>
        </p:txBody>
      </p:sp>
      <p:sp>
        <p:nvSpPr>
          <p:cNvPr id="399457" name="Text Box 97"/>
          <p:cNvSpPr txBox="1">
            <a:spLocks noChangeArrowheads="1"/>
          </p:cNvSpPr>
          <p:nvPr/>
        </p:nvSpPr>
        <p:spPr bwMode="auto">
          <a:xfrm>
            <a:off x="8001000" y="45720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solidFill>
                  <a:schemeClr val="accent2"/>
                </a:solidFill>
                <a:cs typeface="Times New Roman" pitchFamily="18" charset="0"/>
              </a:rPr>
              <a:t>Level</a:t>
            </a:r>
            <a:r>
              <a:rPr lang="en-US" sz="1200" b="1"/>
              <a:t> </a:t>
            </a:r>
            <a:r>
              <a:rPr lang="en-US" sz="1200" b="1">
                <a:solidFill>
                  <a:schemeClr val="accent2"/>
                </a:solidFill>
                <a:cs typeface="Times New Roman" pitchFamily="18" charset="0"/>
              </a:rPr>
              <a:t>2</a:t>
            </a:r>
          </a:p>
        </p:txBody>
      </p:sp>
      <p:sp>
        <p:nvSpPr>
          <p:cNvPr id="399458" name="Text Box 98"/>
          <p:cNvSpPr txBox="1">
            <a:spLocks noChangeArrowheads="1"/>
          </p:cNvSpPr>
          <p:nvPr/>
        </p:nvSpPr>
        <p:spPr bwMode="auto">
          <a:xfrm>
            <a:off x="8001000" y="52578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solidFill>
                  <a:schemeClr val="accent2"/>
                </a:solidFill>
                <a:cs typeface="Times New Roman" pitchFamily="18" charset="0"/>
              </a:rPr>
              <a:t>Level</a:t>
            </a:r>
            <a:r>
              <a:rPr lang="en-US" sz="1200" b="1"/>
              <a:t> </a:t>
            </a:r>
            <a:r>
              <a:rPr lang="en-US" sz="1200" b="1">
                <a:solidFill>
                  <a:schemeClr val="accent2"/>
                </a:solidFill>
                <a:cs typeface="Times New Roman" pitchFamily="18" charset="0"/>
              </a:rPr>
              <a:t>3</a:t>
            </a:r>
          </a:p>
        </p:txBody>
      </p:sp>
      <p:sp>
        <p:nvSpPr>
          <p:cNvPr id="399459" name="Text Box 99"/>
          <p:cNvSpPr txBox="1">
            <a:spLocks noChangeArrowheads="1"/>
          </p:cNvSpPr>
          <p:nvPr/>
        </p:nvSpPr>
        <p:spPr bwMode="auto">
          <a:xfrm>
            <a:off x="6167438"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399460" name="Line 100"/>
          <p:cNvSpPr>
            <a:spLocks noChangeShapeType="1"/>
          </p:cNvSpPr>
          <p:nvPr/>
        </p:nvSpPr>
        <p:spPr bwMode="auto">
          <a:xfrm flipH="1">
            <a:off x="4814888" y="39624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61" name="Line 101"/>
          <p:cNvSpPr>
            <a:spLocks noChangeShapeType="1"/>
          </p:cNvSpPr>
          <p:nvPr/>
        </p:nvSpPr>
        <p:spPr bwMode="auto">
          <a:xfrm>
            <a:off x="6034088" y="48768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62" name="Line 102"/>
          <p:cNvSpPr>
            <a:spLocks noChangeShapeType="1"/>
          </p:cNvSpPr>
          <p:nvPr/>
        </p:nvSpPr>
        <p:spPr bwMode="auto">
          <a:xfrm>
            <a:off x="5272088" y="38862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63" name="Line 103"/>
          <p:cNvSpPr>
            <a:spLocks noChangeShapeType="1"/>
          </p:cNvSpPr>
          <p:nvPr/>
        </p:nvSpPr>
        <p:spPr bwMode="auto">
          <a:xfrm>
            <a:off x="4129088" y="3962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64" name="Line 104"/>
          <p:cNvSpPr>
            <a:spLocks noChangeShapeType="1"/>
          </p:cNvSpPr>
          <p:nvPr/>
        </p:nvSpPr>
        <p:spPr bwMode="auto">
          <a:xfrm flipH="1">
            <a:off x="3138488" y="3124200"/>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65" name="Oval 105"/>
          <p:cNvSpPr>
            <a:spLocks noChangeArrowheads="1"/>
          </p:cNvSpPr>
          <p:nvPr/>
        </p:nvSpPr>
        <p:spPr bwMode="auto">
          <a:xfrm>
            <a:off x="3900488" y="2819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9466" name="Oval 106"/>
          <p:cNvSpPr>
            <a:spLocks noChangeArrowheads="1"/>
          </p:cNvSpPr>
          <p:nvPr/>
        </p:nvSpPr>
        <p:spPr bwMode="auto">
          <a:xfrm>
            <a:off x="2757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9467" name="Line 107"/>
          <p:cNvSpPr>
            <a:spLocks noChangeShapeType="1"/>
          </p:cNvSpPr>
          <p:nvPr/>
        </p:nvSpPr>
        <p:spPr bwMode="auto">
          <a:xfrm>
            <a:off x="4357688" y="31242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68" name="Oval 108"/>
          <p:cNvSpPr>
            <a:spLocks noChangeArrowheads="1"/>
          </p:cNvSpPr>
          <p:nvPr/>
        </p:nvSpPr>
        <p:spPr bwMode="auto">
          <a:xfrm>
            <a:off x="49672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9469" name="Line 109"/>
          <p:cNvSpPr>
            <a:spLocks noChangeShapeType="1"/>
          </p:cNvSpPr>
          <p:nvPr/>
        </p:nvSpPr>
        <p:spPr bwMode="auto">
          <a:xfrm>
            <a:off x="4129088" y="32766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70" name="Oval 110"/>
          <p:cNvSpPr>
            <a:spLocks noChangeArrowheads="1"/>
          </p:cNvSpPr>
          <p:nvPr/>
        </p:nvSpPr>
        <p:spPr bwMode="auto">
          <a:xfrm>
            <a:off x="3900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9471" name="Line 111"/>
          <p:cNvSpPr>
            <a:spLocks noChangeShapeType="1"/>
          </p:cNvSpPr>
          <p:nvPr/>
        </p:nvSpPr>
        <p:spPr bwMode="auto">
          <a:xfrm flipH="1">
            <a:off x="2071688" y="38862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72" name="Oval 112"/>
          <p:cNvSpPr>
            <a:spLocks noChangeArrowheads="1"/>
          </p:cNvSpPr>
          <p:nvPr/>
        </p:nvSpPr>
        <p:spPr bwMode="auto">
          <a:xfrm>
            <a:off x="17668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9473" name="Oval 113"/>
          <p:cNvSpPr>
            <a:spLocks noChangeArrowheads="1"/>
          </p:cNvSpPr>
          <p:nvPr/>
        </p:nvSpPr>
        <p:spPr bwMode="auto">
          <a:xfrm>
            <a:off x="2300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9474" name="Line 114"/>
          <p:cNvSpPr>
            <a:spLocks noChangeShapeType="1"/>
          </p:cNvSpPr>
          <p:nvPr/>
        </p:nvSpPr>
        <p:spPr bwMode="auto">
          <a:xfrm flipH="1">
            <a:off x="2605088" y="39624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75" name="Oval 115"/>
          <p:cNvSpPr>
            <a:spLocks noChangeArrowheads="1"/>
          </p:cNvSpPr>
          <p:nvPr/>
        </p:nvSpPr>
        <p:spPr bwMode="auto">
          <a:xfrm>
            <a:off x="28336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9476" name="Line 116"/>
          <p:cNvSpPr>
            <a:spLocks noChangeShapeType="1"/>
          </p:cNvSpPr>
          <p:nvPr/>
        </p:nvSpPr>
        <p:spPr bwMode="auto">
          <a:xfrm>
            <a:off x="2986088" y="40386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77" name="Oval 117"/>
          <p:cNvSpPr>
            <a:spLocks noChangeArrowheads="1"/>
          </p:cNvSpPr>
          <p:nvPr/>
        </p:nvSpPr>
        <p:spPr bwMode="auto">
          <a:xfrm>
            <a:off x="33670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9478" name="Line 118"/>
          <p:cNvSpPr>
            <a:spLocks noChangeShapeType="1"/>
          </p:cNvSpPr>
          <p:nvPr/>
        </p:nvSpPr>
        <p:spPr bwMode="auto">
          <a:xfrm>
            <a:off x="3138488" y="39624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79" name="Oval 119"/>
          <p:cNvSpPr>
            <a:spLocks noChangeArrowheads="1"/>
          </p:cNvSpPr>
          <p:nvPr/>
        </p:nvSpPr>
        <p:spPr bwMode="auto">
          <a:xfrm>
            <a:off x="39004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9480" name="Oval 120"/>
          <p:cNvSpPr>
            <a:spLocks noChangeArrowheads="1"/>
          </p:cNvSpPr>
          <p:nvPr/>
        </p:nvSpPr>
        <p:spPr bwMode="auto">
          <a:xfrm>
            <a:off x="4586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9481" name="Oval 121"/>
          <p:cNvSpPr>
            <a:spLocks noChangeArrowheads="1"/>
          </p:cNvSpPr>
          <p:nvPr/>
        </p:nvSpPr>
        <p:spPr bwMode="auto">
          <a:xfrm>
            <a:off x="5653088" y="44958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9482" name="Line 122"/>
          <p:cNvSpPr>
            <a:spLocks noChangeShapeType="1"/>
          </p:cNvSpPr>
          <p:nvPr/>
        </p:nvSpPr>
        <p:spPr bwMode="auto">
          <a:xfrm flipH="1">
            <a:off x="5424488" y="48768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83" name="Oval 123"/>
          <p:cNvSpPr>
            <a:spLocks noChangeArrowheads="1"/>
          </p:cNvSpPr>
          <p:nvPr/>
        </p:nvSpPr>
        <p:spPr bwMode="auto">
          <a:xfrm>
            <a:off x="52720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9484" name="Oval 124"/>
          <p:cNvSpPr>
            <a:spLocks noChangeArrowheads="1"/>
          </p:cNvSpPr>
          <p:nvPr/>
        </p:nvSpPr>
        <p:spPr bwMode="auto">
          <a:xfrm>
            <a:off x="61102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99485" name="Text Box 125"/>
          <p:cNvSpPr txBox="1">
            <a:spLocks noChangeArrowheads="1"/>
          </p:cNvSpPr>
          <p:nvPr/>
        </p:nvSpPr>
        <p:spPr bwMode="auto">
          <a:xfrm>
            <a:off x="3976688" y="28400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A</a:t>
            </a:r>
          </a:p>
        </p:txBody>
      </p:sp>
      <p:sp>
        <p:nvSpPr>
          <p:cNvPr id="399486" name="Text Box 126"/>
          <p:cNvSpPr txBox="1">
            <a:spLocks noChangeArrowheads="1"/>
          </p:cNvSpPr>
          <p:nvPr/>
        </p:nvSpPr>
        <p:spPr bwMode="auto">
          <a:xfrm>
            <a:off x="2833688" y="35956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B</a:t>
            </a:r>
          </a:p>
        </p:txBody>
      </p:sp>
      <p:sp>
        <p:nvSpPr>
          <p:cNvPr id="399487" name="Text Box 127"/>
          <p:cNvSpPr txBox="1">
            <a:spLocks noChangeArrowheads="1"/>
          </p:cNvSpPr>
          <p:nvPr/>
        </p:nvSpPr>
        <p:spPr bwMode="auto">
          <a:xfrm>
            <a:off x="39766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C</a:t>
            </a:r>
          </a:p>
        </p:txBody>
      </p:sp>
      <p:sp>
        <p:nvSpPr>
          <p:cNvPr id="399488" name="Text Box 128"/>
          <p:cNvSpPr txBox="1">
            <a:spLocks noChangeArrowheads="1"/>
          </p:cNvSpPr>
          <p:nvPr/>
        </p:nvSpPr>
        <p:spPr bwMode="auto">
          <a:xfrm>
            <a:off x="50434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D</a:t>
            </a:r>
          </a:p>
        </p:txBody>
      </p:sp>
      <p:sp>
        <p:nvSpPr>
          <p:cNvPr id="399489" name="Text Box 129"/>
          <p:cNvSpPr txBox="1">
            <a:spLocks noChangeArrowheads="1"/>
          </p:cNvSpPr>
          <p:nvPr/>
        </p:nvSpPr>
        <p:spPr bwMode="auto">
          <a:xfrm>
            <a:off x="4033838" y="457200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I</a:t>
            </a:r>
          </a:p>
        </p:txBody>
      </p:sp>
      <p:sp>
        <p:nvSpPr>
          <p:cNvPr id="399490" name="Text Box 130"/>
          <p:cNvSpPr txBox="1">
            <a:spLocks noChangeArrowheads="1"/>
          </p:cNvSpPr>
          <p:nvPr/>
        </p:nvSpPr>
        <p:spPr bwMode="auto">
          <a:xfrm>
            <a:off x="4662488" y="4572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J</a:t>
            </a:r>
          </a:p>
        </p:txBody>
      </p:sp>
      <p:sp>
        <p:nvSpPr>
          <p:cNvPr id="399491" name="Text Box 131"/>
          <p:cNvSpPr txBox="1">
            <a:spLocks noChangeArrowheads="1"/>
          </p:cNvSpPr>
          <p:nvPr/>
        </p:nvSpPr>
        <p:spPr bwMode="auto">
          <a:xfrm>
            <a:off x="3443288" y="45862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H</a:t>
            </a:r>
          </a:p>
        </p:txBody>
      </p:sp>
      <p:sp>
        <p:nvSpPr>
          <p:cNvPr id="399492" name="Text Box 132"/>
          <p:cNvSpPr txBox="1">
            <a:spLocks noChangeArrowheads="1"/>
          </p:cNvSpPr>
          <p:nvPr/>
        </p:nvSpPr>
        <p:spPr bwMode="auto">
          <a:xfrm>
            <a:off x="5729288" y="44958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K</a:t>
            </a:r>
          </a:p>
        </p:txBody>
      </p:sp>
      <p:sp>
        <p:nvSpPr>
          <p:cNvPr id="399493" name="Text Box 133"/>
          <p:cNvSpPr txBox="1">
            <a:spLocks noChangeArrowheads="1"/>
          </p:cNvSpPr>
          <p:nvPr/>
        </p:nvSpPr>
        <p:spPr bwMode="auto">
          <a:xfrm>
            <a:off x="2909888" y="45720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G</a:t>
            </a:r>
          </a:p>
        </p:txBody>
      </p:sp>
      <p:sp>
        <p:nvSpPr>
          <p:cNvPr id="399494" name="Text Box 134"/>
          <p:cNvSpPr txBox="1">
            <a:spLocks noChangeArrowheads="1"/>
          </p:cNvSpPr>
          <p:nvPr/>
        </p:nvSpPr>
        <p:spPr bwMode="auto">
          <a:xfrm>
            <a:off x="5348288" y="519588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L</a:t>
            </a:r>
          </a:p>
        </p:txBody>
      </p:sp>
      <p:sp>
        <p:nvSpPr>
          <p:cNvPr id="399495" name="Text Box 135"/>
          <p:cNvSpPr txBox="1">
            <a:spLocks noChangeArrowheads="1"/>
          </p:cNvSpPr>
          <p:nvPr/>
        </p:nvSpPr>
        <p:spPr bwMode="auto">
          <a:xfrm>
            <a:off x="6192838" y="5195888"/>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M</a:t>
            </a:r>
          </a:p>
        </p:txBody>
      </p:sp>
      <p:sp>
        <p:nvSpPr>
          <p:cNvPr id="399496" name="Text Box 136"/>
          <p:cNvSpPr txBox="1">
            <a:spLocks noChangeArrowheads="1"/>
          </p:cNvSpPr>
          <p:nvPr/>
        </p:nvSpPr>
        <p:spPr bwMode="auto">
          <a:xfrm>
            <a:off x="2376488" y="45720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F</a:t>
            </a:r>
          </a:p>
        </p:txBody>
      </p:sp>
      <p:sp>
        <p:nvSpPr>
          <p:cNvPr id="399497" name="Text Box 137"/>
          <p:cNvSpPr txBox="1">
            <a:spLocks noChangeArrowheads="1"/>
          </p:cNvSpPr>
          <p:nvPr/>
        </p:nvSpPr>
        <p:spPr bwMode="auto">
          <a:xfrm>
            <a:off x="1811338" y="45862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99368"/>
                                        </p:tgtEl>
                                        <p:attrNameLst>
                                          <p:attrName>style.visibility</p:attrName>
                                        </p:attrNameLst>
                                      </p:cBhvr>
                                      <p:to>
                                        <p:strVal val="visible"/>
                                      </p:to>
                                    </p:set>
                                    <p:animEffect transition="in" filter="dissolve">
                                      <p:cBhvr>
                                        <p:cTn id="7" dur="500"/>
                                        <p:tgtEl>
                                          <p:spTgt spid="399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78" name="Rectangle 74"/>
          <p:cNvSpPr>
            <a:spLocks noChangeArrowheads="1"/>
          </p:cNvSpPr>
          <p:nvPr/>
        </p:nvSpPr>
        <p:spPr bwMode="auto">
          <a:xfrm>
            <a:off x="1525588" y="1598613"/>
            <a:ext cx="3748087"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69</a:t>
            </a:r>
          </a:p>
        </p:txBody>
      </p:sp>
      <p:sp>
        <p:nvSpPr>
          <p:cNvPr id="635979" name="Text Box 75"/>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35980" name="Text Box 76"/>
          <p:cNvSpPr txBox="1">
            <a:spLocks noChangeArrowheads="1"/>
          </p:cNvSpPr>
          <p:nvPr/>
        </p:nvSpPr>
        <p:spPr bwMode="auto">
          <a:xfrm>
            <a:off x="5410200" y="1447800"/>
            <a:ext cx="3657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root node: </a:t>
            </a:r>
            <a:r>
              <a:rPr lang="en-US" sz="1200" b="1">
                <a:solidFill>
                  <a:schemeClr val="accent2"/>
                </a:solidFill>
              </a:rPr>
              <a:t>// If parent is</a:t>
            </a:r>
          </a:p>
          <a:p>
            <a:r>
              <a:rPr lang="en-US" sz="1200">
                <a:solidFill>
                  <a:schemeClr val="accent2"/>
                </a:solidFill>
              </a:rPr>
              <a:t>                                                          </a:t>
            </a:r>
            <a:r>
              <a:rPr lang="en-US" sz="1200" b="1">
                <a:solidFill>
                  <a:schemeClr val="accent2"/>
                </a:solidFill>
              </a:rPr>
              <a:t>// NULL</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ROOT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If currentNode is left child of parent:</a:t>
            </a:r>
          </a:p>
          <a:p>
            <a:pPr>
              <a:buFontTx/>
              <a:buAutoNum type="arabicPeriod" startAt="3"/>
            </a:pPr>
            <a:endParaRPr lang="en-US" sz="1200">
              <a:solidFill>
                <a:schemeClr val="accent2"/>
              </a:solidFill>
            </a:endParaRPr>
          </a:p>
          <a:p>
            <a:pPr lvl="1">
              <a:buFontTx/>
              <a:buAutoNum type="alphaLcPeriod"/>
            </a:pPr>
            <a:r>
              <a:rPr lang="en-US" sz="1200">
                <a:solidFill>
                  <a:schemeClr val="accent2"/>
                </a:solidFill>
              </a:rPr>
              <a:t>Make left child field of parent point to NULL.</a:t>
            </a:r>
          </a:p>
          <a:p>
            <a:pPr lvl="1">
              <a:buFontTx/>
              <a:buAutoNum type="alphaLcPeriod"/>
            </a:pPr>
            <a:r>
              <a:rPr lang="en-US" sz="1200">
                <a:solidFill>
                  <a:srgbClr val="CC0000"/>
                </a:solidFill>
              </a:rPr>
              <a:t>Go to step 5.</a:t>
            </a:r>
          </a:p>
          <a:p>
            <a:pPr lvl="1">
              <a:buFontTx/>
              <a:buAutoNum type="alphaLcPeriod"/>
            </a:pPr>
            <a:endParaRPr lang="en-US" sz="1200">
              <a:solidFill>
                <a:srgbClr val="CC0000"/>
              </a:solidFill>
            </a:endParaRPr>
          </a:p>
          <a:p>
            <a:pPr>
              <a:buFontTx/>
              <a:buAutoNum type="arabicPeriod" startAt="3"/>
            </a:pPr>
            <a:r>
              <a:rPr lang="en-US" sz="1200">
                <a:solidFill>
                  <a:schemeClr val="accent2"/>
                </a:solidFill>
              </a:rPr>
              <a:t>If currentNode is  right child of parent:</a:t>
            </a:r>
          </a:p>
          <a:p>
            <a:pPr>
              <a:buFontTx/>
              <a:buAutoNum type="arabicPeriod" startAt="3"/>
            </a:pPr>
            <a:endParaRPr lang="en-US" sz="1200">
              <a:solidFill>
                <a:schemeClr val="accent2"/>
              </a:solidFill>
            </a:endParaRPr>
          </a:p>
          <a:p>
            <a:pPr lvl="1">
              <a:buFontTx/>
              <a:buAutoNum type="alphaLcPeriod"/>
            </a:pPr>
            <a:r>
              <a:rPr lang="en-US" sz="1200">
                <a:solidFill>
                  <a:schemeClr val="accent2"/>
                </a:solidFill>
              </a:rPr>
              <a:t>Make right child field of parent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Release the memory for currentNode</a:t>
            </a:r>
            <a:r>
              <a:rPr lang="en-US" sz="1200">
                <a:solidFill>
                  <a:schemeClr val="accent2"/>
                </a:solidFill>
                <a:latin typeface="Arial Unicode MS" pitchFamily="34" charset="-128"/>
              </a:rPr>
              <a:t>.</a:t>
            </a:r>
          </a:p>
        </p:txBody>
      </p:sp>
      <p:sp>
        <p:nvSpPr>
          <p:cNvPr id="635981" name="Line 77"/>
          <p:cNvSpPr>
            <a:spLocks noChangeShapeType="1"/>
          </p:cNvSpPr>
          <p:nvPr/>
        </p:nvSpPr>
        <p:spPr bwMode="auto">
          <a:xfrm>
            <a:off x="3886200" y="38528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82" name="Line 78"/>
          <p:cNvSpPr>
            <a:spLocks noChangeShapeType="1"/>
          </p:cNvSpPr>
          <p:nvPr/>
        </p:nvSpPr>
        <p:spPr bwMode="auto">
          <a:xfrm>
            <a:off x="4611688" y="4614863"/>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83" name="Line 79"/>
          <p:cNvSpPr>
            <a:spLocks noChangeShapeType="1"/>
          </p:cNvSpPr>
          <p:nvPr/>
        </p:nvSpPr>
        <p:spPr bwMode="auto">
          <a:xfrm flipH="1">
            <a:off x="2971800" y="38528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85" name="Line 81"/>
          <p:cNvSpPr>
            <a:spLocks noChangeShapeType="1"/>
          </p:cNvSpPr>
          <p:nvPr/>
        </p:nvSpPr>
        <p:spPr bwMode="auto">
          <a:xfrm flipH="1">
            <a:off x="3505200" y="4462463"/>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86" name="Line 82"/>
          <p:cNvSpPr>
            <a:spLocks noChangeShapeType="1"/>
          </p:cNvSpPr>
          <p:nvPr/>
        </p:nvSpPr>
        <p:spPr bwMode="auto">
          <a:xfrm flipH="1">
            <a:off x="1066800" y="38528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87" name="Line 83"/>
          <p:cNvSpPr>
            <a:spLocks noChangeShapeType="1"/>
          </p:cNvSpPr>
          <p:nvPr/>
        </p:nvSpPr>
        <p:spPr bwMode="auto">
          <a:xfrm flipH="1">
            <a:off x="1752600" y="30146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88" name="Rectangle 84"/>
          <p:cNvSpPr>
            <a:spLocks noChangeArrowheads="1"/>
          </p:cNvSpPr>
          <p:nvPr/>
        </p:nvSpPr>
        <p:spPr bwMode="auto">
          <a:xfrm>
            <a:off x="2286000" y="2709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89" name="Line 85"/>
          <p:cNvSpPr>
            <a:spLocks noChangeShapeType="1"/>
          </p:cNvSpPr>
          <p:nvPr/>
        </p:nvSpPr>
        <p:spPr bwMode="auto">
          <a:xfrm>
            <a:off x="2895600" y="30146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90" name="Rectangle 86"/>
          <p:cNvSpPr>
            <a:spLocks noChangeArrowheads="1"/>
          </p:cNvSpPr>
          <p:nvPr/>
        </p:nvSpPr>
        <p:spPr bwMode="auto">
          <a:xfrm>
            <a:off x="3429000" y="5072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91" name="Rectangle 87"/>
          <p:cNvSpPr>
            <a:spLocks noChangeArrowheads="1"/>
          </p:cNvSpPr>
          <p:nvPr/>
        </p:nvSpPr>
        <p:spPr bwMode="auto">
          <a:xfrm>
            <a:off x="4078288" y="4310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93" name="Rectangle 89"/>
          <p:cNvSpPr>
            <a:spLocks noChangeArrowheads="1"/>
          </p:cNvSpPr>
          <p:nvPr/>
        </p:nvSpPr>
        <p:spPr bwMode="auto">
          <a:xfrm>
            <a:off x="3276600" y="3548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94" name="Rectangle 90"/>
          <p:cNvSpPr>
            <a:spLocks noChangeArrowheads="1"/>
          </p:cNvSpPr>
          <p:nvPr/>
        </p:nvSpPr>
        <p:spPr bwMode="auto">
          <a:xfrm>
            <a:off x="4800600" y="5072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95" name="Rectangle 91"/>
          <p:cNvSpPr>
            <a:spLocks noChangeArrowheads="1"/>
          </p:cNvSpPr>
          <p:nvPr/>
        </p:nvSpPr>
        <p:spPr bwMode="auto">
          <a:xfrm>
            <a:off x="2667000" y="4310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96" name="Rectangle 92"/>
          <p:cNvSpPr>
            <a:spLocks noChangeArrowheads="1"/>
          </p:cNvSpPr>
          <p:nvPr/>
        </p:nvSpPr>
        <p:spPr bwMode="auto">
          <a:xfrm>
            <a:off x="1447800" y="3548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97" name="Rectangle 93"/>
          <p:cNvSpPr>
            <a:spLocks noChangeArrowheads="1"/>
          </p:cNvSpPr>
          <p:nvPr/>
        </p:nvSpPr>
        <p:spPr bwMode="auto">
          <a:xfrm>
            <a:off x="8382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98" name="Text Box 94"/>
          <p:cNvSpPr txBox="1">
            <a:spLocks noChangeArrowheads="1"/>
          </p:cNvSpPr>
          <p:nvPr/>
        </p:nvSpPr>
        <p:spPr bwMode="auto">
          <a:xfrm>
            <a:off x="2438400" y="2709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35999" name="Text Box 95"/>
          <p:cNvSpPr txBox="1">
            <a:spLocks noChangeArrowheads="1"/>
          </p:cNvSpPr>
          <p:nvPr/>
        </p:nvSpPr>
        <p:spPr bwMode="auto">
          <a:xfrm>
            <a:off x="3429000" y="3548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36000" name="Text Box 96"/>
          <p:cNvSpPr txBox="1">
            <a:spLocks noChangeArrowheads="1"/>
          </p:cNvSpPr>
          <p:nvPr/>
        </p:nvSpPr>
        <p:spPr bwMode="auto">
          <a:xfrm>
            <a:off x="2819400" y="4310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36001" name="Text Box 97"/>
          <p:cNvSpPr txBox="1">
            <a:spLocks noChangeArrowheads="1"/>
          </p:cNvSpPr>
          <p:nvPr/>
        </p:nvSpPr>
        <p:spPr bwMode="auto">
          <a:xfrm>
            <a:off x="4230688" y="4310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36002" name="Line 98"/>
          <p:cNvSpPr>
            <a:spLocks noChangeShapeType="1"/>
          </p:cNvSpPr>
          <p:nvPr/>
        </p:nvSpPr>
        <p:spPr bwMode="auto">
          <a:xfrm>
            <a:off x="2743200" y="2709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03" name="Line 99"/>
          <p:cNvSpPr>
            <a:spLocks noChangeShapeType="1"/>
          </p:cNvSpPr>
          <p:nvPr/>
        </p:nvSpPr>
        <p:spPr bwMode="auto">
          <a:xfrm>
            <a:off x="2438400" y="2709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04" name="Line 100"/>
          <p:cNvSpPr>
            <a:spLocks noChangeShapeType="1"/>
          </p:cNvSpPr>
          <p:nvPr/>
        </p:nvSpPr>
        <p:spPr bwMode="auto">
          <a:xfrm>
            <a:off x="37338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05" name="Line 101"/>
          <p:cNvSpPr>
            <a:spLocks noChangeShapeType="1"/>
          </p:cNvSpPr>
          <p:nvPr/>
        </p:nvSpPr>
        <p:spPr bwMode="auto">
          <a:xfrm>
            <a:off x="34290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06" name="Line 102"/>
          <p:cNvSpPr>
            <a:spLocks noChangeShapeType="1"/>
          </p:cNvSpPr>
          <p:nvPr/>
        </p:nvSpPr>
        <p:spPr bwMode="auto">
          <a:xfrm>
            <a:off x="3124200"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07" name="Line 103"/>
          <p:cNvSpPr>
            <a:spLocks noChangeShapeType="1"/>
          </p:cNvSpPr>
          <p:nvPr/>
        </p:nvSpPr>
        <p:spPr bwMode="auto">
          <a:xfrm>
            <a:off x="2819400"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08" name="Line 104"/>
          <p:cNvSpPr>
            <a:spLocks noChangeShapeType="1"/>
          </p:cNvSpPr>
          <p:nvPr/>
        </p:nvSpPr>
        <p:spPr bwMode="auto">
          <a:xfrm>
            <a:off x="4535488"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09" name="Line 105"/>
          <p:cNvSpPr>
            <a:spLocks noChangeShapeType="1"/>
          </p:cNvSpPr>
          <p:nvPr/>
        </p:nvSpPr>
        <p:spPr bwMode="auto">
          <a:xfrm>
            <a:off x="4230688"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10" name="Line 106"/>
          <p:cNvSpPr>
            <a:spLocks noChangeShapeType="1"/>
          </p:cNvSpPr>
          <p:nvPr/>
        </p:nvSpPr>
        <p:spPr bwMode="auto">
          <a:xfrm>
            <a:off x="52578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11" name="Line 107"/>
          <p:cNvSpPr>
            <a:spLocks noChangeShapeType="1"/>
          </p:cNvSpPr>
          <p:nvPr/>
        </p:nvSpPr>
        <p:spPr bwMode="auto">
          <a:xfrm>
            <a:off x="49530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12" name="Line 108"/>
          <p:cNvSpPr>
            <a:spLocks noChangeShapeType="1"/>
          </p:cNvSpPr>
          <p:nvPr/>
        </p:nvSpPr>
        <p:spPr bwMode="auto">
          <a:xfrm>
            <a:off x="38862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13" name="Line 109"/>
          <p:cNvSpPr>
            <a:spLocks noChangeShapeType="1"/>
          </p:cNvSpPr>
          <p:nvPr/>
        </p:nvSpPr>
        <p:spPr bwMode="auto">
          <a:xfrm>
            <a:off x="35814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16" name="Line 112"/>
          <p:cNvSpPr>
            <a:spLocks noChangeShapeType="1"/>
          </p:cNvSpPr>
          <p:nvPr/>
        </p:nvSpPr>
        <p:spPr bwMode="auto">
          <a:xfrm>
            <a:off x="19050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17" name="Line 113"/>
          <p:cNvSpPr>
            <a:spLocks noChangeShapeType="1"/>
          </p:cNvSpPr>
          <p:nvPr/>
        </p:nvSpPr>
        <p:spPr bwMode="auto">
          <a:xfrm>
            <a:off x="16002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18" name="Line 114"/>
          <p:cNvSpPr>
            <a:spLocks noChangeShapeType="1"/>
          </p:cNvSpPr>
          <p:nvPr/>
        </p:nvSpPr>
        <p:spPr bwMode="auto">
          <a:xfrm>
            <a:off x="12954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19" name="Line 115"/>
          <p:cNvSpPr>
            <a:spLocks noChangeShapeType="1"/>
          </p:cNvSpPr>
          <p:nvPr/>
        </p:nvSpPr>
        <p:spPr bwMode="auto">
          <a:xfrm>
            <a:off x="990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20" name="Rectangle 116" descr="Dark downward diagonal"/>
          <p:cNvSpPr>
            <a:spLocks noChangeArrowheads="1"/>
          </p:cNvSpPr>
          <p:nvPr/>
        </p:nvSpPr>
        <p:spPr bwMode="auto">
          <a:xfrm>
            <a:off x="52578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021" name="Rectangle 117" descr="Dark downward diagonal"/>
          <p:cNvSpPr>
            <a:spLocks noChangeArrowheads="1"/>
          </p:cNvSpPr>
          <p:nvPr/>
        </p:nvSpPr>
        <p:spPr bwMode="auto">
          <a:xfrm>
            <a:off x="48006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022" name="Rectangle 118" descr="Dark downward diagonal"/>
          <p:cNvSpPr>
            <a:spLocks noChangeArrowheads="1"/>
          </p:cNvSpPr>
          <p:nvPr/>
        </p:nvSpPr>
        <p:spPr bwMode="auto">
          <a:xfrm>
            <a:off x="38862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025" name="Rectangle 121" descr="Dark downward diagonal"/>
          <p:cNvSpPr>
            <a:spLocks noChangeArrowheads="1"/>
          </p:cNvSpPr>
          <p:nvPr/>
        </p:nvSpPr>
        <p:spPr bwMode="auto">
          <a:xfrm>
            <a:off x="2667000" y="4310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026" name="Rectangle 122" descr="Dark downward diagonal"/>
          <p:cNvSpPr>
            <a:spLocks noChangeArrowheads="1"/>
          </p:cNvSpPr>
          <p:nvPr/>
        </p:nvSpPr>
        <p:spPr bwMode="auto">
          <a:xfrm>
            <a:off x="3124200" y="4310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027" name="Rectangle 123" descr="Dark downward diagonal"/>
          <p:cNvSpPr>
            <a:spLocks noChangeArrowheads="1"/>
          </p:cNvSpPr>
          <p:nvPr/>
        </p:nvSpPr>
        <p:spPr bwMode="auto">
          <a:xfrm>
            <a:off x="1905000" y="3548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028" name="Rectangle 124" descr="Dark downward diagonal"/>
          <p:cNvSpPr>
            <a:spLocks noChangeArrowheads="1"/>
          </p:cNvSpPr>
          <p:nvPr/>
        </p:nvSpPr>
        <p:spPr bwMode="auto">
          <a:xfrm>
            <a:off x="838200"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029" name="Rectangle 125" descr="Dark downward diagonal"/>
          <p:cNvSpPr>
            <a:spLocks noChangeArrowheads="1"/>
          </p:cNvSpPr>
          <p:nvPr/>
        </p:nvSpPr>
        <p:spPr bwMode="auto">
          <a:xfrm>
            <a:off x="1295400"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030" name="Text Box 126"/>
          <p:cNvSpPr txBox="1">
            <a:spLocks noChangeArrowheads="1"/>
          </p:cNvSpPr>
          <p:nvPr/>
        </p:nvSpPr>
        <p:spPr bwMode="auto">
          <a:xfrm>
            <a:off x="9906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36031" name="Text Box 127"/>
          <p:cNvSpPr txBox="1">
            <a:spLocks noChangeArrowheads="1"/>
          </p:cNvSpPr>
          <p:nvPr/>
        </p:nvSpPr>
        <p:spPr bwMode="auto">
          <a:xfrm>
            <a:off x="4953000" y="5072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36032" name="Text Box 128"/>
          <p:cNvSpPr txBox="1">
            <a:spLocks noChangeArrowheads="1"/>
          </p:cNvSpPr>
          <p:nvPr/>
        </p:nvSpPr>
        <p:spPr bwMode="auto">
          <a:xfrm>
            <a:off x="3581400" y="5072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36033" name="Text Box 129"/>
          <p:cNvSpPr txBox="1">
            <a:spLocks noChangeArrowheads="1"/>
          </p:cNvSpPr>
          <p:nvPr/>
        </p:nvSpPr>
        <p:spPr bwMode="auto">
          <a:xfrm>
            <a:off x="1600200" y="3548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36034" name="Text Box 130"/>
          <p:cNvSpPr txBox="1">
            <a:spLocks noChangeArrowheads="1"/>
          </p:cNvSpPr>
          <p:nvPr/>
        </p:nvSpPr>
        <p:spPr bwMode="auto">
          <a:xfrm>
            <a:off x="3389313" y="4919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6035" name="Text Box 131"/>
          <p:cNvSpPr txBox="1">
            <a:spLocks noChangeArrowheads="1"/>
          </p:cNvSpPr>
          <p:nvPr/>
        </p:nvSpPr>
        <p:spPr bwMode="auto">
          <a:xfrm>
            <a:off x="1371600" y="3395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6036" name="Text Box 132"/>
          <p:cNvSpPr txBox="1">
            <a:spLocks noChangeArrowheads="1"/>
          </p:cNvSpPr>
          <p:nvPr/>
        </p:nvSpPr>
        <p:spPr bwMode="auto">
          <a:xfrm>
            <a:off x="2703513" y="2557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6037" name="Text Box 133"/>
          <p:cNvSpPr txBox="1">
            <a:spLocks noChangeArrowheads="1"/>
          </p:cNvSpPr>
          <p:nvPr/>
        </p:nvSpPr>
        <p:spPr bwMode="auto">
          <a:xfrm>
            <a:off x="2246313" y="2557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6038" name="Text Box 134"/>
          <p:cNvSpPr txBox="1">
            <a:spLocks noChangeArrowheads="1"/>
          </p:cNvSpPr>
          <p:nvPr/>
        </p:nvSpPr>
        <p:spPr bwMode="auto">
          <a:xfrm>
            <a:off x="3694113" y="3395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6039" name="Text Box 135"/>
          <p:cNvSpPr txBox="1">
            <a:spLocks noChangeArrowheads="1"/>
          </p:cNvSpPr>
          <p:nvPr/>
        </p:nvSpPr>
        <p:spPr bwMode="auto">
          <a:xfrm>
            <a:off x="3236913" y="3395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6040" name="Text Box 136"/>
          <p:cNvSpPr txBox="1">
            <a:spLocks noChangeArrowheads="1"/>
          </p:cNvSpPr>
          <p:nvPr/>
        </p:nvSpPr>
        <p:spPr bwMode="auto">
          <a:xfrm>
            <a:off x="4495800" y="4157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6041" name="Text Box 137"/>
          <p:cNvSpPr txBox="1">
            <a:spLocks noChangeArrowheads="1"/>
          </p:cNvSpPr>
          <p:nvPr/>
        </p:nvSpPr>
        <p:spPr bwMode="auto">
          <a:xfrm>
            <a:off x="4038600" y="4157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36042" name="Rectangle 138"/>
          <p:cNvSpPr>
            <a:spLocks noChangeArrowheads="1"/>
          </p:cNvSpPr>
          <p:nvPr/>
        </p:nvSpPr>
        <p:spPr bwMode="auto">
          <a:xfrm>
            <a:off x="27432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044" name="Line 140"/>
          <p:cNvSpPr>
            <a:spLocks noChangeShapeType="1"/>
          </p:cNvSpPr>
          <p:nvPr/>
        </p:nvSpPr>
        <p:spPr bwMode="auto">
          <a:xfrm>
            <a:off x="32004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45" name="Line 141"/>
          <p:cNvSpPr>
            <a:spLocks noChangeShapeType="1"/>
          </p:cNvSpPr>
          <p:nvPr/>
        </p:nvSpPr>
        <p:spPr bwMode="auto">
          <a:xfrm>
            <a:off x="2895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46" name="Rectangle 142" descr="Dark downward diagonal"/>
          <p:cNvSpPr>
            <a:spLocks noChangeArrowheads="1"/>
          </p:cNvSpPr>
          <p:nvPr/>
        </p:nvSpPr>
        <p:spPr bwMode="auto">
          <a:xfrm>
            <a:off x="27432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047" name="Rectangle 143" descr="Dark downward diagonal"/>
          <p:cNvSpPr>
            <a:spLocks noChangeArrowheads="1"/>
          </p:cNvSpPr>
          <p:nvPr/>
        </p:nvSpPr>
        <p:spPr bwMode="auto">
          <a:xfrm>
            <a:off x="3200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048" name="Rectangle 144" descr="Dark downward diagonal"/>
          <p:cNvSpPr>
            <a:spLocks noChangeArrowheads="1"/>
          </p:cNvSpPr>
          <p:nvPr/>
        </p:nvSpPr>
        <p:spPr bwMode="auto">
          <a:xfrm>
            <a:off x="34290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051" name="Text Box 147"/>
          <p:cNvSpPr txBox="1">
            <a:spLocks noChangeArrowheads="1"/>
          </p:cNvSpPr>
          <p:nvPr/>
        </p:nvSpPr>
        <p:spPr bwMode="auto">
          <a:xfrm>
            <a:off x="28956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p:txBody>
      </p:sp>
      <p:sp>
        <p:nvSpPr>
          <p:cNvPr id="636061" name="Line 157"/>
          <p:cNvSpPr>
            <a:spLocks noChangeShapeType="1"/>
          </p:cNvSpPr>
          <p:nvPr/>
        </p:nvSpPr>
        <p:spPr bwMode="auto">
          <a:xfrm flipV="1">
            <a:off x="3810000" y="53721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62" name="Text Box 158"/>
          <p:cNvSpPr txBox="1">
            <a:spLocks noChangeArrowheads="1"/>
          </p:cNvSpPr>
          <p:nvPr/>
        </p:nvSpPr>
        <p:spPr bwMode="auto">
          <a:xfrm>
            <a:off x="3505200" y="56769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36063" name="Line 159"/>
          <p:cNvSpPr>
            <a:spLocks noChangeShapeType="1"/>
          </p:cNvSpPr>
          <p:nvPr/>
        </p:nvSpPr>
        <p:spPr bwMode="auto">
          <a:xfrm flipV="1">
            <a:off x="3048000" y="61341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064" name="Text Box 160"/>
          <p:cNvSpPr txBox="1">
            <a:spLocks noChangeArrowheads="1"/>
          </p:cNvSpPr>
          <p:nvPr/>
        </p:nvSpPr>
        <p:spPr bwMode="auto">
          <a:xfrm>
            <a:off x="2438400" y="62865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743" name="Text Box 71"/>
          <p:cNvSpPr txBox="1">
            <a:spLocks noChangeArrowheads="1"/>
          </p:cNvSpPr>
          <p:nvPr/>
        </p:nvSpPr>
        <p:spPr bwMode="auto">
          <a:xfrm>
            <a:off x="1524000" y="5986463"/>
            <a:ext cx="3276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Delete operation complete</a:t>
            </a:r>
          </a:p>
        </p:txBody>
      </p:sp>
      <p:sp>
        <p:nvSpPr>
          <p:cNvPr id="284746" name="Rectangle 74"/>
          <p:cNvSpPr>
            <a:spLocks noChangeArrowheads="1"/>
          </p:cNvSpPr>
          <p:nvPr/>
        </p:nvSpPr>
        <p:spPr bwMode="auto">
          <a:xfrm>
            <a:off x="1525588" y="1598613"/>
            <a:ext cx="3748087"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69</a:t>
            </a:r>
          </a:p>
        </p:txBody>
      </p:sp>
      <p:sp>
        <p:nvSpPr>
          <p:cNvPr id="284747" name="Text Box 75"/>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284748" name="Text Box 76"/>
          <p:cNvSpPr txBox="1">
            <a:spLocks noChangeArrowheads="1"/>
          </p:cNvSpPr>
          <p:nvPr/>
        </p:nvSpPr>
        <p:spPr bwMode="auto">
          <a:xfrm>
            <a:off x="5410200" y="1447800"/>
            <a:ext cx="3657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root node: </a:t>
            </a:r>
            <a:r>
              <a:rPr lang="en-US" sz="1200" b="1">
                <a:solidFill>
                  <a:schemeClr val="accent2"/>
                </a:solidFill>
              </a:rPr>
              <a:t>// If parent is</a:t>
            </a:r>
          </a:p>
          <a:p>
            <a:r>
              <a:rPr lang="en-US" sz="1200">
                <a:solidFill>
                  <a:schemeClr val="accent2"/>
                </a:solidFill>
              </a:rPr>
              <a:t>                                                          </a:t>
            </a:r>
            <a:r>
              <a:rPr lang="en-US" sz="1200" b="1">
                <a:solidFill>
                  <a:schemeClr val="accent2"/>
                </a:solidFill>
              </a:rPr>
              <a:t>// NULL</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ROOT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If currentNode is left child of parent:</a:t>
            </a:r>
          </a:p>
          <a:p>
            <a:pPr>
              <a:buFontTx/>
              <a:buAutoNum type="arabicPeriod" startAt="3"/>
            </a:pPr>
            <a:endParaRPr lang="en-US" sz="1200">
              <a:solidFill>
                <a:schemeClr val="accent2"/>
              </a:solidFill>
            </a:endParaRPr>
          </a:p>
          <a:p>
            <a:pPr lvl="1">
              <a:buFontTx/>
              <a:buAutoNum type="alphaLcPeriod"/>
            </a:pPr>
            <a:r>
              <a:rPr lang="en-US" sz="1200">
                <a:solidFill>
                  <a:schemeClr val="accent2"/>
                </a:solidFill>
              </a:rPr>
              <a:t>Make left child field of parent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chemeClr val="accent2"/>
                </a:solidFill>
              </a:rPr>
              <a:t>If currentNode is  right child of parent:</a:t>
            </a:r>
          </a:p>
          <a:p>
            <a:pPr>
              <a:buFontTx/>
              <a:buAutoNum type="arabicPeriod" startAt="3"/>
            </a:pPr>
            <a:endParaRPr lang="en-US" sz="1200">
              <a:solidFill>
                <a:schemeClr val="accent2"/>
              </a:solidFill>
            </a:endParaRPr>
          </a:p>
          <a:p>
            <a:pPr lvl="1">
              <a:buFontTx/>
              <a:buAutoNum type="alphaLcPeriod"/>
            </a:pPr>
            <a:r>
              <a:rPr lang="en-US" sz="1200">
                <a:solidFill>
                  <a:schemeClr val="accent2"/>
                </a:solidFill>
              </a:rPr>
              <a:t>Make right child field of parent point to NULL.</a:t>
            </a:r>
          </a:p>
          <a:p>
            <a:pPr lvl="1">
              <a:buFontTx/>
              <a:buAutoNum type="alphaLcPeriod"/>
            </a:pPr>
            <a:r>
              <a:rPr lang="en-US" sz="1200">
                <a:solidFill>
                  <a:schemeClr val="accent2"/>
                </a:solidFill>
              </a:rPr>
              <a:t>Go to step 5.</a:t>
            </a:r>
          </a:p>
          <a:p>
            <a:pPr lvl="1">
              <a:buFontTx/>
              <a:buAutoNum type="alphaLcPeriod"/>
            </a:pPr>
            <a:endParaRPr lang="en-US" sz="1200">
              <a:solidFill>
                <a:schemeClr val="accent2"/>
              </a:solidFill>
            </a:endParaRPr>
          </a:p>
          <a:p>
            <a:pPr>
              <a:buFontTx/>
              <a:buAutoNum type="arabicPeriod" startAt="3"/>
            </a:pPr>
            <a:r>
              <a:rPr lang="en-US" sz="1200">
                <a:solidFill>
                  <a:srgbClr val="CC0000"/>
                </a:solidFill>
              </a:rPr>
              <a:t>Release the memory for currentNode.</a:t>
            </a:r>
          </a:p>
        </p:txBody>
      </p:sp>
      <p:sp>
        <p:nvSpPr>
          <p:cNvPr id="284749" name="Line 77"/>
          <p:cNvSpPr>
            <a:spLocks noChangeShapeType="1"/>
          </p:cNvSpPr>
          <p:nvPr/>
        </p:nvSpPr>
        <p:spPr bwMode="auto">
          <a:xfrm>
            <a:off x="3886200" y="38528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50" name="Line 78"/>
          <p:cNvSpPr>
            <a:spLocks noChangeShapeType="1"/>
          </p:cNvSpPr>
          <p:nvPr/>
        </p:nvSpPr>
        <p:spPr bwMode="auto">
          <a:xfrm>
            <a:off x="4611688" y="4614863"/>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51" name="Line 79"/>
          <p:cNvSpPr>
            <a:spLocks noChangeShapeType="1"/>
          </p:cNvSpPr>
          <p:nvPr/>
        </p:nvSpPr>
        <p:spPr bwMode="auto">
          <a:xfrm flipH="1">
            <a:off x="2971800" y="38528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53" name="Line 81"/>
          <p:cNvSpPr>
            <a:spLocks noChangeShapeType="1"/>
          </p:cNvSpPr>
          <p:nvPr/>
        </p:nvSpPr>
        <p:spPr bwMode="auto">
          <a:xfrm flipH="1">
            <a:off x="3505200" y="4462463"/>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54" name="Line 82"/>
          <p:cNvSpPr>
            <a:spLocks noChangeShapeType="1"/>
          </p:cNvSpPr>
          <p:nvPr/>
        </p:nvSpPr>
        <p:spPr bwMode="auto">
          <a:xfrm flipH="1">
            <a:off x="1066800" y="38528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55" name="Line 83"/>
          <p:cNvSpPr>
            <a:spLocks noChangeShapeType="1"/>
          </p:cNvSpPr>
          <p:nvPr/>
        </p:nvSpPr>
        <p:spPr bwMode="auto">
          <a:xfrm flipH="1">
            <a:off x="1752600" y="30146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56" name="Rectangle 84"/>
          <p:cNvSpPr>
            <a:spLocks noChangeArrowheads="1"/>
          </p:cNvSpPr>
          <p:nvPr/>
        </p:nvSpPr>
        <p:spPr bwMode="auto">
          <a:xfrm>
            <a:off x="2286000" y="2709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57" name="Line 85"/>
          <p:cNvSpPr>
            <a:spLocks noChangeShapeType="1"/>
          </p:cNvSpPr>
          <p:nvPr/>
        </p:nvSpPr>
        <p:spPr bwMode="auto">
          <a:xfrm>
            <a:off x="2895600" y="30146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58" name="Rectangle 86"/>
          <p:cNvSpPr>
            <a:spLocks noChangeArrowheads="1"/>
          </p:cNvSpPr>
          <p:nvPr/>
        </p:nvSpPr>
        <p:spPr bwMode="auto">
          <a:xfrm>
            <a:off x="3429000" y="5072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59" name="Rectangle 87"/>
          <p:cNvSpPr>
            <a:spLocks noChangeArrowheads="1"/>
          </p:cNvSpPr>
          <p:nvPr/>
        </p:nvSpPr>
        <p:spPr bwMode="auto">
          <a:xfrm>
            <a:off x="4078288" y="4310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61" name="Rectangle 89"/>
          <p:cNvSpPr>
            <a:spLocks noChangeArrowheads="1"/>
          </p:cNvSpPr>
          <p:nvPr/>
        </p:nvSpPr>
        <p:spPr bwMode="auto">
          <a:xfrm>
            <a:off x="3276600" y="3548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62" name="Rectangle 90"/>
          <p:cNvSpPr>
            <a:spLocks noChangeArrowheads="1"/>
          </p:cNvSpPr>
          <p:nvPr/>
        </p:nvSpPr>
        <p:spPr bwMode="auto">
          <a:xfrm>
            <a:off x="4800600" y="5072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63" name="Rectangle 91"/>
          <p:cNvSpPr>
            <a:spLocks noChangeArrowheads="1"/>
          </p:cNvSpPr>
          <p:nvPr/>
        </p:nvSpPr>
        <p:spPr bwMode="auto">
          <a:xfrm>
            <a:off x="2667000" y="4310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64" name="Rectangle 92"/>
          <p:cNvSpPr>
            <a:spLocks noChangeArrowheads="1"/>
          </p:cNvSpPr>
          <p:nvPr/>
        </p:nvSpPr>
        <p:spPr bwMode="auto">
          <a:xfrm>
            <a:off x="1447800" y="3548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65" name="Rectangle 93"/>
          <p:cNvSpPr>
            <a:spLocks noChangeArrowheads="1"/>
          </p:cNvSpPr>
          <p:nvPr/>
        </p:nvSpPr>
        <p:spPr bwMode="auto">
          <a:xfrm>
            <a:off x="8382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66" name="Text Box 94"/>
          <p:cNvSpPr txBox="1">
            <a:spLocks noChangeArrowheads="1"/>
          </p:cNvSpPr>
          <p:nvPr/>
        </p:nvSpPr>
        <p:spPr bwMode="auto">
          <a:xfrm>
            <a:off x="2438400" y="2709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284767" name="Text Box 95"/>
          <p:cNvSpPr txBox="1">
            <a:spLocks noChangeArrowheads="1"/>
          </p:cNvSpPr>
          <p:nvPr/>
        </p:nvSpPr>
        <p:spPr bwMode="auto">
          <a:xfrm>
            <a:off x="3429000" y="3548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284768" name="Text Box 96"/>
          <p:cNvSpPr txBox="1">
            <a:spLocks noChangeArrowheads="1"/>
          </p:cNvSpPr>
          <p:nvPr/>
        </p:nvSpPr>
        <p:spPr bwMode="auto">
          <a:xfrm>
            <a:off x="2819400" y="4310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284769" name="Text Box 97"/>
          <p:cNvSpPr txBox="1">
            <a:spLocks noChangeArrowheads="1"/>
          </p:cNvSpPr>
          <p:nvPr/>
        </p:nvSpPr>
        <p:spPr bwMode="auto">
          <a:xfrm>
            <a:off x="4230688" y="4310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284770" name="Line 98"/>
          <p:cNvSpPr>
            <a:spLocks noChangeShapeType="1"/>
          </p:cNvSpPr>
          <p:nvPr/>
        </p:nvSpPr>
        <p:spPr bwMode="auto">
          <a:xfrm>
            <a:off x="2743200" y="2709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71" name="Line 99"/>
          <p:cNvSpPr>
            <a:spLocks noChangeShapeType="1"/>
          </p:cNvSpPr>
          <p:nvPr/>
        </p:nvSpPr>
        <p:spPr bwMode="auto">
          <a:xfrm>
            <a:off x="2438400" y="2709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72" name="Line 100"/>
          <p:cNvSpPr>
            <a:spLocks noChangeShapeType="1"/>
          </p:cNvSpPr>
          <p:nvPr/>
        </p:nvSpPr>
        <p:spPr bwMode="auto">
          <a:xfrm>
            <a:off x="37338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73" name="Line 101"/>
          <p:cNvSpPr>
            <a:spLocks noChangeShapeType="1"/>
          </p:cNvSpPr>
          <p:nvPr/>
        </p:nvSpPr>
        <p:spPr bwMode="auto">
          <a:xfrm>
            <a:off x="34290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74" name="Line 102"/>
          <p:cNvSpPr>
            <a:spLocks noChangeShapeType="1"/>
          </p:cNvSpPr>
          <p:nvPr/>
        </p:nvSpPr>
        <p:spPr bwMode="auto">
          <a:xfrm>
            <a:off x="3124200"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75" name="Line 103"/>
          <p:cNvSpPr>
            <a:spLocks noChangeShapeType="1"/>
          </p:cNvSpPr>
          <p:nvPr/>
        </p:nvSpPr>
        <p:spPr bwMode="auto">
          <a:xfrm>
            <a:off x="2819400"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76" name="Line 104"/>
          <p:cNvSpPr>
            <a:spLocks noChangeShapeType="1"/>
          </p:cNvSpPr>
          <p:nvPr/>
        </p:nvSpPr>
        <p:spPr bwMode="auto">
          <a:xfrm>
            <a:off x="4535488"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77" name="Line 105"/>
          <p:cNvSpPr>
            <a:spLocks noChangeShapeType="1"/>
          </p:cNvSpPr>
          <p:nvPr/>
        </p:nvSpPr>
        <p:spPr bwMode="auto">
          <a:xfrm>
            <a:off x="4230688" y="4310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78" name="Line 106"/>
          <p:cNvSpPr>
            <a:spLocks noChangeShapeType="1"/>
          </p:cNvSpPr>
          <p:nvPr/>
        </p:nvSpPr>
        <p:spPr bwMode="auto">
          <a:xfrm>
            <a:off x="52578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79" name="Line 107"/>
          <p:cNvSpPr>
            <a:spLocks noChangeShapeType="1"/>
          </p:cNvSpPr>
          <p:nvPr/>
        </p:nvSpPr>
        <p:spPr bwMode="auto">
          <a:xfrm>
            <a:off x="49530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80" name="Line 108"/>
          <p:cNvSpPr>
            <a:spLocks noChangeShapeType="1"/>
          </p:cNvSpPr>
          <p:nvPr/>
        </p:nvSpPr>
        <p:spPr bwMode="auto">
          <a:xfrm>
            <a:off x="38862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81" name="Line 109"/>
          <p:cNvSpPr>
            <a:spLocks noChangeShapeType="1"/>
          </p:cNvSpPr>
          <p:nvPr/>
        </p:nvSpPr>
        <p:spPr bwMode="auto">
          <a:xfrm>
            <a:off x="3581400" y="5072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84" name="Line 112"/>
          <p:cNvSpPr>
            <a:spLocks noChangeShapeType="1"/>
          </p:cNvSpPr>
          <p:nvPr/>
        </p:nvSpPr>
        <p:spPr bwMode="auto">
          <a:xfrm>
            <a:off x="19050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85" name="Line 113"/>
          <p:cNvSpPr>
            <a:spLocks noChangeShapeType="1"/>
          </p:cNvSpPr>
          <p:nvPr/>
        </p:nvSpPr>
        <p:spPr bwMode="auto">
          <a:xfrm>
            <a:off x="1600200" y="3548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86" name="Line 114"/>
          <p:cNvSpPr>
            <a:spLocks noChangeShapeType="1"/>
          </p:cNvSpPr>
          <p:nvPr/>
        </p:nvSpPr>
        <p:spPr bwMode="auto">
          <a:xfrm>
            <a:off x="12954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87" name="Line 115"/>
          <p:cNvSpPr>
            <a:spLocks noChangeShapeType="1"/>
          </p:cNvSpPr>
          <p:nvPr/>
        </p:nvSpPr>
        <p:spPr bwMode="auto">
          <a:xfrm>
            <a:off x="990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788" name="Rectangle 116" descr="Dark downward diagonal"/>
          <p:cNvSpPr>
            <a:spLocks noChangeArrowheads="1"/>
          </p:cNvSpPr>
          <p:nvPr/>
        </p:nvSpPr>
        <p:spPr bwMode="auto">
          <a:xfrm>
            <a:off x="52578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89" name="Rectangle 117" descr="Dark downward diagonal"/>
          <p:cNvSpPr>
            <a:spLocks noChangeArrowheads="1"/>
          </p:cNvSpPr>
          <p:nvPr/>
        </p:nvSpPr>
        <p:spPr bwMode="auto">
          <a:xfrm>
            <a:off x="48006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90" name="Rectangle 118" descr="Dark downward diagonal"/>
          <p:cNvSpPr>
            <a:spLocks noChangeArrowheads="1"/>
          </p:cNvSpPr>
          <p:nvPr/>
        </p:nvSpPr>
        <p:spPr bwMode="auto">
          <a:xfrm>
            <a:off x="38862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93" name="Rectangle 121" descr="Dark downward diagonal"/>
          <p:cNvSpPr>
            <a:spLocks noChangeArrowheads="1"/>
          </p:cNvSpPr>
          <p:nvPr/>
        </p:nvSpPr>
        <p:spPr bwMode="auto">
          <a:xfrm>
            <a:off x="2667000" y="4310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94" name="Rectangle 122" descr="Dark downward diagonal"/>
          <p:cNvSpPr>
            <a:spLocks noChangeArrowheads="1"/>
          </p:cNvSpPr>
          <p:nvPr/>
        </p:nvSpPr>
        <p:spPr bwMode="auto">
          <a:xfrm>
            <a:off x="3124200" y="4310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95" name="Rectangle 123" descr="Dark downward diagonal"/>
          <p:cNvSpPr>
            <a:spLocks noChangeArrowheads="1"/>
          </p:cNvSpPr>
          <p:nvPr/>
        </p:nvSpPr>
        <p:spPr bwMode="auto">
          <a:xfrm>
            <a:off x="1905000" y="3548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96" name="Rectangle 124" descr="Dark downward diagonal"/>
          <p:cNvSpPr>
            <a:spLocks noChangeArrowheads="1"/>
          </p:cNvSpPr>
          <p:nvPr/>
        </p:nvSpPr>
        <p:spPr bwMode="auto">
          <a:xfrm>
            <a:off x="838200"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97" name="Rectangle 125" descr="Dark downward diagonal"/>
          <p:cNvSpPr>
            <a:spLocks noChangeArrowheads="1"/>
          </p:cNvSpPr>
          <p:nvPr/>
        </p:nvSpPr>
        <p:spPr bwMode="auto">
          <a:xfrm>
            <a:off x="1295400"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98" name="Text Box 126"/>
          <p:cNvSpPr txBox="1">
            <a:spLocks noChangeArrowheads="1"/>
          </p:cNvSpPr>
          <p:nvPr/>
        </p:nvSpPr>
        <p:spPr bwMode="auto">
          <a:xfrm>
            <a:off x="9906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284799" name="Text Box 127"/>
          <p:cNvSpPr txBox="1">
            <a:spLocks noChangeArrowheads="1"/>
          </p:cNvSpPr>
          <p:nvPr/>
        </p:nvSpPr>
        <p:spPr bwMode="auto">
          <a:xfrm>
            <a:off x="4953000" y="5072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284800" name="Text Box 128"/>
          <p:cNvSpPr txBox="1">
            <a:spLocks noChangeArrowheads="1"/>
          </p:cNvSpPr>
          <p:nvPr/>
        </p:nvSpPr>
        <p:spPr bwMode="auto">
          <a:xfrm>
            <a:off x="3581400" y="5072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284801" name="Text Box 129"/>
          <p:cNvSpPr txBox="1">
            <a:spLocks noChangeArrowheads="1"/>
          </p:cNvSpPr>
          <p:nvPr/>
        </p:nvSpPr>
        <p:spPr bwMode="auto">
          <a:xfrm>
            <a:off x="1600200" y="3548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284802" name="Text Box 130"/>
          <p:cNvSpPr txBox="1">
            <a:spLocks noChangeArrowheads="1"/>
          </p:cNvSpPr>
          <p:nvPr/>
        </p:nvSpPr>
        <p:spPr bwMode="auto">
          <a:xfrm>
            <a:off x="3389313" y="4919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84803" name="Text Box 131"/>
          <p:cNvSpPr txBox="1">
            <a:spLocks noChangeArrowheads="1"/>
          </p:cNvSpPr>
          <p:nvPr/>
        </p:nvSpPr>
        <p:spPr bwMode="auto">
          <a:xfrm>
            <a:off x="1371600" y="3395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84804" name="Text Box 132"/>
          <p:cNvSpPr txBox="1">
            <a:spLocks noChangeArrowheads="1"/>
          </p:cNvSpPr>
          <p:nvPr/>
        </p:nvSpPr>
        <p:spPr bwMode="auto">
          <a:xfrm>
            <a:off x="2703513" y="2557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84805" name="Text Box 133"/>
          <p:cNvSpPr txBox="1">
            <a:spLocks noChangeArrowheads="1"/>
          </p:cNvSpPr>
          <p:nvPr/>
        </p:nvSpPr>
        <p:spPr bwMode="auto">
          <a:xfrm>
            <a:off x="2246313" y="2557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84806" name="Text Box 134"/>
          <p:cNvSpPr txBox="1">
            <a:spLocks noChangeArrowheads="1"/>
          </p:cNvSpPr>
          <p:nvPr/>
        </p:nvSpPr>
        <p:spPr bwMode="auto">
          <a:xfrm>
            <a:off x="3694113" y="3395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84807" name="Text Box 135"/>
          <p:cNvSpPr txBox="1">
            <a:spLocks noChangeArrowheads="1"/>
          </p:cNvSpPr>
          <p:nvPr/>
        </p:nvSpPr>
        <p:spPr bwMode="auto">
          <a:xfrm>
            <a:off x="3236913" y="3395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84808" name="Text Box 136"/>
          <p:cNvSpPr txBox="1">
            <a:spLocks noChangeArrowheads="1"/>
          </p:cNvSpPr>
          <p:nvPr/>
        </p:nvSpPr>
        <p:spPr bwMode="auto">
          <a:xfrm>
            <a:off x="4495800" y="4157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84809" name="Text Box 137"/>
          <p:cNvSpPr txBox="1">
            <a:spLocks noChangeArrowheads="1"/>
          </p:cNvSpPr>
          <p:nvPr/>
        </p:nvSpPr>
        <p:spPr bwMode="auto">
          <a:xfrm>
            <a:off x="4038600" y="41576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84810" name="Rectangle 138"/>
          <p:cNvSpPr>
            <a:spLocks noChangeArrowheads="1"/>
          </p:cNvSpPr>
          <p:nvPr/>
        </p:nvSpPr>
        <p:spPr bwMode="auto">
          <a:xfrm>
            <a:off x="27432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811" name="Text Box 139"/>
          <p:cNvSpPr txBox="1">
            <a:spLocks noChangeArrowheads="1"/>
          </p:cNvSpPr>
          <p:nvPr/>
        </p:nvSpPr>
        <p:spPr bwMode="auto">
          <a:xfrm>
            <a:off x="2895600" y="5834063"/>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284812" name="Line 140"/>
          <p:cNvSpPr>
            <a:spLocks noChangeShapeType="1"/>
          </p:cNvSpPr>
          <p:nvPr/>
        </p:nvSpPr>
        <p:spPr bwMode="auto">
          <a:xfrm>
            <a:off x="32004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813" name="Line 141"/>
          <p:cNvSpPr>
            <a:spLocks noChangeShapeType="1"/>
          </p:cNvSpPr>
          <p:nvPr/>
        </p:nvSpPr>
        <p:spPr bwMode="auto">
          <a:xfrm>
            <a:off x="2895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814" name="Rectangle 142" descr="Dark downward diagonal"/>
          <p:cNvSpPr>
            <a:spLocks noChangeArrowheads="1"/>
          </p:cNvSpPr>
          <p:nvPr/>
        </p:nvSpPr>
        <p:spPr bwMode="auto">
          <a:xfrm>
            <a:off x="27432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815" name="Rectangle 143" descr="Dark downward diagonal"/>
          <p:cNvSpPr>
            <a:spLocks noChangeArrowheads="1"/>
          </p:cNvSpPr>
          <p:nvPr/>
        </p:nvSpPr>
        <p:spPr bwMode="auto">
          <a:xfrm>
            <a:off x="3200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820" name="Rectangle 148" descr="Dark downward diagonal"/>
          <p:cNvSpPr>
            <a:spLocks noChangeArrowheads="1"/>
          </p:cNvSpPr>
          <p:nvPr/>
        </p:nvSpPr>
        <p:spPr bwMode="auto">
          <a:xfrm>
            <a:off x="3429000" y="5072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821" name="Line 149"/>
          <p:cNvSpPr>
            <a:spLocks noChangeShapeType="1"/>
          </p:cNvSpPr>
          <p:nvPr/>
        </p:nvSpPr>
        <p:spPr bwMode="auto">
          <a:xfrm flipV="1">
            <a:off x="3810000" y="53721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822" name="Text Box 150"/>
          <p:cNvSpPr txBox="1">
            <a:spLocks noChangeArrowheads="1"/>
          </p:cNvSpPr>
          <p:nvPr/>
        </p:nvSpPr>
        <p:spPr bwMode="auto">
          <a:xfrm>
            <a:off x="3505200" y="56769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284823" name="Line 151"/>
          <p:cNvSpPr>
            <a:spLocks noChangeShapeType="1"/>
          </p:cNvSpPr>
          <p:nvPr/>
        </p:nvSpPr>
        <p:spPr bwMode="auto">
          <a:xfrm flipV="1">
            <a:off x="3048000" y="61341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824" name="Text Box 152"/>
          <p:cNvSpPr txBox="1">
            <a:spLocks noChangeArrowheads="1"/>
          </p:cNvSpPr>
          <p:nvPr/>
        </p:nvSpPr>
        <p:spPr bwMode="auto">
          <a:xfrm>
            <a:off x="2438400" y="62865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2000"/>
                                        <p:tgtEl>
                                          <p:spTgt spid="284810"/>
                                        </p:tgtEl>
                                      </p:cBhvr>
                                    </p:animEffect>
                                    <p:set>
                                      <p:cBhvr>
                                        <p:cTn id="7" dur="1" fill="hold">
                                          <p:stCondLst>
                                            <p:cond delay="1999"/>
                                          </p:stCondLst>
                                        </p:cTn>
                                        <p:tgtEl>
                                          <p:spTgt spid="28481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84743"/>
                                        </p:tgtEl>
                                        <p:attrNameLst>
                                          <p:attrName>style.visibility</p:attrName>
                                        </p:attrNameLst>
                                      </p:cBhvr>
                                      <p:to>
                                        <p:strVal val="visible"/>
                                      </p:to>
                                    </p:set>
                                    <p:animEffect transition="in" filter="fade">
                                      <p:cBhvr>
                                        <p:cTn id="10" dur="2000"/>
                                        <p:tgtEl>
                                          <p:spTgt spid="284743"/>
                                        </p:tgtEl>
                                      </p:cBhvr>
                                    </p:animEffect>
                                  </p:childTnLst>
                                </p:cTn>
                              </p:par>
                              <p:par>
                                <p:cTn id="11" presetID="10" presetClass="exit" presetSubtype="0" fill="hold" grpId="0" nodeType="withEffect">
                                  <p:stCondLst>
                                    <p:cond delay="0"/>
                                  </p:stCondLst>
                                  <p:childTnLst>
                                    <p:animEffect transition="out" filter="fade">
                                      <p:cBhvr>
                                        <p:cTn id="12" dur="2000"/>
                                        <p:tgtEl>
                                          <p:spTgt spid="284811"/>
                                        </p:tgtEl>
                                      </p:cBhvr>
                                    </p:animEffect>
                                    <p:set>
                                      <p:cBhvr>
                                        <p:cTn id="13" dur="1" fill="hold">
                                          <p:stCondLst>
                                            <p:cond delay="1999"/>
                                          </p:stCondLst>
                                        </p:cTn>
                                        <p:tgtEl>
                                          <p:spTgt spid="284811"/>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284812"/>
                                        </p:tgtEl>
                                      </p:cBhvr>
                                    </p:animEffect>
                                    <p:set>
                                      <p:cBhvr>
                                        <p:cTn id="16" dur="1" fill="hold">
                                          <p:stCondLst>
                                            <p:cond delay="1999"/>
                                          </p:stCondLst>
                                        </p:cTn>
                                        <p:tgtEl>
                                          <p:spTgt spid="284812"/>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284813"/>
                                        </p:tgtEl>
                                      </p:cBhvr>
                                    </p:animEffect>
                                    <p:set>
                                      <p:cBhvr>
                                        <p:cTn id="19" dur="1" fill="hold">
                                          <p:stCondLst>
                                            <p:cond delay="1999"/>
                                          </p:stCondLst>
                                        </p:cTn>
                                        <p:tgtEl>
                                          <p:spTgt spid="284813"/>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284814"/>
                                        </p:tgtEl>
                                      </p:cBhvr>
                                    </p:animEffect>
                                    <p:set>
                                      <p:cBhvr>
                                        <p:cTn id="22" dur="1" fill="hold">
                                          <p:stCondLst>
                                            <p:cond delay="1999"/>
                                          </p:stCondLst>
                                        </p:cTn>
                                        <p:tgtEl>
                                          <p:spTgt spid="28481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2000"/>
                                        <p:tgtEl>
                                          <p:spTgt spid="284815"/>
                                        </p:tgtEl>
                                      </p:cBhvr>
                                    </p:animEffect>
                                    <p:set>
                                      <p:cBhvr>
                                        <p:cTn id="25" dur="1" fill="hold">
                                          <p:stCondLst>
                                            <p:cond delay="1999"/>
                                          </p:stCondLst>
                                        </p:cTn>
                                        <p:tgtEl>
                                          <p:spTgt spid="284815"/>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284823"/>
                                        </p:tgtEl>
                                      </p:cBhvr>
                                    </p:animEffect>
                                    <p:set>
                                      <p:cBhvr>
                                        <p:cTn id="28" dur="1" fill="hold">
                                          <p:stCondLst>
                                            <p:cond delay="499"/>
                                          </p:stCondLst>
                                        </p:cTn>
                                        <p:tgtEl>
                                          <p:spTgt spid="284823"/>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284824"/>
                                        </p:tgtEl>
                                      </p:cBhvr>
                                    </p:animEffect>
                                    <p:set>
                                      <p:cBhvr>
                                        <p:cTn id="31" dur="1" fill="hold">
                                          <p:stCondLst>
                                            <p:cond delay="499"/>
                                          </p:stCondLst>
                                        </p:cTn>
                                        <p:tgtEl>
                                          <p:spTgt spid="2848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743" grpId="0"/>
      <p:bldP spid="284810" grpId="0" animBg="1"/>
      <p:bldP spid="284811" grpId="0"/>
      <p:bldP spid="284812" grpId="0" animBg="1"/>
      <p:bldP spid="284813" grpId="0" animBg="1"/>
      <p:bldP spid="284814" grpId="0" animBg="1"/>
      <p:bldP spid="284815" grpId="0" animBg="1"/>
      <p:bldP spid="284823" grpId="0" animBg="1"/>
      <p:bldP spid="28482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Write an algorithm to delete a node, which has one child from a binary search tree.</a:t>
            </a:r>
          </a:p>
        </p:txBody>
      </p:sp>
      <p:sp>
        <p:nvSpPr>
          <p:cNvPr id="754693" name="Text Box 5"/>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54690"/>
                                        </p:tgtEl>
                                        <p:attrNameLst>
                                          <p:attrName>style.visibility</p:attrName>
                                        </p:attrNameLst>
                                      </p:cBhvr>
                                      <p:to>
                                        <p:strVal val="visible"/>
                                      </p:to>
                                    </p:set>
                                    <p:animEffect transition="in" filter="dissolve">
                                      <p:cBhvr>
                                        <p:cTn id="7" dur="500"/>
                                        <p:tgtEl>
                                          <p:spTgt spid="75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0"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907" name="Rectangle 35"/>
          <p:cNvSpPr>
            <a:spLocks noChangeArrowheads="1"/>
          </p:cNvSpPr>
          <p:nvPr/>
        </p:nvSpPr>
        <p:spPr bwMode="auto">
          <a:xfrm>
            <a:off x="1525588" y="1598613"/>
            <a:ext cx="3748087"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Algorithm to delete a node with one child.</a:t>
            </a:r>
          </a:p>
        </p:txBody>
      </p:sp>
      <p:sp>
        <p:nvSpPr>
          <p:cNvPr id="335910" name="Text Box 38"/>
          <p:cNvSpPr txBox="1">
            <a:spLocks noChangeArrowheads="1"/>
          </p:cNvSpPr>
          <p:nvPr/>
        </p:nvSpPr>
        <p:spPr bwMode="auto">
          <a:xfrm>
            <a:off x="5486400" y="13716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left child:</a:t>
            </a:r>
          </a:p>
          <a:p>
            <a:pPr lvl="1">
              <a:buFontTx/>
              <a:buAutoNum type="alphaLcPeriod"/>
            </a:pPr>
            <a:r>
              <a:rPr lang="en-US" sz="1200">
                <a:solidFill>
                  <a:schemeClr val="accent2"/>
                </a:solidFill>
              </a:rPr>
              <a:t>Mark the left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right child:</a:t>
            </a:r>
          </a:p>
          <a:p>
            <a:pPr lvl="1">
              <a:buFontTx/>
              <a:buAutoNum type="alphaLcPeriod"/>
            </a:pPr>
            <a:r>
              <a:rPr lang="en-US" sz="1200">
                <a:solidFill>
                  <a:schemeClr val="accent2"/>
                </a:solidFill>
              </a:rPr>
              <a:t>Mark the right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root node:</a:t>
            </a:r>
          </a:p>
          <a:p>
            <a:pPr lvl="1">
              <a:buFontTx/>
              <a:buAutoNum type="alphaLcPeriod"/>
            </a:pPr>
            <a:r>
              <a:rPr lang="en-US" sz="1200">
                <a:solidFill>
                  <a:schemeClr val="accent2"/>
                </a:solidFill>
              </a:rPr>
              <a:t>Mark child as root.</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left child of parent:</a:t>
            </a:r>
          </a:p>
          <a:p>
            <a:pPr lvl="1">
              <a:buFontTx/>
              <a:buAutoNum type="alphaLcPeriod"/>
            </a:pPr>
            <a:r>
              <a:rPr lang="en-US" sz="1200">
                <a:solidFill>
                  <a:schemeClr val="accent2"/>
                </a:solidFill>
              </a:rPr>
              <a:t>Make left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right child of parent:</a:t>
            </a:r>
          </a:p>
          <a:p>
            <a:pPr lvl="1">
              <a:buFontTx/>
              <a:buAutoNum type="alphaLcPeriod"/>
            </a:pPr>
            <a:r>
              <a:rPr lang="en-US" sz="1200">
                <a:solidFill>
                  <a:schemeClr val="accent2"/>
                </a:solidFill>
              </a:rPr>
              <a:t>Make right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Release the memory of currentNode.</a:t>
            </a:r>
          </a:p>
        </p:txBody>
      </p:sp>
      <p:sp>
        <p:nvSpPr>
          <p:cNvPr id="335911" name="Line 39"/>
          <p:cNvSpPr>
            <a:spLocks noChangeShapeType="1"/>
          </p:cNvSpPr>
          <p:nvPr/>
        </p:nvSpPr>
        <p:spPr bwMode="auto">
          <a:xfrm>
            <a:off x="3657600" y="37893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12" name="Line 40"/>
          <p:cNvSpPr>
            <a:spLocks noChangeShapeType="1"/>
          </p:cNvSpPr>
          <p:nvPr/>
        </p:nvSpPr>
        <p:spPr bwMode="auto">
          <a:xfrm>
            <a:off x="4306888" y="4475163"/>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13" name="Line 41"/>
          <p:cNvSpPr>
            <a:spLocks noChangeShapeType="1"/>
          </p:cNvSpPr>
          <p:nvPr/>
        </p:nvSpPr>
        <p:spPr bwMode="auto">
          <a:xfrm flipH="1">
            <a:off x="2743200" y="37893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14" name="Line 42"/>
          <p:cNvSpPr>
            <a:spLocks noChangeShapeType="1"/>
          </p:cNvSpPr>
          <p:nvPr/>
        </p:nvSpPr>
        <p:spPr bwMode="auto">
          <a:xfrm flipH="1">
            <a:off x="4191000" y="5313363"/>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15" name="Line 43"/>
          <p:cNvSpPr>
            <a:spLocks noChangeShapeType="1"/>
          </p:cNvSpPr>
          <p:nvPr/>
        </p:nvSpPr>
        <p:spPr bwMode="auto">
          <a:xfrm flipH="1">
            <a:off x="3352800" y="4475163"/>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16" name="Line 44"/>
          <p:cNvSpPr>
            <a:spLocks noChangeShapeType="1"/>
          </p:cNvSpPr>
          <p:nvPr/>
        </p:nvSpPr>
        <p:spPr bwMode="auto">
          <a:xfrm flipH="1">
            <a:off x="990600" y="3789363"/>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17" name="Line 45"/>
          <p:cNvSpPr>
            <a:spLocks noChangeShapeType="1"/>
          </p:cNvSpPr>
          <p:nvPr/>
        </p:nvSpPr>
        <p:spPr bwMode="auto">
          <a:xfrm flipH="1">
            <a:off x="1752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18" name="Rectangle 46"/>
          <p:cNvSpPr>
            <a:spLocks noChangeArrowheads="1"/>
          </p:cNvSpPr>
          <p:nvPr/>
        </p:nvSpPr>
        <p:spPr bwMode="auto">
          <a:xfrm>
            <a:off x="2286000" y="26463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19" name="Line 47"/>
          <p:cNvSpPr>
            <a:spLocks noChangeShapeType="1"/>
          </p:cNvSpPr>
          <p:nvPr/>
        </p:nvSpPr>
        <p:spPr bwMode="auto">
          <a:xfrm>
            <a:off x="2895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20" name="Rectangle 48"/>
          <p:cNvSpPr>
            <a:spLocks noChangeArrowheads="1"/>
          </p:cNvSpPr>
          <p:nvPr/>
        </p:nvSpPr>
        <p:spPr bwMode="auto">
          <a:xfrm>
            <a:off x="31242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21" name="Rectangle 49"/>
          <p:cNvSpPr>
            <a:spLocks noChangeArrowheads="1"/>
          </p:cNvSpPr>
          <p:nvPr/>
        </p:nvSpPr>
        <p:spPr bwMode="auto">
          <a:xfrm>
            <a:off x="3773488"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22" name="Rectangle 50"/>
          <p:cNvSpPr>
            <a:spLocks noChangeArrowheads="1"/>
          </p:cNvSpPr>
          <p:nvPr/>
        </p:nvSpPr>
        <p:spPr bwMode="auto">
          <a:xfrm>
            <a:off x="3733800" y="5770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23" name="Rectangle 51"/>
          <p:cNvSpPr>
            <a:spLocks noChangeArrowheads="1"/>
          </p:cNvSpPr>
          <p:nvPr/>
        </p:nvSpPr>
        <p:spPr bwMode="auto">
          <a:xfrm>
            <a:off x="3048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24" name="Rectangle 52"/>
          <p:cNvSpPr>
            <a:spLocks noChangeArrowheads="1"/>
          </p:cNvSpPr>
          <p:nvPr/>
        </p:nvSpPr>
        <p:spPr bwMode="auto">
          <a:xfrm>
            <a:off x="44196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25" name="Rectangle 53"/>
          <p:cNvSpPr>
            <a:spLocks noChangeArrowheads="1"/>
          </p:cNvSpPr>
          <p:nvPr/>
        </p:nvSpPr>
        <p:spPr bwMode="auto">
          <a:xfrm>
            <a:off x="2438400"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26" name="Rectangle 54"/>
          <p:cNvSpPr>
            <a:spLocks noChangeArrowheads="1"/>
          </p:cNvSpPr>
          <p:nvPr/>
        </p:nvSpPr>
        <p:spPr bwMode="auto">
          <a:xfrm>
            <a:off x="1524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27" name="Rectangle 55"/>
          <p:cNvSpPr>
            <a:spLocks noChangeArrowheads="1"/>
          </p:cNvSpPr>
          <p:nvPr/>
        </p:nvSpPr>
        <p:spPr bwMode="auto">
          <a:xfrm>
            <a:off x="762000" y="43227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28" name="Text Box 56"/>
          <p:cNvSpPr txBox="1">
            <a:spLocks noChangeArrowheads="1"/>
          </p:cNvSpPr>
          <p:nvPr/>
        </p:nvSpPr>
        <p:spPr bwMode="auto">
          <a:xfrm>
            <a:off x="2438400" y="26463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335929" name="Text Box 57"/>
          <p:cNvSpPr txBox="1">
            <a:spLocks noChangeArrowheads="1"/>
          </p:cNvSpPr>
          <p:nvPr/>
        </p:nvSpPr>
        <p:spPr bwMode="auto">
          <a:xfrm>
            <a:off x="3200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335930" name="Text Box 58"/>
          <p:cNvSpPr txBox="1">
            <a:spLocks noChangeArrowheads="1"/>
          </p:cNvSpPr>
          <p:nvPr/>
        </p:nvSpPr>
        <p:spPr bwMode="auto">
          <a:xfrm>
            <a:off x="2590800"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335931" name="Text Box 59"/>
          <p:cNvSpPr txBox="1">
            <a:spLocks noChangeArrowheads="1"/>
          </p:cNvSpPr>
          <p:nvPr/>
        </p:nvSpPr>
        <p:spPr bwMode="auto">
          <a:xfrm>
            <a:off x="3925888"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335932" name="Text Box 60"/>
          <p:cNvSpPr txBox="1">
            <a:spLocks noChangeArrowheads="1"/>
          </p:cNvSpPr>
          <p:nvPr/>
        </p:nvSpPr>
        <p:spPr bwMode="auto">
          <a:xfrm>
            <a:off x="3886200" y="5786438"/>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a:p>
            <a:endParaRPr lang="en-US" sz="1400" b="1"/>
          </a:p>
        </p:txBody>
      </p:sp>
      <p:sp>
        <p:nvSpPr>
          <p:cNvPr id="335933" name="Line 61"/>
          <p:cNvSpPr>
            <a:spLocks noChangeShapeType="1"/>
          </p:cNvSpPr>
          <p:nvPr/>
        </p:nvSpPr>
        <p:spPr bwMode="auto">
          <a:xfrm>
            <a:off x="27432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34" name="Line 62"/>
          <p:cNvSpPr>
            <a:spLocks noChangeShapeType="1"/>
          </p:cNvSpPr>
          <p:nvPr/>
        </p:nvSpPr>
        <p:spPr bwMode="auto">
          <a:xfrm>
            <a:off x="24384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35" name="Line 63"/>
          <p:cNvSpPr>
            <a:spLocks noChangeShapeType="1"/>
          </p:cNvSpPr>
          <p:nvPr/>
        </p:nvSpPr>
        <p:spPr bwMode="auto">
          <a:xfrm>
            <a:off x="3505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36" name="Line 64"/>
          <p:cNvSpPr>
            <a:spLocks noChangeShapeType="1"/>
          </p:cNvSpPr>
          <p:nvPr/>
        </p:nvSpPr>
        <p:spPr bwMode="auto">
          <a:xfrm>
            <a:off x="3200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37" name="Line 65"/>
          <p:cNvSpPr>
            <a:spLocks noChangeShapeType="1"/>
          </p:cNvSpPr>
          <p:nvPr/>
        </p:nvSpPr>
        <p:spPr bwMode="auto">
          <a:xfrm>
            <a:off x="28956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38" name="Line 66"/>
          <p:cNvSpPr>
            <a:spLocks noChangeShapeType="1"/>
          </p:cNvSpPr>
          <p:nvPr/>
        </p:nvSpPr>
        <p:spPr bwMode="auto">
          <a:xfrm>
            <a:off x="25908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39" name="Line 67"/>
          <p:cNvSpPr>
            <a:spLocks noChangeShapeType="1"/>
          </p:cNvSpPr>
          <p:nvPr/>
        </p:nvSpPr>
        <p:spPr bwMode="auto">
          <a:xfrm>
            <a:off x="42306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40" name="Line 68"/>
          <p:cNvSpPr>
            <a:spLocks noChangeShapeType="1"/>
          </p:cNvSpPr>
          <p:nvPr/>
        </p:nvSpPr>
        <p:spPr bwMode="auto">
          <a:xfrm>
            <a:off x="39258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41" name="Line 69"/>
          <p:cNvSpPr>
            <a:spLocks noChangeShapeType="1"/>
          </p:cNvSpPr>
          <p:nvPr/>
        </p:nvSpPr>
        <p:spPr bwMode="auto">
          <a:xfrm>
            <a:off x="48768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42" name="Line 70"/>
          <p:cNvSpPr>
            <a:spLocks noChangeShapeType="1"/>
          </p:cNvSpPr>
          <p:nvPr/>
        </p:nvSpPr>
        <p:spPr bwMode="auto">
          <a:xfrm>
            <a:off x="45720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43" name="Line 71"/>
          <p:cNvSpPr>
            <a:spLocks noChangeShapeType="1"/>
          </p:cNvSpPr>
          <p:nvPr/>
        </p:nvSpPr>
        <p:spPr bwMode="auto">
          <a:xfrm>
            <a:off x="35814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44" name="Line 72"/>
          <p:cNvSpPr>
            <a:spLocks noChangeShapeType="1"/>
          </p:cNvSpPr>
          <p:nvPr/>
        </p:nvSpPr>
        <p:spPr bwMode="auto">
          <a:xfrm>
            <a:off x="32766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45" name="Line 73"/>
          <p:cNvSpPr>
            <a:spLocks noChangeShapeType="1"/>
          </p:cNvSpPr>
          <p:nvPr/>
        </p:nvSpPr>
        <p:spPr bwMode="auto">
          <a:xfrm>
            <a:off x="41910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46" name="Line 74"/>
          <p:cNvSpPr>
            <a:spLocks noChangeShapeType="1"/>
          </p:cNvSpPr>
          <p:nvPr/>
        </p:nvSpPr>
        <p:spPr bwMode="auto">
          <a:xfrm>
            <a:off x="38862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47" name="Line 75"/>
          <p:cNvSpPr>
            <a:spLocks noChangeShapeType="1"/>
          </p:cNvSpPr>
          <p:nvPr/>
        </p:nvSpPr>
        <p:spPr bwMode="auto">
          <a:xfrm>
            <a:off x="1981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48" name="Line 76"/>
          <p:cNvSpPr>
            <a:spLocks noChangeShapeType="1"/>
          </p:cNvSpPr>
          <p:nvPr/>
        </p:nvSpPr>
        <p:spPr bwMode="auto">
          <a:xfrm>
            <a:off x="1676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49" name="Line 77"/>
          <p:cNvSpPr>
            <a:spLocks noChangeShapeType="1"/>
          </p:cNvSpPr>
          <p:nvPr/>
        </p:nvSpPr>
        <p:spPr bwMode="auto">
          <a:xfrm>
            <a:off x="12192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50" name="Line 78"/>
          <p:cNvSpPr>
            <a:spLocks noChangeShapeType="1"/>
          </p:cNvSpPr>
          <p:nvPr/>
        </p:nvSpPr>
        <p:spPr bwMode="auto">
          <a:xfrm>
            <a:off x="9144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51" name="Rectangle 79" descr="Dark downward diagonal"/>
          <p:cNvSpPr>
            <a:spLocks noChangeArrowheads="1"/>
          </p:cNvSpPr>
          <p:nvPr/>
        </p:nvSpPr>
        <p:spPr bwMode="auto">
          <a:xfrm>
            <a:off x="48768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52" name="Rectangle 80" descr="Dark downward diagonal"/>
          <p:cNvSpPr>
            <a:spLocks noChangeArrowheads="1"/>
          </p:cNvSpPr>
          <p:nvPr/>
        </p:nvSpPr>
        <p:spPr bwMode="auto">
          <a:xfrm>
            <a:off x="31242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53" name="Rectangle 81" descr="Dark downward diagonal"/>
          <p:cNvSpPr>
            <a:spLocks noChangeArrowheads="1"/>
          </p:cNvSpPr>
          <p:nvPr/>
        </p:nvSpPr>
        <p:spPr bwMode="auto">
          <a:xfrm>
            <a:off x="35814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54" name="Rectangle 82" descr="Dark downward diagonal"/>
          <p:cNvSpPr>
            <a:spLocks noChangeArrowheads="1"/>
          </p:cNvSpPr>
          <p:nvPr/>
        </p:nvSpPr>
        <p:spPr bwMode="auto">
          <a:xfrm>
            <a:off x="37338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55" name="Rectangle 83" descr="Dark downward diagonal"/>
          <p:cNvSpPr>
            <a:spLocks noChangeArrowheads="1"/>
          </p:cNvSpPr>
          <p:nvPr/>
        </p:nvSpPr>
        <p:spPr bwMode="auto">
          <a:xfrm>
            <a:off x="41910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56" name="Rectangle 84" descr="Dark downward diagonal"/>
          <p:cNvSpPr>
            <a:spLocks noChangeArrowheads="1"/>
          </p:cNvSpPr>
          <p:nvPr/>
        </p:nvSpPr>
        <p:spPr bwMode="auto">
          <a:xfrm>
            <a:off x="24384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57" name="Rectangle 85" descr="Dark downward diagonal"/>
          <p:cNvSpPr>
            <a:spLocks noChangeArrowheads="1"/>
          </p:cNvSpPr>
          <p:nvPr/>
        </p:nvSpPr>
        <p:spPr bwMode="auto">
          <a:xfrm>
            <a:off x="28956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58" name="Rectangle 86" descr="Dark downward diagonal"/>
          <p:cNvSpPr>
            <a:spLocks noChangeArrowheads="1"/>
          </p:cNvSpPr>
          <p:nvPr/>
        </p:nvSpPr>
        <p:spPr bwMode="auto">
          <a:xfrm>
            <a:off x="1981200" y="3484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59" name="Rectangle 87" descr="Dark downward diagonal"/>
          <p:cNvSpPr>
            <a:spLocks noChangeArrowheads="1"/>
          </p:cNvSpPr>
          <p:nvPr/>
        </p:nvSpPr>
        <p:spPr bwMode="auto">
          <a:xfrm>
            <a:off x="7620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60" name="Rectangle 88" descr="Dark downward diagonal"/>
          <p:cNvSpPr>
            <a:spLocks noChangeArrowheads="1"/>
          </p:cNvSpPr>
          <p:nvPr/>
        </p:nvSpPr>
        <p:spPr bwMode="auto">
          <a:xfrm>
            <a:off x="12192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961" name="Text Box 89"/>
          <p:cNvSpPr txBox="1">
            <a:spLocks noChangeArrowheads="1"/>
          </p:cNvSpPr>
          <p:nvPr/>
        </p:nvSpPr>
        <p:spPr bwMode="auto">
          <a:xfrm>
            <a:off x="914400" y="43227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335962" name="Text Box 90"/>
          <p:cNvSpPr txBox="1">
            <a:spLocks noChangeArrowheads="1"/>
          </p:cNvSpPr>
          <p:nvPr/>
        </p:nvSpPr>
        <p:spPr bwMode="auto">
          <a:xfrm>
            <a:off x="45720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335963" name="Text Box 91"/>
          <p:cNvSpPr txBox="1">
            <a:spLocks noChangeArrowheads="1"/>
          </p:cNvSpPr>
          <p:nvPr/>
        </p:nvSpPr>
        <p:spPr bwMode="auto">
          <a:xfrm>
            <a:off x="32766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335964" name="Text Box 92"/>
          <p:cNvSpPr txBox="1">
            <a:spLocks noChangeArrowheads="1"/>
          </p:cNvSpPr>
          <p:nvPr/>
        </p:nvSpPr>
        <p:spPr bwMode="auto">
          <a:xfrm>
            <a:off x="1676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335965" name="Text Box 93"/>
          <p:cNvSpPr txBox="1">
            <a:spLocks noChangeArrowheads="1"/>
          </p:cNvSpPr>
          <p:nvPr/>
        </p:nvSpPr>
        <p:spPr bwMode="auto">
          <a:xfrm>
            <a:off x="1484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35966" name="Text Box 94"/>
          <p:cNvSpPr txBox="1">
            <a:spLocks noChangeArrowheads="1"/>
          </p:cNvSpPr>
          <p:nvPr/>
        </p:nvSpPr>
        <p:spPr bwMode="auto">
          <a:xfrm>
            <a:off x="27035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35967" name="Text Box 95"/>
          <p:cNvSpPr txBox="1">
            <a:spLocks noChangeArrowheads="1"/>
          </p:cNvSpPr>
          <p:nvPr/>
        </p:nvSpPr>
        <p:spPr bwMode="auto">
          <a:xfrm>
            <a:off x="22463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35968" name="Text Box 96"/>
          <p:cNvSpPr txBox="1">
            <a:spLocks noChangeArrowheads="1"/>
          </p:cNvSpPr>
          <p:nvPr/>
        </p:nvSpPr>
        <p:spPr bwMode="auto">
          <a:xfrm>
            <a:off x="34655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35969" name="Text Box 97"/>
          <p:cNvSpPr txBox="1">
            <a:spLocks noChangeArrowheads="1"/>
          </p:cNvSpPr>
          <p:nvPr/>
        </p:nvSpPr>
        <p:spPr bwMode="auto">
          <a:xfrm>
            <a:off x="3008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35970" name="Text Box 98"/>
          <p:cNvSpPr txBox="1">
            <a:spLocks noChangeArrowheads="1"/>
          </p:cNvSpPr>
          <p:nvPr/>
        </p:nvSpPr>
        <p:spPr bwMode="auto">
          <a:xfrm>
            <a:off x="41910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35971" name="Text Box 99"/>
          <p:cNvSpPr txBox="1">
            <a:spLocks noChangeArrowheads="1"/>
          </p:cNvSpPr>
          <p:nvPr/>
        </p:nvSpPr>
        <p:spPr bwMode="auto">
          <a:xfrm>
            <a:off x="37338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35972" name="Text Box 100"/>
          <p:cNvSpPr txBox="1">
            <a:spLocks noChangeArrowheads="1"/>
          </p:cNvSpPr>
          <p:nvPr/>
        </p:nvSpPr>
        <p:spPr bwMode="auto">
          <a:xfrm>
            <a:off x="4343400" y="4856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35973" name="Line 101"/>
          <p:cNvSpPr>
            <a:spLocks noChangeShapeType="1"/>
          </p:cNvSpPr>
          <p:nvPr/>
        </p:nvSpPr>
        <p:spPr bwMode="auto">
          <a:xfrm>
            <a:off x="2590800" y="24177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5974" name="Text Box 102"/>
          <p:cNvSpPr txBox="1">
            <a:spLocks noChangeArrowheads="1"/>
          </p:cNvSpPr>
          <p:nvPr/>
        </p:nvSpPr>
        <p:spPr bwMode="auto">
          <a:xfrm>
            <a:off x="2438400" y="21891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335978" name="Text Box 106"/>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335979" name="Rectangle 107"/>
          <p:cNvSpPr>
            <a:spLocks noChangeArrowheads="1"/>
          </p:cNvSpPr>
          <p:nvPr/>
        </p:nvSpPr>
        <p:spPr bwMode="auto">
          <a:xfrm>
            <a:off x="1524000" y="1600200"/>
            <a:ext cx="3748088"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80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35910"/>
                                        </p:tgtEl>
                                        <p:attrNameLst>
                                          <p:attrName>style.visibility</p:attrName>
                                        </p:attrNameLst>
                                      </p:cBhvr>
                                      <p:to>
                                        <p:strVal val="visible"/>
                                      </p:to>
                                    </p:set>
                                    <p:animEffect transition="in" filter="dissolve">
                                      <p:cBhvr>
                                        <p:cTn id="7" dur="500"/>
                                        <p:tgtEl>
                                          <p:spTgt spid="3359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5911"/>
                                        </p:tgtEl>
                                        <p:attrNameLst>
                                          <p:attrName>style.visibility</p:attrName>
                                        </p:attrNameLst>
                                      </p:cBhvr>
                                      <p:to>
                                        <p:strVal val="visible"/>
                                      </p:to>
                                    </p:set>
                                    <p:animEffect transition="in" filter="dissolve">
                                      <p:cBhvr>
                                        <p:cTn id="10" dur="500"/>
                                        <p:tgtEl>
                                          <p:spTgt spid="3359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35912"/>
                                        </p:tgtEl>
                                        <p:attrNameLst>
                                          <p:attrName>style.visibility</p:attrName>
                                        </p:attrNameLst>
                                      </p:cBhvr>
                                      <p:to>
                                        <p:strVal val="visible"/>
                                      </p:to>
                                    </p:set>
                                    <p:animEffect transition="in" filter="dissolve">
                                      <p:cBhvr>
                                        <p:cTn id="13" dur="500"/>
                                        <p:tgtEl>
                                          <p:spTgt spid="3359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35913"/>
                                        </p:tgtEl>
                                        <p:attrNameLst>
                                          <p:attrName>style.visibility</p:attrName>
                                        </p:attrNameLst>
                                      </p:cBhvr>
                                      <p:to>
                                        <p:strVal val="visible"/>
                                      </p:to>
                                    </p:set>
                                    <p:animEffect transition="in" filter="dissolve">
                                      <p:cBhvr>
                                        <p:cTn id="16" dur="500"/>
                                        <p:tgtEl>
                                          <p:spTgt spid="3359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35914"/>
                                        </p:tgtEl>
                                        <p:attrNameLst>
                                          <p:attrName>style.visibility</p:attrName>
                                        </p:attrNameLst>
                                      </p:cBhvr>
                                      <p:to>
                                        <p:strVal val="visible"/>
                                      </p:to>
                                    </p:set>
                                    <p:animEffect transition="in" filter="dissolve">
                                      <p:cBhvr>
                                        <p:cTn id="19" dur="500"/>
                                        <p:tgtEl>
                                          <p:spTgt spid="3359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35915"/>
                                        </p:tgtEl>
                                        <p:attrNameLst>
                                          <p:attrName>style.visibility</p:attrName>
                                        </p:attrNameLst>
                                      </p:cBhvr>
                                      <p:to>
                                        <p:strVal val="visible"/>
                                      </p:to>
                                    </p:set>
                                    <p:animEffect transition="in" filter="dissolve">
                                      <p:cBhvr>
                                        <p:cTn id="22" dur="500"/>
                                        <p:tgtEl>
                                          <p:spTgt spid="3359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35916"/>
                                        </p:tgtEl>
                                        <p:attrNameLst>
                                          <p:attrName>style.visibility</p:attrName>
                                        </p:attrNameLst>
                                      </p:cBhvr>
                                      <p:to>
                                        <p:strVal val="visible"/>
                                      </p:to>
                                    </p:set>
                                    <p:animEffect transition="in" filter="dissolve">
                                      <p:cBhvr>
                                        <p:cTn id="25" dur="500"/>
                                        <p:tgtEl>
                                          <p:spTgt spid="3359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35917"/>
                                        </p:tgtEl>
                                        <p:attrNameLst>
                                          <p:attrName>style.visibility</p:attrName>
                                        </p:attrNameLst>
                                      </p:cBhvr>
                                      <p:to>
                                        <p:strVal val="visible"/>
                                      </p:to>
                                    </p:set>
                                    <p:animEffect transition="in" filter="dissolve">
                                      <p:cBhvr>
                                        <p:cTn id="28" dur="500"/>
                                        <p:tgtEl>
                                          <p:spTgt spid="3359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35918"/>
                                        </p:tgtEl>
                                        <p:attrNameLst>
                                          <p:attrName>style.visibility</p:attrName>
                                        </p:attrNameLst>
                                      </p:cBhvr>
                                      <p:to>
                                        <p:strVal val="visible"/>
                                      </p:to>
                                    </p:set>
                                    <p:animEffect transition="in" filter="dissolve">
                                      <p:cBhvr>
                                        <p:cTn id="31" dur="500"/>
                                        <p:tgtEl>
                                          <p:spTgt spid="3359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35919"/>
                                        </p:tgtEl>
                                        <p:attrNameLst>
                                          <p:attrName>style.visibility</p:attrName>
                                        </p:attrNameLst>
                                      </p:cBhvr>
                                      <p:to>
                                        <p:strVal val="visible"/>
                                      </p:to>
                                    </p:set>
                                    <p:animEffect transition="in" filter="dissolve">
                                      <p:cBhvr>
                                        <p:cTn id="34" dur="500"/>
                                        <p:tgtEl>
                                          <p:spTgt spid="3359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35920"/>
                                        </p:tgtEl>
                                        <p:attrNameLst>
                                          <p:attrName>style.visibility</p:attrName>
                                        </p:attrNameLst>
                                      </p:cBhvr>
                                      <p:to>
                                        <p:strVal val="visible"/>
                                      </p:to>
                                    </p:set>
                                    <p:animEffect transition="in" filter="dissolve">
                                      <p:cBhvr>
                                        <p:cTn id="37" dur="500"/>
                                        <p:tgtEl>
                                          <p:spTgt spid="3359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35921"/>
                                        </p:tgtEl>
                                        <p:attrNameLst>
                                          <p:attrName>style.visibility</p:attrName>
                                        </p:attrNameLst>
                                      </p:cBhvr>
                                      <p:to>
                                        <p:strVal val="visible"/>
                                      </p:to>
                                    </p:set>
                                    <p:animEffect transition="in" filter="dissolve">
                                      <p:cBhvr>
                                        <p:cTn id="40" dur="500"/>
                                        <p:tgtEl>
                                          <p:spTgt spid="33592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35922"/>
                                        </p:tgtEl>
                                        <p:attrNameLst>
                                          <p:attrName>style.visibility</p:attrName>
                                        </p:attrNameLst>
                                      </p:cBhvr>
                                      <p:to>
                                        <p:strVal val="visible"/>
                                      </p:to>
                                    </p:set>
                                    <p:animEffect transition="in" filter="dissolve">
                                      <p:cBhvr>
                                        <p:cTn id="43" dur="500"/>
                                        <p:tgtEl>
                                          <p:spTgt spid="33592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35923"/>
                                        </p:tgtEl>
                                        <p:attrNameLst>
                                          <p:attrName>style.visibility</p:attrName>
                                        </p:attrNameLst>
                                      </p:cBhvr>
                                      <p:to>
                                        <p:strVal val="visible"/>
                                      </p:to>
                                    </p:set>
                                    <p:animEffect transition="in" filter="dissolve">
                                      <p:cBhvr>
                                        <p:cTn id="46" dur="500"/>
                                        <p:tgtEl>
                                          <p:spTgt spid="33592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35924"/>
                                        </p:tgtEl>
                                        <p:attrNameLst>
                                          <p:attrName>style.visibility</p:attrName>
                                        </p:attrNameLst>
                                      </p:cBhvr>
                                      <p:to>
                                        <p:strVal val="visible"/>
                                      </p:to>
                                    </p:set>
                                    <p:animEffect transition="in" filter="dissolve">
                                      <p:cBhvr>
                                        <p:cTn id="49" dur="500"/>
                                        <p:tgtEl>
                                          <p:spTgt spid="33592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35925"/>
                                        </p:tgtEl>
                                        <p:attrNameLst>
                                          <p:attrName>style.visibility</p:attrName>
                                        </p:attrNameLst>
                                      </p:cBhvr>
                                      <p:to>
                                        <p:strVal val="visible"/>
                                      </p:to>
                                    </p:set>
                                    <p:animEffect transition="in" filter="dissolve">
                                      <p:cBhvr>
                                        <p:cTn id="52" dur="500"/>
                                        <p:tgtEl>
                                          <p:spTgt spid="33592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35926"/>
                                        </p:tgtEl>
                                        <p:attrNameLst>
                                          <p:attrName>style.visibility</p:attrName>
                                        </p:attrNameLst>
                                      </p:cBhvr>
                                      <p:to>
                                        <p:strVal val="visible"/>
                                      </p:to>
                                    </p:set>
                                    <p:animEffect transition="in" filter="dissolve">
                                      <p:cBhvr>
                                        <p:cTn id="55" dur="500"/>
                                        <p:tgtEl>
                                          <p:spTgt spid="33592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35927"/>
                                        </p:tgtEl>
                                        <p:attrNameLst>
                                          <p:attrName>style.visibility</p:attrName>
                                        </p:attrNameLst>
                                      </p:cBhvr>
                                      <p:to>
                                        <p:strVal val="visible"/>
                                      </p:to>
                                    </p:set>
                                    <p:animEffect transition="in" filter="dissolve">
                                      <p:cBhvr>
                                        <p:cTn id="58" dur="500"/>
                                        <p:tgtEl>
                                          <p:spTgt spid="33592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35928"/>
                                        </p:tgtEl>
                                        <p:attrNameLst>
                                          <p:attrName>style.visibility</p:attrName>
                                        </p:attrNameLst>
                                      </p:cBhvr>
                                      <p:to>
                                        <p:strVal val="visible"/>
                                      </p:to>
                                    </p:set>
                                    <p:animEffect transition="in" filter="dissolve">
                                      <p:cBhvr>
                                        <p:cTn id="61" dur="500"/>
                                        <p:tgtEl>
                                          <p:spTgt spid="33592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35929"/>
                                        </p:tgtEl>
                                        <p:attrNameLst>
                                          <p:attrName>style.visibility</p:attrName>
                                        </p:attrNameLst>
                                      </p:cBhvr>
                                      <p:to>
                                        <p:strVal val="visible"/>
                                      </p:to>
                                    </p:set>
                                    <p:animEffect transition="in" filter="dissolve">
                                      <p:cBhvr>
                                        <p:cTn id="64" dur="500"/>
                                        <p:tgtEl>
                                          <p:spTgt spid="33592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35930"/>
                                        </p:tgtEl>
                                        <p:attrNameLst>
                                          <p:attrName>style.visibility</p:attrName>
                                        </p:attrNameLst>
                                      </p:cBhvr>
                                      <p:to>
                                        <p:strVal val="visible"/>
                                      </p:to>
                                    </p:set>
                                    <p:animEffect transition="in" filter="dissolve">
                                      <p:cBhvr>
                                        <p:cTn id="67" dur="500"/>
                                        <p:tgtEl>
                                          <p:spTgt spid="33593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35931"/>
                                        </p:tgtEl>
                                        <p:attrNameLst>
                                          <p:attrName>style.visibility</p:attrName>
                                        </p:attrNameLst>
                                      </p:cBhvr>
                                      <p:to>
                                        <p:strVal val="visible"/>
                                      </p:to>
                                    </p:set>
                                    <p:animEffect transition="in" filter="dissolve">
                                      <p:cBhvr>
                                        <p:cTn id="70" dur="500"/>
                                        <p:tgtEl>
                                          <p:spTgt spid="33593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335932"/>
                                        </p:tgtEl>
                                        <p:attrNameLst>
                                          <p:attrName>style.visibility</p:attrName>
                                        </p:attrNameLst>
                                      </p:cBhvr>
                                      <p:to>
                                        <p:strVal val="visible"/>
                                      </p:to>
                                    </p:set>
                                    <p:animEffect transition="in" filter="dissolve">
                                      <p:cBhvr>
                                        <p:cTn id="73" dur="500"/>
                                        <p:tgtEl>
                                          <p:spTgt spid="33593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35933"/>
                                        </p:tgtEl>
                                        <p:attrNameLst>
                                          <p:attrName>style.visibility</p:attrName>
                                        </p:attrNameLst>
                                      </p:cBhvr>
                                      <p:to>
                                        <p:strVal val="visible"/>
                                      </p:to>
                                    </p:set>
                                    <p:animEffect transition="in" filter="dissolve">
                                      <p:cBhvr>
                                        <p:cTn id="76" dur="500"/>
                                        <p:tgtEl>
                                          <p:spTgt spid="33593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35934"/>
                                        </p:tgtEl>
                                        <p:attrNameLst>
                                          <p:attrName>style.visibility</p:attrName>
                                        </p:attrNameLst>
                                      </p:cBhvr>
                                      <p:to>
                                        <p:strVal val="visible"/>
                                      </p:to>
                                    </p:set>
                                    <p:animEffect transition="in" filter="dissolve">
                                      <p:cBhvr>
                                        <p:cTn id="79" dur="500"/>
                                        <p:tgtEl>
                                          <p:spTgt spid="33593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35935"/>
                                        </p:tgtEl>
                                        <p:attrNameLst>
                                          <p:attrName>style.visibility</p:attrName>
                                        </p:attrNameLst>
                                      </p:cBhvr>
                                      <p:to>
                                        <p:strVal val="visible"/>
                                      </p:to>
                                    </p:set>
                                    <p:animEffect transition="in" filter="dissolve">
                                      <p:cBhvr>
                                        <p:cTn id="82" dur="500"/>
                                        <p:tgtEl>
                                          <p:spTgt spid="33593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35936"/>
                                        </p:tgtEl>
                                        <p:attrNameLst>
                                          <p:attrName>style.visibility</p:attrName>
                                        </p:attrNameLst>
                                      </p:cBhvr>
                                      <p:to>
                                        <p:strVal val="visible"/>
                                      </p:to>
                                    </p:set>
                                    <p:animEffect transition="in" filter="dissolve">
                                      <p:cBhvr>
                                        <p:cTn id="85" dur="500"/>
                                        <p:tgtEl>
                                          <p:spTgt spid="33593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35937"/>
                                        </p:tgtEl>
                                        <p:attrNameLst>
                                          <p:attrName>style.visibility</p:attrName>
                                        </p:attrNameLst>
                                      </p:cBhvr>
                                      <p:to>
                                        <p:strVal val="visible"/>
                                      </p:to>
                                    </p:set>
                                    <p:animEffect transition="in" filter="dissolve">
                                      <p:cBhvr>
                                        <p:cTn id="88" dur="500"/>
                                        <p:tgtEl>
                                          <p:spTgt spid="33593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35938"/>
                                        </p:tgtEl>
                                        <p:attrNameLst>
                                          <p:attrName>style.visibility</p:attrName>
                                        </p:attrNameLst>
                                      </p:cBhvr>
                                      <p:to>
                                        <p:strVal val="visible"/>
                                      </p:to>
                                    </p:set>
                                    <p:animEffect transition="in" filter="dissolve">
                                      <p:cBhvr>
                                        <p:cTn id="91" dur="500"/>
                                        <p:tgtEl>
                                          <p:spTgt spid="33593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5939"/>
                                        </p:tgtEl>
                                        <p:attrNameLst>
                                          <p:attrName>style.visibility</p:attrName>
                                        </p:attrNameLst>
                                      </p:cBhvr>
                                      <p:to>
                                        <p:strVal val="visible"/>
                                      </p:to>
                                    </p:set>
                                    <p:animEffect transition="in" filter="dissolve">
                                      <p:cBhvr>
                                        <p:cTn id="94" dur="500"/>
                                        <p:tgtEl>
                                          <p:spTgt spid="335939"/>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35940"/>
                                        </p:tgtEl>
                                        <p:attrNameLst>
                                          <p:attrName>style.visibility</p:attrName>
                                        </p:attrNameLst>
                                      </p:cBhvr>
                                      <p:to>
                                        <p:strVal val="visible"/>
                                      </p:to>
                                    </p:set>
                                    <p:animEffect transition="in" filter="dissolve">
                                      <p:cBhvr>
                                        <p:cTn id="97" dur="500"/>
                                        <p:tgtEl>
                                          <p:spTgt spid="335940"/>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35941"/>
                                        </p:tgtEl>
                                        <p:attrNameLst>
                                          <p:attrName>style.visibility</p:attrName>
                                        </p:attrNameLst>
                                      </p:cBhvr>
                                      <p:to>
                                        <p:strVal val="visible"/>
                                      </p:to>
                                    </p:set>
                                    <p:animEffect transition="in" filter="dissolve">
                                      <p:cBhvr>
                                        <p:cTn id="100" dur="500"/>
                                        <p:tgtEl>
                                          <p:spTgt spid="33594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35942"/>
                                        </p:tgtEl>
                                        <p:attrNameLst>
                                          <p:attrName>style.visibility</p:attrName>
                                        </p:attrNameLst>
                                      </p:cBhvr>
                                      <p:to>
                                        <p:strVal val="visible"/>
                                      </p:to>
                                    </p:set>
                                    <p:animEffect transition="in" filter="dissolve">
                                      <p:cBhvr>
                                        <p:cTn id="103" dur="500"/>
                                        <p:tgtEl>
                                          <p:spTgt spid="33594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35943"/>
                                        </p:tgtEl>
                                        <p:attrNameLst>
                                          <p:attrName>style.visibility</p:attrName>
                                        </p:attrNameLst>
                                      </p:cBhvr>
                                      <p:to>
                                        <p:strVal val="visible"/>
                                      </p:to>
                                    </p:set>
                                    <p:animEffect transition="in" filter="dissolve">
                                      <p:cBhvr>
                                        <p:cTn id="106" dur="500"/>
                                        <p:tgtEl>
                                          <p:spTgt spid="335943"/>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35944"/>
                                        </p:tgtEl>
                                        <p:attrNameLst>
                                          <p:attrName>style.visibility</p:attrName>
                                        </p:attrNameLst>
                                      </p:cBhvr>
                                      <p:to>
                                        <p:strVal val="visible"/>
                                      </p:to>
                                    </p:set>
                                    <p:animEffect transition="in" filter="dissolve">
                                      <p:cBhvr>
                                        <p:cTn id="109" dur="500"/>
                                        <p:tgtEl>
                                          <p:spTgt spid="335944"/>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35945"/>
                                        </p:tgtEl>
                                        <p:attrNameLst>
                                          <p:attrName>style.visibility</p:attrName>
                                        </p:attrNameLst>
                                      </p:cBhvr>
                                      <p:to>
                                        <p:strVal val="visible"/>
                                      </p:to>
                                    </p:set>
                                    <p:animEffect transition="in" filter="dissolve">
                                      <p:cBhvr>
                                        <p:cTn id="112" dur="500"/>
                                        <p:tgtEl>
                                          <p:spTgt spid="335945"/>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335946"/>
                                        </p:tgtEl>
                                        <p:attrNameLst>
                                          <p:attrName>style.visibility</p:attrName>
                                        </p:attrNameLst>
                                      </p:cBhvr>
                                      <p:to>
                                        <p:strVal val="visible"/>
                                      </p:to>
                                    </p:set>
                                    <p:animEffect transition="in" filter="dissolve">
                                      <p:cBhvr>
                                        <p:cTn id="115" dur="500"/>
                                        <p:tgtEl>
                                          <p:spTgt spid="335946"/>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335947"/>
                                        </p:tgtEl>
                                        <p:attrNameLst>
                                          <p:attrName>style.visibility</p:attrName>
                                        </p:attrNameLst>
                                      </p:cBhvr>
                                      <p:to>
                                        <p:strVal val="visible"/>
                                      </p:to>
                                    </p:set>
                                    <p:animEffect transition="in" filter="dissolve">
                                      <p:cBhvr>
                                        <p:cTn id="118" dur="500"/>
                                        <p:tgtEl>
                                          <p:spTgt spid="33594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35948"/>
                                        </p:tgtEl>
                                        <p:attrNameLst>
                                          <p:attrName>style.visibility</p:attrName>
                                        </p:attrNameLst>
                                      </p:cBhvr>
                                      <p:to>
                                        <p:strVal val="visible"/>
                                      </p:to>
                                    </p:set>
                                    <p:animEffect transition="in" filter="dissolve">
                                      <p:cBhvr>
                                        <p:cTn id="121" dur="500"/>
                                        <p:tgtEl>
                                          <p:spTgt spid="335948"/>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35949"/>
                                        </p:tgtEl>
                                        <p:attrNameLst>
                                          <p:attrName>style.visibility</p:attrName>
                                        </p:attrNameLst>
                                      </p:cBhvr>
                                      <p:to>
                                        <p:strVal val="visible"/>
                                      </p:to>
                                    </p:set>
                                    <p:animEffect transition="in" filter="dissolve">
                                      <p:cBhvr>
                                        <p:cTn id="124" dur="500"/>
                                        <p:tgtEl>
                                          <p:spTgt spid="335949"/>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35950"/>
                                        </p:tgtEl>
                                        <p:attrNameLst>
                                          <p:attrName>style.visibility</p:attrName>
                                        </p:attrNameLst>
                                      </p:cBhvr>
                                      <p:to>
                                        <p:strVal val="visible"/>
                                      </p:to>
                                    </p:set>
                                    <p:animEffect transition="in" filter="dissolve">
                                      <p:cBhvr>
                                        <p:cTn id="127" dur="500"/>
                                        <p:tgtEl>
                                          <p:spTgt spid="335950"/>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5951"/>
                                        </p:tgtEl>
                                        <p:attrNameLst>
                                          <p:attrName>style.visibility</p:attrName>
                                        </p:attrNameLst>
                                      </p:cBhvr>
                                      <p:to>
                                        <p:strVal val="visible"/>
                                      </p:to>
                                    </p:set>
                                    <p:animEffect transition="in" filter="dissolve">
                                      <p:cBhvr>
                                        <p:cTn id="130" dur="500"/>
                                        <p:tgtEl>
                                          <p:spTgt spid="335951"/>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35952"/>
                                        </p:tgtEl>
                                        <p:attrNameLst>
                                          <p:attrName>style.visibility</p:attrName>
                                        </p:attrNameLst>
                                      </p:cBhvr>
                                      <p:to>
                                        <p:strVal val="visible"/>
                                      </p:to>
                                    </p:set>
                                    <p:animEffect transition="in" filter="dissolve">
                                      <p:cBhvr>
                                        <p:cTn id="133" dur="500"/>
                                        <p:tgtEl>
                                          <p:spTgt spid="335952"/>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335953"/>
                                        </p:tgtEl>
                                        <p:attrNameLst>
                                          <p:attrName>style.visibility</p:attrName>
                                        </p:attrNameLst>
                                      </p:cBhvr>
                                      <p:to>
                                        <p:strVal val="visible"/>
                                      </p:to>
                                    </p:set>
                                    <p:animEffect transition="in" filter="dissolve">
                                      <p:cBhvr>
                                        <p:cTn id="136" dur="500"/>
                                        <p:tgtEl>
                                          <p:spTgt spid="335953"/>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335954"/>
                                        </p:tgtEl>
                                        <p:attrNameLst>
                                          <p:attrName>style.visibility</p:attrName>
                                        </p:attrNameLst>
                                      </p:cBhvr>
                                      <p:to>
                                        <p:strVal val="visible"/>
                                      </p:to>
                                    </p:set>
                                    <p:animEffect transition="in" filter="dissolve">
                                      <p:cBhvr>
                                        <p:cTn id="139" dur="500"/>
                                        <p:tgtEl>
                                          <p:spTgt spid="335954"/>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335955"/>
                                        </p:tgtEl>
                                        <p:attrNameLst>
                                          <p:attrName>style.visibility</p:attrName>
                                        </p:attrNameLst>
                                      </p:cBhvr>
                                      <p:to>
                                        <p:strVal val="visible"/>
                                      </p:to>
                                    </p:set>
                                    <p:animEffect transition="in" filter="dissolve">
                                      <p:cBhvr>
                                        <p:cTn id="142" dur="500"/>
                                        <p:tgtEl>
                                          <p:spTgt spid="335955"/>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335956"/>
                                        </p:tgtEl>
                                        <p:attrNameLst>
                                          <p:attrName>style.visibility</p:attrName>
                                        </p:attrNameLst>
                                      </p:cBhvr>
                                      <p:to>
                                        <p:strVal val="visible"/>
                                      </p:to>
                                    </p:set>
                                    <p:animEffect transition="in" filter="dissolve">
                                      <p:cBhvr>
                                        <p:cTn id="145" dur="500"/>
                                        <p:tgtEl>
                                          <p:spTgt spid="335956"/>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335957"/>
                                        </p:tgtEl>
                                        <p:attrNameLst>
                                          <p:attrName>style.visibility</p:attrName>
                                        </p:attrNameLst>
                                      </p:cBhvr>
                                      <p:to>
                                        <p:strVal val="visible"/>
                                      </p:to>
                                    </p:set>
                                    <p:animEffect transition="in" filter="dissolve">
                                      <p:cBhvr>
                                        <p:cTn id="148" dur="500"/>
                                        <p:tgtEl>
                                          <p:spTgt spid="335957"/>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335958"/>
                                        </p:tgtEl>
                                        <p:attrNameLst>
                                          <p:attrName>style.visibility</p:attrName>
                                        </p:attrNameLst>
                                      </p:cBhvr>
                                      <p:to>
                                        <p:strVal val="visible"/>
                                      </p:to>
                                    </p:set>
                                    <p:animEffect transition="in" filter="dissolve">
                                      <p:cBhvr>
                                        <p:cTn id="151" dur="500"/>
                                        <p:tgtEl>
                                          <p:spTgt spid="335958"/>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335959"/>
                                        </p:tgtEl>
                                        <p:attrNameLst>
                                          <p:attrName>style.visibility</p:attrName>
                                        </p:attrNameLst>
                                      </p:cBhvr>
                                      <p:to>
                                        <p:strVal val="visible"/>
                                      </p:to>
                                    </p:set>
                                    <p:animEffect transition="in" filter="dissolve">
                                      <p:cBhvr>
                                        <p:cTn id="154" dur="500"/>
                                        <p:tgtEl>
                                          <p:spTgt spid="335959"/>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335960"/>
                                        </p:tgtEl>
                                        <p:attrNameLst>
                                          <p:attrName>style.visibility</p:attrName>
                                        </p:attrNameLst>
                                      </p:cBhvr>
                                      <p:to>
                                        <p:strVal val="visible"/>
                                      </p:to>
                                    </p:set>
                                    <p:animEffect transition="in" filter="dissolve">
                                      <p:cBhvr>
                                        <p:cTn id="157" dur="500"/>
                                        <p:tgtEl>
                                          <p:spTgt spid="335960"/>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335961"/>
                                        </p:tgtEl>
                                        <p:attrNameLst>
                                          <p:attrName>style.visibility</p:attrName>
                                        </p:attrNameLst>
                                      </p:cBhvr>
                                      <p:to>
                                        <p:strVal val="visible"/>
                                      </p:to>
                                    </p:set>
                                    <p:animEffect transition="in" filter="dissolve">
                                      <p:cBhvr>
                                        <p:cTn id="160" dur="500"/>
                                        <p:tgtEl>
                                          <p:spTgt spid="335961"/>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335962"/>
                                        </p:tgtEl>
                                        <p:attrNameLst>
                                          <p:attrName>style.visibility</p:attrName>
                                        </p:attrNameLst>
                                      </p:cBhvr>
                                      <p:to>
                                        <p:strVal val="visible"/>
                                      </p:to>
                                    </p:set>
                                    <p:animEffect transition="in" filter="dissolve">
                                      <p:cBhvr>
                                        <p:cTn id="163" dur="500"/>
                                        <p:tgtEl>
                                          <p:spTgt spid="335962"/>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335963"/>
                                        </p:tgtEl>
                                        <p:attrNameLst>
                                          <p:attrName>style.visibility</p:attrName>
                                        </p:attrNameLst>
                                      </p:cBhvr>
                                      <p:to>
                                        <p:strVal val="visible"/>
                                      </p:to>
                                    </p:set>
                                    <p:animEffect transition="in" filter="dissolve">
                                      <p:cBhvr>
                                        <p:cTn id="166" dur="500"/>
                                        <p:tgtEl>
                                          <p:spTgt spid="335963"/>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335964"/>
                                        </p:tgtEl>
                                        <p:attrNameLst>
                                          <p:attrName>style.visibility</p:attrName>
                                        </p:attrNameLst>
                                      </p:cBhvr>
                                      <p:to>
                                        <p:strVal val="visible"/>
                                      </p:to>
                                    </p:set>
                                    <p:animEffect transition="in" filter="dissolve">
                                      <p:cBhvr>
                                        <p:cTn id="169" dur="500"/>
                                        <p:tgtEl>
                                          <p:spTgt spid="335964"/>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335965"/>
                                        </p:tgtEl>
                                        <p:attrNameLst>
                                          <p:attrName>style.visibility</p:attrName>
                                        </p:attrNameLst>
                                      </p:cBhvr>
                                      <p:to>
                                        <p:strVal val="visible"/>
                                      </p:to>
                                    </p:set>
                                    <p:animEffect transition="in" filter="dissolve">
                                      <p:cBhvr>
                                        <p:cTn id="172" dur="500"/>
                                        <p:tgtEl>
                                          <p:spTgt spid="33596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335966"/>
                                        </p:tgtEl>
                                        <p:attrNameLst>
                                          <p:attrName>style.visibility</p:attrName>
                                        </p:attrNameLst>
                                      </p:cBhvr>
                                      <p:to>
                                        <p:strVal val="visible"/>
                                      </p:to>
                                    </p:set>
                                    <p:animEffect transition="in" filter="dissolve">
                                      <p:cBhvr>
                                        <p:cTn id="175" dur="500"/>
                                        <p:tgtEl>
                                          <p:spTgt spid="33596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335967"/>
                                        </p:tgtEl>
                                        <p:attrNameLst>
                                          <p:attrName>style.visibility</p:attrName>
                                        </p:attrNameLst>
                                      </p:cBhvr>
                                      <p:to>
                                        <p:strVal val="visible"/>
                                      </p:to>
                                    </p:set>
                                    <p:animEffect transition="in" filter="dissolve">
                                      <p:cBhvr>
                                        <p:cTn id="178" dur="500"/>
                                        <p:tgtEl>
                                          <p:spTgt spid="33596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335968"/>
                                        </p:tgtEl>
                                        <p:attrNameLst>
                                          <p:attrName>style.visibility</p:attrName>
                                        </p:attrNameLst>
                                      </p:cBhvr>
                                      <p:to>
                                        <p:strVal val="visible"/>
                                      </p:to>
                                    </p:set>
                                    <p:animEffect transition="in" filter="dissolve">
                                      <p:cBhvr>
                                        <p:cTn id="181" dur="500"/>
                                        <p:tgtEl>
                                          <p:spTgt spid="335968"/>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335969"/>
                                        </p:tgtEl>
                                        <p:attrNameLst>
                                          <p:attrName>style.visibility</p:attrName>
                                        </p:attrNameLst>
                                      </p:cBhvr>
                                      <p:to>
                                        <p:strVal val="visible"/>
                                      </p:to>
                                    </p:set>
                                    <p:animEffect transition="in" filter="dissolve">
                                      <p:cBhvr>
                                        <p:cTn id="184" dur="500"/>
                                        <p:tgtEl>
                                          <p:spTgt spid="335969"/>
                                        </p:tgtEl>
                                      </p:cBhvr>
                                    </p:animEffect>
                                  </p:childTnLst>
                                </p:cTn>
                              </p:par>
                              <p:par>
                                <p:cTn id="185" presetID="9" presetClass="entr" presetSubtype="0" fill="hold" nodeType="withEffect">
                                  <p:stCondLst>
                                    <p:cond delay="0"/>
                                  </p:stCondLst>
                                  <p:childTnLst>
                                    <p:set>
                                      <p:cBhvr>
                                        <p:cTn id="186" dur="1" fill="hold">
                                          <p:stCondLst>
                                            <p:cond delay="0"/>
                                          </p:stCondLst>
                                        </p:cTn>
                                        <p:tgtEl>
                                          <p:spTgt spid="335907">
                                            <p:txEl>
                                              <p:pRg st="0" end="0"/>
                                            </p:txEl>
                                          </p:spTgt>
                                        </p:tgtEl>
                                        <p:attrNameLst>
                                          <p:attrName>style.visibility</p:attrName>
                                        </p:attrNameLst>
                                      </p:cBhvr>
                                      <p:to>
                                        <p:strVal val="visible"/>
                                      </p:to>
                                    </p:set>
                                    <p:animEffect transition="in" filter="dissolve">
                                      <p:cBhvr>
                                        <p:cTn id="187" dur="500"/>
                                        <p:tgtEl>
                                          <p:spTgt spid="335907">
                                            <p:txEl>
                                              <p:pRg st="0" end="0"/>
                                            </p:txEl>
                                          </p:spTgt>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335970"/>
                                        </p:tgtEl>
                                        <p:attrNameLst>
                                          <p:attrName>style.visibility</p:attrName>
                                        </p:attrNameLst>
                                      </p:cBhvr>
                                      <p:to>
                                        <p:strVal val="visible"/>
                                      </p:to>
                                    </p:set>
                                    <p:animEffect transition="in" filter="dissolve">
                                      <p:cBhvr>
                                        <p:cTn id="190" dur="500"/>
                                        <p:tgtEl>
                                          <p:spTgt spid="335970"/>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335971"/>
                                        </p:tgtEl>
                                        <p:attrNameLst>
                                          <p:attrName>style.visibility</p:attrName>
                                        </p:attrNameLst>
                                      </p:cBhvr>
                                      <p:to>
                                        <p:strVal val="visible"/>
                                      </p:to>
                                    </p:set>
                                    <p:animEffect transition="in" filter="dissolve">
                                      <p:cBhvr>
                                        <p:cTn id="193" dur="500"/>
                                        <p:tgtEl>
                                          <p:spTgt spid="335971"/>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335972"/>
                                        </p:tgtEl>
                                        <p:attrNameLst>
                                          <p:attrName>style.visibility</p:attrName>
                                        </p:attrNameLst>
                                      </p:cBhvr>
                                      <p:to>
                                        <p:strVal val="visible"/>
                                      </p:to>
                                    </p:set>
                                    <p:animEffect transition="in" filter="dissolve">
                                      <p:cBhvr>
                                        <p:cTn id="196" dur="500"/>
                                        <p:tgtEl>
                                          <p:spTgt spid="335972"/>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335974"/>
                                        </p:tgtEl>
                                        <p:attrNameLst>
                                          <p:attrName>style.visibility</p:attrName>
                                        </p:attrNameLst>
                                      </p:cBhvr>
                                      <p:to>
                                        <p:strVal val="visible"/>
                                      </p:to>
                                    </p:set>
                                    <p:animEffect transition="in" filter="dissolve">
                                      <p:cBhvr>
                                        <p:cTn id="199" dur="500"/>
                                        <p:tgtEl>
                                          <p:spTgt spid="335974"/>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335973"/>
                                        </p:tgtEl>
                                        <p:attrNameLst>
                                          <p:attrName>style.visibility</p:attrName>
                                        </p:attrNameLst>
                                      </p:cBhvr>
                                      <p:to>
                                        <p:strVal val="visible"/>
                                      </p:to>
                                    </p:set>
                                    <p:animEffect transition="in" filter="dissolve">
                                      <p:cBhvr>
                                        <p:cTn id="202" dur="500"/>
                                        <p:tgtEl>
                                          <p:spTgt spid="335973"/>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9" presetClass="exit" presetSubtype="0" fill="hold" nodeType="clickEffect">
                                  <p:stCondLst>
                                    <p:cond delay="0"/>
                                  </p:stCondLst>
                                  <p:childTnLst>
                                    <p:animEffect transition="out" filter="dissolve">
                                      <p:cBhvr>
                                        <p:cTn id="206" dur="500"/>
                                        <p:tgtEl>
                                          <p:spTgt spid="335907">
                                            <p:txEl>
                                              <p:pRg st="0" end="0"/>
                                            </p:txEl>
                                          </p:spTgt>
                                        </p:tgtEl>
                                      </p:cBhvr>
                                    </p:animEffect>
                                    <p:set>
                                      <p:cBhvr>
                                        <p:cTn id="207" dur="1" fill="hold">
                                          <p:stCondLst>
                                            <p:cond delay="499"/>
                                          </p:stCondLst>
                                        </p:cTn>
                                        <p:tgtEl>
                                          <p:spTgt spid="335907">
                                            <p:txEl>
                                              <p:pRg st="0" end="0"/>
                                            </p:txEl>
                                          </p:spTgt>
                                        </p:tgtEl>
                                        <p:attrNameLst>
                                          <p:attrName>style.visibility</p:attrName>
                                        </p:attrNameLst>
                                      </p:cBhvr>
                                      <p:to>
                                        <p:strVal val="hidden"/>
                                      </p:to>
                                    </p:set>
                                  </p:childTnLst>
                                </p:cTn>
                              </p:par>
                              <p:par>
                                <p:cTn id="208" presetID="9" presetClass="entr" presetSubtype="0" fill="hold" grpId="0" nodeType="withEffect">
                                  <p:stCondLst>
                                    <p:cond delay="0"/>
                                  </p:stCondLst>
                                  <p:childTnLst>
                                    <p:set>
                                      <p:cBhvr>
                                        <p:cTn id="209" dur="1" fill="hold">
                                          <p:stCondLst>
                                            <p:cond delay="0"/>
                                          </p:stCondLst>
                                        </p:cTn>
                                        <p:tgtEl>
                                          <p:spTgt spid="335979"/>
                                        </p:tgtEl>
                                        <p:attrNameLst>
                                          <p:attrName>style.visibility</p:attrName>
                                        </p:attrNameLst>
                                      </p:cBhvr>
                                      <p:to>
                                        <p:strVal val="visible"/>
                                      </p:to>
                                    </p:set>
                                    <p:animEffect transition="in" filter="dissolve">
                                      <p:cBhvr>
                                        <p:cTn id="210" dur="500"/>
                                        <p:tgtEl>
                                          <p:spTgt spid="335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910" grpId="0"/>
      <p:bldP spid="335911" grpId="0" animBg="1"/>
      <p:bldP spid="335912" grpId="0" animBg="1"/>
      <p:bldP spid="335913" grpId="0" animBg="1"/>
      <p:bldP spid="335914" grpId="0" animBg="1"/>
      <p:bldP spid="335915" grpId="0" animBg="1"/>
      <p:bldP spid="335916" grpId="0" animBg="1"/>
      <p:bldP spid="335917" grpId="0" animBg="1"/>
      <p:bldP spid="335918" grpId="0" animBg="1"/>
      <p:bldP spid="335919" grpId="0" animBg="1"/>
      <p:bldP spid="335920" grpId="0" animBg="1"/>
      <p:bldP spid="335921" grpId="0" animBg="1"/>
      <p:bldP spid="335922" grpId="0" animBg="1"/>
      <p:bldP spid="335923" grpId="0" animBg="1"/>
      <p:bldP spid="335924" grpId="0" animBg="1"/>
      <p:bldP spid="335925" grpId="0" animBg="1"/>
      <p:bldP spid="335926" grpId="0" animBg="1"/>
      <p:bldP spid="335927" grpId="0" animBg="1"/>
      <p:bldP spid="335928" grpId="0"/>
      <p:bldP spid="335929" grpId="0"/>
      <p:bldP spid="335930" grpId="0"/>
      <p:bldP spid="335931" grpId="0"/>
      <p:bldP spid="335932" grpId="0"/>
      <p:bldP spid="335933" grpId="0" animBg="1"/>
      <p:bldP spid="335934" grpId="0" animBg="1"/>
      <p:bldP spid="335935" grpId="0" animBg="1"/>
      <p:bldP spid="335936" grpId="0" animBg="1"/>
      <p:bldP spid="335937" grpId="0" animBg="1"/>
      <p:bldP spid="335938" grpId="0" animBg="1"/>
      <p:bldP spid="335939" grpId="0" animBg="1"/>
      <p:bldP spid="335940" grpId="0" animBg="1"/>
      <p:bldP spid="335941" grpId="0" animBg="1"/>
      <p:bldP spid="335942" grpId="0" animBg="1"/>
      <p:bldP spid="335943" grpId="0" animBg="1"/>
      <p:bldP spid="335944" grpId="0" animBg="1"/>
      <p:bldP spid="335945" grpId="0" animBg="1"/>
      <p:bldP spid="335946" grpId="0" animBg="1"/>
      <p:bldP spid="335947" grpId="0" animBg="1"/>
      <p:bldP spid="335948" grpId="0" animBg="1"/>
      <p:bldP spid="335949" grpId="0" animBg="1"/>
      <p:bldP spid="335950" grpId="0" animBg="1"/>
      <p:bldP spid="335951" grpId="0" animBg="1"/>
      <p:bldP spid="335952" grpId="0" animBg="1"/>
      <p:bldP spid="335953" grpId="0" animBg="1"/>
      <p:bldP spid="335954" grpId="0" animBg="1"/>
      <p:bldP spid="335955" grpId="0" animBg="1"/>
      <p:bldP spid="335956" grpId="0" animBg="1"/>
      <p:bldP spid="335957" grpId="0" animBg="1"/>
      <p:bldP spid="335958" grpId="0" animBg="1"/>
      <p:bldP spid="335959" grpId="0" animBg="1"/>
      <p:bldP spid="335960" grpId="0" animBg="1"/>
      <p:bldP spid="335961" grpId="0"/>
      <p:bldP spid="335962" grpId="0"/>
      <p:bldP spid="335963" grpId="0"/>
      <p:bldP spid="335964" grpId="0"/>
      <p:bldP spid="335965" grpId="0"/>
      <p:bldP spid="335966" grpId="0"/>
      <p:bldP spid="335967" grpId="0"/>
      <p:bldP spid="335968" grpId="0"/>
      <p:bldP spid="335969" grpId="0"/>
      <p:bldP spid="335970" grpId="0"/>
      <p:bldP spid="335971" grpId="0"/>
      <p:bldP spid="335972" grpId="0"/>
      <p:bldP spid="335973" grpId="0" animBg="1"/>
      <p:bldP spid="335974" grpId="0"/>
      <p:bldP spid="33597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7" name="Line 5"/>
          <p:cNvSpPr>
            <a:spLocks noChangeShapeType="1"/>
          </p:cNvSpPr>
          <p:nvPr/>
        </p:nvSpPr>
        <p:spPr bwMode="auto">
          <a:xfrm>
            <a:off x="3657600" y="37893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18" name="Line 6"/>
          <p:cNvSpPr>
            <a:spLocks noChangeShapeType="1"/>
          </p:cNvSpPr>
          <p:nvPr/>
        </p:nvSpPr>
        <p:spPr bwMode="auto">
          <a:xfrm>
            <a:off x="4306888" y="4475163"/>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19" name="Line 7"/>
          <p:cNvSpPr>
            <a:spLocks noChangeShapeType="1"/>
          </p:cNvSpPr>
          <p:nvPr/>
        </p:nvSpPr>
        <p:spPr bwMode="auto">
          <a:xfrm flipH="1">
            <a:off x="2743200" y="37893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20" name="Line 8"/>
          <p:cNvSpPr>
            <a:spLocks noChangeShapeType="1"/>
          </p:cNvSpPr>
          <p:nvPr/>
        </p:nvSpPr>
        <p:spPr bwMode="auto">
          <a:xfrm flipH="1">
            <a:off x="4191000" y="5313363"/>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21" name="Line 9"/>
          <p:cNvSpPr>
            <a:spLocks noChangeShapeType="1"/>
          </p:cNvSpPr>
          <p:nvPr/>
        </p:nvSpPr>
        <p:spPr bwMode="auto">
          <a:xfrm flipH="1">
            <a:off x="3352800" y="4475163"/>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22" name="Line 10"/>
          <p:cNvSpPr>
            <a:spLocks noChangeShapeType="1"/>
          </p:cNvSpPr>
          <p:nvPr/>
        </p:nvSpPr>
        <p:spPr bwMode="auto">
          <a:xfrm flipH="1">
            <a:off x="990600" y="3789363"/>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23" name="Line 11"/>
          <p:cNvSpPr>
            <a:spLocks noChangeShapeType="1"/>
          </p:cNvSpPr>
          <p:nvPr/>
        </p:nvSpPr>
        <p:spPr bwMode="auto">
          <a:xfrm flipH="1">
            <a:off x="1752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24" name="Rectangle 12"/>
          <p:cNvSpPr>
            <a:spLocks noChangeArrowheads="1"/>
          </p:cNvSpPr>
          <p:nvPr/>
        </p:nvSpPr>
        <p:spPr bwMode="auto">
          <a:xfrm>
            <a:off x="2286000" y="26463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25" name="Line 13"/>
          <p:cNvSpPr>
            <a:spLocks noChangeShapeType="1"/>
          </p:cNvSpPr>
          <p:nvPr/>
        </p:nvSpPr>
        <p:spPr bwMode="auto">
          <a:xfrm>
            <a:off x="2895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26" name="Rectangle 14"/>
          <p:cNvSpPr>
            <a:spLocks noChangeArrowheads="1"/>
          </p:cNvSpPr>
          <p:nvPr/>
        </p:nvSpPr>
        <p:spPr bwMode="auto">
          <a:xfrm>
            <a:off x="31242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27" name="Rectangle 15"/>
          <p:cNvSpPr>
            <a:spLocks noChangeArrowheads="1"/>
          </p:cNvSpPr>
          <p:nvPr/>
        </p:nvSpPr>
        <p:spPr bwMode="auto">
          <a:xfrm>
            <a:off x="3773488"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28" name="Rectangle 16"/>
          <p:cNvSpPr>
            <a:spLocks noChangeArrowheads="1"/>
          </p:cNvSpPr>
          <p:nvPr/>
        </p:nvSpPr>
        <p:spPr bwMode="auto">
          <a:xfrm>
            <a:off x="3733800" y="5770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29" name="Rectangle 17"/>
          <p:cNvSpPr>
            <a:spLocks noChangeArrowheads="1"/>
          </p:cNvSpPr>
          <p:nvPr/>
        </p:nvSpPr>
        <p:spPr bwMode="auto">
          <a:xfrm>
            <a:off x="3048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0" name="Rectangle 18"/>
          <p:cNvSpPr>
            <a:spLocks noChangeArrowheads="1"/>
          </p:cNvSpPr>
          <p:nvPr/>
        </p:nvSpPr>
        <p:spPr bwMode="auto">
          <a:xfrm>
            <a:off x="44196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1" name="Rectangle 19"/>
          <p:cNvSpPr>
            <a:spLocks noChangeArrowheads="1"/>
          </p:cNvSpPr>
          <p:nvPr/>
        </p:nvSpPr>
        <p:spPr bwMode="auto">
          <a:xfrm>
            <a:off x="2438400"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2" name="Rectangle 20"/>
          <p:cNvSpPr>
            <a:spLocks noChangeArrowheads="1"/>
          </p:cNvSpPr>
          <p:nvPr/>
        </p:nvSpPr>
        <p:spPr bwMode="auto">
          <a:xfrm>
            <a:off x="1524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3" name="Rectangle 21"/>
          <p:cNvSpPr>
            <a:spLocks noChangeArrowheads="1"/>
          </p:cNvSpPr>
          <p:nvPr/>
        </p:nvSpPr>
        <p:spPr bwMode="auto">
          <a:xfrm>
            <a:off x="762000" y="43227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4" name="Text Box 22"/>
          <p:cNvSpPr txBox="1">
            <a:spLocks noChangeArrowheads="1"/>
          </p:cNvSpPr>
          <p:nvPr/>
        </p:nvSpPr>
        <p:spPr bwMode="auto">
          <a:xfrm>
            <a:off x="2438400" y="26463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346135" name="Text Box 23"/>
          <p:cNvSpPr txBox="1">
            <a:spLocks noChangeArrowheads="1"/>
          </p:cNvSpPr>
          <p:nvPr/>
        </p:nvSpPr>
        <p:spPr bwMode="auto">
          <a:xfrm>
            <a:off x="3200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346136" name="Text Box 24"/>
          <p:cNvSpPr txBox="1">
            <a:spLocks noChangeArrowheads="1"/>
          </p:cNvSpPr>
          <p:nvPr/>
        </p:nvSpPr>
        <p:spPr bwMode="auto">
          <a:xfrm>
            <a:off x="2590800"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346137" name="Text Box 25"/>
          <p:cNvSpPr txBox="1">
            <a:spLocks noChangeArrowheads="1"/>
          </p:cNvSpPr>
          <p:nvPr/>
        </p:nvSpPr>
        <p:spPr bwMode="auto">
          <a:xfrm>
            <a:off x="3925888"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346138" name="Text Box 26"/>
          <p:cNvSpPr txBox="1">
            <a:spLocks noChangeArrowheads="1"/>
          </p:cNvSpPr>
          <p:nvPr/>
        </p:nvSpPr>
        <p:spPr bwMode="auto">
          <a:xfrm>
            <a:off x="3886200" y="5786438"/>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a:p>
            <a:endParaRPr lang="en-US" sz="1400" b="1"/>
          </a:p>
        </p:txBody>
      </p:sp>
      <p:sp>
        <p:nvSpPr>
          <p:cNvPr id="346139" name="Line 27"/>
          <p:cNvSpPr>
            <a:spLocks noChangeShapeType="1"/>
          </p:cNvSpPr>
          <p:nvPr/>
        </p:nvSpPr>
        <p:spPr bwMode="auto">
          <a:xfrm>
            <a:off x="27432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40" name="Line 28"/>
          <p:cNvSpPr>
            <a:spLocks noChangeShapeType="1"/>
          </p:cNvSpPr>
          <p:nvPr/>
        </p:nvSpPr>
        <p:spPr bwMode="auto">
          <a:xfrm>
            <a:off x="24384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41" name="Line 29"/>
          <p:cNvSpPr>
            <a:spLocks noChangeShapeType="1"/>
          </p:cNvSpPr>
          <p:nvPr/>
        </p:nvSpPr>
        <p:spPr bwMode="auto">
          <a:xfrm>
            <a:off x="3505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42" name="Line 30"/>
          <p:cNvSpPr>
            <a:spLocks noChangeShapeType="1"/>
          </p:cNvSpPr>
          <p:nvPr/>
        </p:nvSpPr>
        <p:spPr bwMode="auto">
          <a:xfrm>
            <a:off x="3200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43" name="Line 31"/>
          <p:cNvSpPr>
            <a:spLocks noChangeShapeType="1"/>
          </p:cNvSpPr>
          <p:nvPr/>
        </p:nvSpPr>
        <p:spPr bwMode="auto">
          <a:xfrm>
            <a:off x="28956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44" name="Line 32"/>
          <p:cNvSpPr>
            <a:spLocks noChangeShapeType="1"/>
          </p:cNvSpPr>
          <p:nvPr/>
        </p:nvSpPr>
        <p:spPr bwMode="auto">
          <a:xfrm>
            <a:off x="25908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45" name="Line 33"/>
          <p:cNvSpPr>
            <a:spLocks noChangeShapeType="1"/>
          </p:cNvSpPr>
          <p:nvPr/>
        </p:nvSpPr>
        <p:spPr bwMode="auto">
          <a:xfrm>
            <a:off x="42306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46" name="Line 34"/>
          <p:cNvSpPr>
            <a:spLocks noChangeShapeType="1"/>
          </p:cNvSpPr>
          <p:nvPr/>
        </p:nvSpPr>
        <p:spPr bwMode="auto">
          <a:xfrm>
            <a:off x="39258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47" name="Line 35"/>
          <p:cNvSpPr>
            <a:spLocks noChangeShapeType="1"/>
          </p:cNvSpPr>
          <p:nvPr/>
        </p:nvSpPr>
        <p:spPr bwMode="auto">
          <a:xfrm>
            <a:off x="48768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48" name="Line 36"/>
          <p:cNvSpPr>
            <a:spLocks noChangeShapeType="1"/>
          </p:cNvSpPr>
          <p:nvPr/>
        </p:nvSpPr>
        <p:spPr bwMode="auto">
          <a:xfrm>
            <a:off x="45720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49" name="Line 37"/>
          <p:cNvSpPr>
            <a:spLocks noChangeShapeType="1"/>
          </p:cNvSpPr>
          <p:nvPr/>
        </p:nvSpPr>
        <p:spPr bwMode="auto">
          <a:xfrm>
            <a:off x="35814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50" name="Line 38"/>
          <p:cNvSpPr>
            <a:spLocks noChangeShapeType="1"/>
          </p:cNvSpPr>
          <p:nvPr/>
        </p:nvSpPr>
        <p:spPr bwMode="auto">
          <a:xfrm>
            <a:off x="32766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51" name="Line 39"/>
          <p:cNvSpPr>
            <a:spLocks noChangeShapeType="1"/>
          </p:cNvSpPr>
          <p:nvPr/>
        </p:nvSpPr>
        <p:spPr bwMode="auto">
          <a:xfrm>
            <a:off x="41910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52" name="Line 40"/>
          <p:cNvSpPr>
            <a:spLocks noChangeShapeType="1"/>
          </p:cNvSpPr>
          <p:nvPr/>
        </p:nvSpPr>
        <p:spPr bwMode="auto">
          <a:xfrm>
            <a:off x="38862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53" name="Line 41"/>
          <p:cNvSpPr>
            <a:spLocks noChangeShapeType="1"/>
          </p:cNvSpPr>
          <p:nvPr/>
        </p:nvSpPr>
        <p:spPr bwMode="auto">
          <a:xfrm>
            <a:off x="1981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54" name="Line 42"/>
          <p:cNvSpPr>
            <a:spLocks noChangeShapeType="1"/>
          </p:cNvSpPr>
          <p:nvPr/>
        </p:nvSpPr>
        <p:spPr bwMode="auto">
          <a:xfrm>
            <a:off x="1676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55" name="Line 43"/>
          <p:cNvSpPr>
            <a:spLocks noChangeShapeType="1"/>
          </p:cNvSpPr>
          <p:nvPr/>
        </p:nvSpPr>
        <p:spPr bwMode="auto">
          <a:xfrm>
            <a:off x="12192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56" name="Line 44"/>
          <p:cNvSpPr>
            <a:spLocks noChangeShapeType="1"/>
          </p:cNvSpPr>
          <p:nvPr/>
        </p:nvSpPr>
        <p:spPr bwMode="auto">
          <a:xfrm>
            <a:off x="9144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57" name="Rectangle 45" descr="Dark downward diagonal"/>
          <p:cNvSpPr>
            <a:spLocks noChangeArrowheads="1"/>
          </p:cNvSpPr>
          <p:nvPr/>
        </p:nvSpPr>
        <p:spPr bwMode="auto">
          <a:xfrm>
            <a:off x="48768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8" name="Rectangle 46" descr="Dark downward diagonal"/>
          <p:cNvSpPr>
            <a:spLocks noChangeArrowheads="1"/>
          </p:cNvSpPr>
          <p:nvPr/>
        </p:nvSpPr>
        <p:spPr bwMode="auto">
          <a:xfrm>
            <a:off x="31242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9" name="Rectangle 47" descr="Dark downward diagonal"/>
          <p:cNvSpPr>
            <a:spLocks noChangeArrowheads="1"/>
          </p:cNvSpPr>
          <p:nvPr/>
        </p:nvSpPr>
        <p:spPr bwMode="auto">
          <a:xfrm>
            <a:off x="35814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60" name="Rectangle 48" descr="Dark downward diagonal"/>
          <p:cNvSpPr>
            <a:spLocks noChangeArrowheads="1"/>
          </p:cNvSpPr>
          <p:nvPr/>
        </p:nvSpPr>
        <p:spPr bwMode="auto">
          <a:xfrm>
            <a:off x="37338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61" name="Rectangle 49" descr="Dark downward diagonal"/>
          <p:cNvSpPr>
            <a:spLocks noChangeArrowheads="1"/>
          </p:cNvSpPr>
          <p:nvPr/>
        </p:nvSpPr>
        <p:spPr bwMode="auto">
          <a:xfrm>
            <a:off x="41910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62" name="Rectangle 50" descr="Dark downward diagonal"/>
          <p:cNvSpPr>
            <a:spLocks noChangeArrowheads="1"/>
          </p:cNvSpPr>
          <p:nvPr/>
        </p:nvSpPr>
        <p:spPr bwMode="auto">
          <a:xfrm>
            <a:off x="24384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63" name="Rectangle 51" descr="Dark downward diagonal"/>
          <p:cNvSpPr>
            <a:spLocks noChangeArrowheads="1"/>
          </p:cNvSpPr>
          <p:nvPr/>
        </p:nvSpPr>
        <p:spPr bwMode="auto">
          <a:xfrm>
            <a:off x="28956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64" name="Rectangle 52" descr="Dark downward diagonal"/>
          <p:cNvSpPr>
            <a:spLocks noChangeArrowheads="1"/>
          </p:cNvSpPr>
          <p:nvPr/>
        </p:nvSpPr>
        <p:spPr bwMode="auto">
          <a:xfrm>
            <a:off x="1981200" y="3484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65" name="Rectangle 53" descr="Dark downward diagonal"/>
          <p:cNvSpPr>
            <a:spLocks noChangeArrowheads="1"/>
          </p:cNvSpPr>
          <p:nvPr/>
        </p:nvSpPr>
        <p:spPr bwMode="auto">
          <a:xfrm>
            <a:off x="7620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66" name="Rectangle 54" descr="Dark downward diagonal"/>
          <p:cNvSpPr>
            <a:spLocks noChangeArrowheads="1"/>
          </p:cNvSpPr>
          <p:nvPr/>
        </p:nvSpPr>
        <p:spPr bwMode="auto">
          <a:xfrm>
            <a:off x="12192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67" name="Text Box 55"/>
          <p:cNvSpPr txBox="1">
            <a:spLocks noChangeArrowheads="1"/>
          </p:cNvSpPr>
          <p:nvPr/>
        </p:nvSpPr>
        <p:spPr bwMode="auto">
          <a:xfrm>
            <a:off x="914400" y="43227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346168" name="Text Box 56"/>
          <p:cNvSpPr txBox="1">
            <a:spLocks noChangeArrowheads="1"/>
          </p:cNvSpPr>
          <p:nvPr/>
        </p:nvSpPr>
        <p:spPr bwMode="auto">
          <a:xfrm>
            <a:off x="45720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346169" name="Text Box 57"/>
          <p:cNvSpPr txBox="1">
            <a:spLocks noChangeArrowheads="1"/>
          </p:cNvSpPr>
          <p:nvPr/>
        </p:nvSpPr>
        <p:spPr bwMode="auto">
          <a:xfrm>
            <a:off x="32766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346170" name="Text Box 58"/>
          <p:cNvSpPr txBox="1">
            <a:spLocks noChangeArrowheads="1"/>
          </p:cNvSpPr>
          <p:nvPr/>
        </p:nvSpPr>
        <p:spPr bwMode="auto">
          <a:xfrm>
            <a:off x="1676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346171" name="Text Box 59"/>
          <p:cNvSpPr txBox="1">
            <a:spLocks noChangeArrowheads="1"/>
          </p:cNvSpPr>
          <p:nvPr/>
        </p:nvSpPr>
        <p:spPr bwMode="auto">
          <a:xfrm>
            <a:off x="1484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46172" name="Text Box 60"/>
          <p:cNvSpPr txBox="1">
            <a:spLocks noChangeArrowheads="1"/>
          </p:cNvSpPr>
          <p:nvPr/>
        </p:nvSpPr>
        <p:spPr bwMode="auto">
          <a:xfrm>
            <a:off x="27035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46173" name="Text Box 61"/>
          <p:cNvSpPr txBox="1">
            <a:spLocks noChangeArrowheads="1"/>
          </p:cNvSpPr>
          <p:nvPr/>
        </p:nvSpPr>
        <p:spPr bwMode="auto">
          <a:xfrm>
            <a:off x="22463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46174" name="Text Box 62"/>
          <p:cNvSpPr txBox="1">
            <a:spLocks noChangeArrowheads="1"/>
          </p:cNvSpPr>
          <p:nvPr/>
        </p:nvSpPr>
        <p:spPr bwMode="auto">
          <a:xfrm>
            <a:off x="34655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46175" name="Text Box 63"/>
          <p:cNvSpPr txBox="1">
            <a:spLocks noChangeArrowheads="1"/>
          </p:cNvSpPr>
          <p:nvPr/>
        </p:nvSpPr>
        <p:spPr bwMode="auto">
          <a:xfrm>
            <a:off x="3008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46176" name="Text Box 64"/>
          <p:cNvSpPr txBox="1">
            <a:spLocks noChangeArrowheads="1"/>
          </p:cNvSpPr>
          <p:nvPr/>
        </p:nvSpPr>
        <p:spPr bwMode="auto">
          <a:xfrm>
            <a:off x="41910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46177" name="Text Box 65"/>
          <p:cNvSpPr txBox="1">
            <a:spLocks noChangeArrowheads="1"/>
          </p:cNvSpPr>
          <p:nvPr/>
        </p:nvSpPr>
        <p:spPr bwMode="auto">
          <a:xfrm>
            <a:off x="37338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46178" name="Text Box 66"/>
          <p:cNvSpPr txBox="1">
            <a:spLocks noChangeArrowheads="1"/>
          </p:cNvSpPr>
          <p:nvPr/>
        </p:nvSpPr>
        <p:spPr bwMode="auto">
          <a:xfrm>
            <a:off x="4343400" y="4856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46179" name="Line 67"/>
          <p:cNvSpPr>
            <a:spLocks noChangeShapeType="1"/>
          </p:cNvSpPr>
          <p:nvPr/>
        </p:nvSpPr>
        <p:spPr bwMode="auto">
          <a:xfrm>
            <a:off x="2590800" y="24177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80" name="Text Box 68"/>
          <p:cNvSpPr txBox="1">
            <a:spLocks noChangeArrowheads="1"/>
          </p:cNvSpPr>
          <p:nvPr/>
        </p:nvSpPr>
        <p:spPr bwMode="auto">
          <a:xfrm>
            <a:off x="2438400" y="21891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346183" name="Line 71"/>
          <p:cNvSpPr>
            <a:spLocks noChangeShapeType="1"/>
          </p:cNvSpPr>
          <p:nvPr/>
        </p:nvSpPr>
        <p:spPr bwMode="auto">
          <a:xfrm>
            <a:off x="4114800" y="4017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84" name="Text Box 72"/>
          <p:cNvSpPr txBox="1">
            <a:spLocks noChangeArrowheads="1"/>
          </p:cNvSpPr>
          <p:nvPr/>
        </p:nvSpPr>
        <p:spPr bwMode="auto">
          <a:xfrm>
            <a:off x="3962400" y="37893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346185" name="Text Box 73"/>
          <p:cNvSpPr txBox="1">
            <a:spLocks noChangeArrowheads="1"/>
          </p:cNvSpPr>
          <p:nvPr/>
        </p:nvSpPr>
        <p:spPr bwMode="auto">
          <a:xfrm>
            <a:off x="4419600" y="449421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346186" name="Line 74"/>
          <p:cNvSpPr>
            <a:spLocks noChangeShapeType="1"/>
          </p:cNvSpPr>
          <p:nvPr/>
        </p:nvSpPr>
        <p:spPr bwMode="auto">
          <a:xfrm>
            <a:off x="4800600" y="4779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88" name="Text Box 76"/>
          <p:cNvSpPr txBox="1">
            <a:spLocks noChangeArrowheads="1"/>
          </p:cNvSpPr>
          <p:nvPr/>
        </p:nvSpPr>
        <p:spPr bwMode="auto">
          <a:xfrm>
            <a:off x="5486400" y="13716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rgbClr val="CC0000"/>
                </a:solidFill>
              </a:rPr>
              <a:t>Locate the node to be deleted. Mark it as currentNode and its parent as parent.</a:t>
            </a:r>
          </a:p>
          <a:p>
            <a:pPr>
              <a:buFontTx/>
              <a:buAutoNum type="arabicPeriod"/>
            </a:pPr>
            <a:endParaRPr lang="en-US" sz="1200">
              <a:solidFill>
                <a:srgbClr val="CC0000"/>
              </a:solidFill>
            </a:endParaRPr>
          </a:p>
          <a:p>
            <a:pPr>
              <a:buFontTx/>
              <a:buAutoNum type="arabicPeriod"/>
            </a:pPr>
            <a:r>
              <a:rPr lang="en-US" sz="1200">
                <a:solidFill>
                  <a:schemeClr val="accent2"/>
                </a:solidFill>
              </a:rPr>
              <a:t>If currentNode has a left child:</a:t>
            </a:r>
          </a:p>
          <a:p>
            <a:pPr lvl="1">
              <a:buFontTx/>
              <a:buAutoNum type="alphaLcPeriod"/>
            </a:pPr>
            <a:r>
              <a:rPr lang="en-US" sz="1200">
                <a:solidFill>
                  <a:schemeClr val="accent2"/>
                </a:solidFill>
              </a:rPr>
              <a:t>Mark the left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right child:</a:t>
            </a:r>
          </a:p>
          <a:p>
            <a:pPr lvl="1">
              <a:buFontTx/>
              <a:buAutoNum type="alphaLcPeriod"/>
            </a:pPr>
            <a:r>
              <a:rPr lang="en-US" sz="1200">
                <a:solidFill>
                  <a:schemeClr val="accent2"/>
                </a:solidFill>
              </a:rPr>
              <a:t>Mark the right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root node:</a:t>
            </a:r>
          </a:p>
          <a:p>
            <a:pPr lvl="1">
              <a:buFontTx/>
              <a:buAutoNum type="alphaLcPeriod"/>
            </a:pPr>
            <a:r>
              <a:rPr lang="en-US" sz="1200">
                <a:solidFill>
                  <a:schemeClr val="accent2"/>
                </a:solidFill>
              </a:rPr>
              <a:t>Mark child as root.</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left child of parent:</a:t>
            </a:r>
          </a:p>
          <a:p>
            <a:pPr lvl="1">
              <a:buFontTx/>
              <a:buAutoNum type="alphaLcPeriod"/>
            </a:pPr>
            <a:r>
              <a:rPr lang="en-US" sz="1200">
                <a:solidFill>
                  <a:schemeClr val="accent2"/>
                </a:solidFill>
              </a:rPr>
              <a:t>Make left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right child of parent:</a:t>
            </a:r>
          </a:p>
          <a:p>
            <a:pPr lvl="1">
              <a:buFontTx/>
              <a:buAutoNum type="alphaLcPeriod"/>
            </a:pPr>
            <a:r>
              <a:rPr lang="en-US" sz="1200">
                <a:solidFill>
                  <a:schemeClr val="accent2"/>
                </a:solidFill>
              </a:rPr>
              <a:t>Make right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Release the memory of currentNode.</a:t>
            </a:r>
          </a:p>
        </p:txBody>
      </p:sp>
      <p:sp>
        <p:nvSpPr>
          <p:cNvPr id="346191" name="Text Box 79"/>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346192" name="Rectangle 80"/>
          <p:cNvSpPr>
            <a:spLocks noChangeArrowheads="1"/>
          </p:cNvSpPr>
          <p:nvPr/>
        </p:nvSpPr>
        <p:spPr bwMode="auto">
          <a:xfrm>
            <a:off x="1524000" y="1600200"/>
            <a:ext cx="3748088"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80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6184"/>
                                        </p:tgtEl>
                                        <p:attrNameLst>
                                          <p:attrName>style.visibility</p:attrName>
                                        </p:attrNameLst>
                                      </p:cBhvr>
                                      <p:to>
                                        <p:strVal val="visible"/>
                                      </p:to>
                                    </p:set>
                                    <p:animEffect transition="in" filter="dissolve">
                                      <p:cBhvr>
                                        <p:cTn id="7" dur="500"/>
                                        <p:tgtEl>
                                          <p:spTgt spid="34618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6183"/>
                                        </p:tgtEl>
                                        <p:attrNameLst>
                                          <p:attrName>style.visibility</p:attrName>
                                        </p:attrNameLst>
                                      </p:cBhvr>
                                      <p:to>
                                        <p:strVal val="visible"/>
                                      </p:to>
                                    </p:set>
                                    <p:animEffect transition="in" filter="dissolve">
                                      <p:cBhvr>
                                        <p:cTn id="10" dur="500"/>
                                        <p:tgtEl>
                                          <p:spTgt spid="34618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6185"/>
                                        </p:tgtEl>
                                        <p:attrNameLst>
                                          <p:attrName>style.visibility</p:attrName>
                                        </p:attrNameLst>
                                      </p:cBhvr>
                                      <p:to>
                                        <p:strVal val="visible"/>
                                      </p:to>
                                    </p:set>
                                    <p:animEffect transition="in" filter="dissolve">
                                      <p:cBhvr>
                                        <p:cTn id="13" dur="500"/>
                                        <p:tgtEl>
                                          <p:spTgt spid="34618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46186"/>
                                        </p:tgtEl>
                                        <p:attrNameLst>
                                          <p:attrName>style.visibility</p:attrName>
                                        </p:attrNameLst>
                                      </p:cBhvr>
                                      <p:to>
                                        <p:strVal val="visible"/>
                                      </p:to>
                                    </p:set>
                                    <p:animEffect transition="in" filter="dissolve">
                                      <p:cBhvr>
                                        <p:cTn id="16" dur="500"/>
                                        <p:tgtEl>
                                          <p:spTgt spid="346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83" grpId="0" animBg="1"/>
      <p:bldP spid="346184" grpId="0"/>
      <p:bldP spid="346185" grpId="0"/>
      <p:bldP spid="346186"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Line 2"/>
          <p:cNvSpPr>
            <a:spLocks noChangeShapeType="1"/>
          </p:cNvSpPr>
          <p:nvPr/>
        </p:nvSpPr>
        <p:spPr bwMode="auto">
          <a:xfrm>
            <a:off x="3657600" y="37893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71" name="Line 3"/>
          <p:cNvSpPr>
            <a:spLocks noChangeShapeType="1"/>
          </p:cNvSpPr>
          <p:nvPr/>
        </p:nvSpPr>
        <p:spPr bwMode="auto">
          <a:xfrm>
            <a:off x="4306888" y="4475163"/>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72" name="Line 4"/>
          <p:cNvSpPr>
            <a:spLocks noChangeShapeType="1"/>
          </p:cNvSpPr>
          <p:nvPr/>
        </p:nvSpPr>
        <p:spPr bwMode="auto">
          <a:xfrm flipH="1">
            <a:off x="2743200" y="37893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73" name="Line 5"/>
          <p:cNvSpPr>
            <a:spLocks noChangeShapeType="1"/>
          </p:cNvSpPr>
          <p:nvPr/>
        </p:nvSpPr>
        <p:spPr bwMode="auto">
          <a:xfrm flipH="1">
            <a:off x="4191000" y="5313363"/>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74" name="Line 6"/>
          <p:cNvSpPr>
            <a:spLocks noChangeShapeType="1"/>
          </p:cNvSpPr>
          <p:nvPr/>
        </p:nvSpPr>
        <p:spPr bwMode="auto">
          <a:xfrm flipH="1">
            <a:off x="3352800" y="4475163"/>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75" name="Line 7"/>
          <p:cNvSpPr>
            <a:spLocks noChangeShapeType="1"/>
          </p:cNvSpPr>
          <p:nvPr/>
        </p:nvSpPr>
        <p:spPr bwMode="auto">
          <a:xfrm flipH="1">
            <a:off x="990600" y="3789363"/>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76" name="Line 8"/>
          <p:cNvSpPr>
            <a:spLocks noChangeShapeType="1"/>
          </p:cNvSpPr>
          <p:nvPr/>
        </p:nvSpPr>
        <p:spPr bwMode="auto">
          <a:xfrm flipH="1">
            <a:off x="1752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77" name="Rectangle 9"/>
          <p:cNvSpPr>
            <a:spLocks noChangeArrowheads="1"/>
          </p:cNvSpPr>
          <p:nvPr/>
        </p:nvSpPr>
        <p:spPr bwMode="auto">
          <a:xfrm>
            <a:off x="2286000" y="26463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178" name="Line 10"/>
          <p:cNvSpPr>
            <a:spLocks noChangeShapeType="1"/>
          </p:cNvSpPr>
          <p:nvPr/>
        </p:nvSpPr>
        <p:spPr bwMode="auto">
          <a:xfrm>
            <a:off x="2895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79" name="Rectangle 11"/>
          <p:cNvSpPr>
            <a:spLocks noChangeArrowheads="1"/>
          </p:cNvSpPr>
          <p:nvPr/>
        </p:nvSpPr>
        <p:spPr bwMode="auto">
          <a:xfrm>
            <a:off x="31242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180" name="Rectangle 12"/>
          <p:cNvSpPr>
            <a:spLocks noChangeArrowheads="1"/>
          </p:cNvSpPr>
          <p:nvPr/>
        </p:nvSpPr>
        <p:spPr bwMode="auto">
          <a:xfrm>
            <a:off x="3773488"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181" name="Rectangle 13"/>
          <p:cNvSpPr>
            <a:spLocks noChangeArrowheads="1"/>
          </p:cNvSpPr>
          <p:nvPr/>
        </p:nvSpPr>
        <p:spPr bwMode="auto">
          <a:xfrm>
            <a:off x="3733800" y="5770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182" name="Rectangle 14"/>
          <p:cNvSpPr>
            <a:spLocks noChangeArrowheads="1"/>
          </p:cNvSpPr>
          <p:nvPr/>
        </p:nvSpPr>
        <p:spPr bwMode="auto">
          <a:xfrm>
            <a:off x="3048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183" name="Rectangle 15"/>
          <p:cNvSpPr>
            <a:spLocks noChangeArrowheads="1"/>
          </p:cNvSpPr>
          <p:nvPr/>
        </p:nvSpPr>
        <p:spPr bwMode="auto">
          <a:xfrm>
            <a:off x="44196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184" name="Rectangle 16"/>
          <p:cNvSpPr>
            <a:spLocks noChangeArrowheads="1"/>
          </p:cNvSpPr>
          <p:nvPr/>
        </p:nvSpPr>
        <p:spPr bwMode="auto">
          <a:xfrm>
            <a:off x="2438400"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185" name="Rectangle 17"/>
          <p:cNvSpPr>
            <a:spLocks noChangeArrowheads="1"/>
          </p:cNvSpPr>
          <p:nvPr/>
        </p:nvSpPr>
        <p:spPr bwMode="auto">
          <a:xfrm>
            <a:off x="1524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186" name="Rectangle 18"/>
          <p:cNvSpPr>
            <a:spLocks noChangeArrowheads="1"/>
          </p:cNvSpPr>
          <p:nvPr/>
        </p:nvSpPr>
        <p:spPr bwMode="auto">
          <a:xfrm>
            <a:off x="762000" y="43227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187" name="Text Box 19"/>
          <p:cNvSpPr txBox="1">
            <a:spLocks noChangeArrowheads="1"/>
          </p:cNvSpPr>
          <p:nvPr/>
        </p:nvSpPr>
        <p:spPr bwMode="auto">
          <a:xfrm>
            <a:off x="2438400" y="26463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775188" name="Text Box 20"/>
          <p:cNvSpPr txBox="1">
            <a:spLocks noChangeArrowheads="1"/>
          </p:cNvSpPr>
          <p:nvPr/>
        </p:nvSpPr>
        <p:spPr bwMode="auto">
          <a:xfrm>
            <a:off x="3200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775189" name="Text Box 21"/>
          <p:cNvSpPr txBox="1">
            <a:spLocks noChangeArrowheads="1"/>
          </p:cNvSpPr>
          <p:nvPr/>
        </p:nvSpPr>
        <p:spPr bwMode="auto">
          <a:xfrm>
            <a:off x="2590800"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775190" name="Text Box 22"/>
          <p:cNvSpPr txBox="1">
            <a:spLocks noChangeArrowheads="1"/>
          </p:cNvSpPr>
          <p:nvPr/>
        </p:nvSpPr>
        <p:spPr bwMode="auto">
          <a:xfrm>
            <a:off x="3925888"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775191" name="Text Box 23"/>
          <p:cNvSpPr txBox="1">
            <a:spLocks noChangeArrowheads="1"/>
          </p:cNvSpPr>
          <p:nvPr/>
        </p:nvSpPr>
        <p:spPr bwMode="auto">
          <a:xfrm>
            <a:off x="3886200" y="5786438"/>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a:p>
            <a:endParaRPr lang="en-US" sz="1400" b="1"/>
          </a:p>
        </p:txBody>
      </p:sp>
      <p:sp>
        <p:nvSpPr>
          <p:cNvPr id="775192" name="Line 24"/>
          <p:cNvSpPr>
            <a:spLocks noChangeShapeType="1"/>
          </p:cNvSpPr>
          <p:nvPr/>
        </p:nvSpPr>
        <p:spPr bwMode="auto">
          <a:xfrm>
            <a:off x="27432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93" name="Line 25"/>
          <p:cNvSpPr>
            <a:spLocks noChangeShapeType="1"/>
          </p:cNvSpPr>
          <p:nvPr/>
        </p:nvSpPr>
        <p:spPr bwMode="auto">
          <a:xfrm>
            <a:off x="24384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94" name="Line 26"/>
          <p:cNvSpPr>
            <a:spLocks noChangeShapeType="1"/>
          </p:cNvSpPr>
          <p:nvPr/>
        </p:nvSpPr>
        <p:spPr bwMode="auto">
          <a:xfrm>
            <a:off x="3505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95" name="Line 27"/>
          <p:cNvSpPr>
            <a:spLocks noChangeShapeType="1"/>
          </p:cNvSpPr>
          <p:nvPr/>
        </p:nvSpPr>
        <p:spPr bwMode="auto">
          <a:xfrm>
            <a:off x="3200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96" name="Line 28"/>
          <p:cNvSpPr>
            <a:spLocks noChangeShapeType="1"/>
          </p:cNvSpPr>
          <p:nvPr/>
        </p:nvSpPr>
        <p:spPr bwMode="auto">
          <a:xfrm>
            <a:off x="28956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97" name="Line 29"/>
          <p:cNvSpPr>
            <a:spLocks noChangeShapeType="1"/>
          </p:cNvSpPr>
          <p:nvPr/>
        </p:nvSpPr>
        <p:spPr bwMode="auto">
          <a:xfrm>
            <a:off x="25908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98" name="Line 30"/>
          <p:cNvSpPr>
            <a:spLocks noChangeShapeType="1"/>
          </p:cNvSpPr>
          <p:nvPr/>
        </p:nvSpPr>
        <p:spPr bwMode="auto">
          <a:xfrm>
            <a:off x="42306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99" name="Line 31"/>
          <p:cNvSpPr>
            <a:spLocks noChangeShapeType="1"/>
          </p:cNvSpPr>
          <p:nvPr/>
        </p:nvSpPr>
        <p:spPr bwMode="auto">
          <a:xfrm>
            <a:off x="39258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200" name="Line 32"/>
          <p:cNvSpPr>
            <a:spLocks noChangeShapeType="1"/>
          </p:cNvSpPr>
          <p:nvPr/>
        </p:nvSpPr>
        <p:spPr bwMode="auto">
          <a:xfrm>
            <a:off x="48768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201" name="Line 33"/>
          <p:cNvSpPr>
            <a:spLocks noChangeShapeType="1"/>
          </p:cNvSpPr>
          <p:nvPr/>
        </p:nvSpPr>
        <p:spPr bwMode="auto">
          <a:xfrm>
            <a:off x="45720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202" name="Line 34"/>
          <p:cNvSpPr>
            <a:spLocks noChangeShapeType="1"/>
          </p:cNvSpPr>
          <p:nvPr/>
        </p:nvSpPr>
        <p:spPr bwMode="auto">
          <a:xfrm>
            <a:off x="35814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203" name="Line 35"/>
          <p:cNvSpPr>
            <a:spLocks noChangeShapeType="1"/>
          </p:cNvSpPr>
          <p:nvPr/>
        </p:nvSpPr>
        <p:spPr bwMode="auto">
          <a:xfrm>
            <a:off x="32766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204" name="Line 36"/>
          <p:cNvSpPr>
            <a:spLocks noChangeShapeType="1"/>
          </p:cNvSpPr>
          <p:nvPr/>
        </p:nvSpPr>
        <p:spPr bwMode="auto">
          <a:xfrm>
            <a:off x="41910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205" name="Line 37"/>
          <p:cNvSpPr>
            <a:spLocks noChangeShapeType="1"/>
          </p:cNvSpPr>
          <p:nvPr/>
        </p:nvSpPr>
        <p:spPr bwMode="auto">
          <a:xfrm>
            <a:off x="38862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206" name="Line 38"/>
          <p:cNvSpPr>
            <a:spLocks noChangeShapeType="1"/>
          </p:cNvSpPr>
          <p:nvPr/>
        </p:nvSpPr>
        <p:spPr bwMode="auto">
          <a:xfrm>
            <a:off x="1981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207" name="Line 39"/>
          <p:cNvSpPr>
            <a:spLocks noChangeShapeType="1"/>
          </p:cNvSpPr>
          <p:nvPr/>
        </p:nvSpPr>
        <p:spPr bwMode="auto">
          <a:xfrm>
            <a:off x="1676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208" name="Line 40"/>
          <p:cNvSpPr>
            <a:spLocks noChangeShapeType="1"/>
          </p:cNvSpPr>
          <p:nvPr/>
        </p:nvSpPr>
        <p:spPr bwMode="auto">
          <a:xfrm>
            <a:off x="12192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209" name="Line 41"/>
          <p:cNvSpPr>
            <a:spLocks noChangeShapeType="1"/>
          </p:cNvSpPr>
          <p:nvPr/>
        </p:nvSpPr>
        <p:spPr bwMode="auto">
          <a:xfrm>
            <a:off x="9144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210" name="Rectangle 42" descr="Dark downward diagonal"/>
          <p:cNvSpPr>
            <a:spLocks noChangeArrowheads="1"/>
          </p:cNvSpPr>
          <p:nvPr/>
        </p:nvSpPr>
        <p:spPr bwMode="auto">
          <a:xfrm>
            <a:off x="48768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211" name="Rectangle 43" descr="Dark downward diagonal"/>
          <p:cNvSpPr>
            <a:spLocks noChangeArrowheads="1"/>
          </p:cNvSpPr>
          <p:nvPr/>
        </p:nvSpPr>
        <p:spPr bwMode="auto">
          <a:xfrm>
            <a:off x="31242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212" name="Rectangle 44" descr="Dark downward diagonal"/>
          <p:cNvSpPr>
            <a:spLocks noChangeArrowheads="1"/>
          </p:cNvSpPr>
          <p:nvPr/>
        </p:nvSpPr>
        <p:spPr bwMode="auto">
          <a:xfrm>
            <a:off x="35814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213" name="Rectangle 45" descr="Dark downward diagonal"/>
          <p:cNvSpPr>
            <a:spLocks noChangeArrowheads="1"/>
          </p:cNvSpPr>
          <p:nvPr/>
        </p:nvSpPr>
        <p:spPr bwMode="auto">
          <a:xfrm>
            <a:off x="37338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214" name="Rectangle 46" descr="Dark downward diagonal"/>
          <p:cNvSpPr>
            <a:spLocks noChangeArrowheads="1"/>
          </p:cNvSpPr>
          <p:nvPr/>
        </p:nvSpPr>
        <p:spPr bwMode="auto">
          <a:xfrm>
            <a:off x="41910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215" name="Rectangle 47" descr="Dark downward diagonal"/>
          <p:cNvSpPr>
            <a:spLocks noChangeArrowheads="1"/>
          </p:cNvSpPr>
          <p:nvPr/>
        </p:nvSpPr>
        <p:spPr bwMode="auto">
          <a:xfrm>
            <a:off x="24384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216" name="Rectangle 48" descr="Dark downward diagonal"/>
          <p:cNvSpPr>
            <a:spLocks noChangeArrowheads="1"/>
          </p:cNvSpPr>
          <p:nvPr/>
        </p:nvSpPr>
        <p:spPr bwMode="auto">
          <a:xfrm>
            <a:off x="28956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217" name="Rectangle 49" descr="Dark downward diagonal"/>
          <p:cNvSpPr>
            <a:spLocks noChangeArrowheads="1"/>
          </p:cNvSpPr>
          <p:nvPr/>
        </p:nvSpPr>
        <p:spPr bwMode="auto">
          <a:xfrm>
            <a:off x="1981200" y="3484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218" name="Rectangle 50" descr="Dark downward diagonal"/>
          <p:cNvSpPr>
            <a:spLocks noChangeArrowheads="1"/>
          </p:cNvSpPr>
          <p:nvPr/>
        </p:nvSpPr>
        <p:spPr bwMode="auto">
          <a:xfrm>
            <a:off x="7620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219" name="Rectangle 51" descr="Dark downward diagonal"/>
          <p:cNvSpPr>
            <a:spLocks noChangeArrowheads="1"/>
          </p:cNvSpPr>
          <p:nvPr/>
        </p:nvSpPr>
        <p:spPr bwMode="auto">
          <a:xfrm>
            <a:off x="12192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220" name="Text Box 52"/>
          <p:cNvSpPr txBox="1">
            <a:spLocks noChangeArrowheads="1"/>
          </p:cNvSpPr>
          <p:nvPr/>
        </p:nvSpPr>
        <p:spPr bwMode="auto">
          <a:xfrm>
            <a:off x="914400" y="43227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775221" name="Text Box 53"/>
          <p:cNvSpPr txBox="1">
            <a:spLocks noChangeArrowheads="1"/>
          </p:cNvSpPr>
          <p:nvPr/>
        </p:nvSpPr>
        <p:spPr bwMode="auto">
          <a:xfrm>
            <a:off x="45720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775222" name="Text Box 54"/>
          <p:cNvSpPr txBox="1">
            <a:spLocks noChangeArrowheads="1"/>
          </p:cNvSpPr>
          <p:nvPr/>
        </p:nvSpPr>
        <p:spPr bwMode="auto">
          <a:xfrm>
            <a:off x="32766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775223" name="Text Box 55"/>
          <p:cNvSpPr txBox="1">
            <a:spLocks noChangeArrowheads="1"/>
          </p:cNvSpPr>
          <p:nvPr/>
        </p:nvSpPr>
        <p:spPr bwMode="auto">
          <a:xfrm>
            <a:off x="1676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775224" name="Text Box 56"/>
          <p:cNvSpPr txBox="1">
            <a:spLocks noChangeArrowheads="1"/>
          </p:cNvSpPr>
          <p:nvPr/>
        </p:nvSpPr>
        <p:spPr bwMode="auto">
          <a:xfrm>
            <a:off x="1484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75225" name="Text Box 57"/>
          <p:cNvSpPr txBox="1">
            <a:spLocks noChangeArrowheads="1"/>
          </p:cNvSpPr>
          <p:nvPr/>
        </p:nvSpPr>
        <p:spPr bwMode="auto">
          <a:xfrm>
            <a:off x="27035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75226" name="Text Box 58"/>
          <p:cNvSpPr txBox="1">
            <a:spLocks noChangeArrowheads="1"/>
          </p:cNvSpPr>
          <p:nvPr/>
        </p:nvSpPr>
        <p:spPr bwMode="auto">
          <a:xfrm>
            <a:off x="22463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75227" name="Text Box 59"/>
          <p:cNvSpPr txBox="1">
            <a:spLocks noChangeArrowheads="1"/>
          </p:cNvSpPr>
          <p:nvPr/>
        </p:nvSpPr>
        <p:spPr bwMode="auto">
          <a:xfrm>
            <a:off x="34655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75228" name="Text Box 60"/>
          <p:cNvSpPr txBox="1">
            <a:spLocks noChangeArrowheads="1"/>
          </p:cNvSpPr>
          <p:nvPr/>
        </p:nvSpPr>
        <p:spPr bwMode="auto">
          <a:xfrm>
            <a:off x="3008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75229" name="Text Box 61"/>
          <p:cNvSpPr txBox="1">
            <a:spLocks noChangeArrowheads="1"/>
          </p:cNvSpPr>
          <p:nvPr/>
        </p:nvSpPr>
        <p:spPr bwMode="auto">
          <a:xfrm>
            <a:off x="41910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75230" name="Text Box 62"/>
          <p:cNvSpPr txBox="1">
            <a:spLocks noChangeArrowheads="1"/>
          </p:cNvSpPr>
          <p:nvPr/>
        </p:nvSpPr>
        <p:spPr bwMode="auto">
          <a:xfrm>
            <a:off x="37338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75231" name="Text Box 63"/>
          <p:cNvSpPr txBox="1">
            <a:spLocks noChangeArrowheads="1"/>
          </p:cNvSpPr>
          <p:nvPr/>
        </p:nvSpPr>
        <p:spPr bwMode="auto">
          <a:xfrm>
            <a:off x="4343400" y="4856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75232" name="Line 64"/>
          <p:cNvSpPr>
            <a:spLocks noChangeShapeType="1"/>
          </p:cNvSpPr>
          <p:nvPr/>
        </p:nvSpPr>
        <p:spPr bwMode="auto">
          <a:xfrm>
            <a:off x="2590800" y="24177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233" name="Text Box 65"/>
          <p:cNvSpPr txBox="1">
            <a:spLocks noChangeArrowheads="1"/>
          </p:cNvSpPr>
          <p:nvPr/>
        </p:nvSpPr>
        <p:spPr bwMode="auto">
          <a:xfrm>
            <a:off x="2438400" y="21891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775234" name="Line 66"/>
          <p:cNvSpPr>
            <a:spLocks noChangeShapeType="1"/>
          </p:cNvSpPr>
          <p:nvPr/>
        </p:nvSpPr>
        <p:spPr bwMode="auto">
          <a:xfrm>
            <a:off x="4114800" y="4017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235" name="Text Box 67"/>
          <p:cNvSpPr txBox="1">
            <a:spLocks noChangeArrowheads="1"/>
          </p:cNvSpPr>
          <p:nvPr/>
        </p:nvSpPr>
        <p:spPr bwMode="auto">
          <a:xfrm>
            <a:off x="3962400" y="37893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775236" name="Text Box 68"/>
          <p:cNvSpPr txBox="1">
            <a:spLocks noChangeArrowheads="1"/>
          </p:cNvSpPr>
          <p:nvPr/>
        </p:nvSpPr>
        <p:spPr bwMode="auto">
          <a:xfrm>
            <a:off x="4419600" y="449421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775237" name="Line 69"/>
          <p:cNvSpPr>
            <a:spLocks noChangeShapeType="1"/>
          </p:cNvSpPr>
          <p:nvPr/>
        </p:nvSpPr>
        <p:spPr bwMode="auto">
          <a:xfrm>
            <a:off x="4800600" y="4779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241" name="Text Box 73"/>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775242" name="Text Box 74"/>
          <p:cNvSpPr txBox="1">
            <a:spLocks noChangeArrowheads="1"/>
          </p:cNvSpPr>
          <p:nvPr/>
        </p:nvSpPr>
        <p:spPr bwMode="auto">
          <a:xfrm>
            <a:off x="5486400" y="13716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rgbClr val="CC0000"/>
              </a:solidFill>
            </a:endParaRPr>
          </a:p>
          <a:p>
            <a:pPr>
              <a:buFontTx/>
              <a:buAutoNum type="arabicPeriod"/>
            </a:pPr>
            <a:r>
              <a:rPr lang="en-US" sz="1200">
                <a:solidFill>
                  <a:srgbClr val="CC0000"/>
                </a:solidFill>
              </a:rPr>
              <a:t>If currentNode has a left child:</a:t>
            </a:r>
          </a:p>
          <a:p>
            <a:pPr lvl="1">
              <a:buFontTx/>
              <a:buAutoNum type="alphaLcPeriod"/>
            </a:pPr>
            <a:r>
              <a:rPr lang="en-US" sz="1200">
                <a:solidFill>
                  <a:schemeClr val="accent2"/>
                </a:solidFill>
              </a:rPr>
              <a:t>Mark the left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right child:</a:t>
            </a:r>
          </a:p>
          <a:p>
            <a:pPr lvl="1">
              <a:buFontTx/>
              <a:buAutoNum type="alphaLcPeriod"/>
            </a:pPr>
            <a:r>
              <a:rPr lang="en-US" sz="1200">
                <a:solidFill>
                  <a:schemeClr val="accent2"/>
                </a:solidFill>
              </a:rPr>
              <a:t>Mark the right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root node:</a:t>
            </a:r>
          </a:p>
          <a:p>
            <a:pPr lvl="1">
              <a:buFontTx/>
              <a:buAutoNum type="alphaLcPeriod"/>
            </a:pPr>
            <a:r>
              <a:rPr lang="en-US" sz="1200">
                <a:solidFill>
                  <a:schemeClr val="accent2"/>
                </a:solidFill>
              </a:rPr>
              <a:t>Mark child as root.</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left child of parent:</a:t>
            </a:r>
          </a:p>
          <a:p>
            <a:pPr lvl="1">
              <a:buFontTx/>
              <a:buAutoNum type="alphaLcPeriod"/>
            </a:pPr>
            <a:r>
              <a:rPr lang="en-US" sz="1200">
                <a:solidFill>
                  <a:schemeClr val="accent2"/>
                </a:solidFill>
              </a:rPr>
              <a:t>Make left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right child of parent:</a:t>
            </a:r>
          </a:p>
          <a:p>
            <a:pPr lvl="1">
              <a:buFontTx/>
              <a:buAutoNum type="alphaLcPeriod"/>
            </a:pPr>
            <a:r>
              <a:rPr lang="en-US" sz="1200">
                <a:solidFill>
                  <a:schemeClr val="accent2"/>
                </a:solidFill>
              </a:rPr>
              <a:t>Make right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Release the memory of currentNode.</a:t>
            </a:r>
          </a:p>
        </p:txBody>
      </p:sp>
      <p:sp>
        <p:nvSpPr>
          <p:cNvPr id="775243" name="Rectangle 75"/>
          <p:cNvSpPr>
            <a:spLocks noChangeArrowheads="1"/>
          </p:cNvSpPr>
          <p:nvPr/>
        </p:nvSpPr>
        <p:spPr bwMode="auto">
          <a:xfrm>
            <a:off x="1524000" y="1600200"/>
            <a:ext cx="3748088"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80</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1" name="Line 81"/>
          <p:cNvSpPr>
            <a:spLocks noChangeShapeType="1"/>
          </p:cNvSpPr>
          <p:nvPr/>
        </p:nvSpPr>
        <p:spPr bwMode="auto">
          <a:xfrm>
            <a:off x="3657600" y="37893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2" name="Line 82"/>
          <p:cNvSpPr>
            <a:spLocks noChangeShapeType="1"/>
          </p:cNvSpPr>
          <p:nvPr/>
        </p:nvSpPr>
        <p:spPr bwMode="auto">
          <a:xfrm>
            <a:off x="4306888" y="4475163"/>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3" name="Line 83"/>
          <p:cNvSpPr>
            <a:spLocks noChangeShapeType="1"/>
          </p:cNvSpPr>
          <p:nvPr/>
        </p:nvSpPr>
        <p:spPr bwMode="auto">
          <a:xfrm flipH="1">
            <a:off x="2743200" y="37893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4" name="Line 84"/>
          <p:cNvSpPr>
            <a:spLocks noChangeShapeType="1"/>
          </p:cNvSpPr>
          <p:nvPr/>
        </p:nvSpPr>
        <p:spPr bwMode="auto">
          <a:xfrm flipH="1">
            <a:off x="4191000" y="5313363"/>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5" name="Line 85"/>
          <p:cNvSpPr>
            <a:spLocks noChangeShapeType="1"/>
          </p:cNvSpPr>
          <p:nvPr/>
        </p:nvSpPr>
        <p:spPr bwMode="auto">
          <a:xfrm flipH="1">
            <a:off x="3352800" y="4475163"/>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6" name="Line 86"/>
          <p:cNvSpPr>
            <a:spLocks noChangeShapeType="1"/>
          </p:cNvSpPr>
          <p:nvPr/>
        </p:nvSpPr>
        <p:spPr bwMode="auto">
          <a:xfrm flipH="1">
            <a:off x="990600" y="3789363"/>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7" name="Line 87"/>
          <p:cNvSpPr>
            <a:spLocks noChangeShapeType="1"/>
          </p:cNvSpPr>
          <p:nvPr/>
        </p:nvSpPr>
        <p:spPr bwMode="auto">
          <a:xfrm flipH="1">
            <a:off x="1752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8" name="Rectangle 88"/>
          <p:cNvSpPr>
            <a:spLocks noChangeArrowheads="1"/>
          </p:cNvSpPr>
          <p:nvPr/>
        </p:nvSpPr>
        <p:spPr bwMode="auto">
          <a:xfrm>
            <a:off x="2286000" y="26463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9" name="Line 89"/>
          <p:cNvSpPr>
            <a:spLocks noChangeShapeType="1"/>
          </p:cNvSpPr>
          <p:nvPr/>
        </p:nvSpPr>
        <p:spPr bwMode="auto">
          <a:xfrm>
            <a:off x="2895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50" name="Rectangle 90"/>
          <p:cNvSpPr>
            <a:spLocks noChangeArrowheads="1"/>
          </p:cNvSpPr>
          <p:nvPr/>
        </p:nvSpPr>
        <p:spPr bwMode="auto">
          <a:xfrm>
            <a:off x="31242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1" name="Rectangle 91"/>
          <p:cNvSpPr>
            <a:spLocks noChangeArrowheads="1"/>
          </p:cNvSpPr>
          <p:nvPr/>
        </p:nvSpPr>
        <p:spPr bwMode="auto">
          <a:xfrm>
            <a:off x="3773488"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2" name="Rectangle 92"/>
          <p:cNvSpPr>
            <a:spLocks noChangeArrowheads="1"/>
          </p:cNvSpPr>
          <p:nvPr/>
        </p:nvSpPr>
        <p:spPr bwMode="auto">
          <a:xfrm>
            <a:off x="3733800" y="5770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3" name="Rectangle 93"/>
          <p:cNvSpPr>
            <a:spLocks noChangeArrowheads="1"/>
          </p:cNvSpPr>
          <p:nvPr/>
        </p:nvSpPr>
        <p:spPr bwMode="auto">
          <a:xfrm>
            <a:off x="3048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4" name="Rectangle 94"/>
          <p:cNvSpPr>
            <a:spLocks noChangeArrowheads="1"/>
          </p:cNvSpPr>
          <p:nvPr/>
        </p:nvSpPr>
        <p:spPr bwMode="auto">
          <a:xfrm>
            <a:off x="44196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5" name="Rectangle 95"/>
          <p:cNvSpPr>
            <a:spLocks noChangeArrowheads="1"/>
          </p:cNvSpPr>
          <p:nvPr/>
        </p:nvSpPr>
        <p:spPr bwMode="auto">
          <a:xfrm>
            <a:off x="2438400"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6" name="Rectangle 96"/>
          <p:cNvSpPr>
            <a:spLocks noChangeArrowheads="1"/>
          </p:cNvSpPr>
          <p:nvPr/>
        </p:nvSpPr>
        <p:spPr bwMode="auto">
          <a:xfrm>
            <a:off x="1524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7" name="Rectangle 97"/>
          <p:cNvSpPr>
            <a:spLocks noChangeArrowheads="1"/>
          </p:cNvSpPr>
          <p:nvPr/>
        </p:nvSpPr>
        <p:spPr bwMode="auto">
          <a:xfrm>
            <a:off x="762000" y="43227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8" name="Text Box 98"/>
          <p:cNvSpPr txBox="1">
            <a:spLocks noChangeArrowheads="1"/>
          </p:cNvSpPr>
          <p:nvPr/>
        </p:nvSpPr>
        <p:spPr bwMode="auto">
          <a:xfrm>
            <a:off x="2438400" y="26463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348259" name="Text Box 99"/>
          <p:cNvSpPr txBox="1">
            <a:spLocks noChangeArrowheads="1"/>
          </p:cNvSpPr>
          <p:nvPr/>
        </p:nvSpPr>
        <p:spPr bwMode="auto">
          <a:xfrm>
            <a:off x="3200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348260" name="Text Box 100"/>
          <p:cNvSpPr txBox="1">
            <a:spLocks noChangeArrowheads="1"/>
          </p:cNvSpPr>
          <p:nvPr/>
        </p:nvSpPr>
        <p:spPr bwMode="auto">
          <a:xfrm>
            <a:off x="2590800"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348261" name="Text Box 101"/>
          <p:cNvSpPr txBox="1">
            <a:spLocks noChangeArrowheads="1"/>
          </p:cNvSpPr>
          <p:nvPr/>
        </p:nvSpPr>
        <p:spPr bwMode="auto">
          <a:xfrm>
            <a:off x="3925888"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348262" name="Text Box 102"/>
          <p:cNvSpPr txBox="1">
            <a:spLocks noChangeArrowheads="1"/>
          </p:cNvSpPr>
          <p:nvPr/>
        </p:nvSpPr>
        <p:spPr bwMode="auto">
          <a:xfrm>
            <a:off x="3886200" y="5786438"/>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a:p>
            <a:endParaRPr lang="en-US" sz="1400" b="1"/>
          </a:p>
        </p:txBody>
      </p:sp>
      <p:sp>
        <p:nvSpPr>
          <p:cNvPr id="348263" name="Line 103"/>
          <p:cNvSpPr>
            <a:spLocks noChangeShapeType="1"/>
          </p:cNvSpPr>
          <p:nvPr/>
        </p:nvSpPr>
        <p:spPr bwMode="auto">
          <a:xfrm>
            <a:off x="27432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4" name="Line 104"/>
          <p:cNvSpPr>
            <a:spLocks noChangeShapeType="1"/>
          </p:cNvSpPr>
          <p:nvPr/>
        </p:nvSpPr>
        <p:spPr bwMode="auto">
          <a:xfrm>
            <a:off x="24384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5" name="Line 105"/>
          <p:cNvSpPr>
            <a:spLocks noChangeShapeType="1"/>
          </p:cNvSpPr>
          <p:nvPr/>
        </p:nvSpPr>
        <p:spPr bwMode="auto">
          <a:xfrm>
            <a:off x="3505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6" name="Line 106"/>
          <p:cNvSpPr>
            <a:spLocks noChangeShapeType="1"/>
          </p:cNvSpPr>
          <p:nvPr/>
        </p:nvSpPr>
        <p:spPr bwMode="auto">
          <a:xfrm>
            <a:off x="3200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7" name="Line 107"/>
          <p:cNvSpPr>
            <a:spLocks noChangeShapeType="1"/>
          </p:cNvSpPr>
          <p:nvPr/>
        </p:nvSpPr>
        <p:spPr bwMode="auto">
          <a:xfrm>
            <a:off x="28956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8" name="Line 108"/>
          <p:cNvSpPr>
            <a:spLocks noChangeShapeType="1"/>
          </p:cNvSpPr>
          <p:nvPr/>
        </p:nvSpPr>
        <p:spPr bwMode="auto">
          <a:xfrm>
            <a:off x="25908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9" name="Line 109"/>
          <p:cNvSpPr>
            <a:spLocks noChangeShapeType="1"/>
          </p:cNvSpPr>
          <p:nvPr/>
        </p:nvSpPr>
        <p:spPr bwMode="auto">
          <a:xfrm>
            <a:off x="42306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0" name="Line 110"/>
          <p:cNvSpPr>
            <a:spLocks noChangeShapeType="1"/>
          </p:cNvSpPr>
          <p:nvPr/>
        </p:nvSpPr>
        <p:spPr bwMode="auto">
          <a:xfrm>
            <a:off x="39258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1" name="Line 111"/>
          <p:cNvSpPr>
            <a:spLocks noChangeShapeType="1"/>
          </p:cNvSpPr>
          <p:nvPr/>
        </p:nvSpPr>
        <p:spPr bwMode="auto">
          <a:xfrm>
            <a:off x="48768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2" name="Line 112"/>
          <p:cNvSpPr>
            <a:spLocks noChangeShapeType="1"/>
          </p:cNvSpPr>
          <p:nvPr/>
        </p:nvSpPr>
        <p:spPr bwMode="auto">
          <a:xfrm>
            <a:off x="45720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3" name="Line 113"/>
          <p:cNvSpPr>
            <a:spLocks noChangeShapeType="1"/>
          </p:cNvSpPr>
          <p:nvPr/>
        </p:nvSpPr>
        <p:spPr bwMode="auto">
          <a:xfrm>
            <a:off x="35814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4" name="Line 114"/>
          <p:cNvSpPr>
            <a:spLocks noChangeShapeType="1"/>
          </p:cNvSpPr>
          <p:nvPr/>
        </p:nvSpPr>
        <p:spPr bwMode="auto">
          <a:xfrm>
            <a:off x="32766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5" name="Line 115"/>
          <p:cNvSpPr>
            <a:spLocks noChangeShapeType="1"/>
          </p:cNvSpPr>
          <p:nvPr/>
        </p:nvSpPr>
        <p:spPr bwMode="auto">
          <a:xfrm>
            <a:off x="41910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6" name="Line 116"/>
          <p:cNvSpPr>
            <a:spLocks noChangeShapeType="1"/>
          </p:cNvSpPr>
          <p:nvPr/>
        </p:nvSpPr>
        <p:spPr bwMode="auto">
          <a:xfrm>
            <a:off x="38862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7" name="Line 117"/>
          <p:cNvSpPr>
            <a:spLocks noChangeShapeType="1"/>
          </p:cNvSpPr>
          <p:nvPr/>
        </p:nvSpPr>
        <p:spPr bwMode="auto">
          <a:xfrm>
            <a:off x="1981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8" name="Line 118"/>
          <p:cNvSpPr>
            <a:spLocks noChangeShapeType="1"/>
          </p:cNvSpPr>
          <p:nvPr/>
        </p:nvSpPr>
        <p:spPr bwMode="auto">
          <a:xfrm>
            <a:off x="1676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9" name="Line 119"/>
          <p:cNvSpPr>
            <a:spLocks noChangeShapeType="1"/>
          </p:cNvSpPr>
          <p:nvPr/>
        </p:nvSpPr>
        <p:spPr bwMode="auto">
          <a:xfrm>
            <a:off x="12192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0" name="Line 120"/>
          <p:cNvSpPr>
            <a:spLocks noChangeShapeType="1"/>
          </p:cNvSpPr>
          <p:nvPr/>
        </p:nvSpPr>
        <p:spPr bwMode="auto">
          <a:xfrm>
            <a:off x="9144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1" name="Rectangle 121" descr="Dark downward diagonal"/>
          <p:cNvSpPr>
            <a:spLocks noChangeArrowheads="1"/>
          </p:cNvSpPr>
          <p:nvPr/>
        </p:nvSpPr>
        <p:spPr bwMode="auto">
          <a:xfrm>
            <a:off x="48768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2" name="Rectangle 122" descr="Dark downward diagonal"/>
          <p:cNvSpPr>
            <a:spLocks noChangeArrowheads="1"/>
          </p:cNvSpPr>
          <p:nvPr/>
        </p:nvSpPr>
        <p:spPr bwMode="auto">
          <a:xfrm>
            <a:off x="31242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3" name="Rectangle 123" descr="Dark downward diagonal"/>
          <p:cNvSpPr>
            <a:spLocks noChangeArrowheads="1"/>
          </p:cNvSpPr>
          <p:nvPr/>
        </p:nvSpPr>
        <p:spPr bwMode="auto">
          <a:xfrm>
            <a:off x="35814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4" name="Rectangle 124" descr="Dark downward diagonal"/>
          <p:cNvSpPr>
            <a:spLocks noChangeArrowheads="1"/>
          </p:cNvSpPr>
          <p:nvPr/>
        </p:nvSpPr>
        <p:spPr bwMode="auto">
          <a:xfrm>
            <a:off x="37338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5" name="Rectangle 125" descr="Dark downward diagonal"/>
          <p:cNvSpPr>
            <a:spLocks noChangeArrowheads="1"/>
          </p:cNvSpPr>
          <p:nvPr/>
        </p:nvSpPr>
        <p:spPr bwMode="auto">
          <a:xfrm>
            <a:off x="41910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6" name="Rectangle 126" descr="Dark downward diagonal"/>
          <p:cNvSpPr>
            <a:spLocks noChangeArrowheads="1"/>
          </p:cNvSpPr>
          <p:nvPr/>
        </p:nvSpPr>
        <p:spPr bwMode="auto">
          <a:xfrm>
            <a:off x="24384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7" name="Rectangle 127" descr="Dark downward diagonal"/>
          <p:cNvSpPr>
            <a:spLocks noChangeArrowheads="1"/>
          </p:cNvSpPr>
          <p:nvPr/>
        </p:nvSpPr>
        <p:spPr bwMode="auto">
          <a:xfrm>
            <a:off x="28956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8" name="Rectangle 128" descr="Dark downward diagonal"/>
          <p:cNvSpPr>
            <a:spLocks noChangeArrowheads="1"/>
          </p:cNvSpPr>
          <p:nvPr/>
        </p:nvSpPr>
        <p:spPr bwMode="auto">
          <a:xfrm>
            <a:off x="1981200" y="3484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9" name="Rectangle 129" descr="Dark downward diagonal"/>
          <p:cNvSpPr>
            <a:spLocks noChangeArrowheads="1"/>
          </p:cNvSpPr>
          <p:nvPr/>
        </p:nvSpPr>
        <p:spPr bwMode="auto">
          <a:xfrm>
            <a:off x="7620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90" name="Rectangle 130" descr="Dark downward diagonal"/>
          <p:cNvSpPr>
            <a:spLocks noChangeArrowheads="1"/>
          </p:cNvSpPr>
          <p:nvPr/>
        </p:nvSpPr>
        <p:spPr bwMode="auto">
          <a:xfrm>
            <a:off x="12192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91" name="Text Box 131"/>
          <p:cNvSpPr txBox="1">
            <a:spLocks noChangeArrowheads="1"/>
          </p:cNvSpPr>
          <p:nvPr/>
        </p:nvSpPr>
        <p:spPr bwMode="auto">
          <a:xfrm>
            <a:off x="914400" y="43227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348292" name="Text Box 132"/>
          <p:cNvSpPr txBox="1">
            <a:spLocks noChangeArrowheads="1"/>
          </p:cNvSpPr>
          <p:nvPr/>
        </p:nvSpPr>
        <p:spPr bwMode="auto">
          <a:xfrm>
            <a:off x="45720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348293" name="Text Box 133"/>
          <p:cNvSpPr txBox="1">
            <a:spLocks noChangeArrowheads="1"/>
          </p:cNvSpPr>
          <p:nvPr/>
        </p:nvSpPr>
        <p:spPr bwMode="auto">
          <a:xfrm>
            <a:off x="32766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348294" name="Text Box 134"/>
          <p:cNvSpPr txBox="1">
            <a:spLocks noChangeArrowheads="1"/>
          </p:cNvSpPr>
          <p:nvPr/>
        </p:nvSpPr>
        <p:spPr bwMode="auto">
          <a:xfrm>
            <a:off x="1676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348295" name="Text Box 135"/>
          <p:cNvSpPr txBox="1">
            <a:spLocks noChangeArrowheads="1"/>
          </p:cNvSpPr>
          <p:nvPr/>
        </p:nvSpPr>
        <p:spPr bwMode="auto">
          <a:xfrm>
            <a:off x="1484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48296" name="Text Box 136"/>
          <p:cNvSpPr txBox="1">
            <a:spLocks noChangeArrowheads="1"/>
          </p:cNvSpPr>
          <p:nvPr/>
        </p:nvSpPr>
        <p:spPr bwMode="auto">
          <a:xfrm>
            <a:off x="27035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48297" name="Text Box 137"/>
          <p:cNvSpPr txBox="1">
            <a:spLocks noChangeArrowheads="1"/>
          </p:cNvSpPr>
          <p:nvPr/>
        </p:nvSpPr>
        <p:spPr bwMode="auto">
          <a:xfrm>
            <a:off x="22463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48298" name="Text Box 138"/>
          <p:cNvSpPr txBox="1">
            <a:spLocks noChangeArrowheads="1"/>
          </p:cNvSpPr>
          <p:nvPr/>
        </p:nvSpPr>
        <p:spPr bwMode="auto">
          <a:xfrm>
            <a:off x="34655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48299" name="Text Box 139"/>
          <p:cNvSpPr txBox="1">
            <a:spLocks noChangeArrowheads="1"/>
          </p:cNvSpPr>
          <p:nvPr/>
        </p:nvSpPr>
        <p:spPr bwMode="auto">
          <a:xfrm>
            <a:off x="3008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48300" name="Text Box 140"/>
          <p:cNvSpPr txBox="1">
            <a:spLocks noChangeArrowheads="1"/>
          </p:cNvSpPr>
          <p:nvPr/>
        </p:nvSpPr>
        <p:spPr bwMode="auto">
          <a:xfrm>
            <a:off x="41910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48301" name="Text Box 141"/>
          <p:cNvSpPr txBox="1">
            <a:spLocks noChangeArrowheads="1"/>
          </p:cNvSpPr>
          <p:nvPr/>
        </p:nvSpPr>
        <p:spPr bwMode="auto">
          <a:xfrm>
            <a:off x="37338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48302" name="Text Box 142"/>
          <p:cNvSpPr txBox="1">
            <a:spLocks noChangeArrowheads="1"/>
          </p:cNvSpPr>
          <p:nvPr/>
        </p:nvSpPr>
        <p:spPr bwMode="auto">
          <a:xfrm>
            <a:off x="4343400" y="4856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48303" name="Line 143"/>
          <p:cNvSpPr>
            <a:spLocks noChangeShapeType="1"/>
          </p:cNvSpPr>
          <p:nvPr/>
        </p:nvSpPr>
        <p:spPr bwMode="auto">
          <a:xfrm>
            <a:off x="2590800" y="24177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4" name="Text Box 144"/>
          <p:cNvSpPr txBox="1">
            <a:spLocks noChangeArrowheads="1"/>
          </p:cNvSpPr>
          <p:nvPr/>
        </p:nvSpPr>
        <p:spPr bwMode="auto">
          <a:xfrm>
            <a:off x="2438400" y="21891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348305" name="Line 145"/>
          <p:cNvSpPr>
            <a:spLocks noChangeShapeType="1"/>
          </p:cNvSpPr>
          <p:nvPr/>
        </p:nvSpPr>
        <p:spPr bwMode="auto">
          <a:xfrm>
            <a:off x="4114800" y="4017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6" name="Text Box 146"/>
          <p:cNvSpPr txBox="1">
            <a:spLocks noChangeArrowheads="1"/>
          </p:cNvSpPr>
          <p:nvPr/>
        </p:nvSpPr>
        <p:spPr bwMode="auto">
          <a:xfrm>
            <a:off x="3962400" y="37893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348307" name="Text Box 147"/>
          <p:cNvSpPr txBox="1">
            <a:spLocks noChangeArrowheads="1"/>
          </p:cNvSpPr>
          <p:nvPr/>
        </p:nvSpPr>
        <p:spPr bwMode="auto">
          <a:xfrm>
            <a:off x="4419600" y="449421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348308" name="Line 148"/>
          <p:cNvSpPr>
            <a:spLocks noChangeShapeType="1"/>
          </p:cNvSpPr>
          <p:nvPr/>
        </p:nvSpPr>
        <p:spPr bwMode="auto">
          <a:xfrm>
            <a:off x="4800600" y="4779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9" name="Line 149"/>
          <p:cNvSpPr>
            <a:spLocks noChangeShapeType="1"/>
          </p:cNvSpPr>
          <p:nvPr/>
        </p:nvSpPr>
        <p:spPr bwMode="auto">
          <a:xfrm flipV="1">
            <a:off x="4038600" y="60690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10" name="Text Box 150"/>
          <p:cNvSpPr txBox="1">
            <a:spLocks noChangeArrowheads="1"/>
          </p:cNvSpPr>
          <p:nvPr/>
        </p:nvSpPr>
        <p:spPr bwMode="auto">
          <a:xfrm>
            <a:off x="3733800" y="628808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child</a:t>
            </a:r>
          </a:p>
        </p:txBody>
      </p:sp>
      <p:sp>
        <p:nvSpPr>
          <p:cNvPr id="348312" name="Text Box 15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348313" name="Text Box 153"/>
          <p:cNvSpPr txBox="1">
            <a:spLocks noChangeArrowheads="1"/>
          </p:cNvSpPr>
          <p:nvPr/>
        </p:nvSpPr>
        <p:spPr bwMode="auto">
          <a:xfrm>
            <a:off x="5486400" y="13716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left child:</a:t>
            </a:r>
          </a:p>
          <a:p>
            <a:pPr lvl="1">
              <a:buFontTx/>
              <a:buAutoNum type="alphaLcPeriod"/>
            </a:pPr>
            <a:r>
              <a:rPr lang="en-US" sz="1200">
                <a:solidFill>
                  <a:srgbClr val="CC0000"/>
                </a:solidFill>
              </a:rPr>
              <a:t>Mark the left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right child:</a:t>
            </a:r>
          </a:p>
          <a:p>
            <a:pPr lvl="1">
              <a:buFontTx/>
              <a:buAutoNum type="alphaLcPeriod"/>
            </a:pPr>
            <a:r>
              <a:rPr lang="en-US" sz="1200">
                <a:solidFill>
                  <a:schemeClr val="accent2"/>
                </a:solidFill>
              </a:rPr>
              <a:t>Mark the right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root node:</a:t>
            </a:r>
          </a:p>
          <a:p>
            <a:pPr lvl="1">
              <a:buFontTx/>
              <a:buAutoNum type="alphaLcPeriod"/>
            </a:pPr>
            <a:r>
              <a:rPr lang="en-US" sz="1200">
                <a:solidFill>
                  <a:schemeClr val="accent2"/>
                </a:solidFill>
              </a:rPr>
              <a:t>Mark child as root.</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left child of parent:</a:t>
            </a:r>
          </a:p>
          <a:p>
            <a:pPr lvl="1">
              <a:buFontTx/>
              <a:buAutoNum type="alphaLcPeriod"/>
            </a:pPr>
            <a:r>
              <a:rPr lang="en-US" sz="1200">
                <a:solidFill>
                  <a:schemeClr val="accent2"/>
                </a:solidFill>
              </a:rPr>
              <a:t>Make left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right child of parent:</a:t>
            </a:r>
          </a:p>
          <a:p>
            <a:pPr lvl="1">
              <a:buFontTx/>
              <a:buAutoNum type="alphaLcPeriod"/>
            </a:pPr>
            <a:r>
              <a:rPr lang="en-US" sz="1200">
                <a:solidFill>
                  <a:schemeClr val="accent2"/>
                </a:solidFill>
              </a:rPr>
              <a:t>Make right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Release the memory of currentNode.</a:t>
            </a:r>
          </a:p>
        </p:txBody>
      </p:sp>
      <p:sp>
        <p:nvSpPr>
          <p:cNvPr id="348315" name="Rectangle 155"/>
          <p:cNvSpPr>
            <a:spLocks noChangeArrowheads="1"/>
          </p:cNvSpPr>
          <p:nvPr/>
        </p:nvSpPr>
        <p:spPr bwMode="auto">
          <a:xfrm>
            <a:off x="1524000" y="1600200"/>
            <a:ext cx="3748088"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80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309"/>
                                        </p:tgtEl>
                                        <p:attrNameLst>
                                          <p:attrName>style.visibility</p:attrName>
                                        </p:attrNameLst>
                                      </p:cBhvr>
                                      <p:to>
                                        <p:strVal val="visible"/>
                                      </p:to>
                                    </p:set>
                                    <p:animEffect transition="in" filter="dissolve">
                                      <p:cBhvr>
                                        <p:cTn id="7" dur="500"/>
                                        <p:tgtEl>
                                          <p:spTgt spid="34830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8310"/>
                                        </p:tgtEl>
                                        <p:attrNameLst>
                                          <p:attrName>style.visibility</p:attrName>
                                        </p:attrNameLst>
                                      </p:cBhvr>
                                      <p:to>
                                        <p:strVal val="visible"/>
                                      </p:to>
                                    </p:set>
                                    <p:animEffect transition="in" filter="dissolve">
                                      <p:cBhvr>
                                        <p:cTn id="10" dur="500"/>
                                        <p:tgtEl>
                                          <p:spTgt spid="34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9" grpId="0" animBg="1"/>
      <p:bldP spid="34831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88" name="Line 80"/>
          <p:cNvSpPr>
            <a:spLocks noChangeShapeType="1"/>
          </p:cNvSpPr>
          <p:nvPr/>
        </p:nvSpPr>
        <p:spPr bwMode="auto">
          <a:xfrm>
            <a:off x="3657600" y="37893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289" name="Line 81"/>
          <p:cNvSpPr>
            <a:spLocks noChangeShapeType="1"/>
          </p:cNvSpPr>
          <p:nvPr/>
        </p:nvSpPr>
        <p:spPr bwMode="auto">
          <a:xfrm>
            <a:off x="4306888" y="4475163"/>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290" name="Line 82"/>
          <p:cNvSpPr>
            <a:spLocks noChangeShapeType="1"/>
          </p:cNvSpPr>
          <p:nvPr/>
        </p:nvSpPr>
        <p:spPr bwMode="auto">
          <a:xfrm flipH="1">
            <a:off x="2743200" y="37893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291" name="Line 83"/>
          <p:cNvSpPr>
            <a:spLocks noChangeShapeType="1"/>
          </p:cNvSpPr>
          <p:nvPr/>
        </p:nvSpPr>
        <p:spPr bwMode="auto">
          <a:xfrm flipH="1">
            <a:off x="4191000" y="5313363"/>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292" name="Line 84"/>
          <p:cNvSpPr>
            <a:spLocks noChangeShapeType="1"/>
          </p:cNvSpPr>
          <p:nvPr/>
        </p:nvSpPr>
        <p:spPr bwMode="auto">
          <a:xfrm flipH="1">
            <a:off x="3352800" y="4475163"/>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293" name="Line 85"/>
          <p:cNvSpPr>
            <a:spLocks noChangeShapeType="1"/>
          </p:cNvSpPr>
          <p:nvPr/>
        </p:nvSpPr>
        <p:spPr bwMode="auto">
          <a:xfrm flipH="1">
            <a:off x="990600" y="3789363"/>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294" name="Line 86"/>
          <p:cNvSpPr>
            <a:spLocks noChangeShapeType="1"/>
          </p:cNvSpPr>
          <p:nvPr/>
        </p:nvSpPr>
        <p:spPr bwMode="auto">
          <a:xfrm flipH="1">
            <a:off x="1752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295" name="Rectangle 87"/>
          <p:cNvSpPr>
            <a:spLocks noChangeArrowheads="1"/>
          </p:cNvSpPr>
          <p:nvPr/>
        </p:nvSpPr>
        <p:spPr bwMode="auto">
          <a:xfrm>
            <a:off x="2286000" y="26463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96" name="Line 88"/>
          <p:cNvSpPr>
            <a:spLocks noChangeShapeType="1"/>
          </p:cNvSpPr>
          <p:nvPr/>
        </p:nvSpPr>
        <p:spPr bwMode="auto">
          <a:xfrm>
            <a:off x="2895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297" name="Rectangle 89"/>
          <p:cNvSpPr>
            <a:spLocks noChangeArrowheads="1"/>
          </p:cNvSpPr>
          <p:nvPr/>
        </p:nvSpPr>
        <p:spPr bwMode="auto">
          <a:xfrm>
            <a:off x="31242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98" name="Rectangle 90"/>
          <p:cNvSpPr>
            <a:spLocks noChangeArrowheads="1"/>
          </p:cNvSpPr>
          <p:nvPr/>
        </p:nvSpPr>
        <p:spPr bwMode="auto">
          <a:xfrm>
            <a:off x="3773488"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99" name="Rectangle 91"/>
          <p:cNvSpPr>
            <a:spLocks noChangeArrowheads="1"/>
          </p:cNvSpPr>
          <p:nvPr/>
        </p:nvSpPr>
        <p:spPr bwMode="auto">
          <a:xfrm>
            <a:off x="3733800" y="5770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00" name="Rectangle 92"/>
          <p:cNvSpPr>
            <a:spLocks noChangeArrowheads="1"/>
          </p:cNvSpPr>
          <p:nvPr/>
        </p:nvSpPr>
        <p:spPr bwMode="auto">
          <a:xfrm>
            <a:off x="3048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01" name="Rectangle 93"/>
          <p:cNvSpPr>
            <a:spLocks noChangeArrowheads="1"/>
          </p:cNvSpPr>
          <p:nvPr/>
        </p:nvSpPr>
        <p:spPr bwMode="auto">
          <a:xfrm>
            <a:off x="44196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02" name="Rectangle 94"/>
          <p:cNvSpPr>
            <a:spLocks noChangeArrowheads="1"/>
          </p:cNvSpPr>
          <p:nvPr/>
        </p:nvSpPr>
        <p:spPr bwMode="auto">
          <a:xfrm>
            <a:off x="2438400"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03" name="Rectangle 95"/>
          <p:cNvSpPr>
            <a:spLocks noChangeArrowheads="1"/>
          </p:cNvSpPr>
          <p:nvPr/>
        </p:nvSpPr>
        <p:spPr bwMode="auto">
          <a:xfrm>
            <a:off x="1524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04" name="Rectangle 96"/>
          <p:cNvSpPr>
            <a:spLocks noChangeArrowheads="1"/>
          </p:cNvSpPr>
          <p:nvPr/>
        </p:nvSpPr>
        <p:spPr bwMode="auto">
          <a:xfrm>
            <a:off x="762000" y="43227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05" name="Text Box 97"/>
          <p:cNvSpPr txBox="1">
            <a:spLocks noChangeArrowheads="1"/>
          </p:cNvSpPr>
          <p:nvPr/>
        </p:nvSpPr>
        <p:spPr bwMode="auto">
          <a:xfrm>
            <a:off x="2438400" y="26463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350306" name="Text Box 98"/>
          <p:cNvSpPr txBox="1">
            <a:spLocks noChangeArrowheads="1"/>
          </p:cNvSpPr>
          <p:nvPr/>
        </p:nvSpPr>
        <p:spPr bwMode="auto">
          <a:xfrm>
            <a:off x="3200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350307" name="Text Box 99"/>
          <p:cNvSpPr txBox="1">
            <a:spLocks noChangeArrowheads="1"/>
          </p:cNvSpPr>
          <p:nvPr/>
        </p:nvSpPr>
        <p:spPr bwMode="auto">
          <a:xfrm>
            <a:off x="2590800"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350308" name="Text Box 100"/>
          <p:cNvSpPr txBox="1">
            <a:spLocks noChangeArrowheads="1"/>
          </p:cNvSpPr>
          <p:nvPr/>
        </p:nvSpPr>
        <p:spPr bwMode="auto">
          <a:xfrm>
            <a:off x="3925888"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350309" name="Text Box 101"/>
          <p:cNvSpPr txBox="1">
            <a:spLocks noChangeArrowheads="1"/>
          </p:cNvSpPr>
          <p:nvPr/>
        </p:nvSpPr>
        <p:spPr bwMode="auto">
          <a:xfrm>
            <a:off x="3886200" y="5786438"/>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a:p>
            <a:endParaRPr lang="en-US" sz="1400" b="1"/>
          </a:p>
        </p:txBody>
      </p:sp>
      <p:sp>
        <p:nvSpPr>
          <p:cNvPr id="350310" name="Line 102"/>
          <p:cNvSpPr>
            <a:spLocks noChangeShapeType="1"/>
          </p:cNvSpPr>
          <p:nvPr/>
        </p:nvSpPr>
        <p:spPr bwMode="auto">
          <a:xfrm>
            <a:off x="27432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11" name="Line 103"/>
          <p:cNvSpPr>
            <a:spLocks noChangeShapeType="1"/>
          </p:cNvSpPr>
          <p:nvPr/>
        </p:nvSpPr>
        <p:spPr bwMode="auto">
          <a:xfrm>
            <a:off x="24384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12" name="Line 104"/>
          <p:cNvSpPr>
            <a:spLocks noChangeShapeType="1"/>
          </p:cNvSpPr>
          <p:nvPr/>
        </p:nvSpPr>
        <p:spPr bwMode="auto">
          <a:xfrm>
            <a:off x="3505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13" name="Line 105"/>
          <p:cNvSpPr>
            <a:spLocks noChangeShapeType="1"/>
          </p:cNvSpPr>
          <p:nvPr/>
        </p:nvSpPr>
        <p:spPr bwMode="auto">
          <a:xfrm>
            <a:off x="3200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14" name="Line 106"/>
          <p:cNvSpPr>
            <a:spLocks noChangeShapeType="1"/>
          </p:cNvSpPr>
          <p:nvPr/>
        </p:nvSpPr>
        <p:spPr bwMode="auto">
          <a:xfrm>
            <a:off x="28956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15" name="Line 107"/>
          <p:cNvSpPr>
            <a:spLocks noChangeShapeType="1"/>
          </p:cNvSpPr>
          <p:nvPr/>
        </p:nvSpPr>
        <p:spPr bwMode="auto">
          <a:xfrm>
            <a:off x="25908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16" name="Line 108"/>
          <p:cNvSpPr>
            <a:spLocks noChangeShapeType="1"/>
          </p:cNvSpPr>
          <p:nvPr/>
        </p:nvSpPr>
        <p:spPr bwMode="auto">
          <a:xfrm>
            <a:off x="42306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17" name="Line 109"/>
          <p:cNvSpPr>
            <a:spLocks noChangeShapeType="1"/>
          </p:cNvSpPr>
          <p:nvPr/>
        </p:nvSpPr>
        <p:spPr bwMode="auto">
          <a:xfrm>
            <a:off x="39258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18" name="Line 110"/>
          <p:cNvSpPr>
            <a:spLocks noChangeShapeType="1"/>
          </p:cNvSpPr>
          <p:nvPr/>
        </p:nvSpPr>
        <p:spPr bwMode="auto">
          <a:xfrm>
            <a:off x="48768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19" name="Line 111"/>
          <p:cNvSpPr>
            <a:spLocks noChangeShapeType="1"/>
          </p:cNvSpPr>
          <p:nvPr/>
        </p:nvSpPr>
        <p:spPr bwMode="auto">
          <a:xfrm>
            <a:off x="45720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20" name="Line 112"/>
          <p:cNvSpPr>
            <a:spLocks noChangeShapeType="1"/>
          </p:cNvSpPr>
          <p:nvPr/>
        </p:nvSpPr>
        <p:spPr bwMode="auto">
          <a:xfrm>
            <a:off x="35814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21" name="Line 113"/>
          <p:cNvSpPr>
            <a:spLocks noChangeShapeType="1"/>
          </p:cNvSpPr>
          <p:nvPr/>
        </p:nvSpPr>
        <p:spPr bwMode="auto">
          <a:xfrm>
            <a:off x="32766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22" name="Line 114"/>
          <p:cNvSpPr>
            <a:spLocks noChangeShapeType="1"/>
          </p:cNvSpPr>
          <p:nvPr/>
        </p:nvSpPr>
        <p:spPr bwMode="auto">
          <a:xfrm>
            <a:off x="41910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23" name="Line 115"/>
          <p:cNvSpPr>
            <a:spLocks noChangeShapeType="1"/>
          </p:cNvSpPr>
          <p:nvPr/>
        </p:nvSpPr>
        <p:spPr bwMode="auto">
          <a:xfrm>
            <a:off x="38862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24" name="Line 116"/>
          <p:cNvSpPr>
            <a:spLocks noChangeShapeType="1"/>
          </p:cNvSpPr>
          <p:nvPr/>
        </p:nvSpPr>
        <p:spPr bwMode="auto">
          <a:xfrm>
            <a:off x="1981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25" name="Line 117"/>
          <p:cNvSpPr>
            <a:spLocks noChangeShapeType="1"/>
          </p:cNvSpPr>
          <p:nvPr/>
        </p:nvSpPr>
        <p:spPr bwMode="auto">
          <a:xfrm>
            <a:off x="1676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26" name="Line 118"/>
          <p:cNvSpPr>
            <a:spLocks noChangeShapeType="1"/>
          </p:cNvSpPr>
          <p:nvPr/>
        </p:nvSpPr>
        <p:spPr bwMode="auto">
          <a:xfrm>
            <a:off x="12192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27" name="Line 119"/>
          <p:cNvSpPr>
            <a:spLocks noChangeShapeType="1"/>
          </p:cNvSpPr>
          <p:nvPr/>
        </p:nvSpPr>
        <p:spPr bwMode="auto">
          <a:xfrm>
            <a:off x="9144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28" name="Rectangle 120" descr="Dark downward diagonal"/>
          <p:cNvSpPr>
            <a:spLocks noChangeArrowheads="1"/>
          </p:cNvSpPr>
          <p:nvPr/>
        </p:nvSpPr>
        <p:spPr bwMode="auto">
          <a:xfrm>
            <a:off x="48768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29" name="Rectangle 121" descr="Dark downward diagonal"/>
          <p:cNvSpPr>
            <a:spLocks noChangeArrowheads="1"/>
          </p:cNvSpPr>
          <p:nvPr/>
        </p:nvSpPr>
        <p:spPr bwMode="auto">
          <a:xfrm>
            <a:off x="31242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30" name="Rectangle 122" descr="Dark downward diagonal"/>
          <p:cNvSpPr>
            <a:spLocks noChangeArrowheads="1"/>
          </p:cNvSpPr>
          <p:nvPr/>
        </p:nvSpPr>
        <p:spPr bwMode="auto">
          <a:xfrm>
            <a:off x="35814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31" name="Rectangle 123" descr="Dark downward diagonal"/>
          <p:cNvSpPr>
            <a:spLocks noChangeArrowheads="1"/>
          </p:cNvSpPr>
          <p:nvPr/>
        </p:nvSpPr>
        <p:spPr bwMode="auto">
          <a:xfrm>
            <a:off x="37338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32" name="Rectangle 124" descr="Dark downward diagonal"/>
          <p:cNvSpPr>
            <a:spLocks noChangeArrowheads="1"/>
          </p:cNvSpPr>
          <p:nvPr/>
        </p:nvSpPr>
        <p:spPr bwMode="auto">
          <a:xfrm>
            <a:off x="41910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33" name="Rectangle 125" descr="Dark downward diagonal"/>
          <p:cNvSpPr>
            <a:spLocks noChangeArrowheads="1"/>
          </p:cNvSpPr>
          <p:nvPr/>
        </p:nvSpPr>
        <p:spPr bwMode="auto">
          <a:xfrm>
            <a:off x="24384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34" name="Rectangle 126" descr="Dark downward diagonal"/>
          <p:cNvSpPr>
            <a:spLocks noChangeArrowheads="1"/>
          </p:cNvSpPr>
          <p:nvPr/>
        </p:nvSpPr>
        <p:spPr bwMode="auto">
          <a:xfrm>
            <a:off x="28956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35" name="Rectangle 127" descr="Dark downward diagonal"/>
          <p:cNvSpPr>
            <a:spLocks noChangeArrowheads="1"/>
          </p:cNvSpPr>
          <p:nvPr/>
        </p:nvSpPr>
        <p:spPr bwMode="auto">
          <a:xfrm>
            <a:off x="1981200" y="3484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36" name="Rectangle 128" descr="Dark downward diagonal"/>
          <p:cNvSpPr>
            <a:spLocks noChangeArrowheads="1"/>
          </p:cNvSpPr>
          <p:nvPr/>
        </p:nvSpPr>
        <p:spPr bwMode="auto">
          <a:xfrm>
            <a:off x="7620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37" name="Rectangle 129" descr="Dark downward diagonal"/>
          <p:cNvSpPr>
            <a:spLocks noChangeArrowheads="1"/>
          </p:cNvSpPr>
          <p:nvPr/>
        </p:nvSpPr>
        <p:spPr bwMode="auto">
          <a:xfrm>
            <a:off x="12192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38" name="Text Box 130"/>
          <p:cNvSpPr txBox="1">
            <a:spLocks noChangeArrowheads="1"/>
          </p:cNvSpPr>
          <p:nvPr/>
        </p:nvSpPr>
        <p:spPr bwMode="auto">
          <a:xfrm>
            <a:off x="914400" y="43227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350339" name="Text Box 131"/>
          <p:cNvSpPr txBox="1">
            <a:spLocks noChangeArrowheads="1"/>
          </p:cNvSpPr>
          <p:nvPr/>
        </p:nvSpPr>
        <p:spPr bwMode="auto">
          <a:xfrm>
            <a:off x="45720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350340" name="Text Box 132"/>
          <p:cNvSpPr txBox="1">
            <a:spLocks noChangeArrowheads="1"/>
          </p:cNvSpPr>
          <p:nvPr/>
        </p:nvSpPr>
        <p:spPr bwMode="auto">
          <a:xfrm>
            <a:off x="32766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350341" name="Text Box 133"/>
          <p:cNvSpPr txBox="1">
            <a:spLocks noChangeArrowheads="1"/>
          </p:cNvSpPr>
          <p:nvPr/>
        </p:nvSpPr>
        <p:spPr bwMode="auto">
          <a:xfrm>
            <a:off x="1676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350342" name="Text Box 134"/>
          <p:cNvSpPr txBox="1">
            <a:spLocks noChangeArrowheads="1"/>
          </p:cNvSpPr>
          <p:nvPr/>
        </p:nvSpPr>
        <p:spPr bwMode="auto">
          <a:xfrm>
            <a:off x="1484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0343" name="Text Box 135"/>
          <p:cNvSpPr txBox="1">
            <a:spLocks noChangeArrowheads="1"/>
          </p:cNvSpPr>
          <p:nvPr/>
        </p:nvSpPr>
        <p:spPr bwMode="auto">
          <a:xfrm>
            <a:off x="27035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0344" name="Text Box 136"/>
          <p:cNvSpPr txBox="1">
            <a:spLocks noChangeArrowheads="1"/>
          </p:cNvSpPr>
          <p:nvPr/>
        </p:nvSpPr>
        <p:spPr bwMode="auto">
          <a:xfrm>
            <a:off x="22463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0345" name="Text Box 137"/>
          <p:cNvSpPr txBox="1">
            <a:spLocks noChangeArrowheads="1"/>
          </p:cNvSpPr>
          <p:nvPr/>
        </p:nvSpPr>
        <p:spPr bwMode="auto">
          <a:xfrm>
            <a:off x="34655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0346" name="Text Box 138"/>
          <p:cNvSpPr txBox="1">
            <a:spLocks noChangeArrowheads="1"/>
          </p:cNvSpPr>
          <p:nvPr/>
        </p:nvSpPr>
        <p:spPr bwMode="auto">
          <a:xfrm>
            <a:off x="3008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0347" name="Text Box 139"/>
          <p:cNvSpPr txBox="1">
            <a:spLocks noChangeArrowheads="1"/>
          </p:cNvSpPr>
          <p:nvPr/>
        </p:nvSpPr>
        <p:spPr bwMode="auto">
          <a:xfrm>
            <a:off x="41910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0348" name="Text Box 140"/>
          <p:cNvSpPr txBox="1">
            <a:spLocks noChangeArrowheads="1"/>
          </p:cNvSpPr>
          <p:nvPr/>
        </p:nvSpPr>
        <p:spPr bwMode="auto">
          <a:xfrm>
            <a:off x="37338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0349" name="Text Box 141"/>
          <p:cNvSpPr txBox="1">
            <a:spLocks noChangeArrowheads="1"/>
          </p:cNvSpPr>
          <p:nvPr/>
        </p:nvSpPr>
        <p:spPr bwMode="auto">
          <a:xfrm>
            <a:off x="4343400" y="4856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0350" name="Line 142"/>
          <p:cNvSpPr>
            <a:spLocks noChangeShapeType="1"/>
          </p:cNvSpPr>
          <p:nvPr/>
        </p:nvSpPr>
        <p:spPr bwMode="auto">
          <a:xfrm>
            <a:off x="2590800" y="24177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51" name="Text Box 143"/>
          <p:cNvSpPr txBox="1">
            <a:spLocks noChangeArrowheads="1"/>
          </p:cNvSpPr>
          <p:nvPr/>
        </p:nvSpPr>
        <p:spPr bwMode="auto">
          <a:xfrm>
            <a:off x="2438400" y="21891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350352" name="Line 144"/>
          <p:cNvSpPr>
            <a:spLocks noChangeShapeType="1"/>
          </p:cNvSpPr>
          <p:nvPr/>
        </p:nvSpPr>
        <p:spPr bwMode="auto">
          <a:xfrm>
            <a:off x="4114800" y="4017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53" name="Text Box 145"/>
          <p:cNvSpPr txBox="1">
            <a:spLocks noChangeArrowheads="1"/>
          </p:cNvSpPr>
          <p:nvPr/>
        </p:nvSpPr>
        <p:spPr bwMode="auto">
          <a:xfrm>
            <a:off x="3962400" y="37893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350354" name="Text Box 146"/>
          <p:cNvSpPr txBox="1">
            <a:spLocks noChangeArrowheads="1"/>
          </p:cNvSpPr>
          <p:nvPr/>
        </p:nvSpPr>
        <p:spPr bwMode="auto">
          <a:xfrm>
            <a:off x="4419600" y="449421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350355" name="Line 147"/>
          <p:cNvSpPr>
            <a:spLocks noChangeShapeType="1"/>
          </p:cNvSpPr>
          <p:nvPr/>
        </p:nvSpPr>
        <p:spPr bwMode="auto">
          <a:xfrm>
            <a:off x="4800600" y="4779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56" name="Line 148"/>
          <p:cNvSpPr>
            <a:spLocks noChangeShapeType="1"/>
          </p:cNvSpPr>
          <p:nvPr/>
        </p:nvSpPr>
        <p:spPr bwMode="auto">
          <a:xfrm flipV="1">
            <a:off x="4038600" y="60690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357" name="Text Box 149"/>
          <p:cNvSpPr txBox="1">
            <a:spLocks noChangeArrowheads="1"/>
          </p:cNvSpPr>
          <p:nvPr/>
        </p:nvSpPr>
        <p:spPr bwMode="auto">
          <a:xfrm>
            <a:off x="3733800" y="628808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child</a:t>
            </a:r>
          </a:p>
        </p:txBody>
      </p:sp>
      <p:sp>
        <p:nvSpPr>
          <p:cNvPr id="350358" name="Text Box 150"/>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350359" name="Text Box 151"/>
          <p:cNvSpPr txBox="1">
            <a:spLocks noChangeArrowheads="1"/>
          </p:cNvSpPr>
          <p:nvPr/>
        </p:nvSpPr>
        <p:spPr bwMode="auto">
          <a:xfrm>
            <a:off x="5486400" y="13716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left child:</a:t>
            </a:r>
          </a:p>
          <a:p>
            <a:pPr lvl="1">
              <a:buFontTx/>
              <a:buAutoNum type="alphaLcPeriod"/>
            </a:pPr>
            <a:r>
              <a:rPr lang="en-US" sz="1200">
                <a:solidFill>
                  <a:schemeClr val="accent2"/>
                </a:solidFill>
              </a:rPr>
              <a:t>Mark the left child of currentNode as child.</a:t>
            </a:r>
          </a:p>
          <a:p>
            <a:pPr lvl="1">
              <a:buFontTx/>
              <a:buAutoNum type="alphaLcPeriod"/>
            </a:pPr>
            <a:r>
              <a:rPr lang="en-US" sz="1200">
                <a:solidFill>
                  <a:srgbClr val="CC0000"/>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right child:</a:t>
            </a:r>
          </a:p>
          <a:p>
            <a:pPr lvl="1">
              <a:buFontTx/>
              <a:buAutoNum type="alphaLcPeriod"/>
            </a:pPr>
            <a:r>
              <a:rPr lang="en-US" sz="1200">
                <a:solidFill>
                  <a:schemeClr val="accent2"/>
                </a:solidFill>
              </a:rPr>
              <a:t>Mark the right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root node:</a:t>
            </a:r>
          </a:p>
          <a:p>
            <a:pPr lvl="1">
              <a:buFontTx/>
              <a:buAutoNum type="alphaLcPeriod"/>
            </a:pPr>
            <a:r>
              <a:rPr lang="en-US" sz="1200">
                <a:solidFill>
                  <a:schemeClr val="accent2"/>
                </a:solidFill>
              </a:rPr>
              <a:t>Mark child as root.</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left child of parent:</a:t>
            </a:r>
          </a:p>
          <a:p>
            <a:pPr lvl="1">
              <a:buFontTx/>
              <a:buAutoNum type="alphaLcPeriod"/>
            </a:pPr>
            <a:r>
              <a:rPr lang="en-US" sz="1200">
                <a:solidFill>
                  <a:schemeClr val="accent2"/>
                </a:solidFill>
              </a:rPr>
              <a:t>Make left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right child of parent:</a:t>
            </a:r>
          </a:p>
          <a:p>
            <a:pPr lvl="1">
              <a:buFontTx/>
              <a:buAutoNum type="alphaLcPeriod"/>
            </a:pPr>
            <a:r>
              <a:rPr lang="en-US" sz="1200">
                <a:solidFill>
                  <a:schemeClr val="accent2"/>
                </a:solidFill>
              </a:rPr>
              <a:t>Make right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Release the memory of currentNode.</a:t>
            </a:r>
          </a:p>
        </p:txBody>
      </p:sp>
      <p:sp>
        <p:nvSpPr>
          <p:cNvPr id="350360" name="Rectangle 152"/>
          <p:cNvSpPr>
            <a:spLocks noChangeArrowheads="1"/>
          </p:cNvSpPr>
          <p:nvPr/>
        </p:nvSpPr>
        <p:spPr bwMode="auto">
          <a:xfrm>
            <a:off x="1524000" y="1600200"/>
            <a:ext cx="3748088"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80</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406" name="Line 150"/>
          <p:cNvSpPr>
            <a:spLocks noChangeShapeType="1"/>
          </p:cNvSpPr>
          <p:nvPr/>
        </p:nvSpPr>
        <p:spPr bwMode="auto">
          <a:xfrm>
            <a:off x="3657600" y="37893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07" name="Line 151"/>
          <p:cNvSpPr>
            <a:spLocks noChangeShapeType="1"/>
          </p:cNvSpPr>
          <p:nvPr/>
        </p:nvSpPr>
        <p:spPr bwMode="auto">
          <a:xfrm>
            <a:off x="4306888" y="4475163"/>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08" name="Line 152"/>
          <p:cNvSpPr>
            <a:spLocks noChangeShapeType="1"/>
          </p:cNvSpPr>
          <p:nvPr/>
        </p:nvSpPr>
        <p:spPr bwMode="auto">
          <a:xfrm flipH="1">
            <a:off x="2743200" y="37893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09" name="Line 153"/>
          <p:cNvSpPr>
            <a:spLocks noChangeShapeType="1"/>
          </p:cNvSpPr>
          <p:nvPr/>
        </p:nvSpPr>
        <p:spPr bwMode="auto">
          <a:xfrm flipH="1">
            <a:off x="4191000" y="5313363"/>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10" name="Line 154"/>
          <p:cNvSpPr>
            <a:spLocks noChangeShapeType="1"/>
          </p:cNvSpPr>
          <p:nvPr/>
        </p:nvSpPr>
        <p:spPr bwMode="auto">
          <a:xfrm flipH="1">
            <a:off x="3352800" y="4475163"/>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11" name="Line 155"/>
          <p:cNvSpPr>
            <a:spLocks noChangeShapeType="1"/>
          </p:cNvSpPr>
          <p:nvPr/>
        </p:nvSpPr>
        <p:spPr bwMode="auto">
          <a:xfrm flipH="1">
            <a:off x="990600" y="3789363"/>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12" name="Line 156"/>
          <p:cNvSpPr>
            <a:spLocks noChangeShapeType="1"/>
          </p:cNvSpPr>
          <p:nvPr/>
        </p:nvSpPr>
        <p:spPr bwMode="auto">
          <a:xfrm flipH="1">
            <a:off x="1752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13" name="Rectangle 157"/>
          <p:cNvSpPr>
            <a:spLocks noChangeArrowheads="1"/>
          </p:cNvSpPr>
          <p:nvPr/>
        </p:nvSpPr>
        <p:spPr bwMode="auto">
          <a:xfrm>
            <a:off x="2286000" y="26463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14" name="Line 158"/>
          <p:cNvSpPr>
            <a:spLocks noChangeShapeType="1"/>
          </p:cNvSpPr>
          <p:nvPr/>
        </p:nvSpPr>
        <p:spPr bwMode="auto">
          <a:xfrm>
            <a:off x="2895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15" name="Rectangle 159"/>
          <p:cNvSpPr>
            <a:spLocks noChangeArrowheads="1"/>
          </p:cNvSpPr>
          <p:nvPr/>
        </p:nvSpPr>
        <p:spPr bwMode="auto">
          <a:xfrm>
            <a:off x="31242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16" name="Rectangle 160"/>
          <p:cNvSpPr>
            <a:spLocks noChangeArrowheads="1"/>
          </p:cNvSpPr>
          <p:nvPr/>
        </p:nvSpPr>
        <p:spPr bwMode="auto">
          <a:xfrm>
            <a:off x="3773488"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17" name="Rectangle 161"/>
          <p:cNvSpPr>
            <a:spLocks noChangeArrowheads="1"/>
          </p:cNvSpPr>
          <p:nvPr/>
        </p:nvSpPr>
        <p:spPr bwMode="auto">
          <a:xfrm>
            <a:off x="3733800" y="5770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18" name="Rectangle 162"/>
          <p:cNvSpPr>
            <a:spLocks noChangeArrowheads="1"/>
          </p:cNvSpPr>
          <p:nvPr/>
        </p:nvSpPr>
        <p:spPr bwMode="auto">
          <a:xfrm>
            <a:off x="3048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19" name="Rectangle 163"/>
          <p:cNvSpPr>
            <a:spLocks noChangeArrowheads="1"/>
          </p:cNvSpPr>
          <p:nvPr/>
        </p:nvSpPr>
        <p:spPr bwMode="auto">
          <a:xfrm>
            <a:off x="44196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20" name="Rectangle 164"/>
          <p:cNvSpPr>
            <a:spLocks noChangeArrowheads="1"/>
          </p:cNvSpPr>
          <p:nvPr/>
        </p:nvSpPr>
        <p:spPr bwMode="auto">
          <a:xfrm>
            <a:off x="2438400"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21" name="Rectangle 165"/>
          <p:cNvSpPr>
            <a:spLocks noChangeArrowheads="1"/>
          </p:cNvSpPr>
          <p:nvPr/>
        </p:nvSpPr>
        <p:spPr bwMode="auto">
          <a:xfrm>
            <a:off x="1524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22" name="Rectangle 166"/>
          <p:cNvSpPr>
            <a:spLocks noChangeArrowheads="1"/>
          </p:cNvSpPr>
          <p:nvPr/>
        </p:nvSpPr>
        <p:spPr bwMode="auto">
          <a:xfrm>
            <a:off x="762000" y="43227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23" name="Text Box 167"/>
          <p:cNvSpPr txBox="1">
            <a:spLocks noChangeArrowheads="1"/>
          </p:cNvSpPr>
          <p:nvPr/>
        </p:nvSpPr>
        <p:spPr bwMode="auto">
          <a:xfrm>
            <a:off x="2438400" y="26463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352424" name="Text Box 168"/>
          <p:cNvSpPr txBox="1">
            <a:spLocks noChangeArrowheads="1"/>
          </p:cNvSpPr>
          <p:nvPr/>
        </p:nvSpPr>
        <p:spPr bwMode="auto">
          <a:xfrm>
            <a:off x="3200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352425" name="Text Box 169"/>
          <p:cNvSpPr txBox="1">
            <a:spLocks noChangeArrowheads="1"/>
          </p:cNvSpPr>
          <p:nvPr/>
        </p:nvSpPr>
        <p:spPr bwMode="auto">
          <a:xfrm>
            <a:off x="2590800"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352426" name="Text Box 170"/>
          <p:cNvSpPr txBox="1">
            <a:spLocks noChangeArrowheads="1"/>
          </p:cNvSpPr>
          <p:nvPr/>
        </p:nvSpPr>
        <p:spPr bwMode="auto">
          <a:xfrm>
            <a:off x="3925888"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352427" name="Text Box 171"/>
          <p:cNvSpPr txBox="1">
            <a:spLocks noChangeArrowheads="1"/>
          </p:cNvSpPr>
          <p:nvPr/>
        </p:nvSpPr>
        <p:spPr bwMode="auto">
          <a:xfrm>
            <a:off x="3886200" y="5786438"/>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a:p>
            <a:endParaRPr lang="en-US" sz="1400" b="1"/>
          </a:p>
        </p:txBody>
      </p:sp>
      <p:sp>
        <p:nvSpPr>
          <p:cNvPr id="352428" name="Line 172"/>
          <p:cNvSpPr>
            <a:spLocks noChangeShapeType="1"/>
          </p:cNvSpPr>
          <p:nvPr/>
        </p:nvSpPr>
        <p:spPr bwMode="auto">
          <a:xfrm>
            <a:off x="27432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29" name="Line 173"/>
          <p:cNvSpPr>
            <a:spLocks noChangeShapeType="1"/>
          </p:cNvSpPr>
          <p:nvPr/>
        </p:nvSpPr>
        <p:spPr bwMode="auto">
          <a:xfrm>
            <a:off x="24384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30" name="Line 174"/>
          <p:cNvSpPr>
            <a:spLocks noChangeShapeType="1"/>
          </p:cNvSpPr>
          <p:nvPr/>
        </p:nvSpPr>
        <p:spPr bwMode="auto">
          <a:xfrm>
            <a:off x="3505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31" name="Line 175"/>
          <p:cNvSpPr>
            <a:spLocks noChangeShapeType="1"/>
          </p:cNvSpPr>
          <p:nvPr/>
        </p:nvSpPr>
        <p:spPr bwMode="auto">
          <a:xfrm>
            <a:off x="3200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32" name="Line 176"/>
          <p:cNvSpPr>
            <a:spLocks noChangeShapeType="1"/>
          </p:cNvSpPr>
          <p:nvPr/>
        </p:nvSpPr>
        <p:spPr bwMode="auto">
          <a:xfrm>
            <a:off x="28956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33" name="Line 177"/>
          <p:cNvSpPr>
            <a:spLocks noChangeShapeType="1"/>
          </p:cNvSpPr>
          <p:nvPr/>
        </p:nvSpPr>
        <p:spPr bwMode="auto">
          <a:xfrm>
            <a:off x="25908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34" name="Line 178"/>
          <p:cNvSpPr>
            <a:spLocks noChangeShapeType="1"/>
          </p:cNvSpPr>
          <p:nvPr/>
        </p:nvSpPr>
        <p:spPr bwMode="auto">
          <a:xfrm>
            <a:off x="42306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35" name="Line 179"/>
          <p:cNvSpPr>
            <a:spLocks noChangeShapeType="1"/>
          </p:cNvSpPr>
          <p:nvPr/>
        </p:nvSpPr>
        <p:spPr bwMode="auto">
          <a:xfrm>
            <a:off x="39258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36" name="Line 180"/>
          <p:cNvSpPr>
            <a:spLocks noChangeShapeType="1"/>
          </p:cNvSpPr>
          <p:nvPr/>
        </p:nvSpPr>
        <p:spPr bwMode="auto">
          <a:xfrm>
            <a:off x="48768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37" name="Line 181"/>
          <p:cNvSpPr>
            <a:spLocks noChangeShapeType="1"/>
          </p:cNvSpPr>
          <p:nvPr/>
        </p:nvSpPr>
        <p:spPr bwMode="auto">
          <a:xfrm>
            <a:off x="45720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38" name="Line 182"/>
          <p:cNvSpPr>
            <a:spLocks noChangeShapeType="1"/>
          </p:cNvSpPr>
          <p:nvPr/>
        </p:nvSpPr>
        <p:spPr bwMode="auto">
          <a:xfrm>
            <a:off x="35814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39" name="Line 183"/>
          <p:cNvSpPr>
            <a:spLocks noChangeShapeType="1"/>
          </p:cNvSpPr>
          <p:nvPr/>
        </p:nvSpPr>
        <p:spPr bwMode="auto">
          <a:xfrm>
            <a:off x="32766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40" name="Line 184"/>
          <p:cNvSpPr>
            <a:spLocks noChangeShapeType="1"/>
          </p:cNvSpPr>
          <p:nvPr/>
        </p:nvSpPr>
        <p:spPr bwMode="auto">
          <a:xfrm>
            <a:off x="41910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41" name="Line 185"/>
          <p:cNvSpPr>
            <a:spLocks noChangeShapeType="1"/>
          </p:cNvSpPr>
          <p:nvPr/>
        </p:nvSpPr>
        <p:spPr bwMode="auto">
          <a:xfrm>
            <a:off x="38862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42" name="Line 186"/>
          <p:cNvSpPr>
            <a:spLocks noChangeShapeType="1"/>
          </p:cNvSpPr>
          <p:nvPr/>
        </p:nvSpPr>
        <p:spPr bwMode="auto">
          <a:xfrm>
            <a:off x="1981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43" name="Line 187"/>
          <p:cNvSpPr>
            <a:spLocks noChangeShapeType="1"/>
          </p:cNvSpPr>
          <p:nvPr/>
        </p:nvSpPr>
        <p:spPr bwMode="auto">
          <a:xfrm>
            <a:off x="1676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44" name="Line 188"/>
          <p:cNvSpPr>
            <a:spLocks noChangeShapeType="1"/>
          </p:cNvSpPr>
          <p:nvPr/>
        </p:nvSpPr>
        <p:spPr bwMode="auto">
          <a:xfrm>
            <a:off x="12192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45" name="Line 189"/>
          <p:cNvSpPr>
            <a:spLocks noChangeShapeType="1"/>
          </p:cNvSpPr>
          <p:nvPr/>
        </p:nvSpPr>
        <p:spPr bwMode="auto">
          <a:xfrm>
            <a:off x="9144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46" name="Rectangle 190" descr="Dark downward diagonal"/>
          <p:cNvSpPr>
            <a:spLocks noChangeArrowheads="1"/>
          </p:cNvSpPr>
          <p:nvPr/>
        </p:nvSpPr>
        <p:spPr bwMode="auto">
          <a:xfrm>
            <a:off x="48768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47" name="Rectangle 191" descr="Dark downward diagonal"/>
          <p:cNvSpPr>
            <a:spLocks noChangeArrowheads="1"/>
          </p:cNvSpPr>
          <p:nvPr/>
        </p:nvSpPr>
        <p:spPr bwMode="auto">
          <a:xfrm>
            <a:off x="31242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48" name="Rectangle 192" descr="Dark downward diagonal"/>
          <p:cNvSpPr>
            <a:spLocks noChangeArrowheads="1"/>
          </p:cNvSpPr>
          <p:nvPr/>
        </p:nvSpPr>
        <p:spPr bwMode="auto">
          <a:xfrm>
            <a:off x="35814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49" name="Rectangle 193" descr="Dark downward diagonal"/>
          <p:cNvSpPr>
            <a:spLocks noChangeArrowheads="1"/>
          </p:cNvSpPr>
          <p:nvPr/>
        </p:nvSpPr>
        <p:spPr bwMode="auto">
          <a:xfrm>
            <a:off x="37338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50" name="Rectangle 194" descr="Dark downward diagonal"/>
          <p:cNvSpPr>
            <a:spLocks noChangeArrowheads="1"/>
          </p:cNvSpPr>
          <p:nvPr/>
        </p:nvSpPr>
        <p:spPr bwMode="auto">
          <a:xfrm>
            <a:off x="41910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51" name="Rectangle 195" descr="Dark downward diagonal"/>
          <p:cNvSpPr>
            <a:spLocks noChangeArrowheads="1"/>
          </p:cNvSpPr>
          <p:nvPr/>
        </p:nvSpPr>
        <p:spPr bwMode="auto">
          <a:xfrm>
            <a:off x="24384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52" name="Rectangle 196" descr="Dark downward diagonal"/>
          <p:cNvSpPr>
            <a:spLocks noChangeArrowheads="1"/>
          </p:cNvSpPr>
          <p:nvPr/>
        </p:nvSpPr>
        <p:spPr bwMode="auto">
          <a:xfrm>
            <a:off x="28956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53" name="Rectangle 197" descr="Dark downward diagonal"/>
          <p:cNvSpPr>
            <a:spLocks noChangeArrowheads="1"/>
          </p:cNvSpPr>
          <p:nvPr/>
        </p:nvSpPr>
        <p:spPr bwMode="auto">
          <a:xfrm>
            <a:off x="1981200" y="3484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54" name="Rectangle 198" descr="Dark downward diagonal"/>
          <p:cNvSpPr>
            <a:spLocks noChangeArrowheads="1"/>
          </p:cNvSpPr>
          <p:nvPr/>
        </p:nvSpPr>
        <p:spPr bwMode="auto">
          <a:xfrm>
            <a:off x="7620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55" name="Rectangle 199" descr="Dark downward diagonal"/>
          <p:cNvSpPr>
            <a:spLocks noChangeArrowheads="1"/>
          </p:cNvSpPr>
          <p:nvPr/>
        </p:nvSpPr>
        <p:spPr bwMode="auto">
          <a:xfrm>
            <a:off x="12192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56" name="Text Box 200"/>
          <p:cNvSpPr txBox="1">
            <a:spLocks noChangeArrowheads="1"/>
          </p:cNvSpPr>
          <p:nvPr/>
        </p:nvSpPr>
        <p:spPr bwMode="auto">
          <a:xfrm>
            <a:off x="914400" y="43227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352457" name="Text Box 201"/>
          <p:cNvSpPr txBox="1">
            <a:spLocks noChangeArrowheads="1"/>
          </p:cNvSpPr>
          <p:nvPr/>
        </p:nvSpPr>
        <p:spPr bwMode="auto">
          <a:xfrm>
            <a:off x="45720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352458" name="Text Box 202"/>
          <p:cNvSpPr txBox="1">
            <a:spLocks noChangeArrowheads="1"/>
          </p:cNvSpPr>
          <p:nvPr/>
        </p:nvSpPr>
        <p:spPr bwMode="auto">
          <a:xfrm>
            <a:off x="32766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352459" name="Text Box 203"/>
          <p:cNvSpPr txBox="1">
            <a:spLocks noChangeArrowheads="1"/>
          </p:cNvSpPr>
          <p:nvPr/>
        </p:nvSpPr>
        <p:spPr bwMode="auto">
          <a:xfrm>
            <a:off x="1676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352460" name="Text Box 204"/>
          <p:cNvSpPr txBox="1">
            <a:spLocks noChangeArrowheads="1"/>
          </p:cNvSpPr>
          <p:nvPr/>
        </p:nvSpPr>
        <p:spPr bwMode="auto">
          <a:xfrm>
            <a:off x="1484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2461" name="Text Box 205"/>
          <p:cNvSpPr txBox="1">
            <a:spLocks noChangeArrowheads="1"/>
          </p:cNvSpPr>
          <p:nvPr/>
        </p:nvSpPr>
        <p:spPr bwMode="auto">
          <a:xfrm>
            <a:off x="27035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2462" name="Text Box 206"/>
          <p:cNvSpPr txBox="1">
            <a:spLocks noChangeArrowheads="1"/>
          </p:cNvSpPr>
          <p:nvPr/>
        </p:nvSpPr>
        <p:spPr bwMode="auto">
          <a:xfrm>
            <a:off x="22463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2463" name="Text Box 207"/>
          <p:cNvSpPr txBox="1">
            <a:spLocks noChangeArrowheads="1"/>
          </p:cNvSpPr>
          <p:nvPr/>
        </p:nvSpPr>
        <p:spPr bwMode="auto">
          <a:xfrm>
            <a:off x="34655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2464" name="Text Box 208"/>
          <p:cNvSpPr txBox="1">
            <a:spLocks noChangeArrowheads="1"/>
          </p:cNvSpPr>
          <p:nvPr/>
        </p:nvSpPr>
        <p:spPr bwMode="auto">
          <a:xfrm>
            <a:off x="3008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2465" name="Text Box 209"/>
          <p:cNvSpPr txBox="1">
            <a:spLocks noChangeArrowheads="1"/>
          </p:cNvSpPr>
          <p:nvPr/>
        </p:nvSpPr>
        <p:spPr bwMode="auto">
          <a:xfrm>
            <a:off x="41910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2466" name="Text Box 210"/>
          <p:cNvSpPr txBox="1">
            <a:spLocks noChangeArrowheads="1"/>
          </p:cNvSpPr>
          <p:nvPr/>
        </p:nvSpPr>
        <p:spPr bwMode="auto">
          <a:xfrm>
            <a:off x="37338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2467" name="Text Box 211"/>
          <p:cNvSpPr txBox="1">
            <a:spLocks noChangeArrowheads="1"/>
          </p:cNvSpPr>
          <p:nvPr/>
        </p:nvSpPr>
        <p:spPr bwMode="auto">
          <a:xfrm>
            <a:off x="4343400" y="4856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2468" name="Line 212"/>
          <p:cNvSpPr>
            <a:spLocks noChangeShapeType="1"/>
          </p:cNvSpPr>
          <p:nvPr/>
        </p:nvSpPr>
        <p:spPr bwMode="auto">
          <a:xfrm>
            <a:off x="2590800" y="24177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69" name="Text Box 213"/>
          <p:cNvSpPr txBox="1">
            <a:spLocks noChangeArrowheads="1"/>
          </p:cNvSpPr>
          <p:nvPr/>
        </p:nvSpPr>
        <p:spPr bwMode="auto">
          <a:xfrm>
            <a:off x="2438400" y="21891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352470" name="Line 214"/>
          <p:cNvSpPr>
            <a:spLocks noChangeShapeType="1"/>
          </p:cNvSpPr>
          <p:nvPr/>
        </p:nvSpPr>
        <p:spPr bwMode="auto">
          <a:xfrm>
            <a:off x="4114800" y="4017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71" name="Text Box 215"/>
          <p:cNvSpPr txBox="1">
            <a:spLocks noChangeArrowheads="1"/>
          </p:cNvSpPr>
          <p:nvPr/>
        </p:nvSpPr>
        <p:spPr bwMode="auto">
          <a:xfrm>
            <a:off x="3962400" y="37893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352472" name="Text Box 216"/>
          <p:cNvSpPr txBox="1">
            <a:spLocks noChangeArrowheads="1"/>
          </p:cNvSpPr>
          <p:nvPr/>
        </p:nvSpPr>
        <p:spPr bwMode="auto">
          <a:xfrm>
            <a:off x="4419600" y="449421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352473" name="Line 217"/>
          <p:cNvSpPr>
            <a:spLocks noChangeShapeType="1"/>
          </p:cNvSpPr>
          <p:nvPr/>
        </p:nvSpPr>
        <p:spPr bwMode="auto">
          <a:xfrm>
            <a:off x="4800600" y="4779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74" name="Line 218"/>
          <p:cNvSpPr>
            <a:spLocks noChangeShapeType="1"/>
          </p:cNvSpPr>
          <p:nvPr/>
        </p:nvSpPr>
        <p:spPr bwMode="auto">
          <a:xfrm flipV="1">
            <a:off x="4038600" y="60690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475" name="Text Box 219"/>
          <p:cNvSpPr txBox="1">
            <a:spLocks noChangeArrowheads="1"/>
          </p:cNvSpPr>
          <p:nvPr/>
        </p:nvSpPr>
        <p:spPr bwMode="auto">
          <a:xfrm>
            <a:off x="3733800" y="628808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child</a:t>
            </a:r>
          </a:p>
        </p:txBody>
      </p:sp>
      <p:sp>
        <p:nvSpPr>
          <p:cNvPr id="352476" name="Text Box 220"/>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352477" name="Text Box 221"/>
          <p:cNvSpPr txBox="1">
            <a:spLocks noChangeArrowheads="1"/>
          </p:cNvSpPr>
          <p:nvPr/>
        </p:nvSpPr>
        <p:spPr bwMode="auto">
          <a:xfrm>
            <a:off x="5486400" y="13716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left child:</a:t>
            </a:r>
          </a:p>
          <a:p>
            <a:pPr lvl="1">
              <a:buFontTx/>
              <a:buAutoNum type="alphaLcPeriod"/>
            </a:pPr>
            <a:r>
              <a:rPr lang="en-US" sz="1200">
                <a:solidFill>
                  <a:schemeClr val="accent2"/>
                </a:solidFill>
              </a:rPr>
              <a:t>Mark the left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right child:</a:t>
            </a:r>
          </a:p>
          <a:p>
            <a:pPr lvl="1">
              <a:buFontTx/>
              <a:buAutoNum type="alphaLcPeriod"/>
            </a:pPr>
            <a:r>
              <a:rPr lang="en-US" sz="1200">
                <a:solidFill>
                  <a:schemeClr val="accent2"/>
                </a:solidFill>
              </a:rPr>
              <a:t>Mark the right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rgbClr val="CC0000"/>
              </a:solidFill>
            </a:endParaRPr>
          </a:p>
          <a:p>
            <a:pPr>
              <a:buFontTx/>
              <a:buAutoNum type="arabicPeriod"/>
            </a:pPr>
            <a:r>
              <a:rPr lang="en-US" sz="1200">
                <a:solidFill>
                  <a:srgbClr val="CC0000"/>
                </a:solidFill>
              </a:rPr>
              <a:t>If currentNode is the root node:</a:t>
            </a:r>
          </a:p>
          <a:p>
            <a:pPr lvl="1">
              <a:buFontTx/>
              <a:buAutoNum type="alphaLcPeriod"/>
            </a:pPr>
            <a:r>
              <a:rPr lang="en-US" sz="1200">
                <a:solidFill>
                  <a:schemeClr val="accent2"/>
                </a:solidFill>
              </a:rPr>
              <a:t>Mark child as root.</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left child of parent:</a:t>
            </a:r>
          </a:p>
          <a:p>
            <a:pPr lvl="1">
              <a:buFontTx/>
              <a:buAutoNum type="alphaLcPeriod"/>
            </a:pPr>
            <a:r>
              <a:rPr lang="en-US" sz="1200">
                <a:solidFill>
                  <a:schemeClr val="accent2"/>
                </a:solidFill>
              </a:rPr>
              <a:t>Make left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right child of parent:</a:t>
            </a:r>
          </a:p>
          <a:p>
            <a:pPr lvl="1">
              <a:buFontTx/>
              <a:buAutoNum type="alphaLcPeriod"/>
            </a:pPr>
            <a:r>
              <a:rPr lang="en-US" sz="1200">
                <a:solidFill>
                  <a:schemeClr val="accent2"/>
                </a:solidFill>
              </a:rPr>
              <a:t>Make right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Release the memory of currentNode.</a:t>
            </a:r>
          </a:p>
        </p:txBody>
      </p:sp>
      <p:sp>
        <p:nvSpPr>
          <p:cNvPr id="352478" name="Rectangle 222"/>
          <p:cNvSpPr>
            <a:spLocks noChangeArrowheads="1"/>
          </p:cNvSpPr>
          <p:nvPr/>
        </p:nvSpPr>
        <p:spPr bwMode="auto">
          <a:xfrm>
            <a:off x="1524000" y="1600200"/>
            <a:ext cx="3748088"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80</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84" name="Line 80"/>
          <p:cNvSpPr>
            <a:spLocks noChangeShapeType="1"/>
          </p:cNvSpPr>
          <p:nvPr/>
        </p:nvSpPr>
        <p:spPr bwMode="auto">
          <a:xfrm>
            <a:off x="3657600" y="37893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85" name="Line 81"/>
          <p:cNvSpPr>
            <a:spLocks noChangeShapeType="1"/>
          </p:cNvSpPr>
          <p:nvPr/>
        </p:nvSpPr>
        <p:spPr bwMode="auto">
          <a:xfrm>
            <a:off x="4306888" y="4475163"/>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86" name="Line 82"/>
          <p:cNvSpPr>
            <a:spLocks noChangeShapeType="1"/>
          </p:cNvSpPr>
          <p:nvPr/>
        </p:nvSpPr>
        <p:spPr bwMode="auto">
          <a:xfrm flipH="1">
            <a:off x="2743200" y="37893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87" name="Line 83"/>
          <p:cNvSpPr>
            <a:spLocks noChangeShapeType="1"/>
          </p:cNvSpPr>
          <p:nvPr/>
        </p:nvSpPr>
        <p:spPr bwMode="auto">
          <a:xfrm flipH="1">
            <a:off x="4191000" y="5313363"/>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88" name="Line 84"/>
          <p:cNvSpPr>
            <a:spLocks noChangeShapeType="1"/>
          </p:cNvSpPr>
          <p:nvPr/>
        </p:nvSpPr>
        <p:spPr bwMode="auto">
          <a:xfrm flipH="1">
            <a:off x="3352800" y="4475163"/>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89" name="Line 85"/>
          <p:cNvSpPr>
            <a:spLocks noChangeShapeType="1"/>
          </p:cNvSpPr>
          <p:nvPr/>
        </p:nvSpPr>
        <p:spPr bwMode="auto">
          <a:xfrm flipH="1">
            <a:off x="990600" y="3789363"/>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90" name="Line 86"/>
          <p:cNvSpPr>
            <a:spLocks noChangeShapeType="1"/>
          </p:cNvSpPr>
          <p:nvPr/>
        </p:nvSpPr>
        <p:spPr bwMode="auto">
          <a:xfrm flipH="1">
            <a:off x="1752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91" name="Rectangle 87"/>
          <p:cNvSpPr>
            <a:spLocks noChangeArrowheads="1"/>
          </p:cNvSpPr>
          <p:nvPr/>
        </p:nvSpPr>
        <p:spPr bwMode="auto">
          <a:xfrm>
            <a:off x="2286000" y="26463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92" name="Line 88"/>
          <p:cNvSpPr>
            <a:spLocks noChangeShapeType="1"/>
          </p:cNvSpPr>
          <p:nvPr/>
        </p:nvSpPr>
        <p:spPr bwMode="auto">
          <a:xfrm>
            <a:off x="2895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93" name="Rectangle 89"/>
          <p:cNvSpPr>
            <a:spLocks noChangeArrowheads="1"/>
          </p:cNvSpPr>
          <p:nvPr/>
        </p:nvSpPr>
        <p:spPr bwMode="auto">
          <a:xfrm>
            <a:off x="31242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94" name="Rectangle 90"/>
          <p:cNvSpPr>
            <a:spLocks noChangeArrowheads="1"/>
          </p:cNvSpPr>
          <p:nvPr/>
        </p:nvSpPr>
        <p:spPr bwMode="auto">
          <a:xfrm>
            <a:off x="3773488"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95" name="Rectangle 91"/>
          <p:cNvSpPr>
            <a:spLocks noChangeArrowheads="1"/>
          </p:cNvSpPr>
          <p:nvPr/>
        </p:nvSpPr>
        <p:spPr bwMode="auto">
          <a:xfrm>
            <a:off x="3733800" y="5770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96" name="Rectangle 92"/>
          <p:cNvSpPr>
            <a:spLocks noChangeArrowheads="1"/>
          </p:cNvSpPr>
          <p:nvPr/>
        </p:nvSpPr>
        <p:spPr bwMode="auto">
          <a:xfrm>
            <a:off x="3048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97" name="Rectangle 93"/>
          <p:cNvSpPr>
            <a:spLocks noChangeArrowheads="1"/>
          </p:cNvSpPr>
          <p:nvPr/>
        </p:nvSpPr>
        <p:spPr bwMode="auto">
          <a:xfrm>
            <a:off x="44196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98" name="Rectangle 94"/>
          <p:cNvSpPr>
            <a:spLocks noChangeArrowheads="1"/>
          </p:cNvSpPr>
          <p:nvPr/>
        </p:nvSpPr>
        <p:spPr bwMode="auto">
          <a:xfrm>
            <a:off x="2438400"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99" name="Rectangle 95"/>
          <p:cNvSpPr>
            <a:spLocks noChangeArrowheads="1"/>
          </p:cNvSpPr>
          <p:nvPr/>
        </p:nvSpPr>
        <p:spPr bwMode="auto">
          <a:xfrm>
            <a:off x="1524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400" name="Rectangle 96"/>
          <p:cNvSpPr>
            <a:spLocks noChangeArrowheads="1"/>
          </p:cNvSpPr>
          <p:nvPr/>
        </p:nvSpPr>
        <p:spPr bwMode="auto">
          <a:xfrm>
            <a:off x="762000" y="43227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401" name="Text Box 97"/>
          <p:cNvSpPr txBox="1">
            <a:spLocks noChangeArrowheads="1"/>
          </p:cNvSpPr>
          <p:nvPr/>
        </p:nvSpPr>
        <p:spPr bwMode="auto">
          <a:xfrm>
            <a:off x="2438400" y="26463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354402" name="Text Box 98"/>
          <p:cNvSpPr txBox="1">
            <a:spLocks noChangeArrowheads="1"/>
          </p:cNvSpPr>
          <p:nvPr/>
        </p:nvSpPr>
        <p:spPr bwMode="auto">
          <a:xfrm>
            <a:off x="3200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354403" name="Text Box 99"/>
          <p:cNvSpPr txBox="1">
            <a:spLocks noChangeArrowheads="1"/>
          </p:cNvSpPr>
          <p:nvPr/>
        </p:nvSpPr>
        <p:spPr bwMode="auto">
          <a:xfrm>
            <a:off x="2590800"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354404" name="Text Box 100"/>
          <p:cNvSpPr txBox="1">
            <a:spLocks noChangeArrowheads="1"/>
          </p:cNvSpPr>
          <p:nvPr/>
        </p:nvSpPr>
        <p:spPr bwMode="auto">
          <a:xfrm>
            <a:off x="3925888"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354405" name="Text Box 101"/>
          <p:cNvSpPr txBox="1">
            <a:spLocks noChangeArrowheads="1"/>
          </p:cNvSpPr>
          <p:nvPr/>
        </p:nvSpPr>
        <p:spPr bwMode="auto">
          <a:xfrm>
            <a:off x="3886200" y="5786438"/>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a:p>
            <a:endParaRPr lang="en-US" sz="1400" b="1"/>
          </a:p>
        </p:txBody>
      </p:sp>
      <p:sp>
        <p:nvSpPr>
          <p:cNvPr id="354406" name="Line 102"/>
          <p:cNvSpPr>
            <a:spLocks noChangeShapeType="1"/>
          </p:cNvSpPr>
          <p:nvPr/>
        </p:nvSpPr>
        <p:spPr bwMode="auto">
          <a:xfrm>
            <a:off x="27432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07" name="Line 103"/>
          <p:cNvSpPr>
            <a:spLocks noChangeShapeType="1"/>
          </p:cNvSpPr>
          <p:nvPr/>
        </p:nvSpPr>
        <p:spPr bwMode="auto">
          <a:xfrm>
            <a:off x="24384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08" name="Line 104"/>
          <p:cNvSpPr>
            <a:spLocks noChangeShapeType="1"/>
          </p:cNvSpPr>
          <p:nvPr/>
        </p:nvSpPr>
        <p:spPr bwMode="auto">
          <a:xfrm>
            <a:off x="3505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09" name="Line 105"/>
          <p:cNvSpPr>
            <a:spLocks noChangeShapeType="1"/>
          </p:cNvSpPr>
          <p:nvPr/>
        </p:nvSpPr>
        <p:spPr bwMode="auto">
          <a:xfrm>
            <a:off x="3200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10" name="Line 106"/>
          <p:cNvSpPr>
            <a:spLocks noChangeShapeType="1"/>
          </p:cNvSpPr>
          <p:nvPr/>
        </p:nvSpPr>
        <p:spPr bwMode="auto">
          <a:xfrm>
            <a:off x="28956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11" name="Line 107"/>
          <p:cNvSpPr>
            <a:spLocks noChangeShapeType="1"/>
          </p:cNvSpPr>
          <p:nvPr/>
        </p:nvSpPr>
        <p:spPr bwMode="auto">
          <a:xfrm>
            <a:off x="25908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12" name="Line 108"/>
          <p:cNvSpPr>
            <a:spLocks noChangeShapeType="1"/>
          </p:cNvSpPr>
          <p:nvPr/>
        </p:nvSpPr>
        <p:spPr bwMode="auto">
          <a:xfrm>
            <a:off x="42306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13" name="Line 109"/>
          <p:cNvSpPr>
            <a:spLocks noChangeShapeType="1"/>
          </p:cNvSpPr>
          <p:nvPr/>
        </p:nvSpPr>
        <p:spPr bwMode="auto">
          <a:xfrm>
            <a:off x="39258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14" name="Line 110"/>
          <p:cNvSpPr>
            <a:spLocks noChangeShapeType="1"/>
          </p:cNvSpPr>
          <p:nvPr/>
        </p:nvSpPr>
        <p:spPr bwMode="auto">
          <a:xfrm>
            <a:off x="48768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15" name="Line 111"/>
          <p:cNvSpPr>
            <a:spLocks noChangeShapeType="1"/>
          </p:cNvSpPr>
          <p:nvPr/>
        </p:nvSpPr>
        <p:spPr bwMode="auto">
          <a:xfrm>
            <a:off x="45720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16" name="Line 112"/>
          <p:cNvSpPr>
            <a:spLocks noChangeShapeType="1"/>
          </p:cNvSpPr>
          <p:nvPr/>
        </p:nvSpPr>
        <p:spPr bwMode="auto">
          <a:xfrm>
            <a:off x="35814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17" name="Line 113"/>
          <p:cNvSpPr>
            <a:spLocks noChangeShapeType="1"/>
          </p:cNvSpPr>
          <p:nvPr/>
        </p:nvSpPr>
        <p:spPr bwMode="auto">
          <a:xfrm>
            <a:off x="32766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18" name="Line 114"/>
          <p:cNvSpPr>
            <a:spLocks noChangeShapeType="1"/>
          </p:cNvSpPr>
          <p:nvPr/>
        </p:nvSpPr>
        <p:spPr bwMode="auto">
          <a:xfrm>
            <a:off x="41910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19" name="Line 115"/>
          <p:cNvSpPr>
            <a:spLocks noChangeShapeType="1"/>
          </p:cNvSpPr>
          <p:nvPr/>
        </p:nvSpPr>
        <p:spPr bwMode="auto">
          <a:xfrm>
            <a:off x="38862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20" name="Line 116"/>
          <p:cNvSpPr>
            <a:spLocks noChangeShapeType="1"/>
          </p:cNvSpPr>
          <p:nvPr/>
        </p:nvSpPr>
        <p:spPr bwMode="auto">
          <a:xfrm>
            <a:off x="1981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21" name="Line 117"/>
          <p:cNvSpPr>
            <a:spLocks noChangeShapeType="1"/>
          </p:cNvSpPr>
          <p:nvPr/>
        </p:nvSpPr>
        <p:spPr bwMode="auto">
          <a:xfrm>
            <a:off x="1676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22" name="Line 118"/>
          <p:cNvSpPr>
            <a:spLocks noChangeShapeType="1"/>
          </p:cNvSpPr>
          <p:nvPr/>
        </p:nvSpPr>
        <p:spPr bwMode="auto">
          <a:xfrm>
            <a:off x="12192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23" name="Line 119"/>
          <p:cNvSpPr>
            <a:spLocks noChangeShapeType="1"/>
          </p:cNvSpPr>
          <p:nvPr/>
        </p:nvSpPr>
        <p:spPr bwMode="auto">
          <a:xfrm>
            <a:off x="9144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24" name="Rectangle 120" descr="Dark downward diagonal"/>
          <p:cNvSpPr>
            <a:spLocks noChangeArrowheads="1"/>
          </p:cNvSpPr>
          <p:nvPr/>
        </p:nvSpPr>
        <p:spPr bwMode="auto">
          <a:xfrm>
            <a:off x="48768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425" name="Rectangle 121" descr="Dark downward diagonal"/>
          <p:cNvSpPr>
            <a:spLocks noChangeArrowheads="1"/>
          </p:cNvSpPr>
          <p:nvPr/>
        </p:nvSpPr>
        <p:spPr bwMode="auto">
          <a:xfrm>
            <a:off x="31242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426" name="Rectangle 122" descr="Dark downward diagonal"/>
          <p:cNvSpPr>
            <a:spLocks noChangeArrowheads="1"/>
          </p:cNvSpPr>
          <p:nvPr/>
        </p:nvSpPr>
        <p:spPr bwMode="auto">
          <a:xfrm>
            <a:off x="35814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427" name="Rectangle 123" descr="Dark downward diagonal"/>
          <p:cNvSpPr>
            <a:spLocks noChangeArrowheads="1"/>
          </p:cNvSpPr>
          <p:nvPr/>
        </p:nvSpPr>
        <p:spPr bwMode="auto">
          <a:xfrm>
            <a:off x="37338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428" name="Rectangle 124" descr="Dark downward diagonal"/>
          <p:cNvSpPr>
            <a:spLocks noChangeArrowheads="1"/>
          </p:cNvSpPr>
          <p:nvPr/>
        </p:nvSpPr>
        <p:spPr bwMode="auto">
          <a:xfrm>
            <a:off x="41910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429" name="Rectangle 125" descr="Dark downward diagonal"/>
          <p:cNvSpPr>
            <a:spLocks noChangeArrowheads="1"/>
          </p:cNvSpPr>
          <p:nvPr/>
        </p:nvSpPr>
        <p:spPr bwMode="auto">
          <a:xfrm>
            <a:off x="24384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430" name="Rectangle 126" descr="Dark downward diagonal"/>
          <p:cNvSpPr>
            <a:spLocks noChangeArrowheads="1"/>
          </p:cNvSpPr>
          <p:nvPr/>
        </p:nvSpPr>
        <p:spPr bwMode="auto">
          <a:xfrm>
            <a:off x="28956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431" name="Rectangle 127" descr="Dark downward diagonal"/>
          <p:cNvSpPr>
            <a:spLocks noChangeArrowheads="1"/>
          </p:cNvSpPr>
          <p:nvPr/>
        </p:nvSpPr>
        <p:spPr bwMode="auto">
          <a:xfrm>
            <a:off x="1981200" y="3484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432" name="Rectangle 128" descr="Dark downward diagonal"/>
          <p:cNvSpPr>
            <a:spLocks noChangeArrowheads="1"/>
          </p:cNvSpPr>
          <p:nvPr/>
        </p:nvSpPr>
        <p:spPr bwMode="auto">
          <a:xfrm>
            <a:off x="7620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433" name="Rectangle 129" descr="Dark downward diagonal"/>
          <p:cNvSpPr>
            <a:spLocks noChangeArrowheads="1"/>
          </p:cNvSpPr>
          <p:nvPr/>
        </p:nvSpPr>
        <p:spPr bwMode="auto">
          <a:xfrm>
            <a:off x="12192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434" name="Text Box 130"/>
          <p:cNvSpPr txBox="1">
            <a:spLocks noChangeArrowheads="1"/>
          </p:cNvSpPr>
          <p:nvPr/>
        </p:nvSpPr>
        <p:spPr bwMode="auto">
          <a:xfrm>
            <a:off x="914400" y="43227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354435" name="Text Box 131"/>
          <p:cNvSpPr txBox="1">
            <a:spLocks noChangeArrowheads="1"/>
          </p:cNvSpPr>
          <p:nvPr/>
        </p:nvSpPr>
        <p:spPr bwMode="auto">
          <a:xfrm>
            <a:off x="45720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354436" name="Text Box 132"/>
          <p:cNvSpPr txBox="1">
            <a:spLocks noChangeArrowheads="1"/>
          </p:cNvSpPr>
          <p:nvPr/>
        </p:nvSpPr>
        <p:spPr bwMode="auto">
          <a:xfrm>
            <a:off x="32766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354437" name="Text Box 133"/>
          <p:cNvSpPr txBox="1">
            <a:spLocks noChangeArrowheads="1"/>
          </p:cNvSpPr>
          <p:nvPr/>
        </p:nvSpPr>
        <p:spPr bwMode="auto">
          <a:xfrm>
            <a:off x="1676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354438" name="Text Box 134"/>
          <p:cNvSpPr txBox="1">
            <a:spLocks noChangeArrowheads="1"/>
          </p:cNvSpPr>
          <p:nvPr/>
        </p:nvSpPr>
        <p:spPr bwMode="auto">
          <a:xfrm>
            <a:off x="1484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4439" name="Text Box 135"/>
          <p:cNvSpPr txBox="1">
            <a:spLocks noChangeArrowheads="1"/>
          </p:cNvSpPr>
          <p:nvPr/>
        </p:nvSpPr>
        <p:spPr bwMode="auto">
          <a:xfrm>
            <a:off x="27035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4440" name="Text Box 136"/>
          <p:cNvSpPr txBox="1">
            <a:spLocks noChangeArrowheads="1"/>
          </p:cNvSpPr>
          <p:nvPr/>
        </p:nvSpPr>
        <p:spPr bwMode="auto">
          <a:xfrm>
            <a:off x="22463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4441" name="Text Box 137"/>
          <p:cNvSpPr txBox="1">
            <a:spLocks noChangeArrowheads="1"/>
          </p:cNvSpPr>
          <p:nvPr/>
        </p:nvSpPr>
        <p:spPr bwMode="auto">
          <a:xfrm>
            <a:off x="34655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4442" name="Text Box 138"/>
          <p:cNvSpPr txBox="1">
            <a:spLocks noChangeArrowheads="1"/>
          </p:cNvSpPr>
          <p:nvPr/>
        </p:nvSpPr>
        <p:spPr bwMode="auto">
          <a:xfrm>
            <a:off x="3008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4443" name="Text Box 139"/>
          <p:cNvSpPr txBox="1">
            <a:spLocks noChangeArrowheads="1"/>
          </p:cNvSpPr>
          <p:nvPr/>
        </p:nvSpPr>
        <p:spPr bwMode="auto">
          <a:xfrm>
            <a:off x="41910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4444" name="Text Box 140"/>
          <p:cNvSpPr txBox="1">
            <a:spLocks noChangeArrowheads="1"/>
          </p:cNvSpPr>
          <p:nvPr/>
        </p:nvSpPr>
        <p:spPr bwMode="auto">
          <a:xfrm>
            <a:off x="37338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4445" name="Text Box 141"/>
          <p:cNvSpPr txBox="1">
            <a:spLocks noChangeArrowheads="1"/>
          </p:cNvSpPr>
          <p:nvPr/>
        </p:nvSpPr>
        <p:spPr bwMode="auto">
          <a:xfrm>
            <a:off x="4343400" y="4856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4446" name="Line 142"/>
          <p:cNvSpPr>
            <a:spLocks noChangeShapeType="1"/>
          </p:cNvSpPr>
          <p:nvPr/>
        </p:nvSpPr>
        <p:spPr bwMode="auto">
          <a:xfrm>
            <a:off x="2590800" y="24177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47" name="Text Box 143"/>
          <p:cNvSpPr txBox="1">
            <a:spLocks noChangeArrowheads="1"/>
          </p:cNvSpPr>
          <p:nvPr/>
        </p:nvSpPr>
        <p:spPr bwMode="auto">
          <a:xfrm>
            <a:off x="2438400" y="21891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354448" name="Line 144"/>
          <p:cNvSpPr>
            <a:spLocks noChangeShapeType="1"/>
          </p:cNvSpPr>
          <p:nvPr/>
        </p:nvSpPr>
        <p:spPr bwMode="auto">
          <a:xfrm>
            <a:off x="4114800" y="4017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49" name="Text Box 145"/>
          <p:cNvSpPr txBox="1">
            <a:spLocks noChangeArrowheads="1"/>
          </p:cNvSpPr>
          <p:nvPr/>
        </p:nvSpPr>
        <p:spPr bwMode="auto">
          <a:xfrm>
            <a:off x="3962400" y="37893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354450" name="Text Box 146"/>
          <p:cNvSpPr txBox="1">
            <a:spLocks noChangeArrowheads="1"/>
          </p:cNvSpPr>
          <p:nvPr/>
        </p:nvSpPr>
        <p:spPr bwMode="auto">
          <a:xfrm>
            <a:off x="4419600" y="449421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354451" name="Line 147"/>
          <p:cNvSpPr>
            <a:spLocks noChangeShapeType="1"/>
          </p:cNvSpPr>
          <p:nvPr/>
        </p:nvSpPr>
        <p:spPr bwMode="auto">
          <a:xfrm>
            <a:off x="4800600" y="4779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52" name="Line 148"/>
          <p:cNvSpPr>
            <a:spLocks noChangeShapeType="1"/>
          </p:cNvSpPr>
          <p:nvPr/>
        </p:nvSpPr>
        <p:spPr bwMode="auto">
          <a:xfrm flipV="1">
            <a:off x="4038600" y="60690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453" name="Text Box 149"/>
          <p:cNvSpPr txBox="1">
            <a:spLocks noChangeArrowheads="1"/>
          </p:cNvSpPr>
          <p:nvPr/>
        </p:nvSpPr>
        <p:spPr bwMode="auto">
          <a:xfrm>
            <a:off x="3733800" y="628808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child</a:t>
            </a:r>
          </a:p>
        </p:txBody>
      </p:sp>
      <p:sp>
        <p:nvSpPr>
          <p:cNvPr id="354454" name="Text Box 150"/>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354455" name="Text Box 151"/>
          <p:cNvSpPr txBox="1">
            <a:spLocks noChangeArrowheads="1"/>
          </p:cNvSpPr>
          <p:nvPr/>
        </p:nvSpPr>
        <p:spPr bwMode="auto">
          <a:xfrm>
            <a:off x="5486400" y="13716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left child:</a:t>
            </a:r>
          </a:p>
          <a:p>
            <a:pPr lvl="1">
              <a:buFontTx/>
              <a:buAutoNum type="alphaLcPeriod"/>
            </a:pPr>
            <a:r>
              <a:rPr lang="en-US" sz="1200">
                <a:solidFill>
                  <a:schemeClr val="accent2"/>
                </a:solidFill>
              </a:rPr>
              <a:t>Mark the left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right child:</a:t>
            </a:r>
          </a:p>
          <a:p>
            <a:pPr lvl="1">
              <a:buFontTx/>
              <a:buAutoNum type="alphaLcPeriod"/>
            </a:pPr>
            <a:r>
              <a:rPr lang="en-US" sz="1200">
                <a:solidFill>
                  <a:schemeClr val="accent2"/>
                </a:solidFill>
              </a:rPr>
              <a:t>Mark the right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root node:</a:t>
            </a:r>
          </a:p>
          <a:p>
            <a:pPr lvl="1">
              <a:buFontTx/>
              <a:buAutoNum type="alphaLcPeriod"/>
            </a:pPr>
            <a:r>
              <a:rPr lang="en-US" sz="1200">
                <a:solidFill>
                  <a:schemeClr val="accent2"/>
                </a:solidFill>
              </a:rPr>
              <a:t>Mark child as root.</a:t>
            </a:r>
          </a:p>
          <a:p>
            <a:pPr lvl="1">
              <a:buFontTx/>
              <a:buAutoNum type="alphaLcPeriod"/>
            </a:pPr>
            <a:r>
              <a:rPr lang="en-US" sz="1200">
                <a:solidFill>
                  <a:schemeClr val="accent2"/>
                </a:solidFill>
              </a:rPr>
              <a:t>Go to step 7.</a:t>
            </a:r>
          </a:p>
          <a:p>
            <a:pPr>
              <a:buFontTx/>
              <a:buAutoNum type="arabicPeriod"/>
            </a:pPr>
            <a:endParaRPr lang="en-US" sz="1200">
              <a:solidFill>
                <a:srgbClr val="CC0000"/>
              </a:solidFill>
            </a:endParaRPr>
          </a:p>
          <a:p>
            <a:pPr>
              <a:buFontTx/>
              <a:buAutoNum type="arabicPeriod"/>
            </a:pPr>
            <a:r>
              <a:rPr lang="en-US" sz="1200">
                <a:solidFill>
                  <a:srgbClr val="CC0000"/>
                </a:solidFill>
              </a:rPr>
              <a:t>If currentNode is the left child of parent:</a:t>
            </a:r>
          </a:p>
          <a:p>
            <a:pPr lvl="1">
              <a:buFontTx/>
              <a:buAutoNum type="alphaLcPeriod"/>
            </a:pPr>
            <a:r>
              <a:rPr lang="en-US" sz="1200">
                <a:solidFill>
                  <a:schemeClr val="accent2"/>
                </a:solidFill>
              </a:rPr>
              <a:t>Make left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right child of parent:</a:t>
            </a:r>
          </a:p>
          <a:p>
            <a:pPr lvl="1">
              <a:buFontTx/>
              <a:buAutoNum type="alphaLcPeriod"/>
            </a:pPr>
            <a:r>
              <a:rPr lang="en-US" sz="1200">
                <a:solidFill>
                  <a:schemeClr val="accent2"/>
                </a:solidFill>
              </a:rPr>
              <a:t>Make right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Release the memory of currentNode.</a:t>
            </a:r>
          </a:p>
        </p:txBody>
      </p:sp>
      <p:sp>
        <p:nvSpPr>
          <p:cNvPr id="354456" name="Rectangle 152"/>
          <p:cNvSpPr>
            <a:spLocks noChangeArrowheads="1"/>
          </p:cNvSpPr>
          <p:nvPr/>
        </p:nvSpPr>
        <p:spPr bwMode="auto">
          <a:xfrm>
            <a:off x="1524000" y="1600200"/>
            <a:ext cx="3748088"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80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ChangeArrowheads="1"/>
          </p:cNvSpPr>
          <p:nvPr/>
        </p:nvSpPr>
        <p:spPr bwMode="auto">
          <a:xfrm>
            <a:off x="1525588" y="1598613"/>
            <a:ext cx="7315200" cy="350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Consider the following tree and answer the questions that follow:</a:t>
            </a:r>
          </a:p>
          <a:p>
            <a:pPr marL="800100" lvl="1" indent="-342900">
              <a:spcBef>
                <a:spcPct val="20000"/>
              </a:spcBef>
              <a:buFontTx/>
              <a:buAutoNum type="alphaLcPeriod"/>
            </a:pPr>
            <a:r>
              <a:rPr lang="en-US">
                <a:solidFill>
                  <a:schemeClr val="accent2"/>
                </a:solidFill>
                <a:cs typeface="Times New Roman" pitchFamily="18" charset="0"/>
              </a:rPr>
              <a:t>What is the depth of the tree?</a:t>
            </a:r>
          </a:p>
          <a:p>
            <a:pPr marL="800100" lvl="1" indent="-342900">
              <a:spcBef>
                <a:spcPct val="20000"/>
              </a:spcBef>
              <a:buFontTx/>
              <a:buAutoNum type="alphaLcPeriod"/>
            </a:pPr>
            <a:r>
              <a:rPr lang="en-US">
                <a:solidFill>
                  <a:schemeClr val="accent2"/>
                </a:solidFill>
                <a:cs typeface="Times New Roman" pitchFamily="18" charset="0"/>
              </a:rPr>
              <a:t>Which nodes are children of node B?</a:t>
            </a:r>
          </a:p>
          <a:p>
            <a:pPr marL="800100" lvl="1" indent="-342900">
              <a:spcBef>
                <a:spcPct val="20000"/>
              </a:spcBef>
              <a:buFontTx/>
              <a:buAutoNum type="alphaLcPeriod"/>
            </a:pPr>
            <a:r>
              <a:rPr lang="en-US">
                <a:solidFill>
                  <a:schemeClr val="accent2"/>
                </a:solidFill>
                <a:cs typeface="Times New Roman" pitchFamily="18" charset="0"/>
              </a:rPr>
              <a:t>Which node is the parent of node F?</a:t>
            </a:r>
          </a:p>
          <a:p>
            <a:pPr marL="800100" lvl="1" indent="-342900">
              <a:spcBef>
                <a:spcPct val="20000"/>
              </a:spcBef>
              <a:buFontTx/>
              <a:buAutoNum type="alphaLcPeriod"/>
            </a:pPr>
            <a:r>
              <a:rPr lang="en-US">
                <a:solidFill>
                  <a:schemeClr val="accent2"/>
                </a:solidFill>
                <a:cs typeface="Times New Roman" pitchFamily="18" charset="0"/>
              </a:rPr>
              <a:t>What is the level of node E?</a:t>
            </a:r>
          </a:p>
          <a:p>
            <a:pPr marL="800100" lvl="1" indent="-342900">
              <a:spcBef>
                <a:spcPct val="20000"/>
              </a:spcBef>
              <a:buFontTx/>
              <a:buAutoNum type="alphaLcPeriod"/>
            </a:pPr>
            <a:r>
              <a:rPr lang="en-US">
                <a:solidFill>
                  <a:schemeClr val="accent2"/>
                </a:solidFill>
                <a:cs typeface="Times New Roman" pitchFamily="18" charset="0"/>
              </a:rPr>
              <a:t>Which nodes are the siblings of node H?</a:t>
            </a:r>
          </a:p>
          <a:p>
            <a:pPr marL="800100" lvl="1" indent="-342900">
              <a:spcBef>
                <a:spcPct val="20000"/>
              </a:spcBef>
              <a:buFontTx/>
              <a:buAutoNum type="alphaLcPeriod"/>
            </a:pPr>
            <a:r>
              <a:rPr lang="en-US">
                <a:solidFill>
                  <a:schemeClr val="accent2"/>
                </a:solidFill>
                <a:cs typeface="Times New Roman" pitchFamily="18" charset="0"/>
              </a:rPr>
              <a:t>Which nodes are the siblings of node D?</a:t>
            </a:r>
          </a:p>
          <a:p>
            <a:pPr marL="800100" lvl="1" indent="-342900">
              <a:spcBef>
                <a:spcPct val="20000"/>
              </a:spcBef>
              <a:buFontTx/>
              <a:buAutoNum type="alphaLcPeriod"/>
            </a:pPr>
            <a:r>
              <a:rPr lang="en-US">
                <a:solidFill>
                  <a:schemeClr val="accent2"/>
                </a:solidFill>
                <a:cs typeface="Times New Roman" pitchFamily="18" charset="0"/>
              </a:rPr>
              <a:t>Which nodes are leaf nodes?</a:t>
            </a:r>
            <a:endParaRPr lang="en-IN">
              <a:solidFill>
                <a:schemeClr val="accent2"/>
              </a:solidFill>
              <a:cs typeface="Times New Roman" pitchFamily="18" charset="0"/>
            </a:endParaRPr>
          </a:p>
        </p:txBody>
      </p:sp>
      <p:sp>
        <p:nvSpPr>
          <p:cNvPr id="760835"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sz="2000" b="1">
                <a:solidFill>
                  <a:schemeClr val="bg1"/>
                </a:solidFill>
                <a:latin typeface="Tahoma" pitchFamily="34" charset="0"/>
              </a:rPr>
              <a:t>Just a minute</a:t>
            </a:r>
            <a:endParaRPr lang="en-US" sz="2000" b="1">
              <a:solidFill>
                <a:schemeClr val="bg1"/>
              </a:solidFill>
              <a:latin typeface="Tahoma" pitchFamily="34" charset="0"/>
            </a:endParaRPr>
          </a:p>
        </p:txBody>
      </p:sp>
      <p:sp>
        <p:nvSpPr>
          <p:cNvPr id="760837" name="Line 5"/>
          <p:cNvSpPr>
            <a:spLocks noChangeShapeType="1"/>
          </p:cNvSpPr>
          <p:nvPr/>
        </p:nvSpPr>
        <p:spPr bwMode="auto">
          <a:xfrm>
            <a:off x="7077075" y="5343525"/>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0838" name="Line 6"/>
          <p:cNvSpPr>
            <a:spLocks noChangeShapeType="1"/>
          </p:cNvSpPr>
          <p:nvPr/>
        </p:nvSpPr>
        <p:spPr bwMode="auto">
          <a:xfrm flipH="1">
            <a:off x="5553075" y="5191125"/>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0839" name="Line 7"/>
          <p:cNvSpPr>
            <a:spLocks noChangeShapeType="1"/>
          </p:cNvSpPr>
          <p:nvPr/>
        </p:nvSpPr>
        <p:spPr bwMode="auto">
          <a:xfrm flipH="1">
            <a:off x="6010275" y="465772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0840" name="Line 8"/>
          <p:cNvSpPr>
            <a:spLocks noChangeShapeType="1"/>
          </p:cNvSpPr>
          <p:nvPr/>
        </p:nvSpPr>
        <p:spPr bwMode="auto">
          <a:xfrm>
            <a:off x="6543675" y="4581525"/>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0841" name="Line 9"/>
          <p:cNvSpPr>
            <a:spLocks noChangeShapeType="1"/>
          </p:cNvSpPr>
          <p:nvPr/>
        </p:nvSpPr>
        <p:spPr bwMode="auto">
          <a:xfrm flipH="1">
            <a:off x="7610475" y="4657725"/>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0842" name="Line 10"/>
          <p:cNvSpPr>
            <a:spLocks noChangeShapeType="1"/>
          </p:cNvSpPr>
          <p:nvPr/>
        </p:nvSpPr>
        <p:spPr bwMode="auto">
          <a:xfrm>
            <a:off x="8220075" y="4657725"/>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0843" name="Oval 11"/>
          <p:cNvSpPr>
            <a:spLocks noChangeArrowheads="1"/>
          </p:cNvSpPr>
          <p:nvPr/>
        </p:nvSpPr>
        <p:spPr bwMode="auto">
          <a:xfrm>
            <a:off x="7153275" y="3743325"/>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A</a:t>
            </a:r>
          </a:p>
        </p:txBody>
      </p:sp>
      <p:sp>
        <p:nvSpPr>
          <p:cNvPr id="760844" name="Line 12"/>
          <p:cNvSpPr>
            <a:spLocks noChangeShapeType="1"/>
          </p:cNvSpPr>
          <p:nvPr/>
        </p:nvSpPr>
        <p:spPr bwMode="auto">
          <a:xfrm flipH="1">
            <a:off x="6543675" y="3971925"/>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0845" name="Line 13"/>
          <p:cNvSpPr>
            <a:spLocks noChangeShapeType="1"/>
          </p:cNvSpPr>
          <p:nvPr/>
        </p:nvSpPr>
        <p:spPr bwMode="auto">
          <a:xfrm>
            <a:off x="7534275" y="3971925"/>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0846" name="Oval 14"/>
          <p:cNvSpPr>
            <a:spLocks noChangeArrowheads="1"/>
          </p:cNvSpPr>
          <p:nvPr/>
        </p:nvSpPr>
        <p:spPr bwMode="auto">
          <a:xfrm>
            <a:off x="6315075" y="4429125"/>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B</a:t>
            </a:r>
          </a:p>
        </p:txBody>
      </p:sp>
      <p:sp>
        <p:nvSpPr>
          <p:cNvPr id="760847" name="Oval 15"/>
          <p:cNvSpPr>
            <a:spLocks noChangeArrowheads="1"/>
          </p:cNvSpPr>
          <p:nvPr/>
        </p:nvSpPr>
        <p:spPr bwMode="auto">
          <a:xfrm>
            <a:off x="7454900" y="5038725"/>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F</a:t>
            </a:r>
          </a:p>
        </p:txBody>
      </p:sp>
      <p:sp>
        <p:nvSpPr>
          <p:cNvPr id="760848" name="Oval 16"/>
          <p:cNvSpPr>
            <a:spLocks noChangeArrowheads="1"/>
          </p:cNvSpPr>
          <p:nvPr/>
        </p:nvSpPr>
        <p:spPr bwMode="auto">
          <a:xfrm>
            <a:off x="8448675" y="5038725"/>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G</a:t>
            </a:r>
          </a:p>
        </p:txBody>
      </p:sp>
      <p:sp>
        <p:nvSpPr>
          <p:cNvPr id="760849" name="Oval 17"/>
          <p:cNvSpPr>
            <a:spLocks noChangeArrowheads="1"/>
          </p:cNvSpPr>
          <p:nvPr/>
        </p:nvSpPr>
        <p:spPr bwMode="auto">
          <a:xfrm>
            <a:off x="7915275" y="4429125"/>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C</a:t>
            </a:r>
          </a:p>
        </p:txBody>
      </p:sp>
      <p:sp>
        <p:nvSpPr>
          <p:cNvPr id="760850" name="Oval 18"/>
          <p:cNvSpPr>
            <a:spLocks noChangeArrowheads="1"/>
          </p:cNvSpPr>
          <p:nvPr/>
        </p:nvSpPr>
        <p:spPr bwMode="auto">
          <a:xfrm>
            <a:off x="6772275" y="5038725"/>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E</a:t>
            </a:r>
          </a:p>
        </p:txBody>
      </p:sp>
      <p:sp>
        <p:nvSpPr>
          <p:cNvPr id="760851" name="Oval 19"/>
          <p:cNvSpPr>
            <a:spLocks noChangeArrowheads="1"/>
          </p:cNvSpPr>
          <p:nvPr/>
        </p:nvSpPr>
        <p:spPr bwMode="auto">
          <a:xfrm>
            <a:off x="5857875" y="5038725"/>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D</a:t>
            </a:r>
          </a:p>
        </p:txBody>
      </p:sp>
      <p:sp>
        <p:nvSpPr>
          <p:cNvPr id="760852" name="Oval 20"/>
          <p:cNvSpPr>
            <a:spLocks noChangeArrowheads="1"/>
          </p:cNvSpPr>
          <p:nvPr/>
        </p:nvSpPr>
        <p:spPr bwMode="auto">
          <a:xfrm>
            <a:off x="5476875" y="5648325"/>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H</a:t>
            </a:r>
          </a:p>
        </p:txBody>
      </p:sp>
      <p:sp>
        <p:nvSpPr>
          <p:cNvPr id="760853" name="Oval 21"/>
          <p:cNvSpPr>
            <a:spLocks noChangeArrowheads="1"/>
          </p:cNvSpPr>
          <p:nvPr/>
        </p:nvSpPr>
        <p:spPr bwMode="auto">
          <a:xfrm>
            <a:off x="7229475" y="5648325"/>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I</a:t>
            </a:r>
          </a:p>
        </p:txBody>
      </p:sp>
      <p:sp>
        <p:nvSpPr>
          <p:cNvPr id="760854" name="Line 22"/>
          <p:cNvSpPr>
            <a:spLocks noChangeShapeType="1"/>
          </p:cNvSpPr>
          <p:nvPr/>
        </p:nvSpPr>
        <p:spPr bwMode="auto">
          <a:xfrm>
            <a:off x="7305675" y="3438525"/>
            <a:ext cx="1588"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0855" name="Text Box 23"/>
          <p:cNvSpPr txBox="1">
            <a:spLocks noChangeArrowheads="1"/>
          </p:cNvSpPr>
          <p:nvPr/>
        </p:nvSpPr>
        <p:spPr bwMode="auto">
          <a:xfrm>
            <a:off x="7077075" y="3133725"/>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60837"/>
                                        </p:tgtEl>
                                        <p:attrNameLst>
                                          <p:attrName>style.visibility</p:attrName>
                                        </p:attrNameLst>
                                      </p:cBhvr>
                                      <p:to>
                                        <p:strVal val="visible"/>
                                      </p:to>
                                    </p:set>
                                    <p:animEffect transition="in" filter="dissolve">
                                      <p:cBhvr>
                                        <p:cTn id="7" dur="500"/>
                                        <p:tgtEl>
                                          <p:spTgt spid="7608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60838"/>
                                        </p:tgtEl>
                                        <p:attrNameLst>
                                          <p:attrName>style.visibility</p:attrName>
                                        </p:attrNameLst>
                                      </p:cBhvr>
                                      <p:to>
                                        <p:strVal val="visible"/>
                                      </p:to>
                                    </p:set>
                                    <p:animEffect transition="in" filter="dissolve">
                                      <p:cBhvr>
                                        <p:cTn id="10" dur="500"/>
                                        <p:tgtEl>
                                          <p:spTgt spid="7608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0839"/>
                                        </p:tgtEl>
                                        <p:attrNameLst>
                                          <p:attrName>style.visibility</p:attrName>
                                        </p:attrNameLst>
                                      </p:cBhvr>
                                      <p:to>
                                        <p:strVal val="visible"/>
                                      </p:to>
                                    </p:set>
                                    <p:animEffect transition="in" filter="dissolve">
                                      <p:cBhvr>
                                        <p:cTn id="13" dur="500"/>
                                        <p:tgtEl>
                                          <p:spTgt spid="76083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60840"/>
                                        </p:tgtEl>
                                        <p:attrNameLst>
                                          <p:attrName>style.visibility</p:attrName>
                                        </p:attrNameLst>
                                      </p:cBhvr>
                                      <p:to>
                                        <p:strVal val="visible"/>
                                      </p:to>
                                    </p:set>
                                    <p:animEffect transition="in" filter="dissolve">
                                      <p:cBhvr>
                                        <p:cTn id="16" dur="500"/>
                                        <p:tgtEl>
                                          <p:spTgt spid="76084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60841"/>
                                        </p:tgtEl>
                                        <p:attrNameLst>
                                          <p:attrName>style.visibility</p:attrName>
                                        </p:attrNameLst>
                                      </p:cBhvr>
                                      <p:to>
                                        <p:strVal val="visible"/>
                                      </p:to>
                                    </p:set>
                                    <p:animEffect transition="in" filter="dissolve">
                                      <p:cBhvr>
                                        <p:cTn id="19" dur="500"/>
                                        <p:tgtEl>
                                          <p:spTgt spid="76084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0842"/>
                                        </p:tgtEl>
                                        <p:attrNameLst>
                                          <p:attrName>style.visibility</p:attrName>
                                        </p:attrNameLst>
                                      </p:cBhvr>
                                      <p:to>
                                        <p:strVal val="visible"/>
                                      </p:to>
                                    </p:set>
                                    <p:animEffect transition="in" filter="dissolve">
                                      <p:cBhvr>
                                        <p:cTn id="22" dur="500"/>
                                        <p:tgtEl>
                                          <p:spTgt spid="76084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60843"/>
                                        </p:tgtEl>
                                        <p:attrNameLst>
                                          <p:attrName>style.visibility</p:attrName>
                                        </p:attrNameLst>
                                      </p:cBhvr>
                                      <p:to>
                                        <p:strVal val="visible"/>
                                      </p:to>
                                    </p:set>
                                    <p:animEffect transition="in" filter="dissolve">
                                      <p:cBhvr>
                                        <p:cTn id="25" dur="500"/>
                                        <p:tgtEl>
                                          <p:spTgt spid="76084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60844"/>
                                        </p:tgtEl>
                                        <p:attrNameLst>
                                          <p:attrName>style.visibility</p:attrName>
                                        </p:attrNameLst>
                                      </p:cBhvr>
                                      <p:to>
                                        <p:strVal val="visible"/>
                                      </p:to>
                                    </p:set>
                                    <p:animEffect transition="in" filter="dissolve">
                                      <p:cBhvr>
                                        <p:cTn id="28" dur="500"/>
                                        <p:tgtEl>
                                          <p:spTgt spid="76084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60845"/>
                                        </p:tgtEl>
                                        <p:attrNameLst>
                                          <p:attrName>style.visibility</p:attrName>
                                        </p:attrNameLst>
                                      </p:cBhvr>
                                      <p:to>
                                        <p:strVal val="visible"/>
                                      </p:to>
                                    </p:set>
                                    <p:animEffect transition="in" filter="dissolve">
                                      <p:cBhvr>
                                        <p:cTn id="31" dur="500"/>
                                        <p:tgtEl>
                                          <p:spTgt spid="76084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60846"/>
                                        </p:tgtEl>
                                        <p:attrNameLst>
                                          <p:attrName>style.visibility</p:attrName>
                                        </p:attrNameLst>
                                      </p:cBhvr>
                                      <p:to>
                                        <p:strVal val="visible"/>
                                      </p:to>
                                    </p:set>
                                    <p:animEffect transition="in" filter="dissolve">
                                      <p:cBhvr>
                                        <p:cTn id="34" dur="500"/>
                                        <p:tgtEl>
                                          <p:spTgt spid="76084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760847"/>
                                        </p:tgtEl>
                                        <p:attrNameLst>
                                          <p:attrName>style.visibility</p:attrName>
                                        </p:attrNameLst>
                                      </p:cBhvr>
                                      <p:to>
                                        <p:strVal val="visible"/>
                                      </p:to>
                                    </p:set>
                                    <p:animEffect transition="in" filter="dissolve">
                                      <p:cBhvr>
                                        <p:cTn id="37" dur="500"/>
                                        <p:tgtEl>
                                          <p:spTgt spid="76084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60848"/>
                                        </p:tgtEl>
                                        <p:attrNameLst>
                                          <p:attrName>style.visibility</p:attrName>
                                        </p:attrNameLst>
                                      </p:cBhvr>
                                      <p:to>
                                        <p:strVal val="visible"/>
                                      </p:to>
                                    </p:set>
                                    <p:animEffect transition="in" filter="dissolve">
                                      <p:cBhvr>
                                        <p:cTn id="40" dur="500"/>
                                        <p:tgtEl>
                                          <p:spTgt spid="76084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760849"/>
                                        </p:tgtEl>
                                        <p:attrNameLst>
                                          <p:attrName>style.visibility</p:attrName>
                                        </p:attrNameLst>
                                      </p:cBhvr>
                                      <p:to>
                                        <p:strVal val="visible"/>
                                      </p:to>
                                    </p:set>
                                    <p:animEffect transition="in" filter="dissolve">
                                      <p:cBhvr>
                                        <p:cTn id="43" dur="500"/>
                                        <p:tgtEl>
                                          <p:spTgt spid="76084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760850"/>
                                        </p:tgtEl>
                                        <p:attrNameLst>
                                          <p:attrName>style.visibility</p:attrName>
                                        </p:attrNameLst>
                                      </p:cBhvr>
                                      <p:to>
                                        <p:strVal val="visible"/>
                                      </p:to>
                                    </p:set>
                                    <p:animEffect transition="in" filter="dissolve">
                                      <p:cBhvr>
                                        <p:cTn id="46" dur="500"/>
                                        <p:tgtEl>
                                          <p:spTgt spid="76085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760851"/>
                                        </p:tgtEl>
                                        <p:attrNameLst>
                                          <p:attrName>style.visibility</p:attrName>
                                        </p:attrNameLst>
                                      </p:cBhvr>
                                      <p:to>
                                        <p:strVal val="visible"/>
                                      </p:to>
                                    </p:set>
                                    <p:animEffect transition="in" filter="dissolve">
                                      <p:cBhvr>
                                        <p:cTn id="49" dur="500"/>
                                        <p:tgtEl>
                                          <p:spTgt spid="76085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760852"/>
                                        </p:tgtEl>
                                        <p:attrNameLst>
                                          <p:attrName>style.visibility</p:attrName>
                                        </p:attrNameLst>
                                      </p:cBhvr>
                                      <p:to>
                                        <p:strVal val="visible"/>
                                      </p:to>
                                    </p:set>
                                    <p:animEffect transition="in" filter="dissolve">
                                      <p:cBhvr>
                                        <p:cTn id="52" dur="500"/>
                                        <p:tgtEl>
                                          <p:spTgt spid="76085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60853"/>
                                        </p:tgtEl>
                                        <p:attrNameLst>
                                          <p:attrName>style.visibility</p:attrName>
                                        </p:attrNameLst>
                                      </p:cBhvr>
                                      <p:to>
                                        <p:strVal val="visible"/>
                                      </p:to>
                                    </p:set>
                                    <p:animEffect transition="in" filter="dissolve">
                                      <p:cBhvr>
                                        <p:cTn id="55" dur="500"/>
                                        <p:tgtEl>
                                          <p:spTgt spid="76085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60854"/>
                                        </p:tgtEl>
                                        <p:attrNameLst>
                                          <p:attrName>style.visibility</p:attrName>
                                        </p:attrNameLst>
                                      </p:cBhvr>
                                      <p:to>
                                        <p:strVal val="visible"/>
                                      </p:to>
                                    </p:set>
                                    <p:animEffect transition="in" filter="dissolve">
                                      <p:cBhvr>
                                        <p:cTn id="58" dur="500"/>
                                        <p:tgtEl>
                                          <p:spTgt spid="76085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60855"/>
                                        </p:tgtEl>
                                        <p:attrNameLst>
                                          <p:attrName>style.visibility</p:attrName>
                                        </p:attrNameLst>
                                      </p:cBhvr>
                                      <p:to>
                                        <p:strVal val="visible"/>
                                      </p:to>
                                    </p:set>
                                    <p:animEffect transition="in" filter="dissolve">
                                      <p:cBhvr>
                                        <p:cTn id="61" dur="500"/>
                                        <p:tgtEl>
                                          <p:spTgt spid="760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37" grpId="0" animBg="1"/>
      <p:bldP spid="760838" grpId="0" animBg="1"/>
      <p:bldP spid="760839" grpId="0" animBg="1"/>
      <p:bldP spid="760840" grpId="0" animBg="1"/>
      <p:bldP spid="760841" grpId="0" animBg="1"/>
      <p:bldP spid="760842" grpId="0" animBg="1"/>
      <p:bldP spid="760843" grpId="0" animBg="1"/>
      <p:bldP spid="760844" grpId="0" animBg="1"/>
      <p:bldP spid="760845" grpId="0" animBg="1"/>
      <p:bldP spid="760846" grpId="0" animBg="1"/>
      <p:bldP spid="760847" grpId="0" animBg="1"/>
      <p:bldP spid="760848" grpId="0" animBg="1"/>
      <p:bldP spid="760849" grpId="0" animBg="1"/>
      <p:bldP spid="760850" grpId="0" animBg="1"/>
      <p:bldP spid="760851" grpId="0" animBg="1"/>
      <p:bldP spid="760852" grpId="0" animBg="1"/>
      <p:bldP spid="760853" grpId="0" animBg="1"/>
      <p:bldP spid="760854" grpId="0" animBg="1"/>
      <p:bldP spid="760855"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432" name="Line 80"/>
          <p:cNvSpPr>
            <a:spLocks noChangeShapeType="1"/>
          </p:cNvSpPr>
          <p:nvPr/>
        </p:nvSpPr>
        <p:spPr bwMode="auto">
          <a:xfrm>
            <a:off x="3657600" y="37893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33" name="Line 81"/>
          <p:cNvSpPr>
            <a:spLocks noChangeShapeType="1"/>
          </p:cNvSpPr>
          <p:nvPr/>
        </p:nvSpPr>
        <p:spPr bwMode="auto">
          <a:xfrm>
            <a:off x="4306888" y="4475163"/>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34" name="Line 82"/>
          <p:cNvSpPr>
            <a:spLocks noChangeShapeType="1"/>
          </p:cNvSpPr>
          <p:nvPr/>
        </p:nvSpPr>
        <p:spPr bwMode="auto">
          <a:xfrm flipH="1">
            <a:off x="2743200" y="37893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35" name="Line 83"/>
          <p:cNvSpPr>
            <a:spLocks noChangeShapeType="1"/>
          </p:cNvSpPr>
          <p:nvPr/>
        </p:nvSpPr>
        <p:spPr bwMode="auto">
          <a:xfrm flipH="1">
            <a:off x="4191000" y="5313363"/>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36" name="Line 84"/>
          <p:cNvSpPr>
            <a:spLocks noChangeShapeType="1"/>
          </p:cNvSpPr>
          <p:nvPr/>
        </p:nvSpPr>
        <p:spPr bwMode="auto">
          <a:xfrm flipH="1">
            <a:off x="3352800" y="4475163"/>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37" name="Line 85"/>
          <p:cNvSpPr>
            <a:spLocks noChangeShapeType="1"/>
          </p:cNvSpPr>
          <p:nvPr/>
        </p:nvSpPr>
        <p:spPr bwMode="auto">
          <a:xfrm flipH="1">
            <a:off x="990600" y="3789363"/>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38" name="Line 86"/>
          <p:cNvSpPr>
            <a:spLocks noChangeShapeType="1"/>
          </p:cNvSpPr>
          <p:nvPr/>
        </p:nvSpPr>
        <p:spPr bwMode="auto">
          <a:xfrm flipH="1">
            <a:off x="1752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39" name="Rectangle 87"/>
          <p:cNvSpPr>
            <a:spLocks noChangeArrowheads="1"/>
          </p:cNvSpPr>
          <p:nvPr/>
        </p:nvSpPr>
        <p:spPr bwMode="auto">
          <a:xfrm>
            <a:off x="2286000" y="26463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40" name="Line 88"/>
          <p:cNvSpPr>
            <a:spLocks noChangeShapeType="1"/>
          </p:cNvSpPr>
          <p:nvPr/>
        </p:nvSpPr>
        <p:spPr bwMode="auto">
          <a:xfrm>
            <a:off x="2895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41" name="Rectangle 89"/>
          <p:cNvSpPr>
            <a:spLocks noChangeArrowheads="1"/>
          </p:cNvSpPr>
          <p:nvPr/>
        </p:nvSpPr>
        <p:spPr bwMode="auto">
          <a:xfrm>
            <a:off x="31242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42" name="Rectangle 90"/>
          <p:cNvSpPr>
            <a:spLocks noChangeArrowheads="1"/>
          </p:cNvSpPr>
          <p:nvPr/>
        </p:nvSpPr>
        <p:spPr bwMode="auto">
          <a:xfrm>
            <a:off x="3773488"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43" name="Rectangle 91"/>
          <p:cNvSpPr>
            <a:spLocks noChangeArrowheads="1"/>
          </p:cNvSpPr>
          <p:nvPr/>
        </p:nvSpPr>
        <p:spPr bwMode="auto">
          <a:xfrm>
            <a:off x="3733800" y="5770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44" name="Rectangle 92"/>
          <p:cNvSpPr>
            <a:spLocks noChangeArrowheads="1"/>
          </p:cNvSpPr>
          <p:nvPr/>
        </p:nvSpPr>
        <p:spPr bwMode="auto">
          <a:xfrm>
            <a:off x="3048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45" name="Rectangle 93"/>
          <p:cNvSpPr>
            <a:spLocks noChangeArrowheads="1"/>
          </p:cNvSpPr>
          <p:nvPr/>
        </p:nvSpPr>
        <p:spPr bwMode="auto">
          <a:xfrm>
            <a:off x="44196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46" name="Rectangle 94"/>
          <p:cNvSpPr>
            <a:spLocks noChangeArrowheads="1"/>
          </p:cNvSpPr>
          <p:nvPr/>
        </p:nvSpPr>
        <p:spPr bwMode="auto">
          <a:xfrm>
            <a:off x="2438400"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47" name="Rectangle 95"/>
          <p:cNvSpPr>
            <a:spLocks noChangeArrowheads="1"/>
          </p:cNvSpPr>
          <p:nvPr/>
        </p:nvSpPr>
        <p:spPr bwMode="auto">
          <a:xfrm>
            <a:off x="1524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48" name="Rectangle 96"/>
          <p:cNvSpPr>
            <a:spLocks noChangeArrowheads="1"/>
          </p:cNvSpPr>
          <p:nvPr/>
        </p:nvSpPr>
        <p:spPr bwMode="auto">
          <a:xfrm>
            <a:off x="762000" y="43227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49" name="Text Box 97"/>
          <p:cNvSpPr txBox="1">
            <a:spLocks noChangeArrowheads="1"/>
          </p:cNvSpPr>
          <p:nvPr/>
        </p:nvSpPr>
        <p:spPr bwMode="auto">
          <a:xfrm>
            <a:off x="2438400" y="26463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356450" name="Text Box 98"/>
          <p:cNvSpPr txBox="1">
            <a:spLocks noChangeArrowheads="1"/>
          </p:cNvSpPr>
          <p:nvPr/>
        </p:nvSpPr>
        <p:spPr bwMode="auto">
          <a:xfrm>
            <a:off x="3200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356451" name="Text Box 99"/>
          <p:cNvSpPr txBox="1">
            <a:spLocks noChangeArrowheads="1"/>
          </p:cNvSpPr>
          <p:nvPr/>
        </p:nvSpPr>
        <p:spPr bwMode="auto">
          <a:xfrm>
            <a:off x="2590800"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356452" name="Text Box 100"/>
          <p:cNvSpPr txBox="1">
            <a:spLocks noChangeArrowheads="1"/>
          </p:cNvSpPr>
          <p:nvPr/>
        </p:nvSpPr>
        <p:spPr bwMode="auto">
          <a:xfrm>
            <a:off x="3925888"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356453" name="Text Box 101"/>
          <p:cNvSpPr txBox="1">
            <a:spLocks noChangeArrowheads="1"/>
          </p:cNvSpPr>
          <p:nvPr/>
        </p:nvSpPr>
        <p:spPr bwMode="auto">
          <a:xfrm>
            <a:off x="3886200" y="5786438"/>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a:p>
            <a:endParaRPr lang="en-US" sz="1400" b="1"/>
          </a:p>
        </p:txBody>
      </p:sp>
      <p:sp>
        <p:nvSpPr>
          <p:cNvPr id="356454" name="Line 102"/>
          <p:cNvSpPr>
            <a:spLocks noChangeShapeType="1"/>
          </p:cNvSpPr>
          <p:nvPr/>
        </p:nvSpPr>
        <p:spPr bwMode="auto">
          <a:xfrm>
            <a:off x="27432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55" name="Line 103"/>
          <p:cNvSpPr>
            <a:spLocks noChangeShapeType="1"/>
          </p:cNvSpPr>
          <p:nvPr/>
        </p:nvSpPr>
        <p:spPr bwMode="auto">
          <a:xfrm>
            <a:off x="24384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56" name="Line 104"/>
          <p:cNvSpPr>
            <a:spLocks noChangeShapeType="1"/>
          </p:cNvSpPr>
          <p:nvPr/>
        </p:nvSpPr>
        <p:spPr bwMode="auto">
          <a:xfrm>
            <a:off x="3505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57" name="Line 105"/>
          <p:cNvSpPr>
            <a:spLocks noChangeShapeType="1"/>
          </p:cNvSpPr>
          <p:nvPr/>
        </p:nvSpPr>
        <p:spPr bwMode="auto">
          <a:xfrm>
            <a:off x="3200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58" name="Line 106"/>
          <p:cNvSpPr>
            <a:spLocks noChangeShapeType="1"/>
          </p:cNvSpPr>
          <p:nvPr/>
        </p:nvSpPr>
        <p:spPr bwMode="auto">
          <a:xfrm>
            <a:off x="28956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59" name="Line 107"/>
          <p:cNvSpPr>
            <a:spLocks noChangeShapeType="1"/>
          </p:cNvSpPr>
          <p:nvPr/>
        </p:nvSpPr>
        <p:spPr bwMode="auto">
          <a:xfrm>
            <a:off x="25908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60" name="Line 108"/>
          <p:cNvSpPr>
            <a:spLocks noChangeShapeType="1"/>
          </p:cNvSpPr>
          <p:nvPr/>
        </p:nvSpPr>
        <p:spPr bwMode="auto">
          <a:xfrm>
            <a:off x="42306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61" name="Line 109"/>
          <p:cNvSpPr>
            <a:spLocks noChangeShapeType="1"/>
          </p:cNvSpPr>
          <p:nvPr/>
        </p:nvSpPr>
        <p:spPr bwMode="auto">
          <a:xfrm>
            <a:off x="39258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62" name="Line 110"/>
          <p:cNvSpPr>
            <a:spLocks noChangeShapeType="1"/>
          </p:cNvSpPr>
          <p:nvPr/>
        </p:nvSpPr>
        <p:spPr bwMode="auto">
          <a:xfrm>
            <a:off x="48768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63" name="Line 111"/>
          <p:cNvSpPr>
            <a:spLocks noChangeShapeType="1"/>
          </p:cNvSpPr>
          <p:nvPr/>
        </p:nvSpPr>
        <p:spPr bwMode="auto">
          <a:xfrm>
            <a:off x="45720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64" name="Line 112"/>
          <p:cNvSpPr>
            <a:spLocks noChangeShapeType="1"/>
          </p:cNvSpPr>
          <p:nvPr/>
        </p:nvSpPr>
        <p:spPr bwMode="auto">
          <a:xfrm>
            <a:off x="35814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65" name="Line 113"/>
          <p:cNvSpPr>
            <a:spLocks noChangeShapeType="1"/>
          </p:cNvSpPr>
          <p:nvPr/>
        </p:nvSpPr>
        <p:spPr bwMode="auto">
          <a:xfrm>
            <a:off x="32766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66" name="Line 114"/>
          <p:cNvSpPr>
            <a:spLocks noChangeShapeType="1"/>
          </p:cNvSpPr>
          <p:nvPr/>
        </p:nvSpPr>
        <p:spPr bwMode="auto">
          <a:xfrm>
            <a:off x="41910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67" name="Line 115"/>
          <p:cNvSpPr>
            <a:spLocks noChangeShapeType="1"/>
          </p:cNvSpPr>
          <p:nvPr/>
        </p:nvSpPr>
        <p:spPr bwMode="auto">
          <a:xfrm>
            <a:off x="38862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68" name="Line 116"/>
          <p:cNvSpPr>
            <a:spLocks noChangeShapeType="1"/>
          </p:cNvSpPr>
          <p:nvPr/>
        </p:nvSpPr>
        <p:spPr bwMode="auto">
          <a:xfrm>
            <a:off x="1981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69" name="Line 117"/>
          <p:cNvSpPr>
            <a:spLocks noChangeShapeType="1"/>
          </p:cNvSpPr>
          <p:nvPr/>
        </p:nvSpPr>
        <p:spPr bwMode="auto">
          <a:xfrm>
            <a:off x="1676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70" name="Line 118"/>
          <p:cNvSpPr>
            <a:spLocks noChangeShapeType="1"/>
          </p:cNvSpPr>
          <p:nvPr/>
        </p:nvSpPr>
        <p:spPr bwMode="auto">
          <a:xfrm>
            <a:off x="12192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71" name="Line 119"/>
          <p:cNvSpPr>
            <a:spLocks noChangeShapeType="1"/>
          </p:cNvSpPr>
          <p:nvPr/>
        </p:nvSpPr>
        <p:spPr bwMode="auto">
          <a:xfrm>
            <a:off x="9144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72" name="Rectangle 120" descr="Dark downward diagonal"/>
          <p:cNvSpPr>
            <a:spLocks noChangeArrowheads="1"/>
          </p:cNvSpPr>
          <p:nvPr/>
        </p:nvSpPr>
        <p:spPr bwMode="auto">
          <a:xfrm>
            <a:off x="48768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73" name="Rectangle 121" descr="Dark downward diagonal"/>
          <p:cNvSpPr>
            <a:spLocks noChangeArrowheads="1"/>
          </p:cNvSpPr>
          <p:nvPr/>
        </p:nvSpPr>
        <p:spPr bwMode="auto">
          <a:xfrm>
            <a:off x="31242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74" name="Rectangle 122" descr="Dark downward diagonal"/>
          <p:cNvSpPr>
            <a:spLocks noChangeArrowheads="1"/>
          </p:cNvSpPr>
          <p:nvPr/>
        </p:nvSpPr>
        <p:spPr bwMode="auto">
          <a:xfrm>
            <a:off x="35814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75" name="Rectangle 123" descr="Dark downward diagonal"/>
          <p:cNvSpPr>
            <a:spLocks noChangeArrowheads="1"/>
          </p:cNvSpPr>
          <p:nvPr/>
        </p:nvSpPr>
        <p:spPr bwMode="auto">
          <a:xfrm>
            <a:off x="37338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76" name="Rectangle 124" descr="Dark downward diagonal"/>
          <p:cNvSpPr>
            <a:spLocks noChangeArrowheads="1"/>
          </p:cNvSpPr>
          <p:nvPr/>
        </p:nvSpPr>
        <p:spPr bwMode="auto">
          <a:xfrm>
            <a:off x="41910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77" name="Rectangle 125" descr="Dark downward diagonal"/>
          <p:cNvSpPr>
            <a:spLocks noChangeArrowheads="1"/>
          </p:cNvSpPr>
          <p:nvPr/>
        </p:nvSpPr>
        <p:spPr bwMode="auto">
          <a:xfrm>
            <a:off x="24384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78" name="Rectangle 126" descr="Dark downward diagonal"/>
          <p:cNvSpPr>
            <a:spLocks noChangeArrowheads="1"/>
          </p:cNvSpPr>
          <p:nvPr/>
        </p:nvSpPr>
        <p:spPr bwMode="auto">
          <a:xfrm>
            <a:off x="28956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79" name="Rectangle 127" descr="Dark downward diagonal"/>
          <p:cNvSpPr>
            <a:spLocks noChangeArrowheads="1"/>
          </p:cNvSpPr>
          <p:nvPr/>
        </p:nvSpPr>
        <p:spPr bwMode="auto">
          <a:xfrm>
            <a:off x="1981200" y="3484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80" name="Rectangle 128" descr="Dark downward diagonal"/>
          <p:cNvSpPr>
            <a:spLocks noChangeArrowheads="1"/>
          </p:cNvSpPr>
          <p:nvPr/>
        </p:nvSpPr>
        <p:spPr bwMode="auto">
          <a:xfrm>
            <a:off x="7620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81" name="Rectangle 129" descr="Dark downward diagonal"/>
          <p:cNvSpPr>
            <a:spLocks noChangeArrowheads="1"/>
          </p:cNvSpPr>
          <p:nvPr/>
        </p:nvSpPr>
        <p:spPr bwMode="auto">
          <a:xfrm>
            <a:off x="12192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82" name="Text Box 130"/>
          <p:cNvSpPr txBox="1">
            <a:spLocks noChangeArrowheads="1"/>
          </p:cNvSpPr>
          <p:nvPr/>
        </p:nvSpPr>
        <p:spPr bwMode="auto">
          <a:xfrm>
            <a:off x="914400" y="43227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356483" name="Text Box 131"/>
          <p:cNvSpPr txBox="1">
            <a:spLocks noChangeArrowheads="1"/>
          </p:cNvSpPr>
          <p:nvPr/>
        </p:nvSpPr>
        <p:spPr bwMode="auto">
          <a:xfrm>
            <a:off x="45720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356484" name="Text Box 132"/>
          <p:cNvSpPr txBox="1">
            <a:spLocks noChangeArrowheads="1"/>
          </p:cNvSpPr>
          <p:nvPr/>
        </p:nvSpPr>
        <p:spPr bwMode="auto">
          <a:xfrm>
            <a:off x="32766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356485" name="Text Box 133"/>
          <p:cNvSpPr txBox="1">
            <a:spLocks noChangeArrowheads="1"/>
          </p:cNvSpPr>
          <p:nvPr/>
        </p:nvSpPr>
        <p:spPr bwMode="auto">
          <a:xfrm>
            <a:off x="1676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356486" name="Text Box 134"/>
          <p:cNvSpPr txBox="1">
            <a:spLocks noChangeArrowheads="1"/>
          </p:cNvSpPr>
          <p:nvPr/>
        </p:nvSpPr>
        <p:spPr bwMode="auto">
          <a:xfrm>
            <a:off x="1484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6487" name="Text Box 135"/>
          <p:cNvSpPr txBox="1">
            <a:spLocks noChangeArrowheads="1"/>
          </p:cNvSpPr>
          <p:nvPr/>
        </p:nvSpPr>
        <p:spPr bwMode="auto">
          <a:xfrm>
            <a:off x="27035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6488" name="Text Box 136"/>
          <p:cNvSpPr txBox="1">
            <a:spLocks noChangeArrowheads="1"/>
          </p:cNvSpPr>
          <p:nvPr/>
        </p:nvSpPr>
        <p:spPr bwMode="auto">
          <a:xfrm>
            <a:off x="22463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6489" name="Text Box 137"/>
          <p:cNvSpPr txBox="1">
            <a:spLocks noChangeArrowheads="1"/>
          </p:cNvSpPr>
          <p:nvPr/>
        </p:nvSpPr>
        <p:spPr bwMode="auto">
          <a:xfrm>
            <a:off x="34655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6490" name="Text Box 138"/>
          <p:cNvSpPr txBox="1">
            <a:spLocks noChangeArrowheads="1"/>
          </p:cNvSpPr>
          <p:nvPr/>
        </p:nvSpPr>
        <p:spPr bwMode="auto">
          <a:xfrm>
            <a:off x="3008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6491" name="Text Box 139"/>
          <p:cNvSpPr txBox="1">
            <a:spLocks noChangeArrowheads="1"/>
          </p:cNvSpPr>
          <p:nvPr/>
        </p:nvSpPr>
        <p:spPr bwMode="auto">
          <a:xfrm>
            <a:off x="41910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6492" name="Text Box 140"/>
          <p:cNvSpPr txBox="1">
            <a:spLocks noChangeArrowheads="1"/>
          </p:cNvSpPr>
          <p:nvPr/>
        </p:nvSpPr>
        <p:spPr bwMode="auto">
          <a:xfrm>
            <a:off x="37338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6493" name="Text Box 141"/>
          <p:cNvSpPr txBox="1">
            <a:spLocks noChangeArrowheads="1"/>
          </p:cNvSpPr>
          <p:nvPr/>
        </p:nvSpPr>
        <p:spPr bwMode="auto">
          <a:xfrm>
            <a:off x="4343400" y="4856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6494" name="Line 142"/>
          <p:cNvSpPr>
            <a:spLocks noChangeShapeType="1"/>
          </p:cNvSpPr>
          <p:nvPr/>
        </p:nvSpPr>
        <p:spPr bwMode="auto">
          <a:xfrm>
            <a:off x="2590800" y="24177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95" name="Text Box 143"/>
          <p:cNvSpPr txBox="1">
            <a:spLocks noChangeArrowheads="1"/>
          </p:cNvSpPr>
          <p:nvPr/>
        </p:nvSpPr>
        <p:spPr bwMode="auto">
          <a:xfrm>
            <a:off x="2438400" y="21891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356496" name="Line 144"/>
          <p:cNvSpPr>
            <a:spLocks noChangeShapeType="1"/>
          </p:cNvSpPr>
          <p:nvPr/>
        </p:nvSpPr>
        <p:spPr bwMode="auto">
          <a:xfrm>
            <a:off x="4114800" y="4017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97" name="Text Box 145"/>
          <p:cNvSpPr txBox="1">
            <a:spLocks noChangeArrowheads="1"/>
          </p:cNvSpPr>
          <p:nvPr/>
        </p:nvSpPr>
        <p:spPr bwMode="auto">
          <a:xfrm>
            <a:off x="3962400" y="37893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356498" name="Text Box 146"/>
          <p:cNvSpPr txBox="1">
            <a:spLocks noChangeArrowheads="1"/>
          </p:cNvSpPr>
          <p:nvPr/>
        </p:nvSpPr>
        <p:spPr bwMode="auto">
          <a:xfrm>
            <a:off x="4419600" y="449421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356499" name="Line 147"/>
          <p:cNvSpPr>
            <a:spLocks noChangeShapeType="1"/>
          </p:cNvSpPr>
          <p:nvPr/>
        </p:nvSpPr>
        <p:spPr bwMode="auto">
          <a:xfrm>
            <a:off x="4800600" y="4779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500" name="Line 148"/>
          <p:cNvSpPr>
            <a:spLocks noChangeShapeType="1"/>
          </p:cNvSpPr>
          <p:nvPr/>
        </p:nvSpPr>
        <p:spPr bwMode="auto">
          <a:xfrm flipV="1">
            <a:off x="4038600" y="60690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501" name="Text Box 149"/>
          <p:cNvSpPr txBox="1">
            <a:spLocks noChangeArrowheads="1"/>
          </p:cNvSpPr>
          <p:nvPr/>
        </p:nvSpPr>
        <p:spPr bwMode="auto">
          <a:xfrm>
            <a:off x="3733800" y="628808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child</a:t>
            </a:r>
          </a:p>
        </p:txBody>
      </p:sp>
      <p:sp>
        <p:nvSpPr>
          <p:cNvPr id="356502" name="Text Box 150"/>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356503" name="Text Box 151"/>
          <p:cNvSpPr txBox="1">
            <a:spLocks noChangeArrowheads="1"/>
          </p:cNvSpPr>
          <p:nvPr/>
        </p:nvSpPr>
        <p:spPr bwMode="auto">
          <a:xfrm>
            <a:off x="5486400" y="13716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left child:</a:t>
            </a:r>
          </a:p>
          <a:p>
            <a:pPr lvl="1">
              <a:buFontTx/>
              <a:buAutoNum type="alphaLcPeriod"/>
            </a:pPr>
            <a:r>
              <a:rPr lang="en-US" sz="1200">
                <a:solidFill>
                  <a:schemeClr val="accent2"/>
                </a:solidFill>
              </a:rPr>
              <a:t>Mark the left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right child:</a:t>
            </a:r>
          </a:p>
          <a:p>
            <a:pPr lvl="1">
              <a:buFontTx/>
              <a:buAutoNum type="alphaLcPeriod"/>
            </a:pPr>
            <a:r>
              <a:rPr lang="en-US" sz="1200">
                <a:solidFill>
                  <a:schemeClr val="accent2"/>
                </a:solidFill>
              </a:rPr>
              <a:t>Mark the right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root node:</a:t>
            </a:r>
          </a:p>
          <a:p>
            <a:pPr lvl="1">
              <a:buFontTx/>
              <a:buAutoNum type="alphaLcPeriod"/>
            </a:pPr>
            <a:r>
              <a:rPr lang="en-US" sz="1200">
                <a:solidFill>
                  <a:schemeClr val="accent2"/>
                </a:solidFill>
              </a:rPr>
              <a:t>Mark child as root.</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left child of parent:</a:t>
            </a:r>
          </a:p>
          <a:p>
            <a:pPr lvl="1">
              <a:buFontTx/>
              <a:buAutoNum type="alphaLcPeriod"/>
            </a:pPr>
            <a:r>
              <a:rPr lang="en-US" sz="1200">
                <a:solidFill>
                  <a:schemeClr val="accent2"/>
                </a:solidFill>
              </a:rPr>
              <a:t>Make left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rgbClr val="CC0000"/>
              </a:solidFill>
            </a:endParaRPr>
          </a:p>
          <a:p>
            <a:pPr>
              <a:buFontTx/>
              <a:buAutoNum type="arabicPeriod"/>
            </a:pPr>
            <a:r>
              <a:rPr lang="en-US" sz="1200">
                <a:solidFill>
                  <a:srgbClr val="CC0000"/>
                </a:solidFill>
              </a:rPr>
              <a:t>If currentNode is the right child of parent:</a:t>
            </a:r>
          </a:p>
          <a:p>
            <a:pPr lvl="1">
              <a:buFontTx/>
              <a:buAutoNum type="alphaLcPeriod"/>
            </a:pPr>
            <a:r>
              <a:rPr lang="en-US" sz="1200">
                <a:solidFill>
                  <a:schemeClr val="accent2"/>
                </a:solidFill>
              </a:rPr>
              <a:t>Make right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Release the memory of currentNode.</a:t>
            </a:r>
          </a:p>
        </p:txBody>
      </p:sp>
      <p:sp>
        <p:nvSpPr>
          <p:cNvPr id="356504" name="Rectangle 152"/>
          <p:cNvSpPr>
            <a:spLocks noChangeArrowheads="1"/>
          </p:cNvSpPr>
          <p:nvPr/>
        </p:nvSpPr>
        <p:spPr bwMode="auto">
          <a:xfrm>
            <a:off x="1524000" y="1600200"/>
            <a:ext cx="3748088"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80</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1" name="Line 81"/>
          <p:cNvSpPr>
            <a:spLocks noChangeShapeType="1"/>
          </p:cNvSpPr>
          <p:nvPr/>
        </p:nvSpPr>
        <p:spPr bwMode="auto">
          <a:xfrm>
            <a:off x="3657600" y="37893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82" name="Line 82"/>
          <p:cNvSpPr>
            <a:spLocks noChangeShapeType="1"/>
          </p:cNvSpPr>
          <p:nvPr/>
        </p:nvSpPr>
        <p:spPr bwMode="auto">
          <a:xfrm>
            <a:off x="4306888" y="4475163"/>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83" name="Line 83"/>
          <p:cNvSpPr>
            <a:spLocks noChangeShapeType="1"/>
          </p:cNvSpPr>
          <p:nvPr/>
        </p:nvSpPr>
        <p:spPr bwMode="auto">
          <a:xfrm flipH="1">
            <a:off x="2743200" y="37893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84" name="Line 84"/>
          <p:cNvSpPr>
            <a:spLocks noChangeShapeType="1"/>
          </p:cNvSpPr>
          <p:nvPr/>
        </p:nvSpPr>
        <p:spPr bwMode="auto">
          <a:xfrm flipH="1">
            <a:off x="4191000" y="5313363"/>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85" name="Line 85"/>
          <p:cNvSpPr>
            <a:spLocks noChangeShapeType="1"/>
          </p:cNvSpPr>
          <p:nvPr/>
        </p:nvSpPr>
        <p:spPr bwMode="auto">
          <a:xfrm flipH="1">
            <a:off x="3352800" y="4475163"/>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86" name="Line 86"/>
          <p:cNvSpPr>
            <a:spLocks noChangeShapeType="1"/>
          </p:cNvSpPr>
          <p:nvPr/>
        </p:nvSpPr>
        <p:spPr bwMode="auto">
          <a:xfrm flipH="1">
            <a:off x="990600" y="3789363"/>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87" name="Line 87"/>
          <p:cNvSpPr>
            <a:spLocks noChangeShapeType="1"/>
          </p:cNvSpPr>
          <p:nvPr/>
        </p:nvSpPr>
        <p:spPr bwMode="auto">
          <a:xfrm flipH="1">
            <a:off x="1752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88" name="Rectangle 88"/>
          <p:cNvSpPr>
            <a:spLocks noChangeArrowheads="1"/>
          </p:cNvSpPr>
          <p:nvPr/>
        </p:nvSpPr>
        <p:spPr bwMode="auto">
          <a:xfrm>
            <a:off x="2286000" y="26463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9" name="Line 89"/>
          <p:cNvSpPr>
            <a:spLocks noChangeShapeType="1"/>
          </p:cNvSpPr>
          <p:nvPr/>
        </p:nvSpPr>
        <p:spPr bwMode="auto">
          <a:xfrm>
            <a:off x="2895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90" name="Rectangle 90"/>
          <p:cNvSpPr>
            <a:spLocks noChangeArrowheads="1"/>
          </p:cNvSpPr>
          <p:nvPr/>
        </p:nvSpPr>
        <p:spPr bwMode="auto">
          <a:xfrm>
            <a:off x="31242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1" name="Rectangle 91"/>
          <p:cNvSpPr>
            <a:spLocks noChangeArrowheads="1"/>
          </p:cNvSpPr>
          <p:nvPr/>
        </p:nvSpPr>
        <p:spPr bwMode="auto">
          <a:xfrm>
            <a:off x="3773488"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2" name="Rectangle 92"/>
          <p:cNvSpPr>
            <a:spLocks noChangeArrowheads="1"/>
          </p:cNvSpPr>
          <p:nvPr/>
        </p:nvSpPr>
        <p:spPr bwMode="auto">
          <a:xfrm>
            <a:off x="3733800" y="5770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3" name="Rectangle 93"/>
          <p:cNvSpPr>
            <a:spLocks noChangeArrowheads="1"/>
          </p:cNvSpPr>
          <p:nvPr/>
        </p:nvSpPr>
        <p:spPr bwMode="auto">
          <a:xfrm>
            <a:off x="3048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4" name="Rectangle 94"/>
          <p:cNvSpPr>
            <a:spLocks noChangeArrowheads="1"/>
          </p:cNvSpPr>
          <p:nvPr/>
        </p:nvSpPr>
        <p:spPr bwMode="auto">
          <a:xfrm>
            <a:off x="44196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5" name="Rectangle 95"/>
          <p:cNvSpPr>
            <a:spLocks noChangeArrowheads="1"/>
          </p:cNvSpPr>
          <p:nvPr/>
        </p:nvSpPr>
        <p:spPr bwMode="auto">
          <a:xfrm>
            <a:off x="2438400"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6" name="Rectangle 96"/>
          <p:cNvSpPr>
            <a:spLocks noChangeArrowheads="1"/>
          </p:cNvSpPr>
          <p:nvPr/>
        </p:nvSpPr>
        <p:spPr bwMode="auto">
          <a:xfrm>
            <a:off x="1524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7" name="Rectangle 97"/>
          <p:cNvSpPr>
            <a:spLocks noChangeArrowheads="1"/>
          </p:cNvSpPr>
          <p:nvPr/>
        </p:nvSpPr>
        <p:spPr bwMode="auto">
          <a:xfrm>
            <a:off x="762000" y="43227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8" name="Text Box 98"/>
          <p:cNvSpPr txBox="1">
            <a:spLocks noChangeArrowheads="1"/>
          </p:cNvSpPr>
          <p:nvPr/>
        </p:nvSpPr>
        <p:spPr bwMode="auto">
          <a:xfrm>
            <a:off x="2438400" y="26463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358499" name="Text Box 99"/>
          <p:cNvSpPr txBox="1">
            <a:spLocks noChangeArrowheads="1"/>
          </p:cNvSpPr>
          <p:nvPr/>
        </p:nvSpPr>
        <p:spPr bwMode="auto">
          <a:xfrm>
            <a:off x="3200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358500" name="Text Box 100"/>
          <p:cNvSpPr txBox="1">
            <a:spLocks noChangeArrowheads="1"/>
          </p:cNvSpPr>
          <p:nvPr/>
        </p:nvSpPr>
        <p:spPr bwMode="auto">
          <a:xfrm>
            <a:off x="2590800"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358501" name="Text Box 101"/>
          <p:cNvSpPr txBox="1">
            <a:spLocks noChangeArrowheads="1"/>
          </p:cNvSpPr>
          <p:nvPr/>
        </p:nvSpPr>
        <p:spPr bwMode="auto">
          <a:xfrm>
            <a:off x="3925888"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358502" name="Text Box 102"/>
          <p:cNvSpPr txBox="1">
            <a:spLocks noChangeArrowheads="1"/>
          </p:cNvSpPr>
          <p:nvPr/>
        </p:nvSpPr>
        <p:spPr bwMode="auto">
          <a:xfrm>
            <a:off x="3886200" y="5786438"/>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a:p>
            <a:endParaRPr lang="en-US" sz="1400" b="1"/>
          </a:p>
        </p:txBody>
      </p:sp>
      <p:sp>
        <p:nvSpPr>
          <p:cNvPr id="358503" name="Line 103"/>
          <p:cNvSpPr>
            <a:spLocks noChangeShapeType="1"/>
          </p:cNvSpPr>
          <p:nvPr/>
        </p:nvSpPr>
        <p:spPr bwMode="auto">
          <a:xfrm>
            <a:off x="27432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4" name="Line 104"/>
          <p:cNvSpPr>
            <a:spLocks noChangeShapeType="1"/>
          </p:cNvSpPr>
          <p:nvPr/>
        </p:nvSpPr>
        <p:spPr bwMode="auto">
          <a:xfrm>
            <a:off x="24384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5" name="Line 105"/>
          <p:cNvSpPr>
            <a:spLocks noChangeShapeType="1"/>
          </p:cNvSpPr>
          <p:nvPr/>
        </p:nvSpPr>
        <p:spPr bwMode="auto">
          <a:xfrm>
            <a:off x="3505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6" name="Line 106"/>
          <p:cNvSpPr>
            <a:spLocks noChangeShapeType="1"/>
          </p:cNvSpPr>
          <p:nvPr/>
        </p:nvSpPr>
        <p:spPr bwMode="auto">
          <a:xfrm>
            <a:off x="3200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7" name="Line 107"/>
          <p:cNvSpPr>
            <a:spLocks noChangeShapeType="1"/>
          </p:cNvSpPr>
          <p:nvPr/>
        </p:nvSpPr>
        <p:spPr bwMode="auto">
          <a:xfrm>
            <a:off x="28956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8" name="Line 108"/>
          <p:cNvSpPr>
            <a:spLocks noChangeShapeType="1"/>
          </p:cNvSpPr>
          <p:nvPr/>
        </p:nvSpPr>
        <p:spPr bwMode="auto">
          <a:xfrm>
            <a:off x="25908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9" name="Line 109"/>
          <p:cNvSpPr>
            <a:spLocks noChangeShapeType="1"/>
          </p:cNvSpPr>
          <p:nvPr/>
        </p:nvSpPr>
        <p:spPr bwMode="auto">
          <a:xfrm>
            <a:off x="42306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0" name="Line 110"/>
          <p:cNvSpPr>
            <a:spLocks noChangeShapeType="1"/>
          </p:cNvSpPr>
          <p:nvPr/>
        </p:nvSpPr>
        <p:spPr bwMode="auto">
          <a:xfrm>
            <a:off x="39258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1" name="Line 111"/>
          <p:cNvSpPr>
            <a:spLocks noChangeShapeType="1"/>
          </p:cNvSpPr>
          <p:nvPr/>
        </p:nvSpPr>
        <p:spPr bwMode="auto">
          <a:xfrm>
            <a:off x="48768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2" name="Line 112"/>
          <p:cNvSpPr>
            <a:spLocks noChangeShapeType="1"/>
          </p:cNvSpPr>
          <p:nvPr/>
        </p:nvSpPr>
        <p:spPr bwMode="auto">
          <a:xfrm>
            <a:off x="45720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3" name="Line 113"/>
          <p:cNvSpPr>
            <a:spLocks noChangeShapeType="1"/>
          </p:cNvSpPr>
          <p:nvPr/>
        </p:nvSpPr>
        <p:spPr bwMode="auto">
          <a:xfrm>
            <a:off x="35814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4" name="Line 114"/>
          <p:cNvSpPr>
            <a:spLocks noChangeShapeType="1"/>
          </p:cNvSpPr>
          <p:nvPr/>
        </p:nvSpPr>
        <p:spPr bwMode="auto">
          <a:xfrm>
            <a:off x="32766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5" name="Line 115"/>
          <p:cNvSpPr>
            <a:spLocks noChangeShapeType="1"/>
          </p:cNvSpPr>
          <p:nvPr/>
        </p:nvSpPr>
        <p:spPr bwMode="auto">
          <a:xfrm>
            <a:off x="41910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6" name="Line 116"/>
          <p:cNvSpPr>
            <a:spLocks noChangeShapeType="1"/>
          </p:cNvSpPr>
          <p:nvPr/>
        </p:nvSpPr>
        <p:spPr bwMode="auto">
          <a:xfrm>
            <a:off x="38862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7" name="Line 117"/>
          <p:cNvSpPr>
            <a:spLocks noChangeShapeType="1"/>
          </p:cNvSpPr>
          <p:nvPr/>
        </p:nvSpPr>
        <p:spPr bwMode="auto">
          <a:xfrm>
            <a:off x="1981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8" name="Line 118"/>
          <p:cNvSpPr>
            <a:spLocks noChangeShapeType="1"/>
          </p:cNvSpPr>
          <p:nvPr/>
        </p:nvSpPr>
        <p:spPr bwMode="auto">
          <a:xfrm>
            <a:off x="1676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9" name="Line 119"/>
          <p:cNvSpPr>
            <a:spLocks noChangeShapeType="1"/>
          </p:cNvSpPr>
          <p:nvPr/>
        </p:nvSpPr>
        <p:spPr bwMode="auto">
          <a:xfrm>
            <a:off x="12192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20" name="Line 120"/>
          <p:cNvSpPr>
            <a:spLocks noChangeShapeType="1"/>
          </p:cNvSpPr>
          <p:nvPr/>
        </p:nvSpPr>
        <p:spPr bwMode="auto">
          <a:xfrm>
            <a:off x="9144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21" name="Rectangle 121" descr="Dark downward diagonal"/>
          <p:cNvSpPr>
            <a:spLocks noChangeArrowheads="1"/>
          </p:cNvSpPr>
          <p:nvPr/>
        </p:nvSpPr>
        <p:spPr bwMode="auto">
          <a:xfrm>
            <a:off x="48768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22" name="Rectangle 122" descr="Dark downward diagonal"/>
          <p:cNvSpPr>
            <a:spLocks noChangeArrowheads="1"/>
          </p:cNvSpPr>
          <p:nvPr/>
        </p:nvSpPr>
        <p:spPr bwMode="auto">
          <a:xfrm>
            <a:off x="31242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23" name="Rectangle 123" descr="Dark downward diagonal"/>
          <p:cNvSpPr>
            <a:spLocks noChangeArrowheads="1"/>
          </p:cNvSpPr>
          <p:nvPr/>
        </p:nvSpPr>
        <p:spPr bwMode="auto">
          <a:xfrm>
            <a:off x="35814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24" name="Rectangle 124" descr="Dark downward diagonal"/>
          <p:cNvSpPr>
            <a:spLocks noChangeArrowheads="1"/>
          </p:cNvSpPr>
          <p:nvPr/>
        </p:nvSpPr>
        <p:spPr bwMode="auto">
          <a:xfrm>
            <a:off x="37338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25" name="Rectangle 125" descr="Dark downward diagonal"/>
          <p:cNvSpPr>
            <a:spLocks noChangeArrowheads="1"/>
          </p:cNvSpPr>
          <p:nvPr/>
        </p:nvSpPr>
        <p:spPr bwMode="auto">
          <a:xfrm>
            <a:off x="41910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26" name="Rectangle 126" descr="Dark downward diagonal"/>
          <p:cNvSpPr>
            <a:spLocks noChangeArrowheads="1"/>
          </p:cNvSpPr>
          <p:nvPr/>
        </p:nvSpPr>
        <p:spPr bwMode="auto">
          <a:xfrm>
            <a:off x="24384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27" name="Rectangle 127" descr="Dark downward diagonal"/>
          <p:cNvSpPr>
            <a:spLocks noChangeArrowheads="1"/>
          </p:cNvSpPr>
          <p:nvPr/>
        </p:nvSpPr>
        <p:spPr bwMode="auto">
          <a:xfrm>
            <a:off x="28956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28" name="Rectangle 128" descr="Dark downward diagonal"/>
          <p:cNvSpPr>
            <a:spLocks noChangeArrowheads="1"/>
          </p:cNvSpPr>
          <p:nvPr/>
        </p:nvSpPr>
        <p:spPr bwMode="auto">
          <a:xfrm>
            <a:off x="1981200" y="3484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29" name="Rectangle 129" descr="Dark downward diagonal"/>
          <p:cNvSpPr>
            <a:spLocks noChangeArrowheads="1"/>
          </p:cNvSpPr>
          <p:nvPr/>
        </p:nvSpPr>
        <p:spPr bwMode="auto">
          <a:xfrm>
            <a:off x="7620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30" name="Rectangle 130" descr="Dark downward diagonal"/>
          <p:cNvSpPr>
            <a:spLocks noChangeArrowheads="1"/>
          </p:cNvSpPr>
          <p:nvPr/>
        </p:nvSpPr>
        <p:spPr bwMode="auto">
          <a:xfrm>
            <a:off x="12192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31" name="Text Box 131"/>
          <p:cNvSpPr txBox="1">
            <a:spLocks noChangeArrowheads="1"/>
          </p:cNvSpPr>
          <p:nvPr/>
        </p:nvSpPr>
        <p:spPr bwMode="auto">
          <a:xfrm>
            <a:off x="914400" y="43227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358532" name="Text Box 132"/>
          <p:cNvSpPr txBox="1">
            <a:spLocks noChangeArrowheads="1"/>
          </p:cNvSpPr>
          <p:nvPr/>
        </p:nvSpPr>
        <p:spPr bwMode="auto">
          <a:xfrm>
            <a:off x="45720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358533" name="Text Box 133"/>
          <p:cNvSpPr txBox="1">
            <a:spLocks noChangeArrowheads="1"/>
          </p:cNvSpPr>
          <p:nvPr/>
        </p:nvSpPr>
        <p:spPr bwMode="auto">
          <a:xfrm>
            <a:off x="32766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358534" name="Text Box 134"/>
          <p:cNvSpPr txBox="1">
            <a:spLocks noChangeArrowheads="1"/>
          </p:cNvSpPr>
          <p:nvPr/>
        </p:nvSpPr>
        <p:spPr bwMode="auto">
          <a:xfrm>
            <a:off x="1676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358535" name="Text Box 135"/>
          <p:cNvSpPr txBox="1">
            <a:spLocks noChangeArrowheads="1"/>
          </p:cNvSpPr>
          <p:nvPr/>
        </p:nvSpPr>
        <p:spPr bwMode="auto">
          <a:xfrm>
            <a:off x="1484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8536" name="Text Box 136"/>
          <p:cNvSpPr txBox="1">
            <a:spLocks noChangeArrowheads="1"/>
          </p:cNvSpPr>
          <p:nvPr/>
        </p:nvSpPr>
        <p:spPr bwMode="auto">
          <a:xfrm>
            <a:off x="27035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8537" name="Text Box 137"/>
          <p:cNvSpPr txBox="1">
            <a:spLocks noChangeArrowheads="1"/>
          </p:cNvSpPr>
          <p:nvPr/>
        </p:nvSpPr>
        <p:spPr bwMode="auto">
          <a:xfrm>
            <a:off x="22463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8538" name="Text Box 138"/>
          <p:cNvSpPr txBox="1">
            <a:spLocks noChangeArrowheads="1"/>
          </p:cNvSpPr>
          <p:nvPr/>
        </p:nvSpPr>
        <p:spPr bwMode="auto">
          <a:xfrm>
            <a:off x="34655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8539" name="Text Box 139"/>
          <p:cNvSpPr txBox="1">
            <a:spLocks noChangeArrowheads="1"/>
          </p:cNvSpPr>
          <p:nvPr/>
        </p:nvSpPr>
        <p:spPr bwMode="auto">
          <a:xfrm>
            <a:off x="3008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8540" name="Text Box 140"/>
          <p:cNvSpPr txBox="1">
            <a:spLocks noChangeArrowheads="1"/>
          </p:cNvSpPr>
          <p:nvPr/>
        </p:nvSpPr>
        <p:spPr bwMode="auto">
          <a:xfrm>
            <a:off x="41910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8541" name="Text Box 141"/>
          <p:cNvSpPr txBox="1">
            <a:spLocks noChangeArrowheads="1"/>
          </p:cNvSpPr>
          <p:nvPr/>
        </p:nvSpPr>
        <p:spPr bwMode="auto">
          <a:xfrm>
            <a:off x="37338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58543" name="Line 143"/>
          <p:cNvSpPr>
            <a:spLocks noChangeShapeType="1"/>
          </p:cNvSpPr>
          <p:nvPr/>
        </p:nvSpPr>
        <p:spPr bwMode="auto">
          <a:xfrm>
            <a:off x="2590800" y="24177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44" name="Text Box 144"/>
          <p:cNvSpPr txBox="1">
            <a:spLocks noChangeArrowheads="1"/>
          </p:cNvSpPr>
          <p:nvPr/>
        </p:nvSpPr>
        <p:spPr bwMode="auto">
          <a:xfrm>
            <a:off x="2438400" y="21891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358545" name="Line 145"/>
          <p:cNvSpPr>
            <a:spLocks noChangeShapeType="1"/>
          </p:cNvSpPr>
          <p:nvPr/>
        </p:nvSpPr>
        <p:spPr bwMode="auto">
          <a:xfrm>
            <a:off x="4114800" y="4017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46" name="Text Box 146"/>
          <p:cNvSpPr txBox="1">
            <a:spLocks noChangeArrowheads="1"/>
          </p:cNvSpPr>
          <p:nvPr/>
        </p:nvSpPr>
        <p:spPr bwMode="auto">
          <a:xfrm>
            <a:off x="3962400" y="37893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358547" name="Text Box 147"/>
          <p:cNvSpPr txBox="1">
            <a:spLocks noChangeArrowheads="1"/>
          </p:cNvSpPr>
          <p:nvPr/>
        </p:nvSpPr>
        <p:spPr bwMode="auto">
          <a:xfrm>
            <a:off x="4419600" y="449421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358548" name="Line 148"/>
          <p:cNvSpPr>
            <a:spLocks noChangeShapeType="1"/>
          </p:cNvSpPr>
          <p:nvPr/>
        </p:nvSpPr>
        <p:spPr bwMode="auto">
          <a:xfrm>
            <a:off x="4800600" y="4779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49" name="Line 149"/>
          <p:cNvSpPr>
            <a:spLocks noChangeShapeType="1"/>
          </p:cNvSpPr>
          <p:nvPr/>
        </p:nvSpPr>
        <p:spPr bwMode="auto">
          <a:xfrm flipV="1">
            <a:off x="4038600" y="60690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50" name="Text Box 150"/>
          <p:cNvSpPr txBox="1">
            <a:spLocks noChangeArrowheads="1"/>
          </p:cNvSpPr>
          <p:nvPr/>
        </p:nvSpPr>
        <p:spPr bwMode="auto">
          <a:xfrm>
            <a:off x="3733800" y="628808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child</a:t>
            </a:r>
          </a:p>
        </p:txBody>
      </p:sp>
      <p:sp>
        <p:nvSpPr>
          <p:cNvPr id="358551" name="Line 151"/>
          <p:cNvSpPr>
            <a:spLocks noChangeShapeType="1"/>
          </p:cNvSpPr>
          <p:nvPr/>
        </p:nvSpPr>
        <p:spPr bwMode="auto">
          <a:xfrm flipH="1">
            <a:off x="4038600" y="4548188"/>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52" name="Text Box 15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358553" name="Text Box 153"/>
          <p:cNvSpPr txBox="1">
            <a:spLocks noChangeArrowheads="1"/>
          </p:cNvSpPr>
          <p:nvPr/>
        </p:nvSpPr>
        <p:spPr bwMode="auto">
          <a:xfrm>
            <a:off x="5486400" y="13716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left child:</a:t>
            </a:r>
          </a:p>
          <a:p>
            <a:pPr lvl="1">
              <a:buFontTx/>
              <a:buAutoNum type="alphaLcPeriod"/>
            </a:pPr>
            <a:r>
              <a:rPr lang="en-US" sz="1200">
                <a:solidFill>
                  <a:schemeClr val="accent2"/>
                </a:solidFill>
              </a:rPr>
              <a:t>Mark the left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right child:</a:t>
            </a:r>
          </a:p>
          <a:p>
            <a:pPr lvl="1">
              <a:buFontTx/>
              <a:buAutoNum type="alphaLcPeriod"/>
            </a:pPr>
            <a:r>
              <a:rPr lang="en-US" sz="1200">
                <a:solidFill>
                  <a:schemeClr val="accent2"/>
                </a:solidFill>
              </a:rPr>
              <a:t>Mark the right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root node:</a:t>
            </a:r>
          </a:p>
          <a:p>
            <a:pPr lvl="1">
              <a:buFontTx/>
              <a:buAutoNum type="alphaLcPeriod"/>
            </a:pPr>
            <a:r>
              <a:rPr lang="en-US" sz="1200">
                <a:solidFill>
                  <a:schemeClr val="accent2"/>
                </a:solidFill>
              </a:rPr>
              <a:t>Mark child as root.</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left child of parent:</a:t>
            </a:r>
          </a:p>
          <a:p>
            <a:pPr lvl="1">
              <a:buFontTx/>
              <a:buAutoNum type="alphaLcPeriod"/>
            </a:pPr>
            <a:r>
              <a:rPr lang="en-US" sz="1200">
                <a:solidFill>
                  <a:schemeClr val="accent2"/>
                </a:solidFill>
              </a:rPr>
              <a:t>Make left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right child of parent:</a:t>
            </a:r>
          </a:p>
          <a:p>
            <a:pPr lvl="1">
              <a:buFontTx/>
              <a:buAutoNum type="alphaLcPeriod"/>
            </a:pPr>
            <a:r>
              <a:rPr lang="en-US" sz="1200">
                <a:solidFill>
                  <a:srgbClr val="CC0000"/>
                </a:solidFill>
              </a:rPr>
              <a:t>Make right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Release the memory of currentNode.</a:t>
            </a:r>
          </a:p>
        </p:txBody>
      </p:sp>
      <p:sp>
        <p:nvSpPr>
          <p:cNvPr id="358554" name="Rectangle 154"/>
          <p:cNvSpPr>
            <a:spLocks noChangeArrowheads="1"/>
          </p:cNvSpPr>
          <p:nvPr/>
        </p:nvSpPr>
        <p:spPr bwMode="auto">
          <a:xfrm>
            <a:off x="1524000" y="1600200"/>
            <a:ext cx="3748088"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80</a:t>
            </a:r>
          </a:p>
        </p:txBody>
      </p:sp>
      <p:sp>
        <p:nvSpPr>
          <p:cNvPr id="358555" name="Text Box 155"/>
          <p:cNvSpPr txBox="1">
            <a:spLocks noChangeArrowheads="1"/>
          </p:cNvSpPr>
          <p:nvPr/>
        </p:nvSpPr>
        <p:spPr bwMode="auto">
          <a:xfrm>
            <a:off x="4343400" y="4856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358482"/>
                                        </p:tgtEl>
                                      </p:cBhvr>
                                    </p:animEffect>
                                    <p:set>
                                      <p:cBhvr>
                                        <p:cTn id="7" dur="1" fill="hold">
                                          <p:stCondLst>
                                            <p:cond delay="499"/>
                                          </p:stCondLst>
                                        </p:cTn>
                                        <p:tgtEl>
                                          <p:spTgt spid="358482"/>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358551"/>
                                        </p:tgtEl>
                                        <p:attrNameLst>
                                          <p:attrName>style.visibility</p:attrName>
                                        </p:attrNameLst>
                                      </p:cBhvr>
                                      <p:to>
                                        <p:strVal val="visible"/>
                                      </p:to>
                                    </p:set>
                                    <p:animEffect transition="in" filter="dissolve">
                                      <p:cBhvr>
                                        <p:cTn id="10" dur="500"/>
                                        <p:tgtEl>
                                          <p:spTgt spid="35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82" grpId="0" animBg="1"/>
      <p:bldP spid="358551"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29" name="Line 81"/>
          <p:cNvSpPr>
            <a:spLocks noChangeShapeType="1"/>
          </p:cNvSpPr>
          <p:nvPr/>
        </p:nvSpPr>
        <p:spPr bwMode="auto">
          <a:xfrm>
            <a:off x="3657600" y="37893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31" name="Line 83"/>
          <p:cNvSpPr>
            <a:spLocks noChangeShapeType="1"/>
          </p:cNvSpPr>
          <p:nvPr/>
        </p:nvSpPr>
        <p:spPr bwMode="auto">
          <a:xfrm flipH="1">
            <a:off x="2743200" y="37893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32" name="Line 84"/>
          <p:cNvSpPr>
            <a:spLocks noChangeShapeType="1"/>
          </p:cNvSpPr>
          <p:nvPr/>
        </p:nvSpPr>
        <p:spPr bwMode="auto">
          <a:xfrm flipH="1">
            <a:off x="4191000" y="5313363"/>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33" name="Line 85"/>
          <p:cNvSpPr>
            <a:spLocks noChangeShapeType="1"/>
          </p:cNvSpPr>
          <p:nvPr/>
        </p:nvSpPr>
        <p:spPr bwMode="auto">
          <a:xfrm flipH="1">
            <a:off x="3352800" y="4475163"/>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34" name="Line 86"/>
          <p:cNvSpPr>
            <a:spLocks noChangeShapeType="1"/>
          </p:cNvSpPr>
          <p:nvPr/>
        </p:nvSpPr>
        <p:spPr bwMode="auto">
          <a:xfrm flipH="1">
            <a:off x="990600" y="3789363"/>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35" name="Line 87"/>
          <p:cNvSpPr>
            <a:spLocks noChangeShapeType="1"/>
          </p:cNvSpPr>
          <p:nvPr/>
        </p:nvSpPr>
        <p:spPr bwMode="auto">
          <a:xfrm flipH="1">
            <a:off x="1752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36" name="Rectangle 88"/>
          <p:cNvSpPr>
            <a:spLocks noChangeArrowheads="1"/>
          </p:cNvSpPr>
          <p:nvPr/>
        </p:nvSpPr>
        <p:spPr bwMode="auto">
          <a:xfrm>
            <a:off x="2286000" y="26463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37" name="Line 89"/>
          <p:cNvSpPr>
            <a:spLocks noChangeShapeType="1"/>
          </p:cNvSpPr>
          <p:nvPr/>
        </p:nvSpPr>
        <p:spPr bwMode="auto">
          <a:xfrm>
            <a:off x="2895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38" name="Rectangle 90"/>
          <p:cNvSpPr>
            <a:spLocks noChangeArrowheads="1"/>
          </p:cNvSpPr>
          <p:nvPr/>
        </p:nvSpPr>
        <p:spPr bwMode="auto">
          <a:xfrm>
            <a:off x="31242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39" name="Rectangle 91"/>
          <p:cNvSpPr>
            <a:spLocks noChangeArrowheads="1"/>
          </p:cNvSpPr>
          <p:nvPr/>
        </p:nvSpPr>
        <p:spPr bwMode="auto">
          <a:xfrm>
            <a:off x="3773488"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40" name="Rectangle 92"/>
          <p:cNvSpPr>
            <a:spLocks noChangeArrowheads="1"/>
          </p:cNvSpPr>
          <p:nvPr/>
        </p:nvSpPr>
        <p:spPr bwMode="auto">
          <a:xfrm>
            <a:off x="3733800" y="5770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41" name="Rectangle 93"/>
          <p:cNvSpPr>
            <a:spLocks noChangeArrowheads="1"/>
          </p:cNvSpPr>
          <p:nvPr/>
        </p:nvSpPr>
        <p:spPr bwMode="auto">
          <a:xfrm>
            <a:off x="3048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42" name="Rectangle 94"/>
          <p:cNvSpPr>
            <a:spLocks noChangeArrowheads="1"/>
          </p:cNvSpPr>
          <p:nvPr/>
        </p:nvSpPr>
        <p:spPr bwMode="auto">
          <a:xfrm>
            <a:off x="44196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43" name="Rectangle 95"/>
          <p:cNvSpPr>
            <a:spLocks noChangeArrowheads="1"/>
          </p:cNvSpPr>
          <p:nvPr/>
        </p:nvSpPr>
        <p:spPr bwMode="auto">
          <a:xfrm>
            <a:off x="2438400"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44" name="Rectangle 96"/>
          <p:cNvSpPr>
            <a:spLocks noChangeArrowheads="1"/>
          </p:cNvSpPr>
          <p:nvPr/>
        </p:nvSpPr>
        <p:spPr bwMode="auto">
          <a:xfrm>
            <a:off x="1524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45" name="Rectangle 97"/>
          <p:cNvSpPr>
            <a:spLocks noChangeArrowheads="1"/>
          </p:cNvSpPr>
          <p:nvPr/>
        </p:nvSpPr>
        <p:spPr bwMode="auto">
          <a:xfrm>
            <a:off x="762000" y="43227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46" name="Text Box 98"/>
          <p:cNvSpPr txBox="1">
            <a:spLocks noChangeArrowheads="1"/>
          </p:cNvSpPr>
          <p:nvPr/>
        </p:nvSpPr>
        <p:spPr bwMode="auto">
          <a:xfrm>
            <a:off x="2438400" y="26463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360547" name="Text Box 99"/>
          <p:cNvSpPr txBox="1">
            <a:spLocks noChangeArrowheads="1"/>
          </p:cNvSpPr>
          <p:nvPr/>
        </p:nvSpPr>
        <p:spPr bwMode="auto">
          <a:xfrm>
            <a:off x="3200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360548" name="Text Box 100"/>
          <p:cNvSpPr txBox="1">
            <a:spLocks noChangeArrowheads="1"/>
          </p:cNvSpPr>
          <p:nvPr/>
        </p:nvSpPr>
        <p:spPr bwMode="auto">
          <a:xfrm>
            <a:off x="2590800"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360549" name="Text Box 101"/>
          <p:cNvSpPr txBox="1">
            <a:spLocks noChangeArrowheads="1"/>
          </p:cNvSpPr>
          <p:nvPr/>
        </p:nvSpPr>
        <p:spPr bwMode="auto">
          <a:xfrm>
            <a:off x="3925888"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360550" name="Text Box 102"/>
          <p:cNvSpPr txBox="1">
            <a:spLocks noChangeArrowheads="1"/>
          </p:cNvSpPr>
          <p:nvPr/>
        </p:nvSpPr>
        <p:spPr bwMode="auto">
          <a:xfrm>
            <a:off x="3886200" y="5786438"/>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a:p>
            <a:endParaRPr lang="en-US" sz="1400" b="1"/>
          </a:p>
        </p:txBody>
      </p:sp>
      <p:sp>
        <p:nvSpPr>
          <p:cNvPr id="360551" name="Line 103"/>
          <p:cNvSpPr>
            <a:spLocks noChangeShapeType="1"/>
          </p:cNvSpPr>
          <p:nvPr/>
        </p:nvSpPr>
        <p:spPr bwMode="auto">
          <a:xfrm>
            <a:off x="27432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52" name="Line 104"/>
          <p:cNvSpPr>
            <a:spLocks noChangeShapeType="1"/>
          </p:cNvSpPr>
          <p:nvPr/>
        </p:nvSpPr>
        <p:spPr bwMode="auto">
          <a:xfrm>
            <a:off x="24384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53" name="Line 105"/>
          <p:cNvSpPr>
            <a:spLocks noChangeShapeType="1"/>
          </p:cNvSpPr>
          <p:nvPr/>
        </p:nvSpPr>
        <p:spPr bwMode="auto">
          <a:xfrm>
            <a:off x="3505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54" name="Line 106"/>
          <p:cNvSpPr>
            <a:spLocks noChangeShapeType="1"/>
          </p:cNvSpPr>
          <p:nvPr/>
        </p:nvSpPr>
        <p:spPr bwMode="auto">
          <a:xfrm>
            <a:off x="3200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55" name="Line 107"/>
          <p:cNvSpPr>
            <a:spLocks noChangeShapeType="1"/>
          </p:cNvSpPr>
          <p:nvPr/>
        </p:nvSpPr>
        <p:spPr bwMode="auto">
          <a:xfrm>
            <a:off x="28956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56" name="Line 108"/>
          <p:cNvSpPr>
            <a:spLocks noChangeShapeType="1"/>
          </p:cNvSpPr>
          <p:nvPr/>
        </p:nvSpPr>
        <p:spPr bwMode="auto">
          <a:xfrm>
            <a:off x="25908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57" name="Line 109"/>
          <p:cNvSpPr>
            <a:spLocks noChangeShapeType="1"/>
          </p:cNvSpPr>
          <p:nvPr/>
        </p:nvSpPr>
        <p:spPr bwMode="auto">
          <a:xfrm>
            <a:off x="42306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58" name="Line 110"/>
          <p:cNvSpPr>
            <a:spLocks noChangeShapeType="1"/>
          </p:cNvSpPr>
          <p:nvPr/>
        </p:nvSpPr>
        <p:spPr bwMode="auto">
          <a:xfrm>
            <a:off x="39258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59" name="Line 111"/>
          <p:cNvSpPr>
            <a:spLocks noChangeShapeType="1"/>
          </p:cNvSpPr>
          <p:nvPr/>
        </p:nvSpPr>
        <p:spPr bwMode="auto">
          <a:xfrm>
            <a:off x="48768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60" name="Line 112"/>
          <p:cNvSpPr>
            <a:spLocks noChangeShapeType="1"/>
          </p:cNvSpPr>
          <p:nvPr/>
        </p:nvSpPr>
        <p:spPr bwMode="auto">
          <a:xfrm>
            <a:off x="45720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61" name="Line 113"/>
          <p:cNvSpPr>
            <a:spLocks noChangeShapeType="1"/>
          </p:cNvSpPr>
          <p:nvPr/>
        </p:nvSpPr>
        <p:spPr bwMode="auto">
          <a:xfrm>
            <a:off x="35814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62" name="Line 114"/>
          <p:cNvSpPr>
            <a:spLocks noChangeShapeType="1"/>
          </p:cNvSpPr>
          <p:nvPr/>
        </p:nvSpPr>
        <p:spPr bwMode="auto">
          <a:xfrm>
            <a:off x="32766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63" name="Line 115"/>
          <p:cNvSpPr>
            <a:spLocks noChangeShapeType="1"/>
          </p:cNvSpPr>
          <p:nvPr/>
        </p:nvSpPr>
        <p:spPr bwMode="auto">
          <a:xfrm>
            <a:off x="41910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64" name="Line 116"/>
          <p:cNvSpPr>
            <a:spLocks noChangeShapeType="1"/>
          </p:cNvSpPr>
          <p:nvPr/>
        </p:nvSpPr>
        <p:spPr bwMode="auto">
          <a:xfrm>
            <a:off x="38862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65" name="Line 117"/>
          <p:cNvSpPr>
            <a:spLocks noChangeShapeType="1"/>
          </p:cNvSpPr>
          <p:nvPr/>
        </p:nvSpPr>
        <p:spPr bwMode="auto">
          <a:xfrm>
            <a:off x="1981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66" name="Line 118"/>
          <p:cNvSpPr>
            <a:spLocks noChangeShapeType="1"/>
          </p:cNvSpPr>
          <p:nvPr/>
        </p:nvSpPr>
        <p:spPr bwMode="auto">
          <a:xfrm>
            <a:off x="1676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67" name="Line 119"/>
          <p:cNvSpPr>
            <a:spLocks noChangeShapeType="1"/>
          </p:cNvSpPr>
          <p:nvPr/>
        </p:nvSpPr>
        <p:spPr bwMode="auto">
          <a:xfrm>
            <a:off x="12192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68" name="Line 120"/>
          <p:cNvSpPr>
            <a:spLocks noChangeShapeType="1"/>
          </p:cNvSpPr>
          <p:nvPr/>
        </p:nvSpPr>
        <p:spPr bwMode="auto">
          <a:xfrm>
            <a:off x="9144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69" name="Rectangle 121" descr="Dark downward diagonal"/>
          <p:cNvSpPr>
            <a:spLocks noChangeArrowheads="1"/>
          </p:cNvSpPr>
          <p:nvPr/>
        </p:nvSpPr>
        <p:spPr bwMode="auto">
          <a:xfrm>
            <a:off x="48768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70" name="Rectangle 122" descr="Dark downward diagonal"/>
          <p:cNvSpPr>
            <a:spLocks noChangeArrowheads="1"/>
          </p:cNvSpPr>
          <p:nvPr/>
        </p:nvSpPr>
        <p:spPr bwMode="auto">
          <a:xfrm>
            <a:off x="31242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71" name="Rectangle 123" descr="Dark downward diagonal"/>
          <p:cNvSpPr>
            <a:spLocks noChangeArrowheads="1"/>
          </p:cNvSpPr>
          <p:nvPr/>
        </p:nvSpPr>
        <p:spPr bwMode="auto">
          <a:xfrm>
            <a:off x="35814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72" name="Rectangle 124" descr="Dark downward diagonal"/>
          <p:cNvSpPr>
            <a:spLocks noChangeArrowheads="1"/>
          </p:cNvSpPr>
          <p:nvPr/>
        </p:nvSpPr>
        <p:spPr bwMode="auto">
          <a:xfrm>
            <a:off x="37338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73" name="Rectangle 125" descr="Dark downward diagonal"/>
          <p:cNvSpPr>
            <a:spLocks noChangeArrowheads="1"/>
          </p:cNvSpPr>
          <p:nvPr/>
        </p:nvSpPr>
        <p:spPr bwMode="auto">
          <a:xfrm>
            <a:off x="41910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74" name="Rectangle 126" descr="Dark downward diagonal"/>
          <p:cNvSpPr>
            <a:spLocks noChangeArrowheads="1"/>
          </p:cNvSpPr>
          <p:nvPr/>
        </p:nvSpPr>
        <p:spPr bwMode="auto">
          <a:xfrm>
            <a:off x="24384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75" name="Rectangle 127" descr="Dark downward diagonal"/>
          <p:cNvSpPr>
            <a:spLocks noChangeArrowheads="1"/>
          </p:cNvSpPr>
          <p:nvPr/>
        </p:nvSpPr>
        <p:spPr bwMode="auto">
          <a:xfrm>
            <a:off x="28956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76" name="Rectangle 128" descr="Dark downward diagonal"/>
          <p:cNvSpPr>
            <a:spLocks noChangeArrowheads="1"/>
          </p:cNvSpPr>
          <p:nvPr/>
        </p:nvSpPr>
        <p:spPr bwMode="auto">
          <a:xfrm>
            <a:off x="1981200" y="3484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77" name="Rectangle 129" descr="Dark downward diagonal"/>
          <p:cNvSpPr>
            <a:spLocks noChangeArrowheads="1"/>
          </p:cNvSpPr>
          <p:nvPr/>
        </p:nvSpPr>
        <p:spPr bwMode="auto">
          <a:xfrm>
            <a:off x="7620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78" name="Rectangle 130" descr="Dark downward diagonal"/>
          <p:cNvSpPr>
            <a:spLocks noChangeArrowheads="1"/>
          </p:cNvSpPr>
          <p:nvPr/>
        </p:nvSpPr>
        <p:spPr bwMode="auto">
          <a:xfrm>
            <a:off x="12192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79" name="Text Box 131"/>
          <p:cNvSpPr txBox="1">
            <a:spLocks noChangeArrowheads="1"/>
          </p:cNvSpPr>
          <p:nvPr/>
        </p:nvSpPr>
        <p:spPr bwMode="auto">
          <a:xfrm>
            <a:off x="914400" y="43227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360580" name="Text Box 132"/>
          <p:cNvSpPr txBox="1">
            <a:spLocks noChangeArrowheads="1"/>
          </p:cNvSpPr>
          <p:nvPr/>
        </p:nvSpPr>
        <p:spPr bwMode="auto">
          <a:xfrm>
            <a:off x="45720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360581" name="Text Box 133"/>
          <p:cNvSpPr txBox="1">
            <a:spLocks noChangeArrowheads="1"/>
          </p:cNvSpPr>
          <p:nvPr/>
        </p:nvSpPr>
        <p:spPr bwMode="auto">
          <a:xfrm>
            <a:off x="32766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360582" name="Text Box 134"/>
          <p:cNvSpPr txBox="1">
            <a:spLocks noChangeArrowheads="1"/>
          </p:cNvSpPr>
          <p:nvPr/>
        </p:nvSpPr>
        <p:spPr bwMode="auto">
          <a:xfrm>
            <a:off x="1676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360583" name="Text Box 135"/>
          <p:cNvSpPr txBox="1">
            <a:spLocks noChangeArrowheads="1"/>
          </p:cNvSpPr>
          <p:nvPr/>
        </p:nvSpPr>
        <p:spPr bwMode="auto">
          <a:xfrm>
            <a:off x="1484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60584" name="Text Box 136"/>
          <p:cNvSpPr txBox="1">
            <a:spLocks noChangeArrowheads="1"/>
          </p:cNvSpPr>
          <p:nvPr/>
        </p:nvSpPr>
        <p:spPr bwMode="auto">
          <a:xfrm>
            <a:off x="27035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60585" name="Text Box 137"/>
          <p:cNvSpPr txBox="1">
            <a:spLocks noChangeArrowheads="1"/>
          </p:cNvSpPr>
          <p:nvPr/>
        </p:nvSpPr>
        <p:spPr bwMode="auto">
          <a:xfrm>
            <a:off x="22463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60586" name="Text Box 138"/>
          <p:cNvSpPr txBox="1">
            <a:spLocks noChangeArrowheads="1"/>
          </p:cNvSpPr>
          <p:nvPr/>
        </p:nvSpPr>
        <p:spPr bwMode="auto">
          <a:xfrm>
            <a:off x="34655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60587" name="Text Box 139"/>
          <p:cNvSpPr txBox="1">
            <a:spLocks noChangeArrowheads="1"/>
          </p:cNvSpPr>
          <p:nvPr/>
        </p:nvSpPr>
        <p:spPr bwMode="auto">
          <a:xfrm>
            <a:off x="3008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60588" name="Text Box 140"/>
          <p:cNvSpPr txBox="1">
            <a:spLocks noChangeArrowheads="1"/>
          </p:cNvSpPr>
          <p:nvPr/>
        </p:nvSpPr>
        <p:spPr bwMode="auto">
          <a:xfrm>
            <a:off x="41910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60589" name="Text Box 141"/>
          <p:cNvSpPr txBox="1">
            <a:spLocks noChangeArrowheads="1"/>
          </p:cNvSpPr>
          <p:nvPr/>
        </p:nvSpPr>
        <p:spPr bwMode="auto">
          <a:xfrm>
            <a:off x="37338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60591" name="Line 143"/>
          <p:cNvSpPr>
            <a:spLocks noChangeShapeType="1"/>
          </p:cNvSpPr>
          <p:nvPr/>
        </p:nvSpPr>
        <p:spPr bwMode="auto">
          <a:xfrm>
            <a:off x="2590800" y="24177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92" name="Text Box 144"/>
          <p:cNvSpPr txBox="1">
            <a:spLocks noChangeArrowheads="1"/>
          </p:cNvSpPr>
          <p:nvPr/>
        </p:nvSpPr>
        <p:spPr bwMode="auto">
          <a:xfrm>
            <a:off x="2438400" y="21891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360593" name="Line 145"/>
          <p:cNvSpPr>
            <a:spLocks noChangeShapeType="1"/>
          </p:cNvSpPr>
          <p:nvPr/>
        </p:nvSpPr>
        <p:spPr bwMode="auto">
          <a:xfrm>
            <a:off x="4114800" y="4017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94" name="Text Box 146"/>
          <p:cNvSpPr txBox="1">
            <a:spLocks noChangeArrowheads="1"/>
          </p:cNvSpPr>
          <p:nvPr/>
        </p:nvSpPr>
        <p:spPr bwMode="auto">
          <a:xfrm>
            <a:off x="3962400" y="37893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360595" name="Text Box 147"/>
          <p:cNvSpPr txBox="1">
            <a:spLocks noChangeArrowheads="1"/>
          </p:cNvSpPr>
          <p:nvPr/>
        </p:nvSpPr>
        <p:spPr bwMode="auto">
          <a:xfrm>
            <a:off x="4419600" y="449421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360596" name="Line 148"/>
          <p:cNvSpPr>
            <a:spLocks noChangeShapeType="1"/>
          </p:cNvSpPr>
          <p:nvPr/>
        </p:nvSpPr>
        <p:spPr bwMode="auto">
          <a:xfrm>
            <a:off x="4800600" y="4779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97" name="Line 149"/>
          <p:cNvSpPr>
            <a:spLocks noChangeShapeType="1"/>
          </p:cNvSpPr>
          <p:nvPr/>
        </p:nvSpPr>
        <p:spPr bwMode="auto">
          <a:xfrm flipV="1">
            <a:off x="4038600" y="60690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98" name="Text Box 150"/>
          <p:cNvSpPr txBox="1">
            <a:spLocks noChangeArrowheads="1"/>
          </p:cNvSpPr>
          <p:nvPr/>
        </p:nvSpPr>
        <p:spPr bwMode="auto">
          <a:xfrm>
            <a:off x="3733800" y="628808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child</a:t>
            </a:r>
          </a:p>
        </p:txBody>
      </p:sp>
      <p:sp>
        <p:nvSpPr>
          <p:cNvPr id="360599" name="Line 151"/>
          <p:cNvSpPr>
            <a:spLocks noChangeShapeType="1"/>
          </p:cNvSpPr>
          <p:nvPr/>
        </p:nvSpPr>
        <p:spPr bwMode="auto">
          <a:xfrm flipH="1">
            <a:off x="4038600" y="4548188"/>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600" name="Text Box 15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360601" name="Text Box 153"/>
          <p:cNvSpPr txBox="1">
            <a:spLocks noChangeArrowheads="1"/>
          </p:cNvSpPr>
          <p:nvPr/>
        </p:nvSpPr>
        <p:spPr bwMode="auto">
          <a:xfrm>
            <a:off x="5486400" y="13716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left child:</a:t>
            </a:r>
          </a:p>
          <a:p>
            <a:pPr lvl="1">
              <a:buFontTx/>
              <a:buAutoNum type="alphaLcPeriod"/>
            </a:pPr>
            <a:r>
              <a:rPr lang="en-US" sz="1200">
                <a:solidFill>
                  <a:schemeClr val="accent2"/>
                </a:solidFill>
              </a:rPr>
              <a:t>Mark the left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right child:</a:t>
            </a:r>
          </a:p>
          <a:p>
            <a:pPr lvl="1">
              <a:buFontTx/>
              <a:buAutoNum type="alphaLcPeriod"/>
            </a:pPr>
            <a:r>
              <a:rPr lang="en-US" sz="1200">
                <a:solidFill>
                  <a:schemeClr val="accent2"/>
                </a:solidFill>
              </a:rPr>
              <a:t>Mark the right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root node:</a:t>
            </a:r>
          </a:p>
          <a:p>
            <a:pPr lvl="1">
              <a:buFontTx/>
              <a:buAutoNum type="alphaLcPeriod"/>
            </a:pPr>
            <a:r>
              <a:rPr lang="en-US" sz="1200">
                <a:solidFill>
                  <a:schemeClr val="accent2"/>
                </a:solidFill>
              </a:rPr>
              <a:t>Mark child as root.</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left child of parent:</a:t>
            </a:r>
          </a:p>
          <a:p>
            <a:pPr lvl="1">
              <a:buFontTx/>
              <a:buAutoNum type="alphaLcPeriod"/>
            </a:pPr>
            <a:r>
              <a:rPr lang="en-US" sz="1200">
                <a:solidFill>
                  <a:schemeClr val="accent2"/>
                </a:solidFill>
              </a:rPr>
              <a:t>Make left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right child of parent:</a:t>
            </a:r>
          </a:p>
          <a:p>
            <a:pPr lvl="1">
              <a:buFontTx/>
              <a:buAutoNum type="alphaLcPeriod"/>
            </a:pPr>
            <a:r>
              <a:rPr lang="en-US" sz="1200">
                <a:solidFill>
                  <a:schemeClr val="accent2"/>
                </a:solidFill>
              </a:rPr>
              <a:t>Make right child field of parent point to child.</a:t>
            </a:r>
          </a:p>
          <a:p>
            <a:pPr lvl="1">
              <a:buFontTx/>
              <a:buAutoNum type="alphaLcPeriod"/>
            </a:pPr>
            <a:r>
              <a:rPr lang="en-US" sz="1200">
                <a:solidFill>
                  <a:srgbClr val="CC0000"/>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Release the memory of currentNode.</a:t>
            </a:r>
          </a:p>
        </p:txBody>
      </p:sp>
      <p:sp>
        <p:nvSpPr>
          <p:cNvPr id="360602" name="Rectangle 154"/>
          <p:cNvSpPr>
            <a:spLocks noChangeArrowheads="1"/>
          </p:cNvSpPr>
          <p:nvPr/>
        </p:nvSpPr>
        <p:spPr bwMode="auto">
          <a:xfrm>
            <a:off x="1524000" y="1600200"/>
            <a:ext cx="3748088"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80</a:t>
            </a:r>
          </a:p>
        </p:txBody>
      </p:sp>
      <p:sp>
        <p:nvSpPr>
          <p:cNvPr id="360603" name="Text Box 155"/>
          <p:cNvSpPr txBox="1">
            <a:spLocks noChangeArrowheads="1"/>
          </p:cNvSpPr>
          <p:nvPr/>
        </p:nvSpPr>
        <p:spPr bwMode="auto">
          <a:xfrm>
            <a:off x="4343400" y="4856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663" name="Line 167"/>
          <p:cNvSpPr>
            <a:spLocks noChangeShapeType="1"/>
          </p:cNvSpPr>
          <p:nvPr/>
        </p:nvSpPr>
        <p:spPr bwMode="auto">
          <a:xfrm>
            <a:off x="3657600" y="3789363"/>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64" name="Line 168"/>
          <p:cNvSpPr>
            <a:spLocks noChangeShapeType="1"/>
          </p:cNvSpPr>
          <p:nvPr/>
        </p:nvSpPr>
        <p:spPr bwMode="auto">
          <a:xfrm flipH="1">
            <a:off x="2743200" y="37893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65" name="Line 169"/>
          <p:cNvSpPr>
            <a:spLocks noChangeShapeType="1"/>
          </p:cNvSpPr>
          <p:nvPr/>
        </p:nvSpPr>
        <p:spPr bwMode="auto">
          <a:xfrm flipH="1">
            <a:off x="4191000" y="5313363"/>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66" name="Line 170"/>
          <p:cNvSpPr>
            <a:spLocks noChangeShapeType="1"/>
          </p:cNvSpPr>
          <p:nvPr/>
        </p:nvSpPr>
        <p:spPr bwMode="auto">
          <a:xfrm flipH="1">
            <a:off x="3352800" y="4475163"/>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67" name="Line 171"/>
          <p:cNvSpPr>
            <a:spLocks noChangeShapeType="1"/>
          </p:cNvSpPr>
          <p:nvPr/>
        </p:nvSpPr>
        <p:spPr bwMode="auto">
          <a:xfrm flipH="1">
            <a:off x="990600" y="3789363"/>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68" name="Line 172"/>
          <p:cNvSpPr>
            <a:spLocks noChangeShapeType="1"/>
          </p:cNvSpPr>
          <p:nvPr/>
        </p:nvSpPr>
        <p:spPr bwMode="auto">
          <a:xfrm flipH="1">
            <a:off x="1752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69" name="Rectangle 173"/>
          <p:cNvSpPr>
            <a:spLocks noChangeArrowheads="1"/>
          </p:cNvSpPr>
          <p:nvPr/>
        </p:nvSpPr>
        <p:spPr bwMode="auto">
          <a:xfrm>
            <a:off x="2286000" y="26463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670" name="Line 174"/>
          <p:cNvSpPr>
            <a:spLocks noChangeShapeType="1"/>
          </p:cNvSpPr>
          <p:nvPr/>
        </p:nvSpPr>
        <p:spPr bwMode="auto">
          <a:xfrm>
            <a:off x="2895600" y="29511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71" name="Rectangle 175"/>
          <p:cNvSpPr>
            <a:spLocks noChangeArrowheads="1"/>
          </p:cNvSpPr>
          <p:nvPr/>
        </p:nvSpPr>
        <p:spPr bwMode="auto">
          <a:xfrm>
            <a:off x="31242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672" name="Rectangle 176"/>
          <p:cNvSpPr>
            <a:spLocks noChangeArrowheads="1"/>
          </p:cNvSpPr>
          <p:nvPr/>
        </p:nvSpPr>
        <p:spPr bwMode="auto">
          <a:xfrm>
            <a:off x="3773488"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673" name="Rectangle 177"/>
          <p:cNvSpPr>
            <a:spLocks noChangeArrowheads="1"/>
          </p:cNvSpPr>
          <p:nvPr/>
        </p:nvSpPr>
        <p:spPr bwMode="auto">
          <a:xfrm>
            <a:off x="3733800" y="5770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674" name="Rectangle 178"/>
          <p:cNvSpPr>
            <a:spLocks noChangeArrowheads="1"/>
          </p:cNvSpPr>
          <p:nvPr/>
        </p:nvSpPr>
        <p:spPr bwMode="auto">
          <a:xfrm>
            <a:off x="3048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675" name="Rectangle 179"/>
          <p:cNvSpPr>
            <a:spLocks noChangeArrowheads="1"/>
          </p:cNvSpPr>
          <p:nvPr/>
        </p:nvSpPr>
        <p:spPr bwMode="auto">
          <a:xfrm>
            <a:off x="4419600" y="5008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676" name="Rectangle 180"/>
          <p:cNvSpPr>
            <a:spLocks noChangeArrowheads="1"/>
          </p:cNvSpPr>
          <p:nvPr/>
        </p:nvSpPr>
        <p:spPr bwMode="auto">
          <a:xfrm>
            <a:off x="2438400" y="4246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677" name="Rectangle 181"/>
          <p:cNvSpPr>
            <a:spLocks noChangeArrowheads="1"/>
          </p:cNvSpPr>
          <p:nvPr/>
        </p:nvSpPr>
        <p:spPr bwMode="auto">
          <a:xfrm>
            <a:off x="1524000" y="34845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678" name="Rectangle 182"/>
          <p:cNvSpPr>
            <a:spLocks noChangeArrowheads="1"/>
          </p:cNvSpPr>
          <p:nvPr/>
        </p:nvSpPr>
        <p:spPr bwMode="auto">
          <a:xfrm>
            <a:off x="762000" y="43227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679" name="Text Box 183"/>
          <p:cNvSpPr txBox="1">
            <a:spLocks noChangeArrowheads="1"/>
          </p:cNvSpPr>
          <p:nvPr/>
        </p:nvSpPr>
        <p:spPr bwMode="auto">
          <a:xfrm>
            <a:off x="2438400" y="26463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362680" name="Text Box 184"/>
          <p:cNvSpPr txBox="1">
            <a:spLocks noChangeArrowheads="1"/>
          </p:cNvSpPr>
          <p:nvPr/>
        </p:nvSpPr>
        <p:spPr bwMode="auto">
          <a:xfrm>
            <a:off x="3200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362681" name="Text Box 185"/>
          <p:cNvSpPr txBox="1">
            <a:spLocks noChangeArrowheads="1"/>
          </p:cNvSpPr>
          <p:nvPr/>
        </p:nvSpPr>
        <p:spPr bwMode="auto">
          <a:xfrm>
            <a:off x="2590800"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362682" name="Text Box 186"/>
          <p:cNvSpPr txBox="1">
            <a:spLocks noChangeArrowheads="1"/>
          </p:cNvSpPr>
          <p:nvPr/>
        </p:nvSpPr>
        <p:spPr bwMode="auto">
          <a:xfrm>
            <a:off x="3925888" y="4246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362683" name="Text Box 187"/>
          <p:cNvSpPr txBox="1">
            <a:spLocks noChangeArrowheads="1"/>
          </p:cNvSpPr>
          <p:nvPr/>
        </p:nvSpPr>
        <p:spPr bwMode="auto">
          <a:xfrm>
            <a:off x="3886200" y="5786438"/>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a:p>
            <a:endParaRPr lang="en-US" sz="1400" b="1"/>
          </a:p>
        </p:txBody>
      </p:sp>
      <p:sp>
        <p:nvSpPr>
          <p:cNvPr id="362684" name="Line 188"/>
          <p:cNvSpPr>
            <a:spLocks noChangeShapeType="1"/>
          </p:cNvSpPr>
          <p:nvPr/>
        </p:nvSpPr>
        <p:spPr bwMode="auto">
          <a:xfrm>
            <a:off x="27432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85" name="Line 189"/>
          <p:cNvSpPr>
            <a:spLocks noChangeShapeType="1"/>
          </p:cNvSpPr>
          <p:nvPr/>
        </p:nvSpPr>
        <p:spPr bwMode="auto">
          <a:xfrm>
            <a:off x="2438400" y="26463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86" name="Line 190"/>
          <p:cNvSpPr>
            <a:spLocks noChangeShapeType="1"/>
          </p:cNvSpPr>
          <p:nvPr/>
        </p:nvSpPr>
        <p:spPr bwMode="auto">
          <a:xfrm>
            <a:off x="3505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87" name="Line 191"/>
          <p:cNvSpPr>
            <a:spLocks noChangeShapeType="1"/>
          </p:cNvSpPr>
          <p:nvPr/>
        </p:nvSpPr>
        <p:spPr bwMode="auto">
          <a:xfrm>
            <a:off x="3200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88" name="Line 192"/>
          <p:cNvSpPr>
            <a:spLocks noChangeShapeType="1"/>
          </p:cNvSpPr>
          <p:nvPr/>
        </p:nvSpPr>
        <p:spPr bwMode="auto">
          <a:xfrm>
            <a:off x="28956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89" name="Line 193"/>
          <p:cNvSpPr>
            <a:spLocks noChangeShapeType="1"/>
          </p:cNvSpPr>
          <p:nvPr/>
        </p:nvSpPr>
        <p:spPr bwMode="auto">
          <a:xfrm>
            <a:off x="2590800"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90" name="Line 194"/>
          <p:cNvSpPr>
            <a:spLocks noChangeShapeType="1"/>
          </p:cNvSpPr>
          <p:nvPr/>
        </p:nvSpPr>
        <p:spPr bwMode="auto">
          <a:xfrm>
            <a:off x="42306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91" name="Line 195"/>
          <p:cNvSpPr>
            <a:spLocks noChangeShapeType="1"/>
          </p:cNvSpPr>
          <p:nvPr/>
        </p:nvSpPr>
        <p:spPr bwMode="auto">
          <a:xfrm>
            <a:off x="3925888" y="4246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92" name="Line 196"/>
          <p:cNvSpPr>
            <a:spLocks noChangeShapeType="1"/>
          </p:cNvSpPr>
          <p:nvPr/>
        </p:nvSpPr>
        <p:spPr bwMode="auto">
          <a:xfrm>
            <a:off x="48768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93" name="Line 197"/>
          <p:cNvSpPr>
            <a:spLocks noChangeShapeType="1"/>
          </p:cNvSpPr>
          <p:nvPr/>
        </p:nvSpPr>
        <p:spPr bwMode="auto">
          <a:xfrm>
            <a:off x="45720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94" name="Line 198"/>
          <p:cNvSpPr>
            <a:spLocks noChangeShapeType="1"/>
          </p:cNvSpPr>
          <p:nvPr/>
        </p:nvSpPr>
        <p:spPr bwMode="auto">
          <a:xfrm>
            <a:off x="35814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95" name="Line 199"/>
          <p:cNvSpPr>
            <a:spLocks noChangeShapeType="1"/>
          </p:cNvSpPr>
          <p:nvPr/>
        </p:nvSpPr>
        <p:spPr bwMode="auto">
          <a:xfrm>
            <a:off x="3276600" y="5008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96" name="Line 200"/>
          <p:cNvSpPr>
            <a:spLocks noChangeShapeType="1"/>
          </p:cNvSpPr>
          <p:nvPr/>
        </p:nvSpPr>
        <p:spPr bwMode="auto">
          <a:xfrm>
            <a:off x="41910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97" name="Line 201"/>
          <p:cNvSpPr>
            <a:spLocks noChangeShapeType="1"/>
          </p:cNvSpPr>
          <p:nvPr/>
        </p:nvSpPr>
        <p:spPr bwMode="auto">
          <a:xfrm>
            <a:off x="3886200" y="5770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98" name="Line 202"/>
          <p:cNvSpPr>
            <a:spLocks noChangeShapeType="1"/>
          </p:cNvSpPr>
          <p:nvPr/>
        </p:nvSpPr>
        <p:spPr bwMode="auto">
          <a:xfrm>
            <a:off x="19812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699" name="Line 203"/>
          <p:cNvSpPr>
            <a:spLocks noChangeShapeType="1"/>
          </p:cNvSpPr>
          <p:nvPr/>
        </p:nvSpPr>
        <p:spPr bwMode="auto">
          <a:xfrm>
            <a:off x="1676400" y="34845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700" name="Line 204"/>
          <p:cNvSpPr>
            <a:spLocks noChangeShapeType="1"/>
          </p:cNvSpPr>
          <p:nvPr/>
        </p:nvSpPr>
        <p:spPr bwMode="auto">
          <a:xfrm>
            <a:off x="12192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701" name="Line 205"/>
          <p:cNvSpPr>
            <a:spLocks noChangeShapeType="1"/>
          </p:cNvSpPr>
          <p:nvPr/>
        </p:nvSpPr>
        <p:spPr bwMode="auto">
          <a:xfrm>
            <a:off x="914400" y="43227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702" name="Rectangle 206" descr="Dark downward diagonal"/>
          <p:cNvSpPr>
            <a:spLocks noChangeArrowheads="1"/>
          </p:cNvSpPr>
          <p:nvPr/>
        </p:nvSpPr>
        <p:spPr bwMode="auto">
          <a:xfrm>
            <a:off x="48768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703" name="Rectangle 207" descr="Dark downward diagonal"/>
          <p:cNvSpPr>
            <a:spLocks noChangeArrowheads="1"/>
          </p:cNvSpPr>
          <p:nvPr/>
        </p:nvSpPr>
        <p:spPr bwMode="auto">
          <a:xfrm>
            <a:off x="31242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704" name="Rectangle 208" descr="Dark downward diagonal"/>
          <p:cNvSpPr>
            <a:spLocks noChangeArrowheads="1"/>
          </p:cNvSpPr>
          <p:nvPr/>
        </p:nvSpPr>
        <p:spPr bwMode="auto">
          <a:xfrm>
            <a:off x="3581400" y="5008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705" name="Rectangle 209" descr="Dark downward diagonal"/>
          <p:cNvSpPr>
            <a:spLocks noChangeArrowheads="1"/>
          </p:cNvSpPr>
          <p:nvPr/>
        </p:nvSpPr>
        <p:spPr bwMode="auto">
          <a:xfrm>
            <a:off x="37338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706" name="Rectangle 210" descr="Dark downward diagonal"/>
          <p:cNvSpPr>
            <a:spLocks noChangeArrowheads="1"/>
          </p:cNvSpPr>
          <p:nvPr/>
        </p:nvSpPr>
        <p:spPr bwMode="auto">
          <a:xfrm>
            <a:off x="4191000" y="5770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707" name="Rectangle 211" descr="Dark downward diagonal"/>
          <p:cNvSpPr>
            <a:spLocks noChangeArrowheads="1"/>
          </p:cNvSpPr>
          <p:nvPr/>
        </p:nvSpPr>
        <p:spPr bwMode="auto">
          <a:xfrm>
            <a:off x="24384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708" name="Rectangle 212" descr="Dark downward diagonal"/>
          <p:cNvSpPr>
            <a:spLocks noChangeArrowheads="1"/>
          </p:cNvSpPr>
          <p:nvPr/>
        </p:nvSpPr>
        <p:spPr bwMode="auto">
          <a:xfrm>
            <a:off x="2895600" y="4246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709" name="Rectangle 213" descr="Dark downward diagonal"/>
          <p:cNvSpPr>
            <a:spLocks noChangeArrowheads="1"/>
          </p:cNvSpPr>
          <p:nvPr/>
        </p:nvSpPr>
        <p:spPr bwMode="auto">
          <a:xfrm>
            <a:off x="1981200" y="34845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710" name="Rectangle 214" descr="Dark downward diagonal"/>
          <p:cNvSpPr>
            <a:spLocks noChangeArrowheads="1"/>
          </p:cNvSpPr>
          <p:nvPr/>
        </p:nvSpPr>
        <p:spPr bwMode="auto">
          <a:xfrm>
            <a:off x="7620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711" name="Rectangle 215" descr="Dark downward diagonal"/>
          <p:cNvSpPr>
            <a:spLocks noChangeArrowheads="1"/>
          </p:cNvSpPr>
          <p:nvPr/>
        </p:nvSpPr>
        <p:spPr bwMode="auto">
          <a:xfrm>
            <a:off x="1219200" y="43227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712" name="Text Box 216"/>
          <p:cNvSpPr txBox="1">
            <a:spLocks noChangeArrowheads="1"/>
          </p:cNvSpPr>
          <p:nvPr/>
        </p:nvSpPr>
        <p:spPr bwMode="auto">
          <a:xfrm>
            <a:off x="914400" y="43227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362713" name="Text Box 217"/>
          <p:cNvSpPr txBox="1">
            <a:spLocks noChangeArrowheads="1"/>
          </p:cNvSpPr>
          <p:nvPr/>
        </p:nvSpPr>
        <p:spPr bwMode="auto">
          <a:xfrm>
            <a:off x="45720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362714" name="Text Box 218"/>
          <p:cNvSpPr txBox="1">
            <a:spLocks noChangeArrowheads="1"/>
          </p:cNvSpPr>
          <p:nvPr/>
        </p:nvSpPr>
        <p:spPr bwMode="auto">
          <a:xfrm>
            <a:off x="3276600" y="5008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362715" name="Text Box 219"/>
          <p:cNvSpPr txBox="1">
            <a:spLocks noChangeArrowheads="1"/>
          </p:cNvSpPr>
          <p:nvPr/>
        </p:nvSpPr>
        <p:spPr bwMode="auto">
          <a:xfrm>
            <a:off x="1676400" y="34845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362716" name="Text Box 220"/>
          <p:cNvSpPr txBox="1">
            <a:spLocks noChangeArrowheads="1"/>
          </p:cNvSpPr>
          <p:nvPr/>
        </p:nvSpPr>
        <p:spPr bwMode="auto">
          <a:xfrm>
            <a:off x="1484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62717" name="Text Box 221"/>
          <p:cNvSpPr txBox="1">
            <a:spLocks noChangeArrowheads="1"/>
          </p:cNvSpPr>
          <p:nvPr/>
        </p:nvSpPr>
        <p:spPr bwMode="auto">
          <a:xfrm>
            <a:off x="27035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62718" name="Text Box 222"/>
          <p:cNvSpPr txBox="1">
            <a:spLocks noChangeArrowheads="1"/>
          </p:cNvSpPr>
          <p:nvPr/>
        </p:nvSpPr>
        <p:spPr bwMode="auto">
          <a:xfrm>
            <a:off x="2246313" y="24939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62719" name="Text Box 223"/>
          <p:cNvSpPr txBox="1">
            <a:spLocks noChangeArrowheads="1"/>
          </p:cNvSpPr>
          <p:nvPr/>
        </p:nvSpPr>
        <p:spPr bwMode="auto">
          <a:xfrm>
            <a:off x="34655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62720" name="Text Box 224"/>
          <p:cNvSpPr txBox="1">
            <a:spLocks noChangeArrowheads="1"/>
          </p:cNvSpPr>
          <p:nvPr/>
        </p:nvSpPr>
        <p:spPr bwMode="auto">
          <a:xfrm>
            <a:off x="3008313" y="33321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62721" name="Text Box 225"/>
          <p:cNvSpPr txBox="1">
            <a:spLocks noChangeArrowheads="1"/>
          </p:cNvSpPr>
          <p:nvPr/>
        </p:nvSpPr>
        <p:spPr bwMode="auto">
          <a:xfrm>
            <a:off x="41910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62722" name="Text Box 226"/>
          <p:cNvSpPr txBox="1">
            <a:spLocks noChangeArrowheads="1"/>
          </p:cNvSpPr>
          <p:nvPr/>
        </p:nvSpPr>
        <p:spPr bwMode="auto">
          <a:xfrm>
            <a:off x="3733800" y="4094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62724" name="Line 228"/>
          <p:cNvSpPr>
            <a:spLocks noChangeShapeType="1"/>
          </p:cNvSpPr>
          <p:nvPr/>
        </p:nvSpPr>
        <p:spPr bwMode="auto">
          <a:xfrm>
            <a:off x="2590800" y="24177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725" name="Text Box 229"/>
          <p:cNvSpPr txBox="1">
            <a:spLocks noChangeArrowheads="1"/>
          </p:cNvSpPr>
          <p:nvPr/>
        </p:nvSpPr>
        <p:spPr bwMode="auto">
          <a:xfrm>
            <a:off x="2438400" y="21891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362726" name="Line 230"/>
          <p:cNvSpPr>
            <a:spLocks noChangeShapeType="1"/>
          </p:cNvSpPr>
          <p:nvPr/>
        </p:nvSpPr>
        <p:spPr bwMode="auto">
          <a:xfrm>
            <a:off x="4114800" y="4017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727" name="Text Box 231"/>
          <p:cNvSpPr txBox="1">
            <a:spLocks noChangeArrowheads="1"/>
          </p:cNvSpPr>
          <p:nvPr/>
        </p:nvSpPr>
        <p:spPr bwMode="auto">
          <a:xfrm>
            <a:off x="3962400" y="37893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362728" name="Text Box 232"/>
          <p:cNvSpPr txBox="1">
            <a:spLocks noChangeArrowheads="1"/>
          </p:cNvSpPr>
          <p:nvPr/>
        </p:nvSpPr>
        <p:spPr bwMode="auto">
          <a:xfrm>
            <a:off x="4419600" y="449421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362729" name="Line 233"/>
          <p:cNvSpPr>
            <a:spLocks noChangeShapeType="1"/>
          </p:cNvSpPr>
          <p:nvPr/>
        </p:nvSpPr>
        <p:spPr bwMode="auto">
          <a:xfrm>
            <a:off x="4800600" y="4779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730" name="Line 234"/>
          <p:cNvSpPr>
            <a:spLocks noChangeShapeType="1"/>
          </p:cNvSpPr>
          <p:nvPr/>
        </p:nvSpPr>
        <p:spPr bwMode="auto">
          <a:xfrm flipV="1">
            <a:off x="4038600" y="60690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731" name="Text Box 235"/>
          <p:cNvSpPr txBox="1">
            <a:spLocks noChangeArrowheads="1"/>
          </p:cNvSpPr>
          <p:nvPr/>
        </p:nvSpPr>
        <p:spPr bwMode="auto">
          <a:xfrm>
            <a:off x="3733800" y="628808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child</a:t>
            </a:r>
          </a:p>
        </p:txBody>
      </p:sp>
      <p:sp>
        <p:nvSpPr>
          <p:cNvPr id="362732" name="Line 236"/>
          <p:cNvSpPr>
            <a:spLocks noChangeShapeType="1"/>
          </p:cNvSpPr>
          <p:nvPr/>
        </p:nvSpPr>
        <p:spPr bwMode="auto">
          <a:xfrm flipH="1">
            <a:off x="4038600" y="4548188"/>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2733" name="Text Box 237"/>
          <p:cNvSpPr txBox="1">
            <a:spLocks noChangeArrowheads="1"/>
          </p:cNvSpPr>
          <p:nvPr/>
        </p:nvSpPr>
        <p:spPr bwMode="auto">
          <a:xfrm>
            <a:off x="685800" y="5986463"/>
            <a:ext cx="3276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Delete operation complete</a:t>
            </a:r>
          </a:p>
        </p:txBody>
      </p:sp>
      <p:sp>
        <p:nvSpPr>
          <p:cNvPr id="362734" name="Text Box 238"/>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362735" name="Text Box 239"/>
          <p:cNvSpPr txBox="1">
            <a:spLocks noChangeArrowheads="1"/>
          </p:cNvSpPr>
          <p:nvPr/>
        </p:nvSpPr>
        <p:spPr bwMode="auto">
          <a:xfrm>
            <a:off x="5486400" y="13716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left child:</a:t>
            </a:r>
          </a:p>
          <a:p>
            <a:pPr lvl="1">
              <a:buFontTx/>
              <a:buAutoNum type="alphaLcPeriod"/>
            </a:pPr>
            <a:r>
              <a:rPr lang="en-US" sz="1200">
                <a:solidFill>
                  <a:schemeClr val="accent2"/>
                </a:solidFill>
              </a:rPr>
              <a:t>Mark the left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has a right child:</a:t>
            </a:r>
          </a:p>
          <a:p>
            <a:pPr lvl="1">
              <a:buFontTx/>
              <a:buAutoNum type="alphaLcPeriod"/>
            </a:pPr>
            <a:r>
              <a:rPr lang="en-US" sz="1200">
                <a:solidFill>
                  <a:schemeClr val="accent2"/>
                </a:solidFill>
              </a:rPr>
              <a:t>Mark the right child of currentNode as child.</a:t>
            </a:r>
          </a:p>
          <a:p>
            <a:pPr lvl="1">
              <a:buFontTx/>
              <a:buAutoNum type="alphaLcPeriod"/>
            </a:pPr>
            <a:r>
              <a:rPr lang="en-US" sz="1200">
                <a:solidFill>
                  <a:schemeClr val="accent2"/>
                </a:solidFill>
              </a:rPr>
              <a:t>Go to step 4.</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root node:</a:t>
            </a:r>
          </a:p>
          <a:p>
            <a:pPr lvl="1">
              <a:buFontTx/>
              <a:buAutoNum type="alphaLcPeriod"/>
            </a:pPr>
            <a:r>
              <a:rPr lang="en-US" sz="1200">
                <a:solidFill>
                  <a:schemeClr val="accent2"/>
                </a:solidFill>
              </a:rPr>
              <a:t>Mark child as root.</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left child of parent:</a:t>
            </a:r>
          </a:p>
          <a:p>
            <a:pPr lvl="1">
              <a:buFontTx/>
              <a:buAutoNum type="alphaLcPeriod"/>
            </a:pPr>
            <a:r>
              <a:rPr lang="en-US" sz="1200">
                <a:solidFill>
                  <a:schemeClr val="accent2"/>
                </a:solidFill>
              </a:rPr>
              <a:t>Make left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chemeClr val="accent2"/>
              </a:solidFill>
            </a:endParaRPr>
          </a:p>
          <a:p>
            <a:pPr>
              <a:buFontTx/>
              <a:buAutoNum type="arabicPeriod"/>
            </a:pPr>
            <a:r>
              <a:rPr lang="en-US" sz="1200">
                <a:solidFill>
                  <a:schemeClr val="accent2"/>
                </a:solidFill>
              </a:rPr>
              <a:t>If currentNode is the right child of parent:</a:t>
            </a:r>
          </a:p>
          <a:p>
            <a:pPr lvl="1">
              <a:buFontTx/>
              <a:buAutoNum type="alphaLcPeriod"/>
            </a:pPr>
            <a:r>
              <a:rPr lang="en-US" sz="1200">
                <a:solidFill>
                  <a:schemeClr val="accent2"/>
                </a:solidFill>
              </a:rPr>
              <a:t>Make right child field of parent point to child.</a:t>
            </a:r>
          </a:p>
          <a:p>
            <a:pPr lvl="1">
              <a:buFontTx/>
              <a:buAutoNum type="alphaLcPeriod"/>
            </a:pPr>
            <a:r>
              <a:rPr lang="en-US" sz="1200">
                <a:solidFill>
                  <a:schemeClr val="accent2"/>
                </a:solidFill>
              </a:rPr>
              <a:t>Go to step 7.</a:t>
            </a:r>
          </a:p>
          <a:p>
            <a:pPr>
              <a:buFontTx/>
              <a:buAutoNum type="arabicPeriod"/>
            </a:pPr>
            <a:endParaRPr lang="en-US" sz="1200">
              <a:solidFill>
                <a:srgbClr val="CC0000"/>
              </a:solidFill>
            </a:endParaRPr>
          </a:p>
          <a:p>
            <a:pPr>
              <a:buFontTx/>
              <a:buAutoNum type="arabicPeriod"/>
            </a:pPr>
            <a:r>
              <a:rPr lang="en-US" sz="1200">
                <a:solidFill>
                  <a:srgbClr val="CC0000"/>
                </a:solidFill>
              </a:rPr>
              <a:t>Release the memory of currentNode.</a:t>
            </a:r>
          </a:p>
        </p:txBody>
      </p:sp>
      <p:sp>
        <p:nvSpPr>
          <p:cNvPr id="362736" name="Rectangle 240"/>
          <p:cNvSpPr>
            <a:spLocks noChangeArrowheads="1"/>
          </p:cNvSpPr>
          <p:nvPr/>
        </p:nvSpPr>
        <p:spPr bwMode="auto">
          <a:xfrm>
            <a:off x="1524000" y="1600200"/>
            <a:ext cx="3748088"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80</a:t>
            </a:r>
          </a:p>
        </p:txBody>
      </p:sp>
      <p:sp>
        <p:nvSpPr>
          <p:cNvPr id="362737" name="Text Box 241"/>
          <p:cNvSpPr txBox="1">
            <a:spLocks noChangeArrowheads="1"/>
          </p:cNvSpPr>
          <p:nvPr/>
        </p:nvSpPr>
        <p:spPr bwMode="auto">
          <a:xfrm>
            <a:off x="4343400" y="48561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362675"/>
                                        </p:tgtEl>
                                      </p:cBhvr>
                                    </p:animEffect>
                                    <p:set>
                                      <p:cBhvr>
                                        <p:cTn id="7" dur="1" fill="hold">
                                          <p:stCondLst>
                                            <p:cond delay="499"/>
                                          </p:stCondLst>
                                        </p:cTn>
                                        <p:tgtEl>
                                          <p:spTgt spid="362675"/>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362692"/>
                                        </p:tgtEl>
                                      </p:cBhvr>
                                    </p:animEffect>
                                    <p:set>
                                      <p:cBhvr>
                                        <p:cTn id="10" dur="1" fill="hold">
                                          <p:stCondLst>
                                            <p:cond delay="499"/>
                                          </p:stCondLst>
                                        </p:cTn>
                                        <p:tgtEl>
                                          <p:spTgt spid="362692"/>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362693"/>
                                        </p:tgtEl>
                                      </p:cBhvr>
                                    </p:animEffect>
                                    <p:set>
                                      <p:cBhvr>
                                        <p:cTn id="13" dur="1" fill="hold">
                                          <p:stCondLst>
                                            <p:cond delay="499"/>
                                          </p:stCondLst>
                                        </p:cTn>
                                        <p:tgtEl>
                                          <p:spTgt spid="362693"/>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362702"/>
                                        </p:tgtEl>
                                      </p:cBhvr>
                                    </p:animEffect>
                                    <p:set>
                                      <p:cBhvr>
                                        <p:cTn id="16" dur="1" fill="hold">
                                          <p:stCondLst>
                                            <p:cond delay="499"/>
                                          </p:stCondLst>
                                        </p:cTn>
                                        <p:tgtEl>
                                          <p:spTgt spid="362702"/>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362713"/>
                                        </p:tgtEl>
                                      </p:cBhvr>
                                    </p:animEffect>
                                    <p:set>
                                      <p:cBhvr>
                                        <p:cTn id="19" dur="1" fill="hold">
                                          <p:stCondLst>
                                            <p:cond delay="499"/>
                                          </p:stCondLst>
                                        </p:cTn>
                                        <p:tgtEl>
                                          <p:spTgt spid="362713"/>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362728"/>
                                        </p:tgtEl>
                                      </p:cBhvr>
                                    </p:animEffect>
                                    <p:set>
                                      <p:cBhvr>
                                        <p:cTn id="22" dur="1" fill="hold">
                                          <p:stCondLst>
                                            <p:cond delay="499"/>
                                          </p:stCondLst>
                                        </p:cTn>
                                        <p:tgtEl>
                                          <p:spTgt spid="362728"/>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362729"/>
                                        </p:tgtEl>
                                      </p:cBhvr>
                                    </p:animEffect>
                                    <p:set>
                                      <p:cBhvr>
                                        <p:cTn id="25" dur="1" fill="hold">
                                          <p:stCondLst>
                                            <p:cond delay="499"/>
                                          </p:stCondLst>
                                        </p:cTn>
                                        <p:tgtEl>
                                          <p:spTgt spid="362729"/>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362665"/>
                                        </p:tgtEl>
                                      </p:cBhvr>
                                    </p:animEffect>
                                    <p:set>
                                      <p:cBhvr>
                                        <p:cTn id="28" dur="1" fill="hold">
                                          <p:stCondLst>
                                            <p:cond delay="499"/>
                                          </p:stCondLst>
                                        </p:cTn>
                                        <p:tgtEl>
                                          <p:spTgt spid="362665"/>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362733"/>
                                        </p:tgtEl>
                                        <p:attrNameLst>
                                          <p:attrName>style.visibility</p:attrName>
                                        </p:attrNameLst>
                                      </p:cBhvr>
                                      <p:to>
                                        <p:strVal val="visible"/>
                                      </p:to>
                                    </p:set>
                                    <p:animEffect transition="in" filter="fade">
                                      <p:cBhvr>
                                        <p:cTn id="31" dur="2000"/>
                                        <p:tgtEl>
                                          <p:spTgt spid="362733"/>
                                        </p:tgtEl>
                                      </p:cBhvr>
                                    </p:animEffect>
                                  </p:childTnLst>
                                </p:cTn>
                              </p:par>
                              <p:par>
                                <p:cTn id="32" presetID="9" presetClass="exit" presetSubtype="0" fill="hold" grpId="0" nodeType="withEffect">
                                  <p:stCondLst>
                                    <p:cond delay="0"/>
                                  </p:stCondLst>
                                  <p:childTnLst>
                                    <p:animEffect transition="out" filter="dissolve">
                                      <p:cBhvr>
                                        <p:cTn id="33" dur="500"/>
                                        <p:tgtEl>
                                          <p:spTgt spid="362737"/>
                                        </p:tgtEl>
                                      </p:cBhvr>
                                    </p:animEffect>
                                    <p:set>
                                      <p:cBhvr>
                                        <p:cTn id="34" dur="1" fill="hold">
                                          <p:stCondLst>
                                            <p:cond delay="499"/>
                                          </p:stCondLst>
                                        </p:cTn>
                                        <p:tgtEl>
                                          <p:spTgt spid="3627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665" grpId="0" animBg="1"/>
      <p:bldP spid="362675" grpId="0" animBg="1"/>
      <p:bldP spid="362692" grpId="0" animBg="1"/>
      <p:bldP spid="362693" grpId="0" animBg="1"/>
      <p:bldP spid="362702" grpId="0" animBg="1"/>
      <p:bldP spid="362713" grpId="0"/>
      <p:bldP spid="362728" grpId="0"/>
      <p:bldP spid="362729" grpId="0" animBg="1"/>
      <p:bldP spid="362733" grpId="0"/>
      <p:bldP spid="362737"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Write an algorithm to delete a node, which has two children from a binary search tree.</a:t>
            </a:r>
          </a:p>
        </p:txBody>
      </p:sp>
      <p:sp>
        <p:nvSpPr>
          <p:cNvPr id="756741" name="Text Box 5"/>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56738"/>
                                        </p:tgtEl>
                                        <p:attrNameLst>
                                          <p:attrName>style.visibility</p:attrName>
                                        </p:attrNameLst>
                                      </p:cBhvr>
                                      <p:to>
                                        <p:strVal val="visible"/>
                                      </p:to>
                                    </p:set>
                                    <p:animEffect transition="in" filter="dissolve">
                                      <p:cBhvr>
                                        <p:cTn id="7" dur="500"/>
                                        <p:tgtEl>
                                          <p:spTgt spid="75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8"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116" name="Text Box 68"/>
          <p:cNvSpPr txBox="1">
            <a:spLocks noChangeArrowheads="1"/>
          </p:cNvSpPr>
          <p:nvPr/>
        </p:nvSpPr>
        <p:spPr bwMode="auto">
          <a:xfrm>
            <a:off x="5486400" y="1371600"/>
            <a:ext cx="36576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Locate the inorder successor of currentNode. Mark it as Inorder_suc. Execute the following steps to locate Inorder_suc:</a:t>
            </a:r>
          </a:p>
          <a:p>
            <a:pPr lvl="1">
              <a:buFontTx/>
              <a:buAutoNum type="alphaLcPeriod"/>
            </a:pPr>
            <a:r>
              <a:rPr lang="en-US" sz="1200">
                <a:solidFill>
                  <a:schemeClr val="accent2"/>
                </a:solidFill>
              </a:rPr>
              <a:t>Mark the right child of currentNode as Inorder_suc.</a:t>
            </a:r>
          </a:p>
          <a:p>
            <a:pPr lvl="1">
              <a:buFontTx/>
              <a:buAutoNum type="alphaLcPeriod"/>
            </a:pPr>
            <a:r>
              <a:rPr lang="en-US" sz="1200">
                <a:solidFill>
                  <a:schemeClr val="accent2"/>
                </a:solidFill>
              </a:rPr>
              <a:t>Repeat until the left child of Inorder_suc becomes NULL:</a:t>
            </a:r>
          </a:p>
          <a:p>
            <a:pPr lvl="2">
              <a:buFontTx/>
              <a:buAutoNum type="romanLcPeriod"/>
            </a:pPr>
            <a:r>
              <a:rPr lang="en-US" sz="1200">
                <a:solidFill>
                  <a:schemeClr val="accent2"/>
                </a:solidFill>
              </a:rPr>
              <a:t>Make Inorder_suc point to its left child.</a:t>
            </a:r>
          </a:p>
          <a:p>
            <a:pPr>
              <a:buFontTx/>
              <a:buAutoNum type="arabicPeriod"/>
            </a:pPr>
            <a:endParaRPr lang="en-US" sz="1200">
              <a:solidFill>
                <a:schemeClr val="accent2"/>
              </a:solidFill>
            </a:endParaRPr>
          </a:p>
          <a:p>
            <a:pPr>
              <a:buFontTx/>
              <a:buAutoNum type="arabicPeriod"/>
            </a:pPr>
            <a:r>
              <a:rPr lang="en-US" sz="1200">
                <a:solidFill>
                  <a:schemeClr val="accent2"/>
                </a:solidFill>
              </a:rPr>
              <a:t>Replace the information held by currentNode with that of Inorder_suc.</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node marked Inorder_suc is a leaf node:</a:t>
            </a:r>
          </a:p>
          <a:p>
            <a:pPr lvl="1">
              <a:buFontTx/>
              <a:buAutoNum type="alphaLcPeriod"/>
            </a:pPr>
            <a:r>
              <a:rPr lang="en-US" sz="1200">
                <a:solidFill>
                  <a:schemeClr val="accent2"/>
                </a:solidFill>
              </a:rPr>
              <a:t>Delete the node marked Inorder_suc by using the algorithm for Case I.</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node marked Inorder_suc has one child:</a:t>
            </a:r>
          </a:p>
          <a:p>
            <a:pPr lvl="1">
              <a:buFontTx/>
              <a:buAutoNum type="alphaLcPeriod"/>
            </a:pPr>
            <a:r>
              <a:rPr lang="en-US" sz="1200">
                <a:solidFill>
                  <a:schemeClr val="accent2"/>
                </a:solidFill>
              </a:rPr>
              <a:t>Delete the node marked Inorder_suc by using the algorithm for Case II.</a:t>
            </a:r>
          </a:p>
        </p:txBody>
      </p:sp>
      <p:sp>
        <p:nvSpPr>
          <p:cNvPr id="642123" name="Rectangle 75"/>
          <p:cNvSpPr>
            <a:spLocks noChangeArrowheads="1"/>
          </p:cNvSpPr>
          <p:nvPr/>
        </p:nvSpPr>
        <p:spPr bwMode="auto">
          <a:xfrm>
            <a:off x="1525588" y="1598613"/>
            <a:ext cx="3748087"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72</a:t>
            </a:r>
          </a:p>
        </p:txBody>
      </p:sp>
      <p:sp>
        <p:nvSpPr>
          <p:cNvPr id="642124" name="Rectangle 76"/>
          <p:cNvSpPr>
            <a:spLocks noChangeArrowheads="1"/>
          </p:cNvSpPr>
          <p:nvPr/>
        </p:nvSpPr>
        <p:spPr bwMode="auto">
          <a:xfrm>
            <a:off x="1525588" y="1600200"/>
            <a:ext cx="3748087"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Algorithm to delete a node with two children.</a:t>
            </a:r>
          </a:p>
        </p:txBody>
      </p:sp>
      <p:sp>
        <p:nvSpPr>
          <p:cNvPr id="642125" name="Text Box 77"/>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42126" name="Line 78"/>
          <p:cNvSpPr>
            <a:spLocks noChangeShapeType="1"/>
          </p:cNvSpPr>
          <p:nvPr/>
        </p:nvSpPr>
        <p:spPr bwMode="auto">
          <a:xfrm>
            <a:off x="3657600" y="3767138"/>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27" name="Line 79"/>
          <p:cNvSpPr>
            <a:spLocks noChangeShapeType="1"/>
          </p:cNvSpPr>
          <p:nvPr/>
        </p:nvSpPr>
        <p:spPr bwMode="auto">
          <a:xfrm>
            <a:off x="4306888" y="4452938"/>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28" name="Line 80"/>
          <p:cNvSpPr>
            <a:spLocks noChangeShapeType="1"/>
          </p:cNvSpPr>
          <p:nvPr/>
        </p:nvSpPr>
        <p:spPr bwMode="auto">
          <a:xfrm flipH="1">
            <a:off x="2743200" y="3767138"/>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29" name="Line 81"/>
          <p:cNvSpPr>
            <a:spLocks noChangeShapeType="1"/>
          </p:cNvSpPr>
          <p:nvPr/>
        </p:nvSpPr>
        <p:spPr bwMode="auto">
          <a:xfrm flipH="1">
            <a:off x="4191000" y="5291138"/>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30" name="Line 82"/>
          <p:cNvSpPr>
            <a:spLocks noChangeShapeType="1"/>
          </p:cNvSpPr>
          <p:nvPr/>
        </p:nvSpPr>
        <p:spPr bwMode="auto">
          <a:xfrm flipH="1">
            <a:off x="3352800" y="4452938"/>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31" name="Line 83"/>
          <p:cNvSpPr>
            <a:spLocks noChangeShapeType="1"/>
          </p:cNvSpPr>
          <p:nvPr/>
        </p:nvSpPr>
        <p:spPr bwMode="auto">
          <a:xfrm flipH="1">
            <a:off x="990600" y="3767138"/>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32" name="Line 84"/>
          <p:cNvSpPr>
            <a:spLocks noChangeShapeType="1"/>
          </p:cNvSpPr>
          <p:nvPr/>
        </p:nvSpPr>
        <p:spPr bwMode="auto">
          <a:xfrm flipH="1">
            <a:off x="1752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33" name="Rectangle 85"/>
          <p:cNvSpPr>
            <a:spLocks noChangeArrowheads="1"/>
          </p:cNvSpPr>
          <p:nvPr/>
        </p:nvSpPr>
        <p:spPr bwMode="auto">
          <a:xfrm>
            <a:off x="2286000" y="26241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34" name="Line 86"/>
          <p:cNvSpPr>
            <a:spLocks noChangeShapeType="1"/>
          </p:cNvSpPr>
          <p:nvPr/>
        </p:nvSpPr>
        <p:spPr bwMode="auto">
          <a:xfrm>
            <a:off x="2895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35" name="Rectangle 87"/>
          <p:cNvSpPr>
            <a:spLocks noChangeArrowheads="1"/>
          </p:cNvSpPr>
          <p:nvPr/>
        </p:nvSpPr>
        <p:spPr bwMode="auto">
          <a:xfrm>
            <a:off x="31242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36" name="Rectangle 88"/>
          <p:cNvSpPr>
            <a:spLocks noChangeArrowheads="1"/>
          </p:cNvSpPr>
          <p:nvPr/>
        </p:nvSpPr>
        <p:spPr bwMode="auto">
          <a:xfrm>
            <a:off x="3773488"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37" name="Rectangle 89"/>
          <p:cNvSpPr>
            <a:spLocks noChangeArrowheads="1"/>
          </p:cNvSpPr>
          <p:nvPr/>
        </p:nvSpPr>
        <p:spPr bwMode="auto">
          <a:xfrm>
            <a:off x="3733800" y="5748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38" name="Rectangle 90"/>
          <p:cNvSpPr>
            <a:spLocks noChangeArrowheads="1"/>
          </p:cNvSpPr>
          <p:nvPr/>
        </p:nvSpPr>
        <p:spPr bwMode="auto">
          <a:xfrm>
            <a:off x="3048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39" name="Rectangle 91"/>
          <p:cNvSpPr>
            <a:spLocks noChangeArrowheads="1"/>
          </p:cNvSpPr>
          <p:nvPr/>
        </p:nvSpPr>
        <p:spPr bwMode="auto">
          <a:xfrm>
            <a:off x="44196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40" name="Rectangle 92"/>
          <p:cNvSpPr>
            <a:spLocks noChangeArrowheads="1"/>
          </p:cNvSpPr>
          <p:nvPr/>
        </p:nvSpPr>
        <p:spPr bwMode="auto">
          <a:xfrm>
            <a:off x="2438400"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41" name="Rectangle 93"/>
          <p:cNvSpPr>
            <a:spLocks noChangeArrowheads="1"/>
          </p:cNvSpPr>
          <p:nvPr/>
        </p:nvSpPr>
        <p:spPr bwMode="auto">
          <a:xfrm>
            <a:off x="1524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42" name="Rectangle 94"/>
          <p:cNvSpPr>
            <a:spLocks noChangeArrowheads="1"/>
          </p:cNvSpPr>
          <p:nvPr/>
        </p:nvSpPr>
        <p:spPr bwMode="auto">
          <a:xfrm>
            <a:off x="762000" y="43005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43" name="Text Box 95"/>
          <p:cNvSpPr txBox="1">
            <a:spLocks noChangeArrowheads="1"/>
          </p:cNvSpPr>
          <p:nvPr/>
        </p:nvSpPr>
        <p:spPr bwMode="auto">
          <a:xfrm>
            <a:off x="2438400" y="26241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42144" name="Text Box 96"/>
          <p:cNvSpPr txBox="1">
            <a:spLocks noChangeArrowheads="1"/>
          </p:cNvSpPr>
          <p:nvPr/>
        </p:nvSpPr>
        <p:spPr bwMode="auto">
          <a:xfrm>
            <a:off x="3200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42145" name="Text Box 97"/>
          <p:cNvSpPr txBox="1">
            <a:spLocks noChangeArrowheads="1"/>
          </p:cNvSpPr>
          <p:nvPr/>
        </p:nvSpPr>
        <p:spPr bwMode="auto">
          <a:xfrm>
            <a:off x="2590800" y="4224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42146" name="Text Box 98"/>
          <p:cNvSpPr txBox="1">
            <a:spLocks noChangeArrowheads="1"/>
          </p:cNvSpPr>
          <p:nvPr/>
        </p:nvSpPr>
        <p:spPr bwMode="auto">
          <a:xfrm>
            <a:off x="3925888" y="4224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42147" name="Text Box 99"/>
          <p:cNvSpPr txBox="1">
            <a:spLocks noChangeArrowheads="1"/>
          </p:cNvSpPr>
          <p:nvPr/>
        </p:nvSpPr>
        <p:spPr bwMode="auto">
          <a:xfrm>
            <a:off x="3886200" y="57642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p:txBody>
      </p:sp>
      <p:sp>
        <p:nvSpPr>
          <p:cNvPr id="642148" name="Line 100"/>
          <p:cNvSpPr>
            <a:spLocks noChangeShapeType="1"/>
          </p:cNvSpPr>
          <p:nvPr/>
        </p:nvSpPr>
        <p:spPr bwMode="auto">
          <a:xfrm>
            <a:off x="27432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49" name="Line 101"/>
          <p:cNvSpPr>
            <a:spLocks noChangeShapeType="1"/>
          </p:cNvSpPr>
          <p:nvPr/>
        </p:nvSpPr>
        <p:spPr bwMode="auto">
          <a:xfrm>
            <a:off x="24384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50" name="Line 102"/>
          <p:cNvSpPr>
            <a:spLocks noChangeShapeType="1"/>
          </p:cNvSpPr>
          <p:nvPr/>
        </p:nvSpPr>
        <p:spPr bwMode="auto">
          <a:xfrm>
            <a:off x="3505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51" name="Line 103"/>
          <p:cNvSpPr>
            <a:spLocks noChangeShapeType="1"/>
          </p:cNvSpPr>
          <p:nvPr/>
        </p:nvSpPr>
        <p:spPr bwMode="auto">
          <a:xfrm>
            <a:off x="3200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52" name="Line 104"/>
          <p:cNvSpPr>
            <a:spLocks noChangeShapeType="1"/>
          </p:cNvSpPr>
          <p:nvPr/>
        </p:nvSpPr>
        <p:spPr bwMode="auto">
          <a:xfrm>
            <a:off x="28956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53" name="Line 105"/>
          <p:cNvSpPr>
            <a:spLocks noChangeShapeType="1"/>
          </p:cNvSpPr>
          <p:nvPr/>
        </p:nvSpPr>
        <p:spPr bwMode="auto">
          <a:xfrm>
            <a:off x="25908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54" name="Line 106"/>
          <p:cNvSpPr>
            <a:spLocks noChangeShapeType="1"/>
          </p:cNvSpPr>
          <p:nvPr/>
        </p:nvSpPr>
        <p:spPr bwMode="auto">
          <a:xfrm>
            <a:off x="42306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55" name="Line 107"/>
          <p:cNvSpPr>
            <a:spLocks noChangeShapeType="1"/>
          </p:cNvSpPr>
          <p:nvPr/>
        </p:nvSpPr>
        <p:spPr bwMode="auto">
          <a:xfrm>
            <a:off x="39258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56" name="Line 108"/>
          <p:cNvSpPr>
            <a:spLocks noChangeShapeType="1"/>
          </p:cNvSpPr>
          <p:nvPr/>
        </p:nvSpPr>
        <p:spPr bwMode="auto">
          <a:xfrm>
            <a:off x="48768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57" name="Line 109"/>
          <p:cNvSpPr>
            <a:spLocks noChangeShapeType="1"/>
          </p:cNvSpPr>
          <p:nvPr/>
        </p:nvSpPr>
        <p:spPr bwMode="auto">
          <a:xfrm>
            <a:off x="45720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58" name="Line 110"/>
          <p:cNvSpPr>
            <a:spLocks noChangeShapeType="1"/>
          </p:cNvSpPr>
          <p:nvPr/>
        </p:nvSpPr>
        <p:spPr bwMode="auto">
          <a:xfrm>
            <a:off x="35814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59" name="Line 111"/>
          <p:cNvSpPr>
            <a:spLocks noChangeShapeType="1"/>
          </p:cNvSpPr>
          <p:nvPr/>
        </p:nvSpPr>
        <p:spPr bwMode="auto">
          <a:xfrm>
            <a:off x="32766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60" name="Line 112"/>
          <p:cNvSpPr>
            <a:spLocks noChangeShapeType="1"/>
          </p:cNvSpPr>
          <p:nvPr/>
        </p:nvSpPr>
        <p:spPr bwMode="auto">
          <a:xfrm>
            <a:off x="41910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61" name="Line 113"/>
          <p:cNvSpPr>
            <a:spLocks noChangeShapeType="1"/>
          </p:cNvSpPr>
          <p:nvPr/>
        </p:nvSpPr>
        <p:spPr bwMode="auto">
          <a:xfrm>
            <a:off x="38862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62" name="Line 114"/>
          <p:cNvSpPr>
            <a:spLocks noChangeShapeType="1"/>
          </p:cNvSpPr>
          <p:nvPr/>
        </p:nvSpPr>
        <p:spPr bwMode="auto">
          <a:xfrm>
            <a:off x="1981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63" name="Line 115"/>
          <p:cNvSpPr>
            <a:spLocks noChangeShapeType="1"/>
          </p:cNvSpPr>
          <p:nvPr/>
        </p:nvSpPr>
        <p:spPr bwMode="auto">
          <a:xfrm>
            <a:off x="1676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64" name="Line 116"/>
          <p:cNvSpPr>
            <a:spLocks noChangeShapeType="1"/>
          </p:cNvSpPr>
          <p:nvPr/>
        </p:nvSpPr>
        <p:spPr bwMode="auto">
          <a:xfrm>
            <a:off x="12192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65" name="Line 117"/>
          <p:cNvSpPr>
            <a:spLocks noChangeShapeType="1"/>
          </p:cNvSpPr>
          <p:nvPr/>
        </p:nvSpPr>
        <p:spPr bwMode="auto">
          <a:xfrm>
            <a:off x="9144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66" name="Rectangle 118" descr="Dark downward diagonal"/>
          <p:cNvSpPr>
            <a:spLocks noChangeArrowheads="1"/>
          </p:cNvSpPr>
          <p:nvPr/>
        </p:nvSpPr>
        <p:spPr bwMode="auto">
          <a:xfrm>
            <a:off x="48768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67" name="Rectangle 119" descr="Dark downward diagonal"/>
          <p:cNvSpPr>
            <a:spLocks noChangeArrowheads="1"/>
          </p:cNvSpPr>
          <p:nvPr/>
        </p:nvSpPr>
        <p:spPr bwMode="auto">
          <a:xfrm>
            <a:off x="31242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68" name="Rectangle 120" descr="Dark downward diagonal"/>
          <p:cNvSpPr>
            <a:spLocks noChangeArrowheads="1"/>
          </p:cNvSpPr>
          <p:nvPr/>
        </p:nvSpPr>
        <p:spPr bwMode="auto">
          <a:xfrm>
            <a:off x="35814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69" name="Rectangle 121" descr="Dark downward diagonal"/>
          <p:cNvSpPr>
            <a:spLocks noChangeArrowheads="1"/>
          </p:cNvSpPr>
          <p:nvPr/>
        </p:nvSpPr>
        <p:spPr bwMode="auto">
          <a:xfrm>
            <a:off x="37338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70" name="Rectangle 122" descr="Dark downward diagonal"/>
          <p:cNvSpPr>
            <a:spLocks noChangeArrowheads="1"/>
          </p:cNvSpPr>
          <p:nvPr/>
        </p:nvSpPr>
        <p:spPr bwMode="auto">
          <a:xfrm>
            <a:off x="41910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71" name="Rectangle 123" descr="Dark downward diagonal"/>
          <p:cNvSpPr>
            <a:spLocks noChangeArrowheads="1"/>
          </p:cNvSpPr>
          <p:nvPr/>
        </p:nvSpPr>
        <p:spPr bwMode="auto">
          <a:xfrm>
            <a:off x="24384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72" name="Rectangle 124" descr="Dark downward diagonal"/>
          <p:cNvSpPr>
            <a:spLocks noChangeArrowheads="1"/>
          </p:cNvSpPr>
          <p:nvPr/>
        </p:nvSpPr>
        <p:spPr bwMode="auto">
          <a:xfrm>
            <a:off x="28956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73" name="Rectangle 125" descr="Dark downward diagonal"/>
          <p:cNvSpPr>
            <a:spLocks noChangeArrowheads="1"/>
          </p:cNvSpPr>
          <p:nvPr/>
        </p:nvSpPr>
        <p:spPr bwMode="auto">
          <a:xfrm>
            <a:off x="1981200" y="3462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74" name="Rectangle 126" descr="Dark downward diagonal"/>
          <p:cNvSpPr>
            <a:spLocks noChangeArrowheads="1"/>
          </p:cNvSpPr>
          <p:nvPr/>
        </p:nvSpPr>
        <p:spPr bwMode="auto">
          <a:xfrm>
            <a:off x="7620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75" name="Rectangle 127" descr="Dark downward diagonal"/>
          <p:cNvSpPr>
            <a:spLocks noChangeArrowheads="1"/>
          </p:cNvSpPr>
          <p:nvPr/>
        </p:nvSpPr>
        <p:spPr bwMode="auto">
          <a:xfrm>
            <a:off x="12192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176" name="Text Box 128"/>
          <p:cNvSpPr txBox="1">
            <a:spLocks noChangeArrowheads="1"/>
          </p:cNvSpPr>
          <p:nvPr/>
        </p:nvSpPr>
        <p:spPr bwMode="auto">
          <a:xfrm>
            <a:off x="914400" y="43005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42177" name="Text Box 129"/>
          <p:cNvSpPr txBox="1">
            <a:spLocks noChangeArrowheads="1"/>
          </p:cNvSpPr>
          <p:nvPr/>
        </p:nvSpPr>
        <p:spPr bwMode="auto">
          <a:xfrm>
            <a:off x="45720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42178" name="Text Box 130"/>
          <p:cNvSpPr txBox="1">
            <a:spLocks noChangeArrowheads="1"/>
          </p:cNvSpPr>
          <p:nvPr/>
        </p:nvSpPr>
        <p:spPr bwMode="auto">
          <a:xfrm>
            <a:off x="32766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42179" name="Text Box 131"/>
          <p:cNvSpPr txBox="1">
            <a:spLocks noChangeArrowheads="1"/>
          </p:cNvSpPr>
          <p:nvPr/>
        </p:nvSpPr>
        <p:spPr bwMode="auto">
          <a:xfrm>
            <a:off x="1676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42180" name="Text Box 132"/>
          <p:cNvSpPr txBox="1">
            <a:spLocks noChangeArrowheads="1"/>
          </p:cNvSpPr>
          <p:nvPr/>
        </p:nvSpPr>
        <p:spPr bwMode="auto">
          <a:xfrm>
            <a:off x="1484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2181" name="Text Box 133"/>
          <p:cNvSpPr txBox="1">
            <a:spLocks noChangeArrowheads="1"/>
          </p:cNvSpPr>
          <p:nvPr/>
        </p:nvSpPr>
        <p:spPr bwMode="auto">
          <a:xfrm>
            <a:off x="27035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2182" name="Text Box 134"/>
          <p:cNvSpPr txBox="1">
            <a:spLocks noChangeArrowheads="1"/>
          </p:cNvSpPr>
          <p:nvPr/>
        </p:nvSpPr>
        <p:spPr bwMode="auto">
          <a:xfrm>
            <a:off x="22463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2183" name="Text Box 135"/>
          <p:cNvSpPr txBox="1">
            <a:spLocks noChangeArrowheads="1"/>
          </p:cNvSpPr>
          <p:nvPr/>
        </p:nvSpPr>
        <p:spPr bwMode="auto">
          <a:xfrm>
            <a:off x="34655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2184" name="Text Box 136"/>
          <p:cNvSpPr txBox="1">
            <a:spLocks noChangeArrowheads="1"/>
          </p:cNvSpPr>
          <p:nvPr/>
        </p:nvSpPr>
        <p:spPr bwMode="auto">
          <a:xfrm>
            <a:off x="3008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2185" name="Text Box 137"/>
          <p:cNvSpPr txBox="1">
            <a:spLocks noChangeArrowheads="1"/>
          </p:cNvSpPr>
          <p:nvPr/>
        </p:nvSpPr>
        <p:spPr bwMode="auto">
          <a:xfrm>
            <a:off x="41910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2186" name="Text Box 138"/>
          <p:cNvSpPr txBox="1">
            <a:spLocks noChangeArrowheads="1"/>
          </p:cNvSpPr>
          <p:nvPr/>
        </p:nvSpPr>
        <p:spPr bwMode="auto">
          <a:xfrm>
            <a:off x="37338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2187" name="Text Box 139"/>
          <p:cNvSpPr txBox="1">
            <a:spLocks noChangeArrowheads="1"/>
          </p:cNvSpPr>
          <p:nvPr/>
        </p:nvSpPr>
        <p:spPr bwMode="auto">
          <a:xfrm>
            <a:off x="4343400" y="4833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2188" name="Line 140"/>
          <p:cNvSpPr>
            <a:spLocks noChangeShapeType="1"/>
          </p:cNvSpPr>
          <p:nvPr/>
        </p:nvSpPr>
        <p:spPr bwMode="auto">
          <a:xfrm>
            <a:off x="2590800" y="23955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189" name="Text Box 141"/>
          <p:cNvSpPr txBox="1">
            <a:spLocks noChangeArrowheads="1"/>
          </p:cNvSpPr>
          <p:nvPr/>
        </p:nvSpPr>
        <p:spPr bwMode="auto">
          <a:xfrm>
            <a:off x="2438400" y="216693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42124">
                                            <p:txEl>
                                              <p:pRg st="0" end="0"/>
                                            </p:txEl>
                                          </p:spTgt>
                                        </p:tgtEl>
                                        <p:attrNameLst>
                                          <p:attrName>style.visibility</p:attrName>
                                        </p:attrNameLst>
                                      </p:cBhvr>
                                      <p:to>
                                        <p:strVal val="visible"/>
                                      </p:to>
                                    </p:set>
                                    <p:animEffect transition="in" filter="dissolve">
                                      <p:cBhvr>
                                        <p:cTn id="7" dur="500"/>
                                        <p:tgtEl>
                                          <p:spTgt spid="64212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42116"/>
                                        </p:tgtEl>
                                        <p:attrNameLst>
                                          <p:attrName>style.visibility</p:attrName>
                                        </p:attrNameLst>
                                      </p:cBhvr>
                                      <p:to>
                                        <p:strVal val="visible"/>
                                      </p:to>
                                    </p:set>
                                    <p:animEffect transition="in" filter="dissolve">
                                      <p:cBhvr>
                                        <p:cTn id="10" dur="500"/>
                                        <p:tgtEl>
                                          <p:spTgt spid="6421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grpId="0" nodeType="clickEffect">
                                  <p:stCondLst>
                                    <p:cond delay="0"/>
                                  </p:stCondLst>
                                  <p:childTnLst>
                                    <p:animEffect transition="out" filter="dissolve">
                                      <p:cBhvr>
                                        <p:cTn id="14" dur="500"/>
                                        <p:tgtEl>
                                          <p:spTgt spid="642124">
                                            <p:txEl>
                                              <p:pRg st="0" end="0"/>
                                            </p:txEl>
                                          </p:spTgt>
                                        </p:tgtEl>
                                      </p:cBhvr>
                                    </p:animEffect>
                                    <p:set>
                                      <p:cBhvr>
                                        <p:cTn id="15" dur="1" fill="hold">
                                          <p:stCondLst>
                                            <p:cond delay="499"/>
                                          </p:stCondLst>
                                        </p:cTn>
                                        <p:tgtEl>
                                          <p:spTgt spid="642124">
                                            <p:txEl>
                                              <p:pRg st="0" end="0"/>
                                            </p:txEl>
                                          </p:spTgt>
                                        </p:tgtEl>
                                        <p:attrNameLst>
                                          <p:attrName>style.visibility</p:attrName>
                                        </p:attrNameLst>
                                      </p:cBhvr>
                                      <p:to>
                                        <p:strVal val="hidden"/>
                                      </p:to>
                                    </p:set>
                                  </p:childTnLst>
                                </p:cTn>
                              </p:par>
                              <p:par>
                                <p:cTn id="16" presetID="9" presetClass="entr" presetSubtype="0" fill="hold" nodeType="withEffect">
                                  <p:stCondLst>
                                    <p:cond delay="0"/>
                                  </p:stCondLst>
                                  <p:childTnLst>
                                    <p:set>
                                      <p:cBhvr>
                                        <p:cTn id="17" dur="1" fill="hold">
                                          <p:stCondLst>
                                            <p:cond delay="0"/>
                                          </p:stCondLst>
                                        </p:cTn>
                                        <p:tgtEl>
                                          <p:spTgt spid="642123">
                                            <p:txEl>
                                              <p:pRg st="0" end="0"/>
                                            </p:txEl>
                                          </p:spTgt>
                                        </p:tgtEl>
                                        <p:attrNameLst>
                                          <p:attrName>style.visibility</p:attrName>
                                        </p:attrNameLst>
                                      </p:cBhvr>
                                      <p:to>
                                        <p:strVal val="visible"/>
                                      </p:to>
                                    </p:set>
                                    <p:animEffect transition="in" filter="dissolve">
                                      <p:cBhvr>
                                        <p:cTn id="18" dur="500"/>
                                        <p:tgtEl>
                                          <p:spTgt spid="642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116" grpId="0"/>
      <p:bldP spid="642124" grpId="0" build="allAtOnce"/>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82" name="Text Box 66"/>
          <p:cNvSpPr txBox="1">
            <a:spLocks noChangeArrowheads="1"/>
          </p:cNvSpPr>
          <p:nvPr/>
        </p:nvSpPr>
        <p:spPr bwMode="auto">
          <a:xfrm>
            <a:off x="5486400" y="1371600"/>
            <a:ext cx="36576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rgbClr val="CC0000"/>
                </a:solidFill>
              </a:rPr>
              <a:t>Locate the node to be deleted. Mark it as currentNode and its parent as parent.</a:t>
            </a:r>
          </a:p>
          <a:p>
            <a:pPr>
              <a:buFontTx/>
              <a:buAutoNum type="arabicPeriod"/>
            </a:pPr>
            <a:endParaRPr lang="en-US" sz="1200">
              <a:solidFill>
                <a:srgbClr val="CC0000"/>
              </a:solidFill>
            </a:endParaRPr>
          </a:p>
          <a:p>
            <a:pPr>
              <a:buFontTx/>
              <a:buAutoNum type="arabicPeriod"/>
            </a:pPr>
            <a:r>
              <a:rPr lang="en-US" sz="1200">
                <a:solidFill>
                  <a:schemeClr val="accent2"/>
                </a:solidFill>
              </a:rPr>
              <a:t>Locate the inorder successor of currentNode. Mark it as Inorder_suc. Execute the following steps to locate Inorder_suc:</a:t>
            </a:r>
          </a:p>
          <a:p>
            <a:pPr lvl="1">
              <a:buFontTx/>
              <a:buAutoNum type="alphaLcPeriod"/>
            </a:pPr>
            <a:r>
              <a:rPr lang="en-US" sz="1200">
                <a:solidFill>
                  <a:schemeClr val="accent2"/>
                </a:solidFill>
              </a:rPr>
              <a:t>Mark the right child of currentNode as Inorder_suc.</a:t>
            </a:r>
          </a:p>
          <a:p>
            <a:pPr lvl="1">
              <a:buFontTx/>
              <a:buAutoNum type="alphaLcPeriod"/>
            </a:pPr>
            <a:r>
              <a:rPr lang="en-US" sz="1200">
                <a:solidFill>
                  <a:schemeClr val="accent2"/>
                </a:solidFill>
              </a:rPr>
              <a:t>Repeat until the left child of Inorder_suc becomes NULL:</a:t>
            </a:r>
          </a:p>
          <a:p>
            <a:pPr lvl="2">
              <a:buFontTx/>
              <a:buAutoNum type="romanLcPeriod"/>
            </a:pPr>
            <a:r>
              <a:rPr lang="en-US" sz="1200">
                <a:solidFill>
                  <a:schemeClr val="accent2"/>
                </a:solidFill>
              </a:rPr>
              <a:t>Make Inorder_suc point to its left child.</a:t>
            </a:r>
          </a:p>
          <a:p>
            <a:pPr>
              <a:buFontTx/>
              <a:buAutoNum type="arabicPeriod"/>
            </a:pPr>
            <a:endParaRPr lang="en-US" sz="1200">
              <a:solidFill>
                <a:schemeClr val="accent2"/>
              </a:solidFill>
            </a:endParaRPr>
          </a:p>
          <a:p>
            <a:pPr>
              <a:buFontTx/>
              <a:buAutoNum type="arabicPeriod"/>
            </a:pPr>
            <a:r>
              <a:rPr lang="en-US" sz="1200">
                <a:solidFill>
                  <a:schemeClr val="accent2"/>
                </a:solidFill>
              </a:rPr>
              <a:t>Replace the information held by currentNode with that of Inorder_suc.</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node marked Inorder_suc is a leaf node:</a:t>
            </a:r>
          </a:p>
          <a:p>
            <a:pPr lvl="1">
              <a:buFontTx/>
              <a:buAutoNum type="alphaLcPeriod"/>
            </a:pPr>
            <a:r>
              <a:rPr lang="en-US" sz="1200">
                <a:solidFill>
                  <a:schemeClr val="accent2"/>
                </a:solidFill>
              </a:rPr>
              <a:t>Delete the node marked Inorder_suc by using the algorithm for Case I.</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node marked Inorder_suc has one child:</a:t>
            </a:r>
          </a:p>
          <a:p>
            <a:pPr lvl="1">
              <a:buFontTx/>
              <a:buAutoNum type="alphaLcPeriod"/>
            </a:pPr>
            <a:r>
              <a:rPr lang="en-US" sz="1200">
                <a:solidFill>
                  <a:schemeClr val="accent2"/>
                </a:solidFill>
              </a:rPr>
              <a:t>Delete the node marked Inorder_suc by using the algorithm for Case II.</a:t>
            </a:r>
          </a:p>
        </p:txBody>
      </p:sp>
      <p:sp>
        <p:nvSpPr>
          <p:cNvPr id="777283" name="Text Box 67"/>
          <p:cNvSpPr txBox="1">
            <a:spLocks noChangeArrowheads="1"/>
          </p:cNvSpPr>
          <p:nvPr/>
        </p:nvSpPr>
        <p:spPr bwMode="auto">
          <a:xfrm>
            <a:off x="3810000" y="3690938"/>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777284" name="Line 68"/>
          <p:cNvSpPr>
            <a:spLocks noChangeShapeType="1"/>
          </p:cNvSpPr>
          <p:nvPr/>
        </p:nvSpPr>
        <p:spPr bwMode="auto">
          <a:xfrm>
            <a:off x="4114800" y="39957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285" name="Text Box 69"/>
          <p:cNvSpPr txBox="1">
            <a:spLocks noChangeArrowheads="1"/>
          </p:cNvSpPr>
          <p:nvPr/>
        </p:nvSpPr>
        <p:spPr bwMode="auto">
          <a:xfrm>
            <a:off x="3124200" y="29591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777286" name="Line 70"/>
          <p:cNvSpPr>
            <a:spLocks noChangeShapeType="1"/>
          </p:cNvSpPr>
          <p:nvPr/>
        </p:nvSpPr>
        <p:spPr bwMode="auto">
          <a:xfrm>
            <a:off x="3429000" y="32337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288" name="Rectangle 72"/>
          <p:cNvSpPr>
            <a:spLocks noChangeArrowheads="1"/>
          </p:cNvSpPr>
          <p:nvPr/>
        </p:nvSpPr>
        <p:spPr bwMode="auto">
          <a:xfrm>
            <a:off x="1525588" y="1598613"/>
            <a:ext cx="3748087"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72</a:t>
            </a:r>
          </a:p>
        </p:txBody>
      </p:sp>
      <p:sp>
        <p:nvSpPr>
          <p:cNvPr id="777290" name="Text Box 74"/>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777418" name="Line 202"/>
          <p:cNvSpPr>
            <a:spLocks noChangeShapeType="1"/>
          </p:cNvSpPr>
          <p:nvPr/>
        </p:nvSpPr>
        <p:spPr bwMode="auto">
          <a:xfrm>
            <a:off x="3657600" y="3767138"/>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19" name="Line 203"/>
          <p:cNvSpPr>
            <a:spLocks noChangeShapeType="1"/>
          </p:cNvSpPr>
          <p:nvPr/>
        </p:nvSpPr>
        <p:spPr bwMode="auto">
          <a:xfrm>
            <a:off x="4306888" y="4452938"/>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20" name="Line 204"/>
          <p:cNvSpPr>
            <a:spLocks noChangeShapeType="1"/>
          </p:cNvSpPr>
          <p:nvPr/>
        </p:nvSpPr>
        <p:spPr bwMode="auto">
          <a:xfrm flipH="1">
            <a:off x="2743200" y="3767138"/>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21" name="Line 205"/>
          <p:cNvSpPr>
            <a:spLocks noChangeShapeType="1"/>
          </p:cNvSpPr>
          <p:nvPr/>
        </p:nvSpPr>
        <p:spPr bwMode="auto">
          <a:xfrm flipH="1">
            <a:off x="4191000" y="5291138"/>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22" name="Line 206"/>
          <p:cNvSpPr>
            <a:spLocks noChangeShapeType="1"/>
          </p:cNvSpPr>
          <p:nvPr/>
        </p:nvSpPr>
        <p:spPr bwMode="auto">
          <a:xfrm flipH="1">
            <a:off x="3352800" y="4452938"/>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23" name="Line 207"/>
          <p:cNvSpPr>
            <a:spLocks noChangeShapeType="1"/>
          </p:cNvSpPr>
          <p:nvPr/>
        </p:nvSpPr>
        <p:spPr bwMode="auto">
          <a:xfrm flipH="1">
            <a:off x="990600" y="3767138"/>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24" name="Line 208"/>
          <p:cNvSpPr>
            <a:spLocks noChangeShapeType="1"/>
          </p:cNvSpPr>
          <p:nvPr/>
        </p:nvSpPr>
        <p:spPr bwMode="auto">
          <a:xfrm flipH="1">
            <a:off x="1752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25" name="Rectangle 209"/>
          <p:cNvSpPr>
            <a:spLocks noChangeArrowheads="1"/>
          </p:cNvSpPr>
          <p:nvPr/>
        </p:nvSpPr>
        <p:spPr bwMode="auto">
          <a:xfrm>
            <a:off x="2286000" y="26241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26" name="Line 210"/>
          <p:cNvSpPr>
            <a:spLocks noChangeShapeType="1"/>
          </p:cNvSpPr>
          <p:nvPr/>
        </p:nvSpPr>
        <p:spPr bwMode="auto">
          <a:xfrm>
            <a:off x="2895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27" name="Rectangle 211"/>
          <p:cNvSpPr>
            <a:spLocks noChangeArrowheads="1"/>
          </p:cNvSpPr>
          <p:nvPr/>
        </p:nvSpPr>
        <p:spPr bwMode="auto">
          <a:xfrm>
            <a:off x="31242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28" name="Rectangle 212"/>
          <p:cNvSpPr>
            <a:spLocks noChangeArrowheads="1"/>
          </p:cNvSpPr>
          <p:nvPr/>
        </p:nvSpPr>
        <p:spPr bwMode="auto">
          <a:xfrm>
            <a:off x="3773488"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29" name="Rectangle 213"/>
          <p:cNvSpPr>
            <a:spLocks noChangeArrowheads="1"/>
          </p:cNvSpPr>
          <p:nvPr/>
        </p:nvSpPr>
        <p:spPr bwMode="auto">
          <a:xfrm>
            <a:off x="3733800" y="5748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30" name="Rectangle 214"/>
          <p:cNvSpPr>
            <a:spLocks noChangeArrowheads="1"/>
          </p:cNvSpPr>
          <p:nvPr/>
        </p:nvSpPr>
        <p:spPr bwMode="auto">
          <a:xfrm>
            <a:off x="3048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31" name="Rectangle 215"/>
          <p:cNvSpPr>
            <a:spLocks noChangeArrowheads="1"/>
          </p:cNvSpPr>
          <p:nvPr/>
        </p:nvSpPr>
        <p:spPr bwMode="auto">
          <a:xfrm>
            <a:off x="44196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32" name="Rectangle 216"/>
          <p:cNvSpPr>
            <a:spLocks noChangeArrowheads="1"/>
          </p:cNvSpPr>
          <p:nvPr/>
        </p:nvSpPr>
        <p:spPr bwMode="auto">
          <a:xfrm>
            <a:off x="2438400"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33" name="Rectangle 217"/>
          <p:cNvSpPr>
            <a:spLocks noChangeArrowheads="1"/>
          </p:cNvSpPr>
          <p:nvPr/>
        </p:nvSpPr>
        <p:spPr bwMode="auto">
          <a:xfrm>
            <a:off x="1524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34" name="Rectangle 218"/>
          <p:cNvSpPr>
            <a:spLocks noChangeArrowheads="1"/>
          </p:cNvSpPr>
          <p:nvPr/>
        </p:nvSpPr>
        <p:spPr bwMode="auto">
          <a:xfrm>
            <a:off x="762000" y="43005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35" name="Text Box 219"/>
          <p:cNvSpPr txBox="1">
            <a:spLocks noChangeArrowheads="1"/>
          </p:cNvSpPr>
          <p:nvPr/>
        </p:nvSpPr>
        <p:spPr bwMode="auto">
          <a:xfrm>
            <a:off x="2438400" y="26241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777436" name="Text Box 220"/>
          <p:cNvSpPr txBox="1">
            <a:spLocks noChangeArrowheads="1"/>
          </p:cNvSpPr>
          <p:nvPr/>
        </p:nvSpPr>
        <p:spPr bwMode="auto">
          <a:xfrm>
            <a:off x="3200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777437" name="Text Box 221"/>
          <p:cNvSpPr txBox="1">
            <a:spLocks noChangeArrowheads="1"/>
          </p:cNvSpPr>
          <p:nvPr/>
        </p:nvSpPr>
        <p:spPr bwMode="auto">
          <a:xfrm>
            <a:off x="2590800" y="4224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777438" name="Text Box 222"/>
          <p:cNvSpPr txBox="1">
            <a:spLocks noChangeArrowheads="1"/>
          </p:cNvSpPr>
          <p:nvPr/>
        </p:nvSpPr>
        <p:spPr bwMode="auto">
          <a:xfrm>
            <a:off x="3925888" y="4224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777439" name="Text Box 223"/>
          <p:cNvSpPr txBox="1">
            <a:spLocks noChangeArrowheads="1"/>
          </p:cNvSpPr>
          <p:nvPr/>
        </p:nvSpPr>
        <p:spPr bwMode="auto">
          <a:xfrm>
            <a:off x="3886200" y="57642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p:txBody>
      </p:sp>
      <p:sp>
        <p:nvSpPr>
          <p:cNvPr id="777440" name="Line 224"/>
          <p:cNvSpPr>
            <a:spLocks noChangeShapeType="1"/>
          </p:cNvSpPr>
          <p:nvPr/>
        </p:nvSpPr>
        <p:spPr bwMode="auto">
          <a:xfrm>
            <a:off x="27432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41" name="Line 225"/>
          <p:cNvSpPr>
            <a:spLocks noChangeShapeType="1"/>
          </p:cNvSpPr>
          <p:nvPr/>
        </p:nvSpPr>
        <p:spPr bwMode="auto">
          <a:xfrm>
            <a:off x="24384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42" name="Line 226"/>
          <p:cNvSpPr>
            <a:spLocks noChangeShapeType="1"/>
          </p:cNvSpPr>
          <p:nvPr/>
        </p:nvSpPr>
        <p:spPr bwMode="auto">
          <a:xfrm>
            <a:off x="3505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43" name="Line 227"/>
          <p:cNvSpPr>
            <a:spLocks noChangeShapeType="1"/>
          </p:cNvSpPr>
          <p:nvPr/>
        </p:nvSpPr>
        <p:spPr bwMode="auto">
          <a:xfrm>
            <a:off x="3200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44" name="Line 228"/>
          <p:cNvSpPr>
            <a:spLocks noChangeShapeType="1"/>
          </p:cNvSpPr>
          <p:nvPr/>
        </p:nvSpPr>
        <p:spPr bwMode="auto">
          <a:xfrm>
            <a:off x="28956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45" name="Line 229"/>
          <p:cNvSpPr>
            <a:spLocks noChangeShapeType="1"/>
          </p:cNvSpPr>
          <p:nvPr/>
        </p:nvSpPr>
        <p:spPr bwMode="auto">
          <a:xfrm>
            <a:off x="25908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46" name="Line 230"/>
          <p:cNvSpPr>
            <a:spLocks noChangeShapeType="1"/>
          </p:cNvSpPr>
          <p:nvPr/>
        </p:nvSpPr>
        <p:spPr bwMode="auto">
          <a:xfrm>
            <a:off x="42306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47" name="Line 231"/>
          <p:cNvSpPr>
            <a:spLocks noChangeShapeType="1"/>
          </p:cNvSpPr>
          <p:nvPr/>
        </p:nvSpPr>
        <p:spPr bwMode="auto">
          <a:xfrm>
            <a:off x="39258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48" name="Line 232"/>
          <p:cNvSpPr>
            <a:spLocks noChangeShapeType="1"/>
          </p:cNvSpPr>
          <p:nvPr/>
        </p:nvSpPr>
        <p:spPr bwMode="auto">
          <a:xfrm>
            <a:off x="48768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49" name="Line 233"/>
          <p:cNvSpPr>
            <a:spLocks noChangeShapeType="1"/>
          </p:cNvSpPr>
          <p:nvPr/>
        </p:nvSpPr>
        <p:spPr bwMode="auto">
          <a:xfrm>
            <a:off x="45720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50" name="Line 234"/>
          <p:cNvSpPr>
            <a:spLocks noChangeShapeType="1"/>
          </p:cNvSpPr>
          <p:nvPr/>
        </p:nvSpPr>
        <p:spPr bwMode="auto">
          <a:xfrm>
            <a:off x="35814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51" name="Line 235"/>
          <p:cNvSpPr>
            <a:spLocks noChangeShapeType="1"/>
          </p:cNvSpPr>
          <p:nvPr/>
        </p:nvSpPr>
        <p:spPr bwMode="auto">
          <a:xfrm>
            <a:off x="32766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52" name="Line 236"/>
          <p:cNvSpPr>
            <a:spLocks noChangeShapeType="1"/>
          </p:cNvSpPr>
          <p:nvPr/>
        </p:nvSpPr>
        <p:spPr bwMode="auto">
          <a:xfrm>
            <a:off x="41910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53" name="Line 237"/>
          <p:cNvSpPr>
            <a:spLocks noChangeShapeType="1"/>
          </p:cNvSpPr>
          <p:nvPr/>
        </p:nvSpPr>
        <p:spPr bwMode="auto">
          <a:xfrm>
            <a:off x="38862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54" name="Line 238"/>
          <p:cNvSpPr>
            <a:spLocks noChangeShapeType="1"/>
          </p:cNvSpPr>
          <p:nvPr/>
        </p:nvSpPr>
        <p:spPr bwMode="auto">
          <a:xfrm>
            <a:off x="1981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55" name="Line 239"/>
          <p:cNvSpPr>
            <a:spLocks noChangeShapeType="1"/>
          </p:cNvSpPr>
          <p:nvPr/>
        </p:nvSpPr>
        <p:spPr bwMode="auto">
          <a:xfrm>
            <a:off x="1676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56" name="Line 240"/>
          <p:cNvSpPr>
            <a:spLocks noChangeShapeType="1"/>
          </p:cNvSpPr>
          <p:nvPr/>
        </p:nvSpPr>
        <p:spPr bwMode="auto">
          <a:xfrm>
            <a:off x="12192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57" name="Line 241"/>
          <p:cNvSpPr>
            <a:spLocks noChangeShapeType="1"/>
          </p:cNvSpPr>
          <p:nvPr/>
        </p:nvSpPr>
        <p:spPr bwMode="auto">
          <a:xfrm>
            <a:off x="9144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58" name="Rectangle 242" descr="Dark downward diagonal"/>
          <p:cNvSpPr>
            <a:spLocks noChangeArrowheads="1"/>
          </p:cNvSpPr>
          <p:nvPr/>
        </p:nvSpPr>
        <p:spPr bwMode="auto">
          <a:xfrm>
            <a:off x="48768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59" name="Rectangle 243" descr="Dark downward diagonal"/>
          <p:cNvSpPr>
            <a:spLocks noChangeArrowheads="1"/>
          </p:cNvSpPr>
          <p:nvPr/>
        </p:nvSpPr>
        <p:spPr bwMode="auto">
          <a:xfrm>
            <a:off x="31242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60" name="Rectangle 244" descr="Dark downward diagonal"/>
          <p:cNvSpPr>
            <a:spLocks noChangeArrowheads="1"/>
          </p:cNvSpPr>
          <p:nvPr/>
        </p:nvSpPr>
        <p:spPr bwMode="auto">
          <a:xfrm>
            <a:off x="35814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61" name="Rectangle 245" descr="Dark downward diagonal"/>
          <p:cNvSpPr>
            <a:spLocks noChangeArrowheads="1"/>
          </p:cNvSpPr>
          <p:nvPr/>
        </p:nvSpPr>
        <p:spPr bwMode="auto">
          <a:xfrm>
            <a:off x="37338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62" name="Rectangle 246" descr="Dark downward diagonal"/>
          <p:cNvSpPr>
            <a:spLocks noChangeArrowheads="1"/>
          </p:cNvSpPr>
          <p:nvPr/>
        </p:nvSpPr>
        <p:spPr bwMode="auto">
          <a:xfrm>
            <a:off x="41910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63" name="Rectangle 247" descr="Dark downward diagonal"/>
          <p:cNvSpPr>
            <a:spLocks noChangeArrowheads="1"/>
          </p:cNvSpPr>
          <p:nvPr/>
        </p:nvSpPr>
        <p:spPr bwMode="auto">
          <a:xfrm>
            <a:off x="24384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64" name="Rectangle 248" descr="Dark downward diagonal"/>
          <p:cNvSpPr>
            <a:spLocks noChangeArrowheads="1"/>
          </p:cNvSpPr>
          <p:nvPr/>
        </p:nvSpPr>
        <p:spPr bwMode="auto">
          <a:xfrm>
            <a:off x="28956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65" name="Rectangle 249" descr="Dark downward diagonal"/>
          <p:cNvSpPr>
            <a:spLocks noChangeArrowheads="1"/>
          </p:cNvSpPr>
          <p:nvPr/>
        </p:nvSpPr>
        <p:spPr bwMode="auto">
          <a:xfrm>
            <a:off x="1981200" y="3462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66" name="Rectangle 250" descr="Dark downward diagonal"/>
          <p:cNvSpPr>
            <a:spLocks noChangeArrowheads="1"/>
          </p:cNvSpPr>
          <p:nvPr/>
        </p:nvSpPr>
        <p:spPr bwMode="auto">
          <a:xfrm>
            <a:off x="7620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67" name="Rectangle 251" descr="Dark downward diagonal"/>
          <p:cNvSpPr>
            <a:spLocks noChangeArrowheads="1"/>
          </p:cNvSpPr>
          <p:nvPr/>
        </p:nvSpPr>
        <p:spPr bwMode="auto">
          <a:xfrm>
            <a:off x="12192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468" name="Text Box 252"/>
          <p:cNvSpPr txBox="1">
            <a:spLocks noChangeArrowheads="1"/>
          </p:cNvSpPr>
          <p:nvPr/>
        </p:nvSpPr>
        <p:spPr bwMode="auto">
          <a:xfrm>
            <a:off x="914400" y="43005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777469" name="Text Box 253"/>
          <p:cNvSpPr txBox="1">
            <a:spLocks noChangeArrowheads="1"/>
          </p:cNvSpPr>
          <p:nvPr/>
        </p:nvSpPr>
        <p:spPr bwMode="auto">
          <a:xfrm>
            <a:off x="45720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777470" name="Text Box 254"/>
          <p:cNvSpPr txBox="1">
            <a:spLocks noChangeArrowheads="1"/>
          </p:cNvSpPr>
          <p:nvPr/>
        </p:nvSpPr>
        <p:spPr bwMode="auto">
          <a:xfrm>
            <a:off x="32766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777471" name="Text Box 255"/>
          <p:cNvSpPr txBox="1">
            <a:spLocks noChangeArrowheads="1"/>
          </p:cNvSpPr>
          <p:nvPr/>
        </p:nvSpPr>
        <p:spPr bwMode="auto">
          <a:xfrm>
            <a:off x="1676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777472" name="Text Box 256"/>
          <p:cNvSpPr txBox="1">
            <a:spLocks noChangeArrowheads="1"/>
          </p:cNvSpPr>
          <p:nvPr/>
        </p:nvSpPr>
        <p:spPr bwMode="auto">
          <a:xfrm>
            <a:off x="1484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77473" name="Text Box 257"/>
          <p:cNvSpPr txBox="1">
            <a:spLocks noChangeArrowheads="1"/>
          </p:cNvSpPr>
          <p:nvPr/>
        </p:nvSpPr>
        <p:spPr bwMode="auto">
          <a:xfrm>
            <a:off x="27035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77474" name="Text Box 258"/>
          <p:cNvSpPr txBox="1">
            <a:spLocks noChangeArrowheads="1"/>
          </p:cNvSpPr>
          <p:nvPr/>
        </p:nvSpPr>
        <p:spPr bwMode="auto">
          <a:xfrm>
            <a:off x="22463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77476" name="Text Box 260"/>
          <p:cNvSpPr txBox="1">
            <a:spLocks noChangeArrowheads="1"/>
          </p:cNvSpPr>
          <p:nvPr/>
        </p:nvSpPr>
        <p:spPr bwMode="auto">
          <a:xfrm>
            <a:off x="3008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77477" name="Text Box 261"/>
          <p:cNvSpPr txBox="1">
            <a:spLocks noChangeArrowheads="1"/>
          </p:cNvSpPr>
          <p:nvPr/>
        </p:nvSpPr>
        <p:spPr bwMode="auto">
          <a:xfrm>
            <a:off x="41910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77478" name="Text Box 262"/>
          <p:cNvSpPr txBox="1">
            <a:spLocks noChangeArrowheads="1"/>
          </p:cNvSpPr>
          <p:nvPr/>
        </p:nvSpPr>
        <p:spPr bwMode="auto">
          <a:xfrm>
            <a:off x="37338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77479" name="Text Box 263"/>
          <p:cNvSpPr txBox="1">
            <a:spLocks noChangeArrowheads="1"/>
          </p:cNvSpPr>
          <p:nvPr/>
        </p:nvSpPr>
        <p:spPr bwMode="auto">
          <a:xfrm>
            <a:off x="4343400" y="4833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77480" name="Line 264"/>
          <p:cNvSpPr>
            <a:spLocks noChangeShapeType="1"/>
          </p:cNvSpPr>
          <p:nvPr/>
        </p:nvSpPr>
        <p:spPr bwMode="auto">
          <a:xfrm>
            <a:off x="2590800" y="23955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7481" name="Text Box 265"/>
          <p:cNvSpPr txBox="1">
            <a:spLocks noChangeArrowheads="1"/>
          </p:cNvSpPr>
          <p:nvPr/>
        </p:nvSpPr>
        <p:spPr bwMode="auto">
          <a:xfrm>
            <a:off x="2438400" y="216693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777482" name="Text Box 266"/>
          <p:cNvSpPr txBox="1">
            <a:spLocks noChangeArrowheads="1"/>
          </p:cNvSpPr>
          <p:nvPr/>
        </p:nvSpPr>
        <p:spPr bwMode="auto">
          <a:xfrm>
            <a:off x="34655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7285"/>
                                        </p:tgtEl>
                                        <p:attrNameLst>
                                          <p:attrName>style.visibility</p:attrName>
                                        </p:attrNameLst>
                                      </p:cBhvr>
                                      <p:to>
                                        <p:strVal val="visible"/>
                                      </p:to>
                                    </p:set>
                                    <p:animEffect transition="in" filter="dissolve">
                                      <p:cBhvr>
                                        <p:cTn id="7" dur="500"/>
                                        <p:tgtEl>
                                          <p:spTgt spid="77728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77286"/>
                                        </p:tgtEl>
                                        <p:attrNameLst>
                                          <p:attrName>style.visibility</p:attrName>
                                        </p:attrNameLst>
                                      </p:cBhvr>
                                      <p:to>
                                        <p:strVal val="visible"/>
                                      </p:to>
                                    </p:set>
                                    <p:animEffect transition="in" filter="dissolve">
                                      <p:cBhvr>
                                        <p:cTn id="10" dur="500"/>
                                        <p:tgtEl>
                                          <p:spTgt spid="77728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7283"/>
                                        </p:tgtEl>
                                        <p:attrNameLst>
                                          <p:attrName>style.visibility</p:attrName>
                                        </p:attrNameLst>
                                      </p:cBhvr>
                                      <p:to>
                                        <p:strVal val="visible"/>
                                      </p:to>
                                    </p:set>
                                    <p:animEffect transition="in" filter="dissolve">
                                      <p:cBhvr>
                                        <p:cTn id="13" dur="500"/>
                                        <p:tgtEl>
                                          <p:spTgt spid="77728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7284"/>
                                        </p:tgtEl>
                                        <p:attrNameLst>
                                          <p:attrName>style.visibility</p:attrName>
                                        </p:attrNameLst>
                                      </p:cBhvr>
                                      <p:to>
                                        <p:strVal val="visible"/>
                                      </p:to>
                                    </p:set>
                                    <p:animEffect transition="in" filter="dissolve">
                                      <p:cBhvr>
                                        <p:cTn id="16" dur="500"/>
                                        <p:tgtEl>
                                          <p:spTgt spid="77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83" grpId="0"/>
      <p:bldP spid="777284" grpId="0" animBg="1"/>
      <p:bldP spid="777285" grpId="0"/>
      <p:bldP spid="777286"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66" name="Text Box 70"/>
          <p:cNvSpPr txBox="1">
            <a:spLocks noChangeArrowheads="1"/>
          </p:cNvSpPr>
          <p:nvPr/>
        </p:nvSpPr>
        <p:spPr bwMode="auto">
          <a:xfrm>
            <a:off x="3810000" y="3690938"/>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644168" name="Text Box 72"/>
          <p:cNvSpPr txBox="1">
            <a:spLocks noChangeArrowheads="1"/>
          </p:cNvSpPr>
          <p:nvPr/>
        </p:nvSpPr>
        <p:spPr bwMode="auto">
          <a:xfrm>
            <a:off x="3124200" y="29591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644174" name="Rectangle 78"/>
          <p:cNvSpPr>
            <a:spLocks noChangeArrowheads="1"/>
          </p:cNvSpPr>
          <p:nvPr/>
        </p:nvSpPr>
        <p:spPr bwMode="auto">
          <a:xfrm>
            <a:off x="1525588" y="1598613"/>
            <a:ext cx="3748087"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72</a:t>
            </a:r>
          </a:p>
        </p:txBody>
      </p:sp>
      <p:sp>
        <p:nvSpPr>
          <p:cNvPr id="644175" name="Text Box 79"/>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44176" name="Text Box 80"/>
          <p:cNvSpPr txBox="1">
            <a:spLocks noChangeArrowheads="1"/>
          </p:cNvSpPr>
          <p:nvPr/>
        </p:nvSpPr>
        <p:spPr bwMode="auto">
          <a:xfrm>
            <a:off x="5486400" y="1371600"/>
            <a:ext cx="36576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rgbClr val="CC0000"/>
                </a:solidFill>
              </a:rPr>
              <a:t>Locate the inorder successor of currentNode. Mark it as Inorder_suc. Execute the following steps to locate Inorder_suc:</a:t>
            </a:r>
          </a:p>
          <a:p>
            <a:pPr lvl="1">
              <a:buFontTx/>
              <a:buAutoNum type="alphaLcPeriod"/>
            </a:pPr>
            <a:r>
              <a:rPr lang="en-US" sz="1200">
                <a:solidFill>
                  <a:schemeClr val="accent2"/>
                </a:solidFill>
              </a:rPr>
              <a:t>Mark the right child of currentNode as Inorder_suc.</a:t>
            </a:r>
          </a:p>
          <a:p>
            <a:pPr lvl="1">
              <a:buFontTx/>
              <a:buAutoNum type="alphaLcPeriod"/>
            </a:pPr>
            <a:r>
              <a:rPr lang="en-US" sz="1200">
                <a:solidFill>
                  <a:schemeClr val="accent2"/>
                </a:solidFill>
              </a:rPr>
              <a:t>Repeat until the left child of Inorder_suc becomes NULL:</a:t>
            </a:r>
          </a:p>
          <a:p>
            <a:pPr lvl="2">
              <a:buFontTx/>
              <a:buAutoNum type="romanLcPeriod"/>
            </a:pPr>
            <a:r>
              <a:rPr lang="en-US" sz="1200">
                <a:solidFill>
                  <a:schemeClr val="accent2"/>
                </a:solidFill>
              </a:rPr>
              <a:t>Make Inorder_suc point to its left child.</a:t>
            </a:r>
          </a:p>
          <a:p>
            <a:pPr>
              <a:buFontTx/>
              <a:buAutoNum type="arabicPeriod"/>
            </a:pPr>
            <a:endParaRPr lang="en-US" sz="1200">
              <a:solidFill>
                <a:schemeClr val="accent2"/>
              </a:solidFill>
            </a:endParaRPr>
          </a:p>
          <a:p>
            <a:pPr>
              <a:buFontTx/>
              <a:buAutoNum type="arabicPeriod"/>
            </a:pPr>
            <a:r>
              <a:rPr lang="en-US" sz="1200">
                <a:solidFill>
                  <a:schemeClr val="accent2"/>
                </a:solidFill>
              </a:rPr>
              <a:t>Replace the information held by currentNode with that of Inorder_suc.</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node marked Inorder_suc is a leaf node:</a:t>
            </a:r>
          </a:p>
          <a:p>
            <a:pPr lvl="1">
              <a:buFontTx/>
              <a:buAutoNum type="alphaLcPeriod"/>
            </a:pPr>
            <a:r>
              <a:rPr lang="en-US" sz="1200">
                <a:solidFill>
                  <a:schemeClr val="accent2"/>
                </a:solidFill>
              </a:rPr>
              <a:t>Delete the node marked Inorder_suc by using the algorithm for Case I.</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node marked Inorder_suc has one child:</a:t>
            </a:r>
          </a:p>
          <a:p>
            <a:pPr lvl="1">
              <a:buFontTx/>
              <a:buAutoNum type="alphaLcPeriod"/>
            </a:pPr>
            <a:r>
              <a:rPr lang="en-US" sz="1200">
                <a:solidFill>
                  <a:schemeClr val="accent2"/>
                </a:solidFill>
              </a:rPr>
              <a:t>Delete the node marked Inorder_suc by using the algorithm for Case II.</a:t>
            </a:r>
          </a:p>
        </p:txBody>
      </p:sp>
      <p:sp>
        <p:nvSpPr>
          <p:cNvPr id="644241" name="Line 145"/>
          <p:cNvSpPr>
            <a:spLocks noChangeShapeType="1"/>
          </p:cNvSpPr>
          <p:nvPr/>
        </p:nvSpPr>
        <p:spPr bwMode="auto">
          <a:xfrm>
            <a:off x="3657600" y="3767138"/>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42" name="Line 146"/>
          <p:cNvSpPr>
            <a:spLocks noChangeShapeType="1"/>
          </p:cNvSpPr>
          <p:nvPr/>
        </p:nvSpPr>
        <p:spPr bwMode="auto">
          <a:xfrm>
            <a:off x="4306888" y="4452938"/>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43" name="Line 147"/>
          <p:cNvSpPr>
            <a:spLocks noChangeShapeType="1"/>
          </p:cNvSpPr>
          <p:nvPr/>
        </p:nvSpPr>
        <p:spPr bwMode="auto">
          <a:xfrm flipH="1">
            <a:off x="2743200" y="3767138"/>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44" name="Line 148"/>
          <p:cNvSpPr>
            <a:spLocks noChangeShapeType="1"/>
          </p:cNvSpPr>
          <p:nvPr/>
        </p:nvSpPr>
        <p:spPr bwMode="auto">
          <a:xfrm flipH="1">
            <a:off x="4191000" y="5291138"/>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45" name="Line 149"/>
          <p:cNvSpPr>
            <a:spLocks noChangeShapeType="1"/>
          </p:cNvSpPr>
          <p:nvPr/>
        </p:nvSpPr>
        <p:spPr bwMode="auto">
          <a:xfrm flipH="1">
            <a:off x="3352800" y="4452938"/>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46" name="Line 150"/>
          <p:cNvSpPr>
            <a:spLocks noChangeShapeType="1"/>
          </p:cNvSpPr>
          <p:nvPr/>
        </p:nvSpPr>
        <p:spPr bwMode="auto">
          <a:xfrm flipH="1">
            <a:off x="990600" y="3767138"/>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47" name="Line 151"/>
          <p:cNvSpPr>
            <a:spLocks noChangeShapeType="1"/>
          </p:cNvSpPr>
          <p:nvPr/>
        </p:nvSpPr>
        <p:spPr bwMode="auto">
          <a:xfrm flipH="1">
            <a:off x="1752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48" name="Rectangle 152"/>
          <p:cNvSpPr>
            <a:spLocks noChangeArrowheads="1"/>
          </p:cNvSpPr>
          <p:nvPr/>
        </p:nvSpPr>
        <p:spPr bwMode="auto">
          <a:xfrm>
            <a:off x="2286000" y="26241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49" name="Line 153"/>
          <p:cNvSpPr>
            <a:spLocks noChangeShapeType="1"/>
          </p:cNvSpPr>
          <p:nvPr/>
        </p:nvSpPr>
        <p:spPr bwMode="auto">
          <a:xfrm>
            <a:off x="2895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50" name="Rectangle 154"/>
          <p:cNvSpPr>
            <a:spLocks noChangeArrowheads="1"/>
          </p:cNvSpPr>
          <p:nvPr/>
        </p:nvSpPr>
        <p:spPr bwMode="auto">
          <a:xfrm>
            <a:off x="31242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51" name="Rectangle 155"/>
          <p:cNvSpPr>
            <a:spLocks noChangeArrowheads="1"/>
          </p:cNvSpPr>
          <p:nvPr/>
        </p:nvSpPr>
        <p:spPr bwMode="auto">
          <a:xfrm>
            <a:off x="3773488"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52" name="Rectangle 156"/>
          <p:cNvSpPr>
            <a:spLocks noChangeArrowheads="1"/>
          </p:cNvSpPr>
          <p:nvPr/>
        </p:nvSpPr>
        <p:spPr bwMode="auto">
          <a:xfrm>
            <a:off x="3733800" y="5748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53" name="Rectangle 157"/>
          <p:cNvSpPr>
            <a:spLocks noChangeArrowheads="1"/>
          </p:cNvSpPr>
          <p:nvPr/>
        </p:nvSpPr>
        <p:spPr bwMode="auto">
          <a:xfrm>
            <a:off x="3048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54" name="Rectangle 158"/>
          <p:cNvSpPr>
            <a:spLocks noChangeArrowheads="1"/>
          </p:cNvSpPr>
          <p:nvPr/>
        </p:nvSpPr>
        <p:spPr bwMode="auto">
          <a:xfrm>
            <a:off x="44196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55" name="Rectangle 159"/>
          <p:cNvSpPr>
            <a:spLocks noChangeArrowheads="1"/>
          </p:cNvSpPr>
          <p:nvPr/>
        </p:nvSpPr>
        <p:spPr bwMode="auto">
          <a:xfrm>
            <a:off x="2438400"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56" name="Rectangle 160"/>
          <p:cNvSpPr>
            <a:spLocks noChangeArrowheads="1"/>
          </p:cNvSpPr>
          <p:nvPr/>
        </p:nvSpPr>
        <p:spPr bwMode="auto">
          <a:xfrm>
            <a:off x="1524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57" name="Rectangle 161"/>
          <p:cNvSpPr>
            <a:spLocks noChangeArrowheads="1"/>
          </p:cNvSpPr>
          <p:nvPr/>
        </p:nvSpPr>
        <p:spPr bwMode="auto">
          <a:xfrm>
            <a:off x="762000" y="43005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58" name="Text Box 162"/>
          <p:cNvSpPr txBox="1">
            <a:spLocks noChangeArrowheads="1"/>
          </p:cNvSpPr>
          <p:nvPr/>
        </p:nvSpPr>
        <p:spPr bwMode="auto">
          <a:xfrm>
            <a:off x="2438400" y="26241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44259" name="Text Box 163"/>
          <p:cNvSpPr txBox="1">
            <a:spLocks noChangeArrowheads="1"/>
          </p:cNvSpPr>
          <p:nvPr/>
        </p:nvSpPr>
        <p:spPr bwMode="auto">
          <a:xfrm>
            <a:off x="3200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44260" name="Text Box 164"/>
          <p:cNvSpPr txBox="1">
            <a:spLocks noChangeArrowheads="1"/>
          </p:cNvSpPr>
          <p:nvPr/>
        </p:nvSpPr>
        <p:spPr bwMode="auto">
          <a:xfrm>
            <a:off x="2590800" y="4224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44261" name="Text Box 165"/>
          <p:cNvSpPr txBox="1">
            <a:spLocks noChangeArrowheads="1"/>
          </p:cNvSpPr>
          <p:nvPr/>
        </p:nvSpPr>
        <p:spPr bwMode="auto">
          <a:xfrm>
            <a:off x="3925888" y="4224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44262" name="Text Box 166"/>
          <p:cNvSpPr txBox="1">
            <a:spLocks noChangeArrowheads="1"/>
          </p:cNvSpPr>
          <p:nvPr/>
        </p:nvSpPr>
        <p:spPr bwMode="auto">
          <a:xfrm>
            <a:off x="3886200" y="57642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p:txBody>
      </p:sp>
      <p:sp>
        <p:nvSpPr>
          <p:cNvPr id="644263" name="Line 167"/>
          <p:cNvSpPr>
            <a:spLocks noChangeShapeType="1"/>
          </p:cNvSpPr>
          <p:nvPr/>
        </p:nvSpPr>
        <p:spPr bwMode="auto">
          <a:xfrm>
            <a:off x="27432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64" name="Line 168"/>
          <p:cNvSpPr>
            <a:spLocks noChangeShapeType="1"/>
          </p:cNvSpPr>
          <p:nvPr/>
        </p:nvSpPr>
        <p:spPr bwMode="auto">
          <a:xfrm>
            <a:off x="24384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65" name="Line 169"/>
          <p:cNvSpPr>
            <a:spLocks noChangeShapeType="1"/>
          </p:cNvSpPr>
          <p:nvPr/>
        </p:nvSpPr>
        <p:spPr bwMode="auto">
          <a:xfrm>
            <a:off x="3505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66" name="Line 170"/>
          <p:cNvSpPr>
            <a:spLocks noChangeShapeType="1"/>
          </p:cNvSpPr>
          <p:nvPr/>
        </p:nvSpPr>
        <p:spPr bwMode="auto">
          <a:xfrm>
            <a:off x="3200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67" name="Line 171"/>
          <p:cNvSpPr>
            <a:spLocks noChangeShapeType="1"/>
          </p:cNvSpPr>
          <p:nvPr/>
        </p:nvSpPr>
        <p:spPr bwMode="auto">
          <a:xfrm>
            <a:off x="28956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68" name="Line 172"/>
          <p:cNvSpPr>
            <a:spLocks noChangeShapeType="1"/>
          </p:cNvSpPr>
          <p:nvPr/>
        </p:nvSpPr>
        <p:spPr bwMode="auto">
          <a:xfrm>
            <a:off x="25908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69" name="Line 173"/>
          <p:cNvSpPr>
            <a:spLocks noChangeShapeType="1"/>
          </p:cNvSpPr>
          <p:nvPr/>
        </p:nvSpPr>
        <p:spPr bwMode="auto">
          <a:xfrm>
            <a:off x="42306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70" name="Line 174"/>
          <p:cNvSpPr>
            <a:spLocks noChangeShapeType="1"/>
          </p:cNvSpPr>
          <p:nvPr/>
        </p:nvSpPr>
        <p:spPr bwMode="auto">
          <a:xfrm>
            <a:off x="39258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71" name="Line 175"/>
          <p:cNvSpPr>
            <a:spLocks noChangeShapeType="1"/>
          </p:cNvSpPr>
          <p:nvPr/>
        </p:nvSpPr>
        <p:spPr bwMode="auto">
          <a:xfrm>
            <a:off x="48768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72" name="Line 176"/>
          <p:cNvSpPr>
            <a:spLocks noChangeShapeType="1"/>
          </p:cNvSpPr>
          <p:nvPr/>
        </p:nvSpPr>
        <p:spPr bwMode="auto">
          <a:xfrm>
            <a:off x="45720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73" name="Line 177"/>
          <p:cNvSpPr>
            <a:spLocks noChangeShapeType="1"/>
          </p:cNvSpPr>
          <p:nvPr/>
        </p:nvSpPr>
        <p:spPr bwMode="auto">
          <a:xfrm>
            <a:off x="35814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74" name="Line 178"/>
          <p:cNvSpPr>
            <a:spLocks noChangeShapeType="1"/>
          </p:cNvSpPr>
          <p:nvPr/>
        </p:nvSpPr>
        <p:spPr bwMode="auto">
          <a:xfrm>
            <a:off x="32766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75" name="Line 179"/>
          <p:cNvSpPr>
            <a:spLocks noChangeShapeType="1"/>
          </p:cNvSpPr>
          <p:nvPr/>
        </p:nvSpPr>
        <p:spPr bwMode="auto">
          <a:xfrm>
            <a:off x="41910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76" name="Line 180"/>
          <p:cNvSpPr>
            <a:spLocks noChangeShapeType="1"/>
          </p:cNvSpPr>
          <p:nvPr/>
        </p:nvSpPr>
        <p:spPr bwMode="auto">
          <a:xfrm>
            <a:off x="38862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77" name="Line 181"/>
          <p:cNvSpPr>
            <a:spLocks noChangeShapeType="1"/>
          </p:cNvSpPr>
          <p:nvPr/>
        </p:nvSpPr>
        <p:spPr bwMode="auto">
          <a:xfrm>
            <a:off x="1981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78" name="Line 182"/>
          <p:cNvSpPr>
            <a:spLocks noChangeShapeType="1"/>
          </p:cNvSpPr>
          <p:nvPr/>
        </p:nvSpPr>
        <p:spPr bwMode="auto">
          <a:xfrm>
            <a:off x="1676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79" name="Line 183"/>
          <p:cNvSpPr>
            <a:spLocks noChangeShapeType="1"/>
          </p:cNvSpPr>
          <p:nvPr/>
        </p:nvSpPr>
        <p:spPr bwMode="auto">
          <a:xfrm>
            <a:off x="12192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80" name="Line 184"/>
          <p:cNvSpPr>
            <a:spLocks noChangeShapeType="1"/>
          </p:cNvSpPr>
          <p:nvPr/>
        </p:nvSpPr>
        <p:spPr bwMode="auto">
          <a:xfrm>
            <a:off x="9144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281" name="Rectangle 185" descr="Dark downward diagonal"/>
          <p:cNvSpPr>
            <a:spLocks noChangeArrowheads="1"/>
          </p:cNvSpPr>
          <p:nvPr/>
        </p:nvSpPr>
        <p:spPr bwMode="auto">
          <a:xfrm>
            <a:off x="48768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82" name="Rectangle 186" descr="Dark downward diagonal"/>
          <p:cNvSpPr>
            <a:spLocks noChangeArrowheads="1"/>
          </p:cNvSpPr>
          <p:nvPr/>
        </p:nvSpPr>
        <p:spPr bwMode="auto">
          <a:xfrm>
            <a:off x="31242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83" name="Rectangle 187" descr="Dark downward diagonal"/>
          <p:cNvSpPr>
            <a:spLocks noChangeArrowheads="1"/>
          </p:cNvSpPr>
          <p:nvPr/>
        </p:nvSpPr>
        <p:spPr bwMode="auto">
          <a:xfrm>
            <a:off x="35814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84" name="Rectangle 188" descr="Dark downward diagonal"/>
          <p:cNvSpPr>
            <a:spLocks noChangeArrowheads="1"/>
          </p:cNvSpPr>
          <p:nvPr/>
        </p:nvSpPr>
        <p:spPr bwMode="auto">
          <a:xfrm>
            <a:off x="37338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85" name="Rectangle 189" descr="Dark downward diagonal"/>
          <p:cNvSpPr>
            <a:spLocks noChangeArrowheads="1"/>
          </p:cNvSpPr>
          <p:nvPr/>
        </p:nvSpPr>
        <p:spPr bwMode="auto">
          <a:xfrm>
            <a:off x="41910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86" name="Rectangle 190" descr="Dark downward diagonal"/>
          <p:cNvSpPr>
            <a:spLocks noChangeArrowheads="1"/>
          </p:cNvSpPr>
          <p:nvPr/>
        </p:nvSpPr>
        <p:spPr bwMode="auto">
          <a:xfrm>
            <a:off x="24384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87" name="Rectangle 191" descr="Dark downward diagonal"/>
          <p:cNvSpPr>
            <a:spLocks noChangeArrowheads="1"/>
          </p:cNvSpPr>
          <p:nvPr/>
        </p:nvSpPr>
        <p:spPr bwMode="auto">
          <a:xfrm>
            <a:off x="28956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88" name="Rectangle 192" descr="Dark downward diagonal"/>
          <p:cNvSpPr>
            <a:spLocks noChangeArrowheads="1"/>
          </p:cNvSpPr>
          <p:nvPr/>
        </p:nvSpPr>
        <p:spPr bwMode="auto">
          <a:xfrm>
            <a:off x="1981200" y="3462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89" name="Rectangle 193" descr="Dark downward diagonal"/>
          <p:cNvSpPr>
            <a:spLocks noChangeArrowheads="1"/>
          </p:cNvSpPr>
          <p:nvPr/>
        </p:nvSpPr>
        <p:spPr bwMode="auto">
          <a:xfrm>
            <a:off x="7620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90" name="Rectangle 194" descr="Dark downward diagonal"/>
          <p:cNvSpPr>
            <a:spLocks noChangeArrowheads="1"/>
          </p:cNvSpPr>
          <p:nvPr/>
        </p:nvSpPr>
        <p:spPr bwMode="auto">
          <a:xfrm>
            <a:off x="12192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291" name="Text Box 195"/>
          <p:cNvSpPr txBox="1">
            <a:spLocks noChangeArrowheads="1"/>
          </p:cNvSpPr>
          <p:nvPr/>
        </p:nvSpPr>
        <p:spPr bwMode="auto">
          <a:xfrm>
            <a:off x="914400" y="43005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44292" name="Text Box 196"/>
          <p:cNvSpPr txBox="1">
            <a:spLocks noChangeArrowheads="1"/>
          </p:cNvSpPr>
          <p:nvPr/>
        </p:nvSpPr>
        <p:spPr bwMode="auto">
          <a:xfrm>
            <a:off x="45720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44293" name="Text Box 197"/>
          <p:cNvSpPr txBox="1">
            <a:spLocks noChangeArrowheads="1"/>
          </p:cNvSpPr>
          <p:nvPr/>
        </p:nvSpPr>
        <p:spPr bwMode="auto">
          <a:xfrm>
            <a:off x="32766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44294" name="Text Box 198"/>
          <p:cNvSpPr txBox="1">
            <a:spLocks noChangeArrowheads="1"/>
          </p:cNvSpPr>
          <p:nvPr/>
        </p:nvSpPr>
        <p:spPr bwMode="auto">
          <a:xfrm>
            <a:off x="1676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44295" name="Text Box 199"/>
          <p:cNvSpPr txBox="1">
            <a:spLocks noChangeArrowheads="1"/>
          </p:cNvSpPr>
          <p:nvPr/>
        </p:nvSpPr>
        <p:spPr bwMode="auto">
          <a:xfrm>
            <a:off x="1484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4296" name="Text Box 200"/>
          <p:cNvSpPr txBox="1">
            <a:spLocks noChangeArrowheads="1"/>
          </p:cNvSpPr>
          <p:nvPr/>
        </p:nvSpPr>
        <p:spPr bwMode="auto">
          <a:xfrm>
            <a:off x="27035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4297" name="Text Box 201"/>
          <p:cNvSpPr txBox="1">
            <a:spLocks noChangeArrowheads="1"/>
          </p:cNvSpPr>
          <p:nvPr/>
        </p:nvSpPr>
        <p:spPr bwMode="auto">
          <a:xfrm>
            <a:off x="22463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4299" name="Text Box 203"/>
          <p:cNvSpPr txBox="1">
            <a:spLocks noChangeArrowheads="1"/>
          </p:cNvSpPr>
          <p:nvPr/>
        </p:nvSpPr>
        <p:spPr bwMode="auto">
          <a:xfrm>
            <a:off x="3008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4300" name="Text Box 204"/>
          <p:cNvSpPr txBox="1">
            <a:spLocks noChangeArrowheads="1"/>
          </p:cNvSpPr>
          <p:nvPr/>
        </p:nvSpPr>
        <p:spPr bwMode="auto">
          <a:xfrm>
            <a:off x="41910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4301" name="Text Box 205"/>
          <p:cNvSpPr txBox="1">
            <a:spLocks noChangeArrowheads="1"/>
          </p:cNvSpPr>
          <p:nvPr/>
        </p:nvSpPr>
        <p:spPr bwMode="auto">
          <a:xfrm>
            <a:off x="37338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4302" name="Text Box 206"/>
          <p:cNvSpPr txBox="1">
            <a:spLocks noChangeArrowheads="1"/>
          </p:cNvSpPr>
          <p:nvPr/>
        </p:nvSpPr>
        <p:spPr bwMode="auto">
          <a:xfrm>
            <a:off x="4343400" y="4833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4303" name="Line 207"/>
          <p:cNvSpPr>
            <a:spLocks noChangeShapeType="1"/>
          </p:cNvSpPr>
          <p:nvPr/>
        </p:nvSpPr>
        <p:spPr bwMode="auto">
          <a:xfrm>
            <a:off x="2590800" y="23955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304" name="Text Box 208"/>
          <p:cNvSpPr txBox="1">
            <a:spLocks noChangeArrowheads="1"/>
          </p:cNvSpPr>
          <p:nvPr/>
        </p:nvSpPr>
        <p:spPr bwMode="auto">
          <a:xfrm>
            <a:off x="2438400" y="216693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44305" name="Text Box 209"/>
          <p:cNvSpPr txBox="1">
            <a:spLocks noChangeArrowheads="1"/>
          </p:cNvSpPr>
          <p:nvPr/>
        </p:nvSpPr>
        <p:spPr bwMode="auto">
          <a:xfrm>
            <a:off x="34655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4306" name="Line 210"/>
          <p:cNvSpPr>
            <a:spLocks noChangeShapeType="1"/>
          </p:cNvSpPr>
          <p:nvPr/>
        </p:nvSpPr>
        <p:spPr bwMode="auto">
          <a:xfrm>
            <a:off x="3429000" y="32337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307" name="Line 211"/>
          <p:cNvSpPr>
            <a:spLocks noChangeShapeType="1"/>
          </p:cNvSpPr>
          <p:nvPr/>
        </p:nvSpPr>
        <p:spPr bwMode="auto">
          <a:xfrm>
            <a:off x="4114800" y="39957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218" name="Text Box 74"/>
          <p:cNvSpPr txBox="1">
            <a:spLocks noChangeArrowheads="1"/>
          </p:cNvSpPr>
          <p:nvPr/>
        </p:nvSpPr>
        <p:spPr bwMode="auto">
          <a:xfrm>
            <a:off x="4267200" y="5521325"/>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Inorder_suc</a:t>
            </a:r>
          </a:p>
        </p:txBody>
      </p:sp>
      <p:sp>
        <p:nvSpPr>
          <p:cNvPr id="646220" name="Line 76"/>
          <p:cNvSpPr>
            <a:spLocks noChangeShapeType="1"/>
          </p:cNvSpPr>
          <p:nvPr/>
        </p:nvSpPr>
        <p:spPr bwMode="auto">
          <a:xfrm flipH="1" flipV="1">
            <a:off x="4724400" y="529272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222" name="Rectangle 78"/>
          <p:cNvSpPr>
            <a:spLocks noChangeArrowheads="1"/>
          </p:cNvSpPr>
          <p:nvPr/>
        </p:nvSpPr>
        <p:spPr bwMode="auto">
          <a:xfrm>
            <a:off x="1525588" y="1598613"/>
            <a:ext cx="3748087"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72</a:t>
            </a:r>
          </a:p>
        </p:txBody>
      </p:sp>
      <p:sp>
        <p:nvSpPr>
          <p:cNvPr id="646224" name="Text Box 80"/>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46225" name="Text Box 81"/>
          <p:cNvSpPr txBox="1">
            <a:spLocks noChangeArrowheads="1"/>
          </p:cNvSpPr>
          <p:nvPr/>
        </p:nvSpPr>
        <p:spPr bwMode="auto">
          <a:xfrm>
            <a:off x="5486400" y="1371600"/>
            <a:ext cx="36576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Locate the inorder successor of currentNode. Mark it as Inorder_suc. Execute the following steps to locate Inorder_suc:</a:t>
            </a:r>
          </a:p>
          <a:p>
            <a:pPr lvl="1">
              <a:buFontTx/>
              <a:buAutoNum type="alphaLcPeriod"/>
            </a:pPr>
            <a:r>
              <a:rPr lang="en-US" sz="1200">
                <a:solidFill>
                  <a:srgbClr val="CC0000"/>
                </a:solidFill>
              </a:rPr>
              <a:t>Mark the right child of currentNode as Inorder_suc.</a:t>
            </a:r>
          </a:p>
          <a:p>
            <a:pPr lvl="1">
              <a:buFontTx/>
              <a:buAutoNum type="alphaLcPeriod"/>
            </a:pPr>
            <a:r>
              <a:rPr lang="en-US" sz="1200">
                <a:solidFill>
                  <a:schemeClr val="accent2"/>
                </a:solidFill>
              </a:rPr>
              <a:t>Repeat until the left child of Inorder_suc becomes NULL:</a:t>
            </a:r>
          </a:p>
          <a:p>
            <a:pPr lvl="2">
              <a:buFontTx/>
              <a:buAutoNum type="romanLcPeriod"/>
            </a:pPr>
            <a:r>
              <a:rPr lang="en-US" sz="1200">
                <a:solidFill>
                  <a:schemeClr val="accent2"/>
                </a:solidFill>
              </a:rPr>
              <a:t>Make Inorder_suc point to its left child.</a:t>
            </a:r>
          </a:p>
          <a:p>
            <a:pPr>
              <a:buFontTx/>
              <a:buAutoNum type="arabicPeriod"/>
            </a:pPr>
            <a:endParaRPr lang="en-US" sz="1200">
              <a:solidFill>
                <a:schemeClr val="accent2"/>
              </a:solidFill>
            </a:endParaRPr>
          </a:p>
          <a:p>
            <a:pPr>
              <a:buFontTx/>
              <a:buAutoNum type="arabicPeriod"/>
            </a:pPr>
            <a:r>
              <a:rPr lang="en-US" sz="1200">
                <a:solidFill>
                  <a:schemeClr val="accent2"/>
                </a:solidFill>
              </a:rPr>
              <a:t>Replace the information held by currentNode with that of Inorder_suc.</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node marked Inorder_suc is a leaf node:</a:t>
            </a:r>
          </a:p>
          <a:p>
            <a:pPr lvl="1">
              <a:buFontTx/>
              <a:buAutoNum type="alphaLcPeriod"/>
            </a:pPr>
            <a:r>
              <a:rPr lang="en-US" sz="1200">
                <a:solidFill>
                  <a:schemeClr val="accent2"/>
                </a:solidFill>
              </a:rPr>
              <a:t>Delete the node marked Inorder_suc by using the algorithm for Case I.</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node marked Inorder_suc has one child:</a:t>
            </a:r>
          </a:p>
          <a:p>
            <a:pPr lvl="1">
              <a:buFontTx/>
              <a:buAutoNum type="alphaLcPeriod"/>
            </a:pPr>
            <a:r>
              <a:rPr lang="en-US" sz="1200">
                <a:solidFill>
                  <a:schemeClr val="accent2"/>
                </a:solidFill>
              </a:rPr>
              <a:t>Delete the node marked Inorder_suc by using the algorithm for Case II.</a:t>
            </a:r>
          </a:p>
        </p:txBody>
      </p:sp>
      <p:sp>
        <p:nvSpPr>
          <p:cNvPr id="646290" name="Line 146"/>
          <p:cNvSpPr>
            <a:spLocks noChangeShapeType="1"/>
          </p:cNvSpPr>
          <p:nvPr/>
        </p:nvSpPr>
        <p:spPr bwMode="auto">
          <a:xfrm>
            <a:off x="3657600" y="3767138"/>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291" name="Line 147"/>
          <p:cNvSpPr>
            <a:spLocks noChangeShapeType="1"/>
          </p:cNvSpPr>
          <p:nvPr/>
        </p:nvSpPr>
        <p:spPr bwMode="auto">
          <a:xfrm>
            <a:off x="4306888" y="4452938"/>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292" name="Line 148"/>
          <p:cNvSpPr>
            <a:spLocks noChangeShapeType="1"/>
          </p:cNvSpPr>
          <p:nvPr/>
        </p:nvSpPr>
        <p:spPr bwMode="auto">
          <a:xfrm flipH="1">
            <a:off x="2743200" y="3767138"/>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293" name="Line 149"/>
          <p:cNvSpPr>
            <a:spLocks noChangeShapeType="1"/>
          </p:cNvSpPr>
          <p:nvPr/>
        </p:nvSpPr>
        <p:spPr bwMode="auto">
          <a:xfrm flipH="1">
            <a:off x="4191000" y="5291138"/>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294" name="Line 150"/>
          <p:cNvSpPr>
            <a:spLocks noChangeShapeType="1"/>
          </p:cNvSpPr>
          <p:nvPr/>
        </p:nvSpPr>
        <p:spPr bwMode="auto">
          <a:xfrm flipH="1">
            <a:off x="3352800" y="4452938"/>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295" name="Line 151"/>
          <p:cNvSpPr>
            <a:spLocks noChangeShapeType="1"/>
          </p:cNvSpPr>
          <p:nvPr/>
        </p:nvSpPr>
        <p:spPr bwMode="auto">
          <a:xfrm flipH="1">
            <a:off x="990600" y="3767138"/>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296" name="Line 152"/>
          <p:cNvSpPr>
            <a:spLocks noChangeShapeType="1"/>
          </p:cNvSpPr>
          <p:nvPr/>
        </p:nvSpPr>
        <p:spPr bwMode="auto">
          <a:xfrm flipH="1">
            <a:off x="1752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297" name="Rectangle 153"/>
          <p:cNvSpPr>
            <a:spLocks noChangeArrowheads="1"/>
          </p:cNvSpPr>
          <p:nvPr/>
        </p:nvSpPr>
        <p:spPr bwMode="auto">
          <a:xfrm>
            <a:off x="2286000" y="26241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98" name="Line 154"/>
          <p:cNvSpPr>
            <a:spLocks noChangeShapeType="1"/>
          </p:cNvSpPr>
          <p:nvPr/>
        </p:nvSpPr>
        <p:spPr bwMode="auto">
          <a:xfrm>
            <a:off x="2895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299" name="Rectangle 155"/>
          <p:cNvSpPr>
            <a:spLocks noChangeArrowheads="1"/>
          </p:cNvSpPr>
          <p:nvPr/>
        </p:nvSpPr>
        <p:spPr bwMode="auto">
          <a:xfrm>
            <a:off x="31242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00" name="Rectangle 156"/>
          <p:cNvSpPr>
            <a:spLocks noChangeArrowheads="1"/>
          </p:cNvSpPr>
          <p:nvPr/>
        </p:nvSpPr>
        <p:spPr bwMode="auto">
          <a:xfrm>
            <a:off x="3773488"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01" name="Rectangle 157"/>
          <p:cNvSpPr>
            <a:spLocks noChangeArrowheads="1"/>
          </p:cNvSpPr>
          <p:nvPr/>
        </p:nvSpPr>
        <p:spPr bwMode="auto">
          <a:xfrm>
            <a:off x="3733800" y="5748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02" name="Rectangle 158"/>
          <p:cNvSpPr>
            <a:spLocks noChangeArrowheads="1"/>
          </p:cNvSpPr>
          <p:nvPr/>
        </p:nvSpPr>
        <p:spPr bwMode="auto">
          <a:xfrm>
            <a:off x="3048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03" name="Rectangle 159"/>
          <p:cNvSpPr>
            <a:spLocks noChangeArrowheads="1"/>
          </p:cNvSpPr>
          <p:nvPr/>
        </p:nvSpPr>
        <p:spPr bwMode="auto">
          <a:xfrm>
            <a:off x="44196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04" name="Rectangle 160"/>
          <p:cNvSpPr>
            <a:spLocks noChangeArrowheads="1"/>
          </p:cNvSpPr>
          <p:nvPr/>
        </p:nvSpPr>
        <p:spPr bwMode="auto">
          <a:xfrm>
            <a:off x="2438400"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05" name="Rectangle 161"/>
          <p:cNvSpPr>
            <a:spLocks noChangeArrowheads="1"/>
          </p:cNvSpPr>
          <p:nvPr/>
        </p:nvSpPr>
        <p:spPr bwMode="auto">
          <a:xfrm>
            <a:off x="1524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06" name="Rectangle 162"/>
          <p:cNvSpPr>
            <a:spLocks noChangeArrowheads="1"/>
          </p:cNvSpPr>
          <p:nvPr/>
        </p:nvSpPr>
        <p:spPr bwMode="auto">
          <a:xfrm>
            <a:off x="762000" y="43005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07" name="Text Box 163"/>
          <p:cNvSpPr txBox="1">
            <a:spLocks noChangeArrowheads="1"/>
          </p:cNvSpPr>
          <p:nvPr/>
        </p:nvSpPr>
        <p:spPr bwMode="auto">
          <a:xfrm>
            <a:off x="2438400" y="26241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46308" name="Text Box 164"/>
          <p:cNvSpPr txBox="1">
            <a:spLocks noChangeArrowheads="1"/>
          </p:cNvSpPr>
          <p:nvPr/>
        </p:nvSpPr>
        <p:spPr bwMode="auto">
          <a:xfrm>
            <a:off x="3200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46309" name="Text Box 165"/>
          <p:cNvSpPr txBox="1">
            <a:spLocks noChangeArrowheads="1"/>
          </p:cNvSpPr>
          <p:nvPr/>
        </p:nvSpPr>
        <p:spPr bwMode="auto">
          <a:xfrm>
            <a:off x="2590800" y="4224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46310" name="Text Box 166"/>
          <p:cNvSpPr txBox="1">
            <a:spLocks noChangeArrowheads="1"/>
          </p:cNvSpPr>
          <p:nvPr/>
        </p:nvSpPr>
        <p:spPr bwMode="auto">
          <a:xfrm>
            <a:off x="3925888" y="4224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46311" name="Text Box 167"/>
          <p:cNvSpPr txBox="1">
            <a:spLocks noChangeArrowheads="1"/>
          </p:cNvSpPr>
          <p:nvPr/>
        </p:nvSpPr>
        <p:spPr bwMode="auto">
          <a:xfrm>
            <a:off x="3886200" y="57642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p:txBody>
      </p:sp>
      <p:sp>
        <p:nvSpPr>
          <p:cNvPr id="646312" name="Line 168"/>
          <p:cNvSpPr>
            <a:spLocks noChangeShapeType="1"/>
          </p:cNvSpPr>
          <p:nvPr/>
        </p:nvSpPr>
        <p:spPr bwMode="auto">
          <a:xfrm>
            <a:off x="27432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13" name="Line 169"/>
          <p:cNvSpPr>
            <a:spLocks noChangeShapeType="1"/>
          </p:cNvSpPr>
          <p:nvPr/>
        </p:nvSpPr>
        <p:spPr bwMode="auto">
          <a:xfrm>
            <a:off x="24384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14" name="Line 170"/>
          <p:cNvSpPr>
            <a:spLocks noChangeShapeType="1"/>
          </p:cNvSpPr>
          <p:nvPr/>
        </p:nvSpPr>
        <p:spPr bwMode="auto">
          <a:xfrm>
            <a:off x="3505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15" name="Line 171"/>
          <p:cNvSpPr>
            <a:spLocks noChangeShapeType="1"/>
          </p:cNvSpPr>
          <p:nvPr/>
        </p:nvSpPr>
        <p:spPr bwMode="auto">
          <a:xfrm>
            <a:off x="3200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16" name="Line 172"/>
          <p:cNvSpPr>
            <a:spLocks noChangeShapeType="1"/>
          </p:cNvSpPr>
          <p:nvPr/>
        </p:nvSpPr>
        <p:spPr bwMode="auto">
          <a:xfrm>
            <a:off x="28956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17" name="Line 173"/>
          <p:cNvSpPr>
            <a:spLocks noChangeShapeType="1"/>
          </p:cNvSpPr>
          <p:nvPr/>
        </p:nvSpPr>
        <p:spPr bwMode="auto">
          <a:xfrm>
            <a:off x="25908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18" name="Line 174"/>
          <p:cNvSpPr>
            <a:spLocks noChangeShapeType="1"/>
          </p:cNvSpPr>
          <p:nvPr/>
        </p:nvSpPr>
        <p:spPr bwMode="auto">
          <a:xfrm>
            <a:off x="42306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19" name="Line 175"/>
          <p:cNvSpPr>
            <a:spLocks noChangeShapeType="1"/>
          </p:cNvSpPr>
          <p:nvPr/>
        </p:nvSpPr>
        <p:spPr bwMode="auto">
          <a:xfrm>
            <a:off x="39258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20" name="Line 176"/>
          <p:cNvSpPr>
            <a:spLocks noChangeShapeType="1"/>
          </p:cNvSpPr>
          <p:nvPr/>
        </p:nvSpPr>
        <p:spPr bwMode="auto">
          <a:xfrm>
            <a:off x="48768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21" name="Line 177"/>
          <p:cNvSpPr>
            <a:spLocks noChangeShapeType="1"/>
          </p:cNvSpPr>
          <p:nvPr/>
        </p:nvSpPr>
        <p:spPr bwMode="auto">
          <a:xfrm>
            <a:off x="45720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22" name="Line 178"/>
          <p:cNvSpPr>
            <a:spLocks noChangeShapeType="1"/>
          </p:cNvSpPr>
          <p:nvPr/>
        </p:nvSpPr>
        <p:spPr bwMode="auto">
          <a:xfrm>
            <a:off x="35814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23" name="Line 179"/>
          <p:cNvSpPr>
            <a:spLocks noChangeShapeType="1"/>
          </p:cNvSpPr>
          <p:nvPr/>
        </p:nvSpPr>
        <p:spPr bwMode="auto">
          <a:xfrm>
            <a:off x="32766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24" name="Line 180"/>
          <p:cNvSpPr>
            <a:spLocks noChangeShapeType="1"/>
          </p:cNvSpPr>
          <p:nvPr/>
        </p:nvSpPr>
        <p:spPr bwMode="auto">
          <a:xfrm>
            <a:off x="41910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25" name="Line 181"/>
          <p:cNvSpPr>
            <a:spLocks noChangeShapeType="1"/>
          </p:cNvSpPr>
          <p:nvPr/>
        </p:nvSpPr>
        <p:spPr bwMode="auto">
          <a:xfrm>
            <a:off x="38862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26" name="Line 182"/>
          <p:cNvSpPr>
            <a:spLocks noChangeShapeType="1"/>
          </p:cNvSpPr>
          <p:nvPr/>
        </p:nvSpPr>
        <p:spPr bwMode="auto">
          <a:xfrm>
            <a:off x="1981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27" name="Line 183"/>
          <p:cNvSpPr>
            <a:spLocks noChangeShapeType="1"/>
          </p:cNvSpPr>
          <p:nvPr/>
        </p:nvSpPr>
        <p:spPr bwMode="auto">
          <a:xfrm>
            <a:off x="1676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28" name="Line 184"/>
          <p:cNvSpPr>
            <a:spLocks noChangeShapeType="1"/>
          </p:cNvSpPr>
          <p:nvPr/>
        </p:nvSpPr>
        <p:spPr bwMode="auto">
          <a:xfrm>
            <a:off x="12192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29" name="Line 185"/>
          <p:cNvSpPr>
            <a:spLocks noChangeShapeType="1"/>
          </p:cNvSpPr>
          <p:nvPr/>
        </p:nvSpPr>
        <p:spPr bwMode="auto">
          <a:xfrm>
            <a:off x="9144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30" name="Rectangle 186" descr="Dark downward diagonal"/>
          <p:cNvSpPr>
            <a:spLocks noChangeArrowheads="1"/>
          </p:cNvSpPr>
          <p:nvPr/>
        </p:nvSpPr>
        <p:spPr bwMode="auto">
          <a:xfrm>
            <a:off x="48768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31" name="Rectangle 187" descr="Dark downward diagonal"/>
          <p:cNvSpPr>
            <a:spLocks noChangeArrowheads="1"/>
          </p:cNvSpPr>
          <p:nvPr/>
        </p:nvSpPr>
        <p:spPr bwMode="auto">
          <a:xfrm>
            <a:off x="31242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32" name="Rectangle 188" descr="Dark downward diagonal"/>
          <p:cNvSpPr>
            <a:spLocks noChangeArrowheads="1"/>
          </p:cNvSpPr>
          <p:nvPr/>
        </p:nvSpPr>
        <p:spPr bwMode="auto">
          <a:xfrm>
            <a:off x="35814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33" name="Rectangle 189" descr="Dark downward diagonal"/>
          <p:cNvSpPr>
            <a:spLocks noChangeArrowheads="1"/>
          </p:cNvSpPr>
          <p:nvPr/>
        </p:nvSpPr>
        <p:spPr bwMode="auto">
          <a:xfrm>
            <a:off x="37338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34" name="Rectangle 190" descr="Dark downward diagonal"/>
          <p:cNvSpPr>
            <a:spLocks noChangeArrowheads="1"/>
          </p:cNvSpPr>
          <p:nvPr/>
        </p:nvSpPr>
        <p:spPr bwMode="auto">
          <a:xfrm>
            <a:off x="41910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35" name="Rectangle 191" descr="Dark downward diagonal"/>
          <p:cNvSpPr>
            <a:spLocks noChangeArrowheads="1"/>
          </p:cNvSpPr>
          <p:nvPr/>
        </p:nvSpPr>
        <p:spPr bwMode="auto">
          <a:xfrm>
            <a:off x="24384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36" name="Rectangle 192" descr="Dark downward diagonal"/>
          <p:cNvSpPr>
            <a:spLocks noChangeArrowheads="1"/>
          </p:cNvSpPr>
          <p:nvPr/>
        </p:nvSpPr>
        <p:spPr bwMode="auto">
          <a:xfrm>
            <a:off x="28956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37" name="Rectangle 193" descr="Dark downward diagonal"/>
          <p:cNvSpPr>
            <a:spLocks noChangeArrowheads="1"/>
          </p:cNvSpPr>
          <p:nvPr/>
        </p:nvSpPr>
        <p:spPr bwMode="auto">
          <a:xfrm>
            <a:off x="1981200" y="3462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38" name="Rectangle 194" descr="Dark downward diagonal"/>
          <p:cNvSpPr>
            <a:spLocks noChangeArrowheads="1"/>
          </p:cNvSpPr>
          <p:nvPr/>
        </p:nvSpPr>
        <p:spPr bwMode="auto">
          <a:xfrm>
            <a:off x="7620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39" name="Rectangle 195" descr="Dark downward diagonal"/>
          <p:cNvSpPr>
            <a:spLocks noChangeArrowheads="1"/>
          </p:cNvSpPr>
          <p:nvPr/>
        </p:nvSpPr>
        <p:spPr bwMode="auto">
          <a:xfrm>
            <a:off x="12192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40" name="Text Box 196"/>
          <p:cNvSpPr txBox="1">
            <a:spLocks noChangeArrowheads="1"/>
          </p:cNvSpPr>
          <p:nvPr/>
        </p:nvSpPr>
        <p:spPr bwMode="auto">
          <a:xfrm>
            <a:off x="914400" y="43005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46341" name="Text Box 197"/>
          <p:cNvSpPr txBox="1">
            <a:spLocks noChangeArrowheads="1"/>
          </p:cNvSpPr>
          <p:nvPr/>
        </p:nvSpPr>
        <p:spPr bwMode="auto">
          <a:xfrm>
            <a:off x="45720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46342" name="Text Box 198"/>
          <p:cNvSpPr txBox="1">
            <a:spLocks noChangeArrowheads="1"/>
          </p:cNvSpPr>
          <p:nvPr/>
        </p:nvSpPr>
        <p:spPr bwMode="auto">
          <a:xfrm>
            <a:off x="32766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46343" name="Text Box 199"/>
          <p:cNvSpPr txBox="1">
            <a:spLocks noChangeArrowheads="1"/>
          </p:cNvSpPr>
          <p:nvPr/>
        </p:nvSpPr>
        <p:spPr bwMode="auto">
          <a:xfrm>
            <a:off x="1676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46344" name="Text Box 200"/>
          <p:cNvSpPr txBox="1">
            <a:spLocks noChangeArrowheads="1"/>
          </p:cNvSpPr>
          <p:nvPr/>
        </p:nvSpPr>
        <p:spPr bwMode="auto">
          <a:xfrm>
            <a:off x="1484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6345" name="Text Box 201"/>
          <p:cNvSpPr txBox="1">
            <a:spLocks noChangeArrowheads="1"/>
          </p:cNvSpPr>
          <p:nvPr/>
        </p:nvSpPr>
        <p:spPr bwMode="auto">
          <a:xfrm>
            <a:off x="27035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6346" name="Text Box 202"/>
          <p:cNvSpPr txBox="1">
            <a:spLocks noChangeArrowheads="1"/>
          </p:cNvSpPr>
          <p:nvPr/>
        </p:nvSpPr>
        <p:spPr bwMode="auto">
          <a:xfrm>
            <a:off x="22463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6348" name="Text Box 204"/>
          <p:cNvSpPr txBox="1">
            <a:spLocks noChangeArrowheads="1"/>
          </p:cNvSpPr>
          <p:nvPr/>
        </p:nvSpPr>
        <p:spPr bwMode="auto">
          <a:xfrm>
            <a:off x="3008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6349" name="Text Box 205"/>
          <p:cNvSpPr txBox="1">
            <a:spLocks noChangeArrowheads="1"/>
          </p:cNvSpPr>
          <p:nvPr/>
        </p:nvSpPr>
        <p:spPr bwMode="auto">
          <a:xfrm>
            <a:off x="41910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6350" name="Text Box 206"/>
          <p:cNvSpPr txBox="1">
            <a:spLocks noChangeArrowheads="1"/>
          </p:cNvSpPr>
          <p:nvPr/>
        </p:nvSpPr>
        <p:spPr bwMode="auto">
          <a:xfrm>
            <a:off x="37338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6351" name="Text Box 207"/>
          <p:cNvSpPr txBox="1">
            <a:spLocks noChangeArrowheads="1"/>
          </p:cNvSpPr>
          <p:nvPr/>
        </p:nvSpPr>
        <p:spPr bwMode="auto">
          <a:xfrm>
            <a:off x="4343400" y="4833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6352" name="Line 208"/>
          <p:cNvSpPr>
            <a:spLocks noChangeShapeType="1"/>
          </p:cNvSpPr>
          <p:nvPr/>
        </p:nvSpPr>
        <p:spPr bwMode="auto">
          <a:xfrm>
            <a:off x="2590800" y="23955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53" name="Text Box 209"/>
          <p:cNvSpPr txBox="1">
            <a:spLocks noChangeArrowheads="1"/>
          </p:cNvSpPr>
          <p:nvPr/>
        </p:nvSpPr>
        <p:spPr bwMode="auto">
          <a:xfrm>
            <a:off x="2438400" y="216693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46354" name="Text Box 210"/>
          <p:cNvSpPr txBox="1">
            <a:spLocks noChangeArrowheads="1"/>
          </p:cNvSpPr>
          <p:nvPr/>
        </p:nvSpPr>
        <p:spPr bwMode="auto">
          <a:xfrm>
            <a:off x="3810000" y="3690938"/>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646355" name="Text Box 211"/>
          <p:cNvSpPr txBox="1">
            <a:spLocks noChangeArrowheads="1"/>
          </p:cNvSpPr>
          <p:nvPr/>
        </p:nvSpPr>
        <p:spPr bwMode="auto">
          <a:xfrm>
            <a:off x="3124200" y="29591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646356" name="Text Box 212"/>
          <p:cNvSpPr txBox="1">
            <a:spLocks noChangeArrowheads="1"/>
          </p:cNvSpPr>
          <p:nvPr/>
        </p:nvSpPr>
        <p:spPr bwMode="auto">
          <a:xfrm>
            <a:off x="34655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6358" name="Line 214"/>
          <p:cNvSpPr>
            <a:spLocks noChangeShapeType="1"/>
          </p:cNvSpPr>
          <p:nvPr/>
        </p:nvSpPr>
        <p:spPr bwMode="auto">
          <a:xfrm>
            <a:off x="3429000" y="32337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359" name="Line 215"/>
          <p:cNvSpPr>
            <a:spLocks noChangeShapeType="1"/>
          </p:cNvSpPr>
          <p:nvPr/>
        </p:nvSpPr>
        <p:spPr bwMode="auto">
          <a:xfrm>
            <a:off x="4114800" y="39957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6220"/>
                                        </p:tgtEl>
                                        <p:attrNameLst>
                                          <p:attrName>style.visibility</p:attrName>
                                        </p:attrNameLst>
                                      </p:cBhvr>
                                      <p:to>
                                        <p:strVal val="visible"/>
                                      </p:to>
                                    </p:set>
                                    <p:animEffect transition="in" filter="dissolve">
                                      <p:cBhvr>
                                        <p:cTn id="7" dur="500"/>
                                        <p:tgtEl>
                                          <p:spTgt spid="64622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46218"/>
                                        </p:tgtEl>
                                        <p:attrNameLst>
                                          <p:attrName>style.visibility</p:attrName>
                                        </p:attrNameLst>
                                      </p:cBhvr>
                                      <p:to>
                                        <p:strVal val="visible"/>
                                      </p:to>
                                    </p:set>
                                    <p:animEffect transition="in" filter="dissolve">
                                      <p:cBhvr>
                                        <p:cTn id="10" dur="500"/>
                                        <p:tgtEl>
                                          <p:spTgt spid="646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218" grpId="0"/>
      <p:bldP spid="646220"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268" name="Text Box 76"/>
          <p:cNvSpPr txBox="1">
            <a:spLocks noChangeArrowheads="1"/>
          </p:cNvSpPr>
          <p:nvPr/>
        </p:nvSpPr>
        <p:spPr bwMode="auto">
          <a:xfrm>
            <a:off x="4267200" y="5519738"/>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Inorder_suc</a:t>
            </a:r>
          </a:p>
        </p:txBody>
      </p:sp>
      <p:sp>
        <p:nvSpPr>
          <p:cNvPr id="648269" name="Line 77"/>
          <p:cNvSpPr>
            <a:spLocks noChangeShapeType="1"/>
          </p:cNvSpPr>
          <p:nvPr/>
        </p:nvSpPr>
        <p:spPr bwMode="auto">
          <a:xfrm flipH="1" flipV="1">
            <a:off x="4724400" y="52911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71" name="Rectangle 79"/>
          <p:cNvSpPr>
            <a:spLocks noChangeArrowheads="1"/>
          </p:cNvSpPr>
          <p:nvPr/>
        </p:nvSpPr>
        <p:spPr bwMode="auto">
          <a:xfrm>
            <a:off x="1525588" y="1598613"/>
            <a:ext cx="3748087"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72</a:t>
            </a:r>
          </a:p>
        </p:txBody>
      </p:sp>
      <p:sp>
        <p:nvSpPr>
          <p:cNvPr id="648273" name="Text Box 81"/>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48274" name="Text Box 82"/>
          <p:cNvSpPr txBox="1">
            <a:spLocks noChangeArrowheads="1"/>
          </p:cNvSpPr>
          <p:nvPr/>
        </p:nvSpPr>
        <p:spPr bwMode="auto">
          <a:xfrm>
            <a:off x="5486400" y="1371600"/>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Locate the inorder successor of currentNode. Mark it as Inorder_suc. Execute the following steps to locate Inorder_suc:</a:t>
            </a:r>
          </a:p>
          <a:p>
            <a:pPr lvl="1">
              <a:buFontTx/>
              <a:buAutoNum type="alphaLcPeriod"/>
            </a:pPr>
            <a:r>
              <a:rPr lang="en-US" sz="1200">
                <a:solidFill>
                  <a:schemeClr val="accent2"/>
                </a:solidFill>
              </a:rPr>
              <a:t>Mark the right child of currentNode as Inorder_suc.</a:t>
            </a:r>
          </a:p>
          <a:p>
            <a:pPr lvl="1">
              <a:buFontTx/>
              <a:buAutoNum type="alphaLcPeriod"/>
            </a:pPr>
            <a:r>
              <a:rPr lang="en-US" sz="1200">
                <a:solidFill>
                  <a:srgbClr val="CC0000"/>
                </a:solidFill>
              </a:rPr>
              <a:t>Repeat until the left child of Inorder_suc becomes NULL:</a:t>
            </a:r>
          </a:p>
          <a:p>
            <a:pPr lvl="2">
              <a:buFontTx/>
              <a:buAutoNum type="romanLcPeriod"/>
            </a:pPr>
            <a:r>
              <a:rPr lang="en-US" sz="1200">
                <a:solidFill>
                  <a:schemeClr val="accent2"/>
                </a:solidFill>
              </a:rPr>
              <a:t>Make Inorder_suc point to its left child.</a:t>
            </a:r>
          </a:p>
          <a:p>
            <a:pPr>
              <a:buFontTx/>
              <a:buAutoNum type="arabicPeriod"/>
            </a:pPr>
            <a:endParaRPr lang="en-US" sz="1200">
              <a:solidFill>
                <a:schemeClr val="accent2"/>
              </a:solidFill>
            </a:endParaRPr>
          </a:p>
          <a:p>
            <a:pPr>
              <a:buFontTx/>
              <a:buAutoNum type="arabicPeriod"/>
            </a:pPr>
            <a:r>
              <a:rPr lang="en-US" sz="1200">
                <a:solidFill>
                  <a:schemeClr val="accent2"/>
                </a:solidFill>
              </a:rPr>
              <a:t>Replace the information held by currentNode with that of Inorder_suc.</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node marked Inorder_suc is a leaf node:</a:t>
            </a:r>
          </a:p>
          <a:p>
            <a:pPr lvl="1">
              <a:buFontTx/>
              <a:buAutoNum type="alphaLcPeriod"/>
            </a:pPr>
            <a:r>
              <a:rPr lang="en-US" sz="1200">
                <a:solidFill>
                  <a:schemeClr val="accent2"/>
                </a:solidFill>
              </a:rPr>
              <a:t>Delete the node marked Inorder_suc by using the algorithm for Case I.</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node marked Inorder_suc has one child:</a:t>
            </a:r>
          </a:p>
          <a:p>
            <a:pPr lvl="1">
              <a:buFontTx/>
              <a:buAutoNum type="alphaLcPeriod"/>
            </a:pPr>
            <a:r>
              <a:rPr lang="en-US" sz="1200">
                <a:solidFill>
                  <a:schemeClr val="accent2"/>
                </a:solidFill>
              </a:rPr>
              <a:t>Delete the node marked Inorder_suc by using the algorithm for Case II.</a:t>
            </a:r>
          </a:p>
          <a:p>
            <a:pPr lvl="1">
              <a:buFontTx/>
              <a:buAutoNum type="alphaLcPeriod"/>
            </a:pPr>
            <a:endParaRPr lang="en-US" sz="1200">
              <a:solidFill>
                <a:schemeClr val="accent2"/>
              </a:solidFill>
            </a:endParaRPr>
          </a:p>
        </p:txBody>
      </p:sp>
      <p:sp>
        <p:nvSpPr>
          <p:cNvPr id="648339" name="Line 147"/>
          <p:cNvSpPr>
            <a:spLocks noChangeShapeType="1"/>
          </p:cNvSpPr>
          <p:nvPr/>
        </p:nvSpPr>
        <p:spPr bwMode="auto">
          <a:xfrm>
            <a:off x="3657600" y="3767138"/>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40" name="Line 148"/>
          <p:cNvSpPr>
            <a:spLocks noChangeShapeType="1"/>
          </p:cNvSpPr>
          <p:nvPr/>
        </p:nvSpPr>
        <p:spPr bwMode="auto">
          <a:xfrm>
            <a:off x="4306888" y="4452938"/>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41" name="Line 149"/>
          <p:cNvSpPr>
            <a:spLocks noChangeShapeType="1"/>
          </p:cNvSpPr>
          <p:nvPr/>
        </p:nvSpPr>
        <p:spPr bwMode="auto">
          <a:xfrm flipH="1">
            <a:off x="2743200" y="3767138"/>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42" name="Line 150"/>
          <p:cNvSpPr>
            <a:spLocks noChangeShapeType="1"/>
          </p:cNvSpPr>
          <p:nvPr/>
        </p:nvSpPr>
        <p:spPr bwMode="auto">
          <a:xfrm flipH="1">
            <a:off x="4191000" y="5291138"/>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43" name="Line 151"/>
          <p:cNvSpPr>
            <a:spLocks noChangeShapeType="1"/>
          </p:cNvSpPr>
          <p:nvPr/>
        </p:nvSpPr>
        <p:spPr bwMode="auto">
          <a:xfrm flipH="1">
            <a:off x="3352800" y="4452938"/>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44" name="Line 152"/>
          <p:cNvSpPr>
            <a:spLocks noChangeShapeType="1"/>
          </p:cNvSpPr>
          <p:nvPr/>
        </p:nvSpPr>
        <p:spPr bwMode="auto">
          <a:xfrm flipH="1">
            <a:off x="990600" y="3767138"/>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45" name="Line 153"/>
          <p:cNvSpPr>
            <a:spLocks noChangeShapeType="1"/>
          </p:cNvSpPr>
          <p:nvPr/>
        </p:nvSpPr>
        <p:spPr bwMode="auto">
          <a:xfrm flipH="1">
            <a:off x="1752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46" name="Rectangle 154"/>
          <p:cNvSpPr>
            <a:spLocks noChangeArrowheads="1"/>
          </p:cNvSpPr>
          <p:nvPr/>
        </p:nvSpPr>
        <p:spPr bwMode="auto">
          <a:xfrm>
            <a:off x="2286000" y="26241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47" name="Line 155"/>
          <p:cNvSpPr>
            <a:spLocks noChangeShapeType="1"/>
          </p:cNvSpPr>
          <p:nvPr/>
        </p:nvSpPr>
        <p:spPr bwMode="auto">
          <a:xfrm>
            <a:off x="2895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48" name="Rectangle 156"/>
          <p:cNvSpPr>
            <a:spLocks noChangeArrowheads="1"/>
          </p:cNvSpPr>
          <p:nvPr/>
        </p:nvSpPr>
        <p:spPr bwMode="auto">
          <a:xfrm>
            <a:off x="31242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49" name="Rectangle 157"/>
          <p:cNvSpPr>
            <a:spLocks noChangeArrowheads="1"/>
          </p:cNvSpPr>
          <p:nvPr/>
        </p:nvSpPr>
        <p:spPr bwMode="auto">
          <a:xfrm>
            <a:off x="3773488"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50" name="Rectangle 158"/>
          <p:cNvSpPr>
            <a:spLocks noChangeArrowheads="1"/>
          </p:cNvSpPr>
          <p:nvPr/>
        </p:nvSpPr>
        <p:spPr bwMode="auto">
          <a:xfrm>
            <a:off x="3733800" y="5748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51" name="Rectangle 159"/>
          <p:cNvSpPr>
            <a:spLocks noChangeArrowheads="1"/>
          </p:cNvSpPr>
          <p:nvPr/>
        </p:nvSpPr>
        <p:spPr bwMode="auto">
          <a:xfrm>
            <a:off x="3048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52" name="Rectangle 160"/>
          <p:cNvSpPr>
            <a:spLocks noChangeArrowheads="1"/>
          </p:cNvSpPr>
          <p:nvPr/>
        </p:nvSpPr>
        <p:spPr bwMode="auto">
          <a:xfrm>
            <a:off x="44196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53" name="Rectangle 161"/>
          <p:cNvSpPr>
            <a:spLocks noChangeArrowheads="1"/>
          </p:cNvSpPr>
          <p:nvPr/>
        </p:nvSpPr>
        <p:spPr bwMode="auto">
          <a:xfrm>
            <a:off x="2438400"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54" name="Rectangle 162"/>
          <p:cNvSpPr>
            <a:spLocks noChangeArrowheads="1"/>
          </p:cNvSpPr>
          <p:nvPr/>
        </p:nvSpPr>
        <p:spPr bwMode="auto">
          <a:xfrm>
            <a:off x="1524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55" name="Rectangle 163"/>
          <p:cNvSpPr>
            <a:spLocks noChangeArrowheads="1"/>
          </p:cNvSpPr>
          <p:nvPr/>
        </p:nvSpPr>
        <p:spPr bwMode="auto">
          <a:xfrm>
            <a:off x="762000" y="43005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56" name="Text Box 164"/>
          <p:cNvSpPr txBox="1">
            <a:spLocks noChangeArrowheads="1"/>
          </p:cNvSpPr>
          <p:nvPr/>
        </p:nvSpPr>
        <p:spPr bwMode="auto">
          <a:xfrm>
            <a:off x="2438400" y="26241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48357" name="Text Box 165"/>
          <p:cNvSpPr txBox="1">
            <a:spLocks noChangeArrowheads="1"/>
          </p:cNvSpPr>
          <p:nvPr/>
        </p:nvSpPr>
        <p:spPr bwMode="auto">
          <a:xfrm>
            <a:off x="3200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48358" name="Text Box 166"/>
          <p:cNvSpPr txBox="1">
            <a:spLocks noChangeArrowheads="1"/>
          </p:cNvSpPr>
          <p:nvPr/>
        </p:nvSpPr>
        <p:spPr bwMode="auto">
          <a:xfrm>
            <a:off x="2590800" y="4224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48359" name="Text Box 167"/>
          <p:cNvSpPr txBox="1">
            <a:spLocks noChangeArrowheads="1"/>
          </p:cNvSpPr>
          <p:nvPr/>
        </p:nvSpPr>
        <p:spPr bwMode="auto">
          <a:xfrm>
            <a:off x="3925888" y="4224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48360" name="Text Box 168"/>
          <p:cNvSpPr txBox="1">
            <a:spLocks noChangeArrowheads="1"/>
          </p:cNvSpPr>
          <p:nvPr/>
        </p:nvSpPr>
        <p:spPr bwMode="auto">
          <a:xfrm>
            <a:off x="3886200" y="57642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p:txBody>
      </p:sp>
      <p:sp>
        <p:nvSpPr>
          <p:cNvPr id="648361" name="Line 169"/>
          <p:cNvSpPr>
            <a:spLocks noChangeShapeType="1"/>
          </p:cNvSpPr>
          <p:nvPr/>
        </p:nvSpPr>
        <p:spPr bwMode="auto">
          <a:xfrm>
            <a:off x="27432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62" name="Line 170"/>
          <p:cNvSpPr>
            <a:spLocks noChangeShapeType="1"/>
          </p:cNvSpPr>
          <p:nvPr/>
        </p:nvSpPr>
        <p:spPr bwMode="auto">
          <a:xfrm>
            <a:off x="24384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63" name="Line 171"/>
          <p:cNvSpPr>
            <a:spLocks noChangeShapeType="1"/>
          </p:cNvSpPr>
          <p:nvPr/>
        </p:nvSpPr>
        <p:spPr bwMode="auto">
          <a:xfrm>
            <a:off x="3505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64" name="Line 172"/>
          <p:cNvSpPr>
            <a:spLocks noChangeShapeType="1"/>
          </p:cNvSpPr>
          <p:nvPr/>
        </p:nvSpPr>
        <p:spPr bwMode="auto">
          <a:xfrm>
            <a:off x="3200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65" name="Line 173"/>
          <p:cNvSpPr>
            <a:spLocks noChangeShapeType="1"/>
          </p:cNvSpPr>
          <p:nvPr/>
        </p:nvSpPr>
        <p:spPr bwMode="auto">
          <a:xfrm>
            <a:off x="28956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66" name="Line 174"/>
          <p:cNvSpPr>
            <a:spLocks noChangeShapeType="1"/>
          </p:cNvSpPr>
          <p:nvPr/>
        </p:nvSpPr>
        <p:spPr bwMode="auto">
          <a:xfrm>
            <a:off x="25908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67" name="Line 175"/>
          <p:cNvSpPr>
            <a:spLocks noChangeShapeType="1"/>
          </p:cNvSpPr>
          <p:nvPr/>
        </p:nvSpPr>
        <p:spPr bwMode="auto">
          <a:xfrm>
            <a:off x="42306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68" name="Line 176"/>
          <p:cNvSpPr>
            <a:spLocks noChangeShapeType="1"/>
          </p:cNvSpPr>
          <p:nvPr/>
        </p:nvSpPr>
        <p:spPr bwMode="auto">
          <a:xfrm>
            <a:off x="39258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69" name="Line 177"/>
          <p:cNvSpPr>
            <a:spLocks noChangeShapeType="1"/>
          </p:cNvSpPr>
          <p:nvPr/>
        </p:nvSpPr>
        <p:spPr bwMode="auto">
          <a:xfrm>
            <a:off x="48768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70" name="Line 178"/>
          <p:cNvSpPr>
            <a:spLocks noChangeShapeType="1"/>
          </p:cNvSpPr>
          <p:nvPr/>
        </p:nvSpPr>
        <p:spPr bwMode="auto">
          <a:xfrm>
            <a:off x="45720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71" name="Line 179"/>
          <p:cNvSpPr>
            <a:spLocks noChangeShapeType="1"/>
          </p:cNvSpPr>
          <p:nvPr/>
        </p:nvSpPr>
        <p:spPr bwMode="auto">
          <a:xfrm>
            <a:off x="35814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72" name="Line 180"/>
          <p:cNvSpPr>
            <a:spLocks noChangeShapeType="1"/>
          </p:cNvSpPr>
          <p:nvPr/>
        </p:nvSpPr>
        <p:spPr bwMode="auto">
          <a:xfrm>
            <a:off x="32766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73" name="Line 181"/>
          <p:cNvSpPr>
            <a:spLocks noChangeShapeType="1"/>
          </p:cNvSpPr>
          <p:nvPr/>
        </p:nvSpPr>
        <p:spPr bwMode="auto">
          <a:xfrm>
            <a:off x="41910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74" name="Line 182"/>
          <p:cNvSpPr>
            <a:spLocks noChangeShapeType="1"/>
          </p:cNvSpPr>
          <p:nvPr/>
        </p:nvSpPr>
        <p:spPr bwMode="auto">
          <a:xfrm>
            <a:off x="38862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75" name="Line 183"/>
          <p:cNvSpPr>
            <a:spLocks noChangeShapeType="1"/>
          </p:cNvSpPr>
          <p:nvPr/>
        </p:nvSpPr>
        <p:spPr bwMode="auto">
          <a:xfrm>
            <a:off x="1981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76" name="Line 184"/>
          <p:cNvSpPr>
            <a:spLocks noChangeShapeType="1"/>
          </p:cNvSpPr>
          <p:nvPr/>
        </p:nvSpPr>
        <p:spPr bwMode="auto">
          <a:xfrm>
            <a:off x="1676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77" name="Line 185"/>
          <p:cNvSpPr>
            <a:spLocks noChangeShapeType="1"/>
          </p:cNvSpPr>
          <p:nvPr/>
        </p:nvSpPr>
        <p:spPr bwMode="auto">
          <a:xfrm>
            <a:off x="12192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78" name="Line 186"/>
          <p:cNvSpPr>
            <a:spLocks noChangeShapeType="1"/>
          </p:cNvSpPr>
          <p:nvPr/>
        </p:nvSpPr>
        <p:spPr bwMode="auto">
          <a:xfrm>
            <a:off x="9144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379" name="Rectangle 187" descr="Dark downward diagonal"/>
          <p:cNvSpPr>
            <a:spLocks noChangeArrowheads="1"/>
          </p:cNvSpPr>
          <p:nvPr/>
        </p:nvSpPr>
        <p:spPr bwMode="auto">
          <a:xfrm>
            <a:off x="48768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80" name="Rectangle 188" descr="Dark downward diagonal"/>
          <p:cNvSpPr>
            <a:spLocks noChangeArrowheads="1"/>
          </p:cNvSpPr>
          <p:nvPr/>
        </p:nvSpPr>
        <p:spPr bwMode="auto">
          <a:xfrm>
            <a:off x="31242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81" name="Rectangle 189" descr="Dark downward diagonal"/>
          <p:cNvSpPr>
            <a:spLocks noChangeArrowheads="1"/>
          </p:cNvSpPr>
          <p:nvPr/>
        </p:nvSpPr>
        <p:spPr bwMode="auto">
          <a:xfrm>
            <a:off x="35814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82" name="Rectangle 190" descr="Dark downward diagonal"/>
          <p:cNvSpPr>
            <a:spLocks noChangeArrowheads="1"/>
          </p:cNvSpPr>
          <p:nvPr/>
        </p:nvSpPr>
        <p:spPr bwMode="auto">
          <a:xfrm>
            <a:off x="37338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83" name="Rectangle 191" descr="Dark downward diagonal"/>
          <p:cNvSpPr>
            <a:spLocks noChangeArrowheads="1"/>
          </p:cNvSpPr>
          <p:nvPr/>
        </p:nvSpPr>
        <p:spPr bwMode="auto">
          <a:xfrm>
            <a:off x="41910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84" name="Rectangle 192" descr="Dark downward diagonal"/>
          <p:cNvSpPr>
            <a:spLocks noChangeArrowheads="1"/>
          </p:cNvSpPr>
          <p:nvPr/>
        </p:nvSpPr>
        <p:spPr bwMode="auto">
          <a:xfrm>
            <a:off x="24384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85" name="Rectangle 193" descr="Dark downward diagonal"/>
          <p:cNvSpPr>
            <a:spLocks noChangeArrowheads="1"/>
          </p:cNvSpPr>
          <p:nvPr/>
        </p:nvSpPr>
        <p:spPr bwMode="auto">
          <a:xfrm>
            <a:off x="28956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86" name="Rectangle 194" descr="Dark downward diagonal"/>
          <p:cNvSpPr>
            <a:spLocks noChangeArrowheads="1"/>
          </p:cNvSpPr>
          <p:nvPr/>
        </p:nvSpPr>
        <p:spPr bwMode="auto">
          <a:xfrm>
            <a:off x="1981200" y="3462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87" name="Rectangle 195" descr="Dark downward diagonal"/>
          <p:cNvSpPr>
            <a:spLocks noChangeArrowheads="1"/>
          </p:cNvSpPr>
          <p:nvPr/>
        </p:nvSpPr>
        <p:spPr bwMode="auto">
          <a:xfrm>
            <a:off x="7620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88" name="Rectangle 196" descr="Dark downward diagonal"/>
          <p:cNvSpPr>
            <a:spLocks noChangeArrowheads="1"/>
          </p:cNvSpPr>
          <p:nvPr/>
        </p:nvSpPr>
        <p:spPr bwMode="auto">
          <a:xfrm>
            <a:off x="12192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389" name="Text Box 197"/>
          <p:cNvSpPr txBox="1">
            <a:spLocks noChangeArrowheads="1"/>
          </p:cNvSpPr>
          <p:nvPr/>
        </p:nvSpPr>
        <p:spPr bwMode="auto">
          <a:xfrm>
            <a:off x="914400" y="43005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48390" name="Text Box 198"/>
          <p:cNvSpPr txBox="1">
            <a:spLocks noChangeArrowheads="1"/>
          </p:cNvSpPr>
          <p:nvPr/>
        </p:nvSpPr>
        <p:spPr bwMode="auto">
          <a:xfrm>
            <a:off x="45720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48391" name="Text Box 199"/>
          <p:cNvSpPr txBox="1">
            <a:spLocks noChangeArrowheads="1"/>
          </p:cNvSpPr>
          <p:nvPr/>
        </p:nvSpPr>
        <p:spPr bwMode="auto">
          <a:xfrm>
            <a:off x="32766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48392" name="Text Box 200"/>
          <p:cNvSpPr txBox="1">
            <a:spLocks noChangeArrowheads="1"/>
          </p:cNvSpPr>
          <p:nvPr/>
        </p:nvSpPr>
        <p:spPr bwMode="auto">
          <a:xfrm>
            <a:off x="1676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48393" name="Text Box 201"/>
          <p:cNvSpPr txBox="1">
            <a:spLocks noChangeArrowheads="1"/>
          </p:cNvSpPr>
          <p:nvPr/>
        </p:nvSpPr>
        <p:spPr bwMode="auto">
          <a:xfrm>
            <a:off x="1484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8394" name="Text Box 202"/>
          <p:cNvSpPr txBox="1">
            <a:spLocks noChangeArrowheads="1"/>
          </p:cNvSpPr>
          <p:nvPr/>
        </p:nvSpPr>
        <p:spPr bwMode="auto">
          <a:xfrm>
            <a:off x="27035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8395" name="Text Box 203"/>
          <p:cNvSpPr txBox="1">
            <a:spLocks noChangeArrowheads="1"/>
          </p:cNvSpPr>
          <p:nvPr/>
        </p:nvSpPr>
        <p:spPr bwMode="auto">
          <a:xfrm>
            <a:off x="22463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8397" name="Text Box 205"/>
          <p:cNvSpPr txBox="1">
            <a:spLocks noChangeArrowheads="1"/>
          </p:cNvSpPr>
          <p:nvPr/>
        </p:nvSpPr>
        <p:spPr bwMode="auto">
          <a:xfrm>
            <a:off x="3008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8398" name="Text Box 206"/>
          <p:cNvSpPr txBox="1">
            <a:spLocks noChangeArrowheads="1"/>
          </p:cNvSpPr>
          <p:nvPr/>
        </p:nvSpPr>
        <p:spPr bwMode="auto">
          <a:xfrm>
            <a:off x="41910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8399" name="Text Box 207"/>
          <p:cNvSpPr txBox="1">
            <a:spLocks noChangeArrowheads="1"/>
          </p:cNvSpPr>
          <p:nvPr/>
        </p:nvSpPr>
        <p:spPr bwMode="auto">
          <a:xfrm>
            <a:off x="37338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8400" name="Text Box 208"/>
          <p:cNvSpPr txBox="1">
            <a:spLocks noChangeArrowheads="1"/>
          </p:cNvSpPr>
          <p:nvPr/>
        </p:nvSpPr>
        <p:spPr bwMode="auto">
          <a:xfrm>
            <a:off x="4343400" y="4833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8401" name="Line 209"/>
          <p:cNvSpPr>
            <a:spLocks noChangeShapeType="1"/>
          </p:cNvSpPr>
          <p:nvPr/>
        </p:nvSpPr>
        <p:spPr bwMode="auto">
          <a:xfrm>
            <a:off x="2590800" y="23955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402" name="Text Box 210"/>
          <p:cNvSpPr txBox="1">
            <a:spLocks noChangeArrowheads="1"/>
          </p:cNvSpPr>
          <p:nvPr/>
        </p:nvSpPr>
        <p:spPr bwMode="auto">
          <a:xfrm>
            <a:off x="2438400" y="216693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48403" name="Text Box 211"/>
          <p:cNvSpPr txBox="1">
            <a:spLocks noChangeArrowheads="1"/>
          </p:cNvSpPr>
          <p:nvPr/>
        </p:nvSpPr>
        <p:spPr bwMode="auto">
          <a:xfrm>
            <a:off x="3810000" y="3690938"/>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648404" name="Text Box 212"/>
          <p:cNvSpPr txBox="1">
            <a:spLocks noChangeArrowheads="1"/>
          </p:cNvSpPr>
          <p:nvPr/>
        </p:nvSpPr>
        <p:spPr bwMode="auto">
          <a:xfrm>
            <a:off x="3124200" y="29591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648405" name="Text Box 213"/>
          <p:cNvSpPr txBox="1">
            <a:spLocks noChangeArrowheads="1"/>
          </p:cNvSpPr>
          <p:nvPr/>
        </p:nvSpPr>
        <p:spPr bwMode="auto">
          <a:xfrm>
            <a:off x="34655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48406" name="Line 214"/>
          <p:cNvSpPr>
            <a:spLocks noChangeShapeType="1"/>
          </p:cNvSpPr>
          <p:nvPr/>
        </p:nvSpPr>
        <p:spPr bwMode="auto">
          <a:xfrm>
            <a:off x="3429000" y="32337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407" name="Line 215"/>
          <p:cNvSpPr>
            <a:spLocks noChangeShapeType="1"/>
          </p:cNvSpPr>
          <p:nvPr/>
        </p:nvSpPr>
        <p:spPr bwMode="auto">
          <a:xfrm>
            <a:off x="4114800" y="39957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3"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sz="2000" b="1">
                <a:solidFill>
                  <a:schemeClr val="bg1"/>
                </a:solidFill>
                <a:latin typeface="Tahoma" pitchFamily="34" charset="0"/>
              </a:rPr>
              <a:t>Just a minute</a:t>
            </a:r>
            <a:endParaRPr lang="en-US" sz="2000" b="1">
              <a:solidFill>
                <a:schemeClr val="bg1"/>
              </a:solidFill>
              <a:latin typeface="Tahoma" pitchFamily="34" charset="0"/>
            </a:endParaRPr>
          </a:p>
        </p:txBody>
      </p:sp>
      <p:sp>
        <p:nvSpPr>
          <p:cNvPr id="762884"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IN" sz="2000">
                <a:solidFill>
                  <a:schemeClr val="accent2"/>
                </a:solidFill>
                <a:cs typeface="Times New Roman" pitchFamily="18" charset="0"/>
              </a:rPr>
              <a:t>Answer:</a:t>
            </a:r>
          </a:p>
          <a:p>
            <a:pPr marL="800100" lvl="1" indent="-342900">
              <a:spcBef>
                <a:spcPct val="20000"/>
              </a:spcBef>
              <a:buFontTx/>
              <a:buAutoNum type="alphaLcPeriod"/>
            </a:pPr>
            <a:r>
              <a:rPr lang="en-US">
                <a:solidFill>
                  <a:schemeClr val="accent2"/>
                </a:solidFill>
                <a:cs typeface="Times New Roman" pitchFamily="18" charset="0"/>
              </a:rPr>
              <a:t>4</a:t>
            </a:r>
          </a:p>
          <a:p>
            <a:pPr marL="800100" lvl="1" indent="-342900">
              <a:spcBef>
                <a:spcPct val="20000"/>
              </a:spcBef>
              <a:buFontTx/>
              <a:buAutoNum type="alphaLcPeriod"/>
            </a:pPr>
            <a:r>
              <a:rPr lang="en-US">
                <a:solidFill>
                  <a:schemeClr val="accent2"/>
                </a:solidFill>
                <a:cs typeface="Times New Roman" pitchFamily="18" charset="0"/>
              </a:rPr>
              <a:t>D and E</a:t>
            </a:r>
          </a:p>
          <a:p>
            <a:pPr marL="800100" lvl="1" indent="-342900">
              <a:spcBef>
                <a:spcPct val="20000"/>
              </a:spcBef>
              <a:buFontTx/>
              <a:buAutoNum type="alphaLcPeriod"/>
            </a:pPr>
            <a:r>
              <a:rPr lang="en-US">
                <a:solidFill>
                  <a:schemeClr val="accent2"/>
                </a:solidFill>
                <a:cs typeface="Times New Roman" pitchFamily="18" charset="0"/>
              </a:rPr>
              <a:t>C</a:t>
            </a:r>
          </a:p>
          <a:p>
            <a:pPr marL="800100" lvl="1" indent="-342900">
              <a:spcBef>
                <a:spcPct val="20000"/>
              </a:spcBef>
              <a:buFontTx/>
              <a:buAutoNum type="alphaLcPeriod"/>
            </a:pPr>
            <a:r>
              <a:rPr lang="en-US">
                <a:solidFill>
                  <a:schemeClr val="accent2"/>
                </a:solidFill>
                <a:cs typeface="Times New Roman" pitchFamily="18" charset="0"/>
              </a:rPr>
              <a:t>2</a:t>
            </a:r>
          </a:p>
          <a:p>
            <a:pPr marL="800100" lvl="1" indent="-342900">
              <a:spcBef>
                <a:spcPct val="20000"/>
              </a:spcBef>
              <a:buFontTx/>
              <a:buAutoNum type="alphaLcPeriod"/>
            </a:pPr>
            <a:r>
              <a:rPr lang="en-US">
                <a:solidFill>
                  <a:schemeClr val="accent2"/>
                </a:solidFill>
                <a:cs typeface="Times New Roman" pitchFamily="18" charset="0"/>
              </a:rPr>
              <a:t>H does not have any siblings</a:t>
            </a:r>
          </a:p>
          <a:p>
            <a:pPr marL="800100" lvl="1" indent="-342900">
              <a:spcBef>
                <a:spcPct val="20000"/>
              </a:spcBef>
              <a:buFontTx/>
              <a:buAutoNum type="alphaLcPeriod"/>
            </a:pPr>
            <a:r>
              <a:rPr lang="en-US">
                <a:solidFill>
                  <a:schemeClr val="accent2"/>
                </a:solidFill>
                <a:cs typeface="Times New Roman" pitchFamily="18" charset="0"/>
              </a:rPr>
              <a:t>The only sibling of D is E</a:t>
            </a:r>
          </a:p>
          <a:p>
            <a:pPr marL="800100" lvl="1" indent="-342900">
              <a:spcBef>
                <a:spcPct val="20000"/>
              </a:spcBef>
              <a:buFontTx/>
              <a:buAutoNum type="alphaLcPeriod"/>
            </a:pPr>
            <a:r>
              <a:rPr lang="en-US">
                <a:solidFill>
                  <a:schemeClr val="accent2"/>
                </a:solidFill>
                <a:cs typeface="Times New Roman" pitchFamily="18" charset="0"/>
              </a:rPr>
              <a:t>F, G, H, and 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62884">
                                            <p:txEl>
                                              <p:pRg st="0" end="0"/>
                                            </p:txEl>
                                          </p:spTgt>
                                        </p:tgtEl>
                                        <p:attrNameLst>
                                          <p:attrName>style.visibility</p:attrName>
                                        </p:attrNameLst>
                                      </p:cBhvr>
                                      <p:to>
                                        <p:strVal val="visible"/>
                                      </p:to>
                                    </p:set>
                                    <p:animEffect transition="in" filter="dissolve">
                                      <p:cBhvr>
                                        <p:cTn id="7" dur="500"/>
                                        <p:tgtEl>
                                          <p:spTgt spid="76288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62884">
                                            <p:txEl>
                                              <p:pRg st="1" end="1"/>
                                            </p:txEl>
                                          </p:spTgt>
                                        </p:tgtEl>
                                        <p:attrNameLst>
                                          <p:attrName>style.visibility</p:attrName>
                                        </p:attrNameLst>
                                      </p:cBhvr>
                                      <p:to>
                                        <p:strVal val="visible"/>
                                      </p:to>
                                    </p:set>
                                    <p:animEffect transition="in" filter="dissolve">
                                      <p:cBhvr>
                                        <p:cTn id="10" dur="500"/>
                                        <p:tgtEl>
                                          <p:spTgt spid="762884">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62884">
                                            <p:txEl>
                                              <p:pRg st="2" end="2"/>
                                            </p:txEl>
                                          </p:spTgt>
                                        </p:tgtEl>
                                        <p:attrNameLst>
                                          <p:attrName>style.visibility</p:attrName>
                                        </p:attrNameLst>
                                      </p:cBhvr>
                                      <p:to>
                                        <p:strVal val="visible"/>
                                      </p:to>
                                    </p:set>
                                    <p:animEffect transition="in" filter="dissolve">
                                      <p:cBhvr>
                                        <p:cTn id="13" dur="500"/>
                                        <p:tgtEl>
                                          <p:spTgt spid="762884">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62884">
                                            <p:txEl>
                                              <p:pRg st="3" end="3"/>
                                            </p:txEl>
                                          </p:spTgt>
                                        </p:tgtEl>
                                        <p:attrNameLst>
                                          <p:attrName>style.visibility</p:attrName>
                                        </p:attrNameLst>
                                      </p:cBhvr>
                                      <p:to>
                                        <p:strVal val="visible"/>
                                      </p:to>
                                    </p:set>
                                    <p:animEffect transition="in" filter="dissolve">
                                      <p:cBhvr>
                                        <p:cTn id="16" dur="500"/>
                                        <p:tgtEl>
                                          <p:spTgt spid="762884">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762884">
                                            <p:txEl>
                                              <p:pRg st="4" end="4"/>
                                            </p:txEl>
                                          </p:spTgt>
                                        </p:tgtEl>
                                        <p:attrNameLst>
                                          <p:attrName>style.visibility</p:attrName>
                                        </p:attrNameLst>
                                      </p:cBhvr>
                                      <p:to>
                                        <p:strVal val="visible"/>
                                      </p:to>
                                    </p:set>
                                    <p:animEffect transition="in" filter="dissolve">
                                      <p:cBhvr>
                                        <p:cTn id="19" dur="500"/>
                                        <p:tgtEl>
                                          <p:spTgt spid="762884">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62884">
                                            <p:txEl>
                                              <p:pRg st="5" end="5"/>
                                            </p:txEl>
                                          </p:spTgt>
                                        </p:tgtEl>
                                        <p:attrNameLst>
                                          <p:attrName>style.visibility</p:attrName>
                                        </p:attrNameLst>
                                      </p:cBhvr>
                                      <p:to>
                                        <p:strVal val="visible"/>
                                      </p:to>
                                    </p:set>
                                    <p:animEffect transition="in" filter="dissolve">
                                      <p:cBhvr>
                                        <p:cTn id="22" dur="500"/>
                                        <p:tgtEl>
                                          <p:spTgt spid="762884">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762884">
                                            <p:txEl>
                                              <p:pRg st="6" end="6"/>
                                            </p:txEl>
                                          </p:spTgt>
                                        </p:tgtEl>
                                        <p:attrNameLst>
                                          <p:attrName>style.visibility</p:attrName>
                                        </p:attrNameLst>
                                      </p:cBhvr>
                                      <p:to>
                                        <p:strVal val="visible"/>
                                      </p:to>
                                    </p:set>
                                    <p:animEffect transition="in" filter="dissolve">
                                      <p:cBhvr>
                                        <p:cTn id="25" dur="500"/>
                                        <p:tgtEl>
                                          <p:spTgt spid="762884">
                                            <p:txEl>
                                              <p:pRg st="6" end="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762884">
                                            <p:txEl>
                                              <p:pRg st="7" end="7"/>
                                            </p:txEl>
                                          </p:spTgt>
                                        </p:tgtEl>
                                        <p:attrNameLst>
                                          <p:attrName>style.visibility</p:attrName>
                                        </p:attrNameLst>
                                      </p:cBhvr>
                                      <p:to>
                                        <p:strVal val="visible"/>
                                      </p:to>
                                    </p:set>
                                    <p:animEffect transition="in" filter="dissolve">
                                      <p:cBhvr>
                                        <p:cTn id="28" dur="500"/>
                                        <p:tgtEl>
                                          <p:spTgt spid="7628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316" name="Text Box 76"/>
          <p:cNvSpPr txBox="1">
            <a:spLocks noChangeArrowheads="1"/>
          </p:cNvSpPr>
          <p:nvPr/>
        </p:nvSpPr>
        <p:spPr bwMode="auto">
          <a:xfrm>
            <a:off x="4267200" y="551656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Inorder_suc</a:t>
            </a:r>
          </a:p>
        </p:txBody>
      </p:sp>
      <p:sp>
        <p:nvSpPr>
          <p:cNvPr id="650317" name="Line 77"/>
          <p:cNvSpPr>
            <a:spLocks noChangeShapeType="1"/>
          </p:cNvSpPr>
          <p:nvPr/>
        </p:nvSpPr>
        <p:spPr bwMode="auto">
          <a:xfrm flipH="1" flipV="1">
            <a:off x="4724400" y="5287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318" name="Text Box 78"/>
          <p:cNvSpPr txBox="1">
            <a:spLocks noChangeArrowheads="1"/>
          </p:cNvSpPr>
          <p:nvPr/>
        </p:nvSpPr>
        <p:spPr bwMode="auto">
          <a:xfrm>
            <a:off x="3581400" y="627856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Inorder_suc</a:t>
            </a:r>
          </a:p>
        </p:txBody>
      </p:sp>
      <p:sp>
        <p:nvSpPr>
          <p:cNvPr id="650320" name="Line 80"/>
          <p:cNvSpPr>
            <a:spLocks noChangeShapeType="1"/>
          </p:cNvSpPr>
          <p:nvPr/>
        </p:nvSpPr>
        <p:spPr bwMode="auto">
          <a:xfrm flipV="1">
            <a:off x="4038600" y="6049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322" name="Rectangle 82"/>
          <p:cNvSpPr>
            <a:spLocks noChangeArrowheads="1"/>
          </p:cNvSpPr>
          <p:nvPr/>
        </p:nvSpPr>
        <p:spPr bwMode="auto">
          <a:xfrm>
            <a:off x="1525588" y="1598613"/>
            <a:ext cx="3748087"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72</a:t>
            </a:r>
          </a:p>
        </p:txBody>
      </p:sp>
      <p:sp>
        <p:nvSpPr>
          <p:cNvPr id="650324" name="Text Box 84"/>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50325" name="Text Box 85"/>
          <p:cNvSpPr txBox="1">
            <a:spLocks noChangeArrowheads="1"/>
          </p:cNvSpPr>
          <p:nvPr/>
        </p:nvSpPr>
        <p:spPr bwMode="auto">
          <a:xfrm>
            <a:off x="5486400" y="1371600"/>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Locate the inorder successor of currentNode. Mark it as Inorder_suc. Execute the following steps to locate Inorder_suc:</a:t>
            </a:r>
          </a:p>
          <a:p>
            <a:pPr lvl="1">
              <a:buFontTx/>
              <a:buAutoNum type="alphaLcPeriod"/>
            </a:pPr>
            <a:r>
              <a:rPr lang="en-US" sz="1200">
                <a:solidFill>
                  <a:schemeClr val="accent2"/>
                </a:solidFill>
              </a:rPr>
              <a:t>Mark the right child of currentNode as Inorder_suc.</a:t>
            </a:r>
          </a:p>
          <a:p>
            <a:pPr lvl="1">
              <a:buFontTx/>
              <a:buAutoNum type="alphaLcPeriod"/>
            </a:pPr>
            <a:r>
              <a:rPr lang="en-US" sz="1200">
                <a:solidFill>
                  <a:schemeClr val="accent2"/>
                </a:solidFill>
              </a:rPr>
              <a:t>Repeat until the left child of Inorder_suc becomes NULL:</a:t>
            </a:r>
          </a:p>
          <a:p>
            <a:pPr lvl="2">
              <a:buFontTx/>
              <a:buAutoNum type="romanLcPeriod"/>
            </a:pPr>
            <a:r>
              <a:rPr lang="en-US" sz="1200">
                <a:solidFill>
                  <a:srgbClr val="CC0000"/>
                </a:solidFill>
              </a:rPr>
              <a:t>Make Inorder_suc point to its left child.</a:t>
            </a:r>
          </a:p>
          <a:p>
            <a:pPr>
              <a:buFontTx/>
              <a:buAutoNum type="arabicPeriod"/>
            </a:pPr>
            <a:endParaRPr lang="en-US" sz="1200">
              <a:solidFill>
                <a:schemeClr val="accent2"/>
              </a:solidFill>
            </a:endParaRPr>
          </a:p>
          <a:p>
            <a:pPr>
              <a:buFontTx/>
              <a:buAutoNum type="arabicPeriod"/>
            </a:pPr>
            <a:r>
              <a:rPr lang="en-US" sz="1200">
                <a:solidFill>
                  <a:schemeClr val="accent2"/>
                </a:solidFill>
              </a:rPr>
              <a:t>Replace the information held by currentNode with that of Inorder_suc.</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node marked Inorder_suc is a leaf node:</a:t>
            </a:r>
          </a:p>
          <a:p>
            <a:pPr lvl="1">
              <a:buFontTx/>
              <a:buAutoNum type="alphaLcPeriod"/>
            </a:pPr>
            <a:r>
              <a:rPr lang="en-US" sz="1200">
                <a:solidFill>
                  <a:schemeClr val="accent2"/>
                </a:solidFill>
              </a:rPr>
              <a:t>Delete the node marked Inorder_suc by using the algorithm for Case I.</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node marked Inorder_suc has one child:</a:t>
            </a:r>
          </a:p>
          <a:p>
            <a:pPr lvl="1">
              <a:buFontTx/>
              <a:buAutoNum type="alphaLcPeriod"/>
            </a:pPr>
            <a:r>
              <a:rPr lang="en-US" sz="1200">
                <a:solidFill>
                  <a:schemeClr val="accent2"/>
                </a:solidFill>
              </a:rPr>
              <a:t>Delete the node marked Inorder_suc by using the algorithm for Case II.</a:t>
            </a:r>
          </a:p>
          <a:p>
            <a:pPr lvl="1">
              <a:buFontTx/>
              <a:buAutoNum type="alphaLcPeriod"/>
            </a:pPr>
            <a:endParaRPr lang="en-US" sz="1200">
              <a:solidFill>
                <a:schemeClr val="accent2"/>
              </a:solidFill>
            </a:endParaRPr>
          </a:p>
        </p:txBody>
      </p:sp>
      <p:sp>
        <p:nvSpPr>
          <p:cNvPr id="650390" name="Line 150"/>
          <p:cNvSpPr>
            <a:spLocks noChangeShapeType="1"/>
          </p:cNvSpPr>
          <p:nvPr/>
        </p:nvSpPr>
        <p:spPr bwMode="auto">
          <a:xfrm>
            <a:off x="3657600" y="3767138"/>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391" name="Line 151"/>
          <p:cNvSpPr>
            <a:spLocks noChangeShapeType="1"/>
          </p:cNvSpPr>
          <p:nvPr/>
        </p:nvSpPr>
        <p:spPr bwMode="auto">
          <a:xfrm>
            <a:off x="4306888" y="4452938"/>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392" name="Line 152"/>
          <p:cNvSpPr>
            <a:spLocks noChangeShapeType="1"/>
          </p:cNvSpPr>
          <p:nvPr/>
        </p:nvSpPr>
        <p:spPr bwMode="auto">
          <a:xfrm flipH="1">
            <a:off x="2743200" y="3767138"/>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393" name="Line 153"/>
          <p:cNvSpPr>
            <a:spLocks noChangeShapeType="1"/>
          </p:cNvSpPr>
          <p:nvPr/>
        </p:nvSpPr>
        <p:spPr bwMode="auto">
          <a:xfrm flipH="1">
            <a:off x="4191000" y="5291138"/>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394" name="Line 154"/>
          <p:cNvSpPr>
            <a:spLocks noChangeShapeType="1"/>
          </p:cNvSpPr>
          <p:nvPr/>
        </p:nvSpPr>
        <p:spPr bwMode="auto">
          <a:xfrm flipH="1">
            <a:off x="3352800" y="4452938"/>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395" name="Line 155"/>
          <p:cNvSpPr>
            <a:spLocks noChangeShapeType="1"/>
          </p:cNvSpPr>
          <p:nvPr/>
        </p:nvSpPr>
        <p:spPr bwMode="auto">
          <a:xfrm flipH="1">
            <a:off x="990600" y="3767138"/>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396" name="Line 156"/>
          <p:cNvSpPr>
            <a:spLocks noChangeShapeType="1"/>
          </p:cNvSpPr>
          <p:nvPr/>
        </p:nvSpPr>
        <p:spPr bwMode="auto">
          <a:xfrm flipH="1">
            <a:off x="1752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397" name="Rectangle 157"/>
          <p:cNvSpPr>
            <a:spLocks noChangeArrowheads="1"/>
          </p:cNvSpPr>
          <p:nvPr/>
        </p:nvSpPr>
        <p:spPr bwMode="auto">
          <a:xfrm>
            <a:off x="2286000" y="26241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398" name="Line 158"/>
          <p:cNvSpPr>
            <a:spLocks noChangeShapeType="1"/>
          </p:cNvSpPr>
          <p:nvPr/>
        </p:nvSpPr>
        <p:spPr bwMode="auto">
          <a:xfrm>
            <a:off x="2895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399" name="Rectangle 159"/>
          <p:cNvSpPr>
            <a:spLocks noChangeArrowheads="1"/>
          </p:cNvSpPr>
          <p:nvPr/>
        </p:nvSpPr>
        <p:spPr bwMode="auto">
          <a:xfrm>
            <a:off x="31242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00" name="Rectangle 160"/>
          <p:cNvSpPr>
            <a:spLocks noChangeArrowheads="1"/>
          </p:cNvSpPr>
          <p:nvPr/>
        </p:nvSpPr>
        <p:spPr bwMode="auto">
          <a:xfrm>
            <a:off x="3773488"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01" name="Rectangle 161"/>
          <p:cNvSpPr>
            <a:spLocks noChangeArrowheads="1"/>
          </p:cNvSpPr>
          <p:nvPr/>
        </p:nvSpPr>
        <p:spPr bwMode="auto">
          <a:xfrm>
            <a:off x="3733800" y="5748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02" name="Rectangle 162"/>
          <p:cNvSpPr>
            <a:spLocks noChangeArrowheads="1"/>
          </p:cNvSpPr>
          <p:nvPr/>
        </p:nvSpPr>
        <p:spPr bwMode="auto">
          <a:xfrm>
            <a:off x="3048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03" name="Rectangle 163"/>
          <p:cNvSpPr>
            <a:spLocks noChangeArrowheads="1"/>
          </p:cNvSpPr>
          <p:nvPr/>
        </p:nvSpPr>
        <p:spPr bwMode="auto">
          <a:xfrm>
            <a:off x="44196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04" name="Rectangle 164"/>
          <p:cNvSpPr>
            <a:spLocks noChangeArrowheads="1"/>
          </p:cNvSpPr>
          <p:nvPr/>
        </p:nvSpPr>
        <p:spPr bwMode="auto">
          <a:xfrm>
            <a:off x="2438400"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05" name="Rectangle 165"/>
          <p:cNvSpPr>
            <a:spLocks noChangeArrowheads="1"/>
          </p:cNvSpPr>
          <p:nvPr/>
        </p:nvSpPr>
        <p:spPr bwMode="auto">
          <a:xfrm>
            <a:off x="1524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06" name="Rectangle 166"/>
          <p:cNvSpPr>
            <a:spLocks noChangeArrowheads="1"/>
          </p:cNvSpPr>
          <p:nvPr/>
        </p:nvSpPr>
        <p:spPr bwMode="auto">
          <a:xfrm>
            <a:off x="762000" y="43005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07" name="Text Box 167"/>
          <p:cNvSpPr txBox="1">
            <a:spLocks noChangeArrowheads="1"/>
          </p:cNvSpPr>
          <p:nvPr/>
        </p:nvSpPr>
        <p:spPr bwMode="auto">
          <a:xfrm>
            <a:off x="2438400" y="26241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50408" name="Text Box 168"/>
          <p:cNvSpPr txBox="1">
            <a:spLocks noChangeArrowheads="1"/>
          </p:cNvSpPr>
          <p:nvPr/>
        </p:nvSpPr>
        <p:spPr bwMode="auto">
          <a:xfrm>
            <a:off x="3200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50409" name="Text Box 169"/>
          <p:cNvSpPr txBox="1">
            <a:spLocks noChangeArrowheads="1"/>
          </p:cNvSpPr>
          <p:nvPr/>
        </p:nvSpPr>
        <p:spPr bwMode="auto">
          <a:xfrm>
            <a:off x="2590800" y="4224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50410" name="Text Box 170"/>
          <p:cNvSpPr txBox="1">
            <a:spLocks noChangeArrowheads="1"/>
          </p:cNvSpPr>
          <p:nvPr/>
        </p:nvSpPr>
        <p:spPr bwMode="auto">
          <a:xfrm>
            <a:off x="3925888" y="4224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50411" name="Text Box 171"/>
          <p:cNvSpPr txBox="1">
            <a:spLocks noChangeArrowheads="1"/>
          </p:cNvSpPr>
          <p:nvPr/>
        </p:nvSpPr>
        <p:spPr bwMode="auto">
          <a:xfrm>
            <a:off x="3886200" y="57642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p:txBody>
      </p:sp>
      <p:sp>
        <p:nvSpPr>
          <p:cNvPr id="650412" name="Line 172"/>
          <p:cNvSpPr>
            <a:spLocks noChangeShapeType="1"/>
          </p:cNvSpPr>
          <p:nvPr/>
        </p:nvSpPr>
        <p:spPr bwMode="auto">
          <a:xfrm>
            <a:off x="27432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13" name="Line 173"/>
          <p:cNvSpPr>
            <a:spLocks noChangeShapeType="1"/>
          </p:cNvSpPr>
          <p:nvPr/>
        </p:nvSpPr>
        <p:spPr bwMode="auto">
          <a:xfrm>
            <a:off x="24384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14" name="Line 174"/>
          <p:cNvSpPr>
            <a:spLocks noChangeShapeType="1"/>
          </p:cNvSpPr>
          <p:nvPr/>
        </p:nvSpPr>
        <p:spPr bwMode="auto">
          <a:xfrm>
            <a:off x="3505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15" name="Line 175"/>
          <p:cNvSpPr>
            <a:spLocks noChangeShapeType="1"/>
          </p:cNvSpPr>
          <p:nvPr/>
        </p:nvSpPr>
        <p:spPr bwMode="auto">
          <a:xfrm>
            <a:off x="3200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16" name="Line 176"/>
          <p:cNvSpPr>
            <a:spLocks noChangeShapeType="1"/>
          </p:cNvSpPr>
          <p:nvPr/>
        </p:nvSpPr>
        <p:spPr bwMode="auto">
          <a:xfrm>
            <a:off x="28956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17" name="Line 177"/>
          <p:cNvSpPr>
            <a:spLocks noChangeShapeType="1"/>
          </p:cNvSpPr>
          <p:nvPr/>
        </p:nvSpPr>
        <p:spPr bwMode="auto">
          <a:xfrm>
            <a:off x="25908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18" name="Line 178"/>
          <p:cNvSpPr>
            <a:spLocks noChangeShapeType="1"/>
          </p:cNvSpPr>
          <p:nvPr/>
        </p:nvSpPr>
        <p:spPr bwMode="auto">
          <a:xfrm>
            <a:off x="42306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19" name="Line 179"/>
          <p:cNvSpPr>
            <a:spLocks noChangeShapeType="1"/>
          </p:cNvSpPr>
          <p:nvPr/>
        </p:nvSpPr>
        <p:spPr bwMode="auto">
          <a:xfrm>
            <a:off x="39258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20" name="Line 180"/>
          <p:cNvSpPr>
            <a:spLocks noChangeShapeType="1"/>
          </p:cNvSpPr>
          <p:nvPr/>
        </p:nvSpPr>
        <p:spPr bwMode="auto">
          <a:xfrm>
            <a:off x="48768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21" name="Line 181"/>
          <p:cNvSpPr>
            <a:spLocks noChangeShapeType="1"/>
          </p:cNvSpPr>
          <p:nvPr/>
        </p:nvSpPr>
        <p:spPr bwMode="auto">
          <a:xfrm>
            <a:off x="45720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22" name="Line 182"/>
          <p:cNvSpPr>
            <a:spLocks noChangeShapeType="1"/>
          </p:cNvSpPr>
          <p:nvPr/>
        </p:nvSpPr>
        <p:spPr bwMode="auto">
          <a:xfrm>
            <a:off x="35814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23" name="Line 183"/>
          <p:cNvSpPr>
            <a:spLocks noChangeShapeType="1"/>
          </p:cNvSpPr>
          <p:nvPr/>
        </p:nvSpPr>
        <p:spPr bwMode="auto">
          <a:xfrm>
            <a:off x="32766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24" name="Line 184"/>
          <p:cNvSpPr>
            <a:spLocks noChangeShapeType="1"/>
          </p:cNvSpPr>
          <p:nvPr/>
        </p:nvSpPr>
        <p:spPr bwMode="auto">
          <a:xfrm>
            <a:off x="41910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25" name="Line 185"/>
          <p:cNvSpPr>
            <a:spLocks noChangeShapeType="1"/>
          </p:cNvSpPr>
          <p:nvPr/>
        </p:nvSpPr>
        <p:spPr bwMode="auto">
          <a:xfrm>
            <a:off x="38862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26" name="Line 186"/>
          <p:cNvSpPr>
            <a:spLocks noChangeShapeType="1"/>
          </p:cNvSpPr>
          <p:nvPr/>
        </p:nvSpPr>
        <p:spPr bwMode="auto">
          <a:xfrm>
            <a:off x="1981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27" name="Line 187"/>
          <p:cNvSpPr>
            <a:spLocks noChangeShapeType="1"/>
          </p:cNvSpPr>
          <p:nvPr/>
        </p:nvSpPr>
        <p:spPr bwMode="auto">
          <a:xfrm>
            <a:off x="1676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28" name="Line 188"/>
          <p:cNvSpPr>
            <a:spLocks noChangeShapeType="1"/>
          </p:cNvSpPr>
          <p:nvPr/>
        </p:nvSpPr>
        <p:spPr bwMode="auto">
          <a:xfrm>
            <a:off x="12192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29" name="Line 189"/>
          <p:cNvSpPr>
            <a:spLocks noChangeShapeType="1"/>
          </p:cNvSpPr>
          <p:nvPr/>
        </p:nvSpPr>
        <p:spPr bwMode="auto">
          <a:xfrm>
            <a:off x="9144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30" name="Rectangle 190" descr="Dark downward diagonal"/>
          <p:cNvSpPr>
            <a:spLocks noChangeArrowheads="1"/>
          </p:cNvSpPr>
          <p:nvPr/>
        </p:nvSpPr>
        <p:spPr bwMode="auto">
          <a:xfrm>
            <a:off x="48768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31" name="Rectangle 191" descr="Dark downward diagonal"/>
          <p:cNvSpPr>
            <a:spLocks noChangeArrowheads="1"/>
          </p:cNvSpPr>
          <p:nvPr/>
        </p:nvSpPr>
        <p:spPr bwMode="auto">
          <a:xfrm>
            <a:off x="31242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32" name="Rectangle 192" descr="Dark downward diagonal"/>
          <p:cNvSpPr>
            <a:spLocks noChangeArrowheads="1"/>
          </p:cNvSpPr>
          <p:nvPr/>
        </p:nvSpPr>
        <p:spPr bwMode="auto">
          <a:xfrm>
            <a:off x="35814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33" name="Rectangle 193" descr="Dark downward diagonal"/>
          <p:cNvSpPr>
            <a:spLocks noChangeArrowheads="1"/>
          </p:cNvSpPr>
          <p:nvPr/>
        </p:nvSpPr>
        <p:spPr bwMode="auto">
          <a:xfrm>
            <a:off x="37338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34" name="Rectangle 194" descr="Dark downward diagonal"/>
          <p:cNvSpPr>
            <a:spLocks noChangeArrowheads="1"/>
          </p:cNvSpPr>
          <p:nvPr/>
        </p:nvSpPr>
        <p:spPr bwMode="auto">
          <a:xfrm>
            <a:off x="41910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35" name="Rectangle 195" descr="Dark downward diagonal"/>
          <p:cNvSpPr>
            <a:spLocks noChangeArrowheads="1"/>
          </p:cNvSpPr>
          <p:nvPr/>
        </p:nvSpPr>
        <p:spPr bwMode="auto">
          <a:xfrm>
            <a:off x="24384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36" name="Rectangle 196" descr="Dark downward diagonal"/>
          <p:cNvSpPr>
            <a:spLocks noChangeArrowheads="1"/>
          </p:cNvSpPr>
          <p:nvPr/>
        </p:nvSpPr>
        <p:spPr bwMode="auto">
          <a:xfrm>
            <a:off x="28956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37" name="Rectangle 197" descr="Dark downward diagonal"/>
          <p:cNvSpPr>
            <a:spLocks noChangeArrowheads="1"/>
          </p:cNvSpPr>
          <p:nvPr/>
        </p:nvSpPr>
        <p:spPr bwMode="auto">
          <a:xfrm>
            <a:off x="1981200" y="3462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38" name="Rectangle 198" descr="Dark downward diagonal"/>
          <p:cNvSpPr>
            <a:spLocks noChangeArrowheads="1"/>
          </p:cNvSpPr>
          <p:nvPr/>
        </p:nvSpPr>
        <p:spPr bwMode="auto">
          <a:xfrm>
            <a:off x="7620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39" name="Rectangle 199" descr="Dark downward diagonal"/>
          <p:cNvSpPr>
            <a:spLocks noChangeArrowheads="1"/>
          </p:cNvSpPr>
          <p:nvPr/>
        </p:nvSpPr>
        <p:spPr bwMode="auto">
          <a:xfrm>
            <a:off x="12192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440" name="Text Box 200"/>
          <p:cNvSpPr txBox="1">
            <a:spLocks noChangeArrowheads="1"/>
          </p:cNvSpPr>
          <p:nvPr/>
        </p:nvSpPr>
        <p:spPr bwMode="auto">
          <a:xfrm>
            <a:off x="914400" y="43005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50441" name="Text Box 201"/>
          <p:cNvSpPr txBox="1">
            <a:spLocks noChangeArrowheads="1"/>
          </p:cNvSpPr>
          <p:nvPr/>
        </p:nvSpPr>
        <p:spPr bwMode="auto">
          <a:xfrm>
            <a:off x="45720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50442" name="Text Box 202"/>
          <p:cNvSpPr txBox="1">
            <a:spLocks noChangeArrowheads="1"/>
          </p:cNvSpPr>
          <p:nvPr/>
        </p:nvSpPr>
        <p:spPr bwMode="auto">
          <a:xfrm>
            <a:off x="32766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50443" name="Text Box 203"/>
          <p:cNvSpPr txBox="1">
            <a:spLocks noChangeArrowheads="1"/>
          </p:cNvSpPr>
          <p:nvPr/>
        </p:nvSpPr>
        <p:spPr bwMode="auto">
          <a:xfrm>
            <a:off x="1676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50444" name="Text Box 204"/>
          <p:cNvSpPr txBox="1">
            <a:spLocks noChangeArrowheads="1"/>
          </p:cNvSpPr>
          <p:nvPr/>
        </p:nvSpPr>
        <p:spPr bwMode="auto">
          <a:xfrm>
            <a:off x="1484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0445" name="Text Box 205"/>
          <p:cNvSpPr txBox="1">
            <a:spLocks noChangeArrowheads="1"/>
          </p:cNvSpPr>
          <p:nvPr/>
        </p:nvSpPr>
        <p:spPr bwMode="auto">
          <a:xfrm>
            <a:off x="27035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0446" name="Text Box 206"/>
          <p:cNvSpPr txBox="1">
            <a:spLocks noChangeArrowheads="1"/>
          </p:cNvSpPr>
          <p:nvPr/>
        </p:nvSpPr>
        <p:spPr bwMode="auto">
          <a:xfrm>
            <a:off x="22463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0448" name="Text Box 208"/>
          <p:cNvSpPr txBox="1">
            <a:spLocks noChangeArrowheads="1"/>
          </p:cNvSpPr>
          <p:nvPr/>
        </p:nvSpPr>
        <p:spPr bwMode="auto">
          <a:xfrm>
            <a:off x="3008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0449" name="Text Box 209"/>
          <p:cNvSpPr txBox="1">
            <a:spLocks noChangeArrowheads="1"/>
          </p:cNvSpPr>
          <p:nvPr/>
        </p:nvSpPr>
        <p:spPr bwMode="auto">
          <a:xfrm>
            <a:off x="41910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0450" name="Text Box 210"/>
          <p:cNvSpPr txBox="1">
            <a:spLocks noChangeArrowheads="1"/>
          </p:cNvSpPr>
          <p:nvPr/>
        </p:nvSpPr>
        <p:spPr bwMode="auto">
          <a:xfrm>
            <a:off x="37338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0451" name="Text Box 211"/>
          <p:cNvSpPr txBox="1">
            <a:spLocks noChangeArrowheads="1"/>
          </p:cNvSpPr>
          <p:nvPr/>
        </p:nvSpPr>
        <p:spPr bwMode="auto">
          <a:xfrm>
            <a:off x="4343400" y="4833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0452" name="Line 212"/>
          <p:cNvSpPr>
            <a:spLocks noChangeShapeType="1"/>
          </p:cNvSpPr>
          <p:nvPr/>
        </p:nvSpPr>
        <p:spPr bwMode="auto">
          <a:xfrm>
            <a:off x="2590800" y="23955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53" name="Text Box 213"/>
          <p:cNvSpPr txBox="1">
            <a:spLocks noChangeArrowheads="1"/>
          </p:cNvSpPr>
          <p:nvPr/>
        </p:nvSpPr>
        <p:spPr bwMode="auto">
          <a:xfrm>
            <a:off x="2438400" y="216693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50454" name="Text Box 214"/>
          <p:cNvSpPr txBox="1">
            <a:spLocks noChangeArrowheads="1"/>
          </p:cNvSpPr>
          <p:nvPr/>
        </p:nvSpPr>
        <p:spPr bwMode="auto">
          <a:xfrm>
            <a:off x="3810000" y="3690938"/>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650455" name="Text Box 215"/>
          <p:cNvSpPr txBox="1">
            <a:spLocks noChangeArrowheads="1"/>
          </p:cNvSpPr>
          <p:nvPr/>
        </p:nvSpPr>
        <p:spPr bwMode="auto">
          <a:xfrm>
            <a:off x="3124200" y="29591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650456" name="Text Box 216"/>
          <p:cNvSpPr txBox="1">
            <a:spLocks noChangeArrowheads="1"/>
          </p:cNvSpPr>
          <p:nvPr/>
        </p:nvSpPr>
        <p:spPr bwMode="auto">
          <a:xfrm>
            <a:off x="34655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0457" name="Line 217"/>
          <p:cNvSpPr>
            <a:spLocks noChangeShapeType="1"/>
          </p:cNvSpPr>
          <p:nvPr/>
        </p:nvSpPr>
        <p:spPr bwMode="auto">
          <a:xfrm>
            <a:off x="3429000" y="32337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458" name="Line 218"/>
          <p:cNvSpPr>
            <a:spLocks noChangeShapeType="1"/>
          </p:cNvSpPr>
          <p:nvPr/>
        </p:nvSpPr>
        <p:spPr bwMode="auto">
          <a:xfrm>
            <a:off x="4114800" y="39957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0320"/>
                                        </p:tgtEl>
                                        <p:attrNameLst>
                                          <p:attrName>style.visibility</p:attrName>
                                        </p:attrNameLst>
                                      </p:cBhvr>
                                      <p:to>
                                        <p:strVal val="visible"/>
                                      </p:to>
                                    </p:set>
                                    <p:animEffect transition="in" filter="dissolve">
                                      <p:cBhvr>
                                        <p:cTn id="7" dur="500"/>
                                        <p:tgtEl>
                                          <p:spTgt spid="65032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0318"/>
                                        </p:tgtEl>
                                        <p:attrNameLst>
                                          <p:attrName>style.visibility</p:attrName>
                                        </p:attrNameLst>
                                      </p:cBhvr>
                                      <p:to>
                                        <p:strVal val="visible"/>
                                      </p:to>
                                    </p:set>
                                    <p:animEffect transition="in" filter="dissolve">
                                      <p:cBhvr>
                                        <p:cTn id="10" dur="500"/>
                                        <p:tgtEl>
                                          <p:spTgt spid="650318"/>
                                        </p:tgtEl>
                                      </p:cBhvr>
                                    </p:animEffect>
                                  </p:childTnLst>
                                </p:cTn>
                              </p:par>
                              <p:par>
                                <p:cTn id="11" presetID="9" presetClass="exit" presetSubtype="0" fill="hold" grpId="0" nodeType="withEffect">
                                  <p:stCondLst>
                                    <p:cond delay="0"/>
                                  </p:stCondLst>
                                  <p:childTnLst>
                                    <p:animEffect transition="out" filter="dissolve">
                                      <p:cBhvr>
                                        <p:cTn id="12" dur="500"/>
                                        <p:tgtEl>
                                          <p:spTgt spid="650317"/>
                                        </p:tgtEl>
                                      </p:cBhvr>
                                    </p:animEffect>
                                    <p:set>
                                      <p:cBhvr>
                                        <p:cTn id="13" dur="1" fill="hold">
                                          <p:stCondLst>
                                            <p:cond delay="499"/>
                                          </p:stCondLst>
                                        </p:cTn>
                                        <p:tgtEl>
                                          <p:spTgt spid="650317"/>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650316"/>
                                        </p:tgtEl>
                                      </p:cBhvr>
                                    </p:animEffect>
                                    <p:set>
                                      <p:cBhvr>
                                        <p:cTn id="16" dur="1" fill="hold">
                                          <p:stCondLst>
                                            <p:cond delay="499"/>
                                          </p:stCondLst>
                                        </p:cTn>
                                        <p:tgtEl>
                                          <p:spTgt spid="6503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316" grpId="0"/>
      <p:bldP spid="650317" grpId="0" animBg="1"/>
      <p:bldP spid="650318" grpId="0"/>
      <p:bldP spid="650320"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364" name="Text Box 76"/>
          <p:cNvSpPr txBox="1">
            <a:spLocks noChangeArrowheads="1"/>
          </p:cNvSpPr>
          <p:nvPr/>
        </p:nvSpPr>
        <p:spPr bwMode="auto">
          <a:xfrm>
            <a:off x="3581400" y="627856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Inorder_suc</a:t>
            </a:r>
          </a:p>
        </p:txBody>
      </p:sp>
      <p:sp>
        <p:nvSpPr>
          <p:cNvPr id="652365" name="Line 77"/>
          <p:cNvSpPr>
            <a:spLocks noChangeShapeType="1"/>
          </p:cNvSpPr>
          <p:nvPr/>
        </p:nvSpPr>
        <p:spPr bwMode="auto">
          <a:xfrm flipV="1">
            <a:off x="4038600" y="6049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67" name="Rectangle 79"/>
          <p:cNvSpPr>
            <a:spLocks noChangeArrowheads="1"/>
          </p:cNvSpPr>
          <p:nvPr/>
        </p:nvSpPr>
        <p:spPr bwMode="auto">
          <a:xfrm>
            <a:off x="1525588" y="1598613"/>
            <a:ext cx="3748087"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72</a:t>
            </a:r>
          </a:p>
        </p:txBody>
      </p:sp>
      <p:sp>
        <p:nvSpPr>
          <p:cNvPr id="652370" name="Text Box 8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52371" name="Text Box 83"/>
          <p:cNvSpPr txBox="1">
            <a:spLocks noChangeArrowheads="1"/>
          </p:cNvSpPr>
          <p:nvPr/>
        </p:nvSpPr>
        <p:spPr bwMode="auto">
          <a:xfrm>
            <a:off x="5486400" y="1371600"/>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Locate the inorder successor of currentNode. Mark it as Inorder_suc. Execute the following steps to locate Inorder_suc:</a:t>
            </a:r>
          </a:p>
          <a:p>
            <a:pPr lvl="1">
              <a:buFontTx/>
              <a:buAutoNum type="alphaLcPeriod"/>
            </a:pPr>
            <a:r>
              <a:rPr lang="en-US" sz="1200">
                <a:solidFill>
                  <a:schemeClr val="accent2"/>
                </a:solidFill>
              </a:rPr>
              <a:t>Mark the right child of currentNode as Inorder_suc.</a:t>
            </a:r>
          </a:p>
          <a:p>
            <a:pPr lvl="1">
              <a:buFontTx/>
              <a:buAutoNum type="alphaLcPeriod"/>
            </a:pPr>
            <a:r>
              <a:rPr lang="en-US" sz="1200">
                <a:solidFill>
                  <a:schemeClr val="accent2"/>
                </a:solidFill>
              </a:rPr>
              <a:t>Repeat until the left child of Inorder_suc becomes NULL:</a:t>
            </a:r>
          </a:p>
          <a:p>
            <a:pPr lvl="2">
              <a:buFontTx/>
              <a:buAutoNum type="romanLcPeriod"/>
            </a:pPr>
            <a:r>
              <a:rPr lang="en-US" sz="1200">
                <a:solidFill>
                  <a:schemeClr val="accent2"/>
                </a:solidFill>
              </a:rPr>
              <a:t>Make Inorder_suc point to its left child.</a:t>
            </a:r>
          </a:p>
          <a:p>
            <a:pPr>
              <a:buFontTx/>
              <a:buAutoNum type="arabicPeriod"/>
            </a:pPr>
            <a:endParaRPr lang="en-US" sz="1200">
              <a:solidFill>
                <a:srgbClr val="CC0000"/>
              </a:solidFill>
            </a:endParaRPr>
          </a:p>
          <a:p>
            <a:pPr>
              <a:buFontTx/>
              <a:buAutoNum type="arabicPeriod"/>
            </a:pPr>
            <a:r>
              <a:rPr lang="en-US" sz="1200">
                <a:solidFill>
                  <a:srgbClr val="CC0000"/>
                </a:solidFill>
              </a:rPr>
              <a:t>Replace the information held by currentNode with that of Inorder_suc.</a:t>
            </a:r>
          </a:p>
          <a:p>
            <a:pPr>
              <a:buFontTx/>
              <a:buAutoNum type="arabicPeriod"/>
            </a:pPr>
            <a:endParaRPr lang="en-US" sz="1200">
              <a:solidFill>
                <a:srgbClr val="CC0000"/>
              </a:solidFill>
            </a:endParaRPr>
          </a:p>
          <a:p>
            <a:pPr>
              <a:buFontTx/>
              <a:buAutoNum type="arabicPeriod"/>
            </a:pPr>
            <a:r>
              <a:rPr lang="en-US" sz="1200">
                <a:solidFill>
                  <a:schemeClr val="accent2"/>
                </a:solidFill>
              </a:rPr>
              <a:t>If the node marked Inorder_suc is a leaf node:</a:t>
            </a:r>
          </a:p>
          <a:p>
            <a:pPr lvl="1">
              <a:buFontTx/>
              <a:buAutoNum type="alphaLcPeriod"/>
            </a:pPr>
            <a:r>
              <a:rPr lang="en-US" sz="1200">
                <a:solidFill>
                  <a:schemeClr val="accent2"/>
                </a:solidFill>
              </a:rPr>
              <a:t>Delete the node marked Inorder_suc by using the algorithm for Case I.</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node marked Inorder_suc has one child:</a:t>
            </a:r>
          </a:p>
          <a:p>
            <a:pPr lvl="1">
              <a:buFontTx/>
              <a:buAutoNum type="alphaLcPeriod"/>
            </a:pPr>
            <a:r>
              <a:rPr lang="en-US" sz="1200">
                <a:solidFill>
                  <a:schemeClr val="accent2"/>
                </a:solidFill>
              </a:rPr>
              <a:t>Delete the node marked Inorder_suc by using the algorithm for Case II.</a:t>
            </a:r>
          </a:p>
          <a:p>
            <a:pPr lvl="1">
              <a:buFontTx/>
              <a:buAutoNum type="alphaLcPeriod"/>
            </a:pPr>
            <a:endParaRPr lang="en-US" sz="1200">
              <a:solidFill>
                <a:schemeClr val="accent2"/>
              </a:solidFill>
            </a:endParaRPr>
          </a:p>
        </p:txBody>
      </p:sp>
      <p:sp>
        <p:nvSpPr>
          <p:cNvPr id="652373" name="Line 85"/>
          <p:cNvSpPr>
            <a:spLocks noChangeShapeType="1"/>
          </p:cNvSpPr>
          <p:nvPr/>
        </p:nvSpPr>
        <p:spPr bwMode="auto">
          <a:xfrm>
            <a:off x="3657600" y="3767138"/>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74" name="Line 86"/>
          <p:cNvSpPr>
            <a:spLocks noChangeShapeType="1"/>
          </p:cNvSpPr>
          <p:nvPr/>
        </p:nvSpPr>
        <p:spPr bwMode="auto">
          <a:xfrm>
            <a:off x="4306888" y="4452938"/>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75" name="Line 87"/>
          <p:cNvSpPr>
            <a:spLocks noChangeShapeType="1"/>
          </p:cNvSpPr>
          <p:nvPr/>
        </p:nvSpPr>
        <p:spPr bwMode="auto">
          <a:xfrm flipH="1">
            <a:off x="2743200" y="3767138"/>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76" name="Line 88"/>
          <p:cNvSpPr>
            <a:spLocks noChangeShapeType="1"/>
          </p:cNvSpPr>
          <p:nvPr/>
        </p:nvSpPr>
        <p:spPr bwMode="auto">
          <a:xfrm flipH="1">
            <a:off x="4191000" y="5291138"/>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77" name="Line 89"/>
          <p:cNvSpPr>
            <a:spLocks noChangeShapeType="1"/>
          </p:cNvSpPr>
          <p:nvPr/>
        </p:nvSpPr>
        <p:spPr bwMode="auto">
          <a:xfrm flipH="1">
            <a:off x="3352800" y="4452938"/>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78" name="Line 90"/>
          <p:cNvSpPr>
            <a:spLocks noChangeShapeType="1"/>
          </p:cNvSpPr>
          <p:nvPr/>
        </p:nvSpPr>
        <p:spPr bwMode="auto">
          <a:xfrm flipH="1">
            <a:off x="990600" y="3767138"/>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79" name="Line 91"/>
          <p:cNvSpPr>
            <a:spLocks noChangeShapeType="1"/>
          </p:cNvSpPr>
          <p:nvPr/>
        </p:nvSpPr>
        <p:spPr bwMode="auto">
          <a:xfrm flipH="1">
            <a:off x="1752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80" name="Rectangle 92"/>
          <p:cNvSpPr>
            <a:spLocks noChangeArrowheads="1"/>
          </p:cNvSpPr>
          <p:nvPr/>
        </p:nvSpPr>
        <p:spPr bwMode="auto">
          <a:xfrm>
            <a:off x="2286000" y="26241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381" name="Line 93"/>
          <p:cNvSpPr>
            <a:spLocks noChangeShapeType="1"/>
          </p:cNvSpPr>
          <p:nvPr/>
        </p:nvSpPr>
        <p:spPr bwMode="auto">
          <a:xfrm>
            <a:off x="2895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82" name="Rectangle 94"/>
          <p:cNvSpPr>
            <a:spLocks noChangeArrowheads="1"/>
          </p:cNvSpPr>
          <p:nvPr/>
        </p:nvSpPr>
        <p:spPr bwMode="auto">
          <a:xfrm>
            <a:off x="31242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383" name="Rectangle 95"/>
          <p:cNvSpPr>
            <a:spLocks noChangeArrowheads="1"/>
          </p:cNvSpPr>
          <p:nvPr/>
        </p:nvSpPr>
        <p:spPr bwMode="auto">
          <a:xfrm>
            <a:off x="3773488"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384" name="Rectangle 96"/>
          <p:cNvSpPr>
            <a:spLocks noChangeArrowheads="1"/>
          </p:cNvSpPr>
          <p:nvPr/>
        </p:nvSpPr>
        <p:spPr bwMode="auto">
          <a:xfrm>
            <a:off x="3733800" y="5748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385" name="Rectangle 97"/>
          <p:cNvSpPr>
            <a:spLocks noChangeArrowheads="1"/>
          </p:cNvSpPr>
          <p:nvPr/>
        </p:nvSpPr>
        <p:spPr bwMode="auto">
          <a:xfrm>
            <a:off x="3048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386" name="Rectangle 98"/>
          <p:cNvSpPr>
            <a:spLocks noChangeArrowheads="1"/>
          </p:cNvSpPr>
          <p:nvPr/>
        </p:nvSpPr>
        <p:spPr bwMode="auto">
          <a:xfrm>
            <a:off x="44196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387" name="Rectangle 99"/>
          <p:cNvSpPr>
            <a:spLocks noChangeArrowheads="1"/>
          </p:cNvSpPr>
          <p:nvPr/>
        </p:nvSpPr>
        <p:spPr bwMode="auto">
          <a:xfrm>
            <a:off x="2438400"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388" name="Rectangle 100"/>
          <p:cNvSpPr>
            <a:spLocks noChangeArrowheads="1"/>
          </p:cNvSpPr>
          <p:nvPr/>
        </p:nvSpPr>
        <p:spPr bwMode="auto">
          <a:xfrm>
            <a:off x="1524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389" name="Rectangle 101"/>
          <p:cNvSpPr>
            <a:spLocks noChangeArrowheads="1"/>
          </p:cNvSpPr>
          <p:nvPr/>
        </p:nvSpPr>
        <p:spPr bwMode="auto">
          <a:xfrm>
            <a:off x="762000" y="43005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390" name="Text Box 102"/>
          <p:cNvSpPr txBox="1">
            <a:spLocks noChangeArrowheads="1"/>
          </p:cNvSpPr>
          <p:nvPr/>
        </p:nvSpPr>
        <p:spPr bwMode="auto">
          <a:xfrm>
            <a:off x="2438400" y="26241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52391" name="Text Box 103"/>
          <p:cNvSpPr txBox="1">
            <a:spLocks noChangeArrowheads="1"/>
          </p:cNvSpPr>
          <p:nvPr/>
        </p:nvSpPr>
        <p:spPr bwMode="auto">
          <a:xfrm>
            <a:off x="3200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52392" name="Text Box 104"/>
          <p:cNvSpPr txBox="1">
            <a:spLocks noChangeArrowheads="1"/>
          </p:cNvSpPr>
          <p:nvPr/>
        </p:nvSpPr>
        <p:spPr bwMode="auto">
          <a:xfrm>
            <a:off x="2590800" y="4224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52393" name="Text Box 105"/>
          <p:cNvSpPr txBox="1">
            <a:spLocks noChangeArrowheads="1"/>
          </p:cNvSpPr>
          <p:nvPr/>
        </p:nvSpPr>
        <p:spPr bwMode="auto">
          <a:xfrm>
            <a:off x="3925888" y="4224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52394" name="Text Box 106"/>
          <p:cNvSpPr txBox="1">
            <a:spLocks noChangeArrowheads="1"/>
          </p:cNvSpPr>
          <p:nvPr/>
        </p:nvSpPr>
        <p:spPr bwMode="auto">
          <a:xfrm>
            <a:off x="3886200" y="57642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p:txBody>
      </p:sp>
      <p:sp>
        <p:nvSpPr>
          <p:cNvPr id="652395" name="Line 107"/>
          <p:cNvSpPr>
            <a:spLocks noChangeShapeType="1"/>
          </p:cNvSpPr>
          <p:nvPr/>
        </p:nvSpPr>
        <p:spPr bwMode="auto">
          <a:xfrm>
            <a:off x="27432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96" name="Line 108"/>
          <p:cNvSpPr>
            <a:spLocks noChangeShapeType="1"/>
          </p:cNvSpPr>
          <p:nvPr/>
        </p:nvSpPr>
        <p:spPr bwMode="auto">
          <a:xfrm>
            <a:off x="24384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97" name="Line 109"/>
          <p:cNvSpPr>
            <a:spLocks noChangeShapeType="1"/>
          </p:cNvSpPr>
          <p:nvPr/>
        </p:nvSpPr>
        <p:spPr bwMode="auto">
          <a:xfrm>
            <a:off x="3505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98" name="Line 110"/>
          <p:cNvSpPr>
            <a:spLocks noChangeShapeType="1"/>
          </p:cNvSpPr>
          <p:nvPr/>
        </p:nvSpPr>
        <p:spPr bwMode="auto">
          <a:xfrm>
            <a:off x="3200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99" name="Line 111"/>
          <p:cNvSpPr>
            <a:spLocks noChangeShapeType="1"/>
          </p:cNvSpPr>
          <p:nvPr/>
        </p:nvSpPr>
        <p:spPr bwMode="auto">
          <a:xfrm>
            <a:off x="28956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00" name="Line 112"/>
          <p:cNvSpPr>
            <a:spLocks noChangeShapeType="1"/>
          </p:cNvSpPr>
          <p:nvPr/>
        </p:nvSpPr>
        <p:spPr bwMode="auto">
          <a:xfrm>
            <a:off x="25908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01" name="Line 113"/>
          <p:cNvSpPr>
            <a:spLocks noChangeShapeType="1"/>
          </p:cNvSpPr>
          <p:nvPr/>
        </p:nvSpPr>
        <p:spPr bwMode="auto">
          <a:xfrm>
            <a:off x="42306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02" name="Line 114"/>
          <p:cNvSpPr>
            <a:spLocks noChangeShapeType="1"/>
          </p:cNvSpPr>
          <p:nvPr/>
        </p:nvSpPr>
        <p:spPr bwMode="auto">
          <a:xfrm>
            <a:off x="39258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03" name="Line 115"/>
          <p:cNvSpPr>
            <a:spLocks noChangeShapeType="1"/>
          </p:cNvSpPr>
          <p:nvPr/>
        </p:nvSpPr>
        <p:spPr bwMode="auto">
          <a:xfrm>
            <a:off x="48768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04" name="Line 116"/>
          <p:cNvSpPr>
            <a:spLocks noChangeShapeType="1"/>
          </p:cNvSpPr>
          <p:nvPr/>
        </p:nvSpPr>
        <p:spPr bwMode="auto">
          <a:xfrm>
            <a:off x="45720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05" name="Line 117"/>
          <p:cNvSpPr>
            <a:spLocks noChangeShapeType="1"/>
          </p:cNvSpPr>
          <p:nvPr/>
        </p:nvSpPr>
        <p:spPr bwMode="auto">
          <a:xfrm>
            <a:off x="35814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06" name="Line 118"/>
          <p:cNvSpPr>
            <a:spLocks noChangeShapeType="1"/>
          </p:cNvSpPr>
          <p:nvPr/>
        </p:nvSpPr>
        <p:spPr bwMode="auto">
          <a:xfrm>
            <a:off x="32766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07" name="Line 119"/>
          <p:cNvSpPr>
            <a:spLocks noChangeShapeType="1"/>
          </p:cNvSpPr>
          <p:nvPr/>
        </p:nvSpPr>
        <p:spPr bwMode="auto">
          <a:xfrm>
            <a:off x="41910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08" name="Line 120"/>
          <p:cNvSpPr>
            <a:spLocks noChangeShapeType="1"/>
          </p:cNvSpPr>
          <p:nvPr/>
        </p:nvSpPr>
        <p:spPr bwMode="auto">
          <a:xfrm>
            <a:off x="38862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09" name="Line 121"/>
          <p:cNvSpPr>
            <a:spLocks noChangeShapeType="1"/>
          </p:cNvSpPr>
          <p:nvPr/>
        </p:nvSpPr>
        <p:spPr bwMode="auto">
          <a:xfrm>
            <a:off x="1981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10" name="Line 122"/>
          <p:cNvSpPr>
            <a:spLocks noChangeShapeType="1"/>
          </p:cNvSpPr>
          <p:nvPr/>
        </p:nvSpPr>
        <p:spPr bwMode="auto">
          <a:xfrm>
            <a:off x="1676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11" name="Line 123"/>
          <p:cNvSpPr>
            <a:spLocks noChangeShapeType="1"/>
          </p:cNvSpPr>
          <p:nvPr/>
        </p:nvSpPr>
        <p:spPr bwMode="auto">
          <a:xfrm>
            <a:off x="12192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12" name="Line 124"/>
          <p:cNvSpPr>
            <a:spLocks noChangeShapeType="1"/>
          </p:cNvSpPr>
          <p:nvPr/>
        </p:nvSpPr>
        <p:spPr bwMode="auto">
          <a:xfrm>
            <a:off x="9144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13" name="Rectangle 125" descr="Dark downward diagonal"/>
          <p:cNvSpPr>
            <a:spLocks noChangeArrowheads="1"/>
          </p:cNvSpPr>
          <p:nvPr/>
        </p:nvSpPr>
        <p:spPr bwMode="auto">
          <a:xfrm>
            <a:off x="48768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414" name="Rectangle 126" descr="Dark downward diagonal"/>
          <p:cNvSpPr>
            <a:spLocks noChangeArrowheads="1"/>
          </p:cNvSpPr>
          <p:nvPr/>
        </p:nvSpPr>
        <p:spPr bwMode="auto">
          <a:xfrm>
            <a:off x="31242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415" name="Rectangle 127" descr="Dark downward diagonal"/>
          <p:cNvSpPr>
            <a:spLocks noChangeArrowheads="1"/>
          </p:cNvSpPr>
          <p:nvPr/>
        </p:nvSpPr>
        <p:spPr bwMode="auto">
          <a:xfrm>
            <a:off x="35814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416" name="Rectangle 128" descr="Dark downward diagonal"/>
          <p:cNvSpPr>
            <a:spLocks noChangeArrowheads="1"/>
          </p:cNvSpPr>
          <p:nvPr/>
        </p:nvSpPr>
        <p:spPr bwMode="auto">
          <a:xfrm>
            <a:off x="37338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417" name="Rectangle 129" descr="Dark downward diagonal"/>
          <p:cNvSpPr>
            <a:spLocks noChangeArrowheads="1"/>
          </p:cNvSpPr>
          <p:nvPr/>
        </p:nvSpPr>
        <p:spPr bwMode="auto">
          <a:xfrm>
            <a:off x="41910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418" name="Rectangle 130" descr="Dark downward diagonal"/>
          <p:cNvSpPr>
            <a:spLocks noChangeArrowheads="1"/>
          </p:cNvSpPr>
          <p:nvPr/>
        </p:nvSpPr>
        <p:spPr bwMode="auto">
          <a:xfrm>
            <a:off x="24384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419" name="Rectangle 131" descr="Dark downward diagonal"/>
          <p:cNvSpPr>
            <a:spLocks noChangeArrowheads="1"/>
          </p:cNvSpPr>
          <p:nvPr/>
        </p:nvSpPr>
        <p:spPr bwMode="auto">
          <a:xfrm>
            <a:off x="28956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420" name="Rectangle 132" descr="Dark downward diagonal"/>
          <p:cNvSpPr>
            <a:spLocks noChangeArrowheads="1"/>
          </p:cNvSpPr>
          <p:nvPr/>
        </p:nvSpPr>
        <p:spPr bwMode="auto">
          <a:xfrm>
            <a:off x="1981200" y="3462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421" name="Rectangle 133" descr="Dark downward diagonal"/>
          <p:cNvSpPr>
            <a:spLocks noChangeArrowheads="1"/>
          </p:cNvSpPr>
          <p:nvPr/>
        </p:nvSpPr>
        <p:spPr bwMode="auto">
          <a:xfrm>
            <a:off x="7620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422" name="Rectangle 134" descr="Dark downward diagonal"/>
          <p:cNvSpPr>
            <a:spLocks noChangeArrowheads="1"/>
          </p:cNvSpPr>
          <p:nvPr/>
        </p:nvSpPr>
        <p:spPr bwMode="auto">
          <a:xfrm>
            <a:off x="12192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423" name="Text Box 135"/>
          <p:cNvSpPr txBox="1">
            <a:spLocks noChangeArrowheads="1"/>
          </p:cNvSpPr>
          <p:nvPr/>
        </p:nvSpPr>
        <p:spPr bwMode="auto">
          <a:xfrm>
            <a:off x="914400" y="43005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52424" name="Text Box 136"/>
          <p:cNvSpPr txBox="1">
            <a:spLocks noChangeArrowheads="1"/>
          </p:cNvSpPr>
          <p:nvPr/>
        </p:nvSpPr>
        <p:spPr bwMode="auto">
          <a:xfrm>
            <a:off x="45720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52425" name="Text Box 137"/>
          <p:cNvSpPr txBox="1">
            <a:spLocks noChangeArrowheads="1"/>
          </p:cNvSpPr>
          <p:nvPr/>
        </p:nvSpPr>
        <p:spPr bwMode="auto">
          <a:xfrm>
            <a:off x="32766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52426" name="Text Box 138"/>
          <p:cNvSpPr txBox="1">
            <a:spLocks noChangeArrowheads="1"/>
          </p:cNvSpPr>
          <p:nvPr/>
        </p:nvSpPr>
        <p:spPr bwMode="auto">
          <a:xfrm>
            <a:off x="1676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52427" name="Text Box 139"/>
          <p:cNvSpPr txBox="1">
            <a:spLocks noChangeArrowheads="1"/>
          </p:cNvSpPr>
          <p:nvPr/>
        </p:nvSpPr>
        <p:spPr bwMode="auto">
          <a:xfrm>
            <a:off x="1484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2428" name="Text Box 140"/>
          <p:cNvSpPr txBox="1">
            <a:spLocks noChangeArrowheads="1"/>
          </p:cNvSpPr>
          <p:nvPr/>
        </p:nvSpPr>
        <p:spPr bwMode="auto">
          <a:xfrm>
            <a:off x="27035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2429" name="Text Box 141"/>
          <p:cNvSpPr txBox="1">
            <a:spLocks noChangeArrowheads="1"/>
          </p:cNvSpPr>
          <p:nvPr/>
        </p:nvSpPr>
        <p:spPr bwMode="auto">
          <a:xfrm>
            <a:off x="22463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2431" name="Text Box 143"/>
          <p:cNvSpPr txBox="1">
            <a:spLocks noChangeArrowheads="1"/>
          </p:cNvSpPr>
          <p:nvPr/>
        </p:nvSpPr>
        <p:spPr bwMode="auto">
          <a:xfrm>
            <a:off x="3008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2432" name="Text Box 144"/>
          <p:cNvSpPr txBox="1">
            <a:spLocks noChangeArrowheads="1"/>
          </p:cNvSpPr>
          <p:nvPr/>
        </p:nvSpPr>
        <p:spPr bwMode="auto">
          <a:xfrm>
            <a:off x="41910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2433" name="Text Box 145"/>
          <p:cNvSpPr txBox="1">
            <a:spLocks noChangeArrowheads="1"/>
          </p:cNvSpPr>
          <p:nvPr/>
        </p:nvSpPr>
        <p:spPr bwMode="auto">
          <a:xfrm>
            <a:off x="37338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2434" name="Text Box 146"/>
          <p:cNvSpPr txBox="1">
            <a:spLocks noChangeArrowheads="1"/>
          </p:cNvSpPr>
          <p:nvPr/>
        </p:nvSpPr>
        <p:spPr bwMode="auto">
          <a:xfrm>
            <a:off x="4343400" y="4833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2435" name="Line 147"/>
          <p:cNvSpPr>
            <a:spLocks noChangeShapeType="1"/>
          </p:cNvSpPr>
          <p:nvPr/>
        </p:nvSpPr>
        <p:spPr bwMode="auto">
          <a:xfrm>
            <a:off x="2590800" y="23955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36" name="Text Box 148"/>
          <p:cNvSpPr txBox="1">
            <a:spLocks noChangeArrowheads="1"/>
          </p:cNvSpPr>
          <p:nvPr/>
        </p:nvSpPr>
        <p:spPr bwMode="auto">
          <a:xfrm>
            <a:off x="2438400" y="216693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52437" name="Text Box 149"/>
          <p:cNvSpPr txBox="1">
            <a:spLocks noChangeArrowheads="1"/>
          </p:cNvSpPr>
          <p:nvPr/>
        </p:nvSpPr>
        <p:spPr bwMode="auto">
          <a:xfrm>
            <a:off x="3810000" y="3690938"/>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652438" name="Text Box 150"/>
          <p:cNvSpPr txBox="1">
            <a:spLocks noChangeArrowheads="1"/>
          </p:cNvSpPr>
          <p:nvPr/>
        </p:nvSpPr>
        <p:spPr bwMode="auto">
          <a:xfrm>
            <a:off x="3124200" y="29591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652439" name="Text Box 151"/>
          <p:cNvSpPr txBox="1">
            <a:spLocks noChangeArrowheads="1"/>
          </p:cNvSpPr>
          <p:nvPr/>
        </p:nvSpPr>
        <p:spPr bwMode="auto">
          <a:xfrm>
            <a:off x="34655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2440" name="Line 152"/>
          <p:cNvSpPr>
            <a:spLocks noChangeShapeType="1"/>
          </p:cNvSpPr>
          <p:nvPr/>
        </p:nvSpPr>
        <p:spPr bwMode="auto">
          <a:xfrm>
            <a:off x="3429000" y="32337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41" name="Line 153"/>
          <p:cNvSpPr>
            <a:spLocks noChangeShapeType="1"/>
          </p:cNvSpPr>
          <p:nvPr/>
        </p:nvSpPr>
        <p:spPr bwMode="auto">
          <a:xfrm>
            <a:off x="4114800" y="39957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442" name="Text Box 154"/>
          <p:cNvSpPr txBox="1">
            <a:spLocks noChangeArrowheads="1"/>
          </p:cNvSpPr>
          <p:nvPr/>
        </p:nvSpPr>
        <p:spPr bwMode="auto">
          <a:xfrm>
            <a:off x="3925888" y="42291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652393"/>
                                        </p:tgtEl>
                                      </p:cBhvr>
                                    </p:animEffect>
                                    <p:set>
                                      <p:cBhvr>
                                        <p:cTn id="7" dur="1" fill="hold">
                                          <p:stCondLst>
                                            <p:cond delay="499"/>
                                          </p:stCondLst>
                                        </p:cTn>
                                        <p:tgtEl>
                                          <p:spTgt spid="652393"/>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652442"/>
                                        </p:tgtEl>
                                        <p:attrNameLst>
                                          <p:attrName>style.visibility</p:attrName>
                                        </p:attrNameLst>
                                      </p:cBhvr>
                                      <p:to>
                                        <p:strVal val="visible"/>
                                      </p:to>
                                    </p:set>
                                    <p:animEffect transition="in" filter="dissolve">
                                      <p:cBhvr>
                                        <p:cTn id="10" dur="500"/>
                                        <p:tgtEl>
                                          <p:spTgt spid="652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393" grpId="0"/>
      <p:bldP spid="652442"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410" name="Text Box 74"/>
          <p:cNvSpPr txBox="1">
            <a:spLocks noChangeArrowheads="1"/>
          </p:cNvSpPr>
          <p:nvPr/>
        </p:nvSpPr>
        <p:spPr bwMode="auto">
          <a:xfrm>
            <a:off x="3581400" y="627856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Inorder_suc</a:t>
            </a:r>
          </a:p>
        </p:txBody>
      </p:sp>
      <p:sp>
        <p:nvSpPr>
          <p:cNvPr id="654411" name="Line 75"/>
          <p:cNvSpPr>
            <a:spLocks noChangeShapeType="1"/>
          </p:cNvSpPr>
          <p:nvPr/>
        </p:nvSpPr>
        <p:spPr bwMode="auto">
          <a:xfrm flipV="1">
            <a:off x="4038600" y="60499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13" name="Rectangle 77"/>
          <p:cNvSpPr>
            <a:spLocks noChangeArrowheads="1"/>
          </p:cNvSpPr>
          <p:nvPr/>
        </p:nvSpPr>
        <p:spPr bwMode="auto">
          <a:xfrm>
            <a:off x="1525588" y="1598613"/>
            <a:ext cx="3748087"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72</a:t>
            </a:r>
          </a:p>
        </p:txBody>
      </p:sp>
      <p:sp>
        <p:nvSpPr>
          <p:cNvPr id="654415" name="Text Box 79"/>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54416" name="Text Box 80"/>
          <p:cNvSpPr txBox="1">
            <a:spLocks noChangeArrowheads="1"/>
          </p:cNvSpPr>
          <p:nvPr/>
        </p:nvSpPr>
        <p:spPr bwMode="auto">
          <a:xfrm>
            <a:off x="5486400" y="1371600"/>
            <a:ext cx="36576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Locate the inorder successor of currentNode. Mark it as Inorder_suc. Execute the following steps to locate Inorder_suc:</a:t>
            </a:r>
          </a:p>
          <a:p>
            <a:pPr lvl="1">
              <a:buFontTx/>
              <a:buAutoNum type="alphaLcPeriod"/>
            </a:pPr>
            <a:r>
              <a:rPr lang="en-US" sz="1200">
                <a:solidFill>
                  <a:schemeClr val="accent2"/>
                </a:solidFill>
              </a:rPr>
              <a:t>Mark the right child of currentNode as Inorder_suc.</a:t>
            </a:r>
          </a:p>
          <a:p>
            <a:pPr lvl="1">
              <a:buFontTx/>
              <a:buAutoNum type="alphaLcPeriod"/>
            </a:pPr>
            <a:r>
              <a:rPr lang="en-US" sz="1200">
                <a:solidFill>
                  <a:schemeClr val="accent2"/>
                </a:solidFill>
              </a:rPr>
              <a:t>Repeat until the left child of Inorder_suc becomes NULL:</a:t>
            </a:r>
          </a:p>
          <a:p>
            <a:pPr lvl="2">
              <a:buFontTx/>
              <a:buAutoNum type="romanLcPeriod"/>
            </a:pPr>
            <a:r>
              <a:rPr lang="en-US" sz="1200">
                <a:solidFill>
                  <a:schemeClr val="accent2"/>
                </a:solidFill>
              </a:rPr>
              <a:t>Make Inorder_suc point to its left child.</a:t>
            </a:r>
          </a:p>
          <a:p>
            <a:pPr>
              <a:buFontTx/>
              <a:buAutoNum type="arabicPeriod"/>
            </a:pPr>
            <a:endParaRPr lang="en-US" sz="1200">
              <a:solidFill>
                <a:schemeClr val="accent2"/>
              </a:solidFill>
            </a:endParaRPr>
          </a:p>
          <a:p>
            <a:pPr>
              <a:buFontTx/>
              <a:buAutoNum type="arabicPeriod"/>
            </a:pPr>
            <a:r>
              <a:rPr lang="en-US" sz="1200">
                <a:solidFill>
                  <a:schemeClr val="accent2"/>
                </a:solidFill>
              </a:rPr>
              <a:t>Replace the information held by currentNode with that of Inorder_suc.</a:t>
            </a:r>
          </a:p>
          <a:p>
            <a:pPr>
              <a:buFontTx/>
              <a:buAutoNum type="arabicPeriod"/>
            </a:pPr>
            <a:endParaRPr lang="en-US" sz="1200">
              <a:solidFill>
                <a:schemeClr val="accent2"/>
              </a:solidFill>
            </a:endParaRPr>
          </a:p>
          <a:p>
            <a:pPr>
              <a:buFontTx/>
              <a:buAutoNum type="arabicPeriod"/>
            </a:pPr>
            <a:r>
              <a:rPr lang="en-US" sz="1200">
                <a:solidFill>
                  <a:srgbClr val="CC0000"/>
                </a:solidFill>
              </a:rPr>
              <a:t>If the node marked Inorder_suc is a leaf node:</a:t>
            </a:r>
          </a:p>
          <a:p>
            <a:pPr lvl="1">
              <a:buFontTx/>
              <a:buAutoNum type="alphaLcPeriod"/>
            </a:pPr>
            <a:r>
              <a:rPr lang="en-US" sz="1200">
                <a:solidFill>
                  <a:schemeClr val="accent2"/>
                </a:solidFill>
              </a:rPr>
              <a:t>Delete the node marked Inorder_suc by using the algorithm for Case I.</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node marked Inorder_suc has one child:</a:t>
            </a:r>
          </a:p>
          <a:p>
            <a:pPr lvl="1">
              <a:buFontTx/>
              <a:buAutoNum type="alphaLcPeriod"/>
            </a:pPr>
            <a:r>
              <a:rPr lang="en-US" sz="1200">
                <a:solidFill>
                  <a:schemeClr val="accent2"/>
                </a:solidFill>
              </a:rPr>
              <a:t>Delete the node marked Inorder_suc by using the algorithm for Case II.</a:t>
            </a:r>
          </a:p>
        </p:txBody>
      </p:sp>
      <p:sp>
        <p:nvSpPr>
          <p:cNvPr id="654417" name="Line 81"/>
          <p:cNvSpPr>
            <a:spLocks noChangeShapeType="1"/>
          </p:cNvSpPr>
          <p:nvPr/>
        </p:nvSpPr>
        <p:spPr bwMode="auto">
          <a:xfrm>
            <a:off x="3657600" y="3767138"/>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18" name="Line 82"/>
          <p:cNvSpPr>
            <a:spLocks noChangeShapeType="1"/>
          </p:cNvSpPr>
          <p:nvPr/>
        </p:nvSpPr>
        <p:spPr bwMode="auto">
          <a:xfrm>
            <a:off x="4306888" y="4452938"/>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19" name="Line 83"/>
          <p:cNvSpPr>
            <a:spLocks noChangeShapeType="1"/>
          </p:cNvSpPr>
          <p:nvPr/>
        </p:nvSpPr>
        <p:spPr bwMode="auto">
          <a:xfrm flipH="1">
            <a:off x="2743200" y="3767138"/>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20" name="Line 84"/>
          <p:cNvSpPr>
            <a:spLocks noChangeShapeType="1"/>
          </p:cNvSpPr>
          <p:nvPr/>
        </p:nvSpPr>
        <p:spPr bwMode="auto">
          <a:xfrm flipH="1">
            <a:off x="4191000" y="5291138"/>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21" name="Line 85"/>
          <p:cNvSpPr>
            <a:spLocks noChangeShapeType="1"/>
          </p:cNvSpPr>
          <p:nvPr/>
        </p:nvSpPr>
        <p:spPr bwMode="auto">
          <a:xfrm flipH="1">
            <a:off x="3352800" y="4452938"/>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22" name="Line 86"/>
          <p:cNvSpPr>
            <a:spLocks noChangeShapeType="1"/>
          </p:cNvSpPr>
          <p:nvPr/>
        </p:nvSpPr>
        <p:spPr bwMode="auto">
          <a:xfrm flipH="1">
            <a:off x="990600" y="3767138"/>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23" name="Line 87"/>
          <p:cNvSpPr>
            <a:spLocks noChangeShapeType="1"/>
          </p:cNvSpPr>
          <p:nvPr/>
        </p:nvSpPr>
        <p:spPr bwMode="auto">
          <a:xfrm flipH="1">
            <a:off x="1752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24" name="Rectangle 88"/>
          <p:cNvSpPr>
            <a:spLocks noChangeArrowheads="1"/>
          </p:cNvSpPr>
          <p:nvPr/>
        </p:nvSpPr>
        <p:spPr bwMode="auto">
          <a:xfrm>
            <a:off x="2286000" y="26241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25" name="Line 89"/>
          <p:cNvSpPr>
            <a:spLocks noChangeShapeType="1"/>
          </p:cNvSpPr>
          <p:nvPr/>
        </p:nvSpPr>
        <p:spPr bwMode="auto">
          <a:xfrm>
            <a:off x="2895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26" name="Rectangle 90"/>
          <p:cNvSpPr>
            <a:spLocks noChangeArrowheads="1"/>
          </p:cNvSpPr>
          <p:nvPr/>
        </p:nvSpPr>
        <p:spPr bwMode="auto">
          <a:xfrm>
            <a:off x="31242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27" name="Rectangle 91"/>
          <p:cNvSpPr>
            <a:spLocks noChangeArrowheads="1"/>
          </p:cNvSpPr>
          <p:nvPr/>
        </p:nvSpPr>
        <p:spPr bwMode="auto">
          <a:xfrm>
            <a:off x="3773488"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28" name="Rectangle 92"/>
          <p:cNvSpPr>
            <a:spLocks noChangeArrowheads="1"/>
          </p:cNvSpPr>
          <p:nvPr/>
        </p:nvSpPr>
        <p:spPr bwMode="auto">
          <a:xfrm>
            <a:off x="3733800" y="5748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29" name="Rectangle 93"/>
          <p:cNvSpPr>
            <a:spLocks noChangeArrowheads="1"/>
          </p:cNvSpPr>
          <p:nvPr/>
        </p:nvSpPr>
        <p:spPr bwMode="auto">
          <a:xfrm>
            <a:off x="3048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30" name="Rectangle 94"/>
          <p:cNvSpPr>
            <a:spLocks noChangeArrowheads="1"/>
          </p:cNvSpPr>
          <p:nvPr/>
        </p:nvSpPr>
        <p:spPr bwMode="auto">
          <a:xfrm>
            <a:off x="44196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31" name="Rectangle 95"/>
          <p:cNvSpPr>
            <a:spLocks noChangeArrowheads="1"/>
          </p:cNvSpPr>
          <p:nvPr/>
        </p:nvSpPr>
        <p:spPr bwMode="auto">
          <a:xfrm>
            <a:off x="2438400"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32" name="Rectangle 96"/>
          <p:cNvSpPr>
            <a:spLocks noChangeArrowheads="1"/>
          </p:cNvSpPr>
          <p:nvPr/>
        </p:nvSpPr>
        <p:spPr bwMode="auto">
          <a:xfrm>
            <a:off x="1524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33" name="Rectangle 97"/>
          <p:cNvSpPr>
            <a:spLocks noChangeArrowheads="1"/>
          </p:cNvSpPr>
          <p:nvPr/>
        </p:nvSpPr>
        <p:spPr bwMode="auto">
          <a:xfrm>
            <a:off x="762000" y="43005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34" name="Text Box 98"/>
          <p:cNvSpPr txBox="1">
            <a:spLocks noChangeArrowheads="1"/>
          </p:cNvSpPr>
          <p:nvPr/>
        </p:nvSpPr>
        <p:spPr bwMode="auto">
          <a:xfrm>
            <a:off x="2438400" y="26241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54435" name="Text Box 99"/>
          <p:cNvSpPr txBox="1">
            <a:spLocks noChangeArrowheads="1"/>
          </p:cNvSpPr>
          <p:nvPr/>
        </p:nvSpPr>
        <p:spPr bwMode="auto">
          <a:xfrm>
            <a:off x="3200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54436" name="Text Box 100"/>
          <p:cNvSpPr txBox="1">
            <a:spLocks noChangeArrowheads="1"/>
          </p:cNvSpPr>
          <p:nvPr/>
        </p:nvSpPr>
        <p:spPr bwMode="auto">
          <a:xfrm>
            <a:off x="2590800" y="4224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54438" name="Text Box 102"/>
          <p:cNvSpPr txBox="1">
            <a:spLocks noChangeArrowheads="1"/>
          </p:cNvSpPr>
          <p:nvPr/>
        </p:nvSpPr>
        <p:spPr bwMode="auto">
          <a:xfrm>
            <a:off x="3886200" y="57642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p:txBody>
      </p:sp>
      <p:sp>
        <p:nvSpPr>
          <p:cNvPr id="654439" name="Line 103"/>
          <p:cNvSpPr>
            <a:spLocks noChangeShapeType="1"/>
          </p:cNvSpPr>
          <p:nvPr/>
        </p:nvSpPr>
        <p:spPr bwMode="auto">
          <a:xfrm>
            <a:off x="27432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40" name="Line 104"/>
          <p:cNvSpPr>
            <a:spLocks noChangeShapeType="1"/>
          </p:cNvSpPr>
          <p:nvPr/>
        </p:nvSpPr>
        <p:spPr bwMode="auto">
          <a:xfrm>
            <a:off x="24384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41" name="Line 105"/>
          <p:cNvSpPr>
            <a:spLocks noChangeShapeType="1"/>
          </p:cNvSpPr>
          <p:nvPr/>
        </p:nvSpPr>
        <p:spPr bwMode="auto">
          <a:xfrm>
            <a:off x="3505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42" name="Line 106"/>
          <p:cNvSpPr>
            <a:spLocks noChangeShapeType="1"/>
          </p:cNvSpPr>
          <p:nvPr/>
        </p:nvSpPr>
        <p:spPr bwMode="auto">
          <a:xfrm>
            <a:off x="3200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43" name="Line 107"/>
          <p:cNvSpPr>
            <a:spLocks noChangeShapeType="1"/>
          </p:cNvSpPr>
          <p:nvPr/>
        </p:nvSpPr>
        <p:spPr bwMode="auto">
          <a:xfrm>
            <a:off x="28956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44" name="Line 108"/>
          <p:cNvSpPr>
            <a:spLocks noChangeShapeType="1"/>
          </p:cNvSpPr>
          <p:nvPr/>
        </p:nvSpPr>
        <p:spPr bwMode="auto">
          <a:xfrm>
            <a:off x="25908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45" name="Line 109"/>
          <p:cNvSpPr>
            <a:spLocks noChangeShapeType="1"/>
          </p:cNvSpPr>
          <p:nvPr/>
        </p:nvSpPr>
        <p:spPr bwMode="auto">
          <a:xfrm>
            <a:off x="42306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46" name="Line 110"/>
          <p:cNvSpPr>
            <a:spLocks noChangeShapeType="1"/>
          </p:cNvSpPr>
          <p:nvPr/>
        </p:nvSpPr>
        <p:spPr bwMode="auto">
          <a:xfrm>
            <a:off x="39258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47" name="Line 111"/>
          <p:cNvSpPr>
            <a:spLocks noChangeShapeType="1"/>
          </p:cNvSpPr>
          <p:nvPr/>
        </p:nvSpPr>
        <p:spPr bwMode="auto">
          <a:xfrm>
            <a:off x="48768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48" name="Line 112"/>
          <p:cNvSpPr>
            <a:spLocks noChangeShapeType="1"/>
          </p:cNvSpPr>
          <p:nvPr/>
        </p:nvSpPr>
        <p:spPr bwMode="auto">
          <a:xfrm>
            <a:off x="45720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49" name="Line 113"/>
          <p:cNvSpPr>
            <a:spLocks noChangeShapeType="1"/>
          </p:cNvSpPr>
          <p:nvPr/>
        </p:nvSpPr>
        <p:spPr bwMode="auto">
          <a:xfrm>
            <a:off x="35814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50" name="Line 114"/>
          <p:cNvSpPr>
            <a:spLocks noChangeShapeType="1"/>
          </p:cNvSpPr>
          <p:nvPr/>
        </p:nvSpPr>
        <p:spPr bwMode="auto">
          <a:xfrm>
            <a:off x="32766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51" name="Line 115"/>
          <p:cNvSpPr>
            <a:spLocks noChangeShapeType="1"/>
          </p:cNvSpPr>
          <p:nvPr/>
        </p:nvSpPr>
        <p:spPr bwMode="auto">
          <a:xfrm>
            <a:off x="41910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52" name="Line 116"/>
          <p:cNvSpPr>
            <a:spLocks noChangeShapeType="1"/>
          </p:cNvSpPr>
          <p:nvPr/>
        </p:nvSpPr>
        <p:spPr bwMode="auto">
          <a:xfrm>
            <a:off x="38862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53" name="Line 117"/>
          <p:cNvSpPr>
            <a:spLocks noChangeShapeType="1"/>
          </p:cNvSpPr>
          <p:nvPr/>
        </p:nvSpPr>
        <p:spPr bwMode="auto">
          <a:xfrm>
            <a:off x="1981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54" name="Line 118"/>
          <p:cNvSpPr>
            <a:spLocks noChangeShapeType="1"/>
          </p:cNvSpPr>
          <p:nvPr/>
        </p:nvSpPr>
        <p:spPr bwMode="auto">
          <a:xfrm>
            <a:off x="1676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55" name="Line 119"/>
          <p:cNvSpPr>
            <a:spLocks noChangeShapeType="1"/>
          </p:cNvSpPr>
          <p:nvPr/>
        </p:nvSpPr>
        <p:spPr bwMode="auto">
          <a:xfrm>
            <a:off x="12192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56" name="Line 120"/>
          <p:cNvSpPr>
            <a:spLocks noChangeShapeType="1"/>
          </p:cNvSpPr>
          <p:nvPr/>
        </p:nvSpPr>
        <p:spPr bwMode="auto">
          <a:xfrm>
            <a:off x="9144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57" name="Rectangle 121" descr="Dark downward diagonal"/>
          <p:cNvSpPr>
            <a:spLocks noChangeArrowheads="1"/>
          </p:cNvSpPr>
          <p:nvPr/>
        </p:nvSpPr>
        <p:spPr bwMode="auto">
          <a:xfrm>
            <a:off x="48768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58" name="Rectangle 122" descr="Dark downward diagonal"/>
          <p:cNvSpPr>
            <a:spLocks noChangeArrowheads="1"/>
          </p:cNvSpPr>
          <p:nvPr/>
        </p:nvSpPr>
        <p:spPr bwMode="auto">
          <a:xfrm>
            <a:off x="31242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59" name="Rectangle 123" descr="Dark downward diagonal"/>
          <p:cNvSpPr>
            <a:spLocks noChangeArrowheads="1"/>
          </p:cNvSpPr>
          <p:nvPr/>
        </p:nvSpPr>
        <p:spPr bwMode="auto">
          <a:xfrm>
            <a:off x="35814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60" name="Rectangle 124" descr="Dark downward diagonal"/>
          <p:cNvSpPr>
            <a:spLocks noChangeArrowheads="1"/>
          </p:cNvSpPr>
          <p:nvPr/>
        </p:nvSpPr>
        <p:spPr bwMode="auto">
          <a:xfrm>
            <a:off x="37338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61" name="Rectangle 125" descr="Dark downward diagonal"/>
          <p:cNvSpPr>
            <a:spLocks noChangeArrowheads="1"/>
          </p:cNvSpPr>
          <p:nvPr/>
        </p:nvSpPr>
        <p:spPr bwMode="auto">
          <a:xfrm>
            <a:off x="41910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62" name="Rectangle 126" descr="Dark downward diagonal"/>
          <p:cNvSpPr>
            <a:spLocks noChangeArrowheads="1"/>
          </p:cNvSpPr>
          <p:nvPr/>
        </p:nvSpPr>
        <p:spPr bwMode="auto">
          <a:xfrm>
            <a:off x="24384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63" name="Rectangle 127" descr="Dark downward diagonal"/>
          <p:cNvSpPr>
            <a:spLocks noChangeArrowheads="1"/>
          </p:cNvSpPr>
          <p:nvPr/>
        </p:nvSpPr>
        <p:spPr bwMode="auto">
          <a:xfrm>
            <a:off x="28956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64" name="Rectangle 128" descr="Dark downward diagonal"/>
          <p:cNvSpPr>
            <a:spLocks noChangeArrowheads="1"/>
          </p:cNvSpPr>
          <p:nvPr/>
        </p:nvSpPr>
        <p:spPr bwMode="auto">
          <a:xfrm>
            <a:off x="1981200" y="3462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65" name="Rectangle 129" descr="Dark downward diagonal"/>
          <p:cNvSpPr>
            <a:spLocks noChangeArrowheads="1"/>
          </p:cNvSpPr>
          <p:nvPr/>
        </p:nvSpPr>
        <p:spPr bwMode="auto">
          <a:xfrm>
            <a:off x="7620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66" name="Rectangle 130" descr="Dark downward diagonal"/>
          <p:cNvSpPr>
            <a:spLocks noChangeArrowheads="1"/>
          </p:cNvSpPr>
          <p:nvPr/>
        </p:nvSpPr>
        <p:spPr bwMode="auto">
          <a:xfrm>
            <a:off x="12192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67" name="Text Box 131"/>
          <p:cNvSpPr txBox="1">
            <a:spLocks noChangeArrowheads="1"/>
          </p:cNvSpPr>
          <p:nvPr/>
        </p:nvSpPr>
        <p:spPr bwMode="auto">
          <a:xfrm>
            <a:off x="914400" y="43005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54468" name="Text Box 132"/>
          <p:cNvSpPr txBox="1">
            <a:spLocks noChangeArrowheads="1"/>
          </p:cNvSpPr>
          <p:nvPr/>
        </p:nvSpPr>
        <p:spPr bwMode="auto">
          <a:xfrm>
            <a:off x="45720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54469" name="Text Box 133"/>
          <p:cNvSpPr txBox="1">
            <a:spLocks noChangeArrowheads="1"/>
          </p:cNvSpPr>
          <p:nvPr/>
        </p:nvSpPr>
        <p:spPr bwMode="auto">
          <a:xfrm>
            <a:off x="32766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54470" name="Text Box 134"/>
          <p:cNvSpPr txBox="1">
            <a:spLocks noChangeArrowheads="1"/>
          </p:cNvSpPr>
          <p:nvPr/>
        </p:nvSpPr>
        <p:spPr bwMode="auto">
          <a:xfrm>
            <a:off x="1676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54471" name="Text Box 135"/>
          <p:cNvSpPr txBox="1">
            <a:spLocks noChangeArrowheads="1"/>
          </p:cNvSpPr>
          <p:nvPr/>
        </p:nvSpPr>
        <p:spPr bwMode="auto">
          <a:xfrm>
            <a:off x="1484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4472" name="Text Box 136"/>
          <p:cNvSpPr txBox="1">
            <a:spLocks noChangeArrowheads="1"/>
          </p:cNvSpPr>
          <p:nvPr/>
        </p:nvSpPr>
        <p:spPr bwMode="auto">
          <a:xfrm>
            <a:off x="27035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4473" name="Text Box 137"/>
          <p:cNvSpPr txBox="1">
            <a:spLocks noChangeArrowheads="1"/>
          </p:cNvSpPr>
          <p:nvPr/>
        </p:nvSpPr>
        <p:spPr bwMode="auto">
          <a:xfrm>
            <a:off x="22463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4475" name="Text Box 139"/>
          <p:cNvSpPr txBox="1">
            <a:spLocks noChangeArrowheads="1"/>
          </p:cNvSpPr>
          <p:nvPr/>
        </p:nvSpPr>
        <p:spPr bwMode="auto">
          <a:xfrm>
            <a:off x="3008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4476" name="Text Box 140"/>
          <p:cNvSpPr txBox="1">
            <a:spLocks noChangeArrowheads="1"/>
          </p:cNvSpPr>
          <p:nvPr/>
        </p:nvSpPr>
        <p:spPr bwMode="auto">
          <a:xfrm>
            <a:off x="41910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4477" name="Text Box 141"/>
          <p:cNvSpPr txBox="1">
            <a:spLocks noChangeArrowheads="1"/>
          </p:cNvSpPr>
          <p:nvPr/>
        </p:nvSpPr>
        <p:spPr bwMode="auto">
          <a:xfrm>
            <a:off x="37338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4478" name="Text Box 142"/>
          <p:cNvSpPr txBox="1">
            <a:spLocks noChangeArrowheads="1"/>
          </p:cNvSpPr>
          <p:nvPr/>
        </p:nvSpPr>
        <p:spPr bwMode="auto">
          <a:xfrm>
            <a:off x="4343400" y="4833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4479" name="Line 143"/>
          <p:cNvSpPr>
            <a:spLocks noChangeShapeType="1"/>
          </p:cNvSpPr>
          <p:nvPr/>
        </p:nvSpPr>
        <p:spPr bwMode="auto">
          <a:xfrm>
            <a:off x="2590800" y="23955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80" name="Text Box 144"/>
          <p:cNvSpPr txBox="1">
            <a:spLocks noChangeArrowheads="1"/>
          </p:cNvSpPr>
          <p:nvPr/>
        </p:nvSpPr>
        <p:spPr bwMode="auto">
          <a:xfrm>
            <a:off x="2438400" y="216693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54481" name="Text Box 145"/>
          <p:cNvSpPr txBox="1">
            <a:spLocks noChangeArrowheads="1"/>
          </p:cNvSpPr>
          <p:nvPr/>
        </p:nvSpPr>
        <p:spPr bwMode="auto">
          <a:xfrm>
            <a:off x="3810000" y="3690938"/>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654482" name="Text Box 146"/>
          <p:cNvSpPr txBox="1">
            <a:spLocks noChangeArrowheads="1"/>
          </p:cNvSpPr>
          <p:nvPr/>
        </p:nvSpPr>
        <p:spPr bwMode="auto">
          <a:xfrm>
            <a:off x="3124200" y="29591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654483" name="Text Box 147"/>
          <p:cNvSpPr txBox="1">
            <a:spLocks noChangeArrowheads="1"/>
          </p:cNvSpPr>
          <p:nvPr/>
        </p:nvSpPr>
        <p:spPr bwMode="auto">
          <a:xfrm>
            <a:off x="34655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4484" name="Line 148"/>
          <p:cNvSpPr>
            <a:spLocks noChangeShapeType="1"/>
          </p:cNvSpPr>
          <p:nvPr/>
        </p:nvSpPr>
        <p:spPr bwMode="auto">
          <a:xfrm>
            <a:off x="3429000" y="32337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85" name="Line 149"/>
          <p:cNvSpPr>
            <a:spLocks noChangeShapeType="1"/>
          </p:cNvSpPr>
          <p:nvPr/>
        </p:nvSpPr>
        <p:spPr bwMode="auto">
          <a:xfrm>
            <a:off x="4114800" y="39957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86" name="Text Box 150"/>
          <p:cNvSpPr txBox="1">
            <a:spLocks noChangeArrowheads="1"/>
          </p:cNvSpPr>
          <p:nvPr/>
        </p:nvSpPr>
        <p:spPr bwMode="auto">
          <a:xfrm>
            <a:off x="3925888" y="42291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75</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409" name="Text Box 25"/>
          <p:cNvSpPr txBox="1">
            <a:spLocks noChangeArrowheads="1"/>
          </p:cNvSpPr>
          <p:nvPr/>
        </p:nvSpPr>
        <p:spPr bwMode="auto">
          <a:xfrm>
            <a:off x="3886200" y="57562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a:p>
            <a:endParaRPr lang="en-US" sz="1400" b="1"/>
          </a:p>
        </p:txBody>
      </p:sp>
      <p:sp>
        <p:nvSpPr>
          <p:cNvPr id="656458" name="Text Box 74"/>
          <p:cNvSpPr txBox="1">
            <a:spLocks noChangeArrowheads="1"/>
          </p:cNvSpPr>
          <p:nvPr/>
        </p:nvSpPr>
        <p:spPr bwMode="auto">
          <a:xfrm>
            <a:off x="3581400" y="62738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Inorder_suc</a:t>
            </a:r>
          </a:p>
        </p:txBody>
      </p:sp>
      <p:sp>
        <p:nvSpPr>
          <p:cNvPr id="656461" name="Text Box 77"/>
          <p:cNvSpPr txBox="1">
            <a:spLocks noChangeArrowheads="1"/>
          </p:cNvSpPr>
          <p:nvPr/>
        </p:nvSpPr>
        <p:spPr bwMode="auto">
          <a:xfrm>
            <a:off x="2209800" y="5892800"/>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Delete operation complete</a:t>
            </a:r>
          </a:p>
        </p:txBody>
      </p:sp>
      <p:sp>
        <p:nvSpPr>
          <p:cNvPr id="656466" name="Text Box 8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56467" name="Text Box 83"/>
          <p:cNvSpPr txBox="1">
            <a:spLocks noChangeArrowheads="1"/>
          </p:cNvSpPr>
          <p:nvPr/>
        </p:nvSpPr>
        <p:spPr bwMode="auto">
          <a:xfrm>
            <a:off x="5486400" y="1371600"/>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Locate the node to be deleted. Mark it as currentNode and its parent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Locate the inorder successor of currentNode. Mark it as Inorder_suc. Execute the following steps to locate Inorder_suc:</a:t>
            </a:r>
          </a:p>
          <a:p>
            <a:pPr lvl="1">
              <a:buFontTx/>
              <a:buAutoNum type="alphaLcPeriod"/>
            </a:pPr>
            <a:r>
              <a:rPr lang="en-US" sz="1200">
                <a:solidFill>
                  <a:schemeClr val="accent2"/>
                </a:solidFill>
              </a:rPr>
              <a:t>Mark the right child of currentNode as Inorder_suc.</a:t>
            </a:r>
          </a:p>
          <a:p>
            <a:pPr lvl="1">
              <a:buFontTx/>
              <a:buAutoNum type="alphaLcPeriod"/>
            </a:pPr>
            <a:r>
              <a:rPr lang="en-US" sz="1200">
                <a:solidFill>
                  <a:schemeClr val="accent2"/>
                </a:solidFill>
              </a:rPr>
              <a:t>Repeat until the left child of Inorder_suc becomes NULL:</a:t>
            </a:r>
          </a:p>
          <a:p>
            <a:pPr lvl="2">
              <a:buFontTx/>
              <a:buAutoNum type="romanLcPeriod"/>
            </a:pPr>
            <a:r>
              <a:rPr lang="en-US" sz="1200">
                <a:solidFill>
                  <a:schemeClr val="accent2"/>
                </a:solidFill>
              </a:rPr>
              <a:t>Make Inorder_suc point to its left child.</a:t>
            </a:r>
          </a:p>
          <a:p>
            <a:pPr>
              <a:buFontTx/>
              <a:buAutoNum type="arabicPeriod"/>
            </a:pPr>
            <a:endParaRPr lang="en-US" sz="1200">
              <a:solidFill>
                <a:schemeClr val="accent2"/>
              </a:solidFill>
            </a:endParaRPr>
          </a:p>
          <a:p>
            <a:pPr>
              <a:buFontTx/>
              <a:buAutoNum type="arabicPeriod"/>
            </a:pPr>
            <a:r>
              <a:rPr lang="en-US" sz="1200">
                <a:solidFill>
                  <a:schemeClr val="accent2"/>
                </a:solidFill>
              </a:rPr>
              <a:t>Replace the information held by currentNode with that of Inorder_suc.</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node marked Inorder_suc is a leaf node:</a:t>
            </a:r>
          </a:p>
          <a:p>
            <a:pPr lvl="1">
              <a:buFontTx/>
              <a:buAutoNum type="alphaLcPeriod"/>
            </a:pPr>
            <a:r>
              <a:rPr lang="en-US" sz="1200">
                <a:solidFill>
                  <a:srgbClr val="CC0000"/>
                </a:solidFill>
              </a:rPr>
              <a:t>Delete the node marked Inorder_suc by using the algorithm for Case I.</a:t>
            </a:r>
          </a:p>
          <a:p>
            <a:pPr lvl="1">
              <a:buFontTx/>
              <a:buAutoNum type="alphaLcPeriod"/>
            </a:pPr>
            <a:endParaRPr lang="en-US" sz="1200">
              <a:solidFill>
                <a:srgbClr val="CC0000"/>
              </a:solidFill>
            </a:endParaRPr>
          </a:p>
          <a:p>
            <a:pPr>
              <a:buFontTx/>
              <a:buAutoNum type="arabicPeriod"/>
            </a:pPr>
            <a:r>
              <a:rPr lang="en-US" sz="1200">
                <a:solidFill>
                  <a:schemeClr val="accent2"/>
                </a:solidFill>
              </a:rPr>
              <a:t>If the node marked Inorder_suc has one child:</a:t>
            </a:r>
          </a:p>
          <a:p>
            <a:pPr lvl="1">
              <a:buFontTx/>
              <a:buAutoNum type="alphaLcPeriod"/>
            </a:pPr>
            <a:r>
              <a:rPr lang="en-US" sz="1200">
                <a:solidFill>
                  <a:schemeClr val="accent2"/>
                </a:solidFill>
              </a:rPr>
              <a:t>Delete the node marked Inorder_suc by using the algorithm for Case II.</a:t>
            </a:r>
          </a:p>
          <a:p>
            <a:pPr lvl="1">
              <a:buFontTx/>
              <a:buAutoNum type="alphaLcPeriod"/>
            </a:pPr>
            <a:endParaRPr lang="en-US" sz="1200">
              <a:solidFill>
                <a:schemeClr val="accent2"/>
              </a:solidFill>
            </a:endParaRPr>
          </a:p>
        </p:txBody>
      </p:sp>
      <p:sp>
        <p:nvSpPr>
          <p:cNvPr id="656468" name="Line 84"/>
          <p:cNvSpPr>
            <a:spLocks noChangeShapeType="1"/>
          </p:cNvSpPr>
          <p:nvPr/>
        </p:nvSpPr>
        <p:spPr bwMode="auto">
          <a:xfrm>
            <a:off x="3657600" y="3767138"/>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69" name="Line 85"/>
          <p:cNvSpPr>
            <a:spLocks noChangeShapeType="1"/>
          </p:cNvSpPr>
          <p:nvPr/>
        </p:nvSpPr>
        <p:spPr bwMode="auto">
          <a:xfrm>
            <a:off x="4306888" y="4452938"/>
            <a:ext cx="56991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70" name="Line 86"/>
          <p:cNvSpPr>
            <a:spLocks noChangeShapeType="1"/>
          </p:cNvSpPr>
          <p:nvPr/>
        </p:nvSpPr>
        <p:spPr bwMode="auto">
          <a:xfrm flipH="1">
            <a:off x="2743200" y="3767138"/>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71" name="Line 87"/>
          <p:cNvSpPr>
            <a:spLocks noChangeShapeType="1"/>
          </p:cNvSpPr>
          <p:nvPr/>
        </p:nvSpPr>
        <p:spPr bwMode="auto">
          <a:xfrm flipH="1">
            <a:off x="4191000" y="5291138"/>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72" name="Line 88"/>
          <p:cNvSpPr>
            <a:spLocks noChangeShapeType="1"/>
          </p:cNvSpPr>
          <p:nvPr/>
        </p:nvSpPr>
        <p:spPr bwMode="auto">
          <a:xfrm flipH="1">
            <a:off x="3352800" y="4452938"/>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73" name="Line 89"/>
          <p:cNvSpPr>
            <a:spLocks noChangeShapeType="1"/>
          </p:cNvSpPr>
          <p:nvPr/>
        </p:nvSpPr>
        <p:spPr bwMode="auto">
          <a:xfrm flipH="1">
            <a:off x="990600" y="3767138"/>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74" name="Line 90"/>
          <p:cNvSpPr>
            <a:spLocks noChangeShapeType="1"/>
          </p:cNvSpPr>
          <p:nvPr/>
        </p:nvSpPr>
        <p:spPr bwMode="auto">
          <a:xfrm flipH="1">
            <a:off x="1752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75" name="Rectangle 91"/>
          <p:cNvSpPr>
            <a:spLocks noChangeArrowheads="1"/>
          </p:cNvSpPr>
          <p:nvPr/>
        </p:nvSpPr>
        <p:spPr bwMode="auto">
          <a:xfrm>
            <a:off x="2286000" y="26241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476" name="Line 92"/>
          <p:cNvSpPr>
            <a:spLocks noChangeShapeType="1"/>
          </p:cNvSpPr>
          <p:nvPr/>
        </p:nvSpPr>
        <p:spPr bwMode="auto">
          <a:xfrm>
            <a:off x="2895600" y="29289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77" name="Rectangle 93"/>
          <p:cNvSpPr>
            <a:spLocks noChangeArrowheads="1"/>
          </p:cNvSpPr>
          <p:nvPr/>
        </p:nvSpPr>
        <p:spPr bwMode="auto">
          <a:xfrm>
            <a:off x="31242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478" name="Rectangle 94"/>
          <p:cNvSpPr>
            <a:spLocks noChangeArrowheads="1"/>
          </p:cNvSpPr>
          <p:nvPr/>
        </p:nvSpPr>
        <p:spPr bwMode="auto">
          <a:xfrm>
            <a:off x="3773488"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479" name="Rectangle 95"/>
          <p:cNvSpPr>
            <a:spLocks noChangeArrowheads="1"/>
          </p:cNvSpPr>
          <p:nvPr/>
        </p:nvSpPr>
        <p:spPr bwMode="auto">
          <a:xfrm>
            <a:off x="3733800" y="5748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480" name="Rectangle 96"/>
          <p:cNvSpPr>
            <a:spLocks noChangeArrowheads="1"/>
          </p:cNvSpPr>
          <p:nvPr/>
        </p:nvSpPr>
        <p:spPr bwMode="auto">
          <a:xfrm>
            <a:off x="3048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481" name="Rectangle 97"/>
          <p:cNvSpPr>
            <a:spLocks noChangeArrowheads="1"/>
          </p:cNvSpPr>
          <p:nvPr/>
        </p:nvSpPr>
        <p:spPr bwMode="auto">
          <a:xfrm>
            <a:off x="4419600" y="4986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482" name="Rectangle 98"/>
          <p:cNvSpPr>
            <a:spLocks noChangeArrowheads="1"/>
          </p:cNvSpPr>
          <p:nvPr/>
        </p:nvSpPr>
        <p:spPr bwMode="auto">
          <a:xfrm>
            <a:off x="2438400" y="4224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483" name="Rectangle 99"/>
          <p:cNvSpPr>
            <a:spLocks noChangeArrowheads="1"/>
          </p:cNvSpPr>
          <p:nvPr/>
        </p:nvSpPr>
        <p:spPr bwMode="auto">
          <a:xfrm>
            <a:off x="1524000" y="34623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484" name="Rectangle 100"/>
          <p:cNvSpPr>
            <a:spLocks noChangeArrowheads="1"/>
          </p:cNvSpPr>
          <p:nvPr/>
        </p:nvSpPr>
        <p:spPr bwMode="auto">
          <a:xfrm>
            <a:off x="762000" y="4300538"/>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485" name="Text Box 101"/>
          <p:cNvSpPr txBox="1">
            <a:spLocks noChangeArrowheads="1"/>
          </p:cNvSpPr>
          <p:nvPr/>
        </p:nvSpPr>
        <p:spPr bwMode="auto">
          <a:xfrm>
            <a:off x="2438400" y="26241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56486" name="Text Box 102"/>
          <p:cNvSpPr txBox="1">
            <a:spLocks noChangeArrowheads="1"/>
          </p:cNvSpPr>
          <p:nvPr/>
        </p:nvSpPr>
        <p:spPr bwMode="auto">
          <a:xfrm>
            <a:off x="3200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56487" name="Text Box 103"/>
          <p:cNvSpPr txBox="1">
            <a:spLocks noChangeArrowheads="1"/>
          </p:cNvSpPr>
          <p:nvPr/>
        </p:nvSpPr>
        <p:spPr bwMode="auto">
          <a:xfrm>
            <a:off x="2590800" y="4224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56489" name="Text Box 105"/>
          <p:cNvSpPr txBox="1">
            <a:spLocks noChangeArrowheads="1"/>
          </p:cNvSpPr>
          <p:nvPr/>
        </p:nvSpPr>
        <p:spPr bwMode="auto">
          <a:xfrm>
            <a:off x="3886200" y="57642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75</a:t>
            </a:r>
          </a:p>
        </p:txBody>
      </p:sp>
      <p:sp>
        <p:nvSpPr>
          <p:cNvPr id="656490" name="Line 106"/>
          <p:cNvSpPr>
            <a:spLocks noChangeShapeType="1"/>
          </p:cNvSpPr>
          <p:nvPr/>
        </p:nvSpPr>
        <p:spPr bwMode="auto">
          <a:xfrm>
            <a:off x="27432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91" name="Line 107"/>
          <p:cNvSpPr>
            <a:spLocks noChangeShapeType="1"/>
          </p:cNvSpPr>
          <p:nvPr/>
        </p:nvSpPr>
        <p:spPr bwMode="auto">
          <a:xfrm>
            <a:off x="2438400" y="26241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92" name="Line 108"/>
          <p:cNvSpPr>
            <a:spLocks noChangeShapeType="1"/>
          </p:cNvSpPr>
          <p:nvPr/>
        </p:nvSpPr>
        <p:spPr bwMode="auto">
          <a:xfrm>
            <a:off x="3505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93" name="Line 109"/>
          <p:cNvSpPr>
            <a:spLocks noChangeShapeType="1"/>
          </p:cNvSpPr>
          <p:nvPr/>
        </p:nvSpPr>
        <p:spPr bwMode="auto">
          <a:xfrm>
            <a:off x="3200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94" name="Line 110"/>
          <p:cNvSpPr>
            <a:spLocks noChangeShapeType="1"/>
          </p:cNvSpPr>
          <p:nvPr/>
        </p:nvSpPr>
        <p:spPr bwMode="auto">
          <a:xfrm>
            <a:off x="28956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95" name="Line 111"/>
          <p:cNvSpPr>
            <a:spLocks noChangeShapeType="1"/>
          </p:cNvSpPr>
          <p:nvPr/>
        </p:nvSpPr>
        <p:spPr bwMode="auto">
          <a:xfrm>
            <a:off x="2590800"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96" name="Line 112"/>
          <p:cNvSpPr>
            <a:spLocks noChangeShapeType="1"/>
          </p:cNvSpPr>
          <p:nvPr/>
        </p:nvSpPr>
        <p:spPr bwMode="auto">
          <a:xfrm>
            <a:off x="42306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97" name="Line 113"/>
          <p:cNvSpPr>
            <a:spLocks noChangeShapeType="1"/>
          </p:cNvSpPr>
          <p:nvPr/>
        </p:nvSpPr>
        <p:spPr bwMode="auto">
          <a:xfrm>
            <a:off x="3925888" y="4224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98" name="Line 114"/>
          <p:cNvSpPr>
            <a:spLocks noChangeShapeType="1"/>
          </p:cNvSpPr>
          <p:nvPr/>
        </p:nvSpPr>
        <p:spPr bwMode="auto">
          <a:xfrm>
            <a:off x="48768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99" name="Line 115"/>
          <p:cNvSpPr>
            <a:spLocks noChangeShapeType="1"/>
          </p:cNvSpPr>
          <p:nvPr/>
        </p:nvSpPr>
        <p:spPr bwMode="auto">
          <a:xfrm>
            <a:off x="45720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00" name="Line 116"/>
          <p:cNvSpPr>
            <a:spLocks noChangeShapeType="1"/>
          </p:cNvSpPr>
          <p:nvPr/>
        </p:nvSpPr>
        <p:spPr bwMode="auto">
          <a:xfrm>
            <a:off x="35814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01" name="Line 117"/>
          <p:cNvSpPr>
            <a:spLocks noChangeShapeType="1"/>
          </p:cNvSpPr>
          <p:nvPr/>
        </p:nvSpPr>
        <p:spPr bwMode="auto">
          <a:xfrm>
            <a:off x="3276600" y="4986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02" name="Line 118"/>
          <p:cNvSpPr>
            <a:spLocks noChangeShapeType="1"/>
          </p:cNvSpPr>
          <p:nvPr/>
        </p:nvSpPr>
        <p:spPr bwMode="auto">
          <a:xfrm>
            <a:off x="41910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03" name="Line 119"/>
          <p:cNvSpPr>
            <a:spLocks noChangeShapeType="1"/>
          </p:cNvSpPr>
          <p:nvPr/>
        </p:nvSpPr>
        <p:spPr bwMode="auto">
          <a:xfrm>
            <a:off x="3886200" y="5748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04" name="Line 120"/>
          <p:cNvSpPr>
            <a:spLocks noChangeShapeType="1"/>
          </p:cNvSpPr>
          <p:nvPr/>
        </p:nvSpPr>
        <p:spPr bwMode="auto">
          <a:xfrm>
            <a:off x="19812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05" name="Line 121"/>
          <p:cNvSpPr>
            <a:spLocks noChangeShapeType="1"/>
          </p:cNvSpPr>
          <p:nvPr/>
        </p:nvSpPr>
        <p:spPr bwMode="auto">
          <a:xfrm>
            <a:off x="1676400" y="34623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06" name="Line 122"/>
          <p:cNvSpPr>
            <a:spLocks noChangeShapeType="1"/>
          </p:cNvSpPr>
          <p:nvPr/>
        </p:nvSpPr>
        <p:spPr bwMode="auto">
          <a:xfrm>
            <a:off x="12192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07" name="Line 123"/>
          <p:cNvSpPr>
            <a:spLocks noChangeShapeType="1"/>
          </p:cNvSpPr>
          <p:nvPr/>
        </p:nvSpPr>
        <p:spPr bwMode="auto">
          <a:xfrm>
            <a:off x="914400" y="4300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08" name="Rectangle 124" descr="Dark downward diagonal"/>
          <p:cNvSpPr>
            <a:spLocks noChangeArrowheads="1"/>
          </p:cNvSpPr>
          <p:nvPr/>
        </p:nvSpPr>
        <p:spPr bwMode="auto">
          <a:xfrm>
            <a:off x="48768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09" name="Rectangle 125" descr="Dark downward diagonal"/>
          <p:cNvSpPr>
            <a:spLocks noChangeArrowheads="1"/>
          </p:cNvSpPr>
          <p:nvPr/>
        </p:nvSpPr>
        <p:spPr bwMode="auto">
          <a:xfrm>
            <a:off x="31242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10" name="Rectangle 126" descr="Dark downward diagonal"/>
          <p:cNvSpPr>
            <a:spLocks noChangeArrowheads="1"/>
          </p:cNvSpPr>
          <p:nvPr/>
        </p:nvSpPr>
        <p:spPr bwMode="auto">
          <a:xfrm>
            <a:off x="35814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11" name="Rectangle 127" descr="Dark downward diagonal"/>
          <p:cNvSpPr>
            <a:spLocks noChangeArrowheads="1"/>
          </p:cNvSpPr>
          <p:nvPr/>
        </p:nvSpPr>
        <p:spPr bwMode="auto">
          <a:xfrm>
            <a:off x="37338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12" name="Rectangle 128" descr="Dark downward diagonal"/>
          <p:cNvSpPr>
            <a:spLocks noChangeArrowheads="1"/>
          </p:cNvSpPr>
          <p:nvPr/>
        </p:nvSpPr>
        <p:spPr bwMode="auto">
          <a:xfrm>
            <a:off x="4191000" y="5748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13" name="Rectangle 129" descr="Dark downward diagonal"/>
          <p:cNvSpPr>
            <a:spLocks noChangeArrowheads="1"/>
          </p:cNvSpPr>
          <p:nvPr/>
        </p:nvSpPr>
        <p:spPr bwMode="auto">
          <a:xfrm>
            <a:off x="24384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14" name="Rectangle 130" descr="Dark downward diagonal"/>
          <p:cNvSpPr>
            <a:spLocks noChangeArrowheads="1"/>
          </p:cNvSpPr>
          <p:nvPr/>
        </p:nvSpPr>
        <p:spPr bwMode="auto">
          <a:xfrm>
            <a:off x="2895600" y="4224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15" name="Rectangle 131" descr="Dark downward diagonal"/>
          <p:cNvSpPr>
            <a:spLocks noChangeArrowheads="1"/>
          </p:cNvSpPr>
          <p:nvPr/>
        </p:nvSpPr>
        <p:spPr bwMode="auto">
          <a:xfrm>
            <a:off x="1981200" y="3462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16" name="Rectangle 132" descr="Dark downward diagonal"/>
          <p:cNvSpPr>
            <a:spLocks noChangeArrowheads="1"/>
          </p:cNvSpPr>
          <p:nvPr/>
        </p:nvSpPr>
        <p:spPr bwMode="auto">
          <a:xfrm>
            <a:off x="7620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17" name="Rectangle 133" descr="Dark downward diagonal"/>
          <p:cNvSpPr>
            <a:spLocks noChangeArrowheads="1"/>
          </p:cNvSpPr>
          <p:nvPr/>
        </p:nvSpPr>
        <p:spPr bwMode="auto">
          <a:xfrm>
            <a:off x="1219200" y="43005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18" name="Text Box 134"/>
          <p:cNvSpPr txBox="1">
            <a:spLocks noChangeArrowheads="1"/>
          </p:cNvSpPr>
          <p:nvPr/>
        </p:nvSpPr>
        <p:spPr bwMode="auto">
          <a:xfrm>
            <a:off x="914400" y="43005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56519" name="Text Box 135"/>
          <p:cNvSpPr txBox="1">
            <a:spLocks noChangeArrowheads="1"/>
          </p:cNvSpPr>
          <p:nvPr/>
        </p:nvSpPr>
        <p:spPr bwMode="auto">
          <a:xfrm>
            <a:off x="45720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56520" name="Text Box 136"/>
          <p:cNvSpPr txBox="1">
            <a:spLocks noChangeArrowheads="1"/>
          </p:cNvSpPr>
          <p:nvPr/>
        </p:nvSpPr>
        <p:spPr bwMode="auto">
          <a:xfrm>
            <a:off x="3276600" y="4986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56521" name="Text Box 137"/>
          <p:cNvSpPr txBox="1">
            <a:spLocks noChangeArrowheads="1"/>
          </p:cNvSpPr>
          <p:nvPr/>
        </p:nvSpPr>
        <p:spPr bwMode="auto">
          <a:xfrm>
            <a:off x="1676400" y="346233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56522" name="Text Box 138"/>
          <p:cNvSpPr txBox="1">
            <a:spLocks noChangeArrowheads="1"/>
          </p:cNvSpPr>
          <p:nvPr/>
        </p:nvSpPr>
        <p:spPr bwMode="auto">
          <a:xfrm>
            <a:off x="1484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6523" name="Text Box 139"/>
          <p:cNvSpPr txBox="1">
            <a:spLocks noChangeArrowheads="1"/>
          </p:cNvSpPr>
          <p:nvPr/>
        </p:nvSpPr>
        <p:spPr bwMode="auto">
          <a:xfrm>
            <a:off x="27035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6524" name="Text Box 140"/>
          <p:cNvSpPr txBox="1">
            <a:spLocks noChangeArrowheads="1"/>
          </p:cNvSpPr>
          <p:nvPr/>
        </p:nvSpPr>
        <p:spPr bwMode="auto">
          <a:xfrm>
            <a:off x="2246313" y="24717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6526" name="Text Box 142"/>
          <p:cNvSpPr txBox="1">
            <a:spLocks noChangeArrowheads="1"/>
          </p:cNvSpPr>
          <p:nvPr/>
        </p:nvSpPr>
        <p:spPr bwMode="auto">
          <a:xfrm>
            <a:off x="30083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6527" name="Text Box 143"/>
          <p:cNvSpPr txBox="1">
            <a:spLocks noChangeArrowheads="1"/>
          </p:cNvSpPr>
          <p:nvPr/>
        </p:nvSpPr>
        <p:spPr bwMode="auto">
          <a:xfrm>
            <a:off x="41910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6528" name="Text Box 144"/>
          <p:cNvSpPr txBox="1">
            <a:spLocks noChangeArrowheads="1"/>
          </p:cNvSpPr>
          <p:nvPr/>
        </p:nvSpPr>
        <p:spPr bwMode="auto">
          <a:xfrm>
            <a:off x="3733800" y="4071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6529" name="Text Box 145"/>
          <p:cNvSpPr txBox="1">
            <a:spLocks noChangeArrowheads="1"/>
          </p:cNvSpPr>
          <p:nvPr/>
        </p:nvSpPr>
        <p:spPr bwMode="auto">
          <a:xfrm>
            <a:off x="4343400" y="483393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6530" name="Line 146"/>
          <p:cNvSpPr>
            <a:spLocks noChangeShapeType="1"/>
          </p:cNvSpPr>
          <p:nvPr/>
        </p:nvSpPr>
        <p:spPr bwMode="auto">
          <a:xfrm>
            <a:off x="2590800" y="23955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31" name="Text Box 147"/>
          <p:cNvSpPr txBox="1">
            <a:spLocks noChangeArrowheads="1"/>
          </p:cNvSpPr>
          <p:nvPr/>
        </p:nvSpPr>
        <p:spPr bwMode="auto">
          <a:xfrm>
            <a:off x="2438400" y="216693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56532" name="Text Box 148"/>
          <p:cNvSpPr txBox="1">
            <a:spLocks noChangeArrowheads="1"/>
          </p:cNvSpPr>
          <p:nvPr/>
        </p:nvSpPr>
        <p:spPr bwMode="auto">
          <a:xfrm>
            <a:off x="3810000" y="3690938"/>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currentNode</a:t>
            </a:r>
          </a:p>
        </p:txBody>
      </p:sp>
      <p:sp>
        <p:nvSpPr>
          <p:cNvPr id="656533" name="Text Box 149"/>
          <p:cNvSpPr txBox="1">
            <a:spLocks noChangeArrowheads="1"/>
          </p:cNvSpPr>
          <p:nvPr/>
        </p:nvSpPr>
        <p:spPr bwMode="auto">
          <a:xfrm>
            <a:off x="3124200" y="29591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parent</a:t>
            </a:r>
          </a:p>
        </p:txBody>
      </p:sp>
      <p:sp>
        <p:nvSpPr>
          <p:cNvPr id="656534" name="Text Box 150"/>
          <p:cNvSpPr txBox="1">
            <a:spLocks noChangeArrowheads="1"/>
          </p:cNvSpPr>
          <p:nvPr/>
        </p:nvSpPr>
        <p:spPr bwMode="auto">
          <a:xfrm>
            <a:off x="3465513" y="330993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56535" name="Line 151"/>
          <p:cNvSpPr>
            <a:spLocks noChangeShapeType="1"/>
          </p:cNvSpPr>
          <p:nvPr/>
        </p:nvSpPr>
        <p:spPr bwMode="auto">
          <a:xfrm>
            <a:off x="3429000" y="32337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36" name="Line 152"/>
          <p:cNvSpPr>
            <a:spLocks noChangeShapeType="1"/>
          </p:cNvSpPr>
          <p:nvPr/>
        </p:nvSpPr>
        <p:spPr bwMode="auto">
          <a:xfrm>
            <a:off x="4114800" y="399573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37" name="Text Box 153"/>
          <p:cNvSpPr txBox="1">
            <a:spLocks noChangeArrowheads="1"/>
          </p:cNvSpPr>
          <p:nvPr/>
        </p:nvSpPr>
        <p:spPr bwMode="auto">
          <a:xfrm>
            <a:off x="3925888" y="42291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75</a:t>
            </a:r>
          </a:p>
        </p:txBody>
      </p:sp>
      <p:sp>
        <p:nvSpPr>
          <p:cNvPr id="656541" name="Rectangle 157" descr="Dark downward diagonal"/>
          <p:cNvSpPr>
            <a:spLocks noChangeArrowheads="1"/>
          </p:cNvSpPr>
          <p:nvPr/>
        </p:nvSpPr>
        <p:spPr bwMode="auto">
          <a:xfrm>
            <a:off x="4419600" y="4986338"/>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42" name="Rectangle 158"/>
          <p:cNvSpPr>
            <a:spLocks noChangeArrowheads="1"/>
          </p:cNvSpPr>
          <p:nvPr/>
        </p:nvSpPr>
        <p:spPr bwMode="auto">
          <a:xfrm>
            <a:off x="1525588" y="1598613"/>
            <a:ext cx="26654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node 72: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2000"/>
                                        <p:tgtEl>
                                          <p:spTgt spid="656409"/>
                                        </p:tgtEl>
                                      </p:cBhvr>
                                    </p:animEffect>
                                    <p:set>
                                      <p:cBhvr>
                                        <p:cTn id="7" dur="1" fill="hold">
                                          <p:stCondLst>
                                            <p:cond delay="1999"/>
                                          </p:stCondLst>
                                        </p:cTn>
                                        <p:tgtEl>
                                          <p:spTgt spid="65640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656458"/>
                                        </p:tgtEl>
                                      </p:cBhvr>
                                    </p:animEffect>
                                    <p:set>
                                      <p:cBhvr>
                                        <p:cTn id="10" dur="1" fill="hold">
                                          <p:stCondLst>
                                            <p:cond delay="1999"/>
                                          </p:stCondLst>
                                        </p:cTn>
                                        <p:tgtEl>
                                          <p:spTgt spid="656458"/>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656461"/>
                                        </p:tgtEl>
                                        <p:attrNameLst>
                                          <p:attrName>style.visibility</p:attrName>
                                        </p:attrNameLst>
                                      </p:cBhvr>
                                      <p:to>
                                        <p:strVal val="visible"/>
                                      </p:to>
                                    </p:set>
                                    <p:animEffect transition="in" filter="fade">
                                      <p:cBhvr>
                                        <p:cTn id="13" dur="2000"/>
                                        <p:tgtEl>
                                          <p:spTgt spid="656461"/>
                                        </p:tgtEl>
                                      </p:cBhvr>
                                    </p:animEffect>
                                  </p:childTnLst>
                                </p:cTn>
                              </p:par>
                              <p:par>
                                <p:cTn id="14" presetID="10" presetClass="exit" presetSubtype="0" fill="hold" grpId="0" nodeType="withEffect">
                                  <p:stCondLst>
                                    <p:cond delay="0"/>
                                  </p:stCondLst>
                                  <p:childTnLst>
                                    <p:animEffect transition="out" filter="fade">
                                      <p:cBhvr>
                                        <p:cTn id="15" dur="2000"/>
                                        <p:tgtEl>
                                          <p:spTgt spid="656479"/>
                                        </p:tgtEl>
                                      </p:cBhvr>
                                    </p:animEffect>
                                    <p:set>
                                      <p:cBhvr>
                                        <p:cTn id="16" dur="1" fill="hold">
                                          <p:stCondLst>
                                            <p:cond delay="1999"/>
                                          </p:stCondLst>
                                        </p:cTn>
                                        <p:tgtEl>
                                          <p:spTgt spid="65647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656489"/>
                                        </p:tgtEl>
                                      </p:cBhvr>
                                    </p:animEffect>
                                    <p:set>
                                      <p:cBhvr>
                                        <p:cTn id="19" dur="1" fill="hold">
                                          <p:stCondLst>
                                            <p:cond delay="1999"/>
                                          </p:stCondLst>
                                        </p:cTn>
                                        <p:tgtEl>
                                          <p:spTgt spid="65648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656502"/>
                                        </p:tgtEl>
                                      </p:cBhvr>
                                    </p:animEffect>
                                    <p:set>
                                      <p:cBhvr>
                                        <p:cTn id="22" dur="1" fill="hold">
                                          <p:stCondLst>
                                            <p:cond delay="1999"/>
                                          </p:stCondLst>
                                        </p:cTn>
                                        <p:tgtEl>
                                          <p:spTgt spid="65650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2000"/>
                                        <p:tgtEl>
                                          <p:spTgt spid="656503"/>
                                        </p:tgtEl>
                                      </p:cBhvr>
                                    </p:animEffect>
                                    <p:set>
                                      <p:cBhvr>
                                        <p:cTn id="25" dur="1" fill="hold">
                                          <p:stCondLst>
                                            <p:cond delay="1999"/>
                                          </p:stCondLst>
                                        </p:cTn>
                                        <p:tgtEl>
                                          <p:spTgt spid="65650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2000"/>
                                        <p:tgtEl>
                                          <p:spTgt spid="656511"/>
                                        </p:tgtEl>
                                      </p:cBhvr>
                                    </p:animEffect>
                                    <p:set>
                                      <p:cBhvr>
                                        <p:cTn id="28" dur="1" fill="hold">
                                          <p:stCondLst>
                                            <p:cond delay="1999"/>
                                          </p:stCondLst>
                                        </p:cTn>
                                        <p:tgtEl>
                                          <p:spTgt spid="656511"/>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2000"/>
                                        <p:tgtEl>
                                          <p:spTgt spid="656512"/>
                                        </p:tgtEl>
                                      </p:cBhvr>
                                    </p:animEffect>
                                    <p:set>
                                      <p:cBhvr>
                                        <p:cTn id="31" dur="1" fill="hold">
                                          <p:stCondLst>
                                            <p:cond delay="1999"/>
                                          </p:stCondLst>
                                        </p:cTn>
                                        <p:tgtEl>
                                          <p:spTgt spid="65651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2000"/>
                                        <p:tgtEl>
                                          <p:spTgt spid="656471"/>
                                        </p:tgtEl>
                                      </p:cBhvr>
                                    </p:animEffect>
                                    <p:set>
                                      <p:cBhvr>
                                        <p:cTn id="34" dur="1" fill="hold">
                                          <p:stCondLst>
                                            <p:cond delay="1999"/>
                                          </p:stCondLst>
                                        </p:cTn>
                                        <p:tgtEl>
                                          <p:spTgt spid="656471"/>
                                        </p:tgtEl>
                                        <p:attrNameLst>
                                          <p:attrName>style.visibility</p:attrName>
                                        </p:attrNameLst>
                                      </p:cBhvr>
                                      <p:to>
                                        <p:strVal val="hidden"/>
                                      </p:to>
                                    </p:set>
                                  </p:childTnLst>
                                </p:cTn>
                              </p:par>
                              <p:par>
                                <p:cTn id="35" presetID="9" presetClass="entr" presetSubtype="0" fill="hold" grpId="0" nodeType="withEffect">
                                  <p:stCondLst>
                                    <p:cond delay="0"/>
                                  </p:stCondLst>
                                  <p:childTnLst>
                                    <p:set>
                                      <p:cBhvr>
                                        <p:cTn id="36" dur="1" fill="hold">
                                          <p:stCondLst>
                                            <p:cond delay="0"/>
                                          </p:stCondLst>
                                        </p:cTn>
                                        <p:tgtEl>
                                          <p:spTgt spid="656541"/>
                                        </p:tgtEl>
                                        <p:attrNameLst>
                                          <p:attrName>style.visibility</p:attrName>
                                        </p:attrNameLst>
                                      </p:cBhvr>
                                      <p:to>
                                        <p:strVal val="visible"/>
                                      </p:to>
                                    </p:set>
                                    <p:animEffect transition="in" filter="dissolve">
                                      <p:cBhvr>
                                        <p:cTn id="37" dur="500"/>
                                        <p:tgtEl>
                                          <p:spTgt spid="656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409" grpId="0"/>
      <p:bldP spid="656458" grpId="0"/>
      <p:bldP spid="656461" grpId="0"/>
      <p:bldP spid="656471" grpId="0" animBg="1"/>
      <p:bldP spid="656479" grpId="0" animBg="1"/>
      <p:bldP spid="656489" grpId="0"/>
      <p:bldP spid="656502" grpId="0" animBg="1"/>
      <p:bldP spid="656503" grpId="0" animBg="1"/>
      <p:bldP spid="656511" grpId="0" animBg="1"/>
      <p:bldP spid="656512" grpId="0" animBg="1"/>
      <p:bldP spid="656541"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Activity: Implementing a Binary Search Tree </a:t>
            </a:r>
          </a:p>
        </p:txBody>
      </p:sp>
      <p:sp>
        <p:nvSpPr>
          <p:cNvPr id="717828" name="Rectangle 4"/>
          <p:cNvSpPr>
            <a:spLocks noChangeArrowheads="1"/>
          </p:cNvSpPr>
          <p:nvPr/>
        </p:nvSpPr>
        <p:spPr bwMode="auto">
          <a:xfrm>
            <a:off x="1511300" y="1600200"/>
            <a:ext cx="7313613"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Problem Statement:</a:t>
            </a:r>
          </a:p>
          <a:p>
            <a:pPr marL="742950" lvl="1" indent="-285750">
              <a:spcBef>
                <a:spcPct val="20000"/>
              </a:spcBef>
              <a:buFontTx/>
              <a:buBlip>
                <a:blip r:embed="rId4"/>
              </a:buBlip>
            </a:pPr>
            <a:r>
              <a:rPr lang="en-US">
                <a:solidFill>
                  <a:schemeClr val="accent2"/>
                </a:solidFill>
                <a:cs typeface="Times New Roman" pitchFamily="18" charset="0"/>
              </a:rPr>
              <a:t>Write a program to implement insert and traverse operations on a binary search tree that contains the words in a dictionary.</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ChangeArrowheads="1"/>
          </p:cNvSpPr>
          <p:nvPr/>
        </p:nvSpPr>
        <p:spPr bwMode="auto">
          <a:xfrm>
            <a:off x="15128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IN" sz="2000">
                <a:solidFill>
                  <a:schemeClr val="accent2"/>
                </a:solidFill>
              </a:rPr>
              <a:t>In this session, you learned that:</a:t>
            </a:r>
            <a:endParaRPr lang="en-US" sz="2000">
              <a:solidFill>
                <a:schemeClr val="accent2"/>
              </a:solidFill>
              <a:cs typeface="Times New Roman" pitchFamily="18" charset="0"/>
            </a:endParaRPr>
          </a:p>
          <a:p>
            <a:pPr marL="739775" lvl="1" indent="-282575">
              <a:spcBef>
                <a:spcPct val="20000"/>
              </a:spcBef>
              <a:buFontTx/>
              <a:buBlip>
                <a:blip r:embed="rId4"/>
              </a:buBlip>
            </a:pPr>
            <a:r>
              <a:rPr lang="en-US">
                <a:solidFill>
                  <a:schemeClr val="accent2"/>
                </a:solidFill>
                <a:cs typeface="Times New Roman" pitchFamily="18" charset="0"/>
              </a:rPr>
              <a:t>A tree is a nonlinear data structure that represents a hierarchical relationship among the various data elements. </a:t>
            </a:r>
          </a:p>
          <a:p>
            <a:pPr marL="739775" lvl="1" indent="-282575">
              <a:spcBef>
                <a:spcPct val="20000"/>
              </a:spcBef>
              <a:buFontTx/>
              <a:buBlip>
                <a:blip r:embed="rId4"/>
              </a:buBlip>
            </a:pPr>
            <a:r>
              <a:rPr lang="en-US">
                <a:solidFill>
                  <a:schemeClr val="accent2"/>
                </a:solidFill>
                <a:cs typeface="Times New Roman" pitchFamily="18" charset="0"/>
              </a:rPr>
              <a:t>A binary tree is a specific type of tree in which each node can have a maximum of two children.</a:t>
            </a:r>
          </a:p>
          <a:p>
            <a:pPr marL="739775" lvl="1" indent="-282575">
              <a:spcBef>
                <a:spcPct val="20000"/>
              </a:spcBef>
              <a:buFontTx/>
              <a:buBlip>
                <a:blip r:embed="rId4"/>
              </a:buBlip>
            </a:pPr>
            <a:r>
              <a:rPr lang="en-US">
                <a:solidFill>
                  <a:schemeClr val="accent2"/>
                </a:solidFill>
                <a:cs typeface="Times New Roman" pitchFamily="18" charset="0"/>
              </a:rPr>
              <a:t>Binary trees can be implemented by using arrays as well as linked lists, depending upon requirement. </a:t>
            </a:r>
          </a:p>
          <a:p>
            <a:pPr marL="739775" lvl="1" indent="-282575">
              <a:spcBef>
                <a:spcPct val="20000"/>
              </a:spcBef>
              <a:buFontTx/>
              <a:buBlip>
                <a:blip r:embed="rId4"/>
              </a:buBlip>
            </a:pPr>
            <a:r>
              <a:rPr lang="en-US">
                <a:solidFill>
                  <a:schemeClr val="accent2"/>
                </a:solidFill>
                <a:cs typeface="Times New Roman" pitchFamily="18" charset="0"/>
              </a:rPr>
              <a:t>Traversal of a tree is the process of visiting all the nodes of the tree once. There are three types of traversals, namely inorder, preorder, and postorder traversal.</a:t>
            </a:r>
          </a:p>
          <a:p>
            <a:pPr marL="739775" lvl="1" indent="-282575">
              <a:spcBef>
                <a:spcPct val="20000"/>
              </a:spcBef>
              <a:buFontTx/>
              <a:buBlip>
                <a:blip r:embed="rId4"/>
              </a:buBlip>
            </a:pPr>
            <a:r>
              <a:rPr lang="en-US">
                <a:solidFill>
                  <a:schemeClr val="accent2"/>
                </a:solidFill>
                <a:cs typeface="Times New Roman" pitchFamily="18" charset="0"/>
              </a:rPr>
              <a:t>Binary search tree is a binary tree in which the value of the left child of a node is always less than the value of the node, and the value of the right child of a node is greater than the value of the node.</a:t>
            </a:r>
          </a:p>
        </p:txBody>
      </p:sp>
      <p:sp>
        <p:nvSpPr>
          <p:cNvPr id="703491"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Summary</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39775" lvl="1" indent="-282575">
              <a:spcBef>
                <a:spcPct val="20000"/>
              </a:spcBef>
              <a:buFontTx/>
              <a:buBlip>
                <a:blip r:embed="rId3"/>
              </a:buBlip>
            </a:pPr>
            <a:r>
              <a:rPr lang="en-US">
                <a:solidFill>
                  <a:schemeClr val="accent2"/>
                </a:solidFill>
                <a:cs typeface="Times New Roman" pitchFamily="18" charset="0"/>
              </a:rPr>
              <a:t>Inserting a node in a binary search tree requires you to first locate the appropriate position for the node to be inserted.</a:t>
            </a:r>
          </a:p>
          <a:p>
            <a:pPr marL="739775" lvl="1" indent="-282575">
              <a:spcBef>
                <a:spcPct val="20000"/>
              </a:spcBef>
              <a:buFontTx/>
              <a:buBlip>
                <a:blip r:embed="rId3"/>
              </a:buBlip>
            </a:pPr>
            <a:r>
              <a:rPr lang="en-US">
                <a:solidFill>
                  <a:schemeClr val="accent2"/>
                </a:solidFill>
                <a:cs typeface="Times New Roman" pitchFamily="18" charset="0"/>
              </a:rPr>
              <a:t>You need to check for the following three cases before deleting a node from a binary search tree.</a:t>
            </a:r>
          </a:p>
          <a:p>
            <a:pPr marL="1204913" lvl="2" indent="-290513">
              <a:spcBef>
                <a:spcPct val="20000"/>
              </a:spcBef>
              <a:buFontTx/>
              <a:buBlip>
                <a:blip r:embed="rId3"/>
              </a:buBlip>
            </a:pPr>
            <a:r>
              <a:rPr lang="en-US" sz="1600">
                <a:solidFill>
                  <a:schemeClr val="accent2"/>
                </a:solidFill>
                <a:cs typeface="Times New Roman" pitchFamily="18" charset="0"/>
              </a:rPr>
              <a:t>If the node to be deleted is the leaf node</a:t>
            </a:r>
          </a:p>
          <a:p>
            <a:pPr marL="1204913" lvl="2" indent="-290513">
              <a:spcBef>
                <a:spcPct val="20000"/>
              </a:spcBef>
              <a:buFontTx/>
              <a:buBlip>
                <a:blip r:embed="rId3"/>
              </a:buBlip>
            </a:pPr>
            <a:r>
              <a:rPr lang="en-US" sz="1600">
                <a:solidFill>
                  <a:schemeClr val="accent2"/>
                </a:solidFill>
                <a:cs typeface="Times New Roman" pitchFamily="18" charset="0"/>
              </a:rPr>
              <a:t>If the node to be deleted has one child (left or right)</a:t>
            </a:r>
          </a:p>
          <a:p>
            <a:pPr marL="1204913" lvl="2" indent="-290513">
              <a:spcBef>
                <a:spcPct val="20000"/>
              </a:spcBef>
              <a:buFontTx/>
              <a:buBlip>
                <a:blip r:embed="rId3"/>
              </a:buBlip>
            </a:pPr>
            <a:r>
              <a:rPr lang="en-US" sz="1600">
                <a:solidFill>
                  <a:schemeClr val="accent2"/>
                </a:solidFill>
                <a:cs typeface="Times New Roman" pitchFamily="18" charset="0"/>
              </a:rPr>
              <a:t>If the node to be deleted has two children</a:t>
            </a:r>
          </a:p>
        </p:txBody>
      </p:sp>
      <p:sp>
        <p:nvSpPr>
          <p:cNvPr id="705539"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Summary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05538"/>
                                        </p:tgtEl>
                                        <p:attrNameLst>
                                          <p:attrName>style.visibility</p:attrName>
                                        </p:attrNameLst>
                                      </p:cBhvr>
                                      <p:to>
                                        <p:strVal val="visible"/>
                                      </p:to>
                                    </p:set>
                                    <p:animEffect transition="in" filter="dissolve">
                                      <p:cBhvr>
                                        <p:cTn id="7" dur="500"/>
                                        <p:tgtEl>
                                          <p:spTgt spid="705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7" name="Rectangle 17"/>
          <p:cNvSpPr>
            <a:spLocks noChangeArrowheads="1"/>
          </p:cNvSpPr>
          <p:nvPr/>
        </p:nvSpPr>
        <p:spPr bwMode="auto">
          <a:xfrm>
            <a:off x="1525588" y="1600200"/>
            <a:ext cx="7315200"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Strictly binary tree:</a:t>
            </a:r>
          </a:p>
          <a:p>
            <a:pPr marL="742950" lvl="1" indent="-285750">
              <a:spcBef>
                <a:spcPct val="20000"/>
              </a:spcBef>
              <a:buFontTx/>
              <a:buBlip>
                <a:blip r:embed="rId4"/>
              </a:buBlip>
            </a:pPr>
            <a:r>
              <a:rPr lang="en-US">
                <a:solidFill>
                  <a:schemeClr val="accent2"/>
                </a:solidFill>
                <a:cs typeface="Times New Roman" pitchFamily="18" charset="0"/>
              </a:rPr>
              <a:t>A binary tree in which every node, except for the leaf nodes, has non-empty left and right children.</a:t>
            </a:r>
          </a:p>
        </p:txBody>
      </p:sp>
      <p:sp>
        <p:nvSpPr>
          <p:cNvPr id="296963" name="Text Box 3"/>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Defining Binary Trees </a:t>
            </a:r>
          </a:p>
        </p:txBody>
      </p:sp>
      <p:sp>
        <p:nvSpPr>
          <p:cNvPr id="296964"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Binary tree is a specific type of tree in which each node can have at most two children namely left child and right child.</a:t>
            </a:r>
          </a:p>
          <a:p>
            <a:pPr marL="342900" indent="-342900">
              <a:spcBef>
                <a:spcPct val="20000"/>
              </a:spcBef>
              <a:buFontTx/>
              <a:buBlip>
                <a:blip r:embed="rId3"/>
              </a:buBlip>
            </a:pPr>
            <a:r>
              <a:rPr lang="en-US" sz="2000">
                <a:solidFill>
                  <a:schemeClr val="accent2"/>
                </a:solidFill>
                <a:cs typeface="Times New Roman" pitchFamily="18" charset="0"/>
              </a:rPr>
              <a:t>There are various types of binary trees:</a:t>
            </a:r>
          </a:p>
          <a:p>
            <a:pPr marL="742950" lvl="1" indent="-285750">
              <a:spcBef>
                <a:spcPct val="20000"/>
              </a:spcBef>
              <a:buFontTx/>
              <a:buBlip>
                <a:blip r:embed="rId4"/>
              </a:buBlip>
            </a:pPr>
            <a:r>
              <a:rPr lang="en-US">
                <a:solidFill>
                  <a:schemeClr val="accent2"/>
                </a:solidFill>
                <a:cs typeface="Times New Roman" pitchFamily="18" charset="0"/>
              </a:rPr>
              <a:t>Strictly binary tree</a:t>
            </a:r>
          </a:p>
          <a:p>
            <a:pPr marL="742950" lvl="1" indent="-285750">
              <a:spcBef>
                <a:spcPct val="20000"/>
              </a:spcBef>
              <a:buFontTx/>
              <a:buBlip>
                <a:blip r:embed="rId4"/>
              </a:buBlip>
            </a:pPr>
            <a:r>
              <a:rPr lang="en-US">
                <a:solidFill>
                  <a:schemeClr val="accent2"/>
                </a:solidFill>
                <a:cs typeface="Times New Roman" pitchFamily="18" charset="0"/>
              </a:rPr>
              <a:t>Full binary tree</a:t>
            </a:r>
          </a:p>
          <a:p>
            <a:pPr marL="742950" lvl="1" indent="-285750">
              <a:spcBef>
                <a:spcPct val="20000"/>
              </a:spcBef>
              <a:buFontTx/>
              <a:buBlip>
                <a:blip r:embed="rId4"/>
              </a:buBlip>
            </a:pPr>
            <a:r>
              <a:rPr lang="en-US">
                <a:solidFill>
                  <a:schemeClr val="accent2"/>
                </a:solidFill>
                <a:cs typeface="Times New Roman" pitchFamily="18" charset="0"/>
              </a:rPr>
              <a:t>Complete binary tree</a:t>
            </a:r>
          </a:p>
        </p:txBody>
      </p:sp>
      <p:pic>
        <p:nvPicPr>
          <p:cNvPr id="296978" name="Picture 18" descr="Stricly_Binary_Tre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038475"/>
            <a:ext cx="2924175" cy="2676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296964"/>
                                        </p:tgtEl>
                                      </p:cBhvr>
                                    </p:animEffect>
                                    <p:set>
                                      <p:cBhvr>
                                        <p:cTn id="7" dur="1" fill="hold">
                                          <p:stCondLst>
                                            <p:cond delay="499"/>
                                          </p:stCondLst>
                                        </p:cTn>
                                        <p:tgtEl>
                                          <p:spTgt spid="296964"/>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296977"/>
                                        </p:tgtEl>
                                        <p:attrNameLst>
                                          <p:attrName>style.visibility</p:attrName>
                                        </p:attrNameLst>
                                      </p:cBhvr>
                                      <p:to>
                                        <p:strVal val="visible"/>
                                      </p:to>
                                    </p:set>
                                    <p:animEffect transition="in" filter="dissolve">
                                      <p:cBhvr>
                                        <p:cTn id="10" dur="500"/>
                                        <p:tgtEl>
                                          <p:spTgt spid="296977"/>
                                        </p:tgtEl>
                                      </p:cBhvr>
                                    </p:animEffect>
                                  </p:childTnLst>
                                </p:cTn>
                              </p:par>
                              <p:par>
                                <p:cTn id="11" presetID="9" presetClass="entr" presetSubtype="0" fill="hold" nodeType="withEffect">
                                  <p:stCondLst>
                                    <p:cond delay="0"/>
                                  </p:stCondLst>
                                  <p:childTnLst>
                                    <p:set>
                                      <p:cBhvr>
                                        <p:cTn id="12" dur="1" fill="hold">
                                          <p:stCondLst>
                                            <p:cond delay="0"/>
                                          </p:stCondLst>
                                        </p:cTn>
                                        <p:tgtEl>
                                          <p:spTgt spid="296978"/>
                                        </p:tgtEl>
                                        <p:attrNameLst>
                                          <p:attrName>style.visibility</p:attrName>
                                        </p:attrNameLst>
                                      </p:cBhvr>
                                      <p:to>
                                        <p:strVal val="visible"/>
                                      </p:to>
                                    </p:set>
                                    <p:animEffect transition="in" filter="dissolve">
                                      <p:cBhvr>
                                        <p:cTn id="13" dur="500"/>
                                        <p:tgtEl>
                                          <p:spTgt spid="296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7" grpId="0"/>
      <p:bldP spid="2969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7" name="Rectangle 3"/>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Full binary tree: </a:t>
            </a:r>
          </a:p>
          <a:p>
            <a:pPr marL="742950" lvl="1" indent="-285750">
              <a:spcBef>
                <a:spcPct val="20000"/>
              </a:spcBef>
              <a:buFontTx/>
              <a:buBlip>
                <a:blip r:embed="rId4"/>
              </a:buBlip>
            </a:pPr>
            <a:r>
              <a:rPr lang="en-US" sz="2000">
                <a:solidFill>
                  <a:schemeClr val="accent2"/>
                </a:solidFill>
                <a:cs typeface="Times New Roman" pitchFamily="18" charset="0"/>
              </a:rPr>
              <a:t>A binary tree of depth d that contains exactly 2</a:t>
            </a:r>
            <a:r>
              <a:rPr lang="en-US" sz="2000" baseline="60000">
                <a:solidFill>
                  <a:schemeClr val="accent2"/>
                </a:solidFill>
                <a:cs typeface="Times New Roman" pitchFamily="18" charset="0"/>
              </a:rPr>
              <a:t>d</a:t>
            </a:r>
            <a:r>
              <a:rPr lang="en-US" sz="2000">
                <a:solidFill>
                  <a:schemeClr val="accent2"/>
                </a:solidFill>
                <a:cs typeface="Times New Roman" pitchFamily="18" charset="0"/>
              </a:rPr>
              <a:t>– 1 nodes.</a:t>
            </a:r>
            <a:r>
              <a:rPr lang="en-US" sz="2000"/>
              <a:t> </a:t>
            </a:r>
          </a:p>
        </p:txBody>
      </p:sp>
      <p:sp>
        <p:nvSpPr>
          <p:cNvPr id="728070" name="Line 6"/>
          <p:cNvSpPr>
            <a:spLocks noChangeShapeType="1"/>
          </p:cNvSpPr>
          <p:nvPr/>
        </p:nvSpPr>
        <p:spPr bwMode="auto">
          <a:xfrm>
            <a:off x="5105400" y="42672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1" name="Line 7"/>
          <p:cNvSpPr>
            <a:spLocks noChangeShapeType="1"/>
          </p:cNvSpPr>
          <p:nvPr/>
        </p:nvSpPr>
        <p:spPr bwMode="auto">
          <a:xfrm flipH="1">
            <a:off x="4648200" y="4191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2" name="Line 8"/>
          <p:cNvSpPr>
            <a:spLocks noChangeShapeType="1"/>
          </p:cNvSpPr>
          <p:nvPr/>
        </p:nvSpPr>
        <p:spPr bwMode="auto">
          <a:xfrm>
            <a:off x="3505200" y="4191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3" name="Line 9"/>
          <p:cNvSpPr>
            <a:spLocks noChangeShapeType="1"/>
          </p:cNvSpPr>
          <p:nvPr/>
        </p:nvSpPr>
        <p:spPr bwMode="auto">
          <a:xfrm flipH="1">
            <a:off x="3048000" y="42672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4" name="Line 10"/>
          <p:cNvSpPr>
            <a:spLocks noChangeShapeType="1"/>
          </p:cNvSpPr>
          <p:nvPr/>
        </p:nvSpPr>
        <p:spPr bwMode="auto">
          <a:xfrm>
            <a:off x="4343400" y="3276600"/>
            <a:ext cx="609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5" name="Line 11"/>
          <p:cNvSpPr>
            <a:spLocks noChangeShapeType="1"/>
          </p:cNvSpPr>
          <p:nvPr/>
        </p:nvSpPr>
        <p:spPr bwMode="auto">
          <a:xfrm flipH="1">
            <a:off x="3429000" y="3200400"/>
            <a:ext cx="762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6" name="Oval 12"/>
          <p:cNvSpPr>
            <a:spLocks noChangeArrowheads="1"/>
          </p:cNvSpPr>
          <p:nvPr/>
        </p:nvSpPr>
        <p:spPr bwMode="auto">
          <a:xfrm>
            <a:off x="4038600" y="30480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A</a:t>
            </a:r>
          </a:p>
        </p:txBody>
      </p:sp>
      <p:sp>
        <p:nvSpPr>
          <p:cNvPr id="728077" name="Oval 13"/>
          <p:cNvSpPr>
            <a:spLocks noChangeArrowheads="1"/>
          </p:cNvSpPr>
          <p:nvPr/>
        </p:nvSpPr>
        <p:spPr bwMode="auto">
          <a:xfrm>
            <a:off x="3276600" y="39624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B</a:t>
            </a:r>
          </a:p>
        </p:txBody>
      </p:sp>
      <p:sp>
        <p:nvSpPr>
          <p:cNvPr id="728078" name="Oval 14"/>
          <p:cNvSpPr>
            <a:spLocks noChangeArrowheads="1"/>
          </p:cNvSpPr>
          <p:nvPr/>
        </p:nvSpPr>
        <p:spPr bwMode="auto">
          <a:xfrm>
            <a:off x="4800600" y="39624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C</a:t>
            </a:r>
          </a:p>
        </p:txBody>
      </p:sp>
      <p:sp>
        <p:nvSpPr>
          <p:cNvPr id="728079" name="Oval 15"/>
          <p:cNvSpPr>
            <a:spLocks noChangeArrowheads="1"/>
          </p:cNvSpPr>
          <p:nvPr/>
        </p:nvSpPr>
        <p:spPr bwMode="auto">
          <a:xfrm>
            <a:off x="2895600" y="46482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D</a:t>
            </a:r>
          </a:p>
        </p:txBody>
      </p:sp>
      <p:sp>
        <p:nvSpPr>
          <p:cNvPr id="728080" name="Oval 16"/>
          <p:cNvSpPr>
            <a:spLocks noChangeArrowheads="1"/>
          </p:cNvSpPr>
          <p:nvPr/>
        </p:nvSpPr>
        <p:spPr bwMode="auto">
          <a:xfrm>
            <a:off x="3657600" y="46482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E</a:t>
            </a:r>
          </a:p>
        </p:txBody>
      </p:sp>
      <p:sp>
        <p:nvSpPr>
          <p:cNvPr id="728081" name="Oval 17"/>
          <p:cNvSpPr>
            <a:spLocks noChangeArrowheads="1"/>
          </p:cNvSpPr>
          <p:nvPr/>
        </p:nvSpPr>
        <p:spPr bwMode="auto">
          <a:xfrm>
            <a:off x="4495800" y="46482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F</a:t>
            </a:r>
          </a:p>
        </p:txBody>
      </p:sp>
      <p:sp>
        <p:nvSpPr>
          <p:cNvPr id="728082" name="Oval 18"/>
          <p:cNvSpPr>
            <a:spLocks noChangeArrowheads="1"/>
          </p:cNvSpPr>
          <p:nvPr/>
        </p:nvSpPr>
        <p:spPr bwMode="auto">
          <a:xfrm>
            <a:off x="5257800" y="46482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G</a:t>
            </a:r>
          </a:p>
        </p:txBody>
      </p:sp>
      <p:sp>
        <p:nvSpPr>
          <p:cNvPr id="728091" name="Rectangle 27"/>
          <p:cNvSpPr>
            <a:spLocks noChangeArrowheads="1"/>
          </p:cNvSpPr>
          <p:nvPr/>
        </p:nvSpPr>
        <p:spPr bwMode="auto">
          <a:xfrm>
            <a:off x="5638800" y="2741613"/>
            <a:ext cx="2819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a:solidFill>
                <a:schemeClr val="accent2"/>
              </a:solidFill>
              <a:cs typeface="Times New Roman" pitchFamily="18" charset="0"/>
            </a:endParaRPr>
          </a:p>
          <a:p>
            <a:pPr marL="742950" lvl="1" indent="-285750">
              <a:spcBef>
                <a:spcPct val="20000"/>
              </a:spcBef>
            </a:pPr>
            <a:r>
              <a:rPr lang="en-US" sz="2000">
                <a:solidFill>
                  <a:schemeClr val="accent2"/>
                </a:solidFill>
                <a:cs typeface="Times New Roman" pitchFamily="18" charset="0"/>
              </a:rPr>
              <a:t>    </a:t>
            </a:r>
            <a:r>
              <a:rPr lang="en-US">
                <a:solidFill>
                  <a:schemeClr val="accent2"/>
                </a:solidFill>
                <a:cs typeface="Times New Roman" pitchFamily="18" charset="0"/>
              </a:rPr>
              <a:t>Depth = 3</a:t>
            </a:r>
          </a:p>
          <a:p>
            <a:pPr marL="742950" lvl="1" indent="-285750">
              <a:spcBef>
                <a:spcPct val="20000"/>
              </a:spcBef>
            </a:pPr>
            <a:r>
              <a:rPr lang="en-US">
                <a:solidFill>
                  <a:schemeClr val="accent2"/>
                </a:solidFill>
                <a:cs typeface="Times New Roman" pitchFamily="18" charset="0"/>
              </a:rPr>
              <a:t>    Total number of nodes = 2</a:t>
            </a:r>
            <a:r>
              <a:rPr lang="en-US" baseline="60000">
                <a:solidFill>
                  <a:schemeClr val="accent2"/>
                </a:solidFill>
                <a:cs typeface="Times New Roman" pitchFamily="18" charset="0"/>
              </a:rPr>
              <a:t>3</a:t>
            </a:r>
            <a:r>
              <a:rPr lang="en-US">
                <a:solidFill>
                  <a:schemeClr val="accent2"/>
                </a:solidFill>
                <a:cs typeface="Times New Roman" pitchFamily="18" charset="0"/>
              </a:rPr>
              <a:t>– 1 = 7</a:t>
            </a:r>
          </a:p>
        </p:txBody>
      </p:sp>
      <p:sp>
        <p:nvSpPr>
          <p:cNvPr id="728092" name="Text Box 28"/>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Defining Binary Trees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28067"/>
                                        </p:tgtEl>
                                        <p:attrNameLst>
                                          <p:attrName>style.visibility</p:attrName>
                                        </p:attrNameLst>
                                      </p:cBhvr>
                                      <p:to>
                                        <p:strVal val="visible"/>
                                      </p:to>
                                    </p:set>
                                    <p:animEffect transition="in" filter="dissolve">
                                      <p:cBhvr>
                                        <p:cTn id="7" dur="500"/>
                                        <p:tgtEl>
                                          <p:spTgt spid="72806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8070"/>
                                        </p:tgtEl>
                                        <p:attrNameLst>
                                          <p:attrName>style.visibility</p:attrName>
                                        </p:attrNameLst>
                                      </p:cBhvr>
                                      <p:to>
                                        <p:strVal val="visible"/>
                                      </p:to>
                                    </p:set>
                                    <p:animEffect transition="in" filter="dissolve">
                                      <p:cBhvr>
                                        <p:cTn id="10" dur="500"/>
                                        <p:tgtEl>
                                          <p:spTgt spid="72807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28071"/>
                                        </p:tgtEl>
                                        <p:attrNameLst>
                                          <p:attrName>style.visibility</p:attrName>
                                        </p:attrNameLst>
                                      </p:cBhvr>
                                      <p:to>
                                        <p:strVal val="visible"/>
                                      </p:to>
                                    </p:set>
                                    <p:animEffect transition="in" filter="dissolve">
                                      <p:cBhvr>
                                        <p:cTn id="13" dur="500"/>
                                        <p:tgtEl>
                                          <p:spTgt spid="72807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28072"/>
                                        </p:tgtEl>
                                        <p:attrNameLst>
                                          <p:attrName>style.visibility</p:attrName>
                                        </p:attrNameLst>
                                      </p:cBhvr>
                                      <p:to>
                                        <p:strVal val="visible"/>
                                      </p:to>
                                    </p:set>
                                    <p:animEffect transition="in" filter="dissolve">
                                      <p:cBhvr>
                                        <p:cTn id="16" dur="500"/>
                                        <p:tgtEl>
                                          <p:spTgt spid="72807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28073"/>
                                        </p:tgtEl>
                                        <p:attrNameLst>
                                          <p:attrName>style.visibility</p:attrName>
                                        </p:attrNameLst>
                                      </p:cBhvr>
                                      <p:to>
                                        <p:strVal val="visible"/>
                                      </p:to>
                                    </p:set>
                                    <p:animEffect transition="in" filter="dissolve">
                                      <p:cBhvr>
                                        <p:cTn id="19" dur="500"/>
                                        <p:tgtEl>
                                          <p:spTgt spid="72807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28074"/>
                                        </p:tgtEl>
                                        <p:attrNameLst>
                                          <p:attrName>style.visibility</p:attrName>
                                        </p:attrNameLst>
                                      </p:cBhvr>
                                      <p:to>
                                        <p:strVal val="visible"/>
                                      </p:to>
                                    </p:set>
                                    <p:animEffect transition="in" filter="dissolve">
                                      <p:cBhvr>
                                        <p:cTn id="22" dur="500"/>
                                        <p:tgtEl>
                                          <p:spTgt spid="72807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28075"/>
                                        </p:tgtEl>
                                        <p:attrNameLst>
                                          <p:attrName>style.visibility</p:attrName>
                                        </p:attrNameLst>
                                      </p:cBhvr>
                                      <p:to>
                                        <p:strVal val="visible"/>
                                      </p:to>
                                    </p:set>
                                    <p:animEffect transition="in" filter="dissolve">
                                      <p:cBhvr>
                                        <p:cTn id="25" dur="500"/>
                                        <p:tgtEl>
                                          <p:spTgt spid="72807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28076"/>
                                        </p:tgtEl>
                                        <p:attrNameLst>
                                          <p:attrName>style.visibility</p:attrName>
                                        </p:attrNameLst>
                                      </p:cBhvr>
                                      <p:to>
                                        <p:strVal val="visible"/>
                                      </p:to>
                                    </p:set>
                                    <p:animEffect transition="in" filter="dissolve">
                                      <p:cBhvr>
                                        <p:cTn id="28" dur="500"/>
                                        <p:tgtEl>
                                          <p:spTgt spid="72807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28077"/>
                                        </p:tgtEl>
                                        <p:attrNameLst>
                                          <p:attrName>style.visibility</p:attrName>
                                        </p:attrNameLst>
                                      </p:cBhvr>
                                      <p:to>
                                        <p:strVal val="visible"/>
                                      </p:to>
                                    </p:set>
                                    <p:animEffect transition="in" filter="dissolve">
                                      <p:cBhvr>
                                        <p:cTn id="31" dur="500"/>
                                        <p:tgtEl>
                                          <p:spTgt spid="72807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28078"/>
                                        </p:tgtEl>
                                        <p:attrNameLst>
                                          <p:attrName>style.visibility</p:attrName>
                                        </p:attrNameLst>
                                      </p:cBhvr>
                                      <p:to>
                                        <p:strVal val="visible"/>
                                      </p:to>
                                    </p:set>
                                    <p:animEffect transition="in" filter="dissolve">
                                      <p:cBhvr>
                                        <p:cTn id="34" dur="500"/>
                                        <p:tgtEl>
                                          <p:spTgt spid="72807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728079"/>
                                        </p:tgtEl>
                                        <p:attrNameLst>
                                          <p:attrName>style.visibility</p:attrName>
                                        </p:attrNameLst>
                                      </p:cBhvr>
                                      <p:to>
                                        <p:strVal val="visible"/>
                                      </p:to>
                                    </p:set>
                                    <p:animEffect transition="in" filter="dissolve">
                                      <p:cBhvr>
                                        <p:cTn id="37" dur="500"/>
                                        <p:tgtEl>
                                          <p:spTgt spid="72807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28080"/>
                                        </p:tgtEl>
                                        <p:attrNameLst>
                                          <p:attrName>style.visibility</p:attrName>
                                        </p:attrNameLst>
                                      </p:cBhvr>
                                      <p:to>
                                        <p:strVal val="visible"/>
                                      </p:to>
                                    </p:set>
                                    <p:animEffect transition="in" filter="dissolve">
                                      <p:cBhvr>
                                        <p:cTn id="40" dur="500"/>
                                        <p:tgtEl>
                                          <p:spTgt spid="72808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728081"/>
                                        </p:tgtEl>
                                        <p:attrNameLst>
                                          <p:attrName>style.visibility</p:attrName>
                                        </p:attrNameLst>
                                      </p:cBhvr>
                                      <p:to>
                                        <p:strVal val="visible"/>
                                      </p:to>
                                    </p:set>
                                    <p:animEffect transition="in" filter="dissolve">
                                      <p:cBhvr>
                                        <p:cTn id="43" dur="500"/>
                                        <p:tgtEl>
                                          <p:spTgt spid="728081"/>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728082"/>
                                        </p:tgtEl>
                                        <p:attrNameLst>
                                          <p:attrName>style.visibility</p:attrName>
                                        </p:attrNameLst>
                                      </p:cBhvr>
                                      <p:to>
                                        <p:strVal val="visible"/>
                                      </p:to>
                                    </p:set>
                                    <p:animEffect transition="in" filter="dissolve">
                                      <p:cBhvr>
                                        <p:cTn id="46" dur="500"/>
                                        <p:tgtEl>
                                          <p:spTgt spid="72808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28091"/>
                                        </p:tgtEl>
                                        <p:attrNameLst>
                                          <p:attrName>style.visibility</p:attrName>
                                        </p:attrNameLst>
                                      </p:cBhvr>
                                      <p:to>
                                        <p:strVal val="visible"/>
                                      </p:to>
                                    </p:set>
                                    <p:animEffect transition="in" filter="dissolve">
                                      <p:cBhvr>
                                        <p:cTn id="51" dur="500"/>
                                        <p:tgtEl>
                                          <p:spTgt spid="728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7" grpId="0"/>
      <p:bldP spid="728070" grpId="0" animBg="1"/>
      <p:bldP spid="728071" grpId="0" animBg="1"/>
      <p:bldP spid="728072" grpId="0" animBg="1"/>
      <p:bldP spid="728073" grpId="0" animBg="1"/>
      <p:bldP spid="728074" grpId="0" animBg="1"/>
      <p:bldP spid="728075" grpId="0" animBg="1"/>
      <p:bldP spid="728076" grpId="0" animBg="1"/>
      <p:bldP spid="728077" grpId="0" animBg="1"/>
      <p:bldP spid="728078" grpId="0" animBg="1"/>
      <p:bldP spid="728079" grpId="0" animBg="1"/>
      <p:bldP spid="728080" grpId="0" animBg="1"/>
      <p:bldP spid="728081" grpId="0" animBg="1"/>
      <p:bldP spid="728082" grpId="0" animBg="1"/>
      <p:bldP spid="72809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5" name="Rectangle 3"/>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Complete binary tree: </a:t>
            </a:r>
          </a:p>
          <a:p>
            <a:pPr marL="742950" lvl="1" indent="-285750">
              <a:spcBef>
                <a:spcPct val="20000"/>
              </a:spcBef>
              <a:buFontTx/>
              <a:buBlip>
                <a:blip r:embed="rId4"/>
              </a:buBlip>
            </a:pPr>
            <a:r>
              <a:rPr lang="en-US">
                <a:solidFill>
                  <a:schemeClr val="accent2"/>
                </a:solidFill>
                <a:cs typeface="Times New Roman" pitchFamily="18" charset="0"/>
              </a:rPr>
              <a:t>A binary tree in which all levels, except possibly the deepest level, are completely filled and at the deepest level, all nodes are as far left as possible.</a:t>
            </a:r>
            <a:r>
              <a:rPr lang="en-US"/>
              <a:t> </a:t>
            </a:r>
          </a:p>
        </p:txBody>
      </p:sp>
      <p:sp>
        <p:nvSpPr>
          <p:cNvPr id="730133" name="Line 21"/>
          <p:cNvSpPr>
            <a:spLocks noChangeShapeType="1"/>
          </p:cNvSpPr>
          <p:nvPr/>
        </p:nvSpPr>
        <p:spPr bwMode="auto">
          <a:xfrm flipH="1">
            <a:off x="4025900" y="42672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134" name="Line 22"/>
          <p:cNvSpPr>
            <a:spLocks noChangeShapeType="1"/>
          </p:cNvSpPr>
          <p:nvPr/>
        </p:nvSpPr>
        <p:spPr bwMode="auto">
          <a:xfrm>
            <a:off x="2882900" y="42672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135" name="Line 23"/>
          <p:cNvSpPr>
            <a:spLocks noChangeShapeType="1"/>
          </p:cNvSpPr>
          <p:nvPr/>
        </p:nvSpPr>
        <p:spPr bwMode="auto">
          <a:xfrm flipH="1">
            <a:off x="2425700" y="43434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136" name="Line 24"/>
          <p:cNvSpPr>
            <a:spLocks noChangeShapeType="1"/>
          </p:cNvSpPr>
          <p:nvPr/>
        </p:nvSpPr>
        <p:spPr bwMode="auto">
          <a:xfrm>
            <a:off x="3721100" y="3352800"/>
            <a:ext cx="609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137" name="Line 25"/>
          <p:cNvSpPr>
            <a:spLocks noChangeShapeType="1"/>
          </p:cNvSpPr>
          <p:nvPr/>
        </p:nvSpPr>
        <p:spPr bwMode="auto">
          <a:xfrm flipH="1">
            <a:off x="2806700" y="3276600"/>
            <a:ext cx="762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138" name="Oval 26"/>
          <p:cNvSpPr>
            <a:spLocks noChangeArrowheads="1"/>
          </p:cNvSpPr>
          <p:nvPr/>
        </p:nvSpPr>
        <p:spPr bwMode="auto">
          <a:xfrm>
            <a:off x="3416300" y="31242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A</a:t>
            </a:r>
          </a:p>
        </p:txBody>
      </p:sp>
      <p:sp>
        <p:nvSpPr>
          <p:cNvPr id="730139" name="Oval 27"/>
          <p:cNvSpPr>
            <a:spLocks noChangeArrowheads="1"/>
          </p:cNvSpPr>
          <p:nvPr/>
        </p:nvSpPr>
        <p:spPr bwMode="auto">
          <a:xfrm>
            <a:off x="2654300" y="40386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B</a:t>
            </a:r>
          </a:p>
        </p:txBody>
      </p:sp>
      <p:sp>
        <p:nvSpPr>
          <p:cNvPr id="730140" name="Oval 28"/>
          <p:cNvSpPr>
            <a:spLocks noChangeArrowheads="1"/>
          </p:cNvSpPr>
          <p:nvPr/>
        </p:nvSpPr>
        <p:spPr bwMode="auto">
          <a:xfrm>
            <a:off x="4178300" y="40386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C</a:t>
            </a:r>
          </a:p>
        </p:txBody>
      </p:sp>
      <p:sp>
        <p:nvSpPr>
          <p:cNvPr id="730141" name="Oval 29"/>
          <p:cNvSpPr>
            <a:spLocks noChangeArrowheads="1"/>
          </p:cNvSpPr>
          <p:nvPr/>
        </p:nvSpPr>
        <p:spPr bwMode="auto">
          <a:xfrm>
            <a:off x="2273300" y="47244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D</a:t>
            </a:r>
          </a:p>
        </p:txBody>
      </p:sp>
      <p:sp>
        <p:nvSpPr>
          <p:cNvPr id="730142" name="Oval 30"/>
          <p:cNvSpPr>
            <a:spLocks noChangeArrowheads="1"/>
          </p:cNvSpPr>
          <p:nvPr/>
        </p:nvSpPr>
        <p:spPr bwMode="auto">
          <a:xfrm>
            <a:off x="3035300" y="47244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E</a:t>
            </a:r>
          </a:p>
        </p:txBody>
      </p:sp>
      <p:sp>
        <p:nvSpPr>
          <p:cNvPr id="730143" name="Oval 31"/>
          <p:cNvSpPr>
            <a:spLocks noChangeArrowheads="1"/>
          </p:cNvSpPr>
          <p:nvPr/>
        </p:nvSpPr>
        <p:spPr bwMode="auto">
          <a:xfrm>
            <a:off x="3873500" y="47244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F</a:t>
            </a:r>
          </a:p>
        </p:txBody>
      </p:sp>
      <p:sp>
        <p:nvSpPr>
          <p:cNvPr id="730145" name="Rectangle 33"/>
          <p:cNvSpPr>
            <a:spLocks noChangeArrowheads="1"/>
          </p:cNvSpPr>
          <p:nvPr/>
        </p:nvSpPr>
        <p:spPr bwMode="auto">
          <a:xfrm>
            <a:off x="2425700" y="5334000"/>
            <a:ext cx="2514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1600" b="1">
                <a:solidFill>
                  <a:schemeClr val="accent2"/>
                </a:solidFill>
                <a:cs typeface="Times New Roman" pitchFamily="18" charset="0"/>
              </a:rPr>
              <a:t>Complete Binary Tree</a:t>
            </a:r>
            <a:endParaRPr lang="en-US" sz="1600" b="1"/>
          </a:p>
        </p:txBody>
      </p:sp>
      <p:sp>
        <p:nvSpPr>
          <p:cNvPr id="730146" name="Line 34"/>
          <p:cNvSpPr>
            <a:spLocks noChangeShapeType="1"/>
          </p:cNvSpPr>
          <p:nvPr/>
        </p:nvSpPr>
        <p:spPr bwMode="auto">
          <a:xfrm>
            <a:off x="7747000" y="43434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148" name="Line 36"/>
          <p:cNvSpPr>
            <a:spLocks noChangeShapeType="1"/>
          </p:cNvSpPr>
          <p:nvPr/>
        </p:nvSpPr>
        <p:spPr bwMode="auto">
          <a:xfrm>
            <a:off x="6146800" y="42672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149" name="Line 37"/>
          <p:cNvSpPr>
            <a:spLocks noChangeShapeType="1"/>
          </p:cNvSpPr>
          <p:nvPr/>
        </p:nvSpPr>
        <p:spPr bwMode="auto">
          <a:xfrm flipH="1">
            <a:off x="5689600" y="43434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150" name="Line 38"/>
          <p:cNvSpPr>
            <a:spLocks noChangeShapeType="1"/>
          </p:cNvSpPr>
          <p:nvPr/>
        </p:nvSpPr>
        <p:spPr bwMode="auto">
          <a:xfrm>
            <a:off x="6985000" y="3352800"/>
            <a:ext cx="609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151" name="Line 39"/>
          <p:cNvSpPr>
            <a:spLocks noChangeShapeType="1"/>
          </p:cNvSpPr>
          <p:nvPr/>
        </p:nvSpPr>
        <p:spPr bwMode="auto">
          <a:xfrm flipH="1">
            <a:off x="6070600" y="3276600"/>
            <a:ext cx="762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152" name="Oval 40"/>
          <p:cNvSpPr>
            <a:spLocks noChangeArrowheads="1"/>
          </p:cNvSpPr>
          <p:nvPr/>
        </p:nvSpPr>
        <p:spPr bwMode="auto">
          <a:xfrm>
            <a:off x="6680200" y="31242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A</a:t>
            </a:r>
          </a:p>
        </p:txBody>
      </p:sp>
      <p:sp>
        <p:nvSpPr>
          <p:cNvPr id="730153" name="Oval 41"/>
          <p:cNvSpPr>
            <a:spLocks noChangeArrowheads="1"/>
          </p:cNvSpPr>
          <p:nvPr/>
        </p:nvSpPr>
        <p:spPr bwMode="auto">
          <a:xfrm>
            <a:off x="5918200" y="40386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B</a:t>
            </a:r>
          </a:p>
        </p:txBody>
      </p:sp>
      <p:sp>
        <p:nvSpPr>
          <p:cNvPr id="730154" name="Oval 42"/>
          <p:cNvSpPr>
            <a:spLocks noChangeArrowheads="1"/>
          </p:cNvSpPr>
          <p:nvPr/>
        </p:nvSpPr>
        <p:spPr bwMode="auto">
          <a:xfrm>
            <a:off x="7442200" y="40386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C</a:t>
            </a:r>
          </a:p>
        </p:txBody>
      </p:sp>
      <p:sp>
        <p:nvSpPr>
          <p:cNvPr id="730155" name="Oval 43"/>
          <p:cNvSpPr>
            <a:spLocks noChangeArrowheads="1"/>
          </p:cNvSpPr>
          <p:nvPr/>
        </p:nvSpPr>
        <p:spPr bwMode="auto">
          <a:xfrm>
            <a:off x="5537200" y="47244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D</a:t>
            </a:r>
          </a:p>
        </p:txBody>
      </p:sp>
      <p:sp>
        <p:nvSpPr>
          <p:cNvPr id="730156" name="Oval 44"/>
          <p:cNvSpPr>
            <a:spLocks noChangeArrowheads="1"/>
          </p:cNvSpPr>
          <p:nvPr/>
        </p:nvSpPr>
        <p:spPr bwMode="auto">
          <a:xfrm>
            <a:off x="6299200" y="47244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E</a:t>
            </a:r>
          </a:p>
        </p:txBody>
      </p:sp>
      <p:sp>
        <p:nvSpPr>
          <p:cNvPr id="730158" name="Oval 46"/>
          <p:cNvSpPr>
            <a:spLocks noChangeArrowheads="1"/>
          </p:cNvSpPr>
          <p:nvPr/>
        </p:nvSpPr>
        <p:spPr bwMode="auto">
          <a:xfrm>
            <a:off x="7899400" y="47244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G</a:t>
            </a:r>
          </a:p>
        </p:txBody>
      </p:sp>
      <p:sp>
        <p:nvSpPr>
          <p:cNvPr id="730159" name="Rectangle 47"/>
          <p:cNvSpPr>
            <a:spLocks noChangeArrowheads="1"/>
          </p:cNvSpPr>
          <p:nvPr/>
        </p:nvSpPr>
        <p:spPr bwMode="auto">
          <a:xfrm>
            <a:off x="5410200" y="53340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spcBef>
                <a:spcPct val="20000"/>
              </a:spcBef>
            </a:pPr>
            <a:r>
              <a:rPr lang="en-US" sz="1600" b="1">
                <a:solidFill>
                  <a:schemeClr val="accent2"/>
                </a:solidFill>
                <a:cs typeface="Times New Roman" pitchFamily="18" charset="0"/>
              </a:rPr>
              <a:t>Incomplete Binary Tree</a:t>
            </a:r>
            <a:endParaRPr lang="en-US" sz="1600" b="1"/>
          </a:p>
        </p:txBody>
      </p:sp>
      <p:sp>
        <p:nvSpPr>
          <p:cNvPr id="730160" name="Text Box 48"/>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Defining Binary Trees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30115"/>
                                        </p:tgtEl>
                                        <p:attrNameLst>
                                          <p:attrName>style.visibility</p:attrName>
                                        </p:attrNameLst>
                                      </p:cBhvr>
                                      <p:to>
                                        <p:strVal val="visible"/>
                                      </p:to>
                                    </p:set>
                                    <p:animEffect transition="in" filter="dissolve">
                                      <p:cBhvr>
                                        <p:cTn id="7" dur="500"/>
                                        <p:tgtEl>
                                          <p:spTgt spid="7301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30133"/>
                                        </p:tgtEl>
                                        <p:attrNameLst>
                                          <p:attrName>style.visibility</p:attrName>
                                        </p:attrNameLst>
                                      </p:cBhvr>
                                      <p:to>
                                        <p:strVal val="visible"/>
                                      </p:to>
                                    </p:set>
                                    <p:animEffect transition="in" filter="dissolve">
                                      <p:cBhvr>
                                        <p:cTn id="10" dur="500"/>
                                        <p:tgtEl>
                                          <p:spTgt spid="73013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30134"/>
                                        </p:tgtEl>
                                        <p:attrNameLst>
                                          <p:attrName>style.visibility</p:attrName>
                                        </p:attrNameLst>
                                      </p:cBhvr>
                                      <p:to>
                                        <p:strVal val="visible"/>
                                      </p:to>
                                    </p:set>
                                    <p:animEffect transition="in" filter="dissolve">
                                      <p:cBhvr>
                                        <p:cTn id="13" dur="500"/>
                                        <p:tgtEl>
                                          <p:spTgt spid="73013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30135"/>
                                        </p:tgtEl>
                                        <p:attrNameLst>
                                          <p:attrName>style.visibility</p:attrName>
                                        </p:attrNameLst>
                                      </p:cBhvr>
                                      <p:to>
                                        <p:strVal val="visible"/>
                                      </p:to>
                                    </p:set>
                                    <p:animEffect transition="in" filter="dissolve">
                                      <p:cBhvr>
                                        <p:cTn id="16" dur="500"/>
                                        <p:tgtEl>
                                          <p:spTgt spid="7301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30136"/>
                                        </p:tgtEl>
                                        <p:attrNameLst>
                                          <p:attrName>style.visibility</p:attrName>
                                        </p:attrNameLst>
                                      </p:cBhvr>
                                      <p:to>
                                        <p:strVal val="visible"/>
                                      </p:to>
                                    </p:set>
                                    <p:animEffect transition="in" filter="dissolve">
                                      <p:cBhvr>
                                        <p:cTn id="19" dur="500"/>
                                        <p:tgtEl>
                                          <p:spTgt spid="73013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30137"/>
                                        </p:tgtEl>
                                        <p:attrNameLst>
                                          <p:attrName>style.visibility</p:attrName>
                                        </p:attrNameLst>
                                      </p:cBhvr>
                                      <p:to>
                                        <p:strVal val="visible"/>
                                      </p:to>
                                    </p:set>
                                    <p:animEffect transition="in" filter="dissolve">
                                      <p:cBhvr>
                                        <p:cTn id="22" dur="500"/>
                                        <p:tgtEl>
                                          <p:spTgt spid="73013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30138"/>
                                        </p:tgtEl>
                                        <p:attrNameLst>
                                          <p:attrName>style.visibility</p:attrName>
                                        </p:attrNameLst>
                                      </p:cBhvr>
                                      <p:to>
                                        <p:strVal val="visible"/>
                                      </p:to>
                                    </p:set>
                                    <p:animEffect transition="in" filter="dissolve">
                                      <p:cBhvr>
                                        <p:cTn id="25" dur="500"/>
                                        <p:tgtEl>
                                          <p:spTgt spid="73013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30139"/>
                                        </p:tgtEl>
                                        <p:attrNameLst>
                                          <p:attrName>style.visibility</p:attrName>
                                        </p:attrNameLst>
                                      </p:cBhvr>
                                      <p:to>
                                        <p:strVal val="visible"/>
                                      </p:to>
                                    </p:set>
                                    <p:animEffect transition="in" filter="dissolve">
                                      <p:cBhvr>
                                        <p:cTn id="28" dur="500"/>
                                        <p:tgtEl>
                                          <p:spTgt spid="73013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30140"/>
                                        </p:tgtEl>
                                        <p:attrNameLst>
                                          <p:attrName>style.visibility</p:attrName>
                                        </p:attrNameLst>
                                      </p:cBhvr>
                                      <p:to>
                                        <p:strVal val="visible"/>
                                      </p:to>
                                    </p:set>
                                    <p:animEffect transition="in" filter="dissolve">
                                      <p:cBhvr>
                                        <p:cTn id="31" dur="500"/>
                                        <p:tgtEl>
                                          <p:spTgt spid="73014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30141"/>
                                        </p:tgtEl>
                                        <p:attrNameLst>
                                          <p:attrName>style.visibility</p:attrName>
                                        </p:attrNameLst>
                                      </p:cBhvr>
                                      <p:to>
                                        <p:strVal val="visible"/>
                                      </p:to>
                                    </p:set>
                                    <p:animEffect transition="in" filter="dissolve">
                                      <p:cBhvr>
                                        <p:cTn id="34" dur="500"/>
                                        <p:tgtEl>
                                          <p:spTgt spid="73014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730142"/>
                                        </p:tgtEl>
                                        <p:attrNameLst>
                                          <p:attrName>style.visibility</p:attrName>
                                        </p:attrNameLst>
                                      </p:cBhvr>
                                      <p:to>
                                        <p:strVal val="visible"/>
                                      </p:to>
                                    </p:set>
                                    <p:animEffect transition="in" filter="dissolve">
                                      <p:cBhvr>
                                        <p:cTn id="37" dur="500"/>
                                        <p:tgtEl>
                                          <p:spTgt spid="73014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30143"/>
                                        </p:tgtEl>
                                        <p:attrNameLst>
                                          <p:attrName>style.visibility</p:attrName>
                                        </p:attrNameLst>
                                      </p:cBhvr>
                                      <p:to>
                                        <p:strVal val="visible"/>
                                      </p:to>
                                    </p:set>
                                    <p:animEffect transition="in" filter="dissolve">
                                      <p:cBhvr>
                                        <p:cTn id="40" dur="500"/>
                                        <p:tgtEl>
                                          <p:spTgt spid="73014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730145"/>
                                        </p:tgtEl>
                                        <p:attrNameLst>
                                          <p:attrName>style.visibility</p:attrName>
                                        </p:attrNameLst>
                                      </p:cBhvr>
                                      <p:to>
                                        <p:strVal val="visible"/>
                                      </p:to>
                                    </p:set>
                                    <p:animEffect transition="in" filter="dissolve">
                                      <p:cBhvr>
                                        <p:cTn id="43" dur="500"/>
                                        <p:tgtEl>
                                          <p:spTgt spid="73014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730146"/>
                                        </p:tgtEl>
                                        <p:attrNameLst>
                                          <p:attrName>style.visibility</p:attrName>
                                        </p:attrNameLst>
                                      </p:cBhvr>
                                      <p:to>
                                        <p:strVal val="visible"/>
                                      </p:to>
                                    </p:set>
                                    <p:animEffect transition="in" filter="dissolve">
                                      <p:cBhvr>
                                        <p:cTn id="46" dur="500"/>
                                        <p:tgtEl>
                                          <p:spTgt spid="73014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730148"/>
                                        </p:tgtEl>
                                        <p:attrNameLst>
                                          <p:attrName>style.visibility</p:attrName>
                                        </p:attrNameLst>
                                      </p:cBhvr>
                                      <p:to>
                                        <p:strVal val="visible"/>
                                      </p:to>
                                    </p:set>
                                    <p:animEffect transition="in" filter="dissolve">
                                      <p:cBhvr>
                                        <p:cTn id="49" dur="500"/>
                                        <p:tgtEl>
                                          <p:spTgt spid="73014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730149"/>
                                        </p:tgtEl>
                                        <p:attrNameLst>
                                          <p:attrName>style.visibility</p:attrName>
                                        </p:attrNameLst>
                                      </p:cBhvr>
                                      <p:to>
                                        <p:strVal val="visible"/>
                                      </p:to>
                                    </p:set>
                                    <p:animEffect transition="in" filter="dissolve">
                                      <p:cBhvr>
                                        <p:cTn id="52" dur="500"/>
                                        <p:tgtEl>
                                          <p:spTgt spid="73014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30150"/>
                                        </p:tgtEl>
                                        <p:attrNameLst>
                                          <p:attrName>style.visibility</p:attrName>
                                        </p:attrNameLst>
                                      </p:cBhvr>
                                      <p:to>
                                        <p:strVal val="visible"/>
                                      </p:to>
                                    </p:set>
                                    <p:animEffect transition="in" filter="dissolve">
                                      <p:cBhvr>
                                        <p:cTn id="55" dur="500"/>
                                        <p:tgtEl>
                                          <p:spTgt spid="73015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30151"/>
                                        </p:tgtEl>
                                        <p:attrNameLst>
                                          <p:attrName>style.visibility</p:attrName>
                                        </p:attrNameLst>
                                      </p:cBhvr>
                                      <p:to>
                                        <p:strVal val="visible"/>
                                      </p:to>
                                    </p:set>
                                    <p:animEffect transition="in" filter="dissolve">
                                      <p:cBhvr>
                                        <p:cTn id="58" dur="500"/>
                                        <p:tgtEl>
                                          <p:spTgt spid="73015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30152"/>
                                        </p:tgtEl>
                                        <p:attrNameLst>
                                          <p:attrName>style.visibility</p:attrName>
                                        </p:attrNameLst>
                                      </p:cBhvr>
                                      <p:to>
                                        <p:strVal val="visible"/>
                                      </p:to>
                                    </p:set>
                                    <p:animEffect transition="in" filter="dissolve">
                                      <p:cBhvr>
                                        <p:cTn id="61" dur="500"/>
                                        <p:tgtEl>
                                          <p:spTgt spid="73015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30153"/>
                                        </p:tgtEl>
                                        <p:attrNameLst>
                                          <p:attrName>style.visibility</p:attrName>
                                        </p:attrNameLst>
                                      </p:cBhvr>
                                      <p:to>
                                        <p:strVal val="visible"/>
                                      </p:to>
                                    </p:set>
                                    <p:animEffect transition="in" filter="dissolve">
                                      <p:cBhvr>
                                        <p:cTn id="64" dur="500"/>
                                        <p:tgtEl>
                                          <p:spTgt spid="73015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30154"/>
                                        </p:tgtEl>
                                        <p:attrNameLst>
                                          <p:attrName>style.visibility</p:attrName>
                                        </p:attrNameLst>
                                      </p:cBhvr>
                                      <p:to>
                                        <p:strVal val="visible"/>
                                      </p:to>
                                    </p:set>
                                    <p:animEffect transition="in" filter="dissolve">
                                      <p:cBhvr>
                                        <p:cTn id="67" dur="500"/>
                                        <p:tgtEl>
                                          <p:spTgt spid="73015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30155"/>
                                        </p:tgtEl>
                                        <p:attrNameLst>
                                          <p:attrName>style.visibility</p:attrName>
                                        </p:attrNameLst>
                                      </p:cBhvr>
                                      <p:to>
                                        <p:strVal val="visible"/>
                                      </p:to>
                                    </p:set>
                                    <p:animEffect transition="in" filter="dissolve">
                                      <p:cBhvr>
                                        <p:cTn id="70" dur="500"/>
                                        <p:tgtEl>
                                          <p:spTgt spid="73015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730156"/>
                                        </p:tgtEl>
                                        <p:attrNameLst>
                                          <p:attrName>style.visibility</p:attrName>
                                        </p:attrNameLst>
                                      </p:cBhvr>
                                      <p:to>
                                        <p:strVal val="visible"/>
                                      </p:to>
                                    </p:set>
                                    <p:animEffect transition="in" filter="dissolve">
                                      <p:cBhvr>
                                        <p:cTn id="73" dur="500"/>
                                        <p:tgtEl>
                                          <p:spTgt spid="73015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30158"/>
                                        </p:tgtEl>
                                        <p:attrNameLst>
                                          <p:attrName>style.visibility</p:attrName>
                                        </p:attrNameLst>
                                      </p:cBhvr>
                                      <p:to>
                                        <p:strVal val="visible"/>
                                      </p:to>
                                    </p:set>
                                    <p:animEffect transition="in" filter="dissolve">
                                      <p:cBhvr>
                                        <p:cTn id="76" dur="500"/>
                                        <p:tgtEl>
                                          <p:spTgt spid="730158"/>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30159"/>
                                        </p:tgtEl>
                                        <p:attrNameLst>
                                          <p:attrName>style.visibility</p:attrName>
                                        </p:attrNameLst>
                                      </p:cBhvr>
                                      <p:to>
                                        <p:strVal val="visible"/>
                                      </p:to>
                                    </p:set>
                                    <p:animEffect transition="in" filter="dissolve">
                                      <p:cBhvr>
                                        <p:cTn id="79" dur="500"/>
                                        <p:tgtEl>
                                          <p:spTgt spid="730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p:bldP spid="730133" grpId="0" animBg="1"/>
      <p:bldP spid="730134" grpId="0" animBg="1"/>
      <p:bldP spid="730135" grpId="0" animBg="1"/>
      <p:bldP spid="730136" grpId="0" animBg="1"/>
      <p:bldP spid="730137" grpId="0" animBg="1"/>
      <p:bldP spid="730138" grpId="0" animBg="1"/>
      <p:bldP spid="730139" grpId="0" animBg="1"/>
      <p:bldP spid="730140" grpId="0" animBg="1"/>
      <p:bldP spid="730141" grpId="0" animBg="1"/>
      <p:bldP spid="730142" grpId="0" animBg="1"/>
      <p:bldP spid="730143" grpId="0" animBg="1"/>
      <p:bldP spid="730145" grpId="0"/>
      <p:bldP spid="730146" grpId="0" animBg="1"/>
      <p:bldP spid="730148" grpId="0" animBg="1"/>
      <p:bldP spid="730149" grpId="0" animBg="1"/>
      <p:bldP spid="730150" grpId="0" animBg="1"/>
      <p:bldP spid="730151" grpId="0" animBg="1"/>
      <p:bldP spid="730152" grpId="0" animBg="1"/>
      <p:bldP spid="730153" grpId="0" animBg="1"/>
      <p:bldP spid="730154" grpId="0" animBg="1"/>
      <p:bldP spid="730155" grpId="0" animBg="1"/>
      <p:bldP spid="730156" grpId="0" animBg="1"/>
      <p:bldP spid="730158" grpId="0" animBg="1"/>
      <p:bldP spid="7301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35" name="Line 27"/>
          <p:cNvSpPr>
            <a:spLocks noChangeShapeType="1"/>
          </p:cNvSpPr>
          <p:nvPr/>
        </p:nvSpPr>
        <p:spPr bwMode="auto">
          <a:xfrm>
            <a:off x="3124200" y="48768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9034" name="Line 26"/>
          <p:cNvSpPr>
            <a:spLocks noChangeShapeType="1"/>
          </p:cNvSpPr>
          <p:nvPr/>
        </p:nvSpPr>
        <p:spPr bwMode="auto">
          <a:xfrm flipH="1">
            <a:off x="2895600" y="487680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9033" name="Line 25"/>
          <p:cNvSpPr>
            <a:spLocks noChangeShapeType="1"/>
          </p:cNvSpPr>
          <p:nvPr/>
        </p:nvSpPr>
        <p:spPr bwMode="auto">
          <a:xfrm>
            <a:off x="1981200" y="4800600"/>
            <a:ext cx="152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9032" name="Line 24"/>
          <p:cNvSpPr>
            <a:spLocks noChangeShapeType="1"/>
          </p:cNvSpPr>
          <p:nvPr/>
        </p:nvSpPr>
        <p:spPr bwMode="auto">
          <a:xfrm flipH="1">
            <a:off x="1676400" y="487680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9027" name="Line 19"/>
          <p:cNvSpPr>
            <a:spLocks noChangeShapeType="1"/>
          </p:cNvSpPr>
          <p:nvPr/>
        </p:nvSpPr>
        <p:spPr bwMode="auto">
          <a:xfrm>
            <a:off x="2590800" y="39624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9026" name="Line 18"/>
          <p:cNvSpPr>
            <a:spLocks noChangeShapeType="1"/>
          </p:cNvSpPr>
          <p:nvPr/>
        </p:nvSpPr>
        <p:spPr bwMode="auto">
          <a:xfrm flipH="1">
            <a:off x="1981200" y="39624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9014" name="Text Box 6"/>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Representing a Binary Tree</a:t>
            </a:r>
          </a:p>
        </p:txBody>
      </p:sp>
      <p:sp>
        <p:nvSpPr>
          <p:cNvPr id="299015" name="Rectangle 7"/>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Array representation of binary trees:</a:t>
            </a:r>
          </a:p>
          <a:p>
            <a:pPr marL="798513" lvl="1" indent="-341313">
              <a:spcBef>
                <a:spcPct val="20000"/>
              </a:spcBef>
              <a:buFontTx/>
              <a:buBlip>
                <a:blip r:embed="rId4"/>
              </a:buBlip>
            </a:pPr>
            <a:r>
              <a:rPr lang="en-US">
                <a:solidFill>
                  <a:schemeClr val="accent2"/>
                </a:solidFill>
                <a:cs typeface="Times New Roman" pitchFamily="18" charset="0"/>
              </a:rPr>
              <a:t>All the nodes are represented as the elements of an array.</a:t>
            </a:r>
          </a:p>
        </p:txBody>
      </p:sp>
      <p:sp>
        <p:nvSpPr>
          <p:cNvPr id="299023" name="Oval 15"/>
          <p:cNvSpPr>
            <a:spLocks noChangeArrowheads="1"/>
          </p:cNvSpPr>
          <p:nvPr/>
        </p:nvSpPr>
        <p:spPr bwMode="auto">
          <a:xfrm>
            <a:off x="2286000" y="36576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A</a:t>
            </a:r>
          </a:p>
        </p:txBody>
      </p:sp>
      <p:sp>
        <p:nvSpPr>
          <p:cNvPr id="299024" name="Oval 16"/>
          <p:cNvSpPr>
            <a:spLocks noChangeArrowheads="1"/>
          </p:cNvSpPr>
          <p:nvPr/>
        </p:nvSpPr>
        <p:spPr bwMode="auto">
          <a:xfrm>
            <a:off x="1752600" y="45720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B</a:t>
            </a:r>
          </a:p>
        </p:txBody>
      </p:sp>
      <p:sp>
        <p:nvSpPr>
          <p:cNvPr id="299025" name="Oval 17"/>
          <p:cNvSpPr>
            <a:spLocks noChangeArrowheads="1"/>
          </p:cNvSpPr>
          <p:nvPr/>
        </p:nvSpPr>
        <p:spPr bwMode="auto">
          <a:xfrm>
            <a:off x="2895600" y="45720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C</a:t>
            </a:r>
          </a:p>
        </p:txBody>
      </p:sp>
      <p:sp>
        <p:nvSpPr>
          <p:cNvPr id="299028" name="Oval 20"/>
          <p:cNvSpPr>
            <a:spLocks noChangeArrowheads="1"/>
          </p:cNvSpPr>
          <p:nvPr/>
        </p:nvSpPr>
        <p:spPr bwMode="auto">
          <a:xfrm>
            <a:off x="1447800" y="52578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D</a:t>
            </a:r>
          </a:p>
        </p:txBody>
      </p:sp>
      <p:sp>
        <p:nvSpPr>
          <p:cNvPr id="299029" name="Oval 21"/>
          <p:cNvSpPr>
            <a:spLocks noChangeArrowheads="1"/>
          </p:cNvSpPr>
          <p:nvPr/>
        </p:nvSpPr>
        <p:spPr bwMode="auto">
          <a:xfrm>
            <a:off x="1981200" y="52578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E</a:t>
            </a:r>
          </a:p>
        </p:txBody>
      </p:sp>
      <p:sp>
        <p:nvSpPr>
          <p:cNvPr id="299030" name="Oval 22"/>
          <p:cNvSpPr>
            <a:spLocks noChangeArrowheads="1"/>
          </p:cNvSpPr>
          <p:nvPr/>
        </p:nvSpPr>
        <p:spPr bwMode="auto">
          <a:xfrm>
            <a:off x="2667000" y="52578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F</a:t>
            </a:r>
          </a:p>
        </p:txBody>
      </p:sp>
      <p:sp>
        <p:nvSpPr>
          <p:cNvPr id="299031" name="Oval 23"/>
          <p:cNvSpPr>
            <a:spLocks noChangeArrowheads="1"/>
          </p:cNvSpPr>
          <p:nvPr/>
        </p:nvSpPr>
        <p:spPr bwMode="auto">
          <a:xfrm>
            <a:off x="3276600" y="52578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G</a:t>
            </a:r>
          </a:p>
        </p:txBody>
      </p:sp>
      <p:sp>
        <p:nvSpPr>
          <p:cNvPr id="299037" name="Rectangle 29"/>
          <p:cNvSpPr>
            <a:spLocks noChangeArrowheads="1"/>
          </p:cNvSpPr>
          <p:nvPr/>
        </p:nvSpPr>
        <p:spPr bwMode="auto">
          <a:xfrm>
            <a:off x="4724400" y="2514600"/>
            <a:ext cx="533400" cy="3276600"/>
          </a:xfrm>
          <a:prstGeom prst="rect">
            <a:avLst/>
          </a:prstGeom>
          <a:gradFill rotWithShape="1">
            <a:gsLst>
              <a:gs pos="0">
                <a:srgbClr val="FFFF66"/>
              </a:gs>
              <a:gs pos="100000">
                <a:srgbClr val="FFFF66">
                  <a:gamma/>
                  <a:shade val="76078"/>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39" name="Text Box 31"/>
          <p:cNvSpPr txBox="1">
            <a:spLocks noChangeArrowheads="1"/>
          </p:cNvSpPr>
          <p:nvPr/>
        </p:nvSpPr>
        <p:spPr bwMode="auto">
          <a:xfrm>
            <a:off x="4800600" y="2590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A</a:t>
            </a:r>
          </a:p>
        </p:txBody>
      </p:sp>
      <p:sp>
        <p:nvSpPr>
          <p:cNvPr id="299040" name="Text Box 32"/>
          <p:cNvSpPr txBox="1">
            <a:spLocks noChangeArrowheads="1"/>
          </p:cNvSpPr>
          <p:nvPr/>
        </p:nvSpPr>
        <p:spPr bwMode="auto">
          <a:xfrm>
            <a:off x="4800600" y="3048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B</a:t>
            </a:r>
          </a:p>
        </p:txBody>
      </p:sp>
      <p:sp>
        <p:nvSpPr>
          <p:cNvPr id="299041" name="Text Box 33"/>
          <p:cNvSpPr txBox="1">
            <a:spLocks noChangeArrowheads="1"/>
          </p:cNvSpPr>
          <p:nvPr/>
        </p:nvSpPr>
        <p:spPr bwMode="auto">
          <a:xfrm>
            <a:off x="4800600" y="35052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C</a:t>
            </a:r>
          </a:p>
        </p:txBody>
      </p:sp>
      <p:sp>
        <p:nvSpPr>
          <p:cNvPr id="299042" name="Text Box 34"/>
          <p:cNvSpPr txBox="1">
            <a:spLocks noChangeArrowheads="1"/>
          </p:cNvSpPr>
          <p:nvPr/>
        </p:nvSpPr>
        <p:spPr bwMode="auto">
          <a:xfrm>
            <a:off x="4800600" y="3962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D</a:t>
            </a:r>
          </a:p>
        </p:txBody>
      </p:sp>
      <p:sp>
        <p:nvSpPr>
          <p:cNvPr id="299043" name="Text Box 35"/>
          <p:cNvSpPr txBox="1">
            <a:spLocks noChangeArrowheads="1"/>
          </p:cNvSpPr>
          <p:nvPr/>
        </p:nvSpPr>
        <p:spPr bwMode="auto">
          <a:xfrm>
            <a:off x="4800600" y="4495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E</a:t>
            </a:r>
          </a:p>
        </p:txBody>
      </p:sp>
      <p:sp>
        <p:nvSpPr>
          <p:cNvPr id="299044" name="Text Box 36"/>
          <p:cNvSpPr txBox="1">
            <a:spLocks noChangeArrowheads="1"/>
          </p:cNvSpPr>
          <p:nvPr/>
        </p:nvSpPr>
        <p:spPr bwMode="auto">
          <a:xfrm>
            <a:off x="4800600" y="54102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G</a:t>
            </a:r>
          </a:p>
        </p:txBody>
      </p:sp>
      <p:sp>
        <p:nvSpPr>
          <p:cNvPr id="299046" name="Line 38"/>
          <p:cNvSpPr>
            <a:spLocks noChangeShapeType="1"/>
          </p:cNvSpPr>
          <p:nvPr/>
        </p:nvSpPr>
        <p:spPr bwMode="auto">
          <a:xfrm>
            <a:off x="4724400" y="29718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9047" name="Line 39"/>
          <p:cNvSpPr>
            <a:spLocks noChangeShapeType="1"/>
          </p:cNvSpPr>
          <p:nvPr/>
        </p:nvSpPr>
        <p:spPr bwMode="auto">
          <a:xfrm>
            <a:off x="4724400" y="3429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9048" name="Line 40"/>
          <p:cNvSpPr>
            <a:spLocks noChangeShapeType="1"/>
          </p:cNvSpPr>
          <p:nvPr/>
        </p:nvSpPr>
        <p:spPr bwMode="auto">
          <a:xfrm>
            <a:off x="4724400" y="3886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9049" name="Line 41"/>
          <p:cNvSpPr>
            <a:spLocks noChangeShapeType="1"/>
          </p:cNvSpPr>
          <p:nvPr/>
        </p:nvSpPr>
        <p:spPr bwMode="auto">
          <a:xfrm>
            <a:off x="4724400" y="44196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9050" name="Line 42"/>
          <p:cNvSpPr>
            <a:spLocks noChangeShapeType="1"/>
          </p:cNvSpPr>
          <p:nvPr/>
        </p:nvSpPr>
        <p:spPr bwMode="auto">
          <a:xfrm>
            <a:off x="4724400" y="48768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9051" name="Line 43"/>
          <p:cNvSpPr>
            <a:spLocks noChangeShapeType="1"/>
          </p:cNvSpPr>
          <p:nvPr/>
        </p:nvSpPr>
        <p:spPr bwMode="auto">
          <a:xfrm>
            <a:off x="4724400" y="5334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9053" name="Text Box 45"/>
          <p:cNvSpPr txBox="1">
            <a:spLocks noChangeArrowheads="1"/>
          </p:cNvSpPr>
          <p:nvPr/>
        </p:nvSpPr>
        <p:spPr bwMode="auto">
          <a:xfrm>
            <a:off x="4800600" y="4953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F</a:t>
            </a:r>
          </a:p>
        </p:txBody>
      </p:sp>
      <p:sp>
        <p:nvSpPr>
          <p:cNvPr id="299054" name="Text Box 46"/>
          <p:cNvSpPr txBox="1">
            <a:spLocks noChangeArrowheads="1"/>
          </p:cNvSpPr>
          <p:nvPr/>
        </p:nvSpPr>
        <p:spPr bwMode="auto">
          <a:xfrm>
            <a:off x="5334000" y="25908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[0]</a:t>
            </a:r>
          </a:p>
        </p:txBody>
      </p:sp>
      <p:sp>
        <p:nvSpPr>
          <p:cNvPr id="299055" name="Text Box 47"/>
          <p:cNvSpPr txBox="1">
            <a:spLocks noChangeArrowheads="1"/>
          </p:cNvSpPr>
          <p:nvPr/>
        </p:nvSpPr>
        <p:spPr bwMode="auto">
          <a:xfrm>
            <a:off x="5334000" y="3048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[1]</a:t>
            </a:r>
          </a:p>
        </p:txBody>
      </p:sp>
      <p:sp>
        <p:nvSpPr>
          <p:cNvPr id="299056" name="Text Box 48"/>
          <p:cNvSpPr txBox="1">
            <a:spLocks noChangeArrowheads="1"/>
          </p:cNvSpPr>
          <p:nvPr/>
        </p:nvSpPr>
        <p:spPr bwMode="auto">
          <a:xfrm>
            <a:off x="5334000" y="35052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[2]</a:t>
            </a:r>
          </a:p>
        </p:txBody>
      </p:sp>
      <p:sp>
        <p:nvSpPr>
          <p:cNvPr id="299057" name="Text Box 49"/>
          <p:cNvSpPr txBox="1">
            <a:spLocks noChangeArrowheads="1"/>
          </p:cNvSpPr>
          <p:nvPr/>
        </p:nvSpPr>
        <p:spPr bwMode="auto">
          <a:xfrm>
            <a:off x="5334000" y="39624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[3]</a:t>
            </a:r>
          </a:p>
        </p:txBody>
      </p:sp>
      <p:sp>
        <p:nvSpPr>
          <p:cNvPr id="299058" name="Text Box 50"/>
          <p:cNvSpPr txBox="1">
            <a:spLocks noChangeArrowheads="1"/>
          </p:cNvSpPr>
          <p:nvPr/>
        </p:nvSpPr>
        <p:spPr bwMode="auto">
          <a:xfrm>
            <a:off x="5334000" y="44958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[4]</a:t>
            </a:r>
          </a:p>
        </p:txBody>
      </p:sp>
      <p:sp>
        <p:nvSpPr>
          <p:cNvPr id="299059" name="Text Box 51"/>
          <p:cNvSpPr txBox="1">
            <a:spLocks noChangeArrowheads="1"/>
          </p:cNvSpPr>
          <p:nvPr/>
        </p:nvSpPr>
        <p:spPr bwMode="auto">
          <a:xfrm>
            <a:off x="5334000" y="4953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[5]</a:t>
            </a:r>
          </a:p>
        </p:txBody>
      </p:sp>
      <p:sp>
        <p:nvSpPr>
          <p:cNvPr id="299060" name="Text Box 52"/>
          <p:cNvSpPr txBox="1">
            <a:spLocks noChangeArrowheads="1"/>
          </p:cNvSpPr>
          <p:nvPr/>
        </p:nvSpPr>
        <p:spPr bwMode="auto">
          <a:xfrm>
            <a:off x="5334000" y="54102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[6]</a:t>
            </a:r>
          </a:p>
        </p:txBody>
      </p:sp>
      <p:sp>
        <p:nvSpPr>
          <p:cNvPr id="299061" name="Text Box 53"/>
          <p:cNvSpPr txBox="1">
            <a:spLocks noChangeArrowheads="1"/>
          </p:cNvSpPr>
          <p:nvPr/>
        </p:nvSpPr>
        <p:spPr bwMode="auto">
          <a:xfrm>
            <a:off x="2362200" y="3352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0</a:t>
            </a:r>
          </a:p>
        </p:txBody>
      </p:sp>
      <p:sp>
        <p:nvSpPr>
          <p:cNvPr id="299062" name="Text Box 54"/>
          <p:cNvSpPr txBox="1">
            <a:spLocks noChangeArrowheads="1"/>
          </p:cNvSpPr>
          <p:nvPr/>
        </p:nvSpPr>
        <p:spPr bwMode="auto">
          <a:xfrm>
            <a:off x="1752600" y="4267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1</a:t>
            </a:r>
          </a:p>
        </p:txBody>
      </p:sp>
      <p:sp>
        <p:nvSpPr>
          <p:cNvPr id="299063" name="Text Box 55"/>
          <p:cNvSpPr txBox="1">
            <a:spLocks noChangeArrowheads="1"/>
          </p:cNvSpPr>
          <p:nvPr/>
        </p:nvSpPr>
        <p:spPr bwMode="auto">
          <a:xfrm>
            <a:off x="2971800" y="4267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2</a:t>
            </a:r>
          </a:p>
        </p:txBody>
      </p:sp>
      <p:sp>
        <p:nvSpPr>
          <p:cNvPr id="299064" name="Text Box 56"/>
          <p:cNvSpPr txBox="1">
            <a:spLocks noChangeArrowheads="1"/>
          </p:cNvSpPr>
          <p:nvPr/>
        </p:nvSpPr>
        <p:spPr bwMode="auto">
          <a:xfrm>
            <a:off x="1447800" y="4953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3</a:t>
            </a:r>
          </a:p>
        </p:txBody>
      </p:sp>
      <p:sp>
        <p:nvSpPr>
          <p:cNvPr id="299065" name="Text Box 57"/>
          <p:cNvSpPr txBox="1">
            <a:spLocks noChangeArrowheads="1"/>
          </p:cNvSpPr>
          <p:nvPr/>
        </p:nvSpPr>
        <p:spPr bwMode="auto">
          <a:xfrm>
            <a:off x="2133600" y="4953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4</a:t>
            </a:r>
          </a:p>
        </p:txBody>
      </p:sp>
      <p:sp>
        <p:nvSpPr>
          <p:cNvPr id="299066" name="Text Box 58"/>
          <p:cNvSpPr txBox="1">
            <a:spLocks noChangeArrowheads="1"/>
          </p:cNvSpPr>
          <p:nvPr/>
        </p:nvSpPr>
        <p:spPr bwMode="auto">
          <a:xfrm>
            <a:off x="2667000" y="4953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5</a:t>
            </a:r>
          </a:p>
        </p:txBody>
      </p:sp>
      <p:sp>
        <p:nvSpPr>
          <p:cNvPr id="299067" name="Text Box 59"/>
          <p:cNvSpPr txBox="1">
            <a:spLocks noChangeArrowheads="1"/>
          </p:cNvSpPr>
          <p:nvPr/>
        </p:nvSpPr>
        <p:spPr bwMode="auto">
          <a:xfrm>
            <a:off x="3352800" y="4953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t>6</a:t>
            </a:r>
          </a:p>
        </p:txBody>
      </p:sp>
      <p:sp>
        <p:nvSpPr>
          <p:cNvPr id="299068" name="Text Box 60"/>
          <p:cNvSpPr txBox="1">
            <a:spLocks noChangeArrowheads="1"/>
          </p:cNvSpPr>
          <p:nvPr/>
        </p:nvSpPr>
        <p:spPr bwMode="auto">
          <a:xfrm>
            <a:off x="2133600" y="5881688"/>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cs typeface="Times New Roman" pitchFamily="18" charset="0"/>
              </a:rPr>
              <a:t>Binary Tree</a:t>
            </a:r>
          </a:p>
        </p:txBody>
      </p:sp>
      <p:sp>
        <p:nvSpPr>
          <p:cNvPr id="299069" name="Text Box 61"/>
          <p:cNvSpPr txBox="1">
            <a:spLocks noChangeArrowheads="1"/>
          </p:cNvSpPr>
          <p:nvPr/>
        </p:nvSpPr>
        <p:spPr bwMode="auto">
          <a:xfrm>
            <a:off x="4191000" y="5867400"/>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cs typeface="Times New Roman" pitchFamily="18" charset="0"/>
              </a:rPr>
              <a:t>Array Representation</a:t>
            </a:r>
          </a:p>
        </p:txBody>
      </p:sp>
      <p:sp>
        <p:nvSpPr>
          <p:cNvPr id="299070" name="Rectangle 62"/>
          <p:cNvSpPr>
            <a:spLocks noChangeArrowheads="1"/>
          </p:cNvSpPr>
          <p:nvPr/>
        </p:nvSpPr>
        <p:spPr bwMode="auto">
          <a:xfrm>
            <a:off x="5867400" y="1371600"/>
            <a:ext cx="3276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a:solidFill>
                <a:schemeClr val="accent2"/>
              </a:solidFill>
              <a:cs typeface="Times New Roman" pitchFamily="18" charset="0"/>
            </a:endParaRPr>
          </a:p>
          <a:p>
            <a:pPr marL="342900" indent="-342900">
              <a:spcBef>
                <a:spcPct val="20000"/>
              </a:spcBef>
              <a:buFontTx/>
              <a:buBlip>
                <a:blip r:embed="rId3"/>
              </a:buBlip>
            </a:pPr>
            <a:r>
              <a:rPr lang="en-US" sz="1400">
                <a:solidFill>
                  <a:schemeClr val="accent2"/>
                </a:solidFill>
                <a:cs typeface="Times New Roman" pitchFamily="18" charset="0"/>
              </a:rPr>
              <a:t>If there are n nodes in a binary tree, then for any node with index i, where 0 &lt; i &lt; n – 1:</a:t>
            </a:r>
          </a:p>
          <a:p>
            <a:pPr marL="798513" lvl="1" indent="-341313">
              <a:spcBef>
                <a:spcPct val="20000"/>
              </a:spcBef>
              <a:buFontTx/>
              <a:buBlip>
                <a:blip r:embed="rId4"/>
              </a:buBlip>
            </a:pPr>
            <a:r>
              <a:rPr lang="en-US" sz="1400">
                <a:solidFill>
                  <a:schemeClr val="accent2"/>
                </a:solidFill>
                <a:cs typeface="Times New Roman" pitchFamily="18" charset="0"/>
              </a:rPr>
              <a:t>Parent of i is at (i – 1)/2.</a:t>
            </a:r>
          </a:p>
          <a:p>
            <a:pPr marL="798513" lvl="1" indent="-341313">
              <a:spcBef>
                <a:spcPct val="20000"/>
              </a:spcBef>
              <a:buFontTx/>
              <a:buBlip>
                <a:blip r:embed="rId4"/>
              </a:buBlip>
            </a:pPr>
            <a:r>
              <a:rPr lang="en-US" sz="1400">
                <a:solidFill>
                  <a:schemeClr val="accent2"/>
                </a:solidFill>
                <a:cs typeface="Times New Roman" pitchFamily="18" charset="0"/>
              </a:rPr>
              <a:t>Left child of i is at 2i + 1:</a:t>
            </a:r>
          </a:p>
          <a:p>
            <a:pPr marL="1262063" lvl="2" indent="-347663">
              <a:spcBef>
                <a:spcPct val="20000"/>
              </a:spcBef>
              <a:buFontTx/>
              <a:buBlip>
                <a:blip r:embed="rId4"/>
              </a:buBlip>
            </a:pPr>
            <a:r>
              <a:rPr lang="en-US" sz="1400">
                <a:solidFill>
                  <a:schemeClr val="accent2"/>
                </a:solidFill>
                <a:cs typeface="Times New Roman" pitchFamily="18" charset="0"/>
              </a:rPr>
              <a:t>If 2i + 1 &gt; n – 1, then the node does not have a left child.</a:t>
            </a:r>
          </a:p>
          <a:p>
            <a:pPr marL="798513" lvl="1" indent="-341313">
              <a:spcBef>
                <a:spcPct val="20000"/>
              </a:spcBef>
              <a:buFontTx/>
              <a:buBlip>
                <a:blip r:embed="rId4"/>
              </a:buBlip>
            </a:pPr>
            <a:r>
              <a:rPr lang="en-US" sz="1400">
                <a:solidFill>
                  <a:schemeClr val="accent2"/>
                </a:solidFill>
                <a:cs typeface="Times New Roman" pitchFamily="18" charset="0"/>
              </a:rPr>
              <a:t>Right child of i is at 2i + 2:</a:t>
            </a:r>
          </a:p>
          <a:p>
            <a:pPr marL="1262063" lvl="2" indent="-347663">
              <a:spcBef>
                <a:spcPct val="20000"/>
              </a:spcBef>
              <a:buFontTx/>
              <a:buBlip>
                <a:blip r:embed="rId4"/>
              </a:buBlip>
            </a:pPr>
            <a:r>
              <a:rPr lang="en-US" sz="1400">
                <a:solidFill>
                  <a:schemeClr val="accent2"/>
                </a:solidFill>
                <a:cs typeface="Times New Roman" pitchFamily="18" charset="0"/>
              </a:rPr>
              <a:t>If 2i + 2 &gt; n – 1, then the node does have a right child.</a:t>
            </a:r>
            <a:r>
              <a:rPr lang="en-US">
                <a:solidFill>
                  <a:schemeClr val="accent2"/>
                </a:solidFill>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99015"/>
                                        </p:tgtEl>
                                        <p:attrNameLst>
                                          <p:attrName>style.visibility</p:attrName>
                                        </p:attrNameLst>
                                      </p:cBhvr>
                                      <p:to>
                                        <p:strVal val="visible"/>
                                      </p:to>
                                    </p:set>
                                    <p:animEffect transition="in" filter="dissolve">
                                      <p:cBhvr>
                                        <p:cTn id="7" dur="500"/>
                                        <p:tgtEl>
                                          <p:spTgt spid="2990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9035"/>
                                        </p:tgtEl>
                                        <p:attrNameLst>
                                          <p:attrName>style.visibility</p:attrName>
                                        </p:attrNameLst>
                                      </p:cBhvr>
                                      <p:to>
                                        <p:strVal val="visible"/>
                                      </p:to>
                                    </p:set>
                                    <p:animEffect transition="in" filter="dissolve">
                                      <p:cBhvr>
                                        <p:cTn id="12" dur="500"/>
                                        <p:tgtEl>
                                          <p:spTgt spid="29903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99034"/>
                                        </p:tgtEl>
                                        <p:attrNameLst>
                                          <p:attrName>style.visibility</p:attrName>
                                        </p:attrNameLst>
                                      </p:cBhvr>
                                      <p:to>
                                        <p:strVal val="visible"/>
                                      </p:to>
                                    </p:set>
                                    <p:animEffect transition="in" filter="dissolve">
                                      <p:cBhvr>
                                        <p:cTn id="15" dur="500"/>
                                        <p:tgtEl>
                                          <p:spTgt spid="2990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9033"/>
                                        </p:tgtEl>
                                        <p:attrNameLst>
                                          <p:attrName>style.visibility</p:attrName>
                                        </p:attrNameLst>
                                      </p:cBhvr>
                                      <p:to>
                                        <p:strVal val="visible"/>
                                      </p:to>
                                    </p:set>
                                    <p:animEffect transition="in" filter="dissolve">
                                      <p:cBhvr>
                                        <p:cTn id="18" dur="500"/>
                                        <p:tgtEl>
                                          <p:spTgt spid="29903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99032"/>
                                        </p:tgtEl>
                                        <p:attrNameLst>
                                          <p:attrName>style.visibility</p:attrName>
                                        </p:attrNameLst>
                                      </p:cBhvr>
                                      <p:to>
                                        <p:strVal val="visible"/>
                                      </p:to>
                                    </p:set>
                                    <p:animEffect transition="in" filter="dissolve">
                                      <p:cBhvr>
                                        <p:cTn id="21" dur="500"/>
                                        <p:tgtEl>
                                          <p:spTgt spid="29903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99027"/>
                                        </p:tgtEl>
                                        <p:attrNameLst>
                                          <p:attrName>style.visibility</p:attrName>
                                        </p:attrNameLst>
                                      </p:cBhvr>
                                      <p:to>
                                        <p:strVal val="visible"/>
                                      </p:to>
                                    </p:set>
                                    <p:animEffect transition="in" filter="dissolve">
                                      <p:cBhvr>
                                        <p:cTn id="24" dur="500"/>
                                        <p:tgtEl>
                                          <p:spTgt spid="299027"/>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99026"/>
                                        </p:tgtEl>
                                        <p:attrNameLst>
                                          <p:attrName>style.visibility</p:attrName>
                                        </p:attrNameLst>
                                      </p:cBhvr>
                                      <p:to>
                                        <p:strVal val="visible"/>
                                      </p:to>
                                    </p:set>
                                    <p:animEffect transition="in" filter="dissolve">
                                      <p:cBhvr>
                                        <p:cTn id="27" dur="500"/>
                                        <p:tgtEl>
                                          <p:spTgt spid="29902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99023"/>
                                        </p:tgtEl>
                                        <p:attrNameLst>
                                          <p:attrName>style.visibility</p:attrName>
                                        </p:attrNameLst>
                                      </p:cBhvr>
                                      <p:to>
                                        <p:strVal val="visible"/>
                                      </p:to>
                                    </p:set>
                                    <p:animEffect transition="in" filter="dissolve">
                                      <p:cBhvr>
                                        <p:cTn id="30" dur="500"/>
                                        <p:tgtEl>
                                          <p:spTgt spid="29902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99024"/>
                                        </p:tgtEl>
                                        <p:attrNameLst>
                                          <p:attrName>style.visibility</p:attrName>
                                        </p:attrNameLst>
                                      </p:cBhvr>
                                      <p:to>
                                        <p:strVal val="visible"/>
                                      </p:to>
                                    </p:set>
                                    <p:animEffect transition="in" filter="dissolve">
                                      <p:cBhvr>
                                        <p:cTn id="33" dur="500"/>
                                        <p:tgtEl>
                                          <p:spTgt spid="29902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99025"/>
                                        </p:tgtEl>
                                        <p:attrNameLst>
                                          <p:attrName>style.visibility</p:attrName>
                                        </p:attrNameLst>
                                      </p:cBhvr>
                                      <p:to>
                                        <p:strVal val="visible"/>
                                      </p:to>
                                    </p:set>
                                    <p:animEffect transition="in" filter="dissolve">
                                      <p:cBhvr>
                                        <p:cTn id="36" dur="500"/>
                                        <p:tgtEl>
                                          <p:spTgt spid="29902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99028"/>
                                        </p:tgtEl>
                                        <p:attrNameLst>
                                          <p:attrName>style.visibility</p:attrName>
                                        </p:attrNameLst>
                                      </p:cBhvr>
                                      <p:to>
                                        <p:strVal val="visible"/>
                                      </p:to>
                                    </p:set>
                                    <p:animEffect transition="in" filter="dissolve">
                                      <p:cBhvr>
                                        <p:cTn id="39" dur="500"/>
                                        <p:tgtEl>
                                          <p:spTgt spid="29902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99029"/>
                                        </p:tgtEl>
                                        <p:attrNameLst>
                                          <p:attrName>style.visibility</p:attrName>
                                        </p:attrNameLst>
                                      </p:cBhvr>
                                      <p:to>
                                        <p:strVal val="visible"/>
                                      </p:to>
                                    </p:set>
                                    <p:animEffect transition="in" filter="dissolve">
                                      <p:cBhvr>
                                        <p:cTn id="42" dur="500"/>
                                        <p:tgtEl>
                                          <p:spTgt spid="299029"/>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99030"/>
                                        </p:tgtEl>
                                        <p:attrNameLst>
                                          <p:attrName>style.visibility</p:attrName>
                                        </p:attrNameLst>
                                      </p:cBhvr>
                                      <p:to>
                                        <p:strVal val="visible"/>
                                      </p:to>
                                    </p:set>
                                    <p:animEffect transition="in" filter="dissolve">
                                      <p:cBhvr>
                                        <p:cTn id="45" dur="500"/>
                                        <p:tgtEl>
                                          <p:spTgt spid="29903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99031"/>
                                        </p:tgtEl>
                                        <p:attrNameLst>
                                          <p:attrName>style.visibility</p:attrName>
                                        </p:attrNameLst>
                                      </p:cBhvr>
                                      <p:to>
                                        <p:strVal val="visible"/>
                                      </p:to>
                                    </p:set>
                                    <p:animEffect transition="in" filter="dissolve">
                                      <p:cBhvr>
                                        <p:cTn id="48" dur="500"/>
                                        <p:tgtEl>
                                          <p:spTgt spid="29903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99068"/>
                                        </p:tgtEl>
                                        <p:attrNameLst>
                                          <p:attrName>style.visibility</p:attrName>
                                        </p:attrNameLst>
                                      </p:cBhvr>
                                      <p:to>
                                        <p:strVal val="visible"/>
                                      </p:to>
                                    </p:set>
                                    <p:animEffect transition="in" filter="dissolve">
                                      <p:cBhvr>
                                        <p:cTn id="51" dur="500"/>
                                        <p:tgtEl>
                                          <p:spTgt spid="29906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99037"/>
                                        </p:tgtEl>
                                        <p:attrNameLst>
                                          <p:attrName>style.visibility</p:attrName>
                                        </p:attrNameLst>
                                      </p:cBhvr>
                                      <p:to>
                                        <p:strVal val="visible"/>
                                      </p:to>
                                    </p:set>
                                    <p:animEffect transition="in" filter="dissolve">
                                      <p:cBhvr>
                                        <p:cTn id="56" dur="500"/>
                                        <p:tgtEl>
                                          <p:spTgt spid="299037"/>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99039"/>
                                        </p:tgtEl>
                                        <p:attrNameLst>
                                          <p:attrName>style.visibility</p:attrName>
                                        </p:attrNameLst>
                                      </p:cBhvr>
                                      <p:to>
                                        <p:strVal val="visible"/>
                                      </p:to>
                                    </p:set>
                                    <p:animEffect transition="in" filter="dissolve">
                                      <p:cBhvr>
                                        <p:cTn id="59" dur="500"/>
                                        <p:tgtEl>
                                          <p:spTgt spid="29903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99040"/>
                                        </p:tgtEl>
                                        <p:attrNameLst>
                                          <p:attrName>style.visibility</p:attrName>
                                        </p:attrNameLst>
                                      </p:cBhvr>
                                      <p:to>
                                        <p:strVal val="visible"/>
                                      </p:to>
                                    </p:set>
                                    <p:animEffect transition="in" filter="dissolve">
                                      <p:cBhvr>
                                        <p:cTn id="62" dur="500"/>
                                        <p:tgtEl>
                                          <p:spTgt spid="29904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99041"/>
                                        </p:tgtEl>
                                        <p:attrNameLst>
                                          <p:attrName>style.visibility</p:attrName>
                                        </p:attrNameLst>
                                      </p:cBhvr>
                                      <p:to>
                                        <p:strVal val="visible"/>
                                      </p:to>
                                    </p:set>
                                    <p:animEffect transition="in" filter="dissolve">
                                      <p:cBhvr>
                                        <p:cTn id="65" dur="500"/>
                                        <p:tgtEl>
                                          <p:spTgt spid="29904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99042"/>
                                        </p:tgtEl>
                                        <p:attrNameLst>
                                          <p:attrName>style.visibility</p:attrName>
                                        </p:attrNameLst>
                                      </p:cBhvr>
                                      <p:to>
                                        <p:strVal val="visible"/>
                                      </p:to>
                                    </p:set>
                                    <p:animEffect transition="in" filter="dissolve">
                                      <p:cBhvr>
                                        <p:cTn id="68" dur="500"/>
                                        <p:tgtEl>
                                          <p:spTgt spid="299042"/>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99043"/>
                                        </p:tgtEl>
                                        <p:attrNameLst>
                                          <p:attrName>style.visibility</p:attrName>
                                        </p:attrNameLst>
                                      </p:cBhvr>
                                      <p:to>
                                        <p:strVal val="visible"/>
                                      </p:to>
                                    </p:set>
                                    <p:animEffect transition="in" filter="dissolve">
                                      <p:cBhvr>
                                        <p:cTn id="71" dur="500"/>
                                        <p:tgtEl>
                                          <p:spTgt spid="29904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99044"/>
                                        </p:tgtEl>
                                        <p:attrNameLst>
                                          <p:attrName>style.visibility</p:attrName>
                                        </p:attrNameLst>
                                      </p:cBhvr>
                                      <p:to>
                                        <p:strVal val="visible"/>
                                      </p:to>
                                    </p:set>
                                    <p:animEffect transition="in" filter="dissolve">
                                      <p:cBhvr>
                                        <p:cTn id="74" dur="500"/>
                                        <p:tgtEl>
                                          <p:spTgt spid="29904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99046"/>
                                        </p:tgtEl>
                                        <p:attrNameLst>
                                          <p:attrName>style.visibility</p:attrName>
                                        </p:attrNameLst>
                                      </p:cBhvr>
                                      <p:to>
                                        <p:strVal val="visible"/>
                                      </p:to>
                                    </p:set>
                                    <p:animEffect transition="in" filter="dissolve">
                                      <p:cBhvr>
                                        <p:cTn id="77" dur="500"/>
                                        <p:tgtEl>
                                          <p:spTgt spid="29904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99047"/>
                                        </p:tgtEl>
                                        <p:attrNameLst>
                                          <p:attrName>style.visibility</p:attrName>
                                        </p:attrNameLst>
                                      </p:cBhvr>
                                      <p:to>
                                        <p:strVal val="visible"/>
                                      </p:to>
                                    </p:set>
                                    <p:animEffect transition="in" filter="dissolve">
                                      <p:cBhvr>
                                        <p:cTn id="80" dur="500"/>
                                        <p:tgtEl>
                                          <p:spTgt spid="29904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99048"/>
                                        </p:tgtEl>
                                        <p:attrNameLst>
                                          <p:attrName>style.visibility</p:attrName>
                                        </p:attrNameLst>
                                      </p:cBhvr>
                                      <p:to>
                                        <p:strVal val="visible"/>
                                      </p:to>
                                    </p:set>
                                    <p:animEffect transition="in" filter="dissolve">
                                      <p:cBhvr>
                                        <p:cTn id="83" dur="500"/>
                                        <p:tgtEl>
                                          <p:spTgt spid="29904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99049"/>
                                        </p:tgtEl>
                                        <p:attrNameLst>
                                          <p:attrName>style.visibility</p:attrName>
                                        </p:attrNameLst>
                                      </p:cBhvr>
                                      <p:to>
                                        <p:strVal val="visible"/>
                                      </p:to>
                                    </p:set>
                                    <p:animEffect transition="in" filter="dissolve">
                                      <p:cBhvr>
                                        <p:cTn id="86" dur="500"/>
                                        <p:tgtEl>
                                          <p:spTgt spid="29904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99050"/>
                                        </p:tgtEl>
                                        <p:attrNameLst>
                                          <p:attrName>style.visibility</p:attrName>
                                        </p:attrNameLst>
                                      </p:cBhvr>
                                      <p:to>
                                        <p:strVal val="visible"/>
                                      </p:to>
                                    </p:set>
                                    <p:animEffect transition="in" filter="dissolve">
                                      <p:cBhvr>
                                        <p:cTn id="89" dur="500"/>
                                        <p:tgtEl>
                                          <p:spTgt spid="29905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99051"/>
                                        </p:tgtEl>
                                        <p:attrNameLst>
                                          <p:attrName>style.visibility</p:attrName>
                                        </p:attrNameLst>
                                      </p:cBhvr>
                                      <p:to>
                                        <p:strVal val="visible"/>
                                      </p:to>
                                    </p:set>
                                    <p:animEffect transition="in" filter="dissolve">
                                      <p:cBhvr>
                                        <p:cTn id="92" dur="500"/>
                                        <p:tgtEl>
                                          <p:spTgt spid="29905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99053"/>
                                        </p:tgtEl>
                                        <p:attrNameLst>
                                          <p:attrName>style.visibility</p:attrName>
                                        </p:attrNameLst>
                                      </p:cBhvr>
                                      <p:to>
                                        <p:strVal val="visible"/>
                                      </p:to>
                                    </p:set>
                                    <p:animEffect transition="in" filter="dissolve">
                                      <p:cBhvr>
                                        <p:cTn id="95" dur="500"/>
                                        <p:tgtEl>
                                          <p:spTgt spid="299053"/>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99054"/>
                                        </p:tgtEl>
                                        <p:attrNameLst>
                                          <p:attrName>style.visibility</p:attrName>
                                        </p:attrNameLst>
                                      </p:cBhvr>
                                      <p:to>
                                        <p:strVal val="visible"/>
                                      </p:to>
                                    </p:set>
                                    <p:animEffect transition="in" filter="dissolve">
                                      <p:cBhvr>
                                        <p:cTn id="98" dur="500"/>
                                        <p:tgtEl>
                                          <p:spTgt spid="299054"/>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99055"/>
                                        </p:tgtEl>
                                        <p:attrNameLst>
                                          <p:attrName>style.visibility</p:attrName>
                                        </p:attrNameLst>
                                      </p:cBhvr>
                                      <p:to>
                                        <p:strVal val="visible"/>
                                      </p:to>
                                    </p:set>
                                    <p:animEffect transition="in" filter="dissolve">
                                      <p:cBhvr>
                                        <p:cTn id="101" dur="500"/>
                                        <p:tgtEl>
                                          <p:spTgt spid="29905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299056"/>
                                        </p:tgtEl>
                                        <p:attrNameLst>
                                          <p:attrName>style.visibility</p:attrName>
                                        </p:attrNameLst>
                                      </p:cBhvr>
                                      <p:to>
                                        <p:strVal val="visible"/>
                                      </p:to>
                                    </p:set>
                                    <p:animEffect transition="in" filter="dissolve">
                                      <p:cBhvr>
                                        <p:cTn id="104" dur="500"/>
                                        <p:tgtEl>
                                          <p:spTgt spid="299056"/>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99057"/>
                                        </p:tgtEl>
                                        <p:attrNameLst>
                                          <p:attrName>style.visibility</p:attrName>
                                        </p:attrNameLst>
                                      </p:cBhvr>
                                      <p:to>
                                        <p:strVal val="visible"/>
                                      </p:to>
                                    </p:set>
                                    <p:animEffect transition="in" filter="dissolve">
                                      <p:cBhvr>
                                        <p:cTn id="107" dur="500"/>
                                        <p:tgtEl>
                                          <p:spTgt spid="299057"/>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99058"/>
                                        </p:tgtEl>
                                        <p:attrNameLst>
                                          <p:attrName>style.visibility</p:attrName>
                                        </p:attrNameLst>
                                      </p:cBhvr>
                                      <p:to>
                                        <p:strVal val="visible"/>
                                      </p:to>
                                    </p:set>
                                    <p:animEffect transition="in" filter="dissolve">
                                      <p:cBhvr>
                                        <p:cTn id="110" dur="500"/>
                                        <p:tgtEl>
                                          <p:spTgt spid="299058"/>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99059"/>
                                        </p:tgtEl>
                                        <p:attrNameLst>
                                          <p:attrName>style.visibility</p:attrName>
                                        </p:attrNameLst>
                                      </p:cBhvr>
                                      <p:to>
                                        <p:strVal val="visible"/>
                                      </p:to>
                                    </p:set>
                                    <p:animEffect transition="in" filter="dissolve">
                                      <p:cBhvr>
                                        <p:cTn id="113" dur="500"/>
                                        <p:tgtEl>
                                          <p:spTgt spid="299059"/>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99060"/>
                                        </p:tgtEl>
                                        <p:attrNameLst>
                                          <p:attrName>style.visibility</p:attrName>
                                        </p:attrNameLst>
                                      </p:cBhvr>
                                      <p:to>
                                        <p:strVal val="visible"/>
                                      </p:to>
                                    </p:set>
                                    <p:animEffect transition="in" filter="dissolve">
                                      <p:cBhvr>
                                        <p:cTn id="116" dur="500"/>
                                        <p:tgtEl>
                                          <p:spTgt spid="299060"/>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99069"/>
                                        </p:tgtEl>
                                        <p:attrNameLst>
                                          <p:attrName>style.visibility</p:attrName>
                                        </p:attrNameLst>
                                      </p:cBhvr>
                                      <p:to>
                                        <p:strVal val="visible"/>
                                      </p:to>
                                    </p:set>
                                    <p:animEffect transition="in" filter="dissolve">
                                      <p:cBhvr>
                                        <p:cTn id="119" dur="500"/>
                                        <p:tgtEl>
                                          <p:spTgt spid="299069"/>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99061"/>
                                        </p:tgtEl>
                                        <p:attrNameLst>
                                          <p:attrName>style.visibility</p:attrName>
                                        </p:attrNameLst>
                                      </p:cBhvr>
                                      <p:to>
                                        <p:strVal val="visible"/>
                                      </p:to>
                                    </p:set>
                                    <p:animEffect transition="in" filter="dissolve">
                                      <p:cBhvr>
                                        <p:cTn id="124" dur="500"/>
                                        <p:tgtEl>
                                          <p:spTgt spid="29906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299062"/>
                                        </p:tgtEl>
                                        <p:attrNameLst>
                                          <p:attrName>style.visibility</p:attrName>
                                        </p:attrNameLst>
                                      </p:cBhvr>
                                      <p:to>
                                        <p:strVal val="visible"/>
                                      </p:to>
                                    </p:set>
                                    <p:animEffect transition="in" filter="dissolve">
                                      <p:cBhvr>
                                        <p:cTn id="127" dur="500"/>
                                        <p:tgtEl>
                                          <p:spTgt spid="29906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299065"/>
                                        </p:tgtEl>
                                        <p:attrNameLst>
                                          <p:attrName>style.visibility</p:attrName>
                                        </p:attrNameLst>
                                      </p:cBhvr>
                                      <p:to>
                                        <p:strVal val="visible"/>
                                      </p:to>
                                    </p:set>
                                    <p:animEffect transition="in" filter="dissolve">
                                      <p:cBhvr>
                                        <p:cTn id="130" dur="500"/>
                                        <p:tgtEl>
                                          <p:spTgt spid="29906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299064"/>
                                        </p:tgtEl>
                                        <p:attrNameLst>
                                          <p:attrName>style.visibility</p:attrName>
                                        </p:attrNameLst>
                                      </p:cBhvr>
                                      <p:to>
                                        <p:strVal val="visible"/>
                                      </p:to>
                                    </p:set>
                                    <p:animEffect transition="in" filter="dissolve">
                                      <p:cBhvr>
                                        <p:cTn id="133" dur="500"/>
                                        <p:tgtEl>
                                          <p:spTgt spid="299064"/>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299066"/>
                                        </p:tgtEl>
                                        <p:attrNameLst>
                                          <p:attrName>style.visibility</p:attrName>
                                        </p:attrNameLst>
                                      </p:cBhvr>
                                      <p:to>
                                        <p:strVal val="visible"/>
                                      </p:to>
                                    </p:set>
                                    <p:animEffect transition="in" filter="dissolve">
                                      <p:cBhvr>
                                        <p:cTn id="136" dur="500"/>
                                        <p:tgtEl>
                                          <p:spTgt spid="299066"/>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299063"/>
                                        </p:tgtEl>
                                        <p:attrNameLst>
                                          <p:attrName>style.visibility</p:attrName>
                                        </p:attrNameLst>
                                      </p:cBhvr>
                                      <p:to>
                                        <p:strVal val="visible"/>
                                      </p:to>
                                    </p:set>
                                    <p:animEffect transition="in" filter="dissolve">
                                      <p:cBhvr>
                                        <p:cTn id="139" dur="500"/>
                                        <p:tgtEl>
                                          <p:spTgt spid="299063"/>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299067"/>
                                        </p:tgtEl>
                                        <p:attrNameLst>
                                          <p:attrName>style.visibility</p:attrName>
                                        </p:attrNameLst>
                                      </p:cBhvr>
                                      <p:to>
                                        <p:strVal val="visible"/>
                                      </p:to>
                                    </p:set>
                                    <p:animEffect transition="in" filter="dissolve">
                                      <p:cBhvr>
                                        <p:cTn id="142" dur="500"/>
                                        <p:tgtEl>
                                          <p:spTgt spid="299067"/>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9" presetClass="exit" presetSubtype="0" fill="hold" grpId="1" nodeType="clickEffect">
                                  <p:stCondLst>
                                    <p:cond delay="0"/>
                                  </p:stCondLst>
                                  <p:childTnLst>
                                    <p:animEffect transition="out" filter="dissolve">
                                      <p:cBhvr>
                                        <p:cTn id="146" dur="500"/>
                                        <p:tgtEl>
                                          <p:spTgt spid="299015"/>
                                        </p:tgtEl>
                                      </p:cBhvr>
                                    </p:animEffect>
                                    <p:set>
                                      <p:cBhvr>
                                        <p:cTn id="147" dur="1" fill="hold">
                                          <p:stCondLst>
                                            <p:cond delay="499"/>
                                          </p:stCondLst>
                                        </p:cTn>
                                        <p:tgtEl>
                                          <p:spTgt spid="299015"/>
                                        </p:tgtEl>
                                        <p:attrNameLst>
                                          <p:attrName>style.visibility</p:attrName>
                                        </p:attrNameLst>
                                      </p:cBhvr>
                                      <p:to>
                                        <p:strVal val="hidden"/>
                                      </p:to>
                                    </p:set>
                                  </p:childTnLst>
                                </p:cTn>
                              </p:par>
                              <p:par>
                                <p:cTn id="148" presetID="9" presetClass="entr" presetSubtype="0" fill="hold" nodeType="withEffect">
                                  <p:stCondLst>
                                    <p:cond delay="0"/>
                                  </p:stCondLst>
                                  <p:childTnLst>
                                    <p:set>
                                      <p:cBhvr>
                                        <p:cTn id="149" dur="1" fill="hold">
                                          <p:stCondLst>
                                            <p:cond delay="0"/>
                                          </p:stCondLst>
                                        </p:cTn>
                                        <p:tgtEl>
                                          <p:spTgt spid="299070">
                                            <p:txEl>
                                              <p:pRg st="1" end="1"/>
                                            </p:txEl>
                                          </p:spTgt>
                                        </p:tgtEl>
                                        <p:attrNameLst>
                                          <p:attrName>style.visibility</p:attrName>
                                        </p:attrNameLst>
                                      </p:cBhvr>
                                      <p:to>
                                        <p:strVal val="visible"/>
                                      </p:to>
                                    </p:set>
                                    <p:animEffect transition="in" filter="dissolve">
                                      <p:cBhvr>
                                        <p:cTn id="150" dur="500"/>
                                        <p:tgtEl>
                                          <p:spTgt spid="299070">
                                            <p:txEl>
                                              <p:pRg st="1" end="1"/>
                                            </p:txEl>
                                          </p:spTgt>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9" presetClass="entr" presetSubtype="0" fill="hold" nodeType="clickEffect">
                                  <p:stCondLst>
                                    <p:cond delay="0"/>
                                  </p:stCondLst>
                                  <p:childTnLst>
                                    <p:set>
                                      <p:cBhvr>
                                        <p:cTn id="154" dur="1" fill="hold">
                                          <p:stCondLst>
                                            <p:cond delay="0"/>
                                          </p:stCondLst>
                                        </p:cTn>
                                        <p:tgtEl>
                                          <p:spTgt spid="299070">
                                            <p:txEl>
                                              <p:pRg st="2" end="2"/>
                                            </p:txEl>
                                          </p:spTgt>
                                        </p:tgtEl>
                                        <p:attrNameLst>
                                          <p:attrName>style.visibility</p:attrName>
                                        </p:attrNameLst>
                                      </p:cBhvr>
                                      <p:to>
                                        <p:strVal val="visible"/>
                                      </p:to>
                                    </p:set>
                                    <p:animEffect transition="in" filter="dissolve">
                                      <p:cBhvr>
                                        <p:cTn id="155" dur="500"/>
                                        <p:tgtEl>
                                          <p:spTgt spid="299070">
                                            <p:txEl>
                                              <p:pRg st="2" end="2"/>
                                            </p:txEl>
                                          </p:spTgt>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9" presetClass="entr" presetSubtype="0" fill="hold" nodeType="clickEffect">
                                  <p:stCondLst>
                                    <p:cond delay="0"/>
                                  </p:stCondLst>
                                  <p:childTnLst>
                                    <p:set>
                                      <p:cBhvr>
                                        <p:cTn id="159" dur="1" fill="hold">
                                          <p:stCondLst>
                                            <p:cond delay="0"/>
                                          </p:stCondLst>
                                        </p:cTn>
                                        <p:tgtEl>
                                          <p:spTgt spid="299070">
                                            <p:txEl>
                                              <p:pRg st="3" end="3"/>
                                            </p:txEl>
                                          </p:spTgt>
                                        </p:tgtEl>
                                        <p:attrNameLst>
                                          <p:attrName>style.visibility</p:attrName>
                                        </p:attrNameLst>
                                      </p:cBhvr>
                                      <p:to>
                                        <p:strVal val="visible"/>
                                      </p:to>
                                    </p:set>
                                    <p:animEffect transition="in" filter="dissolve">
                                      <p:cBhvr>
                                        <p:cTn id="160" dur="500"/>
                                        <p:tgtEl>
                                          <p:spTgt spid="299070">
                                            <p:txEl>
                                              <p:pRg st="3" end="3"/>
                                            </p:txEl>
                                          </p:spTgt>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9" presetClass="entr" presetSubtype="0" fill="hold" nodeType="clickEffect">
                                  <p:stCondLst>
                                    <p:cond delay="0"/>
                                  </p:stCondLst>
                                  <p:childTnLst>
                                    <p:set>
                                      <p:cBhvr>
                                        <p:cTn id="164" dur="1" fill="hold">
                                          <p:stCondLst>
                                            <p:cond delay="0"/>
                                          </p:stCondLst>
                                        </p:cTn>
                                        <p:tgtEl>
                                          <p:spTgt spid="299070">
                                            <p:txEl>
                                              <p:pRg st="4" end="4"/>
                                            </p:txEl>
                                          </p:spTgt>
                                        </p:tgtEl>
                                        <p:attrNameLst>
                                          <p:attrName>style.visibility</p:attrName>
                                        </p:attrNameLst>
                                      </p:cBhvr>
                                      <p:to>
                                        <p:strVal val="visible"/>
                                      </p:to>
                                    </p:set>
                                    <p:animEffect transition="in" filter="dissolve">
                                      <p:cBhvr>
                                        <p:cTn id="165" dur="500"/>
                                        <p:tgtEl>
                                          <p:spTgt spid="299070">
                                            <p:txEl>
                                              <p:pRg st="4" end="4"/>
                                            </p:txEl>
                                          </p:spTgt>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9" presetClass="entr" presetSubtype="0" fill="hold" nodeType="clickEffect">
                                  <p:stCondLst>
                                    <p:cond delay="0"/>
                                  </p:stCondLst>
                                  <p:childTnLst>
                                    <p:set>
                                      <p:cBhvr>
                                        <p:cTn id="169" dur="1" fill="hold">
                                          <p:stCondLst>
                                            <p:cond delay="0"/>
                                          </p:stCondLst>
                                        </p:cTn>
                                        <p:tgtEl>
                                          <p:spTgt spid="299070">
                                            <p:txEl>
                                              <p:pRg st="5" end="5"/>
                                            </p:txEl>
                                          </p:spTgt>
                                        </p:tgtEl>
                                        <p:attrNameLst>
                                          <p:attrName>style.visibility</p:attrName>
                                        </p:attrNameLst>
                                      </p:cBhvr>
                                      <p:to>
                                        <p:strVal val="visible"/>
                                      </p:to>
                                    </p:set>
                                    <p:animEffect transition="in" filter="dissolve">
                                      <p:cBhvr>
                                        <p:cTn id="170" dur="500"/>
                                        <p:tgtEl>
                                          <p:spTgt spid="299070">
                                            <p:txEl>
                                              <p:pRg st="5" end="5"/>
                                            </p:txEl>
                                          </p:spTgt>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9" presetClass="entr" presetSubtype="0" fill="hold" nodeType="clickEffect">
                                  <p:stCondLst>
                                    <p:cond delay="0"/>
                                  </p:stCondLst>
                                  <p:childTnLst>
                                    <p:set>
                                      <p:cBhvr>
                                        <p:cTn id="174" dur="1" fill="hold">
                                          <p:stCondLst>
                                            <p:cond delay="0"/>
                                          </p:stCondLst>
                                        </p:cTn>
                                        <p:tgtEl>
                                          <p:spTgt spid="299070">
                                            <p:txEl>
                                              <p:pRg st="6" end="6"/>
                                            </p:txEl>
                                          </p:spTgt>
                                        </p:tgtEl>
                                        <p:attrNameLst>
                                          <p:attrName>style.visibility</p:attrName>
                                        </p:attrNameLst>
                                      </p:cBhvr>
                                      <p:to>
                                        <p:strVal val="visible"/>
                                      </p:to>
                                    </p:set>
                                    <p:animEffect transition="in" filter="dissolve">
                                      <p:cBhvr>
                                        <p:cTn id="175" dur="500"/>
                                        <p:tgtEl>
                                          <p:spTgt spid="2990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35" grpId="0" animBg="1"/>
      <p:bldP spid="299034" grpId="0" animBg="1"/>
      <p:bldP spid="299033" grpId="0" animBg="1"/>
      <p:bldP spid="299032" grpId="0" animBg="1"/>
      <p:bldP spid="299027" grpId="0" animBg="1"/>
      <p:bldP spid="299026" grpId="0" animBg="1"/>
      <p:bldP spid="299015" grpId="0"/>
      <p:bldP spid="299015" grpId="1"/>
      <p:bldP spid="299023" grpId="0" animBg="1"/>
      <p:bldP spid="299024" grpId="0" animBg="1"/>
      <p:bldP spid="299025" grpId="0" animBg="1"/>
      <p:bldP spid="299028" grpId="0" animBg="1"/>
      <p:bldP spid="299029" grpId="0" animBg="1"/>
      <p:bldP spid="299030" grpId="0" animBg="1"/>
      <p:bldP spid="299031" grpId="0" animBg="1"/>
      <p:bldP spid="299037" grpId="0" animBg="1"/>
      <p:bldP spid="299039" grpId="0"/>
      <p:bldP spid="299040" grpId="0"/>
      <p:bldP spid="299041" grpId="0"/>
      <p:bldP spid="299042" grpId="0"/>
      <p:bldP spid="299043" grpId="0"/>
      <p:bldP spid="299044" grpId="0"/>
      <p:bldP spid="299046" grpId="0" animBg="1"/>
      <p:bldP spid="299047" grpId="0" animBg="1"/>
      <p:bldP spid="299048" grpId="0" animBg="1"/>
      <p:bldP spid="299049" grpId="0" animBg="1"/>
      <p:bldP spid="299050" grpId="0" animBg="1"/>
      <p:bldP spid="299051" grpId="0" animBg="1"/>
      <p:bldP spid="299053" grpId="0"/>
      <p:bldP spid="299054" grpId="0"/>
      <p:bldP spid="299055" grpId="0"/>
      <p:bldP spid="299056" grpId="0"/>
      <p:bldP spid="299057" grpId="0"/>
      <p:bldP spid="299058" grpId="0"/>
      <p:bldP spid="299059" grpId="0"/>
      <p:bldP spid="299060" grpId="0"/>
      <p:bldP spid="299061" grpId="0"/>
      <p:bldP spid="299062" grpId="0"/>
      <p:bldP spid="299063" grpId="0"/>
      <p:bldP spid="299064" grpId="0"/>
      <p:bldP spid="299065" grpId="0"/>
      <p:bldP spid="299066" grpId="0"/>
      <p:bldP spid="299067" grpId="0"/>
      <p:bldP spid="299068" grpId="0"/>
      <p:bldP spid="2990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6" name="Rectangle 4"/>
          <p:cNvSpPr>
            <a:spLocks noChangeArrowheads="1"/>
          </p:cNvSpPr>
          <p:nvPr/>
        </p:nvSpPr>
        <p:spPr bwMode="auto">
          <a:xfrm>
            <a:off x="1525588" y="1598613"/>
            <a:ext cx="73152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Linked representation of a binary tree:</a:t>
            </a:r>
          </a:p>
          <a:p>
            <a:pPr marL="739775" lvl="1" indent="-282575">
              <a:spcBef>
                <a:spcPct val="20000"/>
              </a:spcBef>
              <a:buFontTx/>
              <a:buBlip>
                <a:blip r:embed="rId4"/>
              </a:buBlip>
            </a:pPr>
            <a:r>
              <a:rPr lang="en-US">
                <a:solidFill>
                  <a:schemeClr val="accent2"/>
                </a:solidFill>
                <a:cs typeface="Times New Roman" pitchFamily="18" charset="0"/>
              </a:rPr>
              <a:t>It uses a linked list to implement a binary tree.</a:t>
            </a:r>
          </a:p>
          <a:p>
            <a:pPr marL="739775" lvl="1" indent="-282575">
              <a:spcBef>
                <a:spcPct val="20000"/>
              </a:spcBef>
              <a:buFontTx/>
              <a:buBlip>
                <a:blip r:embed="rId4"/>
              </a:buBlip>
            </a:pPr>
            <a:r>
              <a:rPr lang="en-US">
                <a:solidFill>
                  <a:schemeClr val="accent2"/>
                </a:solidFill>
                <a:cs typeface="Times New Roman" pitchFamily="18" charset="0"/>
              </a:rPr>
              <a:t>Each node in the linked representation holds the following information:</a:t>
            </a:r>
          </a:p>
          <a:p>
            <a:pPr marL="1204913" lvl="2" indent="-290513">
              <a:spcBef>
                <a:spcPct val="20000"/>
              </a:spcBef>
              <a:buFontTx/>
              <a:buBlip>
                <a:blip r:embed="rId4"/>
              </a:buBlip>
            </a:pPr>
            <a:r>
              <a:rPr lang="en-US" sz="1600">
                <a:solidFill>
                  <a:schemeClr val="accent2"/>
                </a:solidFill>
                <a:cs typeface="Times New Roman" pitchFamily="18" charset="0"/>
              </a:rPr>
              <a:t>Data</a:t>
            </a:r>
          </a:p>
          <a:p>
            <a:pPr marL="1204913" lvl="2" indent="-290513">
              <a:spcBef>
                <a:spcPct val="20000"/>
              </a:spcBef>
              <a:buFontTx/>
              <a:buBlip>
                <a:blip r:embed="rId4"/>
              </a:buBlip>
            </a:pPr>
            <a:r>
              <a:rPr lang="en-US" sz="1600">
                <a:solidFill>
                  <a:schemeClr val="accent2"/>
                </a:solidFill>
                <a:cs typeface="Times New Roman" pitchFamily="18" charset="0"/>
              </a:rPr>
              <a:t>Reference to the left child</a:t>
            </a:r>
          </a:p>
          <a:p>
            <a:pPr marL="1204913" lvl="2" indent="-290513">
              <a:spcBef>
                <a:spcPct val="20000"/>
              </a:spcBef>
              <a:buFontTx/>
              <a:buBlip>
                <a:blip r:embed="rId4"/>
              </a:buBlip>
            </a:pPr>
            <a:r>
              <a:rPr lang="en-US" sz="1600">
                <a:solidFill>
                  <a:schemeClr val="accent2"/>
                </a:solidFill>
                <a:cs typeface="Times New Roman" pitchFamily="18" charset="0"/>
              </a:rPr>
              <a:t>Reference to the right child</a:t>
            </a:r>
          </a:p>
          <a:p>
            <a:pPr marL="739775" lvl="1" indent="-282575">
              <a:spcBef>
                <a:spcPct val="20000"/>
              </a:spcBef>
              <a:buFontTx/>
              <a:buBlip>
                <a:blip r:embed="rId4"/>
              </a:buBlip>
            </a:pPr>
            <a:r>
              <a:rPr lang="en-US">
                <a:solidFill>
                  <a:schemeClr val="accent2"/>
                </a:solidFill>
                <a:cs typeface="Times New Roman" pitchFamily="18" charset="0"/>
              </a:rPr>
              <a:t>If a node does not have a left child or a right child or both, the respective left or right child fields of that node point to NULL.</a:t>
            </a:r>
          </a:p>
        </p:txBody>
      </p:sp>
      <p:sp>
        <p:nvSpPr>
          <p:cNvPr id="305158" name="Rectangle 6"/>
          <p:cNvSpPr>
            <a:spLocks noChangeArrowheads="1"/>
          </p:cNvSpPr>
          <p:nvPr/>
        </p:nvSpPr>
        <p:spPr bwMode="auto">
          <a:xfrm>
            <a:off x="3771900" y="5386388"/>
            <a:ext cx="1520825" cy="685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62" name="Text Box 10"/>
          <p:cNvSpPr txBox="1">
            <a:spLocks noChangeArrowheads="1"/>
          </p:cNvSpPr>
          <p:nvPr/>
        </p:nvSpPr>
        <p:spPr bwMode="auto">
          <a:xfrm>
            <a:off x="4152900" y="5538788"/>
            <a:ext cx="735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Data</a:t>
            </a:r>
          </a:p>
        </p:txBody>
      </p:sp>
      <p:sp>
        <p:nvSpPr>
          <p:cNvPr id="305164" name="Text Box 12"/>
          <p:cNvSpPr txBox="1">
            <a:spLocks noChangeArrowheads="1"/>
          </p:cNvSpPr>
          <p:nvPr/>
        </p:nvSpPr>
        <p:spPr bwMode="auto">
          <a:xfrm>
            <a:off x="4152900" y="60579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cs typeface="Times New Roman" pitchFamily="18" charset="0"/>
              </a:rPr>
              <a:t>Node</a:t>
            </a:r>
          </a:p>
        </p:txBody>
      </p:sp>
      <p:sp>
        <p:nvSpPr>
          <p:cNvPr id="305165" name="Line 13"/>
          <p:cNvSpPr>
            <a:spLocks noChangeShapeType="1"/>
          </p:cNvSpPr>
          <p:nvPr/>
        </p:nvSpPr>
        <p:spPr bwMode="auto">
          <a:xfrm>
            <a:off x="4152900" y="538638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66" name="Line 14"/>
          <p:cNvSpPr>
            <a:spLocks noChangeShapeType="1"/>
          </p:cNvSpPr>
          <p:nvPr/>
        </p:nvSpPr>
        <p:spPr bwMode="auto">
          <a:xfrm>
            <a:off x="4991100" y="538638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68" name="Rectangle 16" descr="Dark downward diagonal"/>
          <p:cNvSpPr>
            <a:spLocks noChangeArrowheads="1"/>
          </p:cNvSpPr>
          <p:nvPr/>
        </p:nvSpPr>
        <p:spPr bwMode="auto">
          <a:xfrm>
            <a:off x="3771900" y="5386388"/>
            <a:ext cx="381000" cy="685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69" name="Rectangle 17" descr="Dark downward diagonal"/>
          <p:cNvSpPr>
            <a:spLocks noChangeArrowheads="1"/>
          </p:cNvSpPr>
          <p:nvPr/>
        </p:nvSpPr>
        <p:spPr bwMode="auto">
          <a:xfrm>
            <a:off x="4991100" y="5386388"/>
            <a:ext cx="304800" cy="685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71" name="Text Box 19"/>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Representing a Binary Tree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05156">
                                            <p:txEl>
                                              <p:pRg st="0" end="0"/>
                                            </p:txEl>
                                          </p:spTgt>
                                        </p:tgtEl>
                                        <p:attrNameLst>
                                          <p:attrName>style.visibility</p:attrName>
                                        </p:attrNameLst>
                                      </p:cBhvr>
                                      <p:to>
                                        <p:strVal val="visible"/>
                                      </p:to>
                                    </p:set>
                                    <p:animEffect transition="in" filter="dissolve">
                                      <p:cBhvr>
                                        <p:cTn id="7" dur="500"/>
                                        <p:tgtEl>
                                          <p:spTgt spid="30515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05156">
                                            <p:txEl>
                                              <p:pRg st="1" end="1"/>
                                            </p:txEl>
                                          </p:spTgt>
                                        </p:tgtEl>
                                        <p:attrNameLst>
                                          <p:attrName>style.visibility</p:attrName>
                                        </p:attrNameLst>
                                      </p:cBhvr>
                                      <p:to>
                                        <p:strVal val="visible"/>
                                      </p:to>
                                    </p:set>
                                    <p:animEffect transition="in" filter="dissolve">
                                      <p:cBhvr>
                                        <p:cTn id="10" dur="500"/>
                                        <p:tgtEl>
                                          <p:spTgt spid="30515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05156">
                                            <p:txEl>
                                              <p:pRg st="2" end="2"/>
                                            </p:txEl>
                                          </p:spTgt>
                                        </p:tgtEl>
                                        <p:attrNameLst>
                                          <p:attrName>style.visibility</p:attrName>
                                        </p:attrNameLst>
                                      </p:cBhvr>
                                      <p:to>
                                        <p:strVal val="visible"/>
                                      </p:to>
                                    </p:set>
                                    <p:animEffect transition="in" filter="dissolve">
                                      <p:cBhvr>
                                        <p:cTn id="15" dur="500"/>
                                        <p:tgtEl>
                                          <p:spTgt spid="30515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05156">
                                            <p:txEl>
                                              <p:pRg st="3" end="3"/>
                                            </p:txEl>
                                          </p:spTgt>
                                        </p:tgtEl>
                                        <p:attrNameLst>
                                          <p:attrName>style.visibility</p:attrName>
                                        </p:attrNameLst>
                                      </p:cBhvr>
                                      <p:to>
                                        <p:strVal val="visible"/>
                                      </p:to>
                                    </p:set>
                                    <p:animEffect transition="in" filter="dissolve">
                                      <p:cBhvr>
                                        <p:cTn id="20" dur="500"/>
                                        <p:tgtEl>
                                          <p:spTgt spid="305156">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05158"/>
                                        </p:tgtEl>
                                        <p:attrNameLst>
                                          <p:attrName>style.visibility</p:attrName>
                                        </p:attrNameLst>
                                      </p:cBhvr>
                                      <p:to>
                                        <p:strVal val="visible"/>
                                      </p:to>
                                    </p:set>
                                    <p:animEffect transition="in" filter="dissolve">
                                      <p:cBhvr>
                                        <p:cTn id="23" dur="500"/>
                                        <p:tgtEl>
                                          <p:spTgt spid="30515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5164"/>
                                        </p:tgtEl>
                                        <p:attrNameLst>
                                          <p:attrName>style.visibility</p:attrName>
                                        </p:attrNameLst>
                                      </p:cBhvr>
                                      <p:to>
                                        <p:strVal val="visible"/>
                                      </p:to>
                                    </p:set>
                                    <p:animEffect transition="in" filter="dissolve">
                                      <p:cBhvr>
                                        <p:cTn id="26" dur="500"/>
                                        <p:tgtEl>
                                          <p:spTgt spid="30516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05162"/>
                                        </p:tgtEl>
                                        <p:attrNameLst>
                                          <p:attrName>style.visibility</p:attrName>
                                        </p:attrNameLst>
                                      </p:cBhvr>
                                      <p:to>
                                        <p:strVal val="visible"/>
                                      </p:to>
                                    </p:set>
                                    <p:animEffect transition="in" filter="dissolve">
                                      <p:cBhvr>
                                        <p:cTn id="31" dur="500"/>
                                        <p:tgtEl>
                                          <p:spTgt spid="30516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305156">
                                            <p:txEl>
                                              <p:pRg st="4" end="4"/>
                                            </p:txEl>
                                          </p:spTgt>
                                        </p:tgtEl>
                                        <p:attrNameLst>
                                          <p:attrName>style.visibility</p:attrName>
                                        </p:attrNameLst>
                                      </p:cBhvr>
                                      <p:to>
                                        <p:strVal val="visible"/>
                                      </p:to>
                                    </p:set>
                                    <p:animEffect transition="in" filter="dissolve">
                                      <p:cBhvr>
                                        <p:cTn id="36" dur="500"/>
                                        <p:tgtEl>
                                          <p:spTgt spid="305156">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05165"/>
                                        </p:tgtEl>
                                        <p:attrNameLst>
                                          <p:attrName>style.visibility</p:attrName>
                                        </p:attrNameLst>
                                      </p:cBhvr>
                                      <p:to>
                                        <p:strVal val="visible"/>
                                      </p:to>
                                    </p:set>
                                    <p:animEffect transition="in" filter="dissolve">
                                      <p:cBhvr>
                                        <p:cTn id="41" dur="500"/>
                                        <p:tgtEl>
                                          <p:spTgt spid="30516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305156">
                                            <p:txEl>
                                              <p:pRg st="5" end="5"/>
                                            </p:txEl>
                                          </p:spTgt>
                                        </p:tgtEl>
                                        <p:attrNameLst>
                                          <p:attrName>style.visibility</p:attrName>
                                        </p:attrNameLst>
                                      </p:cBhvr>
                                      <p:to>
                                        <p:strVal val="visible"/>
                                      </p:to>
                                    </p:set>
                                    <p:animEffect transition="in" filter="dissolve">
                                      <p:cBhvr>
                                        <p:cTn id="46" dur="500"/>
                                        <p:tgtEl>
                                          <p:spTgt spid="305156">
                                            <p:txEl>
                                              <p:pRg st="5" end="5"/>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05166"/>
                                        </p:tgtEl>
                                        <p:attrNameLst>
                                          <p:attrName>style.visibility</p:attrName>
                                        </p:attrNameLst>
                                      </p:cBhvr>
                                      <p:to>
                                        <p:strVal val="visible"/>
                                      </p:to>
                                    </p:set>
                                    <p:animEffect transition="in" filter="dissolve">
                                      <p:cBhvr>
                                        <p:cTn id="51" dur="500"/>
                                        <p:tgtEl>
                                          <p:spTgt spid="30516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305156">
                                            <p:txEl>
                                              <p:pRg st="6" end="6"/>
                                            </p:txEl>
                                          </p:spTgt>
                                        </p:tgtEl>
                                        <p:attrNameLst>
                                          <p:attrName>style.visibility</p:attrName>
                                        </p:attrNameLst>
                                      </p:cBhvr>
                                      <p:to>
                                        <p:strVal val="visible"/>
                                      </p:to>
                                    </p:set>
                                    <p:animEffect transition="in" filter="dissolve">
                                      <p:cBhvr>
                                        <p:cTn id="56" dur="500"/>
                                        <p:tgtEl>
                                          <p:spTgt spid="305156">
                                            <p:txEl>
                                              <p:pRg st="6" end="6"/>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05168"/>
                                        </p:tgtEl>
                                        <p:attrNameLst>
                                          <p:attrName>style.visibility</p:attrName>
                                        </p:attrNameLst>
                                      </p:cBhvr>
                                      <p:to>
                                        <p:strVal val="visible"/>
                                      </p:to>
                                    </p:set>
                                    <p:animEffect transition="in" filter="dissolve">
                                      <p:cBhvr>
                                        <p:cTn id="61" dur="500"/>
                                        <p:tgtEl>
                                          <p:spTgt spid="30516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05169"/>
                                        </p:tgtEl>
                                        <p:attrNameLst>
                                          <p:attrName>style.visibility</p:attrName>
                                        </p:attrNameLst>
                                      </p:cBhvr>
                                      <p:to>
                                        <p:strVal val="visible"/>
                                      </p:to>
                                    </p:set>
                                    <p:animEffect transition="in" filter="dissolve">
                                      <p:cBhvr>
                                        <p:cTn id="64" dur="500"/>
                                        <p:tgtEl>
                                          <p:spTgt spid="305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8" grpId="0" animBg="1"/>
      <p:bldP spid="305162" grpId="0"/>
      <p:bldP spid="305164" grpId="0"/>
      <p:bldP spid="305165" grpId="0" animBg="1"/>
      <p:bldP spid="305166" grpId="0" animBg="1"/>
      <p:bldP spid="305168" grpId="0" animBg="1"/>
      <p:bldP spid="30516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79" name="Line 91"/>
          <p:cNvSpPr>
            <a:spLocks noChangeShapeType="1"/>
          </p:cNvSpPr>
          <p:nvPr/>
        </p:nvSpPr>
        <p:spPr bwMode="auto">
          <a:xfrm>
            <a:off x="2819400" y="3886200"/>
            <a:ext cx="152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78" name="Line 90"/>
          <p:cNvSpPr>
            <a:spLocks noChangeShapeType="1"/>
          </p:cNvSpPr>
          <p:nvPr/>
        </p:nvSpPr>
        <p:spPr bwMode="auto">
          <a:xfrm flipH="1">
            <a:off x="2438400" y="3886200"/>
            <a:ext cx="152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76" name="Line 88"/>
          <p:cNvSpPr>
            <a:spLocks noChangeShapeType="1"/>
          </p:cNvSpPr>
          <p:nvPr/>
        </p:nvSpPr>
        <p:spPr bwMode="auto">
          <a:xfrm>
            <a:off x="2438400" y="31242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75" name="Line 87"/>
          <p:cNvSpPr>
            <a:spLocks noChangeShapeType="1"/>
          </p:cNvSpPr>
          <p:nvPr/>
        </p:nvSpPr>
        <p:spPr bwMode="auto">
          <a:xfrm flipH="1">
            <a:off x="2057400" y="3048000"/>
            <a:ext cx="228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71" name="Line 83"/>
          <p:cNvSpPr>
            <a:spLocks noChangeShapeType="1"/>
          </p:cNvSpPr>
          <p:nvPr/>
        </p:nvSpPr>
        <p:spPr bwMode="auto">
          <a:xfrm flipH="1">
            <a:off x="1219200" y="3124200"/>
            <a:ext cx="228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00" name="Text Box 12"/>
          <p:cNvSpPr txBox="1">
            <a:spLocks noChangeArrowheads="1"/>
          </p:cNvSpPr>
          <p:nvPr/>
        </p:nvSpPr>
        <p:spPr bwMode="auto">
          <a:xfrm>
            <a:off x="888365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319501" name="Text Box 13"/>
          <p:cNvSpPr txBox="1">
            <a:spLocks noChangeArrowheads="1"/>
          </p:cNvSpPr>
          <p:nvPr/>
        </p:nvSpPr>
        <p:spPr bwMode="auto">
          <a:xfrm>
            <a:off x="8655050" y="4038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319502" name="Line 14"/>
          <p:cNvSpPr>
            <a:spLocks noChangeShapeType="1"/>
          </p:cNvSpPr>
          <p:nvPr/>
        </p:nvSpPr>
        <p:spPr bwMode="auto">
          <a:xfrm>
            <a:off x="7772400" y="3657600"/>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03" name="Line 15"/>
          <p:cNvSpPr>
            <a:spLocks noChangeShapeType="1"/>
          </p:cNvSpPr>
          <p:nvPr/>
        </p:nvSpPr>
        <p:spPr bwMode="auto">
          <a:xfrm flipH="1">
            <a:off x="6324600" y="31242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04" name="Line 16"/>
          <p:cNvSpPr>
            <a:spLocks noChangeShapeType="1"/>
          </p:cNvSpPr>
          <p:nvPr/>
        </p:nvSpPr>
        <p:spPr bwMode="auto">
          <a:xfrm flipH="1">
            <a:off x="6934200" y="38862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05" name="Line 17"/>
          <p:cNvSpPr>
            <a:spLocks noChangeShapeType="1"/>
          </p:cNvSpPr>
          <p:nvPr/>
        </p:nvSpPr>
        <p:spPr bwMode="auto">
          <a:xfrm flipH="1">
            <a:off x="4724400" y="31242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06" name="Line 18"/>
          <p:cNvSpPr>
            <a:spLocks noChangeShapeType="1"/>
          </p:cNvSpPr>
          <p:nvPr/>
        </p:nvSpPr>
        <p:spPr bwMode="auto">
          <a:xfrm flipH="1">
            <a:off x="5410200" y="22860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07" name="Rectangle 19"/>
          <p:cNvSpPr>
            <a:spLocks noChangeArrowheads="1"/>
          </p:cNvSpPr>
          <p:nvPr/>
        </p:nvSpPr>
        <p:spPr bwMode="auto">
          <a:xfrm>
            <a:off x="5867400" y="1981200"/>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08" name="Line 20"/>
          <p:cNvSpPr>
            <a:spLocks noChangeShapeType="1"/>
          </p:cNvSpPr>
          <p:nvPr/>
        </p:nvSpPr>
        <p:spPr bwMode="auto">
          <a:xfrm>
            <a:off x="6477000" y="22860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09" name="Rectangle 21"/>
          <p:cNvSpPr>
            <a:spLocks noChangeArrowheads="1"/>
          </p:cNvSpPr>
          <p:nvPr/>
        </p:nvSpPr>
        <p:spPr bwMode="auto">
          <a:xfrm>
            <a:off x="6629400" y="4419600"/>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0" name="Rectangle 22"/>
          <p:cNvSpPr>
            <a:spLocks noChangeArrowheads="1"/>
          </p:cNvSpPr>
          <p:nvPr/>
        </p:nvSpPr>
        <p:spPr bwMode="auto">
          <a:xfrm>
            <a:off x="7354888" y="3581400"/>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1" name="Rectangle 23"/>
          <p:cNvSpPr>
            <a:spLocks noChangeArrowheads="1"/>
          </p:cNvSpPr>
          <p:nvPr/>
        </p:nvSpPr>
        <p:spPr bwMode="auto">
          <a:xfrm>
            <a:off x="6629400" y="2819400"/>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2" name="Line 24"/>
          <p:cNvSpPr>
            <a:spLocks noChangeShapeType="1"/>
          </p:cNvSpPr>
          <p:nvPr/>
        </p:nvSpPr>
        <p:spPr bwMode="auto">
          <a:xfrm>
            <a:off x="7239000" y="31242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13" name="Rectangle 25"/>
          <p:cNvSpPr>
            <a:spLocks noChangeArrowheads="1"/>
          </p:cNvSpPr>
          <p:nvPr/>
        </p:nvSpPr>
        <p:spPr bwMode="auto">
          <a:xfrm>
            <a:off x="8153400" y="4419600"/>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4" name="Rectangle 26"/>
          <p:cNvSpPr>
            <a:spLocks noChangeArrowheads="1"/>
          </p:cNvSpPr>
          <p:nvPr/>
        </p:nvSpPr>
        <p:spPr bwMode="auto">
          <a:xfrm>
            <a:off x="6019800" y="3581400"/>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5" name="Rectangle 27"/>
          <p:cNvSpPr>
            <a:spLocks noChangeArrowheads="1"/>
          </p:cNvSpPr>
          <p:nvPr/>
        </p:nvSpPr>
        <p:spPr bwMode="auto">
          <a:xfrm>
            <a:off x="5068888" y="2819400"/>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6" name="Rectangle 28"/>
          <p:cNvSpPr>
            <a:spLocks noChangeArrowheads="1"/>
          </p:cNvSpPr>
          <p:nvPr/>
        </p:nvSpPr>
        <p:spPr bwMode="auto">
          <a:xfrm>
            <a:off x="4343400" y="3581400"/>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7" name="Text Box 29"/>
          <p:cNvSpPr txBox="1">
            <a:spLocks noChangeArrowheads="1"/>
          </p:cNvSpPr>
          <p:nvPr/>
        </p:nvSpPr>
        <p:spPr bwMode="auto">
          <a:xfrm>
            <a:off x="6019800" y="19812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319518" name="Text Box 30"/>
          <p:cNvSpPr txBox="1">
            <a:spLocks noChangeArrowheads="1"/>
          </p:cNvSpPr>
          <p:nvPr/>
        </p:nvSpPr>
        <p:spPr bwMode="auto">
          <a:xfrm>
            <a:off x="6781800" y="2819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319519" name="Text Box 31"/>
          <p:cNvSpPr txBox="1">
            <a:spLocks noChangeArrowheads="1"/>
          </p:cNvSpPr>
          <p:nvPr/>
        </p:nvSpPr>
        <p:spPr bwMode="auto">
          <a:xfrm>
            <a:off x="6172200" y="3581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319520" name="Text Box 32"/>
          <p:cNvSpPr txBox="1">
            <a:spLocks noChangeArrowheads="1"/>
          </p:cNvSpPr>
          <p:nvPr/>
        </p:nvSpPr>
        <p:spPr bwMode="auto">
          <a:xfrm>
            <a:off x="7507288" y="3581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319521" name="Line 33"/>
          <p:cNvSpPr>
            <a:spLocks noChangeShapeType="1"/>
          </p:cNvSpPr>
          <p:nvPr/>
        </p:nvSpPr>
        <p:spPr bwMode="auto">
          <a:xfrm>
            <a:off x="6324600" y="1981200"/>
            <a:ext cx="1588"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22" name="Line 34"/>
          <p:cNvSpPr>
            <a:spLocks noChangeShapeType="1"/>
          </p:cNvSpPr>
          <p:nvPr/>
        </p:nvSpPr>
        <p:spPr bwMode="auto">
          <a:xfrm>
            <a:off x="6019800" y="1981200"/>
            <a:ext cx="1588"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23" name="Line 35"/>
          <p:cNvSpPr>
            <a:spLocks noChangeShapeType="1"/>
          </p:cNvSpPr>
          <p:nvPr/>
        </p:nvSpPr>
        <p:spPr bwMode="auto">
          <a:xfrm>
            <a:off x="7086600" y="2819400"/>
            <a:ext cx="1588"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24" name="Line 36"/>
          <p:cNvSpPr>
            <a:spLocks noChangeShapeType="1"/>
          </p:cNvSpPr>
          <p:nvPr/>
        </p:nvSpPr>
        <p:spPr bwMode="auto">
          <a:xfrm>
            <a:off x="6781800" y="2819400"/>
            <a:ext cx="1588"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25" name="Line 37"/>
          <p:cNvSpPr>
            <a:spLocks noChangeShapeType="1"/>
          </p:cNvSpPr>
          <p:nvPr/>
        </p:nvSpPr>
        <p:spPr bwMode="auto">
          <a:xfrm>
            <a:off x="6477000" y="3581400"/>
            <a:ext cx="1588"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26" name="Line 38"/>
          <p:cNvSpPr>
            <a:spLocks noChangeShapeType="1"/>
          </p:cNvSpPr>
          <p:nvPr/>
        </p:nvSpPr>
        <p:spPr bwMode="auto">
          <a:xfrm>
            <a:off x="6172200" y="3581400"/>
            <a:ext cx="1588"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27" name="Line 39"/>
          <p:cNvSpPr>
            <a:spLocks noChangeShapeType="1"/>
          </p:cNvSpPr>
          <p:nvPr/>
        </p:nvSpPr>
        <p:spPr bwMode="auto">
          <a:xfrm>
            <a:off x="7812088" y="3581400"/>
            <a:ext cx="1587"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28" name="Line 40"/>
          <p:cNvSpPr>
            <a:spLocks noChangeShapeType="1"/>
          </p:cNvSpPr>
          <p:nvPr/>
        </p:nvSpPr>
        <p:spPr bwMode="auto">
          <a:xfrm>
            <a:off x="7507288" y="3581400"/>
            <a:ext cx="1587"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29" name="Line 41"/>
          <p:cNvSpPr>
            <a:spLocks noChangeShapeType="1"/>
          </p:cNvSpPr>
          <p:nvPr/>
        </p:nvSpPr>
        <p:spPr bwMode="auto">
          <a:xfrm>
            <a:off x="8610600" y="4419600"/>
            <a:ext cx="1588"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30" name="Line 42"/>
          <p:cNvSpPr>
            <a:spLocks noChangeShapeType="1"/>
          </p:cNvSpPr>
          <p:nvPr/>
        </p:nvSpPr>
        <p:spPr bwMode="auto">
          <a:xfrm>
            <a:off x="8305800" y="4419600"/>
            <a:ext cx="1588"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31" name="Line 43"/>
          <p:cNvSpPr>
            <a:spLocks noChangeShapeType="1"/>
          </p:cNvSpPr>
          <p:nvPr/>
        </p:nvSpPr>
        <p:spPr bwMode="auto">
          <a:xfrm>
            <a:off x="7086600" y="4419600"/>
            <a:ext cx="1588"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32" name="Line 44"/>
          <p:cNvSpPr>
            <a:spLocks noChangeShapeType="1"/>
          </p:cNvSpPr>
          <p:nvPr/>
        </p:nvSpPr>
        <p:spPr bwMode="auto">
          <a:xfrm>
            <a:off x="6781800" y="4419600"/>
            <a:ext cx="1588"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33" name="Line 45"/>
          <p:cNvSpPr>
            <a:spLocks noChangeShapeType="1"/>
          </p:cNvSpPr>
          <p:nvPr/>
        </p:nvSpPr>
        <p:spPr bwMode="auto">
          <a:xfrm>
            <a:off x="5526088" y="2819400"/>
            <a:ext cx="1587"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34" name="Line 46"/>
          <p:cNvSpPr>
            <a:spLocks noChangeShapeType="1"/>
          </p:cNvSpPr>
          <p:nvPr/>
        </p:nvSpPr>
        <p:spPr bwMode="auto">
          <a:xfrm>
            <a:off x="5221288" y="2819400"/>
            <a:ext cx="1587"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35" name="Line 47"/>
          <p:cNvSpPr>
            <a:spLocks noChangeShapeType="1"/>
          </p:cNvSpPr>
          <p:nvPr/>
        </p:nvSpPr>
        <p:spPr bwMode="auto">
          <a:xfrm>
            <a:off x="4800600" y="3581400"/>
            <a:ext cx="1588"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36" name="Line 48"/>
          <p:cNvSpPr>
            <a:spLocks noChangeShapeType="1"/>
          </p:cNvSpPr>
          <p:nvPr/>
        </p:nvSpPr>
        <p:spPr bwMode="auto">
          <a:xfrm>
            <a:off x="4495800" y="3581400"/>
            <a:ext cx="1588"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37" name="Rectangle 49" descr="Dark downward diagonal"/>
          <p:cNvSpPr>
            <a:spLocks noChangeArrowheads="1"/>
          </p:cNvSpPr>
          <p:nvPr/>
        </p:nvSpPr>
        <p:spPr bwMode="auto">
          <a:xfrm>
            <a:off x="8610600" y="4419600"/>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38" name="Rectangle 50" descr="Dark downward diagonal"/>
          <p:cNvSpPr>
            <a:spLocks noChangeArrowheads="1"/>
          </p:cNvSpPr>
          <p:nvPr/>
        </p:nvSpPr>
        <p:spPr bwMode="auto">
          <a:xfrm>
            <a:off x="8153400" y="4419600"/>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39" name="Rectangle 51" descr="Dark downward diagonal"/>
          <p:cNvSpPr>
            <a:spLocks noChangeArrowheads="1"/>
          </p:cNvSpPr>
          <p:nvPr/>
        </p:nvSpPr>
        <p:spPr bwMode="auto">
          <a:xfrm>
            <a:off x="7086600" y="4419600"/>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40" name="Rectangle 52" descr="Dark downward diagonal"/>
          <p:cNvSpPr>
            <a:spLocks noChangeArrowheads="1"/>
          </p:cNvSpPr>
          <p:nvPr/>
        </p:nvSpPr>
        <p:spPr bwMode="auto">
          <a:xfrm>
            <a:off x="6019800" y="3581400"/>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41" name="Rectangle 53" descr="Dark downward diagonal"/>
          <p:cNvSpPr>
            <a:spLocks noChangeArrowheads="1"/>
          </p:cNvSpPr>
          <p:nvPr/>
        </p:nvSpPr>
        <p:spPr bwMode="auto">
          <a:xfrm>
            <a:off x="6477000" y="3581400"/>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42" name="Rectangle 54" descr="Dark downward diagonal"/>
          <p:cNvSpPr>
            <a:spLocks noChangeArrowheads="1"/>
          </p:cNvSpPr>
          <p:nvPr/>
        </p:nvSpPr>
        <p:spPr bwMode="auto">
          <a:xfrm>
            <a:off x="5526088" y="2819400"/>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43" name="Rectangle 55" descr="Dark downward diagonal"/>
          <p:cNvSpPr>
            <a:spLocks noChangeArrowheads="1"/>
          </p:cNvSpPr>
          <p:nvPr/>
        </p:nvSpPr>
        <p:spPr bwMode="auto">
          <a:xfrm>
            <a:off x="4343400" y="3581400"/>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44" name="Rectangle 56" descr="Dark downward diagonal"/>
          <p:cNvSpPr>
            <a:spLocks noChangeArrowheads="1"/>
          </p:cNvSpPr>
          <p:nvPr/>
        </p:nvSpPr>
        <p:spPr bwMode="auto">
          <a:xfrm>
            <a:off x="4800600" y="3581400"/>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45" name="Text Box 57"/>
          <p:cNvSpPr txBox="1">
            <a:spLocks noChangeArrowheads="1"/>
          </p:cNvSpPr>
          <p:nvPr/>
        </p:nvSpPr>
        <p:spPr bwMode="auto">
          <a:xfrm>
            <a:off x="4495800" y="3581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319546" name="Text Box 58"/>
          <p:cNvSpPr txBox="1">
            <a:spLocks noChangeArrowheads="1"/>
          </p:cNvSpPr>
          <p:nvPr/>
        </p:nvSpPr>
        <p:spPr bwMode="auto">
          <a:xfrm>
            <a:off x="8305800" y="44196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319547" name="Text Box 59"/>
          <p:cNvSpPr txBox="1">
            <a:spLocks noChangeArrowheads="1"/>
          </p:cNvSpPr>
          <p:nvPr/>
        </p:nvSpPr>
        <p:spPr bwMode="auto">
          <a:xfrm>
            <a:off x="6781800" y="44196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319548" name="Text Box 60"/>
          <p:cNvSpPr txBox="1">
            <a:spLocks noChangeArrowheads="1"/>
          </p:cNvSpPr>
          <p:nvPr/>
        </p:nvSpPr>
        <p:spPr bwMode="auto">
          <a:xfrm>
            <a:off x="5221288" y="28194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319549" name="Text Box 61"/>
          <p:cNvSpPr txBox="1">
            <a:spLocks noChangeArrowheads="1"/>
          </p:cNvSpPr>
          <p:nvPr/>
        </p:nvSpPr>
        <p:spPr bwMode="auto">
          <a:xfrm>
            <a:off x="6589713" y="4267200"/>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19550" name="Text Box 62"/>
          <p:cNvSpPr txBox="1">
            <a:spLocks noChangeArrowheads="1"/>
          </p:cNvSpPr>
          <p:nvPr/>
        </p:nvSpPr>
        <p:spPr bwMode="auto">
          <a:xfrm>
            <a:off x="5029200" y="2667000"/>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19551" name="Text Box 63"/>
          <p:cNvSpPr txBox="1">
            <a:spLocks noChangeArrowheads="1"/>
          </p:cNvSpPr>
          <p:nvPr/>
        </p:nvSpPr>
        <p:spPr bwMode="auto">
          <a:xfrm>
            <a:off x="6284913" y="1828800"/>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19552" name="Text Box 64"/>
          <p:cNvSpPr txBox="1">
            <a:spLocks noChangeArrowheads="1"/>
          </p:cNvSpPr>
          <p:nvPr/>
        </p:nvSpPr>
        <p:spPr bwMode="auto">
          <a:xfrm>
            <a:off x="5827713" y="1828800"/>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19553" name="Text Box 65"/>
          <p:cNvSpPr txBox="1">
            <a:spLocks noChangeArrowheads="1"/>
          </p:cNvSpPr>
          <p:nvPr/>
        </p:nvSpPr>
        <p:spPr bwMode="auto">
          <a:xfrm>
            <a:off x="7046913" y="2667000"/>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19554" name="Text Box 66"/>
          <p:cNvSpPr txBox="1">
            <a:spLocks noChangeArrowheads="1"/>
          </p:cNvSpPr>
          <p:nvPr/>
        </p:nvSpPr>
        <p:spPr bwMode="auto">
          <a:xfrm>
            <a:off x="6553200" y="2667000"/>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19555" name="Text Box 67"/>
          <p:cNvSpPr txBox="1">
            <a:spLocks noChangeArrowheads="1"/>
          </p:cNvSpPr>
          <p:nvPr/>
        </p:nvSpPr>
        <p:spPr bwMode="auto">
          <a:xfrm>
            <a:off x="7772400" y="3429000"/>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19556" name="Text Box 68"/>
          <p:cNvSpPr txBox="1">
            <a:spLocks noChangeArrowheads="1"/>
          </p:cNvSpPr>
          <p:nvPr/>
        </p:nvSpPr>
        <p:spPr bwMode="auto">
          <a:xfrm>
            <a:off x="7315200" y="3429000"/>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319557" name="Text Box 69"/>
          <p:cNvSpPr txBox="1">
            <a:spLocks noChangeArrowheads="1"/>
          </p:cNvSpPr>
          <p:nvPr/>
        </p:nvSpPr>
        <p:spPr bwMode="auto">
          <a:xfrm>
            <a:off x="3302000" y="32004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319559" name="Line 71"/>
          <p:cNvSpPr>
            <a:spLocks noChangeShapeType="1"/>
          </p:cNvSpPr>
          <p:nvPr/>
        </p:nvSpPr>
        <p:spPr bwMode="auto">
          <a:xfrm flipH="1">
            <a:off x="1473200" y="23622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60" name="Line 72"/>
          <p:cNvSpPr>
            <a:spLocks noChangeShapeType="1"/>
          </p:cNvSpPr>
          <p:nvPr/>
        </p:nvSpPr>
        <p:spPr bwMode="auto">
          <a:xfrm>
            <a:off x="2006600" y="2362200"/>
            <a:ext cx="279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62" name="Oval 74"/>
          <p:cNvSpPr>
            <a:spLocks noChangeArrowheads="1"/>
          </p:cNvSpPr>
          <p:nvPr/>
        </p:nvSpPr>
        <p:spPr bwMode="auto">
          <a:xfrm>
            <a:off x="1701800" y="20574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52</a:t>
            </a:r>
          </a:p>
        </p:txBody>
      </p:sp>
      <p:sp>
        <p:nvSpPr>
          <p:cNvPr id="319567" name="Oval 79"/>
          <p:cNvSpPr>
            <a:spLocks noChangeArrowheads="1"/>
          </p:cNvSpPr>
          <p:nvPr/>
        </p:nvSpPr>
        <p:spPr bwMode="auto">
          <a:xfrm>
            <a:off x="1371600" y="28194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36</a:t>
            </a:r>
          </a:p>
        </p:txBody>
      </p:sp>
      <p:sp>
        <p:nvSpPr>
          <p:cNvPr id="319568" name="Oval 80"/>
          <p:cNvSpPr>
            <a:spLocks noChangeArrowheads="1"/>
          </p:cNvSpPr>
          <p:nvPr/>
        </p:nvSpPr>
        <p:spPr bwMode="auto">
          <a:xfrm>
            <a:off x="2133600" y="28194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68</a:t>
            </a:r>
          </a:p>
        </p:txBody>
      </p:sp>
      <p:sp>
        <p:nvSpPr>
          <p:cNvPr id="319570" name="Oval 82"/>
          <p:cNvSpPr>
            <a:spLocks noChangeArrowheads="1"/>
          </p:cNvSpPr>
          <p:nvPr/>
        </p:nvSpPr>
        <p:spPr bwMode="auto">
          <a:xfrm>
            <a:off x="990600" y="35814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24</a:t>
            </a:r>
          </a:p>
        </p:txBody>
      </p:sp>
      <p:sp>
        <p:nvSpPr>
          <p:cNvPr id="319572" name="Oval 84"/>
          <p:cNvSpPr>
            <a:spLocks noChangeArrowheads="1"/>
          </p:cNvSpPr>
          <p:nvPr/>
        </p:nvSpPr>
        <p:spPr bwMode="auto">
          <a:xfrm>
            <a:off x="1828800" y="35814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59</a:t>
            </a:r>
          </a:p>
        </p:txBody>
      </p:sp>
      <p:sp>
        <p:nvSpPr>
          <p:cNvPr id="319573" name="Oval 85"/>
          <p:cNvSpPr>
            <a:spLocks noChangeArrowheads="1"/>
          </p:cNvSpPr>
          <p:nvPr/>
        </p:nvSpPr>
        <p:spPr bwMode="auto">
          <a:xfrm>
            <a:off x="2514600" y="35814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72</a:t>
            </a:r>
          </a:p>
        </p:txBody>
      </p:sp>
      <p:sp>
        <p:nvSpPr>
          <p:cNvPr id="319574" name="Oval 86"/>
          <p:cNvSpPr>
            <a:spLocks noChangeArrowheads="1"/>
          </p:cNvSpPr>
          <p:nvPr/>
        </p:nvSpPr>
        <p:spPr bwMode="auto">
          <a:xfrm>
            <a:off x="2286000" y="42672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70</a:t>
            </a:r>
          </a:p>
        </p:txBody>
      </p:sp>
      <p:sp>
        <p:nvSpPr>
          <p:cNvPr id="319577" name="Oval 89"/>
          <p:cNvSpPr>
            <a:spLocks noChangeArrowheads="1"/>
          </p:cNvSpPr>
          <p:nvPr/>
        </p:nvSpPr>
        <p:spPr bwMode="auto">
          <a:xfrm>
            <a:off x="2819400" y="42672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80</a:t>
            </a:r>
          </a:p>
        </p:txBody>
      </p:sp>
      <p:sp>
        <p:nvSpPr>
          <p:cNvPr id="319580" name="Rectangle 92"/>
          <p:cNvSpPr>
            <a:spLocks noChangeArrowheads="1"/>
          </p:cNvSpPr>
          <p:nvPr/>
        </p:nvSpPr>
        <p:spPr bwMode="auto">
          <a:xfrm>
            <a:off x="1524000" y="51816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1600" b="1">
                <a:solidFill>
                  <a:schemeClr val="accent2"/>
                </a:solidFill>
                <a:cs typeface="Times New Roman" pitchFamily="18" charset="0"/>
              </a:rPr>
              <a:t>Binary Tree</a:t>
            </a:r>
          </a:p>
        </p:txBody>
      </p:sp>
      <p:sp>
        <p:nvSpPr>
          <p:cNvPr id="319581" name="Rectangle 93"/>
          <p:cNvSpPr>
            <a:spLocks noChangeArrowheads="1"/>
          </p:cNvSpPr>
          <p:nvPr/>
        </p:nvSpPr>
        <p:spPr bwMode="auto">
          <a:xfrm>
            <a:off x="5943600" y="5181600"/>
            <a:ext cx="259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1600" b="1">
                <a:solidFill>
                  <a:schemeClr val="accent2"/>
                </a:solidFill>
                <a:cs typeface="Times New Roman" pitchFamily="18" charset="0"/>
              </a:rPr>
              <a:t>Linked Representation</a:t>
            </a:r>
          </a:p>
        </p:txBody>
      </p:sp>
      <p:sp>
        <p:nvSpPr>
          <p:cNvPr id="319582" name="Line 94"/>
          <p:cNvSpPr>
            <a:spLocks noChangeShapeType="1"/>
          </p:cNvSpPr>
          <p:nvPr/>
        </p:nvSpPr>
        <p:spPr bwMode="auto">
          <a:xfrm>
            <a:off x="1905000" y="1752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83" name="Text Box 95"/>
          <p:cNvSpPr txBox="1">
            <a:spLocks noChangeArrowheads="1"/>
          </p:cNvSpPr>
          <p:nvPr/>
        </p:nvSpPr>
        <p:spPr bwMode="auto">
          <a:xfrm>
            <a:off x="1600200" y="1371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cs typeface="Times New Roman" pitchFamily="18" charset="0"/>
              </a:rPr>
              <a:t>root</a:t>
            </a:r>
          </a:p>
        </p:txBody>
      </p:sp>
      <p:sp>
        <p:nvSpPr>
          <p:cNvPr id="319584" name="Line 96"/>
          <p:cNvSpPr>
            <a:spLocks noChangeShapeType="1"/>
          </p:cNvSpPr>
          <p:nvPr/>
        </p:nvSpPr>
        <p:spPr bwMode="auto">
          <a:xfrm>
            <a:off x="6248400" y="1676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9585" name="Text Box 97"/>
          <p:cNvSpPr txBox="1">
            <a:spLocks noChangeArrowheads="1"/>
          </p:cNvSpPr>
          <p:nvPr/>
        </p:nvSpPr>
        <p:spPr bwMode="auto">
          <a:xfrm>
            <a:off x="5943600" y="12954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cs typeface="Times New Roman" pitchFamily="18" charset="0"/>
              </a:rPr>
              <a:t>root</a:t>
            </a:r>
          </a:p>
        </p:txBody>
      </p:sp>
      <p:sp>
        <p:nvSpPr>
          <p:cNvPr id="319586" name="Text Box 98"/>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Representing a Binary Tree (Contd.)</a:t>
            </a:r>
          </a:p>
        </p:txBody>
      </p:sp>
      <p:sp>
        <p:nvSpPr>
          <p:cNvPr id="319587" name="Rectangle 99" descr="Dark downward diagonal"/>
          <p:cNvSpPr>
            <a:spLocks noChangeArrowheads="1"/>
          </p:cNvSpPr>
          <p:nvPr/>
        </p:nvSpPr>
        <p:spPr bwMode="auto">
          <a:xfrm>
            <a:off x="6629400" y="4419600"/>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19579"/>
                                        </p:tgtEl>
                                        <p:attrNameLst>
                                          <p:attrName>style.visibility</p:attrName>
                                        </p:attrNameLst>
                                      </p:cBhvr>
                                      <p:to>
                                        <p:strVal val="visible"/>
                                      </p:to>
                                    </p:set>
                                    <p:animEffect transition="in" filter="dissolve">
                                      <p:cBhvr>
                                        <p:cTn id="7" dur="500"/>
                                        <p:tgtEl>
                                          <p:spTgt spid="31957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9578"/>
                                        </p:tgtEl>
                                        <p:attrNameLst>
                                          <p:attrName>style.visibility</p:attrName>
                                        </p:attrNameLst>
                                      </p:cBhvr>
                                      <p:to>
                                        <p:strVal val="visible"/>
                                      </p:to>
                                    </p:set>
                                    <p:animEffect transition="in" filter="dissolve">
                                      <p:cBhvr>
                                        <p:cTn id="10" dur="500"/>
                                        <p:tgtEl>
                                          <p:spTgt spid="31957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9576"/>
                                        </p:tgtEl>
                                        <p:attrNameLst>
                                          <p:attrName>style.visibility</p:attrName>
                                        </p:attrNameLst>
                                      </p:cBhvr>
                                      <p:to>
                                        <p:strVal val="visible"/>
                                      </p:to>
                                    </p:set>
                                    <p:animEffect transition="in" filter="dissolve">
                                      <p:cBhvr>
                                        <p:cTn id="13" dur="500"/>
                                        <p:tgtEl>
                                          <p:spTgt spid="3195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9575"/>
                                        </p:tgtEl>
                                        <p:attrNameLst>
                                          <p:attrName>style.visibility</p:attrName>
                                        </p:attrNameLst>
                                      </p:cBhvr>
                                      <p:to>
                                        <p:strVal val="visible"/>
                                      </p:to>
                                    </p:set>
                                    <p:animEffect transition="in" filter="dissolve">
                                      <p:cBhvr>
                                        <p:cTn id="16" dur="500"/>
                                        <p:tgtEl>
                                          <p:spTgt spid="31957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9571"/>
                                        </p:tgtEl>
                                        <p:attrNameLst>
                                          <p:attrName>style.visibility</p:attrName>
                                        </p:attrNameLst>
                                      </p:cBhvr>
                                      <p:to>
                                        <p:strVal val="visible"/>
                                      </p:to>
                                    </p:set>
                                    <p:animEffect transition="in" filter="dissolve">
                                      <p:cBhvr>
                                        <p:cTn id="19" dur="500"/>
                                        <p:tgtEl>
                                          <p:spTgt spid="319571"/>
                                        </p:tgtEl>
                                      </p:cBhvr>
                                    </p:animEffect>
                                  </p:childTnLst>
                                </p:cTn>
                              </p:par>
                              <p:par>
                                <p:cTn id="20" presetID="9" presetClass="entr" presetSubtype="0" fill="hold" nodeType="withEffect">
                                  <p:stCondLst>
                                    <p:cond delay="0"/>
                                  </p:stCondLst>
                                  <p:childTnLst>
                                    <p:set>
                                      <p:cBhvr>
                                        <p:cTn id="21" dur="1" fill="hold">
                                          <p:stCondLst>
                                            <p:cond delay="0"/>
                                          </p:stCondLst>
                                        </p:cTn>
                                        <p:tgtEl>
                                          <p:spTgt spid="319557"/>
                                        </p:tgtEl>
                                        <p:attrNameLst>
                                          <p:attrName>style.visibility</p:attrName>
                                        </p:attrNameLst>
                                      </p:cBhvr>
                                      <p:to>
                                        <p:strVal val="visible"/>
                                      </p:to>
                                    </p:set>
                                    <p:animEffect transition="in" filter="dissolve">
                                      <p:cBhvr>
                                        <p:cTn id="22" dur="500"/>
                                        <p:tgtEl>
                                          <p:spTgt spid="3195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19559"/>
                                        </p:tgtEl>
                                        <p:attrNameLst>
                                          <p:attrName>style.visibility</p:attrName>
                                        </p:attrNameLst>
                                      </p:cBhvr>
                                      <p:to>
                                        <p:strVal val="visible"/>
                                      </p:to>
                                    </p:set>
                                    <p:animEffect transition="in" filter="dissolve">
                                      <p:cBhvr>
                                        <p:cTn id="25" dur="500"/>
                                        <p:tgtEl>
                                          <p:spTgt spid="31955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9560"/>
                                        </p:tgtEl>
                                        <p:attrNameLst>
                                          <p:attrName>style.visibility</p:attrName>
                                        </p:attrNameLst>
                                      </p:cBhvr>
                                      <p:to>
                                        <p:strVal val="visible"/>
                                      </p:to>
                                    </p:set>
                                    <p:animEffect transition="in" filter="dissolve">
                                      <p:cBhvr>
                                        <p:cTn id="28" dur="500"/>
                                        <p:tgtEl>
                                          <p:spTgt spid="319560"/>
                                        </p:tgtEl>
                                      </p:cBhvr>
                                    </p:animEffect>
                                  </p:childTnLst>
                                </p:cTn>
                              </p:par>
                              <p:par>
                                <p:cTn id="29" presetID="9" presetClass="entr" presetSubtype="0" fill="hold" nodeType="withEffect">
                                  <p:stCondLst>
                                    <p:cond delay="0"/>
                                  </p:stCondLst>
                                  <p:childTnLst>
                                    <p:set>
                                      <p:cBhvr>
                                        <p:cTn id="30" dur="1" fill="hold">
                                          <p:stCondLst>
                                            <p:cond delay="0"/>
                                          </p:stCondLst>
                                        </p:cTn>
                                        <p:tgtEl>
                                          <p:spTgt spid="319562"/>
                                        </p:tgtEl>
                                        <p:attrNameLst>
                                          <p:attrName>style.visibility</p:attrName>
                                        </p:attrNameLst>
                                      </p:cBhvr>
                                      <p:to>
                                        <p:strVal val="visible"/>
                                      </p:to>
                                    </p:set>
                                    <p:animEffect transition="in" filter="dissolve">
                                      <p:cBhvr>
                                        <p:cTn id="31" dur="500"/>
                                        <p:tgtEl>
                                          <p:spTgt spid="319562"/>
                                        </p:tgtEl>
                                      </p:cBhvr>
                                    </p:animEffect>
                                  </p:childTnLst>
                                </p:cTn>
                              </p:par>
                              <p:par>
                                <p:cTn id="32" presetID="9" presetClass="entr" presetSubtype="0" fill="hold" nodeType="withEffect">
                                  <p:stCondLst>
                                    <p:cond delay="0"/>
                                  </p:stCondLst>
                                  <p:childTnLst>
                                    <p:set>
                                      <p:cBhvr>
                                        <p:cTn id="33" dur="1" fill="hold">
                                          <p:stCondLst>
                                            <p:cond delay="0"/>
                                          </p:stCondLst>
                                        </p:cTn>
                                        <p:tgtEl>
                                          <p:spTgt spid="319567"/>
                                        </p:tgtEl>
                                        <p:attrNameLst>
                                          <p:attrName>style.visibility</p:attrName>
                                        </p:attrNameLst>
                                      </p:cBhvr>
                                      <p:to>
                                        <p:strVal val="visible"/>
                                      </p:to>
                                    </p:set>
                                    <p:animEffect transition="in" filter="dissolve">
                                      <p:cBhvr>
                                        <p:cTn id="34" dur="500"/>
                                        <p:tgtEl>
                                          <p:spTgt spid="319567"/>
                                        </p:tgtEl>
                                      </p:cBhvr>
                                    </p:animEffect>
                                  </p:childTnLst>
                                </p:cTn>
                              </p:par>
                              <p:par>
                                <p:cTn id="35" presetID="9" presetClass="entr" presetSubtype="0" fill="hold" nodeType="withEffect">
                                  <p:stCondLst>
                                    <p:cond delay="0"/>
                                  </p:stCondLst>
                                  <p:childTnLst>
                                    <p:set>
                                      <p:cBhvr>
                                        <p:cTn id="36" dur="1" fill="hold">
                                          <p:stCondLst>
                                            <p:cond delay="0"/>
                                          </p:stCondLst>
                                        </p:cTn>
                                        <p:tgtEl>
                                          <p:spTgt spid="319568"/>
                                        </p:tgtEl>
                                        <p:attrNameLst>
                                          <p:attrName>style.visibility</p:attrName>
                                        </p:attrNameLst>
                                      </p:cBhvr>
                                      <p:to>
                                        <p:strVal val="visible"/>
                                      </p:to>
                                    </p:set>
                                    <p:animEffect transition="in" filter="dissolve">
                                      <p:cBhvr>
                                        <p:cTn id="37" dur="500"/>
                                        <p:tgtEl>
                                          <p:spTgt spid="319568"/>
                                        </p:tgtEl>
                                      </p:cBhvr>
                                    </p:animEffect>
                                  </p:childTnLst>
                                </p:cTn>
                              </p:par>
                              <p:par>
                                <p:cTn id="38" presetID="9" presetClass="entr" presetSubtype="0" fill="hold" nodeType="withEffect">
                                  <p:stCondLst>
                                    <p:cond delay="0"/>
                                  </p:stCondLst>
                                  <p:childTnLst>
                                    <p:set>
                                      <p:cBhvr>
                                        <p:cTn id="39" dur="1" fill="hold">
                                          <p:stCondLst>
                                            <p:cond delay="0"/>
                                          </p:stCondLst>
                                        </p:cTn>
                                        <p:tgtEl>
                                          <p:spTgt spid="319570"/>
                                        </p:tgtEl>
                                        <p:attrNameLst>
                                          <p:attrName>style.visibility</p:attrName>
                                        </p:attrNameLst>
                                      </p:cBhvr>
                                      <p:to>
                                        <p:strVal val="visible"/>
                                      </p:to>
                                    </p:set>
                                    <p:animEffect transition="in" filter="dissolve">
                                      <p:cBhvr>
                                        <p:cTn id="40" dur="500"/>
                                        <p:tgtEl>
                                          <p:spTgt spid="319570"/>
                                        </p:tgtEl>
                                      </p:cBhvr>
                                    </p:animEffect>
                                  </p:childTnLst>
                                </p:cTn>
                              </p:par>
                              <p:par>
                                <p:cTn id="41" presetID="9" presetClass="entr" presetSubtype="0" fill="hold" nodeType="withEffect">
                                  <p:stCondLst>
                                    <p:cond delay="0"/>
                                  </p:stCondLst>
                                  <p:childTnLst>
                                    <p:set>
                                      <p:cBhvr>
                                        <p:cTn id="42" dur="1" fill="hold">
                                          <p:stCondLst>
                                            <p:cond delay="0"/>
                                          </p:stCondLst>
                                        </p:cTn>
                                        <p:tgtEl>
                                          <p:spTgt spid="319572"/>
                                        </p:tgtEl>
                                        <p:attrNameLst>
                                          <p:attrName>style.visibility</p:attrName>
                                        </p:attrNameLst>
                                      </p:cBhvr>
                                      <p:to>
                                        <p:strVal val="visible"/>
                                      </p:to>
                                    </p:set>
                                    <p:animEffect transition="in" filter="dissolve">
                                      <p:cBhvr>
                                        <p:cTn id="43" dur="500"/>
                                        <p:tgtEl>
                                          <p:spTgt spid="319572"/>
                                        </p:tgtEl>
                                      </p:cBhvr>
                                    </p:animEffect>
                                  </p:childTnLst>
                                </p:cTn>
                              </p:par>
                              <p:par>
                                <p:cTn id="44" presetID="9" presetClass="entr" presetSubtype="0" fill="hold" nodeType="withEffect">
                                  <p:stCondLst>
                                    <p:cond delay="0"/>
                                  </p:stCondLst>
                                  <p:childTnLst>
                                    <p:set>
                                      <p:cBhvr>
                                        <p:cTn id="45" dur="1" fill="hold">
                                          <p:stCondLst>
                                            <p:cond delay="0"/>
                                          </p:stCondLst>
                                        </p:cTn>
                                        <p:tgtEl>
                                          <p:spTgt spid="319573"/>
                                        </p:tgtEl>
                                        <p:attrNameLst>
                                          <p:attrName>style.visibility</p:attrName>
                                        </p:attrNameLst>
                                      </p:cBhvr>
                                      <p:to>
                                        <p:strVal val="visible"/>
                                      </p:to>
                                    </p:set>
                                    <p:animEffect transition="in" filter="dissolve">
                                      <p:cBhvr>
                                        <p:cTn id="46" dur="500"/>
                                        <p:tgtEl>
                                          <p:spTgt spid="319573"/>
                                        </p:tgtEl>
                                      </p:cBhvr>
                                    </p:animEffect>
                                  </p:childTnLst>
                                </p:cTn>
                              </p:par>
                              <p:par>
                                <p:cTn id="47" presetID="9" presetClass="entr" presetSubtype="0" fill="hold" nodeType="withEffect">
                                  <p:stCondLst>
                                    <p:cond delay="0"/>
                                  </p:stCondLst>
                                  <p:childTnLst>
                                    <p:set>
                                      <p:cBhvr>
                                        <p:cTn id="48" dur="1" fill="hold">
                                          <p:stCondLst>
                                            <p:cond delay="0"/>
                                          </p:stCondLst>
                                        </p:cTn>
                                        <p:tgtEl>
                                          <p:spTgt spid="319574"/>
                                        </p:tgtEl>
                                        <p:attrNameLst>
                                          <p:attrName>style.visibility</p:attrName>
                                        </p:attrNameLst>
                                      </p:cBhvr>
                                      <p:to>
                                        <p:strVal val="visible"/>
                                      </p:to>
                                    </p:set>
                                    <p:animEffect transition="in" filter="dissolve">
                                      <p:cBhvr>
                                        <p:cTn id="49" dur="500"/>
                                        <p:tgtEl>
                                          <p:spTgt spid="319574"/>
                                        </p:tgtEl>
                                      </p:cBhvr>
                                    </p:animEffect>
                                  </p:childTnLst>
                                </p:cTn>
                              </p:par>
                              <p:par>
                                <p:cTn id="50" presetID="9" presetClass="entr" presetSubtype="0" fill="hold" nodeType="withEffect">
                                  <p:stCondLst>
                                    <p:cond delay="0"/>
                                  </p:stCondLst>
                                  <p:childTnLst>
                                    <p:set>
                                      <p:cBhvr>
                                        <p:cTn id="51" dur="1" fill="hold">
                                          <p:stCondLst>
                                            <p:cond delay="0"/>
                                          </p:stCondLst>
                                        </p:cTn>
                                        <p:tgtEl>
                                          <p:spTgt spid="319577"/>
                                        </p:tgtEl>
                                        <p:attrNameLst>
                                          <p:attrName>style.visibility</p:attrName>
                                        </p:attrNameLst>
                                      </p:cBhvr>
                                      <p:to>
                                        <p:strVal val="visible"/>
                                      </p:to>
                                    </p:set>
                                    <p:animEffect transition="in" filter="dissolve">
                                      <p:cBhvr>
                                        <p:cTn id="52" dur="500"/>
                                        <p:tgtEl>
                                          <p:spTgt spid="319577"/>
                                        </p:tgtEl>
                                      </p:cBhvr>
                                    </p:animEffect>
                                  </p:childTnLst>
                                </p:cTn>
                              </p:par>
                            </p:childTnLst>
                          </p:cTn>
                        </p:par>
                        <p:par>
                          <p:cTn id="53" fill="hold" nodeType="afterGroup">
                            <p:stCondLst>
                              <p:cond delay="500"/>
                            </p:stCondLst>
                            <p:childTnLst>
                              <p:par>
                                <p:cTn id="54" presetID="9" presetClass="entr" presetSubtype="0" fill="hold" grpId="0" nodeType="afterEffect">
                                  <p:stCondLst>
                                    <p:cond delay="0"/>
                                  </p:stCondLst>
                                  <p:childTnLst>
                                    <p:set>
                                      <p:cBhvr>
                                        <p:cTn id="55" dur="1" fill="hold">
                                          <p:stCondLst>
                                            <p:cond delay="0"/>
                                          </p:stCondLst>
                                        </p:cTn>
                                        <p:tgtEl>
                                          <p:spTgt spid="319582"/>
                                        </p:tgtEl>
                                        <p:attrNameLst>
                                          <p:attrName>style.visibility</p:attrName>
                                        </p:attrNameLst>
                                      </p:cBhvr>
                                      <p:to>
                                        <p:strVal val="visible"/>
                                      </p:to>
                                    </p:set>
                                    <p:animEffect transition="in" filter="dissolve">
                                      <p:cBhvr>
                                        <p:cTn id="56" dur="500"/>
                                        <p:tgtEl>
                                          <p:spTgt spid="319582"/>
                                        </p:tgtEl>
                                      </p:cBhvr>
                                    </p:animEffect>
                                  </p:childTnLst>
                                </p:cTn>
                              </p:par>
                            </p:childTnLst>
                          </p:cTn>
                        </p:par>
                        <p:par>
                          <p:cTn id="57" fill="hold" nodeType="afterGroup">
                            <p:stCondLst>
                              <p:cond delay="1000"/>
                            </p:stCondLst>
                            <p:childTnLst>
                              <p:par>
                                <p:cTn id="58" presetID="9" presetClass="entr" presetSubtype="0" fill="hold" nodeType="afterEffect">
                                  <p:stCondLst>
                                    <p:cond delay="0"/>
                                  </p:stCondLst>
                                  <p:childTnLst>
                                    <p:set>
                                      <p:cBhvr>
                                        <p:cTn id="59" dur="1" fill="hold">
                                          <p:stCondLst>
                                            <p:cond delay="0"/>
                                          </p:stCondLst>
                                        </p:cTn>
                                        <p:tgtEl>
                                          <p:spTgt spid="319583"/>
                                        </p:tgtEl>
                                        <p:attrNameLst>
                                          <p:attrName>style.visibility</p:attrName>
                                        </p:attrNameLst>
                                      </p:cBhvr>
                                      <p:to>
                                        <p:strVal val="visible"/>
                                      </p:to>
                                    </p:set>
                                    <p:animEffect transition="in" filter="dissolve">
                                      <p:cBhvr>
                                        <p:cTn id="60" dur="500"/>
                                        <p:tgtEl>
                                          <p:spTgt spid="319583"/>
                                        </p:tgtEl>
                                      </p:cBhvr>
                                    </p:animEffect>
                                  </p:childTnLst>
                                </p:cTn>
                              </p:par>
                              <p:par>
                                <p:cTn id="61" presetID="9" presetClass="entr" presetSubtype="0" fill="hold" nodeType="withEffect">
                                  <p:stCondLst>
                                    <p:cond delay="0"/>
                                  </p:stCondLst>
                                  <p:childTnLst>
                                    <p:set>
                                      <p:cBhvr>
                                        <p:cTn id="62" dur="1" fill="hold">
                                          <p:stCondLst>
                                            <p:cond delay="0"/>
                                          </p:stCondLst>
                                        </p:cTn>
                                        <p:tgtEl>
                                          <p:spTgt spid="319580"/>
                                        </p:tgtEl>
                                        <p:attrNameLst>
                                          <p:attrName>style.visibility</p:attrName>
                                        </p:attrNameLst>
                                      </p:cBhvr>
                                      <p:to>
                                        <p:strVal val="visible"/>
                                      </p:to>
                                    </p:set>
                                    <p:animEffect transition="in" filter="dissolve">
                                      <p:cBhvr>
                                        <p:cTn id="63" dur="500"/>
                                        <p:tgtEl>
                                          <p:spTgt spid="31958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nodePh="1">
                                  <p:stCondLst>
                                    <p:cond delay="0"/>
                                  </p:stCondLst>
                                  <p:endCondLst>
                                    <p:cond evt="begin" delay="0">
                                      <p:tn val="66"/>
                                    </p:cond>
                                  </p:endCondLst>
                                  <p:childTnLst>
                                    <p:set>
                                      <p:cBhvr>
                                        <p:cTn id="67" dur="1" fill="hold">
                                          <p:stCondLst>
                                            <p:cond delay="0"/>
                                          </p:stCondLst>
                                        </p:cTn>
                                        <p:tgtEl>
                                          <p:spTgt spid="319501"/>
                                        </p:tgtEl>
                                        <p:attrNameLst>
                                          <p:attrName>style.visibility</p:attrName>
                                        </p:attrNameLst>
                                      </p:cBhvr>
                                      <p:to>
                                        <p:strVal val="visible"/>
                                      </p:to>
                                    </p:set>
                                    <p:animEffect transition="in" filter="dissolve">
                                      <p:cBhvr>
                                        <p:cTn id="68" dur="500"/>
                                        <p:tgtEl>
                                          <p:spTgt spid="31950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19502"/>
                                        </p:tgtEl>
                                        <p:attrNameLst>
                                          <p:attrName>style.visibility</p:attrName>
                                        </p:attrNameLst>
                                      </p:cBhvr>
                                      <p:to>
                                        <p:strVal val="visible"/>
                                      </p:to>
                                    </p:set>
                                    <p:animEffect transition="in" filter="dissolve">
                                      <p:cBhvr>
                                        <p:cTn id="71" dur="500"/>
                                        <p:tgtEl>
                                          <p:spTgt spid="319502"/>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19503"/>
                                        </p:tgtEl>
                                        <p:attrNameLst>
                                          <p:attrName>style.visibility</p:attrName>
                                        </p:attrNameLst>
                                      </p:cBhvr>
                                      <p:to>
                                        <p:strVal val="visible"/>
                                      </p:to>
                                    </p:set>
                                    <p:animEffect transition="in" filter="dissolve">
                                      <p:cBhvr>
                                        <p:cTn id="74" dur="500"/>
                                        <p:tgtEl>
                                          <p:spTgt spid="319503"/>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19504"/>
                                        </p:tgtEl>
                                        <p:attrNameLst>
                                          <p:attrName>style.visibility</p:attrName>
                                        </p:attrNameLst>
                                      </p:cBhvr>
                                      <p:to>
                                        <p:strVal val="visible"/>
                                      </p:to>
                                    </p:set>
                                    <p:animEffect transition="in" filter="dissolve">
                                      <p:cBhvr>
                                        <p:cTn id="77" dur="500"/>
                                        <p:tgtEl>
                                          <p:spTgt spid="319504"/>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19505"/>
                                        </p:tgtEl>
                                        <p:attrNameLst>
                                          <p:attrName>style.visibility</p:attrName>
                                        </p:attrNameLst>
                                      </p:cBhvr>
                                      <p:to>
                                        <p:strVal val="visible"/>
                                      </p:to>
                                    </p:set>
                                    <p:animEffect transition="in" filter="dissolve">
                                      <p:cBhvr>
                                        <p:cTn id="80" dur="500"/>
                                        <p:tgtEl>
                                          <p:spTgt spid="31950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19506"/>
                                        </p:tgtEl>
                                        <p:attrNameLst>
                                          <p:attrName>style.visibility</p:attrName>
                                        </p:attrNameLst>
                                      </p:cBhvr>
                                      <p:to>
                                        <p:strVal val="visible"/>
                                      </p:to>
                                    </p:set>
                                    <p:animEffect transition="in" filter="dissolve">
                                      <p:cBhvr>
                                        <p:cTn id="83" dur="500"/>
                                        <p:tgtEl>
                                          <p:spTgt spid="31950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19507"/>
                                        </p:tgtEl>
                                        <p:attrNameLst>
                                          <p:attrName>style.visibility</p:attrName>
                                        </p:attrNameLst>
                                      </p:cBhvr>
                                      <p:to>
                                        <p:strVal val="visible"/>
                                      </p:to>
                                    </p:set>
                                    <p:animEffect transition="in" filter="dissolve">
                                      <p:cBhvr>
                                        <p:cTn id="86" dur="500"/>
                                        <p:tgtEl>
                                          <p:spTgt spid="31950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19508"/>
                                        </p:tgtEl>
                                        <p:attrNameLst>
                                          <p:attrName>style.visibility</p:attrName>
                                        </p:attrNameLst>
                                      </p:cBhvr>
                                      <p:to>
                                        <p:strVal val="visible"/>
                                      </p:to>
                                    </p:set>
                                    <p:animEffect transition="in" filter="dissolve">
                                      <p:cBhvr>
                                        <p:cTn id="89" dur="500"/>
                                        <p:tgtEl>
                                          <p:spTgt spid="31950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19509"/>
                                        </p:tgtEl>
                                        <p:attrNameLst>
                                          <p:attrName>style.visibility</p:attrName>
                                        </p:attrNameLst>
                                      </p:cBhvr>
                                      <p:to>
                                        <p:strVal val="visible"/>
                                      </p:to>
                                    </p:set>
                                    <p:animEffect transition="in" filter="dissolve">
                                      <p:cBhvr>
                                        <p:cTn id="92" dur="500"/>
                                        <p:tgtEl>
                                          <p:spTgt spid="31950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19510"/>
                                        </p:tgtEl>
                                        <p:attrNameLst>
                                          <p:attrName>style.visibility</p:attrName>
                                        </p:attrNameLst>
                                      </p:cBhvr>
                                      <p:to>
                                        <p:strVal val="visible"/>
                                      </p:to>
                                    </p:set>
                                    <p:animEffect transition="in" filter="dissolve">
                                      <p:cBhvr>
                                        <p:cTn id="95" dur="500"/>
                                        <p:tgtEl>
                                          <p:spTgt spid="319510"/>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19511"/>
                                        </p:tgtEl>
                                        <p:attrNameLst>
                                          <p:attrName>style.visibility</p:attrName>
                                        </p:attrNameLst>
                                      </p:cBhvr>
                                      <p:to>
                                        <p:strVal val="visible"/>
                                      </p:to>
                                    </p:set>
                                    <p:animEffect transition="in" filter="dissolve">
                                      <p:cBhvr>
                                        <p:cTn id="98" dur="500"/>
                                        <p:tgtEl>
                                          <p:spTgt spid="31951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19512"/>
                                        </p:tgtEl>
                                        <p:attrNameLst>
                                          <p:attrName>style.visibility</p:attrName>
                                        </p:attrNameLst>
                                      </p:cBhvr>
                                      <p:to>
                                        <p:strVal val="visible"/>
                                      </p:to>
                                    </p:set>
                                    <p:animEffect transition="in" filter="dissolve">
                                      <p:cBhvr>
                                        <p:cTn id="101" dur="500"/>
                                        <p:tgtEl>
                                          <p:spTgt spid="319512"/>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19513"/>
                                        </p:tgtEl>
                                        <p:attrNameLst>
                                          <p:attrName>style.visibility</p:attrName>
                                        </p:attrNameLst>
                                      </p:cBhvr>
                                      <p:to>
                                        <p:strVal val="visible"/>
                                      </p:to>
                                    </p:set>
                                    <p:animEffect transition="in" filter="dissolve">
                                      <p:cBhvr>
                                        <p:cTn id="104" dur="500"/>
                                        <p:tgtEl>
                                          <p:spTgt spid="319513"/>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319514"/>
                                        </p:tgtEl>
                                        <p:attrNameLst>
                                          <p:attrName>style.visibility</p:attrName>
                                        </p:attrNameLst>
                                      </p:cBhvr>
                                      <p:to>
                                        <p:strVal val="visible"/>
                                      </p:to>
                                    </p:set>
                                    <p:animEffect transition="in" filter="dissolve">
                                      <p:cBhvr>
                                        <p:cTn id="107" dur="500"/>
                                        <p:tgtEl>
                                          <p:spTgt spid="319514"/>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319515"/>
                                        </p:tgtEl>
                                        <p:attrNameLst>
                                          <p:attrName>style.visibility</p:attrName>
                                        </p:attrNameLst>
                                      </p:cBhvr>
                                      <p:to>
                                        <p:strVal val="visible"/>
                                      </p:to>
                                    </p:set>
                                    <p:animEffect transition="in" filter="dissolve">
                                      <p:cBhvr>
                                        <p:cTn id="110" dur="500"/>
                                        <p:tgtEl>
                                          <p:spTgt spid="319515"/>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319516"/>
                                        </p:tgtEl>
                                        <p:attrNameLst>
                                          <p:attrName>style.visibility</p:attrName>
                                        </p:attrNameLst>
                                      </p:cBhvr>
                                      <p:to>
                                        <p:strVal val="visible"/>
                                      </p:to>
                                    </p:set>
                                    <p:animEffect transition="in" filter="dissolve">
                                      <p:cBhvr>
                                        <p:cTn id="113" dur="500"/>
                                        <p:tgtEl>
                                          <p:spTgt spid="319516"/>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319517"/>
                                        </p:tgtEl>
                                        <p:attrNameLst>
                                          <p:attrName>style.visibility</p:attrName>
                                        </p:attrNameLst>
                                      </p:cBhvr>
                                      <p:to>
                                        <p:strVal val="visible"/>
                                      </p:to>
                                    </p:set>
                                    <p:animEffect transition="in" filter="dissolve">
                                      <p:cBhvr>
                                        <p:cTn id="116" dur="500"/>
                                        <p:tgtEl>
                                          <p:spTgt spid="319517"/>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319518"/>
                                        </p:tgtEl>
                                        <p:attrNameLst>
                                          <p:attrName>style.visibility</p:attrName>
                                        </p:attrNameLst>
                                      </p:cBhvr>
                                      <p:to>
                                        <p:strVal val="visible"/>
                                      </p:to>
                                    </p:set>
                                    <p:animEffect transition="in" filter="dissolve">
                                      <p:cBhvr>
                                        <p:cTn id="119" dur="500"/>
                                        <p:tgtEl>
                                          <p:spTgt spid="319518"/>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319519"/>
                                        </p:tgtEl>
                                        <p:attrNameLst>
                                          <p:attrName>style.visibility</p:attrName>
                                        </p:attrNameLst>
                                      </p:cBhvr>
                                      <p:to>
                                        <p:strVal val="visible"/>
                                      </p:to>
                                    </p:set>
                                    <p:animEffect transition="in" filter="dissolve">
                                      <p:cBhvr>
                                        <p:cTn id="122" dur="500"/>
                                        <p:tgtEl>
                                          <p:spTgt spid="319519"/>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319520"/>
                                        </p:tgtEl>
                                        <p:attrNameLst>
                                          <p:attrName>style.visibility</p:attrName>
                                        </p:attrNameLst>
                                      </p:cBhvr>
                                      <p:to>
                                        <p:strVal val="visible"/>
                                      </p:to>
                                    </p:set>
                                    <p:animEffect transition="in" filter="dissolve">
                                      <p:cBhvr>
                                        <p:cTn id="125" dur="500"/>
                                        <p:tgtEl>
                                          <p:spTgt spid="319520"/>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319521"/>
                                        </p:tgtEl>
                                        <p:attrNameLst>
                                          <p:attrName>style.visibility</p:attrName>
                                        </p:attrNameLst>
                                      </p:cBhvr>
                                      <p:to>
                                        <p:strVal val="visible"/>
                                      </p:to>
                                    </p:set>
                                    <p:animEffect transition="in" filter="dissolve">
                                      <p:cBhvr>
                                        <p:cTn id="128" dur="500"/>
                                        <p:tgtEl>
                                          <p:spTgt spid="319521"/>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319522"/>
                                        </p:tgtEl>
                                        <p:attrNameLst>
                                          <p:attrName>style.visibility</p:attrName>
                                        </p:attrNameLst>
                                      </p:cBhvr>
                                      <p:to>
                                        <p:strVal val="visible"/>
                                      </p:to>
                                    </p:set>
                                    <p:animEffect transition="in" filter="dissolve">
                                      <p:cBhvr>
                                        <p:cTn id="131" dur="500"/>
                                        <p:tgtEl>
                                          <p:spTgt spid="319522"/>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19523"/>
                                        </p:tgtEl>
                                        <p:attrNameLst>
                                          <p:attrName>style.visibility</p:attrName>
                                        </p:attrNameLst>
                                      </p:cBhvr>
                                      <p:to>
                                        <p:strVal val="visible"/>
                                      </p:to>
                                    </p:set>
                                    <p:animEffect transition="in" filter="dissolve">
                                      <p:cBhvr>
                                        <p:cTn id="134" dur="500"/>
                                        <p:tgtEl>
                                          <p:spTgt spid="319523"/>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319524"/>
                                        </p:tgtEl>
                                        <p:attrNameLst>
                                          <p:attrName>style.visibility</p:attrName>
                                        </p:attrNameLst>
                                      </p:cBhvr>
                                      <p:to>
                                        <p:strVal val="visible"/>
                                      </p:to>
                                    </p:set>
                                    <p:animEffect transition="in" filter="dissolve">
                                      <p:cBhvr>
                                        <p:cTn id="137" dur="500"/>
                                        <p:tgtEl>
                                          <p:spTgt spid="319524"/>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319525"/>
                                        </p:tgtEl>
                                        <p:attrNameLst>
                                          <p:attrName>style.visibility</p:attrName>
                                        </p:attrNameLst>
                                      </p:cBhvr>
                                      <p:to>
                                        <p:strVal val="visible"/>
                                      </p:to>
                                    </p:set>
                                    <p:animEffect transition="in" filter="dissolve">
                                      <p:cBhvr>
                                        <p:cTn id="140" dur="500"/>
                                        <p:tgtEl>
                                          <p:spTgt spid="319525"/>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319526"/>
                                        </p:tgtEl>
                                        <p:attrNameLst>
                                          <p:attrName>style.visibility</p:attrName>
                                        </p:attrNameLst>
                                      </p:cBhvr>
                                      <p:to>
                                        <p:strVal val="visible"/>
                                      </p:to>
                                    </p:set>
                                    <p:animEffect transition="in" filter="dissolve">
                                      <p:cBhvr>
                                        <p:cTn id="143" dur="500"/>
                                        <p:tgtEl>
                                          <p:spTgt spid="319526"/>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319527"/>
                                        </p:tgtEl>
                                        <p:attrNameLst>
                                          <p:attrName>style.visibility</p:attrName>
                                        </p:attrNameLst>
                                      </p:cBhvr>
                                      <p:to>
                                        <p:strVal val="visible"/>
                                      </p:to>
                                    </p:set>
                                    <p:animEffect transition="in" filter="dissolve">
                                      <p:cBhvr>
                                        <p:cTn id="146" dur="500"/>
                                        <p:tgtEl>
                                          <p:spTgt spid="319527"/>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19528"/>
                                        </p:tgtEl>
                                        <p:attrNameLst>
                                          <p:attrName>style.visibility</p:attrName>
                                        </p:attrNameLst>
                                      </p:cBhvr>
                                      <p:to>
                                        <p:strVal val="visible"/>
                                      </p:to>
                                    </p:set>
                                    <p:animEffect transition="in" filter="dissolve">
                                      <p:cBhvr>
                                        <p:cTn id="149" dur="500"/>
                                        <p:tgtEl>
                                          <p:spTgt spid="319528"/>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319529"/>
                                        </p:tgtEl>
                                        <p:attrNameLst>
                                          <p:attrName>style.visibility</p:attrName>
                                        </p:attrNameLst>
                                      </p:cBhvr>
                                      <p:to>
                                        <p:strVal val="visible"/>
                                      </p:to>
                                    </p:set>
                                    <p:animEffect transition="in" filter="dissolve">
                                      <p:cBhvr>
                                        <p:cTn id="152" dur="500"/>
                                        <p:tgtEl>
                                          <p:spTgt spid="319529"/>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319530"/>
                                        </p:tgtEl>
                                        <p:attrNameLst>
                                          <p:attrName>style.visibility</p:attrName>
                                        </p:attrNameLst>
                                      </p:cBhvr>
                                      <p:to>
                                        <p:strVal val="visible"/>
                                      </p:to>
                                    </p:set>
                                    <p:animEffect transition="in" filter="dissolve">
                                      <p:cBhvr>
                                        <p:cTn id="155" dur="500"/>
                                        <p:tgtEl>
                                          <p:spTgt spid="319530"/>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319531"/>
                                        </p:tgtEl>
                                        <p:attrNameLst>
                                          <p:attrName>style.visibility</p:attrName>
                                        </p:attrNameLst>
                                      </p:cBhvr>
                                      <p:to>
                                        <p:strVal val="visible"/>
                                      </p:to>
                                    </p:set>
                                    <p:animEffect transition="in" filter="dissolve">
                                      <p:cBhvr>
                                        <p:cTn id="158" dur="500"/>
                                        <p:tgtEl>
                                          <p:spTgt spid="319531"/>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319532"/>
                                        </p:tgtEl>
                                        <p:attrNameLst>
                                          <p:attrName>style.visibility</p:attrName>
                                        </p:attrNameLst>
                                      </p:cBhvr>
                                      <p:to>
                                        <p:strVal val="visible"/>
                                      </p:to>
                                    </p:set>
                                    <p:animEffect transition="in" filter="dissolve">
                                      <p:cBhvr>
                                        <p:cTn id="161" dur="500"/>
                                        <p:tgtEl>
                                          <p:spTgt spid="319532"/>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319533"/>
                                        </p:tgtEl>
                                        <p:attrNameLst>
                                          <p:attrName>style.visibility</p:attrName>
                                        </p:attrNameLst>
                                      </p:cBhvr>
                                      <p:to>
                                        <p:strVal val="visible"/>
                                      </p:to>
                                    </p:set>
                                    <p:animEffect transition="in" filter="dissolve">
                                      <p:cBhvr>
                                        <p:cTn id="164" dur="500"/>
                                        <p:tgtEl>
                                          <p:spTgt spid="319533"/>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319534"/>
                                        </p:tgtEl>
                                        <p:attrNameLst>
                                          <p:attrName>style.visibility</p:attrName>
                                        </p:attrNameLst>
                                      </p:cBhvr>
                                      <p:to>
                                        <p:strVal val="visible"/>
                                      </p:to>
                                    </p:set>
                                    <p:animEffect transition="in" filter="dissolve">
                                      <p:cBhvr>
                                        <p:cTn id="167" dur="500"/>
                                        <p:tgtEl>
                                          <p:spTgt spid="319534"/>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319535"/>
                                        </p:tgtEl>
                                        <p:attrNameLst>
                                          <p:attrName>style.visibility</p:attrName>
                                        </p:attrNameLst>
                                      </p:cBhvr>
                                      <p:to>
                                        <p:strVal val="visible"/>
                                      </p:to>
                                    </p:set>
                                    <p:animEffect transition="in" filter="dissolve">
                                      <p:cBhvr>
                                        <p:cTn id="170" dur="500"/>
                                        <p:tgtEl>
                                          <p:spTgt spid="319535"/>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319536"/>
                                        </p:tgtEl>
                                        <p:attrNameLst>
                                          <p:attrName>style.visibility</p:attrName>
                                        </p:attrNameLst>
                                      </p:cBhvr>
                                      <p:to>
                                        <p:strVal val="visible"/>
                                      </p:to>
                                    </p:set>
                                    <p:animEffect transition="in" filter="dissolve">
                                      <p:cBhvr>
                                        <p:cTn id="173" dur="500"/>
                                        <p:tgtEl>
                                          <p:spTgt spid="319536"/>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319537"/>
                                        </p:tgtEl>
                                        <p:attrNameLst>
                                          <p:attrName>style.visibility</p:attrName>
                                        </p:attrNameLst>
                                      </p:cBhvr>
                                      <p:to>
                                        <p:strVal val="visible"/>
                                      </p:to>
                                    </p:set>
                                    <p:animEffect transition="in" filter="dissolve">
                                      <p:cBhvr>
                                        <p:cTn id="176" dur="500"/>
                                        <p:tgtEl>
                                          <p:spTgt spid="319537"/>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319538"/>
                                        </p:tgtEl>
                                        <p:attrNameLst>
                                          <p:attrName>style.visibility</p:attrName>
                                        </p:attrNameLst>
                                      </p:cBhvr>
                                      <p:to>
                                        <p:strVal val="visible"/>
                                      </p:to>
                                    </p:set>
                                    <p:animEffect transition="in" filter="dissolve">
                                      <p:cBhvr>
                                        <p:cTn id="179" dur="500"/>
                                        <p:tgtEl>
                                          <p:spTgt spid="319538"/>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319539"/>
                                        </p:tgtEl>
                                        <p:attrNameLst>
                                          <p:attrName>style.visibility</p:attrName>
                                        </p:attrNameLst>
                                      </p:cBhvr>
                                      <p:to>
                                        <p:strVal val="visible"/>
                                      </p:to>
                                    </p:set>
                                    <p:animEffect transition="in" filter="dissolve">
                                      <p:cBhvr>
                                        <p:cTn id="182" dur="500"/>
                                        <p:tgtEl>
                                          <p:spTgt spid="319539"/>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319540"/>
                                        </p:tgtEl>
                                        <p:attrNameLst>
                                          <p:attrName>style.visibility</p:attrName>
                                        </p:attrNameLst>
                                      </p:cBhvr>
                                      <p:to>
                                        <p:strVal val="visible"/>
                                      </p:to>
                                    </p:set>
                                    <p:animEffect transition="in" filter="dissolve">
                                      <p:cBhvr>
                                        <p:cTn id="185" dur="500"/>
                                        <p:tgtEl>
                                          <p:spTgt spid="319540"/>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319541"/>
                                        </p:tgtEl>
                                        <p:attrNameLst>
                                          <p:attrName>style.visibility</p:attrName>
                                        </p:attrNameLst>
                                      </p:cBhvr>
                                      <p:to>
                                        <p:strVal val="visible"/>
                                      </p:to>
                                    </p:set>
                                    <p:animEffect transition="in" filter="dissolve">
                                      <p:cBhvr>
                                        <p:cTn id="188" dur="500"/>
                                        <p:tgtEl>
                                          <p:spTgt spid="319541"/>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319542"/>
                                        </p:tgtEl>
                                        <p:attrNameLst>
                                          <p:attrName>style.visibility</p:attrName>
                                        </p:attrNameLst>
                                      </p:cBhvr>
                                      <p:to>
                                        <p:strVal val="visible"/>
                                      </p:to>
                                    </p:set>
                                    <p:animEffect transition="in" filter="dissolve">
                                      <p:cBhvr>
                                        <p:cTn id="191" dur="500"/>
                                        <p:tgtEl>
                                          <p:spTgt spid="319542"/>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319543"/>
                                        </p:tgtEl>
                                        <p:attrNameLst>
                                          <p:attrName>style.visibility</p:attrName>
                                        </p:attrNameLst>
                                      </p:cBhvr>
                                      <p:to>
                                        <p:strVal val="visible"/>
                                      </p:to>
                                    </p:set>
                                    <p:animEffect transition="in" filter="dissolve">
                                      <p:cBhvr>
                                        <p:cTn id="194" dur="500"/>
                                        <p:tgtEl>
                                          <p:spTgt spid="319543"/>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319544"/>
                                        </p:tgtEl>
                                        <p:attrNameLst>
                                          <p:attrName>style.visibility</p:attrName>
                                        </p:attrNameLst>
                                      </p:cBhvr>
                                      <p:to>
                                        <p:strVal val="visible"/>
                                      </p:to>
                                    </p:set>
                                    <p:animEffect transition="in" filter="dissolve">
                                      <p:cBhvr>
                                        <p:cTn id="197" dur="500"/>
                                        <p:tgtEl>
                                          <p:spTgt spid="319544"/>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319545"/>
                                        </p:tgtEl>
                                        <p:attrNameLst>
                                          <p:attrName>style.visibility</p:attrName>
                                        </p:attrNameLst>
                                      </p:cBhvr>
                                      <p:to>
                                        <p:strVal val="visible"/>
                                      </p:to>
                                    </p:set>
                                    <p:animEffect transition="in" filter="dissolve">
                                      <p:cBhvr>
                                        <p:cTn id="200" dur="500"/>
                                        <p:tgtEl>
                                          <p:spTgt spid="31954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319546"/>
                                        </p:tgtEl>
                                        <p:attrNameLst>
                                          <p:attrName>style.visibility</p:attrName>
                                        </p:attrNameLst>
                                      </p:cBhvr>
                                      <p:to>
                                        <p:strVal val="visible"/>
                                      </p:to>
                                    </p:set>
                                    <p:animEffect transition="in" filter="dissolve">
                                      <p:cBhvr>
                                        <p:cTn id="203" dur="500"/>
                                        <p:tgtEl>
                                          <p:spTgt spid="31954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319547"/>
                                        </p:tgtEl>
                                        <p:attrNameLst>
                                          <p:attrName>style.visibility</p:attrName>
                                        </p:attrNameLst>
                                      </p:cBhvr>
                                      <p:to>
                                        <p:strVal val="visible"/>
                                      </p:to>
                                    </p:set>
                                    <p:animEffect transition="in" filter="dissolve">
                                      <p:cBhvr>
                                        <p:cTn id="206" dur="500"/>
                                        <p:tgtEl>
                                          <p:spTgt spid="31954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319548"/>
                                        </p:tgtEl>
                                        <p:attrNameLst>
                                          <p:attrName>style.visibility</p:attrName>
                                        </p:attrNameLst>
                                      </p:cBhvr>
                                      <p:to>
                                        <p:strVal val="visible"/>
                                      </p:to>
                                    </p:set>
                                    <p:animEffect transition="in" filter="dissolve">
                                      <p:cBhvr>
                                        <p:cTn id="209" dur="500"/>
                                        <p:tgtEl>
                                          <p:spTgt spid="319548"/>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319549"/>
                                        </p:tgtEl>
                                        <p:attrNameLst>
                                          <p:attrName>style.visibility</p:attrName>
                                        </p:attrNameLst>
                                      </p:cBhvr>
                                      <p:to>
                                        <p:strVal val="visible"/>
                                      </p:to>
                                    </p:set>
                                    <p:animEffect transition="in" filter="dissolve">
                                      <p:cBhvr>
                                        <p:cTn id="212" dur="500"/>
                                        <p:tgtEl>
                                          <p:spTgt spid="319549"/>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319550"/>
                                        </p:tgtEl>
                                        <p:attrNameLst>
                                          <p:attrName>style.visibility</p:attrName>
                                        </p:attrNameLst>
                                      </p:cBhvr>
                                      <p:to>
                                        <p:strVal val="visible"/>
                                      </p:to>
                                    </p:set>
                                    <p:animEffect transition="in" filter="dissolve">
                                      <p:cBhvr>
                                        <p:cTn id="215" dur="500"/>
                                        <p:tgtEl>
                                          <p:spTgt spid="319550"/>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319551"/>
                                        </p:tgtEl>
                                        <p:attrNameLst>
                                          <p:attrName>style.visibility</p:attrName>
                                        </p:attrNameLst>
                                      </p:cBhvr>
                                      <p:to>
                                        <p:strVal val="visible"/>
                                      </p:to>
                                    </p:set>
                                    <p:animEffect transition="in" filter="dissolve">
                                      <p:cBhvr>
                                        <p:cTn id="218" dur="500"/>
                                        <p:tgtEl>
                                          <p:spTgt spid="319551"/>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319552"/>
                                        </p:tgtEl>
                                        <p:attrNameLst>
                                          <p:attrName>style.visibility</p:attrName>
                                        </p:attrNameLst>
                                      </p:cBhvr>
                                      <p:to>
                                        <p:strVal val="visible"/>
                                      </p:to>
                                    </p:set>
                                    <p:animEffect transition="in" filter="dissolve">
                                      <p:cBhvr>
                                        <p:cTn id="221" dur="500"/>
                                        <p:tgtEl>
                                          <p:spTgt spid="319552"/>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319553"/>
                                        </p:tgtEl>
                                        <p:attrNameLst>
                                          <p:attrName>style.visibility</p:attrName>
                                        </p:attrNameLst>
                                      </p:cBhvr>
                                      <p:to>
                                        <p:strVal val="visible"/>
                                      </p:to>
                                    </p:set>
                                    <p:animEffect transition="in" filter="dissolve">
                                      <p:cBhvr>
                                        <p:cTn id="224" dur="500"/>
                                        <p:tgtEl>
                                          <p:spTgt spid="319553"/>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319554"/>
                                        </p:tgtEl>
                                        <p:attrNameLst>
                                          <p:attrName>style.visibility</p:attrName>
                                        </p:attrNameLst>
                                      </p:cBhvr>
                                      <p:to>
                                        <p:strVal val="visible"/>
                                      </p:to>
                                    </p:set>
                                    <p:animEffect transition="in" filter="dissolve">
                                      <p:cBhvr>
                                        <p:cTn id="227" dur="500"/>
                                        <p:tgtEl>
                                          <p:spTgt spid="319554"/>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319555"/>
                                        </p:tgtEl>
                                        <p:attrNameLst>
                                          <p:attrName>style.visibility</p:attrName>
                                        </p:attrNameLst>
                                      </p:cBhvr>
                                      <p:to>
                                        <p:strVal val="visible"/>
                                      </p:to>
                                    </p:set>
                                    <p:animEffect transition="in" filter="dissolve">
                                      <p:cBhvr>
                                        <p:cTn id="230" dur="500"/>
                                        <p:tgtEl>
                                          <p:spTgt spid="319555"/>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319556"/>
                                        </p:tgtEl>
                                        <p:attrNameLst>
                                          <p:attrName>style.visibility</p:attrName>
                                        </p:attrNameLst>
                                      </p:cBhvr>
                                      <p:to>
                                        <p:strVal val="visible"/>
                                      </p:to>
                                    </p:set>
                                    <p:animEffect transition="in" filter="dissolve">
                                      <p:cBhvr>
                                        <p:cTn id="233" dur="500"/>
                                        <p:tgtEl>
                                          <p:spTgt spid="319556"/>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319581"/>
                                        </p:tgtEl>
                                        <p:attrNameLst>
                                          <p:attrName>style.visibility</p:attrName>
                                        </p:attrNameLst>
                                      </p:cBhvr>
                                      <p:to>
                                        <p:strVal val="visible"/>
                                      </p:to>
                                    </p:set>
                                    <p:animEffect transition="in" filter="dissolve">
                                      <p:cBhvr>
                                        <p:cTn id="236" dur="500"/>
                                        <p:tgtEl>
                                          <p:spTgt spid="319581"/>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319584"/>
                                        </p:tgtEl>
                                        <p:attrNameLst>
                                          <p:attrName>style.visibility</p:attrName>
                                        </p:attrNameLst>
                                      </p:cBhvr>
                                      <p:to>
                                        <p:strVal val="visible"/>
                                      </p:to>
                                    </p:set>
                                    <p:animEffect transition="in" filter="dissolve">
                                      <p:cBhvr>
                                        <p:cTn id="239" dur="500"/>
                                        <p:tgtEl>
                                          <p:spTgt spid="319584"/>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319585"/>
                                        </p:tgtEl>
                                        <p:attrNameLst>
                                          <p:attrName>style.visibility</p:attrName>
                                        </p:attrNameLst>
                                      </p:cBhvr>
                                      <p:to>
                                        <p:strVal val="visible"/>
                                      </p:to>
                                    </p:set>
                                    <p:animEffect transition="in" filter="dissolve">
                                      <p:cBhvr>
                                        <p:cTn id="242" dur="500"/>
                                        <p:tgtEl>
                                          <p:spTgt spid="319585"/>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319587"/>
                                        </p:tgtEl>
                                        <p:attrNameLst>
                                          <p:attrName>style.visibility</p:attrName>
                                        </p:attrNameLst>
                                      </p:cBhvr>
                                      <p:to>
                                        <p:strVal val="visible"/>
                                      </p:to>
                                    </p:set>
                                    <p:animEffect transition="in" filter="dissolve">
                                      <p:cBhvr>
                                        <p:cTn id="245" dur="500"/>
                                        <p:tgtEl>
                                          <p:spTgt spid="319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79" grpId="0" animBg="1"/>
      <p:bldP spid="319578" grpId="0" animBg="1"/>
      <p:bldP spid="319576" grpId="0" animBg="1"/>
      <p:bldP spid="319575" grpId="0" animBg="1"/>
      <p:bldP spid="319571" grpId="0" animBg="1"/>
      <p:bldP spid="319501" grpId="0"/>
      <p:bldP spid="319502" grpId="0" animBg="1"/>
      <p:bldP spid="319503" grpId="0" animBg="1"/>
      <p:bldP spid="319504" grpId="0" animBg="1"/>
      <p:bldP spid="319505" grpId="0" animBg="1"/>
      <p:bldP spid="319506" grpId="0" animBg="1"/>
      <p:bldP spid="319507" grpId="0" animBg="1"/>
      <p:bldP spid="319508" grpId="0" animBg="1"/>
      <p:bldP spid="319509" grpId="0" animBg="1"/>
      <p:bldP spid="319510" grpId="0" animBg="1"/>
      <p:bldP spid="319511" grpId="0" animBg="1"/>
      <p:bldP spid="319512" grpId="0" animBg="1"/>
      <p:bldP spid="319513" grpId="0" animBg="1"/>
      <p:bldP spid="319514" grpId="0" animBg="1"/>
      <p:bldP spid="319515" grpId="0" animBg="1"/>
      <p:bldP spid="319516" grpId="0" animBg="1"/>
      <p:bldP spid="319517" grpId="0"/>
      <p:bldP spid="319518" grpId="0"/>
      <p:bldP spid="319519" grpId="0"/>
      <p:bldP spid="319520" grpId="0"/>
      <p:bldP spid="319521" grpId="0" animBg="1"/>
      <p:bldP spid="319522" grpId="0" animBg="1"/>
      <p:bldP spid="319523" grpId="0" animBg="1"/>
      <p:bldP spid="319524" grpId="0" animBg="1"/>
      <p:bldP spid="319525" grpId="0" animBg="1"/>
      <p:bldP spid="319526" grpId="0" animBg="1"/>
      <p:bldP spid="319527" grpId="0" animBg="1"/>
      <p:bldP spid="319528" grpId="0" animBg="1"/>
      <p:bldP spid="319529" grpId="0" animBg="1"/>
      <p:bldP spid="319530" grpId="0" animBg="1"/>
      <p:bldP spid="319531" grpId="0" animBg="1"/>
      <p:bldP spid="319532" grpId="0" animBg="1"/>
      <p:bldP spid="319533" grpId="0" animBg="1"/>
      <p:bldP spid="319534" grpId="0" animBg="1"/>
      <p:bldP spid="319535" grpId="0" animBg="1"/>
      <p:bldP spid="319536" grpId="0" animBg="1"/>
      <p:bldP spid="319537" grpId="0" animBg="1"/>
      <p:bldP spid="319538" grpId="0" animBg="1"/>
      <p:bldP spid="319539" grpId="0" animBg="1"/>
      <p:bldP spid="319540" grpId="0" animBg="1"/>
      <p:bldP spid="319541" grpId="0" animBg="1"/>
      <p:bldP spid="319542" grpId="0" animBg="1"/>
      <p:bldP spid="319543" grpId="0" animBg="1"/>
      <p:bldP spid="319544" grpId="0" animBg="1"/>
      <p:bldP spid="319545" grpId="0"/>
      <p:bldP spid="319546" grpId="0"/>
      <p:bldP spid="319547" grpId="0"/>
      <p:bldP spid="319548" grpId="0"/>
      <p:bldP spid="319549" grpId="0"/>
      <p:bldP spid="319550" grpId="0"/>
      <p:bldP spid="319551" grpId="0"/>
      <p:bldP spid="319552" grpId="0"/>
      <p:bldP spid="319553" grpId="0"/>
      <p:bldP spid="319554" grpId="0"/>
      <p:bldP spid="319555" grpId="0"/>
      <p:bldP spid="319556" grpId="0"/>
      <p:bldP spid="319559" grpId="0" animBg="1"/>
      <p:bldP spid="319560" grpId="0" animBg="1"/>
      <p:bldP spid="319581" grpId="0"/>
      <p:bldP spid="319582" grpId="0" animBg="1"/>
      <p:bldP spid="319584" grpId="0" animBg="1"/>
      <p:bldP spid="319585" grpId="0"/>
      <p:bldP spid="31958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6" name="Picture 8" descr="directory_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2438400"/>
            <a:ext cx="6210300" cy="3352800"/>
          </a:xfrm>
          <a:prstGeom prst="rect">
            <a:avLst/>
          </a:prstGeom>
          <a:noFill/>
          <a:extLst>
            <a:ext uri="{909E8E84-426E-40DD-AFC4-6F175D3DCCD1}">
              <a14:hiddenFill xmlns:a14="http://schemas.microsoft.com/office/drawing/2010/main">
                <a:solidFill>
                  <a:srgbClr val="FFFFFF"/>
                </a:solidFill>
              </a14:hiddenFill>
            </a:ext>
          </a:extLst>
        </p:spPr>
      </p:pic>
      <p:sp>
        <p:nvSpPr>
          <p:cNvPr id="288770" name="Text Box 2"/>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288771" name="Text Box 3"/>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Storing Data in a Tree </a:t>
            </a:r>
          </a:p>
        </p:txBody>
      </p:sp>
      <p:sp>
        <p:nvSpPr>
          <p:cNvPr id="288772"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4"/>
              </a:buBlip>
            </a:pPr>
            <a:r>
              <a:rPr lang="en-US" sz="2000">
                <a:solidFill>
                  <a:schemeClr val="accent2"/>
                </a:solidFill>
                <a:cs typeface="Times New Roman" pitchFamily="18" charset="0"/>
              </a:rPr>
              <a:t>Consider a scenario where you are required to represent the directory structure of your operating system. </a:t>
            </a:r>
          </a:p>
          <a:p>
            <a:pPr marL="342900" indent="-342900">
              <a:spcBef>
                <a:spcPct val="20000"/>
              </a:spcBef>
              <a:buFontTx/>
              <a:buBlip>
                <a:blip r:embed="rId4"/>
              </a:buBlip>
            </a:pPr>
            <a:r>
              <a:rPr lang="en-US" sz="2000">
                <a:solidFill>
                  <a:schemeClr val="accent2"/>
                </a:solidFill>
                <a:cs typeface="Times New Roman" pitchFamily="18" charset="0"/>
              </a:rPr>
              <a:t>The directory structure contains various folders and files. A folder may further contain any number of sub folders and files. </a:t>
            </a:r>
          </a:p>
          <a:p>
            <a:pPr marL="342900" indent="-342900">
              <a:spcBef>
                <a:spcPct val="20000"/>
              </a:spcBef>
              <a:buFontTx/>
              <a:buBlip>
                <a:blip r:embed="rId4"/>
              </a:buBlip>
            </a:pPr>
            <a:r>
              <a:rPr lang="en-US" sz="2000">
                <a:solidFill>
                  <a:schemeClr val="accent2"/>
                </a:solidFill>
                <a:cs typeface="Times New Roman" pitchFamily="18" charset="0"/>
              </a:rPr>
              <a:t>In such a case, it is not possible to represent the structure linearly because </a:t>
            </a:r>
            <a:r>
              <a:rPr lang="en-US" sz="2000">
                <a:solidFill>
                  <a:schemeClr val="accent2"/>
                </a:solidFill>
              </a:rPr>
              <a:t>all the items have a hierarchical relationship among themselves. </a:t>
            </a:r>
          </a:p>
          <a:p>
            <a:pPr marL="342900" indent="-342900">
              <a:spcBef>
                <a:spcPct val="20000"/>
              </a:spcBef>
              <a:buFontTx/>
              <a:buBlip>
                <a:blip r:embed="rId4"/>
              </a:buBlip>
            </a:pPr>
            <a:r>
              <a:rPr lang="en-US" sz="2000">
                <a:solidFill>
                  <a:schemeClr val="accent2"/>
                </a:solidFill>
                <a:cs typeface="Times New Roman" pitchFamily="18" charset="0"/>
              </a:rPr>
              <a:t>In such a case, it would be good if you have a data structure that enables you to store your data in a nonlinear fashion.</a:t>
            </a:r>
          </a:p>
        </p:txBody>
      </p:sp>
      <p:sp>
        <p:nvSpPr>
          <p:cNvPr id="288775" name="Rectangle 7"/>
          <p:cNvSpPr>
            <a:spLocks noChangeArrowheads="1"/>
          </p:cNvSpPr>
          <p:nvPr/>
        </p:nvSpPr>
        <p:spPr bwMode="auto">
          <a:xfrm>
            <a:off x="1525588" y="1598613"/>
            <a:ext cx="73152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4"/>
              </a:buBlip>
            </a:pPr>
            <a:r>
              <a:rPr lang="en-US" sz="2000">
                <a:solidFill>
                  <a:schemeClr val="accent2"/>
                </a:solidFill>
                <a:cs typeface="Times New Roman" pitchFamily="18" charset="0"/>
              </a:rPr>
              <a:t>Directory structure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288772"/>
                                        </p:tgtEl>
                                      </p:cBhvr>
                                    </p:animEffect>
                                    <p:set>
                                      <p:cBhvr>
                                        <p:cTn id="7" dur="1" fill="hold">
                                          <p:stCondLst>
                                            <p:cond delay="499"/>
                                          </p:stCondLst>
                                        </p:cTn>
                                        <p:tgtEl>
                                          <p:spTgt spid="288772"/>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288775"/>
                                        </p:tgtEl>
                                        <p:attrNameLst>
                                          <p:attrName>style.visibility</p:attrName>
                                        </p:attrNameLst>
                                      </p:cBhvr>
                                      <p:to>
                                        <p:strVal val="visible"/>
                                      </p:to>
                                    </p:set>
                                    <p:animEffect transition="in" filter="dissolve">
                                      <p:cBhvr>
                                        <p:cTn id="10" dur="500"/>
                                        <p:tgtEl>
                                          <p:spTgt spid="288775"/>
                                        </p:tgtEl>
                                      </p:cBhvr>
                                    </p:animEffect>
                                  </p:childTnLst>
                                </p:cTn>
                              </p:par>
                              <p:par>
                                <p:cTn id="11" presetID="9" presetClass="entr" presetSubtype="0" fill="hold" nodeType="withEffect">
                                  <p:stCondLst>
                                    <p:cond delay="0"/>
                                  </p:stCondLst>
                                  <p:childTnLst>
                                    <p:set>
                                      <p:cBhvr>
                                        <p:cTn id="12" dur="1" fill="hold">
                                          <p:stCondLst>
                                            <p:cond delay="0"/>
                                          </p:stCondLst>
                                        </p:cTn>
                                        <p:tgtEl>
                                          <p:spTgt spid="288776"/>
                                        </p:tgtEl>
                                        <p:attrNameLst>
                                          <p:attrName>style.visibility</p:attrName>
                                        </p:attrNameLst>
                                      </p:cBhvr>
                                      <p:to>
                                        <p:strVal val="visible"/>
                                      </p:to>
                                    </p:set>
                                    <p:animEffect transition="in" filter="dissolve">
                                      <p:cBhvr>
                                        <p:cTn id="13" dur="500"/>
                                        <p:tgtEl>
                                          <p:spTgt spid="288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2" grpId="0"/>
      <p:bldP spid="2887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4"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You can implement various operations on a binary tree.</a:t>
            </a:r>
          </a:p>
          <a:p>
            <a:pPr marL="342900" indent="-342900">
              <a:spcBef>
                <a:spcPct val="20000"/>
              </a:spcBef>
              <a:buFontTx/>
              <a:buBlip>
                <a:blip r:embed="rId3"/>
              </a:buBlip>
            </a:pPr>
            <a:r>
              <a:rPr lang="en-US" sz="2000">
                <a:solidFill>
                  <a:schemeClr val="accent2"/>
                </a:solidFill>
                <a:cs typeface="Times New Roman" pitchFamily="18" charset="0"/>
              </a:rPr>
              <a:t>A common operation on a binary tree is traversal.</a:t>
            </a:r>
          </a:p>
          <a:p>
            <a:pPr marL="342900" indent="-342900">
              <a:spcBef>
                <a:spcPct val="20000"/>
              </a:spcBef>
              <a:buFontTx/>
              <a:buBlip>
                <a:blip r:embed="rId3"/>
              </a:buBlip>
            </a:pPr>
            <a:r>
              <a:rPr lang="en-US" sz="2000">
                <a:solidFill>
                  <a:schemeClr val="accent2"/>
                </a:solidFill>
                <a:cs typeface="Times New Roman" pitchFamily="18" charset="0"/>
              </a:rPr>
              <a:t>Traversal refers to the process of visiting all the nodes of a binary tree once.</a:t>
            </a:r>
          </a:p>
          <a:p>
            <a:pPr marL="342900" indent="-342900">
              <a:spcBef>
                <a:spcPct val="20000"/>
              </a:spcBef>
              <a:buFontTx/>
              <a:buBlip>
                <a:blip r:embed="rId3"/>
              </a:buBlip>
            </a:pPr>
            <a:r>
              <a:rPr lang="en-US" sz="2000">
                <a:solidFill>
                  <a:schemeClr val="accent2"/>
                </a:solidFill>
                <a:cs typeface="Times New Roman" pitchFamily="18" charset="0"/>
              </a:rPr>
              <a:t>There are three ways for traversing a binary tree:</a:t>
            </a:r>
          </a:p>
          <a:p>
            <a:pPr marL="798513" lvl="1" indent="-341313">
              <a:spcBef>
                <a:spcPct val="20000"/>
              </a:spcBef>
              <a:buFontTx/>
              <a:buBlip>
                <a:blip r:embed="rId4"/>
              </a:buBlip>
            </a:pPr>
            <a:r>
              <a:rPr lang="en-US">
                <a:solidFill>
                  <a:schemeClr val="accent2"/>
                </a:solidFill>
                <a:cs typeface="Times New Roman" pitchFamily="18" charset="0"/>
              </a:rPr>
              <a:t>Inorder traversal</a:t>
            </a:r>
          </a:p>
          <a:p>
            <a:pPr marL="798513" lvl="1" indent="-341313">
              <a:spcBef>
                <a:spcPct val="20000"/>
              </a:spcBef>
              <a:buFontTx/>
              <a:buBlip>
                <a:blip r:embed="rId4"/>
              </a:buBlip>
            </a:pPr>
            <a:r>
              <a:rPr lang="en-US">
                <a:solidFill>
                  <a:schemeClr val="accent2"/>
                </a:solidFill>
                <a:cs typeface="Times New Roman" pitchFamily="18" charset="0"/>
              </a:rPr>
              <a:t>Preorder traversal</a:t>
            </a:r>
          </a:p>
          <a:p>
            <a:pPr marL="798513" lvl="1" indent="-341313">
              <a:spcBef>
                <a:spcPct val="20000"/>
              </a:spcBef>
              <a:buFontTx/>
              <a:buBlip>
                <a:blip r:embed="rId4"/>
              </a:buBlip>
            </a:pPr>
            <a:r>
              <a:rPr lang="en-US">
                <a:solidFill>
                  <a:schemeClr val="accent2"/>
                </a:solidFill>
                <a:cs typeface="Times New Roman" pitchFamily="18" charset="0"/>
              </a:rPr>
              <a:t>Postorder traversal</a:t>
            </a:r>
          </a:p>
        </p:txBody>
      </p:sp>
      <p:sp>
        <p:nvSpPr>
          <p:cNvPr id="307202" name="Text Box 2"/>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307203" name="Text Box 3"/>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Traversing a Binary Tree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21" name="Rectangle 5"/>
          <p:cNvSpPr>
            <a:spLocks noChangeArrowheads="1"/>
          </p:cNvSpPr>
          <p:nvPr/>
        </p:nvSpPr>
        <p:spPr bwMode="auto">
          <a:xfrm>
            <a:off x="1524000" y="1600200"/>
            <a:ext cx="7315200"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Steps for traversing a tree in inorder sequence are as follows:</a:t>
            </a:r>
          </a:p>
          <a:p>
            <a:pPr marL="342900" indent="-342900">
              <a:spcBef>
                <a:spcPct val="20000"/>
              </a:spcBef>
            </a:pPr>
            <a:r>
              <a:rPr lang="en-US">
                <a:solidFill>
                  <a:schemeClr val="accent2"/>
                </a:solidFill>
                <a:cs typeface="Times New Roman" pitchFamily="18" charset="0"/>
              </a:rPr>
              <a:t>      1. Traverse the left subtree</a:t>
            </a:r>
          </a:p>
          <a:p>
            <a:pPr marL="342900" indent="-342900">
              <a:spcBef>
                <a:spcPct val="20000"/>
              </a:spcBef>
            </a:pPr>
            <a:r>
              <a:rPr lang="en-US">
                <a:solidFill>
                  <a:schemeClr val="accent2"/>
                </a:solidFill>
                <a:cs typeface="Times New Roman" pitchFamily="18" charset="0"/>
              </a:rPr>
              <a:t>      2. Visit root</a:t>
            </a:r>
          </a:p>
          <a:p>
            <a:pPr marL="342900" indent="-342900">
              <a:spcBef>
                <a:spcPct val="20000"/>
              </a:spcBef>
            </a:pPr>
            <a:r>
              <a:rPr lang="en-US">
                <a:solidFill>
                  <a:schemeClr val="accent2"/>
                </a:solidFill>
                <a:cs typeface="Times New Roman" pitchFamily="18" charset="0"/>
              </a:rPr>
              <a:t>      3. Traverse the right subtree</a:t>
            </a:r>
          </a:p>
          <a:p>
            <a:pPr marL="342900" indent="-342900">
              <a:spcBef>
                <a:spcPct val="20000"/>
              </a:spcBef>
              <a:buFontTx/>
              <a:buBlip>
                <a:blip r:embed="rId3"/>
              </a:buBlip>
            </a:pPr>
            <a:r>
              <a:rPr lang="en-US" sz="2000">
                <a:solidFill>
                  <a:schemeClr val="accent2"/>
                </a:solidFill>
                <a:cs typeface="Times New Roman" pitchFamily="18" charset="0"/>
              </a:rPr>
              <a:t>Let us consider an example.</a:t>
            </a:r>
          </a:p>
          <a:p>
            <a:pPr marL="342900" indent="-342900">
              <a:spcBef>
                <a:spcPct val="20000"/>
              </a:spcBef>
            </a:pPr>
            <a:endParaRPr lang="en-US" sz="2000">
              <a:solidFill>
                <a:schemeClr val="accent2"/>
              </a:solidFill>
              <a:cs typeface="Times New Roman" pitchFamily="18" charset="0"/>
            </a:endParaRPr>
          </a:p>
        </p:txBody>
      </p:sp>
      <p:sp>
        <p:nvSpPr>
          <p:cNvPr id="828419" name="Text Box 3"/>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828420" name="Text Box 4"/>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28421">
                                            <p:txEl>
                                              <p:pRg st="0" end="0"/>
                                            </p:txEl>
                                          </p:spTgt>
                                        </p:tgtEl>
                                        <p:attrNameLst>
                                          <p:attrName>style.visibility</p:attrName>
                                        </p:attrNameLst>
                                      </p:cBhvr>
                                      <p:to>
                                        <p:strVal val="visible"/>
                                      </p:to>
                                    </p:set>
                                    <p:animEffect transition="in" filter="dissolve">
                                      <p:cBhvr>
                                        <p:cTn id="7" dur="500"/>
                                        <p:tgtEl>
                                          <p:spTgt spid="82842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28421">
                                            <p:txEl>
                                              <p:pRg st="1" end="1"/>
                                            </p:txEl>
                                          </p:spTgt>
                                        </p:tgtEl>
                                        <p:attrNameLst>
                                          <p:attrName>style.visibility</p:attrName>
                                        </p:attrNameLst>
                                      </p:cBhvr>
                                      <p:to>
                                        <p:strVal val="visible"/>
                                      </p:to>
                                    </p:set>
                                    <p:animEffect transition="in" filter="dissolve">
                                      <p:cBhvr>
                                        <p:cTn id="10" dur="500"/>
                                        <p:tgtEl>
                                          <p:spTgt spid="828421">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828421">
                                            <p:txEl>
                                              <p:pRg st="2" end="2"/>
                                            </p:txEl>
                                          </p:spTgt>
                                        </p:tgtEl>
                                        <p:attrNameLst>
                                          <p:attrName>style.visibility</p:attrName>
                                        </p:attrNameLst>
                                      </p:cBhvr>
                                      <p:to>
                                        <p:strVal val="visible"/>
                                      </p:to>
                                    </p:set>
                                    <p:animEffect transition="in" filter="dissolve">
                                      <p:cBhvr>
                                        <p:cTn id="13" dur="500"/>
                                        <p:tgtEl>
                                          <p:spTgt spid="828421">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828421">
                                            <p:txEl>
                                              <p:pRg st="3" end="3"/>
                                            </p:txEl>
                                          </p:spTgt>
                                        </p:tgtEl>
                                        <p:attrNameLst>
                                          <p:attrName>style.visibility</p:attrName>
                                        </p:attrNameLst>
                                      </p:cBhvr>
                                      <p:to>
                                        <p:strVal val="visible"/>
                                      </p:to>
                                    </p:set>
                                    <p:animEffect transition="in" filter="dissolve">
                                      <p:cBhvr>
                                        <p:cTn id="16" dur="500"/>
                                        <p:tgtEl>
                                          <p:spTgt spid="82842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828421">
                                            <p:txEl>
                                              <p:pRg st="4" end="4"/>
                                            </p:txEl>
                                          </p:spTgt>
                                        </p:tgtEl>
                                        <p:attrNameLst>
                                          <p:attrName>style.visibility</p:attrName>
                                        </p:attrNameLst>
                                      </p:cBhvr>
                                      <p:to>
                                        <p:strVal val="visible"/>
                                      </p:to>
                                    </p:set>
                                    <p:animEffect transition="in" filter="dissolve">
                                      <p:cBhvr>
                                        <p:cTn id="21" dur="500"/>
                                        <p:tgtEl>
                                          <p:spTgt spid="8284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781315" name="Line 3"/>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1316" name="Line 4"/>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1317" name="Line 5"/>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1318" name="Line 6"/>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1319" name="Line 7"/>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1320" name="Line 8"/>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1321" name="Oval 9"/>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1322" name="Line 10"/>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1323" name="Line 11"/>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1324" name="Oval 12"/>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1325" name="Oval 13"/>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1326" name="Oval 14"/>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1327" name="Oval 15"/>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1328" name="Oval 16"/>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1329" name="Oval 17"/>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1330" name="Text Box 18"/>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781331" name="Text Box 19"/>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781332" name="Text Box 20"/>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781333" name="Text Box 21"/>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781334" name="Text Box 22"/>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781335" name="Text Box 23"/>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781336" name="Text Box 24"/>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781337" name="Oval 25"/>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1338" name="Text Box 26"/>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781339" name="Oval 27"/>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1340" name="Text Box 28"/>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781341" name="Line 29"/>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1342" name="Text Box 30"/>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781343" name="AutoShape 31"/>
          <p:cNvSpPr>
            <a:spLocks noChangeArrowheads="1"/>
          </p:cNvSpPr>
          <p:nvPr/>
        </p:nvSpPr>
        <p:spPr bwMode="auto">
          <a:xfrm>
            <a:off x="2895600" y="386715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344" name="Rectangle 32"/>
          <p:cNvSpPr>
            <a:spLocks noChangeArrowheads="1"/>
          </p:cNvSpPr>
          <p:nvPr/>
        </p:nvSpPr>
        <p:spPr bwMode="auto">
          <a:xfrm>
            <a:off x="1525588" y="1598613"/>
            <a:ext cx="62468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The left subtree of node B is not NULL.</a:t>
            </a:r>
          </a:p>
          <a:p>
            <a:pPr marL="342900" indent="-342900">
              <a:spcBef>
                <a:spcPct val="20000"/>
              </a:spcBef>
              <a:buFontTx/>
              <a:buBlip>
                <a:blip r:embed="rId3"/>
              </a:buBlip>
            </a:pPr>
            <a:r>
              <a:rPr lang="en-US" sz="2000">
                <a:solidFill>
                  <a:schemeClr val="accent2"/>
                </a:solidFill>
                <a:cs typeface="Times New Roman" pitchFamily="18" charset="0"/>
              </a:rPr>
              <a:t>Therefore, move to node D to traverse the left subtree of B.</a:t>
            </a:r>
          </a:p>
        </p:txBody>
      </p:sp>
      <p:sp>
        <p:nvSpPr>
          <p:cNvPr id="781345" name="AutoShape 33"/>
          <p:cNvSpPr>
            <a:spLocks noChangeArrowheads="1"/>
          </p:cNvSpPr>
          <p:nvPr/>
        </p:nvSpPr>
        <p:spPr bwMode="auto">
          <a:xfrm>
            <a:off x="2362200" y="462915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346" name="Rectangle 34"/>
          <p:cNvSpPr>
            <a:spLocks noChangeArrowheads="1"/>
          </p:cNvSpPr>
          <p:nvPr/>
        </p:nvSpPr>
        <p:spPr bwMode="auto">
          <a:xfrm>
            <a:off x="1525588" y="1600200"/>
            <a:ext cx="6246812"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The left subtree of node A is not NULL.</a:t>
            </a:r>
          </a:p>
          <a:p>
            <a:pPr marL="342900" indent="-342900">
              <a:spcBef>
                <a:spcPct val="20000"/>
              </a:spcBef>
              <a:buFontTx/>
              <a:buBlip>
                <a:blip r:embed="rId3"/>
              </a:buBlip>
            </a:pPr>
            <a:r>
              <a:rPr lang="en-US" sz="2000">
                <a:solidFill>
                  <a:schemeClr val="accent2"/>
                </a:solidFill>
                <a:cs typeface="Times New Roman" pitchFamily="18" charset="0"/>
              </a:rPr>
              <a:t>Therefore, move to node B to traverse the left subtree of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81346">
                                            <p:txEl>
                                              <p:pRg st="0" end="0"/>
                                            </p:txEl>
                                          </p:spTgt>
                                        </p:tgtEl>
                                        <p:attrNameLst>
                                          <p:attrName>style.visibility</p:attrName>
                                        </p:attrNameLst>
                                      </p:cBhvr>
                                      <p:to>
                                        <p:strVal val="visible"/>
                                      </p:to>
                                    </p:set>
                                    <p:animEffect transition="in" filter="dissolve">
                                      <p:cBhvr>
                                        <p:cTn id="7" dur="500"/>
                                        <p:tgtEl>
                                          <p:spTgt spid="7813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81346">
                                            <p:txEl>
                                              <p:pRg st="1" end="1"/>
                                            </p:txEl>
                                          </p:spTgt>
                                        </p:tgtEl>
                                        <p:attrNameLst>
                                          <p:attrName>style.visibility</p:attrName>
                                        </p:attrNameLst>
                                      </p:cBhvr>
                                      <p:to>
                                        <p:strVal val="visible"/>
                                      </p:to>
                                    </p:set>
                                    <p:animEffect transition="in" filter="dissolve">
                                      <p:cBhvr>
                                        <p:cTn id="12" dur="500"/>
                                        <p:tgtEl>
                                          <p:spTgt spid="7813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1343"/>
                                        </p:tgtEl>
                                        <p:attrNameLst>
                                          <p:attrName>style.visibility</p:attrName>
                                        </p:attrNameLst>
                                      </p:cBhvr>
                                      <p:to>
                                        <p:strVal val="visible"/>
                                      </p:to>
                                    </p:set>
                                    <p:animEffect transition="in" filter="dissolve">
                                      <p:cBhvr>
                                        <p:cTn id="17" dur="500"/>
                                        <p:tgtEl>
                                          <p:spTgt spid="7813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xit" presetSubtype="0" fill="hold" nodeType="clickEffect">
                                  <p:stCondLst>
                                    <p:cond delay="0"/>
                                  </p:stCondLst>
                                  <p:childTnLst>
                                    <p:animEffect transition="out" filter="dissolve">
                                      <p:cBhvr>
                                        <p:cTn id="21" dur="500"/>
                                        <p:tgtEl>
                                          <p:spTgt spid="781346">
                                            <p:txEl>
                                              <p:pRg st="0" end="0"/>
                                            </p:txEl>
                                          </p:spTgt>
                                        </p:tgtEl>
                                      </p:cBhvr>
                                    </p:animEffect>
                                    <p:set>
                                      <p:cBhvr>
                                        <p:cTn id="22" dur="1" fill="hold">
                                          <p:stCondLst>
                                            <p:cond delay="499"/>
                                          </p:stCondLst>
                                        </p:cTn>
                                        <p:tgtEl>
                                          <p:spTgt spid="781346">
                                            <p:txEl>
                                              <p:pRg st="0" end="0"/>
                                            </p:txEl>
                                          </p:spTgt>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781346">
                                            <p:txEl>
                                              <p:pRg st="1" end="1"/>
                                            </p:txEl>
                                          </p:spTgt>
                                        </p:tgtEl>
                                      </p:cBhvr>
                                    </p:animEffect>
                                    <p:set>
                                      <p:cBhvr>
                                        <p:cTn id="25" dur="1" fill="hold">
                                          <p:stCondLst>
                                            <p:cond delay="499"/>
                                          </p:stCondLst>
                                        </p:cTn>
                                        <p:tgtEl>
                                          <p:spTgt spid="781346">
                                            <p:txEl>
                                              <p:pRg st="1" end="1"/>
                                            </p:txEl>
                                          </p:spTgt>
                                        </p:tgtEl>
                                        <p:attrNameLst>
                                          <p:attrName>style.visibility</p:attrName>
                                        </p:attrNameLst>
                                      </p:cBhvr>
                                      <p:to>
                                        <p:strVal val="hidden"/>
                                      </p:to>
                                    </p:set>
                                  </p:childTnLst>
                                </p:cTn>
                              </p:par>
                              <p:par>
                                <p:cTn id="26" presetID="9" presetClass="entr" presetSubtype="0" fill="hold" nodeType="withEffect">
                                  <p:stCondLst>
                                    <p:cond delay="0"/>
                                  </p:stCondLst>
                                  <p:childTnLst>
                                    <p:set>
                                      <p:cBhvr>
                                        <p:cTn id="27" dur="1" fill="hold">
                                          <p:stCondLst>
                                            <p:cond delay="0"/>
                                          </p:stCondLst>
                                        </p:cTn>
                                        <p:tgtEl>
                                          <p:spTgt spid="781344">
                                            <p:txEl>
                                              <p:pRg st="0" end="0"/>
                                            </p:txEl>
                                          </p:spTgt>
                                        </p:tgtEl>
                                        <p:attrNameLst>
                                          <p:attrName>style.visibility</p:attrName>
                                        </p:attrNameLst>
                                      </p:cBhvr>
                                      <p:to>
                                        <p:strVal val="visible"/>
                                      </p:to>
                                    </p:set>
                                    <p:animEffect transition="in" filter="dissolve">
                                      <p:cBhvr>
                                        <p:cTn id="28" dur="500"/>
                                        <p:tgtEl>
                                          <p:spTgt spid="781344">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781344">
                                            <p:txEl>
                                              <p:pRg st="1" end="1"/>
                                            </p:txEl>
                                          </p:spTgt>
                                        </p:tgtEl>
                                        <p:attrNameLst>
                                          <p:attrName>style.visibility</p:attrName>
                                        </p:attrNameLst>
                                      </p:cBhvr>
                                      <p:to>
                                        <p:strVal val="visible"/>
                                      </p:to>
                                    </p:set>
                                    <p:animEffect transition="in" filter="dissolve">
                                      <p:cBhvr>
                                        <p:cTn id="33" dur="500"/>
                                        <p:tgtEl>
                                          <p:spTgt spid="781344">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xit" presetSubtype="0" fill="hold" grpId="1" nodeType="clickEffect">
                                  <p:stCondLst>
                                    <p:cond delay="0"/>
                                  </p:stCondLst>
                                  <p:childTnLst>
                                    <p:animEffect transition="out" filter="dissolve">
                                      <p:cBhvr>
                                        <p:cTn id="37" dur="500"/>
                                        <p:tgtEl>
                                          <p:spTgt spid="781343"/>
                                        </p:tgtEl>
                                      </p:cBhvr>
                                    </p:animEffect>
                                    <p:set>
                                      <p:cBhvr>
                                        <p:cTn id="38" dur="1" fill="hold">
                                          <p:stCondLst>
                                            <p:cond delay="499"/>
                                          </p:stCondLst>
                                        </p:cTn>
                                        <p:tgtEl>
                                          <p:spTgt spid="781343"/>
                                        </p:tgtEl>
                                        <p:attrNameLst>
                                          <p:attrName>style.visibility</p:attrName>
                                        </p:attrNameLst>
                                      </p:cBhvr>
                                      <p:to>
                                        <p:strVal val="hidden"/>
                                      </p:to>
                                    </p:set>
                                  </p:childTnLst>
                                </p:cTn>
                              </p:par>
                              <p:par>
                                <p:cTn id="39" presetID="9" presetClass="entr" presetSubtype="0" fill="hold" grpId="0" nodeType="withEffect">
                                  <p:stCondLst>
                                    <p:cond delay="0"/>
                                  </p:stCondLst>
                                  <p:childTnLst>
                                    <p:set>
                                      <p:cBhvr>
                                        <p:cTn id="40" dur="1" fill="hold">
                                          <p:stCondLst>
                                            <p:cond delay="0"/>
                                          </p:stCondLst>
                                        </p:cTn>
                                        <p:tgtEl>
                                          <p:spTgt spid="781345"/>
                                        </p:tgtEl>
                                        <p:attrNameLst>
                                          <p:attrName>style.visibility</p:attrName>
                                        </p:attrNameLst>
                                      </p:cBhvr>
                                      <p:to>
                                        <p:strVal val="visible"/>
                                      </p:to>
                                    </p:set>
                                    <p:animEffect transition="in" filter="dissolve">
                                      <p:cBhvr>
                                        <p:cTn id="41" dur="500"/>
                                        <p:tgtEl>
                                          <p:spTgt spid="781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43" grpId="0" animBg="1"/>
      <p:bldP spid="781343" grpId="1" animBg="1"/>
      <p:bldP spid="78134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783391"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The left subtree of node D is NULL.</a:t>
            </a:r>
          </a:p>
          <a:p>
            <a:pPr marL="342900" indent="-342900">
              <a:spcBef>
                <a:spcPct val="20000"/>
              </a:spcBef>
              <a:buFontTx/>
              <a:buBlip>
                <a:blip r:embed="rId3"/>
              </a:buBlip>
            </a:pPr>
            <a:r>
              <a:rPr lang="en-US" sz="2000">
                <a:solidFill>
                  <a:schemeClr val="accent2"/>
                </a:solidFill>
                <a:cs typeface="Times New Roman" pitchFamily="18" charset="0"/>
              </a:rPr>
              <a:t>Therefore, visit node D.</a:t>
            </a:r>
          </a:p>
        </p:txBody>
      </p:sp>
      <p:sp>
        <p:nvSpPr>
          <p:cNvPr id="783393" name="Text Box 33"/>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783395" name="Line 35"/>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396" name="Line 36"/>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397" name="Line 37"/>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398" name="Line 38"/>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399" name="Line 39"/>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00" name="Line 40"/>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01" name="Oval 41"/>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3402" name="Line 42"/>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03" name="Line 43"/>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04" name="Oval 44"/>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3405" name="Oval 45"/>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3406" name="Oval 46"/>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3407" name="Oval 47"/>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3408" name="Oval 48"/>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3409" name="Oval 49"/>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3410" name="Text Box 50"/>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783411" name="Text Box 51"/>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783412" name="Text Box 52"/>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783413" name="Text Box 53"/>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783414" name="Text Box 54"/>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783415" name="Text Box 55"/>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783416" name="Text Box 56"/>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783417" name="Oval 57"/>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3418" name="Text Box 58"/>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783419" name="Oval 59"/>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3420" name="Text Box 60"/>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783421" name="Line 61"/>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22" name="Text Box 62"/>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783424" name="AutoShape 64"/>
          <p:cNvSpPr>
            <a:spLocks noChangeArrowheads="1"/>
          </p:cNvSpPr>
          <p:nvPr/>
        </p:nvSpPr>
        <p:spPr bwMode="auto">
          <a:xfrm>
            <a:off x="2362200" y="462915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425" name="AutoShape 65"/>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83391">
                                            <p:txEl>
                                              <p:pRg st="0" end="0"/>
                                            </p:txEl>
                                          </p:spTgt>
                                        </p:tgtEl>
                                        <p:attrNameLst>
                                          <p:attrName>style.visibility</p:attrName>
                                        </p:attrNameLst>
                                      </p:cBhvr>
                                      <p:to>
                                        <p:strVal val="visible"/>
                                      </p:to>
                                    </p:set>
                                    <p:animEffect transition="in" filter="dissolve">
                                      <p:cBhvr>
                                        <p:cTn id="7" dur="500"/>
                                        <p:tgtEl>
                                          <p:spTgt spid="7833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83391">
                                            <p:txEl>
                                              <p:pRg st="1" end="1"/>
                                            </p:txEl>
                                          </p:spTgt>
                                        </p:tgtEl>
                                        <p:attrNameLst>
                                          <p:attrName>style.visibility</p:attrName>
                                        </p:attrNameLst>
                                      </p:cBhvr>
                                      <p:to>
                                        <p:strVal val="visible"/>
                                      </p:to>
                                    </p:set>
                                    <p:animEffect transition="in" filter="dissolve">
                                      <p:cBhvr>
                                        <p:cTn id="12" dur="500"/>
                                        <p:tgtEl>
                                          <p:spTgt spid="7833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3393"/>
                                        </p:tgtEl>
                                        <p:attrNameLst>
                                          <p:attrName>style.visibility</p:attrName>
                                        </p:attrNameLst>
                                      </p:cBhvr>
                                      <p:to>
                                        <p:strVal val="visible"/>
                                      </p:to>
                                    </p:set>
                                    <p:animEffect transition="in" filter="dissolve">
                                      <p:cBhvr>
                                        <p:cTn id="17" dur="500"/>
                                        <p:tgtEl>
                                          <p:spTgt spid="7833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xit" presetSubtype="0" fill="hold" grpId="0" nodeType="clickEffect">
                                  <p:stCondLst>
                                    <p:cond delay="0"/>
                                  </p:stCondLst>
                                  <p:childTnLst>
                                    <p:animEffect transition="out" filter="dissolve">
                                      <p:cBhvr>
                                        <p:cTn id="21" dur="500"/>
                                        <p:tgtEl>
                                          <p:spTgt spid="783424"/>
                                        </p:tgtEl>
                                      </p:cBhvr>
                                    </p:animEffect>
                                    <p:set>
                                      <p:cBhvr>
                                        <p:cTn id="22" dur="1" fill="hold">
                                          <p:stCondLst>
                                            <p:cond delay="499"/>
                                          </p:stCondLst>
                                        </p:cTn>
                                        <p:tgtEl>
                                          <p:spTgt spid="783424"/>
                                        </p:tgtEl>
                                        <p:attrNameLst>
                                          <p:attrName>style.visibility</p:attrName>
                                        </p:attrNameLst>
                                      </p:cBhvr>
                                      <p:to>
                                        <p:strVal val="hidden"/>
                                      </p:to>
                                    </p:set>
                                  </p:childTnLst>
                                </p:cTn>
                              </p:par>
                              <p:par>
                                <p:cTn id="23" presetID="9" presetClass="entr" presetSubtype="0" fill="hold" grpId="0" nodeType="withEffect">
                                  <p:stCondLst>
                                    <p:cond delay="0"/>
                                  </p:stCondLst>
                                  <p:childTnLst>
                                    <p:set>
                                      <p:cBhvr>
                                        <p:cTn id="24" dur="1" fill="hold">
                                          <p:stCondLst>
                                            <p:cond delay="0"/>
                                          </p:stCondLst>
                                        </p:cTn>
                                        <p:tgtEl>
                                          <p:spTgt spid="783425"/>
                                        </p:tgtEl>
                                        <p:attrNameLst>
                                          <p:attrName>style.visibility</p:attrName>
                                        </p:attrNameLst>
                                      </p:cBhvr>
                                      <p:to>
                                        <p:strVal val="visible"/>
                                      </p:to>
                                    </p:set>
                                    <p:animEffect transition="in" filter="dissolve">
                                      <p:cBhvr>
                                        <p:cTn id="25" dur="500"/>
                                        <p:tgtEl>
                                          <p:spTgt spid="783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93" grpId="0"/>
      <p:bldP spid="783424" grpId="0" animBg="1"/>
      <p:bldP spid="7834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785439"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Right subtree of D is not NULL</a:t>
            </a:r>
          </a:p>
          <a:p>
            <a:pPr marL="342900" indent="-342900">
              <a:spcBef>
                <a:spcPct val="20000"/>
              </a:spcBef>
              <a:buFontTx/>
              <a:buBlip>
                <a:blip r:embed="rId3"/>
              </a:buBlip>
            </a:pPr>
            <a:r>
              <a:rPr lang="en-US" sz="2000">
                <a:solidFill>
                  <a:schemeClr val="accent2"/>
                </a:solidFill>
                <a:cs typeface="Times New Roman" pitchFamily="18" charset="0"/>
              </a:rPr>
              <a:t>Therefore, move to the right subtree of node D</a:t>
            </a:r>
          </a:p>
        </p:txBody>
      </p:sp>
      <p:sp>
        <p:nvSpPr>
          <p:cNvPr id="785440" name="Text Box 32"/>
          <p:cNvSpPr txBox="1">
            <a:spLocks noChangeArrowheads="1"/>
          </p:cNvSpPr>
          <p:nvPr/>
        </p:nvSpPr>
        <p:spPr bwMode="auto">
          <a:xfrm>
            <a:off x="2057400" y="616585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785443" name="Line 35"/>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44" name="Line 36"/>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45" name="Line 37"/>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46" name="Line 38"/>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47" name="Line 39"/>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48" name="Line 40"/>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49" name="Oval 41"/>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5450" name="Line 42"/>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51" name="Line 43"/>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52" name="Oval 44"/>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5453" name="Oval 45"/>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5454" name="Oval 46"/>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5455" name="Oval 47"/>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5456" name="Oval 48"/>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5457" name="Oval 49"/>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5458" name="Text Box 50"/>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785459" name="Text Box 51"/>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785460" name="Text Box 52"/>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785461" name="Text Box 53"/>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785462" name="Text Box 54"/>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785463" name="Text Box 55"/>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785464" name="Text Box 56"/>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785465" name="Oval 57"/>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5466" name="Text Box 58"/>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785467" name="Oval 59"/>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5468" name="Text Box 60"/>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785469" name="Line 61"/>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5470" name="Text Box 62"/>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785473" name="AutoShape 65"/>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5474" name="AutoShape 66"/>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85439">
                                            <p:txEl>
                                              <p:pRg st="0" end="0"/>
                                            </p:txEl>
                                          </p:spTgt>
                                        </p:tgtEl>
                                        <p:attrNameLst>
                                          <p:attrName>style.visibility</p:attrName>
                                        </p:attrNameLst>
                                      </p:cBhvr>
                                      <p:to>
                                        <p:strVal val="visible"/>
                                      </p:to>
                                    </p:set>
                                    <p:animEffect transition="in" filter="dissolve">
                                      <p:cBhvr>
                                        <p:cTn id="7" dur="500"/>
                                        <p:tgtEl>
                                          <p:spTgt spid="7854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85439">
                                            <p:txEl>
                                              <p:pRg st="1" end="1"/>
                                            </p:txEl>
                                          </p:spTgt>
                                        </p:tgtEl>
                                        <p:attrNameLst>
                                          <p:attrName>style.visibility</p:attrName>
                                        </p:attrNameLst>
                                      </p:cBhvr>
                                      <p:to>
                                        <p:strVal val="visible"/>
                                      </p:to>
                                    </p:set>
                                    <p:animEffect transition="in" filter="dissolve">
                                      <p:cBhvr>
                                        <p:cTn id="12" dur="500"/>
                                        <p:tgtEl>
                                          <p:spTgt spid="7854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5474"/>
                                        </p:tgtEl>
                                        <p:attrNameLst>
                                          <p:attrName>style.visibility</p:attrName>
                                        </p:attrNameLst>
                                      </p:cBhvr>
                                      <p:to>
                                        <p:strVal val="visible"/>
                                      </p:to>
                                    </p:set>
                                    <p:animEffect transition="in" filter="dissolve">
                                      <p:cBhvr>
                                        <p:cTn id="17" dur="500"/>
                                        <p:tgtEl>
                                          <p:spTgt spid="78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787487"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Left subtree of H is empty.</a:t>
            </a:r>
          </a:p>
          <a:p>
            <a:pPr marL="342900" indent="-342900">
              <a:spcBef>
                <a:spcPct val="20000"/>
              </a:spcBef>
              <a:buFontTx/>
              <a:buBlip>
                <a:blip r:embed="rId3"/>
              </a:buBlip>
            </a:pPr>
            <a:r>
              <a:rPr lang="en-US" sz="2000">
                <a:solidFill>
                  <a:schemeClr val="accent2"/>
                </a:solidFill>
                <a:cs typeface="Times New Roman" pitchFamily="18" charset="0"/>
              </a:rPr>
              <a:t>Therefore, visit node H.</a:t>
            </a:r>
          </a:p>
        </p:txBody>
      </p:sp>
      <p:sp>
        <p:nvSpPr>
          <p:cNvPr id="787488" name="Text Box 32"/>
          <p:cNvSpPr txBox="1">
            <a:spLocks noChangeArrowheads="1"/>
          </p:cNvSpPr>
          <p:nvPr/>
        </p:nvSpPr>
        <p:spPr bwMode="auto">
          <a:xfrm>
            <a:off x="2057400" y="61642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787490" name="Text Box 34"/>
          <p:cNvSpPr txBox="1">
            <a:spLocks noChangeArrowheads="1"/>
          </p:cNvSpPr>
          <p:nvPr/>
        </p:nvSpPr>
        <p:spPr bwMode="auto">
          <a:xfrm>
            <a:off x="2514600" y="615315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787493" name="Line 37"/>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7494" name="Line 38"/>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7495" name="Line 39"/>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7496" name="Line 40"/>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7497" name="Line 41"/>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7498" name="Line 42"/>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7499" name="Oval 43"/>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7500" name="Line 44"/>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7501" name="Line 45"/>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7502" name="Oval 46"/>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7503" name="Oval 47"/>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7504" name="Oval 48"/>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7505" name="Oval 49"/>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7506" name="Oval 50"/>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7507" name="Oval 51"/>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7508" name="Text Box 52"/>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787509" name="Text Box 53"/>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787510" name="Text Box 54"/>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787511" name="Text Box 55"/>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787512" name="Text Box 56"/>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787513" name="Text Box 57"/>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787514" name="Text Box 58"/>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787515" name="Oval 59"/>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7516" name="Text Box 60"/>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787517" name="Oval 61"/>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7518" name="Text Box 62"/>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787519" name="Line 63"/>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7520" name="Text Box 64"/>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787521" name="AutoShape 65"/>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7522" name="AutoShape 66"/>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7523" name="AutoShape 67"/>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87487">
                                            <p:txEl>
                                              <p:pRg st="0" end="0"/>
                                            </p:txEl>
                                          </p:spTgt>
                                        </p:tgtEl>
                                        <p:attrNameLst>
                                          <p:attrName>style.visibility</p:attrName>
                                        </p:attrNameLst>
                                      </p:cBhvr>
                                      <p:to>
                                        <p:strVal val="visible"/>
                                      </p:to>
                                    </p:set>
                                    <p:animEffect transition="in" filter="dissolve">
                                      <p:cBhvr>
                                        <p:cTn id="7" dur="500"/>
                                        <p:tgtEl>
                                          <p:spTgt spid="7874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87487">
                                            <p:txEl>
                                              <p:pRg st="1" end="1"/>
                                            </p:txEl>
                                          </p:spTgt>
                                        </p:tgtEl>
                                        <p:attrNameLst>
                                          <p:attrName>style.visibility</p:attrName>
                                        </p:attrNameLst>
                                      </p:cBhvr>
                                      <p:to>
                                        <p:strVal val="visible"/>
                                      </p:to>
                                    </p:set>
                                    <p:animEffect transition="in" filter="dissolve">
                                      <p:cBhvr>
                                        <p:cTn id="12" dur="500"/>
                                        <p:tgtEl>
                                          <p:spTgt spid="7874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7490"/>
                                        </p:tgtEl>
                                        <p:attrNameLst>
                                          <p:attrName>style.visibility</p:attrName>
                                        </p:attrNameLst>
                                      </p:cBhvr>
                                      <p:to>
                                        <p:strVal val="visible"/>
                                      </p:to>
                                    </p:set>
                                    <p:animEffect transition="in" filter="dissolve">
                                      <p:cBhvr>
                                        <p:cTn id="17" dur="500"/>
                                        <p:tgtEl>
                                          <p:spTgt spid="7874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xit" presetSubtype="0" fill="hold" grpId="0" nodeType="clickEffect">
                                  <p:stCondLst>
                                    <p:cond delay="0"/>
                                  </p:stCondLst>
                                  <p:childTnLst>
                                    <p:animEffect transition="out" filter="dissolve">
                                      <p:cBhvr>
                                        <p:cTn id="21" dur="500"/>
                                        <p:tgtEl>
                                          <p:spTgt spid="787522"/>
                                        </p:tgtEl>
                                      </p:cBhvr>
                                    </p:animEffect>
                                    <p:set>
                                      <p:cBhvr>
                                        <p:cTn id="22" dur="1" fill="hold">
                                          <p:stCondLst>
                                            <p:cond delay="499"/>
                                          </p:stCondLst>
                                        </p:cTn>
                                        <p:tgtEl>
                                          <p:spTgt spid="787522"/>
                                        </p:tgtEl>
                                        <p:attrNameLst>
                                          <p:attrName>style.visibility</p:attrName>
                                        </p:attrNameLst>
                                      </p:cBhvr>
                                      <p:to>
                                        <p:strVal val="hidden"/>
                                      </p:to>
                                    </p:set>
                                  </p:childTnLst>
                                </p:cTn>
                              </p:par>
                              <p:par>
                                <p:cTn id="23" presetID="9" presetClass="entr" presetSubtype="0" fill="hold" grpId="0" nodeType="withEffect">
                                  <p:stCondLst>
                                    <p:cond delay="0"/>
                                  </p:stCondLst>
                                  <p:childTnLst>
                                    <p:set>
                                      <p:cBhvr>
                                        <p:cTn id="24" dur="1" fill="hold">
                                          <p:stCondLst>
                                            <p:cond delay="0"/>
                                          </p:stCondLst>
                                        </p:cTn>
                                        <p:tgtEl>
                                          <p:spTgt spid="787523"/>
                                        </p:tgtEl>
                                        <p:attrNameLst>
                                          <p:attrName>style.visibility</p:attrName>
                                        </p:attrNameLst>
                                      </p:cBhvr>
                                      <p:to>
                                        <p:strVal val="visible"/>
                                      </p:to>
                                    </p:set>
                                    <p:animEffect transition="in" filter="dissolve">
                                      <p:cBhvr>
                                        <p:cTn id="25" dur="500"/>
                                        <p:tgtEl>
                                          <p:spTgt spid="787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90" grpId="0"/>
      <p:bldP spid="787522" grpId="0" animBg="1"/>
      <p:bldP spid="7875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789535"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Right subtree of H is empty.</a:t>
            </a:r>
          </a:p>
          <a:p>
            <a:pPr marL="342900" indent="-342900">
              <a:spcBef>
                <a:spcPct val="20000"/>
              </a:spcBef>
              <a:buFontTx/>
              <a:buBlip>
                <a:blip r:embed="rId3"/>
              </a:buBlip>
            </a:pPr>
            <a:r>
              <a:rPr lang="en-US" sz="2000">
                <a:solidFill>
                  <a:schemeClr val="accent2"/>
                </a:solidFill>
                <a:cs typeface="Times New Roman" pitchFamily="18" charset="0"/>
              </a:rPr>
              <a:t>Therefore, move to node B.</a:t>
            </a:r>
          </a:p>
        </p:txBody>
      </p:sp>
      <p:sp>
        <p:nvSpPr>
          <p:cNvPr id="789536" name="Text Box 32"/>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789537" name="Text Box 33"/>
          <p:cNvSpPr txBox="1">
            <a:spLocks noChangeArrowheads="1"/>
          </p:cNvSpPr>
          <p:nvPr/>
        </p:nvSpPr>
        <p:spPr bwMode="auto">
          <a:xfrm>
            <a:off x="2514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789541" name="Line 37"/>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542" name="Line 38"/>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543" name="Line 39"/>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544" name="Line 40"/>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545" name="Line 41"/>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546" name="Line 42"/>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547" name="Oval 43"/>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9548" name="Line 44"/>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549" name="Line 45"/>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550" name="Oval 46"/>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9551" name="Oval 47"/>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9552" name="Oval 48"/>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9553" name="Oval 49"/>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9554" name="Oval 50"/>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9555" name="Oval 51"/>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9556" name="Text Box 52"/>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789557" name="Text Box 53"/>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789558" name="Text Box 54"/>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789559" name="Text Box 55"/>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789560" name="Text Box 56"/>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789561" name="Text Box 57"/>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789562" name="Text Box 58"/>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789563" name="Oval 59"/>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9564" name="Text Box 60"/>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789565" name="Oval 61"/>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89566" name="Text Box 62"/>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789567" name="Line 63"/>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568" name="Text Box 64"/>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789569" name="AutoShape 65"/>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572" name="AutoShape 68"/>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573" name="AutoShape 69"/>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89535">
                                            <p:txEl>
                                              <p:pRg st="0" end="0"/>
                                            </p:txEl>
                                          </p:spTgt>
                                        </p:tgtEl>
                                        <p:attrNameLst>
                                          <p:attrName>style.visibility</p:attrName>
                                        </p:attrNameLst>
                                      </p:cBhvr>
                                      <p:to>
                                        <p:strVal val="visible"/>
                                      </p:to>
                                    </p:set>
                                    <p:animEffect transition="in" filter="dissolve">
                                      <p:cBhvr>
                                        <p:cTn id="7" dur="500"/>
                                        <p:tgtEl>
                                          <p:spTgt spid="7895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89535">
                                            <p:txEl>
                                              <p:pRg st="1" end="1"/>
                                            </p:txEl>
                                          </p:spTgt>
                                        </p:tgtEl>
                                        <p:attrNameLst>
                                          <p:attrName>style.visibility</p:attrName>
                                        </p:attrNameLst>
                                      </p:cBhvr>
                                      <p:to>
                                        <p:strVal val="visible"/>
                                      </p:to>
                                    </p:set>
                                    <p:animEffect transition="in" filter="dissolve">
                                      <p:cBhvr>
                                        <p:cTn id="12" dur="500"/>
                                        <p:tgtEl>
                                          <p:spTgt spid="7895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9573"/>
                                        </p:tgtEl>
                                        <p:attrNameLst>
                                          <p:attrName>style.visibility</p:attrName>
                                        </p:attrNameLst>
                                      </p:cBhvr>
                                      <p:to>
                                        <p:strVal val="visible"/>
                                      </p:to>
                                    </p:set>
                                    <p:animEffect transition="in" filter="dissolve">
                                      <p:cBhvr>
                                        <p:cTn id="17" dur="500"/>
                                        <p:tgtEl>
                                          <p:spTgt spid="789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7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791583"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The left subtree of B has been visited.</a:t>
            </a:r>
          </a:p>
          <a:p>
            <a:pPr marL="342900" indent="-342900">
              <a:spcBef>
                <a:spcPct val="20000"/>
              </a:spcBef>
              <a:buFontTx/>
              <a:buBlip>
                <a:blip r:embed="rId3"/>
              </a:buBlip>
            </a:pPr>
            <a:r>
              <a:rPr lang="en-US" sz="2000">
                <a:solidFill>
                  <a:schemeClr val="accent2"/>
                </a:solidFill>
                <a:cs typeface="Times New Roman" pitchFamily="18" charset="0"/>
              </a:rPr>
              <a:t>Therefore, visit node B.</a:t>
            </a:r>
          </a:p>
        </p:txBody>
      </p:sp>
      <p:sp>
        <p:nvSpPr>
          <p:cNvPr id="791584" name="Text Box 32"/>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791585" name="Text Box 33"/>
          <p:cNvSpPr txBox="1">
            <a:spLocks noChangeArrowheads="1"/>
          </p:cNvSpPr>
          <p:nvPr/>
        </p:nvSpPr>
        <p:spPr bwMode="auto">
          <a:xfrm>
            <a:off x="2514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791587" name="Text Box 35"/>
          <p:cNvSpPr txBox="1">
            <a:spLocks noChangeArrowheads="1"/>
          </p:cNvSpPr>
          <p:nvPr/>
        </p:nvSpPr>
        <p:spPr bwMode="auto">
          <a:xfrm>
            <a:off x="2971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791591" name="Line 39"/>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92" name="Line 40"/>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93" name="Line 41"/>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94" name="Line 42"/>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95" name="Line 43"/>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96" name="Line 44"/>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97" name="Oval 45"/>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1598" name="Line 46"/>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599" name="Line 47"/>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600" name="Oval 48"/>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1601" name="Oval 49"/>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1602" name="Oval 50"/>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1603" name="Oval 51"/>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1604" name="Oval 52"/>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1605" name="Oval 53"/>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1606" name="Text Box 54"/>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791607" name="Text Box 55"/>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791608" name="Text Box 56"/>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791609" name="Text Box 57"/>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791610" name="Text Box 58"/>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791611" name="Text Box 59"/>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791612" name="Text Box 60"/>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791613" name="Oval 61"/>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1614" name="Text Box 62"/>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791615" name="Oval 63"/>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1616" name="Text Box 64"/>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791617" name="Line 65"/>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1618" name="Text Box 66"/>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791619" name="AutoShape 67"/>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1620" name="AutoShape 68"/>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1621" name="AutoShape 69"/>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1622" name="AutoShape 70"/>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91583">
                                            <p:txEl>
                                              <p:pRg st="1" end="1"/>
                                            </p:txEl>
                                          </p:spTgt>
                                        </p:tgtEl>
                                        <p:attrNameLst>
                                          <p:attrName>style.visibility</p:attrName>
                                        </p:attrNameLst>
                                      </p:cBhvr>
                                      <p:to>
                                        <p:strVal val="visible"/>
                                      </p:to>
                                    </p:set>
                                    <p:animEffect transition="in" filter="dissolve">
                                      <p:cBhvr>
                                        <p:cTn id="7" dur="500"/>
                                        <p:tgtEl>
                                          <p:spTgt spid="79158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91583">
                                            <p:txEl>
                                              <p:pRg st="0" end="0"/>
                                            </p:txEl>
                                          </p:spTgt>
                                        </p:tgtEl>
                                        <p:attrNameLst>
                                          <p:attrName>style.visibility</p:attrName>
                                        </p:attrNameLst>
                                      </p:cBhvr>
                                      <p:to>
                                        <p:strVal val="visible"/>
                                      </p:to>
                                    </p:set>
                                    <p:animEffect transition="in" filter="dissolve">
                                      <p:cBhvr>
                                        <p:cTn id="10" dur="500"/>
                                        <p:tgtEl>
                                          <p:spTgt spid="79158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91587"/>
                                        </p:tgtEl>
                                        <p:attrNameLst>
                                          <p:attrName>style.visibility</p:attrName>
                                        </p:attrNameLst>
                                      </p:cBhvr>
                                      <p:to>
                                        <p:strVal val="visible"/>
                                      </p:to>
                                    </p:set>
                                    <p:animEffect transition="in" filter="dissolve">
                                      <p:cBhvr>
                                        <p:cTn id="15" dur="500"/>
                                        <p:tgtEl>
                                          <p:spTgt spid="79158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grpId="0" nodeType="clickEffect">
                                  <p:stCondLst>
                                    <p:cond delay="0"/>
                                  </p:stCondLst>
                                  <p:childTnLst>
                                    <p:animEffect transition="out" filter="dissolve">
                                      <p:cBhvr>
                                        <p:cTn id="19" dur="500"/>
                                        <p:tgtEl>
                                          <p:spTgt spid="791621"/>
                                        </p:tgtEl>
                                      </p:cBhvr>
                                    </p:animEffect>
                                    <p:set>
                                      <p:cBhvr>
                                        <p:cTn id="20" dur="1" fill="hold">
                                          <p:stCondLst>
                                            <p:cond delay="499"/>
                                          </p:stCondLst>
                                        </p:cTn>
                                        <p:tgtEl>
                                          <p:spTgt spid="791621"/>
                                        </p:tgtEl>
                                        <p:attrNameLst>
                                          <p:attrName>style.visibility</p:attrName>
                                        </p:attrNameLst>
                                      </p:cBhvr>
                                      <p:to>
                                        <p:strVal val="hidden"/>
                                      </p:to>
                                    </p:set>
                                  </p:childTnLst>
                                </p:cTn>
                              </p:par>
                              <p:par>
                                <p:cTn id="21" presetID="9" presetClass="entr" presetSubtype="0" fill="hold" grpId="0" nodeType="withEffect">
                                  <p:stCondLst>
                                    <p:cond delay="0"/>
                                  </p:stCondLst>
                                  <p:childTnLst>
                                    <p:set>
                                      <p:cBhvr>
                                        <p:cTn id="22" dur="1" fill="hold">
                                          <p:stCondLst>
                                            <p:cond delay="0"/>
                                          </p:stCondLst>
                                        </p:cTn>
                                        <p:tgtEl>
                                          <p:spTgt spid="791622"/>
                                        </p:tgtEl>
                                        <p:attrNameLst>
                                          <p:attrName>style.visibility</p:attrName>
                                        </p:attrNameLst>
                                      </p:cBhvr>
                                      <p:to>
                                        <p:strVal val="visible"/>
                                      </p:to>
                                    </p:set>
                                    <p:animEffect transition="in" filter="dissolve">
                                      <p:cBhvr>
                                        <p:cTn id="23" dur="500"/>
                                        <p:tgtEl>
                                          <p:spTgt spid="79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87" grpId="0"/>
      <p:bldP spid="791621" grpId="0" animBg="1"/>
      <p:bldP spid="7916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793631"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Right subtree of B is not empty.</a:t>
            </a:r>
          </a:p>
          <a:p>
            <a:pPr marL="342900" indent="-342900">
              <a:spcBef>
                <a:spcPct val="20000"/>
              </a:spcBef>
              <a:buFontTx/>
              <a:buBlip>
                <a:blip r:embed="rId3"/>
              </a:buBlip>
            </a:pPr>
            <a:r>
              <a:rPr lang="en-US" sz="2000">
                <a:solidFill>
                  <a:schemeClr val="accent2"/>
                </a:solidFill>
                <a:cs typeface="Times New Roman" pitchFamily="18" charset="0"/>
              </a:rPr>
              <a:t>Therefore, move to the right subtree of B.</a:t>
            </a:r>
          </a:p>
        </p:txBody>
      </p:sp>
      <p:sp>
        <p:nvSpPr>
          <p:cNvPr id="793632" name="Text Box 32"/>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793633" name="Text Box 33"/>
          <p:cNvSpPr txBox="1">
            <a:spLocks noChangeArrowheads="1"/>
          </p:cNvSpPr>
          <p:nvPr/>
        </p:nvSpPr>
        <p:spPr bwMode="auto">
          <a:xfrm>
            <a:off x="2514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793635" name="Text Box 35"/>
          <p:cNvSpPr txBox="1">
            <a:spLocks noChangeArrowheads="1"/>
          </p:cNvSpPr>
          <p:nvPr/>
        </p:nvSpPr>
        <p:spPr bwMode="auto">
          <a:xfrm>
            <a:off x="2971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793639" name="Line 39"/>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3640" name="Line 40"/>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3641" name="Line 41"/>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3642" name="Line 42"/>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3643" name="Line 43"/>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3644" name="Line 44"/>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3645" name="Oval 45"/>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3646" name="Line 46"/>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3647" name="Line 47"/>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3648" name="Oval 48"/>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3649" name="Oval 49"/>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3650" name="Oval 50"/>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3651" name="Oval 51"/>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3652" name="Oval 52"/>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3653" name="Oval 53"/>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3654" name="Text Box 54"/>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793655" name="Text Box 55"/>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793656" name="Text Box 56"/>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793657" name="Text Box 57"/>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793658" name="Text Box 58"/>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793659" name="Text Box 59"/>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793660" name="Text Box 60"/>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793661" name="Oval 61"/>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3662" name="Text Box 62"/>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793663" name="Oval 63"/>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3664" name="Text Box 64"/>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793665" name="Line 65"/>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3666" name="Text Box 66"/>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793667" name="AutoShape 67"/>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68" name="AutoShape 68"/>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71" name="AutoShape 71"/>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673" name="AutoShape 73"/>
          <p:cNvSpPr>
            <a:spLocks noChangeArrowheads="1"/>
          </p:cNvSpPr>
          <p:nvPr/>
        </p:nvSpPr>
        <p:spPr bwMode="auto">
          <a:xfrm>
            <a:off x="33528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93631">
                                            <p:txEl>
                                              <p:pRg st="0" end="0"/>
                                            </p:txEl>
                                          </p:spTgt>
                                        </p:tgtEl>
                                        <p:attrNameLst>
                                          <p:attrName>style.visibility</p:attrName>
                                        </p:attrNameLst>
                                      </p:cBhvr>
                                      <p:to>
                                        <p:strVal val="visible"/>
                                      </p:to>
                                    </p:set>
                                    <p:animEffect transition="in" filter="dissolve">
                                      <p:cBhvr>
                                        <p:cTn id="7" dur="500"/>
                                        <p:tgtEl>
                                          <p:spTgt spid="7936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93631">
                                            <p:txEl>
                                              <p:pRg st="1" end="1"/>
                                            </p:txEl>
                                          </p:spTgt>
                                        </p:tgtEl>
                                        <p:attrNameLst>
                                          <p:attrName>style.visibility</p:attrName>
                                        </p:attrNameLst>
                                      </p:cBhvr>
                                      <p:to>
                                        <p:strVal val="visible"/>
                                      </p:to>
                                    </p:set>
                                    <p:animEffect transition="in" filter="dissolve">
                                      <p:cBhvr>
                                        <p:cTn id="12" dur="500"/>
                                        <p:tgtEl>
                                          <p:spTgt spid="7936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93673"/>
                                        </p:tgtEl>
                                        <p:attrNameLst>
                                          <p:attrName>style.visibility</p:attrName>
                                        </p:attrNameLst>
                                      </p:cBhvr>
                                      <p:to>
                                        <p:strVal val="visible"/>
                                      </p:to>
                                    </p:set>
                                    <p:animEffect transition="in" filter="dissolve">
                                      <p:cBhvr>
                                        <p:cTn id="17" dur="500"/>
                                        <p:tgtEl>
                                          <p:spTgt spid="793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7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795679"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Left subtree of E is empty.</a:t>
            </a:r>
          </a:p>
          <a:p>
            <a:pPr marL="342900" indent="-342900">
              <a:spcBef>
                <a:spcPct val="20000"/>
              </a:spcBef>
              <a:buFontTx/>
              <a:buBlip>
                <a:blip r:embed="rId3"/>
              </a:buBlip>
            </a:pPr>
            <a:r>
              <a:rPr lang="en-US" sz="2000">
                <a:solidFill>
                  <a:schemeClr val="accent2"/>
                </a:solidFill>
                <a:cs typeface="Times New Roman" pitchFamily="18" charset="0"/>
              </a:rPr>
              <a:t>Therefore, visit node E.</a:t>
            </a:r>
          </a:p>
        </p:txBody>
      </p:sp>
      <p:sp>
        <p:nvSpPr>
          <p:cNvPr id="795680" name="Text Box 32"/>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795681" name="Text Box 33"/>
          <p:cNvSpPr txBox="1">
            <a:spLocks noChangeArrowheads="1"/>
          </p:cNvSpPr>
          <p:nvPr/>
        </p:nvSpPr>
        <p:spPr bwMode="auto">
          <a:xfrm>
            <a:off x="2514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795683" name="Text Box 35"/>
          <p:cNvSpPr txBox="1">
            <a:spLocks noChangeArrowheads="1"/>
          </p:cNvSpPr>
          <p:nvPr/>
        </p:nvSpPr>
        <p:spPr bwMode="auto">
          <a:xfrm>
            <a:off x="34290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a:t>
            </a:r>
          </a:p>
        </p:txBody>
      </p:sp>
      <p:sp>
        <p:nvSpPr>
          <p:cNvPr id="795684" name="Text Box 36"/>
          <p:cNvSpPr txBox="1">
            <a:spLocks noChangeArrowheads="1"/>
          </p:cNvSpPr>
          <p:nvPr/>
        </p:nvSpPr>
        <p:spPr bwMode="auto">
          <a:xfrm>
            <a:off x="2971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795689" name="Line 41"/>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5690" name="Line 42"/>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5691" name="Line 43"/>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5692" name="Line 44"/>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5693" name="Line 45"/>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5694" name="Line 46"/>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5695" name="Oval 47"/>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5696" name="Line 48"/>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5697" name="Line 49"/>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5698" name="Oval 50"/>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5699" name="Oval 51"/>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5700" name="Oval 52"/>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5701" name="Oval 53"/>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5702" name="Oval 54"/>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5703" name="Oval 55"/>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5704" name="Text Box 56"/>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795705" name="Text Box 57"/>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795706" name="Text Box 58"/>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795707" name="Text Box 59"/>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795708" name="Text Box 60"/>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795709" name="Text Box 61"/>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795710" name="Text Box 62"/>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795711" name="Oval 63"/>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5712" name="Text Box 64"/>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795713" name="Oval 65"/>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5714" name="Text Box 66"/>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795715" name="Line 67"/>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5716" name="Text Box 68"/>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795717" name="AutoShape 69"/>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5718" name="AutoShape 70"/>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5719" name="AutoShape 71"/>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5720" name="AutoShape 72"/>
          <p:cNvSpPr>
            <a:spLocks noChangeArrowheads="1"/>
          </p:cNvSpPr>
          <p:nvPr/>
        </p:nvSpPr>
        <p:spPr bwMode="auto">
          <a:xfrm>
            <a:off x="33528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5721" name="AutoShape 73"/>
          <p:cNvSpPr>
            <a:spLocks noChangeArrowheads="1"/>
          </p:cNvSpPr>
          <p:nvPr/>
        </p:nvSpPr>
        <p:spPr bwMode="auto">
          <a:xfrm>
            <a:off x="33528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95679">
                                            <p:txEl>
                                              <p:pRg st="0" end="0"/>
                                            </p:txEl>
                                          </p:spTgt>
                                        </p:tgtEl>
                                        <p:attrNameLst>
                                          <p:attrName>style.visibility</p:attrName>
                                        </p:attrNameLst>
                                      </p:cBhvr>
                                      <p:to>
                                        <p:strVal val="visible"/>
                                      </p:to>
                                    </p:set>
                                    <p:animEffect transition="in" filter="dissolve">
                                      <p:cBhvr>
                                        <p:cTn id="7" dur="500"/>
                                        <p:tgtEl>
                                          <p:spTgt spid="7956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95679">
                                            <p:txEl>
                                              <p:pRg st="1" end="1"/>
                                            </p:txEl>
                                          </p:spTgt>
                                        </p:tgtEl>
                                        <p:attrNameLst>
                                          <p:attrName>style.visibility</p:attrName>
                                        </p:attrNameLst>
                                      </p:cBhvr>
                                      <p:to>
                                        <p:strVal val="visible"/>
                                      </p:to>
                                    </p:set>
                                    <p:animEffect transition="in" filter="dissolve">
                                      <p:cBhvr>
                                        <p:cTn id="12" dur="500"/>
                                        <p:tgtEl>
                                          <p:spTgt spid="7956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95683"/>
                                        </p:tgtEl>
                                        <p:attrNameLst>
                                          <p:attrName>style.visibility</p:attrName>
                                        </p:attrNameLst>
                                      </p:cBhvr>
                                      <p:to>
                                        <p:strVal val="visible"/>
                                      </p:to>
                                    </p:set>
                                    <p:animEffect transition="in" filter="dissolve">
                                      <p:cBhvr>
                                        <p:cTn id="17" dur="500"/>
                                        <p:tgtEl>
                                          <p:spTgt spid="7956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xit" presetSubtype="0" fill="hold" grpId="0" nodeType="clickEffect">
                                  <p:stCondLst>
                                    <p:cond delay="0"/>
                                  </p:stCondLst>
                                  <p:childTnLst>
                                    <p:animEffect transition="out" filter="dissolve">
                                      <p:cBhvr>
                                        <p:cTn id="21" dur="500"/>
                                        <p:tgtEl>
                                          <p:spTgt spid="795720"/>
                                        </p:tgtEl>
                                      </p:cBhvr>
                                    </p:animEffect>
                                    <p:set>
                                      <p:cBhvr>
                                        <p:cTn id="22" dur="1" fill="hold">
                                          <p:stCondLst>
                                            <p:cond delay="499"/>
                                          </p:stCondLst>
                                        </p:cTn>
                                        <p:tgtEl>
                                          <p:spTgt spid="795720"/>
                                        </p:tgtEl>
                                        <p:attrNameLst>
                                          <p:attrName>style.visibility</p:attrName>
                                        </p:attrNameLst>
                                      </p:cBhvr>
                                      <p:to>
                                        <p:strVal val="hidden"/>
                                      </p:to>
                                    </p:set>
                                  </p:childTnLst>
                                </p:cTn>
                              </p:par>
                              <p:par>
                                <p:cTn id="23" presetID="9" presetClass="entr" presetSubtype="0" fill="hold" grpId="0" nodeType="withEffect">
                                  <p:stCondLst>
                                    <p:cond delay="0"/>
                                  </p:stCondLst>
                                  <p:childTnLst>
                                    <p:set>
                                      <p:cBhvr>
                                        <p:cTn id="24" dur="1" fill="hold">
                                          <p:stCondLst>
                                            <p:cond delay="0"/>
                                          </p:stCondLst>
                                        </p:cTn>
                                        <p:tgtEl>
                                          <p:spTgt spid="795721"/>
                                        </p:tgtEl>
                                        <p:attrNameLst>
                                          <p:attrName>style.visibility</p:attrName>
                                        </p:attrNameLst>
                                      </p:cBhvr>
                                      <p:to>
                                        <p:strVal val="visible"/>
                                      </p:to>
                                    </p:set>
                                    <p:animEffect transition="in" filter="dissolve">
                                      <p:cBhvr>
                                        <p:cTn id="25" dur="500"/>
                                        <p:tgtEl>
                                          <p:spTgt spid="795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83" grpId="0"/>
      <p:bldP spid="795720" grpId="0" animBg="1"/>
      <p:bldP spid="7957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6167438"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290820"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A tree is a nonlinear data structure that represent a hierarchical relationship among the various data elements.</a:t>
            </a:r>
          </a:p>
        </p:txBody>
      </p:sp>
      <p:sp>
        <p:nvSpPr>
          <p:cNvPr id="290822" name="Line 6"/>
          <p:cNvSpPr>
            <a:spLocks noChangeShapeType="1"/>
          </p:cNvSpPr>
          <p:nvPr/>
        </p:nvSpPr>
        <p:spPr bwMode="auto">
          <a:xfrm flipH="1">
            <a:off x="4814888" y="39624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23" name="Line 7"/>
          <p:cNvSpPr>
            <a:spLocks noChangeShapeType="1"/>
          </p:cNvSpPr>
          <p:nvPr/>
        </p:nvSpPr>
        <p:spPr bwMode="auto">
          <a:xfrm>
            <a:off x="6034088" y="48768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24" name="Line 8"/>
          <p:cNvSpPr>
            <a:spLocks noChangeShapeType="1"/>
          </p:cNvSpPr>
          <p:nvPr/>
        </p:nvSpPr>
        <p:spPr bwMode="auto">
          <a:xfrm>
            <a:off x="5272088" y="38862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25" name="Line 9"/>
          <p:cNvSpPr>
            <a:spLocks noChangeShapeType="1"/>
          </p:cNvSpPr>
          <p:nvPr/>
        </p:nvSpPr>
        <p:spPr bwMode="auto">
          <a:xfrm>
            <a:off x="4129088" y="3962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26" name="Line 10"/>
          <p:cNvSpPr>
            <a:spLocks noChangeShapeType="1"/>
          </p:cNvSpPr>
          <p:nvPr/>
        </p:nvSpPr>
        <p:spPr bwMode="auto">
          <a:xfrm flipH="1">
            <a:off x="3138488" y="3124200"/>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27" name="Oval 11"/>
          <p:cNvSpPr>
            <a:spLocks noChangeArrowheads="1"/>
          </p:cNvSpPr>
          <p:nvPr/>
        </p:nvSpPr>
        <p:spPr bwMode="auto">
          <a:xfrm>
            <a:off x="3900488" y="2819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90828" name="Oval 12"/>
          <p:cNvSpPr>
            <a:spLocks noChangeArrowheads="1"/>
          </p:cNvSpPr>
          <p:nvPr/>
        </p:nvSpPr>
        <p:spPr bwMode="auto">
          <a:xfrm>
            <a:off x="2757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90829" name="Line 13"/>
          <p:cNvSpPr>
            <a:spLocks noChangeShapeType="1"/>
          </p:cNvSpPr>
          <p:nvPr/>
        </p:nvSpPr>
        <p:spPr bwMode="auto">
          <a:xfrm>
            <a:off x="4357688" y="31242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30" name="Oval 14"/>
          <p:cNvSpPr>
            <a:spLocks noChangeArrowheads="1"/>
          </p:cNvSpPr>
          <p:nvPr/>
        </p:nvSpPr>
        <p:spPr bwMode="auto">
          <a:xfrm>
            <a:off x="49672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90831" name="Line 15"/>
          <p:cNvSpPr>
            <a:spLocks noChangeShapeType="1"/>
          </p:cNvSpPr>
          <p:nvPr/>
        </p:nvSpPr>
        <p:spPr bwMode="auto">
          <a:xfrm>
            <a:off x="4129088" y="32766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32" name="Oval 16"/>
          <p:cNvSpPr>
            <a:spLocks noChangeArrowheads="1"/>
          </p:cNvSpPr>
          <p:nvPr/>
        </p:nvSpPr>
        <p:spPr bwMode="auto">
          <a:xfrm>
            <a:off x="3900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90833" name="Line 17"/>
          <p:cNvSpPr>
            <a:spLocks noChangeShapeType="1"/>
          </p:cNvSpPr>
          <p:nvPr/>
        </p:nvSpPr>
        <p:spPr bwMode="auto">
          <a:xfrm flipH="1">
            <a:off x="2071688" y="38862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34" name="Oval 18"/>
          <p:cNvSpPr>
            <a:spLocks noChangeArrowheads="1"/>
          </p:cNvSpPr>
          <p:nvPr/>
        </p:nvSpPr>
        <p:spPr bwMode="auto">
          <a:xfrm>
            <a:off x="17668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90835" name="Oval 19"/>
          <p:cNvSpPr>
            <a:spLocks noChangeArrowheads="1"/>
          </p:cNvSpPr>
          <p:nvPr/>
        </p:nvSpPr>
        <p:spPr bwMode="auto">
          <a:xfrm>
            <a:off x="2300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90836" name="Line 20"/>
          <p:cNvSpPr>
            <a:spLocks noChangeShapeType="1"/>
          </p:cNvSpPr>
          <p:nvPr/>
        </p:nvSpPr>
        <p:spPr bwMode="auto">
          <a:xfrm flipH="1">
            <a:off x="2605088" y="39624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37" name="Oval 21"/>
          <p:cNvSpPr>
            <a:spLocks noChangeArrowheads="1"/>
          </p:cNvSpPr>
          <p:nvPr/>
        </p:nvSpPr>
        <p:spPr bwMode="auto">
          <a:xfrm>
            <a:off x="28336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90838" name="Line 22"/>
          <p:cNvSpPr>
            <a:spLocks noChangeShapeType="1"/>
          </p:cNvSpPr>
          <p:nvPr/>
        </p:nvSpPr>
        <p:spPr bwMode="auto">
          <a:xfrm>
            <a:off x="2986088" y="40386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39" name="Oval 23"/>
          <p:cNvSpPr>
            <a:spLocks noChangeArrowheads="1"/>
          </p:cNvSpPr>
          <p:nvPr/>
        </p:nvSpPr>
        <p:spPr bwMode="auto">
          <a:xfrm>
            <a:off x="33670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90840" name="Line 24"/>
          <p:cNvSpPr>
            <a:spLocks noChangeShapeType="1"/>
          </p:cNvSpPr>
          <p:nvPr/>
        </p:nvSpPr>
        <p:spPr bwMode="auto">
          <a:xfrm>
            <a:off x="3138488" y="39624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41" name="Oval 25"/>
          <p:cNvSpPr>
            <a:spLocks noChangeArrowheads="1"/>
          </p:cNvSpPr>
          <p:nvPr/>
        </p:nvSpPr>
        <p:spPr bwMode="auto">
          <a:xfrm>
            <a:off x="39004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90842" name="Oval 26"/>
          <p:cNvSpPr>
            <a:spLocks noChangeArrowheads="1"/>
          </p:cNvSpPr>
          <p:nvPr/>
        </p:nvSpPr>
        <p:spPr bwMode="auto">
          <a:xfrm>
            <a:off x="4586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90843" name="Oval 27"/>
          <p:cNvSpPr>
            <a:spLocks noChangeArrowheads="1"/>
          </p:cNvSpPr>
          <p:nvPr/>
        </p:nvSpPr>
        <p:spPr bwMode="auto">
          <a:xfrm>
            <a:off x="5653088" y="44958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90844" name="Line 28"/>
          <p:cNvSpPr>
            <a:spLocks noChangeShapeType="1"/>
          </p:cNvSpPr>
          <p:nvPr/>
        </p:nvSpPr>
        <p:spPr bwMode="auto">
          <a:xfrm flipH="1">
            <a:off x="5424488" y="48768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0845" name="Oval 29"/>
          <p:cNvSpPr>
            <a:spLocks noChangeArrowheads="1"/>
          </p:cNvSpPr>
          <p:nvPr/>
        </p:nvSpPr>
        <p:spPr bwMode="auto">
          <a:xfrm>
            <a:off x="52720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90846" name="Oval 30"/>
          <p:cNvSpPr>
            <a:spLocks noChangeArrowheads="1"/>
          </p:cNvSpPr>
          <p:nvPr/>
        </p:nvSpPr>
        <p:spPr bwMode="auto">
          <a:xfrm>
            <a:off x="61102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90847" name="Text Box 31"/>
          <p:cNvSpPr txBox="1">
            <a:spLocks noChangeArrowheads="1"/>
          </p:cNvSpPr>
          <p:nvPr/>
        </p:nvSpPr>
        <p:spPr bwMode="auto">
          <a:xfrm>
            <a:off x="3976688" y="28400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A</a:t>
            </a:r>
          </a:p>
        </p:txBody>
      </p:sp>
      <p:sp>
        <p:nvSpPr>
          <p:cNvPr id="290848" name="Text Box 32"/>
          <p:cNvSpPr txBox="1">
            <a:spLocks noChangeArrowheads="1"/>
          </p:cNvSpPr>
          <p:nvPr/>
        </p:nvSpPr>
        <p:spPr bwMode="auto">
          <a:xfrm>
            <a:off x="2833688" y="35956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B</a:t>
            </a:r>
          </a:p>
        </p:txBody>
      </p:sp>
      <p:sp>
        <p:nvSpPr>
          <p:cNvPr id="290849" name="Text Box 33"/>
          <p:cNvSpPr txBox="1">
            <a:spLocks noChangeArrowheads="1"/>
          </p:cNvSpPr>
          <p:nvPr/>
        </p:nvSpPr>
        <p:spPr bwMode="auto">
          <a:xfrm>
            <a:off x="39766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C</a:t>
            </a:r>
          </a:p>
        </p:txBody>
      </p:sp>
      <p:sp>
        <p:nvSpPr>
          <p:cNvPr id="290850" name="Text Box 34"/>
          <p:cNvSpPr txBox="1">
            <a:spLocks noChangeArrowheads="1"/>
          </p:cNvSpPr>
          <p:nvPr/>
        </p:nvSpPr>
        <p:spPr bwMode="auto">
          <a:xfrm>
            <a:off x="50434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D</a:t>
            </a:r>
          </a:p>
        </p:txBody>
      </p:sp>
      <p:sp>
        <p:nvSpPr>
          <p:cNvPr id="290851" name="Text Box 35"/>
          <p:cNvSpPr txBox="1">
            <a:spLocks noChangeArrowheads="1"/>
          </p:cNvSpPr>
          <p:nvPr/>
        </p:nvSpPr>
        <p:spPr bwMode="auto">
          <a:xfrm>
            <a:off x="4033838" y="457200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I</a:t>
            </a:r>
          </a:p>
        </p:txBody>
      </p:sp>
      <p:sp>
        <p:nvSpPr>
          <p:cNvPr id="290852" name="Text Box 36"/>
          <p:cNvSpPr txBox="1">
            <a:spLocks noChangeArrowheads="1"/>
          </p:cNvSpPr>
          <p:nvPr/>
        </p:nvSpPr>
        <p:spPr bwMode="auto">
          <a:xfrm>
            <a:off x="4662488" y="4572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J</a:t>
            </a:r>
          </a:p>
        </p:txBody>
      </p:sp>
      <p:sp>
        <p:nvSpPr>
          <p:cNvPr id="290853" name="Text Box 37"/>
          <p:cNvSpPr txBox="1">
            <a:spLocks noChangeArrowheads="1"/>
          </p:cNvSpPr>
          <p:nvPr/>
        </p:nvSpPr>
        <p:spPr bwMode="auto">
          <a:xfrm>
            <a:off x="3443288" y="45862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H</a:t>
            </a:r>
          </a:p>
        </p:txBody>
      </p:sp>
      <p:sp>
        <p:nvSpPr>
          <p:cNvPr id="290854" name="Text Box 38"/>
          <p:cNvSpPr txBox="1">
            <a:spLocks noChangeArrowheads="1"/>
          </p:cNvSpPr>
          <p:nvPr/>
        </p:nvSpPr>
        <p:spPr bwMode="auto">
          <a:xfrm>
            <a:off x="5729288" y="44958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K</a:t>
            </a:r>
          </a:p>
        </p:txBody>
      </p:sp>
      <p:sp>
        <p:nvSpPr>
          <p:cNvPr id="290855" name="Text Box 39"/>
          <p:cNvSpPr txBox="1">
            <a:spLocks noChangeArrowheads="1"/>
          </p:cNvSpPr>
          <p:nvPr/>
        </p:nvSpPr>
        <p:spPr bwMode="auto">
          <a:xfrm>
            <a:off x="2909888" y="45720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G</a:t>
            </a:r>
          </a:p>
        </p:txBody>
      </p:sp>
      <p:sp>
        <p:nvSpPr>
          <p:cNvPr id="290856" name="Text Box 40"/>
          <p:cNvSpPr txBox="1">
            <a:spLocks noChangeArrowheads="1"/>
          </p:cNvSpPr>
          <p:nvPr/>
        </p:nvSpPr>
        <p:spPr bwMode="auto">
          <a:xfrm>
            <a:off x="5348288" y="519588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L</a:t>
            </a:r>
          </a:p>
        </p:txBody>
      </p:sp>
      <p:sp>
        <p:nvSpPr>
          <p:cNvPr id="290857" name="Text Box 41"/>
          <p:cNvSpPr txBox="1">
            <a:spLocks noChangeArrowheads="1"/>
          </p:cNvSpPr>
          <p:nvPr/>
        </p:nvSpPr>
        <p:spPr bwMode="auto">
          <a:xfrm>
            <a:off x="6192838" y="5195888"/>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M</a:t>
            </a:r>
          </a:p>
        </p:txBody>
      </p:sp>
      <p:sp>
        <p:nvSpPr>
          <p:cNvPr id="290858" name="Text Box 42"/>
          <p:cNvSpPr txBox="1">
            <a:spLocks noChangeArrowheads="1"/>
          </p:cNvSpPr>
          <p:nvPr/>
        </p:nvSpPr>
        <p:spPr bwMode="auto">
          <a:xfrm>
            <a:off x="2376488" y="45720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F</a:t>
            </a:r>
          </a:p>
        </p:txBody>
      </p:sp>
      <p:sp>
        <p:nvSpPr>
          <p:cNvPr id="290859" name="Text Box 43"/>
          <p:cNvSpPr txBox="1">
            <a:spLocks noChangeArrowheads="1"/>
          </p:cNvSpPr>
          <p:nvPr/>
        </p:nvSpPr>
        <p:spPr bwMode="auto">
          <a:xfrm>
            <a:off x="1811338" y="45862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E</a:t>
            </a:r>
          </a:p>
        </p:txBody>
      </p:sp>
      <p:sp>
        <p:nvSpPr>
          <p:cNvPr id="290860" name="Text Box 44"/>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Defining Trees</a:t>
            </a:r>
          </a:p>
        </p:txBody>
      </p:sp>
      <p:sp>
        <p:nvSpPr>
          <p:cNvPr id="290861" name="Rectangle 45"/>
          <p:cNvSpPr>
            <a:spLocks noChangeArrowheads="1"/>
          </p:cNvSpPr>
          <p:nvPr/>
        </p:nvSpPr>
        <p:spPr bwMode="auto">
          <a:xfrm>
            <a:off x="1525588" y="1600200"/>
            <a:ext cx="7315200"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Trees are used in applications in which the relation between data elements needs to be represented in a hierarchy.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90820">
                                            <p:txEl>
                                              <p:pRg st="0" end="0"/>
                                            </p:txEl>
                                          </p:spTgt>
                                        </p:tgtEl>
                                        <p:attrNameLst>
                                          <p:attrName>style.visibility</p:attrName>
                                        </p:attrNameLst>
                                      </p:cBhvr>
                                      <p:to>
                                        <p:strVal val="visible"/>
                                      </p:to>
                                    </p:set>
                                    <p:animEffect transition="in" filter="dissolve">
                                      <p:cBhvr>
                                        <p:cTn id="7" dur="500"/>
                                        <p:tgtEl>
                                          <p:spTgt spid="290820">
                                            <p:txEl>
                                              <p:pRg st="0" end="0"/>
                                            </p:txEl>
                                          </p:spTgt>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290818"/>
                                        </p:tgtEl>
                                        <p:attrNameLst>
                                          <p:attrName>style.visibility</p:attrName>
                                        </p:attrNameLst>
                                      </p:cBhvr>
                                      <p:to>
                                        <p:strVal val="visible"/>
                                      </p:to>
                                    </p:set>
                                    <p:animEffect transition="in" filter="dissolve">
                                      <p:cBhvr>
                                        <p:cTn id="10" dur="500"/>
                                        <p:tgtEl>
                                          <p:spTgt spid="29081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90822"/>
                                        </p:tgtEl>
                                        <p:attrNameLst>
                                          <p:attrName>style.visibility</p:attrName>
                                        </p:attrNameLst>
                                      </p:cBhvr>
                                      <p:to>
                                        <p:strVal val="visible"/>
                                      </p:to>
                                    </p:set>
                                    <p:animEffect transition="in" filter="dissolve">
                                      <p:cBhvr>
                                        <p:cTn id="13" dur="500"/>
                                        <p:tgtEl>
                                          <p:spTgt spid="29082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90823"/>
                                        </p:tgtEl>
                                        <p:attrNameLst>
                                          <p:attrName>style.visibility</p:attrName>
                                        </p:attrNameLst>
                                      </p:cBhvr>
                                      <p:to>
                                        <p:strVal val="visible"/>
                                      </p:to>
                                    </p:set>
                                    <p:animEffect transition="in" filter="dissolve">
                                      <p:cBhvr>
                                        <p:cTn id="16" dur="500"/>
                                        <p:tgtEl>
                                          <p:spTgt spid="29082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0824"/>
                                        </p:tgtEl>
                                        <p:attrNameLst>
                                          <p:attrName>style.visibility</p:attrName>
                                        </p:attrNameLst>
                                      </p:cBhvr>
                                      <p:to>
                                        <p:strVal val="visible"/>
                                      </p:to>
                                    </p:set>
                                    <p:animEffect transition="in" filter="dissolve">
                                      <p:cBhvr>
                                        <p:cTn id="19" dur="500"/>
                                        <p:tgtEl>
                                          <p:spTgt spid="29082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90825"/>
                                        </p:tgtEl>
                                        <p:attrNameLst>
                                          <p:attrName>style.visibility</p:attrName>
                                        </p:attrNameLst>
                                      </p:cBhvr>
                                      <p:to>
                                        <p:strVal val="visible"/>
                                      </p:to>
                                    </p:set>
                                    <p:animEffect transition="in" filter="dissolve">
                                      <p:cBhvr>
                                        <p:cTn id="22" dur="500"/>
                                        <p:tgtEl>
                                          <p:spTgt spid="29082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90826"/>
                                        </p:tgtEl>
                                        <p:attrNameLst>
                                          <p:attrName>style.visibility</p:attrName>
                                        </p:attrNameLst>
                                      </p:cBhvr>
                                      <p:to>
                                        <p:strVal val="visible"/>
                                      </p:to>
                                    </p:set>
                                    <p:animEffect transition="in" filter="dissolve">
                                      <p:cBhvr>
                                        <p:cTn id="25" dur="500"/>
                                        <p:tgtEl>
                                          <p:spTgt spid="29082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90827"/>
                                        </p:tgtEl>
                                        <p:attrNameLst>
                                          <p:attrName>style.visibility</p:attrName>
                                        </p:attrNameLst>
                                      </p:cBhvr>
                                      <p:to>
                                        <p:strVal val="visible"/>
                                      </p:to>
                                    </p:set>
                                    <p:animEffect transition="in" filter="dissolve">
                                      <p:cBhvr>
                                        <p:cTn id="28" dur="500"/>
                                        <p:tgtEl>
                                          <p:spTgt spid="29082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90828"/>
                                        </p:tgtEl>
                                        <p:attrNameLst>
                                          <p:attrName>style.visibility</p:attrName>
                                        </p:attrNameLst>
                                      </p:cBhvr>
                                      <p:to>
                                        <p:strVal val="visible"/>
                                      </p:to>
                                    </p:set>
                                    <p:animEffect transition="in" filter="dissolve">
                                      <p:cBhvr>
                                        <p:cTn id="31" dur="500"/>
                                        <p:tgtEl>
                                          <p:spTgt spid="29082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90829"/>
                                        </p:tgtEl>
                                        <p:attrNameLst>
                                          <p:attrName>style.visibility</p:attrName>
                                        </p:attrNameLst>
                                      </p:cBhvr>
                                      <p:to>
                                        <p:strVal val="visible"/>
                                      </p:to>
                                    </p:set>
                                    <p:animEffect transition="in" filter="dissolve">
                                      <p:cBhvr>
                                        <p:cTn id="34" dur="500"/>
                                        <p:tgtEl>
                                          <p:spTgt spid="29082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90830"/>
                                        </p:tgtEl>
                                        <p:attrNameLst>
                                          <p:attrName>style.visibility</p:attrName>
                                        </p:attrNameLst>
                                      </p:cBhvr>
                                      <p:to>
                                        <p:strVal val="visible"/>
                                      </p:to>
                                    </p:set>
                                    <p:animEffect transition="in" filter="dissolve">
                                      <p:cBhvr>
                                        <p:cTn id="37" dur="500"/>
                                        <p:tgtEl>
                                          <p:spTgt spid="29083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90831"/>
                                        </p:tgtEl>
                                        <p:attrNameLst>
                                          <p:attrName>style.visibility</p:attrName>
                                        </p:attrNameLst>
                                      </p:cBhvr>
                                      <p:to>
                                        <p:strVal val="visible"/>
                                      </p:to>
                                    </p:set>
                                    <p:animEffect transition="in" filter="dissolve">
                                      <p:cBhvr>
                                        <p:cTn id="40" dur="500"/>
                                        <p:tgtEl>
                                          <p:spTgt spid="29083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0832"/>
                                        </p:tgtEl>
                                        <p:attrNameLst>
                                          <p:attrName>style.visibility</p:attrName>
                                        </p:attrNameLst>
                                      </p:cBhvr>
                                      <p:to>
                                        <p:strVal val="visible"/>
                                      </p:to>
                                    </p:set>
                                    <p:animEffect transition="in" filter="dissolve">
                                      <p:cBhvr>
                                        <p:cTn id="43" dur="500"/>
                                        <p:tgtEl>
                                          <p:spTgt spid="2908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90833"/>
                                        </p:tgtEl>
                                        <p:attrNameLst>
                                          <p:attrName>style.visibility</p:attrName>
                                        </p:attrNameLst>
                                      </p:cBhvr>
                                      <p:to>
                                        <p:strVal val="visible"/>
                                      </p:to>
                                    </p:set>
                                    <p:animEffect transition="in" filter="dissolve">
                                      <p:cBhvr>
                                        <p:cTn id="46" dur="500"/>
                                        <p:tgtEl>
                                          <p:spTgt spid="29083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90834"/>
                                        </p:tgtEl>
                                        <p:attrNameLst>
                                          <p:attrName>style.visibility</p:attrName>
                                        </p:attrNameLst>
                                      </p:cBhvr>
                                      <p:to>
                                        <p:strVal val="visible"/>
                                      </p:to>
                                    </p:set>
                                    <p:animEffect transition="in" filter="dissolve">
                                      <p:cBhvr>
                                        <p:cTn id="49" dur="500"/>
                                        <p:tgtEl>
                                          <p:spTgt spid="2908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90835"/>
                                        </p:tgtEl>
                                        <p:attrNameLst>
                                          <p:attrName>style.visibility</p:attrName>
                                        </p:attrNameLst>
                                      </p:cBhvr>
                                      <p:to>
                                        <p:strVal val="visible"/>
                                      </p:to>
                                    </p:set>
                                    <p:animEffect transition="in" filter="dissolve">
                                      <p:cBhvr>
                                        <p:cTn id="52" dur="500"/>
                                        <p:tgtEl>
                                          <p:spTgt spid="29083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90836"/>
                                        </p:tgtEl>
                                        <p:attrNameLst>
                                          <p:attrName>style.visibility</p:attrName>
                                        </p:attrNameLst>
                                      </p:cBhvr>
                                      <p:to>
                                        <p:strVal val="visible"/>
                                      </p:to>
                                    </p:set>
                                    <p:animEffect transition="in" filter="dissolve">
                                      <p:cBhvr>
                                        <p:cTn id="55" dur="500"/>
                                        <p:tgtEl>
                                          <p:spTgt spid="29083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90837"/>
                                        </p:tgtEl>
                                        <p:attrNameLst>
                                          <p:attrName>style.visibility</p:attrName>
                                        </p:attrNameLst>
                                      </p:cBhvr>
                                      <p:to>
                                        <p:strVal val="visible"/>
                                      </p:to>
                                    </p:set>
                                    <p:animEffect transition="in" filter="dissolve">
                                      <p:cBhvr>
                                        <p:cTn id="58" dur="500"/>
                                        <p:tgtEl>
                                          <p:spTgt spid="2908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90838"/>
                                        </p:tgtEl>
                                        <p:attrNameLst>
                                          <p:attrName>style.visibility</p:attrName>
                                        </p:attrNameLst>
                                      </p:cBhvr>
                                      <p:to>
                                        <p:strVal val="visible"/>
                                      </p:to>
                                    </p:set>
                                    <p:animEffect transition="in" filter="dissolve">
                                      <p:cBhvr>
                                        <p:cTn id="61" dur="500"/>
                                        <p:tgtEl>
                                          <p:spTgt spid="2908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90839"/>
                                        </p:tgtEl>
                                        <p:attrNameLst>
                                          <p:attrName>style.visibility</p:attrName>
                                        </p:attrNameLst>
                                      </p:cBhvr>
                                      <p:to>
                                        <p:strVal val="visible"/>
                                      </p:to>
                                    </p:set>
                                    <p:animEffect transition="in" filter="dissolve">
                                      <p:cBhvr>
                                        <p:cTn id="64" dur="500"/>
                                        <p:tgtEl>
                                          <p:spTgt spid="2908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90840"/>
                                        </p:tgtEl>
                                        <p:attrNameLst>
                                          <p:attrName>style.visibility</p:attrName>
                                        </p:attrNameLst>
                                      </p:cBhvr>
                                      <p:to>
                                        <p:strVal val="visible"/>
                                      </p:to>
                                    </p:set>
                                    <p:animEffect transition="in" filter="dissolve">
                                      <p:cBhvr>
                                        <p:cTn id="67" dur="500"/>
                                        <p:tgtEl>
                                          <p:spTgt spid="29084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90841"/>
                                        </p:tgtEl>
                                        <p:attrNameLst>
                                          <p:attrName>style.visibility</p:attrName>
                                        </p:attrNameLst>
                                      </p:cBhvr>
                                      <p:to>
                                        <p:strVal val="visible"/>
                                      </p:to>
                                    </p:set>
                                    <p:animEffect transition="in" filter="dissolve">
                                      <p:cBhvr>
                                        <p:cTn id="70" dur="500"/>
                                        <p:tgtEl>
                                          <p:spTgt spid="29084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90842"/>
                                        </p:tgtEl>
                                        <p:attrNameLst>
                                          <p:attrName>style.visibility</p:attrName>
                                        </p:attrNameLst>
                                      </p:cBhvr>
                                      <p:to>
                                        <p:strVal val="visible"/>
                                      </p:to>
                                    </p:set>
                                    <p:animEffect transition="in" filter="dissolve">
                                      <p:cBhvr>
                                        <p:cTn id="73" dur="500"/>
                                        <p:tgtEl>
                                          <p:spTgt spid="29084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90843"/>
                                        </p:tgtEl>
                                        <p:attrNameLst>
                                          <p:attrName>style.visibility</p:attrName>
                                        </p:attrNameLst>
                                      </p:cBhvr>
                                      <p:to>
                                        <p:strVal val="visible"/>
                                      </p:to>
                                    </p:set>
                                    <p:animEffect transition="in" filter="dissolve">
                                      <p:cBhvr>
                                        <p:cTn id="76" dur="500"/>
                                        <p:tgtEl>
                                          <p:spTgt spid="29084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90844"/>
                                        </p:tgtEl>
                                        <p:attrNameLst>
                                          <p:attrName>style.visibility</p:attrName>
                                        </p:attrNameLst>
                                      </p:cBhvr>
                                      <p:to>
                                        <p:strVal val="visible"/>
                                      </p:to>
                                    </p:set>
                                    <p:animEffect transition="in" filter="dissolve">
                                      <p:cBhvr>
                                        <p:cTn id="79" dur="500"/>
                                        <p:tgtEl>
                                          <p:spTgt spid="29084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0845"/>
                                        </p:tgtEl>
                                        <p:attrNameLst>
                                          <p:attrName>style.visibility</p:attrName>
                                        </p:attrNameLst>
                                      </p:cBhvr>
                                      <p:to>
                                        <p:strVal val="visible"/>
                                      </p:to>
                                    </p:set>
                                    <p:animEffect transition="in" filter="dissolve">
                                      <p:cBhvr>
                                        <p:cTn id="82" dur="500"/>
                                        <p:tgtEl>
                                          <p:spTgt spid="29084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90846"/>
                                        </p:tgtEl>
                                        <p:attrNameLst>
                                          <p:attrName>style.visibility</p:attrName>
                                        </p:attrNameLst>
                                      </p:cBhvr>
                                      <p:to>
                                        <p:strVal val="visible"/>
                                      </p:to>
                                    </p:set>
                                    <p:animEffect transition="in" filter="dissolve">
                                      <p:cBhvr>
                                        <p:cTn id="85" dur="500"/>
                                        <p:tgtEl>
                                          <p:spTgt spid="29084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90847"/>
                                        </p:tgtEl>
                                        <p:attrNameLst>
                                          <p:attrName>style.visibility</p:attrName>
                                        </p:attrNameLst>
                                      </p:cBhvr>
                                      <p:to>
                                        <p:strVal val="visible"/>
                                      </p:to>
                                    </p:set>
                                    <p:animEffect transition="in" filter="dissolve">
                                      <p:cBhvr>
                                        <p:cTn id="88" dur="500"/>
                                        <p:tgtEl>
                                          <p:spTgt spid="29084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90848"/>
                                        </p:tgtEl>
                                        <p:attrNameLst>
                                          <p:attrName>style.visibility</p:attrName>
                                        </p:attrNameLst>
                                      </p:cBhvr>
                                      <p:to>
                                        <p:strVal val="visible"/>
                                      </p:to>
                                    </p:set>
                                    <p:animEffect transition="in" filter="dissolve">
                                      <p:cBhvr>
                                        <p:cTn id="91" dur="500"/>
                                        <p:tgtEl>
                                          <p:spTgt spid="29084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90849"/>
                                        </p:tgtEl>
                                        <p:attrNameLst>
                                          <p:attrName>style.visibility</p:attrName>
                                        </p:attrNameLst>
                                      </p:cBhvr>
                                      <p:to>
                                        <p:strVal val="visible"/>
                                      </p:to>
                                    </p:set>
                                    <p:animEffect transition="in" filter="dissolve">
                                      <p:cBhvr>
                                        <p:cTn id="94" dur="500"/>
                                        <p:tgtEl>
                                          <p:spTgt spid="290849"/>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90850"/>
                                        </p:tgtEl>
                                        <p:attrNameLst>
                                          <p:attrName>style.visibility</p:attrName>
                                        </p:attrNameLst>
                                      </p:cBhvr>
                                      <p:to>
                                        <p:strVal val="visible"/>
                                      </p:to>
                                    </p:set>
                                    <p:animEffect transition="in" filter="dissolve">
                                      <p:cBhvr>
                                        <p:cTn id="97" dur="500"/>
                                        <p:tgtEl>
                                          <p:spTgt spid="290850"/>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90851"/>
                                        </p:tgtEl>
                                        <p:attrNameLst>
                                          <p:attrName>style.visibility</p:attrName>
                                        </p:attrNameLst>
                                      </p:cBhvr>
                                      <p:to>
                                        <p:strVal val="visible"/>
                                      </p:to>
                                    </p:set>
                                    <p:animEffect transition="in" filter="dissolve">
                                      <p:cBhvr>
                                        <p:cTn id="100" dur="500"/>
                                        <p:tgtEl>
                                          <p:spTgt spid="29085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290852"/>
                                        </p:tgtEl>
                                        <p:attrNameLst>
                                          <p:attrName>style.visibility</p:attrName>
                                        </p:attrNameLst>
                                      </p:cBhvr>
                                      <p:to>
                                        <p:strVal val="visible"/>
                                      </p:to>
                                    </p:set>
                                    <p:animEffect transition="in" filter="dissolve">
                                      <p:cBhvr>
                                        <p:cTn id="103" dur="500"/>
                                        <p:tgtEl>
                                          <p:spTgt spid="29085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290853"/>
                                        </p:tgtEl>
                                        <p:attrNameLst>
                                          <p:attrName>style.visibility</p:attrName>
                                        </p:attrNameLst>
                                      </p:cBhvr>
                                      <p:to>
                                        <p:strVal val="visible"/>
                                      </p:to>
                                    </p:set>
                                    <p:animEffect transition="in" filter="dissolve">
                                      <p:cBhvr>
                                        <p:cTn id="106" dur="500"/>
                                        <p:tgtEl>
                                          <p:spTgt spid="290853"/>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290854"/>
                                        </p:tgtEl>
                                        <p:attrNameLst>
                                          <p:attrName>style.visibility</p:attrName>
                                        </p:attrNameLst>
                                      </p:cBhvr>
                                      <p:to>
                                        <p:strVal val="visible"/>
                                      </p:to>
                                    </p:set>
                                    <p:animEffect transition="in" filter="dissolve">
                                      <p:cBhvr>
                                        <p:cTn id="109" dur="500"/>
                                        <p:tgtEl>
                                          <p:spTgt spid="290854"/>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290855"/>
                                        </p:tgtEl>
                                        <p:attrNameLst>
                                          <p:attrName>style.visibility</p:attrName>
                                        </p:attrNameLst>
                                      </p:cBhvr>
                                      <p:to>
                                        <p:strVal val="visible"/>
                                      </p:to>
                                    </p:set>
                                    <p:animEffect transition="in" filter="dissolve">
                                      <p:cBhvr>
                                        <p:cTn id="112" dur="500"/>
                                        <p:tgtEl>
                                          <p:spTgt spid="290855"/>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90856"/>
                                        </p:tgtEl>
                                        <p:attrNameLst>
                                          <p:attrName>style.visibility</p:attrName>
                                        </p:attrNameLst>
                                      </p:cBhvr>
                                      <p:to>
                                        <p:strVal val="visible"/>
                                      </p:to>
                                    </p:set>
                                    <p:animEffect transition="in" filter="dissolve">
                                      <p:cBhvr>
                                        <p:cTn id="115" dur="500"/>
                                        <p:tgtEl>
                                          <p:spTgt spid="290856"/>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0857"/>
                                        </p:tgtEl>
                                        <p:attrNameLst>
                                          <p:attrName>style.visibility</p:attrName>
                                        </p:attrNameLst>
                                      </p:cBhvr>
                                      <p:to>
                                        <p:strVal val="visible"/>
                                      </p:to>
                                    </p:set>
                                    <p:animEffect transition="in" filter="dissolve">
                                      <p:cBhvr>
                                        <p:cTn id="118" dur="500"/>
                                        <p:tgtEl>
                                          <p:spTgt spid="29085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90858"/>
                                        </p:tgtEl>
                                        <p:attrNameLst>
                                          <p:attrName>style.visibility</p:attrName>
                                        </p:attrNameLst>
                                      </p:cBhvr>
                                      <p:to>
                                        <p:strVal val="visible"/>
                                      </p:to>
                                    </p:set>
                                    <p:animEffect transition="in" filter="dissolve">
                                      <p:cBhvr>
                                        <p:cTn id="121" dur="500"/>
                                        <p:tgtEl>
                                          <p:spTgt spid="290858"/>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290859"/>
                                        </p:tgtEl>
                                        <p:attrNameLst>
                                          <p:attrName>style.visibility</p:attrName>
                                        </p:attrNameLst>
                                      </p:cBhvr>
                                      <p:to>
                                        <p:strVal val="visible"/>
                                      </p:to>
                                    </p:set>
                                    <p:animEffect transition="in" filter="dissolve">
                                      <p:cBhvr>
                                        <p:cTn id="124" dur="500"/>
                                        <p:tgtEl>
                                          <p:spTgt spid="290859"/>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xit" presetSubtype="0" fill="hold" nodeType="clickEffect">
                                  <p:stCondLst>
                                    <p:cond delay="0"/>
                                  </p:stCondLst>
                                  <p:childTnLst>
                                    <p:animEffect transition="out" filter="dissolve">
                                      <p:cBhvr>
                                        <p:cTn id="128" dur="500"/>
                                        <p:tgtEl>
                                          <p:spTgt spid="290820">
                                            <p:txEl>
                                              <p:pRg st="0" end="0"/>
                                            </p:txEl>
                                          </p:spTgt>
                                        </p:tgtEl>
                                      </p:cBhvr>
                                    </p:animEffect>
                                    <p:set>
                                      <p:cBhvr>
                                        <p:cTn id="129" dur="1" fill="hold">
                                          <p:stCondLst>
                                            <p:cond delay="499"/>
                                          </p:stCondLst>
                                        </p:cTn>
                                        <p:tgtEl>
                                          <p:spTgt spid="290820">
                                            <p:txEl>
                                              <p:pRg st="0" end="0"/>
                                            </p:txEl>
                                          </p:spTgt>
                                        </p:tgtEl>
                                        <p:attrNameLst>
                                          <p:attrName>style.visibility</p:attrName>
                                        </p:attrNameLst>
                                      </p:cBhvr>
                                      <p:to>
                                        <p:strVal val="hidden"/>
                                      </p:to>
                                    </p:set>
                                  </p:childTnLst>
                                </p:cTn>
                              </p:par>
                              <p:par>
                                <p:cTn id="130" presetID="9" presetClass="entr" presetSubtype="0" fill="hold" grpId="0" nodeType="withEffect">
                                  <p:stCondLst>
                                    <p:cond delay="0"/>
                                  </p:stCondLst>
                                  <p:childTnLst>
                                    <p:set>
                                      <p:cBhvr>
                                        <p:cTn id="131" dur="1" fill="hold">
                                          <p:stCondLst>
                                            <p:cond delay="0"/>
                                          </p:stCondLst>
                                        </p:cTn>
                                        <p:tgtEl>
                                          <p:spTgt spid="290861"/>
                                        </p:tgtEl>
                                        <p:attrNameLst>
                                          <p:attrName>style.visibility</p:attrName>
                                        </p:attrNameLst>
                                      </p:cBhvr>
                                      <p:to>
                                        <p:strVal val="visible"/>
                                      </p:to>
                                    </p:set>
                                    <p:animEffect transition="in" filter="dissolve">
                                      <p:cBhvr>
                                        <p:cTn id="132" dur="500"/>
                                        <p:tgtEl>
                                          <p:spTgt spid="290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p:bldP spid="290820" grpId="0" build="allAtOnce"/>
      <p:bldP spid="290822" grpId="0" animBg="1"/>
      <p:bldP spid="290823" grpId="0" animBg="1"/>
      <p:bldP spid="290824" grpId="0" animBg="1"/>
      <p:bldP spid="290825" grpId="0" animBg="1"/>
      <p:bldP spid="290826" grpId="0" animBg="1"/>
      <p:bldP spid="290827" grpId="0" animBg="1"/>
      <p:bldP spid="290828" grpId="0" animBg="1"/>
      <p:bldP spid="290829" grpId="0" animBg="1"/>
      <p:bldP spid="290830" grpId="0" animBg="1"/>
      <p:bldP spid="290831" grpId="0" animBg="1"/>
      <p:bldP spid="290832" grpId="0" animBg="1"/>
      <p:bldP spid="290833" grpId="0" animBg="1"/>
      <p:bldP spid="290834" grpId="0" animBg="1"/>
      <p:bldP spid="290835" grpId="0" animBg="1"/>
      <p:bldP spid="290836" grpId="0" animBg="1"/>
      <p:bldP spid="290837" grpId="0" animBg="1"/>
      <p:bldP spid="290838" grpId="0" animBg="1"/>
      <p:bldP spid="290839" grpId="0" animBg="1"/>
      <p:bldP spid="290840" grpId="0" animBg="1"/>
      <p:bldP spid="290841" grpId="0" animBg="1"/>
      <p:bldP spid="290842" grpId="0" animBg="1"/>
      <p:bldP spid="290843" grpId="0" animBg="1"/>
      <p:bldP spid="290844" grpId="0" animBg="1"/>
      <p:bldP spid="290845" grpId="0" animBg="1"/>
      <p:bldP spid="290846" grpId="0" animBg="1"/>
      <p:bldP spid="290847" grpId="0"/>
      <p:bldP spid="290848" grpId="0"/>
      <p:bldP spid="290849" grpId="0"/>
      <p:bldP spid="290850" grpId="0"/>
      <p:bldP spid="290851" grpId="0"/>
      <p:bldP spid="290852" grpId="0"/>
      <p:bldP spid="290853" grpId="0"/>
      <p:bldP spid="290854" grpId="0"/>
      <p:bldP spid="290855" grpId="0"/>
      <p:bldP spid="290856" grpId="0"/>
      <p:bldP spid="290857" grpId="0"/>
      <p:bldP spid="290858" grpId="0"/>
      <p:bldP spid="290859" grpId="0"/>
      <p:bldP spid="2908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797727"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Right subtree of E is empty.</a:t>
            </a:r>
          </a:p>
          <a:p>
            <a:pPr marL="342900" indent="-342900">
              <a:spcBef>
                <a:spcPct val="20000"/>
              </a:spcBef>
              <a:buFontTx/>
              <a:buBlip>
                <a:blip r:embed="rId3"/>
              </a:buBlip>
            </a:pPr>
            <a:r>
              <a:rPr lang="en-US" sz="2000">
                <a:solidFill>
                  <a:schemeClr val="accent2"/>
                </a:solidFill>
                <a:cs typeface="Times New Roman" pitchFamily="18" charset="0"/>
              </a:rPr>
              <a:t>Therefore, move to node A.</a:t>
            </a:r>
          </a:p>
        </p:txBody>
      </p:sp>
      <p:sp>
        <p:nvSpPr>
          <p:cNvPr id="797729" name="Text Box 33"/>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797730" name="Text Box 34"/>
          <p:cNvSpPr txBox="1">
            <a:spLocks noChangeArrowheads="1"/>
          </p:cNvSpPr>
          <p:nvPr/>
        </p:nvSpPr>
        <p:spPr bwMode="auto">
          <a:xfrm>
            <a:off x="2514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797731" name="Text Box 35"/>
          <p:cNvSpPr txBox="1">
            <a:spLocks noChangeArrowheads="1"/>
          </p:cNvSpPr>
          <p:nvPr/>
        </p:nvSpPr>
        <p:spPr bwMode="auto">
          <a:xfrm>
            <a:off x="34290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a:t>
            </a:r>
          </a:p>
        </p:txBody>
      </p:sp>
      <p:sp>
        <p:nvSpPr>
          <p:cNvPr id="797732" name="Text Box 36"/>
          <p:cNvSpPr txBox="1">
            <a:spLocks noChangeArrowheads="1"/>
          </p:cNvSpPr>
          <p:nvPr/>
        </p:nvSpPr>
        <p:spPr bwMode="auto">
          <a:xfrm>
            <a:off x="2971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797737" name="Line 41"/>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7738" name="Line 42"/>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7739" name="Line 43"/>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7740" name="Line 44"/>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7741" name="Line 45"/>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7742" name="Line 46"/>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7743" name="Oval 47"/>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7744" name="Line 48"/>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7745" name="Line 49"/>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7746" name="Oval 50"/>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7747" name="Oval 51"/>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7748" name="Oval 52"/>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7749" name="Oval 53"/>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7750" name="Oval 54"/>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7751" name="Oval 55"/>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7752" name="Text Box 56"/>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797753" name="Text Box 57"/>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797754" name="Text Box 58"/>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797755" name="Text Box 59"/>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797756" name="Text Box 60"/>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797757" name="Text Box 61"/>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797758" name="Text Box 62"/>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797759" name="Oval 63"/>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7760" name="Text Box 64"/>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797761" name="Oval 65"/>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7762" name="Text Box 66"/>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797763" name="Line 67"/>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7764" name="Text Box 68"/>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797765" name="AutoShape 69"/>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7766" name="AutoShape 70"/>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7767" name="AutoShape 71"/>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7770" name="AutoShape 74"/>
          <p:cNvSpPr>
            <a:spLocks noChangeArrowheads="1"/>
          </p:cNvSpPr>
          <p:nvPr/>
        </p:nvSpPr>
        <p:spPr bwMode="auto">
          <a:xfrm>
            <a:off x="33528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7771" name="AutoShape 75"/>
          <p:cNvSpPr>
            <a:spLocks noChangeArrowheads="1"/>
          </p:cNvSpPr>
          <p:nvPr/>
        </p:nvSpPr>
        <p:spPr bwMode="auto">
          <a:xfrm>
            <a:off x="3733800" y="30226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97727">
                                            <p:txEl>
                                              <p:pRg st="0" end="0"/>
                                            </p:txEl>
                                          </p:spTgt>
                                        </p:tgtEl>
                                        <p:attrNameLst>
                                          <p:attrName>style.visibility</p:attrName>
                                        </p:attrNameLst>
                                      </p:cBhvr>
                                      <p:to>
                                        <p:strVal val="visible"/>
                                      </p:to>
                                    </p:set>
                                    <p:animEffect transition="in" filter="dissolve">
                                      <p:cBhvr>
                                        <p:cTn id="7" dur="500"/>
                                        <p:tgtEl>
                                          <p:spTgt spid="7977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97727">
                                            <p:txEl>
                                              <p:pRg st="1" end="1"/>
                                            </p:txEl>
                                          </p:spTgt>
                                        </p:tgtEl>
                                        <p:attrNameLst>
                                          <p:attrName>style.visibility</p:attrName>
                                        </p:attrNameLst>
                                      </p:cBhvr>
                                      <p:to>
                                        <p:strVal val="visible"/>
                                      </p:to>
                                    </p:set>
                                    <p:animEffect transition="in" filter="dissolve">
                                      <p:cBhvr>
                                        <p:cTn id="12" dur="500"/>
                                        <p:tgtEl>
                                          <p:spTgt spid="7977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97771"/>
                                        </p:tgtEl>
                                        <p:attrNameLst>
                                          <p:attrName>style.visibility</p:attrName>
                                        </p:attrNameLst>
                                      </p:cBhvr>
                                      <p:to>
                                        <p:strVal val="visible"/>
                                      </p:to>
                                    </p:set>
                                    <p:animEffect transition="in" filter="dissolve">
                                      <p:cBhvr>
                                        <p:cTn id="17" dur="500"/>
                                        <p:tgtEl>
                                          <p:spTgt spid="797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7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799775"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Left subtree of A has been visited.</a:t>
            </a:r>
          </a:p>
          <a:p>
            <a:pPr marL="342900" indent="-342900">
              <a:spcBef>
                <a:spcPct val="20000"/>
              </a:spcBef>
              <a:buFontTx/>
              <a:buBlip>
                <a:blip r:embed="rId3"/>
              </a:buBlip>
            </a:pPr>
            <a:r>
              <a:rPr lang="en-US" sz="2000">
                <a:solidFill>
                  <a:schemeClr val="accent2"/>
                </a:solidFill>
                <a:cs typeface="Times New Roman" pitchFamily="18" charset="0"/>
              </a:rPr>
              <a:t>Therefore, visit node A.</a:t>
            </a:r>
          </a:p>
        </p:txBody>
      </p:sp>
      <p:sp>
        <p:nvSpPr>
          <p:cNvPr id="799777" name="Text Box 33"/>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799778" name="Text Box 34"/>
          <p:cNvSpPr txBox="1">
            <a:spLocks noChangeArrowheads="1"/>
          </p:cNvSpPr>
          <p:nvPr/>
        </p:nvSpPr>
        <p:spPr bwMode="auto">
          <a:xfrm>
            <a:off x="2514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799779" name="Text Box 35"/>
          <p:cNvSpPr txBox="1">
            <a:spLocks noChangeArrowheads="1"/>
          </p:cNvSpPr>
          <p:nvPr/>
        </p:nvSpPr>
        <p:spPr bwMode="auto">
          <a:xfrm>
            <a:off x="34290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a:t>
            </a:r>
          </a:p>
        </p:txBody>
      </p:sp>
      <p:sp>
        <p:nvSpPr>
          <p:cNvPr id="799780" name="Text Box 36"/>
          <p:cNvSpPr txBox="1">
            <a:spLocks noChangeArrowheads="1"/>
          </p:cNvSpPr>
          <p:nvPr/>
        </p:nvSpPr>
        <p:spPr bwMode="auto">
          <a:xfrm>
            <a:off x="2971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799781" name="Text Box 37"/>
          <p:cNvSpPr txBox="1">
            <a:spLocks noChangeArrowheads="1"/>
          </p:cNvSpPr>
          <p:nvPr/>
        </p:nvSpPr>
        <p:spPr bwMode="auto">
          <a:xfrm>
            <a:off x="38862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A</a:t>
            </a:r>
          </a:p>
        </p:txBody>
      </p:sp>
      <p:sp>
        <p:nvSpPr>
          <p:cNvPr id="799787" name="Line 43"/>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88" name="Line 44"/>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89" name="Line 45"/>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90" name="Line 46"/>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91" name="Line 47"/>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92" name="Line 48"/>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93" name="Oval 49"/>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9794" name="Line 50"/>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95" name="Line 51"/>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96" name="Oval 52"/>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9797" name="Oval 53"/>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9798" name="Oval 54"/>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9799" name="Oval 55"/>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9800" name="Oval 56"/>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9801" name="Oval 57"/>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9802" name="Text Box 58"/>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799803" name="Text Box 59"/>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799804" name="Text Box 60"/>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799805" name="Text Box 61"/>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799806" name="Text Box 62"/>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799807" name="Text Box 63"/>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799808" name="Text Box 64"/>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799809" name="Oval 65"/>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9810" name="Text Box 66"/>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799811" name="Oval 67"/>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9812" name="Text Box 68"/>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799813" name="Line 69"/>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814" name="AutoShape 70"/>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815" name="AutoShape 71"/>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816" name="AutoShape 72"/>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817" name="AutoShape 73"/>
          <p:cNvSpPr>
            <a:spLocks noChangeArrowheads="1"/>
          </p:cNvSpPr>
          <p:nvPr/>
        </p:nvSpPr>
        <p:spPr bwMode="auto">
          <a:xfrm>
            <a:off x="33528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818" name="AutoShape 74"/>
          <p:cNvSpPr>
            <a:spLocks noChangeArrowheads="1"/>
          </p:cNvSpPr>
          <p:nvPr/>
        </p:nvSpPr>
        <p:spPr bwMode="auto">
          <a:xfrm>
            <a:off x="3733800" y="30226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819" name="AutoShape 75"/>
          <p:cNvSpPr>
            <a:spLocks noChangeArrowheads="1"/>
          </p:cNvSpPr>
          <p:nvPr/>
        </p:nvSpPr>
        <p:spPr bwMode="auto">
          <a:xfrm>
            <a:off x="3733800" y="30226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820" name="Text Box 76"/>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99775">
                                            <p:txEl>
                                              <p:pRg st="0" end="0"/>
                                            </p:txEl>
                                          </p:spTgt>
                                        </p:tgtEl>
                                        <p:attrNameLst>
                                          <p:attrName>style.visibility</p:attrName>
                                        </p:attrNameLst>
                                      </p:cBhvr>
                                      <p:to>
                                        <p:strVal val="visible"/>
                                      </p:to>
                                    </p:set>
                                    <p:animEffect transition="in" filter="dissolve">
                                      <p:cBhvr>
                                        <p:cTn id="7" dur="500"/>
                                        <p:tgtEl>
                                          <p:spTgt spid="7997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99775">
                                            <p:txEl>
                                              <p:pRg st="1" end="1"/>
                                            </p:txEl>
                                          </p:spTgt>
                                        </p:tgtEl>
                                        <p:attrNameLst>
                                          <p:attrName>style.visibility</p:attrName>
                                        </p:attrNameLst>
                                      </p:cBhvr>
                                      <p:to>
                                        <p:strVal val="visible"/>
                                      </p:to>
                                    </p:set>
                                    <p:animEffect transition="in" filter="dissolve">
                                      <p:cBhvr>
                                        <p:cTn id="12" dur="500"/>
                                        <p:tgtEl>
                                          <p:spTgt spid="7997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99781"/>
                                        </p:tgtEl>
                                        <p:attrNameLst>
                                          <p:attrName>style.visibility</p:attrName>
                                        </p:attrNameLst>
                                      </p:cBhvr>
                                      <p:to>
                                        <p:strVal val="visible"/>
                                      </p:to>
                                    </p:set>
                                    <p:animEffect transition="in" filter="dissolve">
                                      <p:cBhvr>
                                        <p:cTn id="17" dur="500"/>
                                        <p:tgtEl>
                                          <p:spTgt spid="7997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xit" presetSubtype="0" fill="hold" grpId="0" nodeType="clickEffect">
                                  <p:stCondLst>
                                    <p:cond delay="0"/>
                                  </p:stCondLst>
                                  <p:childTnLst>
                                    <p:animEffect transition="out" filter="dissolve">
                                      <p:cBhvr>
                                        <p:cTn id="21" dur="500"/>
                                        <p:tgtEl>
                                          <p:spTgt spid="799818"/>
                                        </p:tgtEl>
                                      </p:cBhvr>
                                    </p:animEffect>
                                    <p:set>
                                      <p:cBhvr>
                                        <p:cTn id="22" dur="1" fill="hold">
                                          <p:stCondLst>
                                            <p:cond delay="499"/>
                                          </p:stCondLst>
                                        </p:cTn>
                                        <p:tgtEl>
                                          <p:spTgt spid="799818"/>
                                        </p:tgtEl>
                                        <p:attrNameLst>
                                          <p:attrName>style.visibility</p:attrName>
                                        </p:attrNameLst>
                                      </p:cBhvr>
                                      <p:to>
                                        <p:strVal val="hidden"/>
                                      </p:to>
                                    </p:set>
                                  </p:childTnLst>
                                </p:cTn>
                              </p:par>
                              <p:par>
                                <p:cTn id="23" presetID="9" presetClass="entr" presetSubtype="0" fill="hold" grpId="0" nodeType="withEffect">
                                  <p:stCondLst>
                                    <p:cond delay="0"/>
                                  </p:stCondLst>
                                  <p:childTnLst>
                                    <p:set>
                                      <p:cBhvr>
                                        <p:cTn id="24" dur="1" fill="hold">
                                          <p:stCondLst>
                                            <p:cond delay="0"/>
                                          </p:stCondLst>
                                        </p:cTn>
                                        <p:tgtEl>
                                          <p:spTgt spid="799819"/>
                                        </p:tgtEl>
                                        <p:attrNameLst>
                                          <p:attrName>style.visibility</p:attrName>
                                        </p:attrNameLst>
                                      </p:cBhvr>
                                      <p:to>
                                        <p:strVal val="visible"/>
                                      </p:to>
                                    </p:set>
                                    <p:animEffect transition="in" filter="dissolve">
                                      <p:cBhvr>
                                        <p:cTn id="25" dur="500"/>
                                        <p:tgtEl>
                                          <p:spTgt spid="799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81" grpId="0" autoUpdateAnimBg="0"/>
      <p:bldP spid="799818" grpId="0" animBg="1"/>
      <p:bldP spid="7998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801823"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Right subtree of A is not empty.</a:t>
            </a:r>
          </a:p>
          <a:p>
            <a:pPr marL="342900" indent="-342900">
              <a:spcBef>
                <a:spcPct val="20000"/>
              </a:spcBef>
              <a:buFontTx/>
              <a:buBlip>
                <a:blip r:embed="rId3"/>
              </a:buBlip>
            </a:pPr>
            <a:r>
              <a:rPr lang="en-US" sz="2000">
                <a:solidFill>
                  <a:schemeClr val="accent2"/>
                </a:solidFill>
                <a:cs typeface="Times New Roman" pitchFamily="18" charset="0"/>
              </a:rPr>
              <a:t>Therefore, move to the right subtree of A.</a:t>
            </a:r>
          </a:p>
        </p:txBody>
      </p:sp>
      <p:sp>
        <p:nvSpPr>
          <p:cNvPr id="801825" name="Text Box 33"/>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801826" name="Text Box 34"/>
          <p:cNvSpPr txBox="1">
            <a:spLocks noChangeArrowheads="1"/>
          </p:cNvSpPr>
          <p:nvPr/>
        </p:nvSpPr>
        <p:spPr bwMode="auto">
          <a:xfrm>
            <a:off x="2514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801827" name="Text Box 35"/>
          <p:cNvSpPr txBox="1">
            <a:spLocks noChangeArrowheads="1"/>
          </p:cNvSpPr>
          <p:nvPr/>
        </p:nvSpPr>
        <p:spPr bwMode="auto">
          <a:xfrm>
            <a:off x="34290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a:t>
            </a:r>
          </a:p>
        </p:txBody>
      </p:sp>
      <p:sp>
        <p:nvSpPr>
          <p:cNvPr id="801828" name="Text Box 36"/>
          <p:cNvSpPr txBox="1">
            <a:spLocks noChangeArrowheads="1"/>
          </p:cNvSpPr>
          <p:nvPr/>
        </p:nvSpPr>
        <p:spPr bwMode="auto">
          <a:xfrm>
            <a:off x="2971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801829" name="Text Box 37"/>
          <p:cNvSpPr txBox="1">
            <a:spLocks noChangeArrowheads="1"/>
          </p:cNvSpPr>
          <p:nvPr/>
        </p:nvSpPr>
        <p:spPr bwMode="auto">
          <a:xfrm>
            <a:off x="38862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A</a:t>
            </a:r>
          </a:p>
        </p:txBody>
      </p:sp>
      <p:sp>
        <p:nvSpPr>
          <p:cNvPr id="801835" name="Line 43"/>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836" name="Line 44"/>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837" name="Line 45"/>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838" name="Line 46"/>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839" name="Line 47"/>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840" name="Line 48"/>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841" name="Oval 49"/>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1842" name="Line 50"/>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843" name="Line 51"/>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844" name="Oval 52"/>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1845" name="Oval 53"/>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1846" name="Oval 54"/>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1847" name="Oval 55"/>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1848" name="Oval 56"/>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1849" name="Oval 57"/>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1850" name="Text Box 58"/>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801851" name="Text Box 59"/>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801852" name="Text Box 60"/>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801853" name="Text Box 61"/>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801854" name="Text Box 62"/>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801855" name="Text Box 63"/>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801856" name="Text Box 64"/>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801857" name="Oval 65"/>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1858" name="Text Box 66"/>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801859" name="Oval 67"/>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1860" name="Text Box 68"/>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801861" name="Line 69"/>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862" name="AutoShape 70"/>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1863" name="AutoShape 71"/>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1864" name="AutoShape 72"/>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1865" name="AutoShape 73"/>
          <p:cNvSpPr>
            <a:spLocks noChangeArrowheads="1"/>
          </p:cNvSpPr>
          <p:nvPr/>
        </p:nvSpPr>
        <p:spPr bwMode="auto">
          <a:xfrm>
            <a:off x="33528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1868" name="Text Box 76"/>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801869" name="AutoShape 77"/>
          <p:cNvSpPr>
            <a:spLocks noChangeArrowheads="1"/>
          </p:cNvSpPr>
          <p:nvPr/>
        </p:nvSpPr>
        <p:spPr bwMode="auto">
          <a:xfrm>
            <a:off x="3733800" y="30226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1870" name="AutoShape 78"/>
          <p:cNvSpPr>
            <a:spLocks noChangeArrowheads="1"/>
          </p:cNvSpPr>
          <p:nvPr/>
        </p:nvSpPr>
        <p:spPr bwMode="auto">
          <a:xfrm>
            <a:off x="44958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01823">
                                            <p:txEl>
                                              <p:pRg st="0" end="0"/>
                                            </p:txEl>
                                          </p:spTgt>
                                        </p:tgtEl>
                                        <p:attrNameLst>
                                          <p:attrName>style.visibility</p:attrName>
                                        </p:attrNameLst>
                                      </p:cBhvr>
                                      <p:to>
                                        <p:strVal val="visible"/>
                                      </p:to>
                                    </p:set>
                                    <p:animEffect transition="in" filter="dissolve">
                                      <p:cBhvr>
                                        <p:cTn id="7" dur="500"/>
                                        <p:tgtEl>
                                          <p:spTgt spid="8018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01823">
                                            <p:txEl>
                                              <p:pRg st="1" end="1"/>
                                            </p:txEl>
                                          </p:spTgt>
                                        </p:tgtEl>
                                        <p:attrNameLst>
                                          <p:attrName>style.visibility</p:attrName>
                                        </p:attrNameLst>
                                      </p:cBhvr>
                                      <p:to>
                                        <p:strVal val="visible"/>
                                      </p:to>
                                    </p:set>
                                    <p:animEffect transition="in" filter="dissolve">
                                      <p:cBhvr>
                                        <p:cTn id="12" dur="500"/>
                                        <p:tgtEl>
                                          <p:spTgt spid="8018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01870"/>
                                        </p:tgtEl>
                                        <p:attrNameLst>
                                          <p:attrName>style.visibility</p:attrName>
                                        </p:attrNameLst>
                                      </p:cBhvr>
                                      <p:to>
                                        <p:strVal val="visible"/>
                                      </p:to>
                                    </p:set>
                                    <p:animEffect transition="in" filter="dissolve">
                                      <p:cBhvr>
                                        <p:cTn id="17" dur="500"/>
                                        <p:tgtEl>
                                          <p:spTgt spid="801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8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803871"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Left subtree of C is not empty.</a:t>
            </a:r>
          </a:p>
          <a:p>
            <a:pPr marL="342900" indent="-342900">
              <a:spcBef>
                <a:spcPct val="20000"/>
              </a:spcBef>
              <a:buFontTx/>
              <a:buBlip>
                <a:blip r:embed="rId3"/>
              </a:buBlip>
            </a:pPr>
            <a:r>
              <a:rPr lang="en-US" sz="2000">
                <a:solidFill>
                  <a:schemeClr val="accent2"/>
                </a:solidFill>
                <a:cs typeface="Times New Roman" pitchFamily="18" charset="0"/>
              </a:rPr>
              <a:t>Therefore, move to the left subtree of C.</a:t>
            </a:r>
          </a:p>
        </p:txBody>
      </p:sp>
      <p:sp>
        <p:nvSpPr>
          <p:cNvPr id="803874" name="Text Box 34"/>
          <p:cNvSpPr txBox="1">
            <a:spLocks noChangeArrowheads="1"/>
          </p:cNvSpPr>
          <p:nvPr/>
        </p:nvSpPr>
        <p:spPr bwMode="auto">
          <a:xfrm>
            <a:off x="2057400" y="61642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803875" name="Text Box 35"/>
          <p:cNvSpPr txBox="1">
            <a:spLocks noChangeArrowheads="1"/>
          </p:cNvSpPr>
          <p:nvPr/>
        </p:nvSpPr>
        <p:spPr bwMode="auto">
          <a:xfrm>
            <a:off x="2514600" y="61642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803876" name="Text Box 36"/>
          <p:cNvSpPr txBox="1">
            <a:spLocks noChangeArrowheads="1"/>
          </p:cNvSpPr>
          <p:nvPr/>
        </p:nvSpPr>
        <p:spPr bwMode="auto">
          <a:xfrm>
            <a:off x="3429000" y="61642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a:t>
            </a:r>
          </a:p>
        </p:txBody>
      </p:sp>
      <p:sp>
        <p:nvSpPr>
          <p:cNvPr id="803877" name="Text Box 37"/>
          <p:cNvSpPr txBox="1">
            <a:spLocks noChangeArrowheads="1"/>
          </p:cNvSpPr>
          <p:nvPr/>
        </p:nvSpPr>
        <p:spPr bwMode="auto">
          <a:xfrm>
            <a:off x="2971800" y="61642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803878" name="Text Box 38"/>
          <p:cNvSpPr txBox="1">
            <a:spLocks noChangeArrowheads="1"/>
          </p:cNvSpPr>
          <p:nvPr/>
        </p:nvSpPr>
        <p:spPr bwMode="auto">
          <a:xfrm>
            <a:off x="3886200" y="616426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A</a:t>
            </a:r>
          </a:p>
        </p:txBody>
      </p:sp>
      <p:sp>
        <p:nvSpPr>
          <p:cNvPr id="803884" name="Line 44"/>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85" name="Line 45"/>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86" name="Line 46"/>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87" name="Line 47"/>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88" name="Line 48"/>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89" name="Line 49"/>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90" name="Oval 50"/>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3891" name="Line 51"/>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92" name="Line 52"/>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93" name="Oval 53"/>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3894" name="Oval 54"/>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3895" name="Oval 55"/>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3896" name="Oval 56"/>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3897" name="Oval 57"/>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3898" name="Oval 58"/>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3899" name="Text Box 59"/>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803900" name="Text Box 60"/>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803901" name="Text Box 61"/>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803902" name="Text Box 62"/>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803903" name="Text Box 63"/>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803904" name="Text Box 64"/>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803905" name="Text Box 65"/>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803906" name="Oval 66"/>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3907" name="Text Box 67"/>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803908" name="Oval 68"/>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3909" name="Text Box 69"/>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803910" name="Line 70"/>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911" name="AutoShape 71"/>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3912" name="AutoShape 72"/>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3913" name="AutoShape 73"/>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3914" name="AutoShape 74"/>
          <p:cNvSpPr>
            <a:spLocks noChangeArrowheads="1"/>
          </p:cNvSpPr>
          <p:nvPr/>
        </p:nvSpPr>
        <p:spPr bwMode="auto">
          <a:xfrm>
            <a:off x="33528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3915" name="Text Box 75"/>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803916" name="AutoShape 76"/>
          <p:cNvSpPr>
            <a:spLocks noChangeArrowheads="1"/>
          </p:cNvSpPr>
          <p:nvPr/>
        </p:nvSpPr>
        <p:spPr bwMode="auto">
          <a:xfrm>
            <a:off x="3733800" y="30226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3917" name="AutoShape 77"/>
          <p:cNvSpPr>
            <a:spLocks noChangeArrowheads="1"/>
          </p:cNvSpPr>
          <p:nvPr/>
        </p:nvSpPr>
        <p:spPr bwMode="auto">
          <a:xfrm>
            <a:off x="44958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3918" name="AutoShape 78"/>
          <p:cNvSpPr>
            <a:spLocks noChangeArrowheads="1"/>
          </p:cNvSpPr>
          <p:nvPr/>
        </p:nvSpPr>
        <p:spPr bwMode="auto">
          <a:xfrm>
            <a:off x="40386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03871">
                                            <p:txEl>
                                              <p:pRg st="0" end="0"/>
                                            </p:txEl>
                                          </p:spTgt>
                                        </p:tgtEl>
                                        <p:attrNameLst>
                                          <p:attrName>style.visibility</p:attrName>
                                        </p:attrNameLst>
                                      </p:cBhvr>
                                      <p:to>
                                        <p:strVal val="visible"/>
                                      </p:to>
                                    </p:set>
                                    <p:animEffect transition="in" filter="dissolve">
                                      <p:cBhvr>
                                        <p:cTn id="7" dur="500"/>
                                        <p:tgtEl>
                                          <p:spTgt spid="8038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03871">
                                            <p:txEl>
                                              <p:pRg st="1" end="1"/>
                                            </p:txEl>
                                          </p:spTgt>
                                        </p:tgtEl>
                                        <p:attrNameLst>
                                          <p:attrName>style.visibility</p:attrName>
                                        </p:attrNameLst>
                                      </p:cBhvr>
                                      <p:to>
                                        <p:strVal val="visible"/>
                                      </p:to>
                                    </p:set>
                                    <p:animEffect transition="in" filter="dissolve">
                                      <p:cBhvr>
                                        <p:cTn id="12" dur="500"/>
                                        <p:tgtEl>
                                          <p:spTgt spid="8038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03918"/>
                                        </p:tgtEl>
                                        <p:attrNameLst>
                                          <p:attrName>style.visibility</p:attrName>
                                        </p:attrNameLst>
                                      </p:cBhvr>
                                      <p:to>
                                        <p:strVal val="visible"/>
                                      </p:to>
                                    </p:set>
                                    <p:animEffect transition="in" filter="dissolve">
                                      <p:cBhvr>
                                        <p:cTn id="17" dur="500"/>
                                        <p:tgtEl>
                                          <p:spTgt spid="803918"/>
                                        </p:tgtEl>
                                      </p:cBhvr>
                                    </p:animEffect>
                                  </p:childTnLst>
                                </p:cTn>
                              </p:par>
                              <p:par>
                                <p:cTn id="18" presetID="9" presetClass="exit" presetSubtype="0" fill="hold" grpId="0" nodeType="withEffect">
                                  <p:stCondLst>
                                    <p:cond delay="0"/>
                                  </p:stCondLst>
                                  <p:childTnLst>
                                    <p:animEffect transition="out" filter="dissolve">
                                      <p:cBhvr>
                                        <p:cTn id="19" dur="500"/>
                                        <p:tgtEl>
                                          <p:spTgt spid="803917"/>
                                        </p:tgtEl>
                                      </p:cBhvr>
                                    </p:animEffect>
                                    <p:set>
                                      <p:cBhvr>
                                        <p:cTn id="20" dur="1" fill="hold">
                                          <p:stCondLst>
                                            <p:cond delay="499"/>
                                          </p:stCondLst>
                                        </p:cTn>
                                        <p:tgtEl>
                                          <p:spTgt spid="8039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917" grpId="0" animBg="1"/>
      <p:bldP spid="8039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805919"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Left subtree of F is empty.</a:t>
            </a:r>
          </a:p>
          <a:p>
            <a:pPr marL="342900" indent="-342900">
              <a:spcBef>
                <a:spcPct val="20000"/>
              </a:spcBef>
              <a:buFontTx/>
              <a:buBlip>
                <a:blip r:embed="rId3"/>
              </a:buBlip>
            </a:pPr>
            <a:r>
              <a:rPr lang="en-US" sz="2000">
                <a:solidFill>
                  <a:schemeClr val="accent2"/>
                </a:solidFill>
                <a:cs typeface="Times New Roman" pitchFamily="18" charset="0"/>
              </a:rPr>
              <a:t>Therefore, visit node F.</a:t>
            </a:r>
          </a:p>
        </p:txBody>
      </p:sp>
      <p:sp>
        <p:nvSpPr>
          <p:cNvPr id="805921" name="Text Box 33"/>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805922" name="Text Box 34"/>
          <p:cNvSpPr txBox="1">
            <a:spLocks noChangeArrowheads="1"/>
          </p:cNvSpPr>
          <p:nvPr/>
        </p:nvSpPr>
        <p:spPr bwMode="auto">
          <a:xfrm>
            <a:off x="2514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805923" name="Text Box 35"/>
          <p:cNvSpPr txBox="1">
            <a:spLocks noChangeArrowheads="1"/>
          </p:cNvSpPr>
          <p:nvPr/>
        </p:nvSpPr>
        <p:spPr bwMode="auto">
          <a:xfrm>
            <a:off x="34290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a:t>
            </a:r>
          </a:p>
        </p:txBody>
      </p:sp>
      <p:sp>
        <p:nvSpPr>
          <p:cNvPr id="805924" name="Text Box 36"/>
          <p:cNvSpPr txBox="1">
            <a:spLocks noChangeArrowheads="1"/>
          </p:cNvSpPr>
          <p:nvPr/>
        </p:nvSpPr>
        <p:spPr bwMode="auto">
          <a:xfrm>
            <a:off x="2971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805925" name="Text Box 37"/>
          <p:cNvSpPr txBox="1">
            <a:spLocks noChangeArrowheads="1"/>
          </p:cNvSpPr>
          <p:nvPr/>
        </p:nvSpPr>
        <p:spPr bwMode="auto">
          <a:xfrm>
            <a:off x="38862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A</a:t>
            </a:r>
          </a:p>
        </p:txBody>
      </p:sp>
      <p:sp>
        <p:nvSpPr>
          <p:cNvPr id="805926" name="Text Box 38"/>
          <p:cNvSpPr txBox="1">
            <a:spLocks noChangeArrowheads="1"/>
          </p:cNvSpPr>
          <p:nvPr/>
        </p:nvSpPr>
        <p:spPr bwMode="auto">
          <a:xfrm>
            <a:off x="4343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F</a:t>
            </a:r>
          </a:p>
        </p:txBody>
      </p:sp>
      <p:sp>
        <p:nvSpPr>
          <p:cNvPr id="805933" name="Line 45"/>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5934" name="Line 46"/>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5935" name="Line 47"/>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5936" name="Line 48"/>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5937" name="Line 49"/>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5938" name="Line 50"/>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5939" name="Oval 51"/>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5940" name="Line 52"/>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5941" name="Line 53"/>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5942" name="Oval 54"/>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5943" name="Oval 55"/>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5944" name="Oval 56"/>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5945" name="Oval 57"/>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5946" name="Oval 58"/>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5947" name="Oval 59"/>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5948" name="Text Box 60"/>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805949" name="Text Box 61"/>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805950" name="Text Box 62"/>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805951" name="Text Box 63"/>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805952" name="Text Box 64"/>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805953" name="Text Box 65"/>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805954" name="Text Box 66"/>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805955" name="Oval 67"/>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5956" name="Text Box 68"/>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805957" name="Oval 69"/>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5958" name="Text Box 70"/>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805959" name="Line 71"/>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5960" name="AutoShape 72"/>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5961" name="AutoShape 73"/>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5962" name="AutoShape 74"/>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5963" name="AutoShape 75"/>
          <p:cNvSpPr>
            <a:spLocks noChangeArrowheads="1"/>
          </p:cNvSpPr>
          <p:nvPr/>
        </p:nvSpPr>
        <p:spPr bwMode="auto">
          <a:xfrm>
            <a:off x="33528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5964" name="Text Box 76"/>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805965" name="AutoShape 77"/>
          <p:cNvSpPr>
            <a:spLocks noChangeArrowheads="1"/>
          </p:cNvSpPr>
          <p:nvPr/>
        </p:nvSpPr>
        <p:spPr bwMode="auto">
          <a:xfrm>
            <a:off x="3733800" y="30226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5967" name="AutoShape 79"/>
          <p:cNvSpPr>
            <a:spLocks noChangeArrowheads="1"/>
          </p:cNvSpPr>
          <p:nvPr/>
        </p:nvSpPr>
        <p:spPr bwMode="auto">
          <a:xfrm>
            <a:off x="40386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5968" name="AutoShape 80"/>
          <p:cNvSpPr>
            <a:spLocks noChangeArrowheads="1"/>
          </p:cNvSpPr>
          <p:nvPr/>
        </p:nvSpPr>
        <p:spPr bwMode="auto">
          <a:xfrm>
            <a:off x="40386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05919">
                                            <p:txEl>
                                              <p:pRg st="0" end="0"/>
                                            </p:txEl>
                                          </p:spTgt>
                                        </p:tgtEl>
                                        <p:attrNameLst>
                                          <p:attrName>style.visibility</p:attrName>
                                        </p:attrNameLst>
                                      </p:cBhvr>
                                      <p:to>
                                        <p:strVal val="visible"/>
                                      </p:to>
                                    </p:set>
                                    <p:animEffect transition="in" filter="dissolve">
                                      <p:cBhvr>
                                        <p:cTn id="7" dur="500"/>
                                        <p:tgtEl>
                                          <p:spTgt spid="8059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05919">
                                            <p:txEl>
                                              <p:pRg st="1" end="1"/>
                                            </p:txEl>
                                          </p:spTgt>
                                        </p:tgtEl>
                                        <p:attrNameLst>
                                          <p:attrName>style.visibility</p:attrName>
                                        </p:attrNameLst>
                                      </p:cBhvr>
                                      <p:to>
                                        <p:strVal val="visible"/>
                                      </p:to>
                                    </p:set>
                                    <p:animEffect transition="in" filter="dissolve">
                                      <p:cBhvr>
                                        <p:cTn id="12" dur="500"/>
                                        <p:tgtEl>
                                          <p:spTgt spid="8059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05926"/>
                                        </p:tgtEl>
                                        <p:attrNameLst>
                                          <p:attrName>style.visibility</p:attrName>
                                        </p:attrNameLst>
                                      </p:cBhvr>
                                      <p:to>
                                        <p:strVal val="visible"/>
                                      </p:to>
                                    </p:set>
                                    <p:animEffect transition="in" filter="dissolve">
                                      <p:cBhvr>
                                        <p:cTn id="17" dur="500"/>
                                        <p:tgtEl>
                                          <p:spTgt spid="8059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xit" presetSubtype="0" fill="hold" grpId="0" nodeType="clickEffect">
                                  <p:stCondLst>
                                    <p:cond delay="0"/>
                                  </p:stCondLst>
                                  <p:childTnLst>
                                    <p:animEffect transition="out" filter="dissolve">
                                      <p:cBhvr>
                                        <p:cTn id="21" dur="500"/>
                                        <p:tgtEl>
                                          <p:spTgt spid="805967"/>
                                        </p:tgtEl>
                                      </p:cBhvr>
                                    </p:animEffect>
                                    <p:set>
                                      <p:cBhvr>
                                        <p:cTn id="22" dur="1" fill="hold">
                                          <p:stCondLst>
                                            <p:cond delay="499"/>
                                          </p:stCondLst>
                                        </p:cTn>
                                        <p:tgtEl>
                                          <p:spTgt spid="805967"/>
                                        </p:tgtEl>
                                        <p:attrNameLst>
                                          <p:attrName>style.visibility</p:attrName>
                                        </p:attrNameLst>
                                      </p:cBhvr>
                                      <p:to>
                                        <p:strVal val="hidden"/>
                                      </p:to>
                                    </p:set>
                                  </p:childTnLst>
                                </p:cTn>
                              </p:par>
                              <p:par>
                                <p:cTn id="23" presetID="9" presetClass="entr" presetSubtype="0" fill="hold" grpId="0" nodeType="withEffect">
                                  <p:stCondLst>
                                    <p:cond delay="0"/>
                                  </p:stCondLst>
                                  <p:childTnLst>
                                    <p:set>
                                      <p:cBhvr>
                                        <p:cTn id="24" dur="1" fill="hold">
                                          <p:stCondLst>
                                            <p:cond delay="0"/>
                                          </p:stCondLst>
                                        </p:cTn>
                                        <p:tgtEl>
                                          <p:spTgt spid="805968"/>
                                        </p:tgtEl>
                                        <p:attrNameLst>
                                          <p:attrName>style.visibility</p:attrName>
                                        </p:attrNameLst>
                                      </p:cBhvr>
                                      <p:to>
                                        <p:strVal val="visible"/>
                                      </p:to>
                                    </p:set>
                                    <p:animEffect transition="in" filter="dissolve">
                                      <p:cBhvr>
                                        <p:cTn id="25" dur="500"/>
                                        <p:tgtEl>
                                          <p:spTgt spid="805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926" grpId="0" autoUpdateAnimBg="0"/>
      <p:bldP spid="805967" grpId="0" animBg="1"/>
      <p:bldP spid="80596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807967"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Right subtree of F is empty.</a:t>
            </a:r>
          </a:p>
          <a:p>
            <a:pPr marL="342900" indent="-342900">
              <a:spcBef>
                <a:spcPct val="20000"/>
              </a:spcBef>
              <a:buFontTx/>
              <a:buBlip>
                <a:blip r:embed="rId3"/>
              </a:buBlip>
            </a:pPr>
            <a:r>
              <a:rPr lang="en-US" sz="2000">
                <a:solidFill>
                  <a:schemeClr val="accent2"/>
                </a:solidFill>
                <a:cs typeface="Times New Roman" pitchFamily="18" charset="0"/>
              </a:rPr>
              <a:t>Therefore, move to node C.</a:t>
            </a:r>
          </a:p>
        </p:txBody>
      </p:sp>
      <p:sp>
        <p:nvSpPr>
          <p:cNvPr id="807969" name="Text Box 33"/>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807970" name="Text Box 34"/>
          <p:cNvSpPr txBox="1">
            <a:spLocks noChangeArrowheads="1"/>
          </p:cNvSpPr>
          <p:nvPr/>
        </p:nvSpPr>
        <p:spPr bwMode="auto">
          <a:xfrm>
            <a:off x="2514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807971" name="Text Box 35"/>
          <p:cNvSpPr txBox="1">
            <a:spLocks noChangeArrowheads="1"/>
          </p:cNvSpPr>
          <p:nvPr/>
        </p:nvSpPr>
        <p:spPr bwMode="auto">
          <a:xfrm>
            <a:off x="34290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a:t>
            </a:r>
          </a:p>
        </p:txBody>
      </p:sp>
      <p:sp>
        <p:nvSpPr>
          <p:cNvPr id="807972" name="Text Box 36"/>
          <p:cNvSpPr txBox="1">
            <a:spLocks noChangeArrowheads="1"/>
          </p:cNvSpPr>
          <p:nvPr/>
        </p:nvSpPr>
        <p:spPr bwMode="auto">
          <a:xfrm>
            <a:off x="2971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807973" name="Text Box 37"/>
          <p:cNvSpPr txBox="1">
            <a:spLocks noChangeArrowheads="1"/>
          </p:cNvSpPr>
          <p:nvPr/>
        </p:nvSpPr>
        <p:spPr bwMode="auto">
          <a:xfrm>
            <a:off x="38862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A</a:t>
            </a:r>
          </a:p>
        </p:txBody>
      </p:sp>
      <p:sp>
        <p:nvSpPr>
          <p:cNvPr id="807974" name="Text Box 38"/>
          <p:cNvSpPr txBox="1">
            <a:spLocks noChangeArrowheads="1"/>
          </p:cNvSpPr>
          <p:nvPr/>
        </p:nvSpPr>
        <p:spPr bwMode="auto">
          <a:xfrm>
            <a:off x="4343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F</a:t>
            </a:r>
          </a:p>
        </p:txBody>
      </p:sp>
      <p:sp>
        <p:nvSpPr>
          <p:cNvPr id="807981" name="Line 45"/>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7982" name="Line 46"/>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7983" name="Line 47"/>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7984" name="Line 48"/>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7985" name="Line 49"/>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7986" name="Line 50"/>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7987" name="Oval 51"/>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7988" name="Line 52"/>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7989" name="Line 53"/>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7990" name="Oval 54"/>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7991" name="Oval 55"/>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7992" name="Oval 56"/>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7993" name="Oval 57"/>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7994" name="Oval 58"/>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7995" name="Oval 59"/>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7996" name="Text Box 60"/>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807997" name="Text Box 61"/>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807998" name="Text Box 62"/>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807999" name="Text Box 63"/>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808000" name="Text Box 64"/>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808001" name="Text Box 65"/>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808002" name="Text Box 66"/>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808003" name="Oval 67"/>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8004" name="Text Box 68"/>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808005" name="Oval 69"/>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8006" name="Text Box 70"/>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808007" name="Line 71"/>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8008" name="AutoShape 72"/>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009" name="AutoShape 73"/>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010" name="AutoShape 74"/>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011" name="AutoShape 75"/>
          <p:cNvSpPr>
            <a:spLocks noChangeArrowheads="1"/>
          </p:cNvSpPr>
          <p:nvPr/>
        </p:nvSpPr>
        <p:spPr bwMode="auto">
          <a:xfrm>
            <a:off x="33528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012" name="Text Box 76"/>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808013" name="AutoShape 77"/>
          <p:cNvSpPr>
            <a:spLocks noChangeArrowheads="1"/>
          </p:cNvSpPr>
          <p:nvPr/>
        </p:nvSpPr>
        <p:spPr bwMode="auto">
          <a:xfrm>
            <a:off x="3733800" y="30226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016" name="AutoShape 80"/>
          <p:cNvSpPr>
            <a:spLocks noChangeArrowheads="1"/>
          </p:cNvSpPr>
          <p:nvPr/>
        </p:nvSpPr>
        <p:spPr bwMode="auto">
          <a:xfrm>
            <a:off x="40386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018" name="AutoShape 82"/>
          <p:cNvSpPr>
            <a:spLocks noChangeArrowheads="1"/>
          </p:cNvSpPr>
          <p:nvPr/>
        </p:nvSpPr>
        <p:spPr bwMode="auto">
          <a:xfrm>
            <a:off x="44958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07967">
                                            <p:txEl>
                                              <p:pRg st="0" end="0"/>
                                            </p:txEl>
                                          </p:spTgt>
                                        </p:tgtEl>
                                        <p:attrNameLst>
                                          <p:attrName>style.visibility</p:attrName>
                                        </p:attrNameLst>
                                      </p:cBhvr>
                                      <p:to>
                                        <p:strVal val="visible"/>
                                      </p:to>
                                    </p:set>
                                    <p:animEffect transition="in" filter="dissolve">
                                      <p:cBhvr>
                                        <p:cTn id="7" dur="500"/>
                                        <p:tgtEl>
                                          <p:spTgt spid="8079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07967">
                                            <p:txEl>
                                              <p:pRg st="1" end="1"/>
                                            </p:txEl>
                                          </p:spTgt>
                                        </p:tgtEl>
                                        <p:attrNameLst>
                                          <p:attrName>style.visibility</p:attrName>
                                        </p:attrNameLst>
                                      </p:cBhvr>
                                      <p:to>
                                        <p:strVal val="visible"/>
                                      </p:to>
                                    </p:set>
                                    <p:animEffect transition="in" filter="dissolve">
                                      <p:cBhvr>
                                        <p:cTn id="12" dur="500"/>
                                        <p:tgtEl>
                                          <p:spTgt spid="8079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08018"/>
                                        </p:tgtEl>
                                        <p:attrNameLst>
                                          <p:attrName>style.visibility</p:attrName>
                                        </p:attrNameLst>
                                      </p:cBhvr>
                                      <p:to>
                                        <p:strVal val="visible"/>
                                      </p:to>
                                    </p:set>
                                    <p:animEffect transition="in" filter="dissolve">
                                      <p:cBhvr>
                                        <p:cTn id="17" dur="500"/>
                                        <p:tgtEl>
                                          <p:spTgt spid="808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0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810015"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The left subtree of node C has been visited.</a:t>
            </a:r>
          </a:p>
          <a:p>
            <a:pPr marL="342900" indent="-342900">
              <a:spcBef>
                <a:spcPct val="20000"/>
              </a:spcBef>
              <a:buFontTx/>
              <a:buBlip>
                <a:blip r:embed="rId3"/>
              </a:buBlip>
            </a:pPr>
            <a:r>
              <a:rPr lang="en-US" sz="2000">
                <a:solidFill>
                  <a:schemeClr val="accent2"/>
                </a:solidFill>
                <a:cs typeface="Times New Roman" pitchFamily="18" charset="0"/>
              </a:rPr>
              <a:t>Therefore, visit node C.</a:t>
            </a:r>
          </a:p>
        </p:txBody>
      </p:sp>
      <p:sp>
        <p:nvSpPr>
          <p:cNvPr id="810017" name="Text Box 33"/>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810018" name="Text Box 34"/>
          <p:cNvSpPr txBox="1">
            <a:spLocks noChangeArrowheads="1"/>
          </p:cNvSpPr>
          <p:nvPr/>
        </p:nvSpPr>
        <p:spPr bwMode="auto">
          <a:xfrm>
            <a:off x="2514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810019" name="Text Box 35"/>
          <p:cNvSpPr txBox="1">
            <a:spLocks noChangeArrowheads="1"/>
          </p:cNvSpPr>
          <p:nvPr/>
        </p:nvSpPr>
        <p:spPr bwMode="auto">
          <a:xfrm>
            <a:off x="34290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a:t>
            </a:r>
          </a:p>
        </p:txBody>
      </p:sp>
      <p:sp>
        <p:nvSpPr>
          <p:cNvPr id="810020" name="Text Box 36"/>
          <p:cNvSpPr txBox="1">
            <a:spLocks noChangeArrowheads="1"/>
          </p:cNvSpPr>
          <p:nvPr/>
        </p:nvSpPr>
        <p:spPr bwMode="auto">
          <a:xfrm>
            <a:off x="2971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810021" name="Text Box 37"/>
          <p:cNvSpPr txBox="1">
            <a:spLocks noChangeArrowheads="1"/>
          </p:cNvSpPr>
          <p:nvPr/>
        </p:nvSpPr>
        <p:spPr bwMode="auto">
          <a:xfrm>
            <a:off x="38862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A</a:t>
            </a:r>
          </a:p>
        </p:txBody>
      </p:sp>
      <p:sp>
        <p:nvSpPr>
          <p:cNvPr id="810022" name="Text Box 38"/>
          <p:cNvSpPr txBox="1">
            <a:spLocks noChangeArrowheads="1"/>
          </p:cNvSpPr>
          <p:nvPr/>
        </p:nvSpPr>
        <p:spPr bwMode="auto">
          <a:xfrm>
            <a:off x="4343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F</a:t>
            </a:r>
          </a:p>
        </p:txBody>
      </p:sp>
      <p:sp>
        <p:nvSpPr>
          <p:cNvPr id="810023" name="Text Box 39"/>
          <p:cNvSpPr txBox="1">
            <a:spLocks noChangeArrowheads="1"/>
          </p:cNvSpPr>
          <p:nvPr/>
        </p:nvSpPr>
        <p:spPr bwMode="auto">
          <a:xfrm>
            <a:off x="4800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C</a:t>
            </a:r>
          </a:p>
        </p:txBody>
      </p:sp>
      <p:sp>
        <p:nvSpPr>
          <p:cNvPr id="810031" name="Line 47"/>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032" name="Line 48"/>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033" name="Line 49"/>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034" name="Line 50"/>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035" name="Line 51"/>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036" name="Line 52"/>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037" name="Oval 53"/>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0038" name="Line 54"/>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039" name="Line 55"/>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040" name="Oval 56"/>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0041" name="Oval 57"/>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0042" name="Oval 58"/>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0043" name="Oval 59"/>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0044" name="Oval 60"/>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0045" name="Oval 61"/>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0046" name="Text Box 62"/>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810047" name="Text Box 63"/>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810048" name="Text Box 64"/>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810049" name="Text Box 65"/>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810050" name="Text Box 66"/>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810051" name="Text Box 67"/>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810052" name="Text Box 68"/>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810053" name="Oval 69"/>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0054" name="Text Box 70"/>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810055" name="Oval 71"/>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0056" name="Text Box 72"/>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810057" name="Line 73"/>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058" name="AutoShape 74"/>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0059" name="AutoShape 75"/>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0060" name="AutoShape 76"/>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0061" name="AutoShape 77"/>
          <p:cNvSpPr>
            <a:spLocks noChangeArrowheads="1"/>
          </p:cNvSpPr>
          <p:nvPr/>
        </p:nvSpPr>
        <p:spPr bwMode="auto">
          <a:xfrm>
            <a:off x="33528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0062" name="Text Box 78"/>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810063" name="AutoShape 79"/>
          <p:cNvSpPr>
            <a:spLocks noChangeArrowheads="1"/>
          </p:cNvSpPr>
          <p:nvPr/>
        </p:nvSpPr>
        <p:spPr bwMode="auto">
          <a:xfrm>
            <a:off x="3733800" y="30226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0064" name="AutoShape 80"/>
          <p:cNvSpPr>
            <a:spLocks noChangeArrowheads="1"/>
          </p:cNvSpPr>
          <p:nvPr/>
        </p:nvSpPr>
        <p:spPr bwMode="auto">
          <a:xfrm>
            <a:off x="40386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0065" name="AutoShape 81"/>
          <p:cNvSpPr>
            <a:spLocks noChangeArrowheads="1"/>
          </p:cNvSpPr>
          <p:nvPr/>
        </p:nvSpPr>
        <p:spPr bwMode="auto">
          <a:xfrm>
            <a:off x="44958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0068" name="AutoShape 84"/>
          <p:cNvSpPr>
            <a:spLocks noChangeArrowheads="1"/>
          </p:cNvSpPr>
          <p:nvPr/>
        </p:nvSpPr>
        <p:spPr bwMode="auto">
          <a:xfrm>
            <a:off x="44958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10015">
                                            <p:txEl>
                                              <p:pRg st="0" end="0"/>
                                            </p:txEl>
                                          </p:spTgt>
                                        </p:tgtEl>
                                        <p:attrNameLst>
                                          <p:attrName>style.visibility</p:attrName>
                                        </p:attrNameLst>
                                      </p:cBhvr>
                                      <p:to>
                                        <p:strVal val="visible"/>
                                      </p:to>
                                    </p:set>
                                    <p:animEffect transition="in" filter="dissolve">
                                      <p:cBhvr>
                                        <p:cTn id="7" dur="500"/>
                                        <p:tgtEl>
                                          <p:spTgt spid="81001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10015">
                                            <p:txEl>
                                              <p:pRg st="1" end="1"/>
                                            </p:txEl>
                                          </p:spTgt>
                                        </p:tgtEl>
                                        <p:attrNameLst>
                                          <p:attrName>style.visibility</p:attrName>
                                        </p:attrNameLst>
                                      </p:cBhvr>
                                      <p:to>
                                        <p:strVal val="visible"/>
                                      </p:to>
                                    </p:set>
                                    <p:animEffect transition="in" filter="dissolve">
                                      <p:cBhvr>
                                        <p:cTn id="10" dur="500"/>
                                        <p:tgtEl>
                                          <p:spTgt spid="8100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10023"/>
                                        </p:tgtEl>
                                        <p:attrNameLst>
                                          <p:attrName>style.visibility</p:attrName>
                                        </p:attrNameLst>
                                      </p:cBhvr>
                                      <p:to>
                                        <p:strVal val="visible"/>
                                      </p:to>
                                    </p:set>
                                    <p:animEffect transition="in" filter="dissolve">
                                      <p:cBhvr>
                                        <p:cTn id="15" dur="500"/>
                                        <p:tgtEl>
                                          <p:spTgt spid="8100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grpId="0" nodeType="clickEffect">
                                  <p:stCondLst>
                                    <p:cond delay="0"/>
                                  </p:stCondLst>
                                  <p:childTnLst>
                                    <p:animEffect transition="out" filter="dissolve">
                                      <p:cBhvr>
                                        <p:cTn id="19" dur="500"/>
                                        <p:tgtEl>
                                          <p:spTgt spid="810065"/>
                                        </p:tgtEl>
                                      </p:cBhvr>
                                    </p:animEffect>
                                    <p:set>
                                      <p:cBhvr>
                                        <p:cTn id="20" dur="1" fill="hold">
                                          <p:stCondLst>
                                            <p:cond delay="499"/>
                                          </p:stCondLst>
                                        </p:cTn>
                                        <p:tgtEl>
                                          <p:spTgt spid="810065"/>
                                        </p:tgtEl>
                                        <p:attrNameLst>
                                          <p:attrName>style.visibility</p:attrName>
                                        </p:attrNameLst>
                                      </p:cBhvr>
                                      <p:to>
                                        <p:strVal val="hidden"/>
                                      </p:to>
                                    </p:set>
                                  </p:childTnLst>
                                </p:cTn>
                              </p:par>
                              <p:par>
                                <p:cTn id="21" presetID="9" presetClass="entr" presetSubtype="0" fill="hold" grpId="0" nodeType="withEffect">
                                  <p:stCondLst>
                                    <p:cond delay="0"/>
                                  </p:stCondLst>
                                  <p:childTnLst>
                                    <p:set>
                                      <p:cBhvr>
                                        <p:cTn id="22" dur="1" fill="hold">
                                          <p:stCondLst>
                                            <p:cond delay="0"/>
                                          </p:stCondLst>
                                        </p:cTn>
                                        <p:tgtEl>
                                          <p:spTgt spid="810068"/>
                                        </p:tgtEl>
                                        <p:attrNameLst>
                                          <p:attrName>style.visibility</p:attrName>
                                        </p:attrNameLst>
                                      </p:cBhvr>
                                      <p:to>
                                        <p:strVal val="visible"/>
                                      </p:to>
                                    </p:set>
                                    <p:animEffect transition="in" filter="dissolve">
                                      <p:cBhvr>
                                        <p:cTn id="23" dur="500"/>
                                        <p:tgtEl>
                                          <p:spTgt spid="810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0023" grpId="0" autoUpdateAnimBg="0"/>
      <p:bldP spid="810065" grpId="0" animBg="1"/>
      <p:bldP spid="81006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812063"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Right subtree of C is not empty.</a:t>
            </a:r>
          </a:p>
          <a:p>
            <a:pPr marL="342900" indent="-342900">
              <a:spcBef>
                <a:spcPct val="20000"/>
              </a:spcBef>
              <a:buFontTx/>
              <a:buBlip>
                <a:blip r:embed="rId3"/>
              </a:buBlip>
            </a:pPr>
            <a:r>
              <a:rPr lang="en-US" sz="2000">
                <a:solidFill>
                  <a:schemeClr val="accent2"/>
                </a:solidFill>
                <a:cs typeface="Times New Roman" pitchFamily="18" charset="0"/>
              </a:rPr>
              <a:t>Therefore, move to the right subtree of node C.</a:t>
            </a:r>
          </a:p>
        </p:txBody>
      </p:sp>
      <p:sp>
        <p:nvSpPr>
          <p:cNvPr id="812065" name="Text Box 33"/>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812066" name="Text Box 34"/>
          <p:cNvSpPr txBox="1">
            <a:spLocks noChangeArrowheads="1"/>
          </p:cNvSpPr>
          <p:nvPr/>
        </p:nvSpPr>
        <p:spPr bwMode="auto">
          <a:xfrm>
            <a:off x="2514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812067" name="Text Box 35"/>
          <p:cNvSpPr txBox="1">
            <a:spLocks noChangeArrowheads="1"/>
          </p:cNvSpPr>
          <p:nvPr/>
        </p:nvSpPr>
        <p:spPr bwMode="auto">
          <a:xfrm>
            <a:off x="34290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a:t>
            </a:r>
          </a:p>
        </p:txBody>
      </p:sp>
      <p:sp>
        <p:nvSpPr>
          <p:cNvPr id="812068" name="Text Box 36"/>
          <p:cNvSpPr txBox="1">
            <a:spLocks noChangeArrowheads="1"/>
          </p:cNvSpPr>
          <p:nvPr/>
        </p:nvSpPr>
        <p:spPr bwMode="auto">
          <a:xfrm>
            <a:off x="2971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812069" name="Text Box 37"/>
          <p:cNvSpPr txBox="1">
            <a:spLocks noChangeArrowheads="1"/>
          </p:cNvSpPr>
          <p:nvPr/>
        </p:nvSpPr>
        <p:spPr bwMode="auto">
          <a:xfrm>
            <a:off x="38862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A</a:t>
            </a:r>
          </a:p>
        </p:txBody>
      </p:sp>
      <p:sp>
        <p:nvSpPr>
          <p:cNvPr id="812070" name="Text Box 38"/>
          <p:cNvSpPr txBox="1">
            <a:spLocks noChangeArrowheads="1"/>
          </p:cNvSpPr>
          <p:nvPr/>
        </p:nvSpPr>
        <p:spPr bwMode="auto">
          <a:xfrm>
            <a:off x="4343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F</a:t>
            </a:r>
          </a:p>
        </p:txBody>
      </p:sp>
      <p:sp>
        <p:nvSpPr>
          <p:cNvPr id="812071" name="Text Box 39"/>
          <p:cNvSpPr txBox="1">
            <a:spLocks noChangeArrowheads="1"/>
          </p:cNvSpPr>
          <p:nvPr/>
        </p:nvSpPr>
        <p:spPr bwMode="auto">
          <a:xfrm>
            <a:off x="4800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C</a:t>
            </a:r>
          </a:p>
        </p:txBody>
      </p:sp>
      <p:sp>
        <p:nvSpPr>
          <p:cNvPr id="812079" name="Line 47"/>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80" name="Line 48"/>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81" name="Line 49"/>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82" name="Line 50"/>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83" name="Line 51"/>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84" name="Line 52"/>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85" name="Oval 53"/>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2086" name="Line 54"/>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87" name="Line 55"/>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88" name="Oval 56"/>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2089" name="Oval 57"/>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2090" name="Oval 58"/>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2091" name="Oval 59"/>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2092" name="Oval 60"/>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2093" name="Oval 61"/>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2094" name="Text Box 62"/>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812095" name="Text Box 63"/>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812096" name="Text Box 64"/>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812097" name="Text Box 65"/>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812098" name="Text Box 66"/>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812099" name="Text Box 67"/>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812100" name="Text Box 68"/>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812101" name="Oval 69"/>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2102" name="Text Box 70"/>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812103" name="Oval 71"/>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2104" name="Text Box 72"/>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812105" name="Line 73"/>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106" name="AutoShape 74"/>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107" name="AutoShape 75"/>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108" name="AutoShape 76"/>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109" name="AutoShape 77"/>
          <p:cNvSpPr>
            <a:spLocks noChangeArrowheads="1"/>
          </p:cNvSpPr>
          <p:nvPr/>
        </p:nvSpPr>
        <p:spPr bwMode="auto">
          <a:xfrm>
            <a:off x="33528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110" name="Text Box 78"/>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812111" name="AutoShape 79"/>
          <p:cNvSpPr>
            <a:spLocks noChangeArrowheads="1"/>
          </p:cNvSpPr>
          <p:nvPr/>
        </p:nvSpPr>
        <p:spPr bwMode="auto">
          <a:xfrm>
            <a:off x="3733800" y="30226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112" name="AutoShape 80"/>
          <p:cNvSpPr>
            <a:spLocks noChangeArrowheads="1"/>
          </p:cNvSpPr>
          <p:nvPr/>
        </p:nvSpPr>
        <p:spPr bwMode="auto">
          <a:xfrm>
            <a:off x="40386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115" name="AutoShape 83"/>
          <p:cNvSpPr>
            <a:spLocks noChangeArrowheads="1"/>
          </p:cNvSpPr>
          <p:nvPr/>
        </p:nvSpPr>
        <p:spPr bwMode="auto">
          <a:xfrm>
            <a:off x="44958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116" name="AutoShape 84"/>
          <p:cNvSpPr>
            <a:spLocks noChangeArrowheads="1"/>
          </p:cNvSpPr>
          <p:nvPr/>
        </p:nvSpPr>
        <p:spPr bwMode="auto">
          <a:xfrm>
            <a:off x="5029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12063">
                                            <p:txEl>
                                              <p:pRg st="0" end="0"/>
                                            </p:txEl>
                                          </p:spTgt>
                                        </p:tgtEl>
                                        <p:attrNameLst>
                                          <p:attrName>style.visibility</p:attrName>
                                        </p:attrNameLst>
                                      </p:cBhvr>
                                      <p:to>
                                        <p:strVal val="visible"/>
                                      </p:to>
                                    </p:set>
                                    <p:animEffect transition="in" filter="dissolve">
                                      <p:cBhvr>
                                        <p:cTn id="7" dur="500"/>
                                        <p:tgtEl>
                                          <p:spTgt spid="8120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12063">
                                            <p:txEl>
                                              <p:pRg st="1" end="1"/>
                                            </p:txEl>
                                          </p:spTgt>
                                        </p:tgtEl>
                                        <p:attrNameLst>
                                          <p:attrName>style.visibility</p:attrName>
                                        </p:attrNameLst>
                                      </p:cBhvr>
                                      <p:to>
                                        <p:strVal val="visible"/>
                                      </p:to>
                                    </p:set>
                                    <p:animEffect transition="in" filter="dissolve">
                                      <p:cBhvr>
                                        <p:cTn id="12" dur="500"/>
                                        <p:tgtEl>
                                          <p:spTgt spid="8120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2116"/>
                                        </p:tgtEl>
                                        <p:attrNameLst>
                                          <p:attrName>style.visibility</p:attrName>
                                        </p:attrNameLst>
                                      </p:cBhvr>
                                      <p:to>
                                        <p:strVal val="visible"/>
                                      </p:to>
                                    </p:set>
                                    <p:animEffect transition="in" filter="dissolve">
                                      <p:cBhvr>
                                        <p:cTn id="17" dur="500"/>
                                        <p:tgtEl>
                                          <p:spTgt spid="812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1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814111"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Left subtree of G is not empty.</a:t>
            </a:r>
          </a:p>
          <a:p>
            <a:pPr marL="342900" indent="-342900">
              <a:spcBef>
                <a:spcPct val="20000"/>
              </a:spcBef>
              <a:buFontTx/>
              <a:buBlip>
                <a:blip r:embed="rId3"/>
              </a:buBlip>
            </a:pPr>
            <a:r>
              <a:rPr lang="en-US" sz="2000">
                <a:solidFill>
                  <a:schemeClr val="accent2"/>
                </a:solidFill>
                <a:cs typeface="Times New Roman" pitchFamily="18" charset="0"/>
              </a:rPr>
              <a:t>Therefore, move to the left subtree of node G.</a:t>
            </a:r>
          </a:p>
        </p:txBody>
      </p:sp>
      <p:sp>
        <p:nvSpPr>
          <p:cNvPr id="814114" name="Text Box 34"/>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814115" name="Text Box 35"/>
          <p:cNvSpPr txBox="1">
            <a:spLocks noChangeArrowheads="1"/>
          </p:cNvSpPr>
          <p:nvPr/>
        </p:nvSpPr>
        <p:spPr bwMode="auto">
          <a:xfrm>
            <a:off x="2514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814116" name="Text Box 36"/>
          <p:cNvSpPr txBox="1">
            <a:spLocks noChangeArrowheads="1"/>
          </p:cNvSpPr>
          <p:nvPr/>
        </p:nvSpPr>
        <p:spPr bwMode="auto">
          <a:xfrm>
            <a:off x="34290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a:t>
            </a:r>
          </a:p>
        </p:txBody>
      </p:sp>
      <p:sp>
        <p:nvSpPr>
          <p:cNvPr id="814117" name="Text Box 37"/>
          <p:cNvSpPr txBox="1">
            <a:spLocks noChangeArrowheads="1"/>
          </p:cNvSpPr>
          <p:nvPr/>
        </p:nvSpPr>
        <p:spPr bwMode="auto">
          <a:xfrm>
            <a:off x="2971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814118" name="Text Box 38"/>
          <p:cNvSpPr txBox="1">
            <a:spLocks noChangeArrowheads="1"/>
          </p:cNvSpPr>
          <p:nvPr/>
        </p:nvSpPr>
        <p:spPr bwMode="auto">
          <a:xfrm>
            <a:off x="38862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A</a:t>
            </a:r>
          </a:p>
        </p:txBody>
      </p:sp>
      <p:sp>
        <p:nvSpPr>
          <p:cNvPr id="814119" name="Text Box 39"/>
          <p:cNvSpPr txBox="1">
            <a:spLocks noChangeArrowheads="1"/>
          </p:cNvSpPr>
          <p:nvPr/>
        </p:nvSpPr>
        <p:spPr bwMode="auto">
          <a:xfrm>
            <a:off x="4343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F</a:t>
            </a:r>
          </a:p>
        </p:txBody>
      </p:sp>
      <p:sp>
        <p:nvSpPr>
          <p:cNvPr id="814120" name="Text Box 40"/>
          <p:cNvSpPr txBox="1">
            <a:spLocks noChangeArrowheads="1"/>
          </p:cNvSpPr>
          <p:nvPr/>
        </p:nvSpPr>
        <p:spPr bwMode="auto">
          <a:xfrm>
            <a:off x="4800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C</a:t>
            </a:r>
          </a:p>
        </p:txBody>
      </p:sp>
      <p:sp>
        <p:nvSpPr>
          <p:cNvPr id="814128" name="Line 48"/>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4129" name="Line 49"/>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4130" name="Line 50"/>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4131" name="Line 51"/>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4132" name="Line 52"/>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4133" name="Line 53"/>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4134" name="Oval 54"/>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4135" name="Line 55"/>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4136" name="Line 56"/>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4137" name="Oval 57"/>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4138" name="Oval 58"/>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4139" name="Oval 59"/>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4140" name="Oval 60"/>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4141" name="Oval 61"/>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4142" name="Oval 62"/>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4143" name="Text Box 63"/>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814144" name="Text Box 64"/>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814145" name="Text Box 65"/>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814146" name="Text Box 66"/>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814147" name="Text Box 67"/>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814148" name="Text Box 68"/>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814149" name="Text Box 69"/>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814150" name="Oval 70"/>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4151" name="Text Box 71"/>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814152" name="Oval 72"/>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4153" name="Text Box 73"/>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814154" name="Line 74"/>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4155" name="AutoShape 75"/>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156" name="AutoShape 76"/>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157" name="AutoShape 77"/>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158" name="AutoShape 78"/>
          <p:cNvSpPr>
            <a:spLocks noChangeArrowheads="1"/>
          </p:cNvSpPr>
          <p:nvPr/>
        </p:nvSpPr>
        <p:spPr bwMode="auto">
          <a:xfrm>
            <a:off x="33528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159" name="Text Box 79"/>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814160" name="AutoShape 80"/>
          <p:cNvSpPr>
            <a:spLocks noChangeArrowheads="1"/>
          </p:cNvSpPr>
          <p:nvPr/>
        </p:nvSpPr>
        <p:spPr bwMode="auto">
          <a:xfrm>
            <a:off x="3733800" y="30226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161" name="AutoShape 81"/>
          <p:cNvSpPr>
            <a:spLocks noChangeArrowheads="1"/>
          </p:cNvSpPr>
          <p:nvPr/>
        </p:nvSpPr>
        <p:spPr bwMode="auto">
          <a:xfrm>
            <a:off x="40386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162" name="AutoShape 82"/>
          <p:cNvSpPr>
            <a:spLocks noChangeArrowheads="1"/>
          </p:cNvSpPr>
          <p:nvPr/>
        </p:nvSpPr>
        <p:spPr bwMode="auto">
          <a:xfrm>
            <a:off x="44958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163" name="AutoShape 83"/>
          <p:cNvSpPr>
            <a:spLocks noChangeArrowheads="1"/>
          </p:cNvSpPr>
          <p:nvPr/>
        </p:nvSpPr>
        <p:spPr bwMode="auto">
          <a:xfrm>
            <a:off x="5029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164" name="AutoShape 84"/>
          <p:cNvSpPr>
            <a:spLocks noChangeArrowheads="1"/>
          </p:cNvSpPr>
          <p:nvPr/>
        </p:nvSpPr>
        <p:spPr bwMode="auto">
          <a:xfrm>
            <a:off x="4724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14111">
                                            <p:txEl>
                                              <p:pRg st="0" end="0"/>
                                            </p:txEl>
                                          </p:spTgt>
                                        </p:tgtEl>
                                        <p:attrNameLst>
                                          <p:attrName>style.visibility</p:attrName>
                                        </p:attrNameLst>
                                      </p:cBhvr>
                                      <p:to>
                                        <p:strVal val="visible"/>
                                      </p:to>
                                    </p:set>
                                    <p:animEffect transition="in" filter="dissolve">
                                      <p:cBhvr>
                                        <p:cTn id="7" dur="500"/>
                                        <p:tgtEl>
                                          <p:spTgt spid="8141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14111">
                                            <p:txEl>
                                              <p:pRg st="1" end="1"/>
                                            </p:txEl>
                                          </p:spTgt>
                                        </p:tgtEl>
                                        <p:attrNameLst>
                                          <p:attrName>style.visibility</p:attrName>
                                        </p:attrNameLst>
                                      </p:cBhvr>
                                      <p:to>
                                        <p:strVal val="visible"/>
                                      </p:to>
                                    </p:set>
                                    <p:animEffect transition="in" filter="dissolve">
                                      <p:cBhvr>
                                        <p:cTn id="12" dur="500"/>
                                        <p:tgtEl>
                                          <p:spTgt spid="8141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grpId="0" nodeType="clickEffect">
                                  <p:stCondLst>
                                    <p:cond delay="0"/>
                                  </p:stCondLst>
                                  <p:childTnLst>
                                    <p:animEffect transition="out" filter="dissolve">
                                      <p:cBhvr>
                                        <p:cTn id="16" dur="500"/>
                                        <p:tgtEl>
                                          <p:spTgt spid="814163"/>
                                        </p:tgtEl>
                                      </p:cBhvr>
                                    </p:animEffect>
                                    <p:set>
                                      <p:cBhvr>
                                        <p:cTn id="17" dur="1" fill="hold">
                                          <p:stCondLst>
                                            <p:cond delay="499"/>
                                          </p:stCondLst>
                                        </p:cTn>
                                        <p:tgtEl>
                                          <p:spTgt spid="814163"/>
                                        </p:tgtEl>
                                        <p:attrNameLst>
                                          <p:attrName>style.visibility</p:attrName>
                                        </p:attrNameLst>
                                      </p:cBhvr>
                                      <p:to>
                                        <p:strVal val="hidden"/>
                                      </p:to>
                                    </p:set>
                                  </p:childTnLst>
                                </p:cTn>
                              </p:par>
                              <p:par>
                                <p:cTn id="18" presetID="9" presetClass="entr" presetSubtype="0" fill="hold" grpId="0" nodeType="withEffect">
                                  <p:stCondLst>
                                    <p:cond delay="0"/>
                                  </p:stCondLst>
                                  <p:childTnLst>
                                    <p:set>
                                      <p:cBhvr>
                                        <p:cTn id="19" dur="1" fill="hold">
                                          <p:stCondLst>
                                            <p:cond delay="0"/>
                                          </p:stCondLst>
                                        </p:cTn>
                                        <p:tgtEl>
                                          <p:spTgt spid="814164"/>
                                        </p:tgtEl>
                                        <p:attrNameLst>
                                          <p:attrName>style.visibility</p:attrName>
                                        </p:attrNameLst>
                                      </p:cBhvr>
                                      <p:to>
                                        <p:strVal val="visible"/>
                                      </p:to>
                                    </p:set>
                                    <p:animEffect transition="in" filter="dissolve">
                                      <p:cBhvr>
                                        <p:cTn id="20" dur="500"/>
                                        <p:tgtEl>
                                          <p:spTgt spid="814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163" grpId="0" animBg="1"/>
      <p:bldP spid="81416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816159"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Left subtree of I is empty.</a:t>
            </a:r>
          </a:p>
          <a:p>
            <a:pPr marL="342900" indent="-342900">
              <a:spcBef>
                <a:spcPct val="20000"/>
              </a:spcBef>
              <a:buFontTx/>
              <a:buBlip>
                <a:blip r:embed="rId3"/>
              </a:buBlip>
            </a:pPr>
            <a:r>
              <a:rPr lang="en-US" sz="2000">
                <a:solidFill>
                  <a:schemeClr val="accent2"/>
                </a:solidFill>
                <a:cs typeface="Times New Roman" pitchFamily="18" charset="0"/>
              </a:rPr>
              <a:t>Therefore, visit I.</a:t>
            </a:r>
          </a:p>
        </p:txBody>
      </p:sp>
      <p:sp>
        <p:nvSpPr>
          <p:cNvPr id="816161" name="Text Box 33"/>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816162" name="Text Box 34"/>
          <p:cNvSpPr txBox="1">
            <a:spLocks noChangeArrowheads="1"/>
          </p:cNvSpPr>
          <p:nvPr/>
        </p:nvSpPr>
        <p:spPr bwMode="auto">
          <a:xfrm>
            <a:off x="2514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816163" name="Text Box 35"/>
          <p:cNvSpPr txBox="1">
            <a:spLocks noChangeArrowheads="1"/>
          </p:cNvSpPr>
          <p:nvPr/>
        </p:nvSpPr>
        <p:spPr bwMode="auto">
          <a:xfrm>
            <a:off x="34290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a:t>
            </a:r>
          </a:p>
        </p:txBody>
      </p:sp>
      <p:sp>
        <p:nvSpPr>
          <p:cNvPr id="816164" name="Text Box 36"/>
          <p:cNvSpPr txBox="1">
            <a:spLocks noChangeArrowheads="1"/>
          </p:cNvSpPr>
          <p:nvPr/>
        </p:nvSpPr>
        <p:spPr bwMode="auto">
          <a:xfrm>
            <a:off x="2971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816165" name="Text Box 37"/>
          <p:cNvSpPr txBox="1">
            <a:spLocks noChangeArrowheads="1"/>
          </p:cNvSpPr>
          <p:nvPr/>
        </p:nvSpPr>
        <p:spPr bwMode="auto">
          <a:xfrm>
            <a:off x="38862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A</a:t>
            </a:r>
          </a:p>
        </p:txBody>
      </p:sp>
      <p:sp>
        <p:nvSpPr>
          <p:cNvPr id="816166" name="Text Box 38"/>
          <p:cNvSpPr txBox="1">
            <a:spLocks noChangeArrowheads="1"/>
          </p:cNvSpPr>
          <p:nvPr/>
        </p:nvSpPr>
        <p:spPr bwMode="auto">
          <a:xfrm>
            <a:off x="4343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F</a:t>
            </a:r>
          </a:p>
        </p:txBody>
      </p:sp>
      <p:sp>
        <p:nvSpPr>
          <p:cNvPr id="816167" name="Text Box 39"/>
          <p:cNvSpPr txBox="1">
            <a:spLocks noChangeArrowheads="1"/>
          </p:cNvSpPr>
          <p:nvPr/>
        </p:nvSpPr>
        <p:spPr bwMode="auto">
          <a:xfrm>
            <a:off x="4800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C</a:t>
            </a:r>
          </a:p>
        </p:txBody>
      </p:sp>
      <p:sp>
        <p:nvSpPr>
          <p:cNvPr id="816168" name="Text Box 40"/>
          <p:cNvSpPr txBox="1">
            <a:spLocks noChangeArrowheads="1"/>
          </p:cNvSpPr>
          <p:nvPr/>
        </p:nvSpPr>
        <p:spPr bwMode="auto">
          <a:xfrm>
            <a:off x="5257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I</a:t>
            </a:r>
          </a:p>
        </p:txBody>
      </p:sp>
      <p:sp>
        <p:nvSpPr>
          <p:cNvPr id="816177" name="Line 49"/>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6178" name="Line 50"/>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6179" name="Line 51"/>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6180" name="Line 52"/>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6181" name="Line 53"/>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6182" name="Line 54"/>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6183" name="Oval 55"/>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6184" name="Line 56"/>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6185" name="Line 57"/>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6186" name="Oval 58"/>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6187" name="Oval 59"/>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6188" name="Oval 60"/>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6189" name="Oval 61"/>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6190" name="Oval 62"/>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6191" name="Oval 63"/>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6192" name="Text Box 64"/>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816193" name="Text Box 65"/>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816194" name="Text Box 66"/>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816195" name="Text Box 67"/>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816196" name="Text Box 68"/>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816197" name="Text Box 69"/>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816198" name="Text Box 70"/>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816199" name="Oval 71"/>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6200" name="Text Box 72"/>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816201" name="Oval 73"/>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6202" name="Text Box 74"/>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816203" name="Line 75"/>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6204" name="AutoShape 76"/>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205" name="AutoShape 77"/>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206" name="AutoShape 78"/>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207" name="AutoShape 79"/>
          <p:cNvSpPr>
            <a:spLocks noChangeArrowheads="1"/>
          </p:cNvSpPr>
          <p:nvPr/>
        </p:nvSpPr>
        <p:spPr bwMode="auto">
          <a:xfrm>
            <a:off x="33528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208" name="Text Box 80"/>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816209" name="AutoShape 81"/>
          <p:cNvSpPr>
            <a:spLocks noChangeArrowheads="1"/>
          </p:cNvSpPr>
          <p:nvPr/>
        </p:nvSpPr>
        <p:spPr bwMode="auto">
          <a:xfrm>
            <a:off x="3733800" y="30226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210" name="AutoShape 82"/>
          <p:cNvSpPr>
            <a:spLocks noChangeArrowheads="1"/>
          </p:cNvSpPr>
          <p:nvPr/>
        </p:nvSpPr>
        <p:spPr bwMode="auto">
          <a:xfrm>
            <a:off x="40386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211" name="AutoShape 83"/>
          <p:cNvSpPr>
            <a:spLocks noChangeArrowheads="1"/>
          </p:cNvSpPr>
          <p:nvPr/>
        </p:nvSpPr>
        <p:spPr bwMode="auto">
          <a:xfrm>
            <a:off x="44958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213" name="AutoShape 85"/>
          <p:cNvSpPr>
            <a:spLocks noChangeArrowheads="1"/>
          </p:cNvSpPr>
          <p:nvPr/>
        </p:nvSpPr>
        <p:spPr bwMode="auto">
          <a:xfrm>
            <a:off x="4724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214" name="AutoShape 86"/>
          <p:cNvSpPr>
            <a:spLocks noChangeArrowheads="1"/>
          </p:cNvSpPr>
          <p:nvPr/>
        </p:nvSpPr>
        <p:spPr bwMode="auto">
          <a:xfrm>
            <a:off x="4724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16159">
                                            <p:txEl>
                                              <p:pRg st="0" end="0"/>
                                            </p:txEl>
                                          </p:spTgt>
                                        </p:tgtEl>
                                        <p:attrNameLst>
                                          <p:attrName>style.visibility</p:attrName>
                                        </p:attrNameLst>
                                      </p:cBhvr>
                                      <p:to>
                                        <p:strVal val="visible"/>
                                      </p:to>
                                    </p:set>
                                    <p:animEffect transition="in" filter="dissolve">
                                      <p:cBhvr>
                                        <p:cTn id="7" dur="500"/>
                                        <p:tgtEl>
                                          <p:spTgt spid="8161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16159">
                                            <p:txEl>
                                              <p:pRg st="1" end="1"/>
                                            </p:txEl>
                                          </p:spTgt>
                                        </p:tgtEl>
                                        <p:attrNameLst>
                                          <p:attrName>style.visibility</p:attrName>
                                        </p:attrNameLst>
                                      </p:cBhvr>
                                      <p:to>
                                        <p:strVal val="visible"/>
                                      </p:to>
                                    </p:set>
                                    <p:animEffect transition="in" filter="dissolve">
                                      <p:cBhvr>
                                        <p:cTn id="12" dur="500"/>
                                        <p:tgtEl>
                                          <p:spTgt spid="8161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6168"/>
                                        </p:tgtEl>
                                        <p:attrNameLst>
                                          <p:attrName>style.visibility</p:attrName>
                                        </p:attrNameLst>
                                      </p:cBhvr>
                                      <p:to>
                                        <p:strVal val="visible"/>
                                      </p:to>
                                    </p:set>
                                    <p:animEffect transition="in" filter="dissolve">
                                      <p:cBhvr>
                                        <p:cTn id="17" dur="500"/>
                                        <p:tgtEl>
                                          <p:spTgt spid="8161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xit" presetSubtype="0" fill="hold" grpId="0" nodeType="clickEffect">
                                  <p:stCondLst>
                                    <p:cond delay="0"/>
                                  </p:stCondLst>
                                  <p:childTnLst>
                                    <p:animEffect transition="out" filter="dissolve">
                                      <p:cBhvr>
                                        <p:cTn id="21" dur="500"/>
                                        <p:tgtEl>
                                          <p:spTgt spid="816213"/>
                                        </p:tgtEl>
                                      </p:cBhvr>
                                    </p:animEffect>
                                    <p:set>
                                      <p:cBhvr>
                                        <p:cTn id="22" dur="1" fill="hold">
                                          <p:stCondLst>
                                            <p:cond delay="499"/>
                                          </p:stCondLst>
                                        </p:cTn>
                                        <p:tgtEl>
                                          <p:spTgt spid="816213"/>
                                        </p:tgtEl>
                                        <p:attrNameLst>
                                          <p:attrName>style.visibility</p:attrName>
                                        </p:attrNameLst>
                                      </p:cBhvr>
                                      <p:to>
                                        <p:strVal val="hidden"/>
                                      </p:to>
                                    </p:set>
                                  </p:childTnLst>
                                </p:cTn>
                              </p:par>
                              <p:par>
                                <p:cTn id="23" presetID="9" presetClass="entr" presetSubtype="0" fill="hold" grpId="0" nodeType="withEffect">
                                  <p:stCondLst>
                                    <p:cond delay="0"/>
                                  </p:stCondLst>
                                  <p:childTnLst>
                                    <p:set>
                                      <p:cBhvr>
                                        <p:cTn id="24" dur="1" fill="hold">
                                          <p:stCondLst>
                                            <p:cond delay="0"/>
                                          </p:stCondLst>
                                        </p:cTn>
                                        <p:tgtEl>
                                          <p:spTgt spid="816214"/>
                                        </p:tgtEl>
                                        <p:attrNameLst>
                                          <p:attrName>style.visibility</p:attrName>
                                        </p:attrNameLst>
                                      </p:cBhvr>
                                      <p:to>
                                        <p:strVal val="visible"/>
                                      </p:to>
                                    </p:set>
                                    <p:animEffect transition="in" filter="dissolve">
                                      <p:cBhvr>
                                        <p:cTn id="25" dur="500"/>
                                        <p:tgtEl>
                                          <p:spTgt spid="816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68" grpId="0"/>
      <p:bldP spid="816213" grpId="0" animBg="1"/>
      <p:bldP spid="8162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8" name="Rectangle 4"/>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Each element in a tree is referred to as a node.</a:t>
            </a:r>
          </a:p>
          <a:p>
            <a:pPr marL="742950" lvl="1" indent="-285750">
              <a:spcBef>
                <a:spcPct val="20000"/>
              </a:spcBef>
              <a:buFontTx/>
              <a:buBlip>
                <a:blip r:embed="rId3"/>
              </a:buBlip>
            </a:pPr>
            <a:endParaRPr lang="en-US" sz="2000">
              <a:solidFill>
                <a:schemeClr val="accent2"/>
              </a:solidFill>
              <a:cs typeface="Times New Roman" pitchFamily="18" charset="0"/>
            </a:endParaRPr>
          </a:p>
        </p:txBody>
      </p:sp>
      <p:sp>
        <p:nvSpPr>
          <p:cNvPr id="385068" name="Rectangle 44"/>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The topmost node in a tree is called root.</a:t>
            </a:r>
          </a:p>
        </p:txBody>
      </p:sp>
      <p:sp>
        <p:nvSpPr>
          <p:cNvPr id="385069" name="Line 45"/>
          <p:cNvSpPr>
            <a:spLocks noChangeShapeType="1"/>
          </p:cNvSpPr>
          <p:nvPr/>
        </p:nvSpPr>
        <p:spPr bwMode="auto">
          <a:xfrm>
            <a:off x="4114800" y="2590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070" name="Text Box 46"/>
          <p:cNvSpPr txBox="1">
            <a:spLocks noChangeArrowheads="1"/>
          </p:cNvSpPr>
          <p:nvPr/>
        </p:nvSpPr>
        <p:spPr bwMode="auto">
          <a:xfrm>
            <a:off x="38100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root</a:t>
            </a:r>
          </a:p>
        </p:txBody>
      </p:sp>
      <p:sp>
        <p:nvSpPr>
          <p:cNvPr id="385075" name="Text Box 51"/>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Defining Trees (Contd.)</a:t>
            </a:r>
          </a:p>
        </p:txBody>
      </p:sp>
      <p:sp>
        <p:nvSpPr>
          <p:cNvPr id="385076" name="Text Box 52"/>
          <p:cNvSpPr txBox="1">
            <a:spLocks noChangeArrowheads="1"/>
          </p:cNvSpPr>
          <p:nvPr/>
        </p:nvSpPr>
        <p:spPr bwMode="auto">
          <a:xfrm>
            <a:off x="7264400" y="5181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node</a:t>
            </a:r>
          </a:p>
        </p:txBody>
      </p:sp>
      <p:sp>
        <p:nvSpPr>
          <p:cNvPr id="385077" name="Line 53"/>
          <p:cNvSpPr>
            <a:spLocks noChangeShapeType="1"/>
          </p:cNvSpPr>
          <p:nvPr/>
        </p:nvSpPr>
        <p:spPr bwMode="auto">
          <a:xfrm flipH="1">
            <a:off x="6565900" y="53975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078" name="Text Box 54"/>
          <p:cNvSpPr txBox="1">
            <a:spLocks noChangeArrowheads="1"/>
          </p:cNvSpPr>
          <p:nvPr/>
        </p:nvSpPr>
        <p:spPr bwMode="auto">
          <a:xfrm>
            <a:off x="6167438"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385079" name="Line 55"/>
          <p:cNvSpPr>
            <a:spLocks noChangeShapeType="1"/>
          </p:cNvSpPr>
          <p:nvPr/>
        </p:nvSpPr>
        <p:spPr bwMode="auto">
          <a:xfrm flipH="1">
            <a:off x="4814888" y="39624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080" name="Line 56"/>
          <p:cNvSpPr>
            <a:spLocks noChangeShapeType="1"/>
          </p:cNvSpPr>
          <p:nvPr/>
        </p:nvSpPr>
        <p:spPr bwMode="auto">
          <a:xfrm>
            <a:off x="6034088" y="48768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081" name="Line 57"/>
          <p:cNvSpPr>
            <a:spLocks noChangeShapeType="1"/>
          </p:cNvSpPr>
          <p:nvPr/>
        </p:nvSpPr>
        <p:spPr bwMode="auto">
          <a:xfrm>
            <a:off x="5272088" y="38862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082" name="Line 58"/>
          <p:cNvSpPr>
            <a:spLocks noChangeShapeType="1"/>
          </p:cNvSpPr>
          <p:nvPr/>
        </p:nvSpPr>
        <p:spPr bwMode="auto">
          <a:xfrm>
            <a:off x="4129088" y="3962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083" name="Line 59"/>
          <p:cNvSpPr>
            <a:spLocks noChangeShapeType="1"/>
          </p:cNvSpPr>
          <p:nvPr/>
        </p:nvSpPr>
        <p:spPr bwMode="auto">
          <a:xfrm flipH="1">
            <a:off x="3138488" y="3124200"/>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084" name="Oval 60"/>
          <p:cNvSpPr>
            <a:spLocks noChangeArrowheads="1"/>
          </p:cNvSpPr>
          <p:nvPr/>
        </p:nvSpPr>
        <p:spPr bwMode="auto">
          <a:xfrm>
            <a:off x="3900488" y="2819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5085" name="Oval 61"/>
          <p:cNvSpPr>
            <a:spLocks noChangeArrowheads="1"/>
          </p:cNvSpPr>
          <p:nvPr/>
        </p:nvSpPr>
        <p:spPr bwMode="auto">
          <a:xfrm>
            <a:off x="2757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5086" name="Line 62"/>
          <p:cNvSpPr>
            <a:spLocks noChangeShapeType="1"/>
          </p:cNvSpPr>
          <p:nvPr/>
        </p:nvSpPr>
        <p:spPr bwMode="auto">
          <a:xfrm>
            <a:off x="4357688" y="31242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087" name="Oval 63"/>
          <p:cNvSpPr>
            <a:spLocks noChangeArrowheads="1"/>
          </p:cNvSpPr>
          <p:nvPr/>
        </p:nvSpPr>
        <p:spPr bwMode="auto">
          <a:xfrm>
            <a:off x="49672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5088" name="Line 64"/>
          <p:cNvSpPr>
            <a:spLocks noChangeShapeType="1"/>
          </p:cNvSpPr>
          <p:nvPr/>
        </p:nvSpPr>
        <p:spPr bwMode="auto">
          <a:xfrm>
            <a:off x="4129088" y="32766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089" name="Oval 65"/>
          <p:cNvSpPr>
            <a:spLocks noChangeArrowheads="1"/>
          </p:cNvSpPr>
          <p:nvPr/>
        </p:nvSpPr>
        <p:spPr bwMode="auto">
          <a:xfrm>
            <a:off x="3900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5090" name="Line 66"/>
          <p:cNvSpPr>
            <a:spLocks noChangeShapeType="1"/>
          </p:cNvSpPr>
          <p:nvPr/>
        </p:nvSpPr>
        <p:spPr bwMode="auto">
          <a:xfrm flipH="1">
            <a:off x="2071688" y="38862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091" name="Oval 67"/>
          <p:cNvSpPr>
            <a:spLocks noChangeArrowheads="1"/>
          </p:cNvSpPr>
          <p:nvPr/>
        </p:nvSpPr>
        <p:spPr bwMode="auto">
          <a:xfrm>
            <a:off x="17668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5092" name="Oval 68"/>
          <p:cNvSpPr>
            <a:spLocks noChangeArrowheads="1"/>
          </p:cNvSpPr>
          <p:nvPr/>
        </p:nvSpPr>
        <p:spPr bwMode="auto">
          <a:xfrm>
            <a:off x="2300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5093" name="Line 69"/>
          <p:cNvSpPr>
            <a:spLocks noChangeShapeType="1"/>
          </p:cNvSpPr>
          <p:nvPr/>
        </p:nvSpPr>
        <p:spPr bwMode="auto">
          <a:xfrm flipH="1">
            <a:off x="2605088" y="39624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094" name="Oval 70"/>
          <p:cNvSpPr>
            <a:spLocks noChangeArrowheads="1"/>
          </p:cNvSpPr>
          <p:nvPr/>
        </p:nvSpPr>
        <p:spPr bwMode="auto">
          <a:xfrm>
            <a:off x="28336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5095" name="Line 71"/>
          <p:cNvSpPr>
            <a:spLocks noChangeShapeType="1"/>
          </p:cNvSpPr>
          <p:nvPr/>
        </p:nvSpPr>
        <p:spPr bwMode="auto">
          <a:xfrm>
            <a:off x="2986088" y="40386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096" name="Oval 72"/>
          <p:cNvSpPr>
            <a:spLocks noChangeArrowheads="1"/>
          </p:cNvSpPr>
          <p:nvPr/>
        </p:nvSpPr>
        <p:spPr bwMode="auto">
          <a:xfrm>
            <a:off x="33670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5097" name="Line 73"/>
          <p:cNvSpPr>
            <a:spLocks noChangeShapeType="1"/>
          </p:cNvSpPr>
          <p:nvPr/>
        </p:nvSpPr>
        <p:spPr bwMode="auto">
          <a:xfrm>
            <a:off x="3138488" y="39624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098" name="Oval 74"/>
          <p:cNvSpPr>
            <a:spLocks noChangeArrowheads="1"/>
          </p:cNvSpPr>
          <p:nvPr/>
        </p:nvSpPr>
        <p:spPr bwMode="auto">
          <a:xfrm>
            <a:off x="39004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5099" name="Oval 75"/>
          <p:cNvSpPr>
            <a:spLocks noChangeArrowheads="1"/>
          </p:cNvSpPr>
          <p:nvPr/>
        </p:nvSpPr>
        <p:spPr bwMode="auto">
          <a:xfrm>
            <a:off x="4586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5100" name="Oval 76"/>
          <p:cNvSpPr>
            <a:spLocks noChangeArrowheads="1"/>
          </p:cNvSpPr>
          <p:nvPr/>
        </p:nvSpPr>
        <p:spPr bwMode="auto">
          <a:xfrm>
            <a:off x="5653088" y="44958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5101" name="Line 77"/>
          <p:cNvSpPr>
            <a:spLocks noChangeShapeType="1"/>
          </p:cNvSpPr>
          <p:nvPr/>
        </p:nvSpPr>
        <p:spPr bwMode="auto">
          <a:xfrm flipH="1">
            <a:off x="5424488" y="48768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5102" name="Oval 78"/>
          <p:cNvSpPr>
            <a:spLocks noChangeArrowheads="1"/>
          </p:cNvSpPr>
          <p:nvPr/>
        </p:nvSpPr>
        <p:spPr bwMode="auto">
          <a:xfrm>
            <a:off x="52720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5103" name="Oval 79"/>
          <p:cNvSpPr>
            <a:spLocks noChangeArrowheads="1"/>
          </p:cNvSpPr>
          <p:nvPr/>
        </p:nvSpPr>
        <p:spPr bwMode="auto">
          <a:xfrm>
            <a:off x="61102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5104" name="Text Box 80"/>
          <p:cNvSpPr txBox="1">
            <a:spLocks noChangeArrowheads="1"/>
          </p:cNvSpPr>
          <p:nvPr/>
        </p:nvSpPr>
        <p:spPr bwMode="auto">
          <a:xfrm>
            <a:off x="3976688" y="28400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A</a:t>
            </a:r>
          </a:p>
        </p:txBody>
      </p:sp>
      <p:sp>
        <p:nvSpPr>
          <p:cNvPr id="385105" name="Text Box 81"/>
          <p:cNvSpPr txBox="1">
            <a:spLocks noChangeArrowheads="1"/>
          </p:cNvSpPr>
          <p:nvPr/>
        </p:nvSpPr>
        <p:spPr bwMode="auto">
          <a:xfrm>
            <a:off x="2833688" y="35956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B</a:t>
            </a:r>
          </a:p>
        </p:txBody>
      </p:sp>
      <p:sp>
        <p:nvSpPr>
          <p:cNvPr id="385106" name="Text Box 82"/>
          <p:cNvSpPr txBox="1">
            <a:spLocks noChangeArrowheads="1"/>
          </p:cNvSpPr>
          <p:nvPr/>
        </p:nvSpPr>
        <p:spPr bwMode="auto">
          <a:xfrm>
            <a:off x="39766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C</a:t>
            </a:r>
          </a:p>
        </p:txBody>
      </p:sp>
      <p:sp>
        <p:nvSpPr>
          <p:cNvPr id="385107" name="Text Box 83"/>
          <p:cNvSpPr txBox="1">
            <a:spLocks noChangeArrowheads="1"/>
          </p:cNvSpPr>
          <p:nvPr/>
        </p:nvSpPr>
        <p:spPr bwMode="auto">
          <a:xfrm>
            <a:off x="50434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D</a:t>
            </a:r>
          </a:p>
        </p:txBody>
      </p:sp>
      <p:sp>
        <p:nvSpPr>
          <p:cNvPr id="385108" name="Text Box 84"/>
          <p:cNvSpPr txBox="1">
            <a:spLocks noChangeArrowheads="1"/>
          </p:cNvSpPr>
          <p:nvPr/>
        </p:nvSpPr>
        <p:spPr bwMode="auto">
          <a:xfrm>
            <a:off x="4033838" y="457200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I</a:t>
            </a:r>
          </a:p>
        </p:txBody>
      </p:sp>
      <p:sp>
        <p:nvSpPr>
          <p:cNvPr id="385109" name="Text Box 85"/>
          <p:cNvSpPr txBox="1">
            <a:spLocks noChangeArrowheads="1"/>
          </p:cNvSpPr>
          <p:nvPr/>
        </p:nvSpPr>
        <p:spPr bwMode="auto">
          <a:xfrm>
            <a:off x="4662488" y="4572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J</a:t>
            </a:r>
          </a:p>
        </p:txBody>
      </p:sp>
      <p:sp>
        <p:nvSpPr>
          <p:cNvPr id="385110" name="Text Box 86"/>
          <p:cNvSpPr txBox="1">
            <a:spLocks noChangeArrowheads="1"/>
          </p:cNvSpPr>
          <p:nvPr/>
        </p:nvSpPr>
        <p:spPr bwMode="auto">
          <a:xfrm>
            <a:off x="3443288" y="45862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H</a:t>
            </a:r>
          </a:p>
        </p:txBody>
      </p:sp>
      <p:sp>
        <p:nvSpPr>
          <p:cNvPr id="385111" name="Text Box 87"/>
          <p:cNvSpPr txBox="1">
            <a:spLocks noChangeArrowheads="1"/>
          </p:cNvSpPr>
          <p:nvPr/>
        </p:nvSpPr>
        <p:spPr bwMode="auto">
          <a:xfrm>
            <a:off x="5729288" y="44958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K</a:t>
            </a:r>
          </a:p>
        </p:txBody>
      </p:sp>
      <p:sp>
        <p:nvSpPr>
          <p:cNvPr id="385112" name="Text Box 88"/>
          <p:cNvSpPr txBox="1">
            <a:spLocks noChangeArrowheads="1"/>
          </p:cNvSpPr>
          <p:nvPr/>
        </p:nvSpPr>
        <p:spPr bwMode="auto">
          <a:xfrm>
            <a:off x="2909888" y="45720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G</a:t>
            </a:r>
          </a:p>
        </p:txBody>
      </p:sp>
      <p:sp>
        <p:nvSpPr>
          <p:cNvPr id="385113" name="Text Box 89"/>
          <p:cNvSpPr txBox="1">
            <a:spLocks noChangeArrowheads="1"/>
          </p:cNvSpPr>
          <p:nvPr/>
        </p:nvSpPr>
        <p:spPr bwMode="auto">
          <a:xfrm>
            <a:off x="5348288" y="519588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L</a:t>
            </a:r>
          </a:p>
        </p:txBody>
      </p:sp>
      <p:sp>
        <p:nvSpPr>
          <p:cNvPr id="385114" name="Text Box 90"/>
          <p:cNvSpPr txBox="1">
            <a:spLocks noChangeArrowheads="1"/>
          </p:cNvSpPr>
          <p:nvPr/>
        </p:nvSpPr>
        <p:spPr bwMode="auto">
          <a:xfrm>
            <a:off x="6192838" y="5195888"/>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M</a:t>
            </a:r>
          </a:p>
        </p:txBody>
      </p:sp>
      <p:sp>
        <p:nvSpPr>
          <p:cNvPr id="385115" name="Text Box 91"/>
          <p:cNvSpPr txBox="1">
            <a:spLocks noChangeArrowheads="1"/>
          </p:cNvSpPr>
          <p:nvPr/>
        </p:nvSpPr>
        <p:spPr bwMode="auto">
          <a:xfrm>
            <a:off x="2376488" y="45720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F</a:t>
            </a:r>
          </a:p>
        </p:txBody>
      </p:sp>
      <p:sp>
        <p:nvSpPr>
          <p:cNvPr id="385116" name="Text Box 92"/>
          <p:cNvSpPr txBox="1">
            <a:spLocks noChangeArrowheads="1"/>
          </p:cNvSpPr>
          <p:nvPr/>
        </p:nvSpPr>
        <p:spPr bwMode="auto">
          <a:xfrm>
            <a:off x="1811338" y="45862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85028"/>
                                        </p:tgtEl>
                                        <p:attrNameLst>
                                          <p:attrName>style.visibility</p:attrName>
                                        </p:attrNameLst>
                                      </p:cBhvr>
                                      <p:to>
                                        <p:strVal val="visible"/>
                                      </p:to>
                                    </p:set>
                                    <p:animEffect transition="in" filter="dissolve">
                                      <p:cBhvr>
                                        <p:cTn id="7" dur="500"/>
                                        <p:tgtEl>
                                          <p:spTgt spid="385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85076"/>
                                        </p:tgtEl>
                                        <p:attrNameLst>
                                          <p:attrName>style.visibility</p:attrName>
                                        </p:attrNameLst>
                                      </p:cBhvr>
                                      <p:to>
                                        <p:strVal val="visible"/>
                                      </p:to>
                                    </p:set>
                                    <p:animEffect transition="in" filter="dissolve">
                                      <p:cBhvr>
                                        <p:cTn id="12" dur="500"/>
                                        <p:tgtEl>
                                          <p:spTgt spid="38507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85077"/>
                                        </p:tgtEl>
                                        <p:attrNameLst>
                                          <p:attrName>style.visibility</p:attrName>
                                        </p:attrNameLst>
                                      </p:cBhvr>
                                      <p:to>
                                        <p:strVal val="visible"/>
                                      </p:to>
                                    </p:set>
                                    <p:animEffect transition="in" filter="dissolve">
                                      <p:cBhvr>
                                        <p:cTn id="15" dur="500"/>
                                        <p:tgtEl>
                                          <p:spTgt spid="38507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85068"/>
                                        </p:tgtEl>
                                        <p:attrNameLst>
                                          <p:attrName>style.visibility</p:attrName>
                                        </p:attrNameLst>
                                      </p:cBhvr>
                                      <p:to>
                                        <p:strVal val="visible"/>
                                      </p:to>
                                    </p:set>
                                    <p:animEffect transition="in" filter="dissolve">
                                      <p:cBhvr>
                                        <p:cTn id="20" dur="500"/>
                                        <p:tgtEl>
                                          <p:spTgt spid="385068"/>
                                        </p:tgtEl>
                                      </p:cBhvr>
                                    </p:animEffect>
                                  </p:childTnLst>
                                </p:cTn>
                              </p:par>
                              <p:par>
                                <p:cTn id="21" presetID="9" presetClass="exit" presetSubtype="0" fill="hold" grpId="1" nodeType="withEffect">
                                  <p:stCondLst>
                                    <p:cond delay="0"/>
                                  </p:stCondLst>
                                  <p:childTnLst>
                                    <p:animEffect transition="out" filter="dissolve">
                                      <p:cBhvr>
                                        <p:cTn id="22" dur="500"/>
                                        <p:tgtEl>
                                          <p:spTgt spid="385028"/>
                                        </p:tgtEl>
                                      </p:cBhvr>
                                    </p:animEffect>
                                    <p:set>
                                      <p:cBhvr>
                                        <p:cTn id="23" dur="1" fill="hold">
                                          <p:stCondLst>
                                            <p:cond delay="499"/>
                                          </p:stCondLst>
                                        </p:cTn>
                                        <p:tgtEl>
                                          <p:spTgt spid="385028"/>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85069"/>
                                        </p:tgtEl>
                                        <p:attrNameLst>
                                          <p:attrName>style.visibility</p:attrName>
                                        </p:attrNameLst>
                                      </p:cBhvr>
                                      <p:to>
                                        <p:strVal val="visible"/>
                                      </p:to>
                                    </p:set>
                                    <p:animEffect transition="in" filter="dissolve">
                                      <p:cBhvr>
                                        <p:cTn id="28" dur="500"/>
                                        <p:tgtEl>
                                          <p:spTgt spid="38506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5070"/>
                                        </p:tgtEl>
                                        <p:attrNameLst>
                                          <p:attrName>style.visibility</p:attrName>
                                        </p:attrNameLst>
                                      </p:cBhvr>
                                      <p:to>
                                        <p:strVal val="visible"/>
                                      </p:to>
                                    </p:set>
                                    <p:animEffect transition="in" filter="dissolve">
                                      <p:cBhvr>
                                        <p:cTn id="31" dur="500"/>
                                        <p:tgtEl>
                                          <p:spTgt spid="385070"/>
                                        </p:tgtEl>
                                      </p:cBhvr>
                                    </p:animEffect>
                                  </p:childTnLst>
                                </p:cTn>
                              </p:par>
                              <p:par>
                                <p:cTn id="32" presetID="9" presetClass="exit" presetSubtype="0" fill="hold" grpId="1" nodeType="withEffect">
                                  <p:stCondLst>
                                    <p:cond delay="0"/>
                                  </p:stCondLst>
                                  <p:childTnLst>
                                    <p:animEffect transition="out" filter="dissolve">
                                      <p:cBhvr>
                                        <p:cTn id="33" dur="500"/>
                                        <p:tgtEl>
                                          <p:spTgt spid="385068"/>
                                        </p:tgtEl>
                                      </p:cBhvr>
                                    </p:animEffect>
                                    <p:set>
                                      <p:cBhvr>
                                        <p:cTn id="34" dur="1" fill="hold">
                                          <p:stCondLst>
                                            <p:cond delay="499"/>
                                          </p:stCondLst>
                                        </p:cTn>
                                        <p:tgtEl>
                                          <p:spTgt spid="3850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8" grpId="0"/>
      <p:bldP spid="385028" grpId="1"/>
      <p:bldP spid="385068" grpId="0"/>
      <p:bldP spid="385068" grpId="1"/>
      <p:bldP spid="385069" grpId="0" animBg="1"/>
      <p:bldP spid="385070" grpId="0"/>
      <p:bldP spid="38507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818207"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Right subtree of I is empty.</a:t>
            </a:r>
          </a:p>
          <a:p>
            <a:pPr marL="342900" indent="-342900">
              <a:spcBef>
                <a:spcPct val="20000"/>
              </a:spcBef>
              <a:buFontTx/>
              <a:buBlip>
                <a:blip r:embed="rId3"/>
              </a:buBlip>
            </a:pPr>
            <a:r>
              <a:rPr lang="en-US" sz="2000">
                <a:solidFill>
                  <a:schemeClr val="accent2"/>
                </a:solidFill>
                <a:cs typeface="Times New Roman" pitchFamily="18" charset="0"/>
              </a:rPr>
              <a:t>Therefore, move to node G.</a:t>
            </a:r>
          </a:p>
        </p:txBody>
      </p:sp>
      <p:sp>
        <p:nvSpPr>
          <p:cNvPr id="818209" name="Text Box 33"/>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818210" name="Text Box 34"/>
          <p:cNvSpPr txBox="1">
            <a:spLocks noChangeArrowheads="1"/>
          </p:cNvSpPr>
          <p:nvPr/>
        </p:nvSpPr>
        <p:spPr bwMode="auto">
          <a:xfrm>
            <a:off x="2514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818211" name="Text Box 35"/>
          <p:cNvSpPr txBox="1">
            <a:spLocks noChangeArrowheads="1"/>
          </p:cNvSpPr>
          <p:nvPr/>
        </p:nvSpPr>
        <p:spPr bwMode="auto">
          <a:xfrm>
            <a:off x="34290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a:t>
            </a:r>
          </a:p>
        </p:txBody>
      </p:sp>
      <p:sp>
        <p:nvSpPr>
          <p:cNvPr id="818212" name="Text Box 36"/>
          <p:cNvSpPr txBox="1">
            <a:spLocks noChangeArrowheads="1"/>
          </p:cNvSpPr>
          <p:nvPr/>
        </p:nvSpPr>
        <p:spPr bwMode="auto">
          <a:xfrm>
            <a:off x="2971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818213" name="Text Box 37"/>
          <p:cNvSpPr txBox="1">
            <a:spLocks noChangeArrowheads="1"/>
          </p:cNvSpPr>
          <p:nvPr/>
        </p:nvSpPr>
        <p:spPr bwMode="auto">
          <a:xfrm>
            <a:off x="38862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A</a:t>
            </a:r>
          </a:p>
        </p:txBody>
      </p:sp>
      <p:sp>
        <p:nvSpPr>
          <p:cNvPr id="818214" name="Text Box 38"/>
          <p:cNvSpPr txBox="1">
            <a:spLocks noChangeArrowheads="1"/>
          </p:cNvSpPr>
          <p:nvPr/>
        </p:nvSpPr>
        <p:spPr bwMode="auto">
          <a:xfrm>
            <a:off x="4343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F</a:t>
            </a:r>
          </a:p>
        </p:txBody>
      </p:sp>
      <p:sp>
        <p:nvSpPr>
          <p:cNvPr id="818215" name="Text Box 39"/>
          <p:cNvSpPr txBox="1">
            <a:spLocks noChangeArrowheads="1"/>
          </p:cNvSpPr>
          <p:nvPr/>
        </p:nvSpPr>
        <p:spPr bwMode="auto">
          <a:xfrm>
            <a:off x="4800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C</a:t>
            </a:r>
          </a:p>
        </p:txBody>
      </p:sp>
      <p:sp>
        <p:nvSpPr>
          <p:cNvPr id="818216" name="Text Box 40"/>
          <p:cNvSpPr txBox="1">
            <a:spLocks noChangeArrowheads="1"/>
          </p:cNvSpPr>
          <p:nvPr/>
        </p:nvSpPr>
        <p:spPr bwMode="auto">
          <a:xfrm>
            <a:off x="5257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I</a:t>
            </a:r>
          </a:p>
        </p:txBody>
      </p:sp>
      <p:sp>
        <p:nvSpPr>
          <p:cNvPr id="818225" name="Line 49"/>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8226" name="Line 50"/>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8227" name="Line 51"/>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8228" name="Line 52"/>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8229" name="Line 53"/>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8230" name="Line 54"/>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8231" name="Oval 55"/>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8232" name="Line 56"/>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8233" name="Line 57"/>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8234" name="Oval 58"/>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8235" name="Oval 59"/>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8236" name="Oval 60"/>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8237" name="Oval 61"/>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8238" name="Oval 62"/>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8239" name="Oval 63"/>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8240" name="Text Box 64"/>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818241" name="Text Box 65"/>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818242" name="Text Box 66"/>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818243" name="Text Box 67"/>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818244" name="Text Box 68"/>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818245" name="Text Box 69"/>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818246" name="Text Box 70"/>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818247" name="Oval 71"/>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8248" name="Text Box 72"/>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818249" name="Oval 73"/>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8250" name="Text Box 74"/>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818251" name="Line 75"/>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8252" name="AutoShape 76"/>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253" name="AutoShape 77"/>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254" name="AutoShape 78"/>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255" name="AutoShape 79"/>
          <p:cNvSpPr>
            <a:spLocks noChangeArrowheads="1"/>
          </p:cNvSpPr>
          <p:nvPr/>
        </p:nvSpPr>
        <p:spPr bwMode="auto">
          <a:xfrm>
            <a:off x="33528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256" name="Text Box 80"/>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818257" name="AutoShape 81"/>
          <p:cNvSpPr>
            <a:spLocks noChangeArrowheads="1"/>
          </p:cNvSpPr>
          <p:nvPr/>
        </p:nvSpPr>
        <p:spPr bwMode="auto">
          <a:xfrm>
            <a:off x="3733800" y="30226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258" name="AutoShape 82"/>
          <p:cNvSpPr>
            <a:spLocks noChangeArrowheads="1"/>
          </p:cNvSpPr>
          <p:nvPr/>
        </p:nvSpPr>
        <p:spPr bwMode="auto">
          <a:xfrm>
            <a:off x="40386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259" name="AutoShape 83"/>
          <p:cNvSpPr>
            <a:spLocks noChangeArrowheads="1"/>
          </p:cNvSpPr>
          <p:nvPr/>
        </p:nvSpPr>
        <p:spPr bwMode="auto">
          <a:xfrm>
            <a:off x="44958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262" name="AutoShape 86"/>
          <p:cNvSpPr>
            <a:spLocks noChangeArrowheads="1"/>
          </p:cNvSpPr>
          <p:nvPr/>
        </p:nvSpPr>
        <p:spPr bwMode="auto">
          <a:xfrm>
            <a:off x="4724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263" name="AutoShape 87"/>
          <p:cNvSpPr>
            <a:spLocks noChangeArrowheads="1"/>
          </p:cNvSpPr>
          <p:nvPr/>
        </p:nvSpPr>
        <p:spPr bwMode="auto">
          <a:xfrm>
            <a:off x="5029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18207">
                                            <p:txEl>
                                              <p:pRg st="0" end="0"/>
                                            </p:txEl>
                                          </p:spTgt>
                                        </p:tgtEl>
                                        <p:attrNameLst>
                                          <p:attrName>style.visibility</p:attrName>
                                        </p:attrNameLst>
                                      </p:cBhvr>
                                      <p:to>
                                        <p:strVal val="visible"/>
                                      </p:to>
                                    </p:set>
                                    <p:animEffect transition="in" filter="dissolve">
                                      <p:cBhvr>
                                        <p:cTn id="7" dur="500"/>
                                        <p:tgtEl>
                                          <p:spTgt spid="8182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18207">
                                            <p:txEl>
                                              <p:pRg st="1" end="1"/>
                                            </p:txEl>
                                          </p:spTgt>
                                        </p:tgtEl>
                                        <p:attrNameLst>
                                          <p:attrName>style.visibility</p:attrName>
                                        </p:attrNameLst>
                                      </p:cBhvr>
                                      <p:to>
                                        <p:strVal val="visible"/>
                                      </p:to>
                                    </p:set>
                                    <p:animEffect transition="in" filter="dissolve">
                                      <p:cBhvr>
                                        <p:cTn id="12" dur="500"/>
                                        <p:tgtEl>
                                          <p:spTgt spid="8182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8263"/>
                                        </p:tgtEl>
                                        <p:attrNameLst>
                                          <p:attrName>style.visibility</p:attrName>
                                        </p:attrNameLst>
                                      </p:cBhvr>
                                      <p:to>
                                        <p:strVal val="visible"/>
                                      </p:to>
                                    </p:set>
                                    <p:animEffect transition="in" filter="dissolve">
                                      <p:cBhvr>
                                        <p:cTn id="17" dur="500"/>
                                        <p:tgtEl>
                                          <p:spTgt spid="818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26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820255"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Visit node G.</a:t>
            </a:r>
          </a:p>
        </p:txBody>
      </p:sp>
      <p:sp>
        <p:nvSpPr>
          <p:cNvPr id="820257" name="Text Box 33"/>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820258" name="Text Box 34"/>
          <p:cNvSpPr txBox="1">
            <a:spLocks noChangeArrowheads="1"/>
          </p:cNvSpPr>
          <p:nvPr/>
        </p:nvSpPr>
        <p:spPr bwMode="auto">
          <a:xfrm>
            <a:off x="2514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820259" name="Text Box 35"/>
          <p:cNvSpPr txBox="1">
            <a:spLocks noChangeArrowheads="1"/>
          </p:cNvSpPr>
          <p:nvPr/>
        </p:nvSpPr>
        <p:spPr bwMode="auto">
          <a:xfrm>
            <a:off x="34290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a:t>
            </a:r>
          </a:p>
        </p:txBody>
      </p:sp>
      <p:sp>
        <p:nvSpPr>
          <p:cNvPr id="820260" name="Text Box 36"/>
          <p:cNvSpPr txBox="1">
            <a:spLocks noChangeArrowheads="1"/>
          </p:cNvSpPr>
          <p:nvPr/>
        </p:nvSpPr>
        <p:spPr bwMode="auto">
          <a:xfrm>
            <a:off x="2971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820261" name="Text Box 37"/>
          <p:cNvSpPr txBox="1">
            <a:spLocks noChangeArrowheads="1"/>
          </p:cNvSpPr>
          <p:nvPr/>
        </p:nvSpPr>
        <p:spPr bwMode="auto">
          <a:xfrm>
            <a:off x="38862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A</a:t>
            </a:r>
          </a:p>
        </p:txBody>
      </p:sp>
      <p:sp>
        <p:nvSpPr>
          <p:cNvPr id="820262" name="Text Box 38"/>
          <p:cNvSpPr txBox="1">
            <a:spLocks noChangeArrowheads="1"/>
          </p:cNvSpPr>
          <p:nvPr/>
        </p:nvSpPr>
        <p:spPr bwMode="auto">
          <a:xfrm>
            <a:off x="4343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F</a:t>
            </a:r>
          </a:p>
        </p:txBody>
      </p:sp>
      <p:sp>
        <p:nvSpPr>
          <p:cNvPr id="820263" name="Text Box 39"/>
          <p:cNvSpPr txBox="1">
            <a:spLocks noChangeArrowheads="1"/>
          </p:cNvSpPr>
          <p:nvPr/>
        </p:nvSpPr>
        <p:spPr bwMode="auto">
          <a:xfrm>
            <a:off x="4800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C</a:t>
            </a:r>
          </a:p>
        </p:txBody>
      </p:sp>
      <p:sp>
        <p:nvSpPr>
          <p:cNvPr id="820264" name="Text Box 40"/>
          <p:cNvSpPr txBox="1">
            <a:spLocks noChangeArrowheads="1"/>
          </p:cNvSpPr>
          <p:nvPr/>
        </p:nvSpPr>
        <p:spPr bwMode="auto">
          <a:xfrm>
            <a:off x="5257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I</a:t>
            </a:r>
          </a:p>
        </p:txBody>
      </p:sp>
      <p:sp>
        <p:nvSpPr>
          <p:cNvPr id="820265" name="Text Box 41"/>
          <p:cNvSpPr txBox="1">
            <a:spLocks noChangeArrowheads="1"/>
          </p:cNvSpPr>
          <p:nvPr/>
        </p:nvSpPr>
        <p:spPr bwMode="auto">
          <a:xfrm>
            <a:off x="57150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G</a:t>
            </a:r>
          </a:p>
        </p:txBody>
      </p:sp>
      <p:sp>
        <p:nvSpPr>
          <p:cNvPr id="820274" name="Line 50"/>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75" name="Line 51"/>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76" name="Line 52"/>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77" name="Line 53"/>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78" name="Line 54"/>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79" name="Line 55"/>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80" name="Oval 56"/>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0281" name="Line 57"/>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82" name="Line 58"/>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83" name="Oval 59"/>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0284" name="Oval 60"/>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0285" name="Oval 61"/>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0286" name="Oval 62"/>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0287" name="Oval 63"/>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0288" name="Oval 64"/>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0289" name="Text Box 65"/>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820290" name="Text Box 66"/>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820291" name="Text Box 67"/>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820292" name="Text Box 68"/>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820293" name="Text Box 69"/>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820294" name="Text Box 70"/>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820295" name="Text Box 71"/>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820296" name="Oval 72"/>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0297" name="Text Box 73"/>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820298" name="Oval 74"/>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0299" name="Text Box 75"/>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820300" name="Line 76"/>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301" name="AutoShape 77"/>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02" name="AutoShape 78"/>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03" name="AutoShape 79"/>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04" name="AutoShape 80"/>
          <p:cNvSpPr>
            <a:spLocks noChangeArrowheads="1"/>
          </p:cNvSpPr>
          <p:nvPr/>
        </p:nvSpPr>
        <p:spPr bwMode="auto">
          <a:xfrm>
            <a:off x="33528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05" name="Text Box 81"/>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820306" name="AutoShape 82"/>
          <p:cNvSpPr>
            <a:spLocks noChangeArrowheads="1"/>
          </p:cNvSpPr>
          <p:nvPr/>
        </p:nvSpPr>
        <p:spPr bwMode="auto">
          <a:xfrm>
            <a:off x="3733800" y="30226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07" name="AutoShape 83"/>
          <p:cNvSpPr>
            <a:spLocks noChangeArrowheads="1"/>
          </p:cNvSpPr>
          <p:nvPr/>
        </p:nvSpPr>
        <p:spPr bwMode="auto">
          <a:xfrm>
            <a:off x="40386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08" name="AutoShape 84"/>
          <p:cNvSpPr>
            <a:spLocks noChangeArrowheads="1"/>
          </p:cNvSpPr>
          <p:nvPr/>
        </p:nvSpPr>
        <p:spPr bwMode="auto">
          <a:xfrm>
            <a:off x="44958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09" name="AutoShape 85"/>
          <p:cNvSpPr>
            <a:spLocks noChangeArrowheads="1"/>
          </p:cNvSpPr>
          <p:nvPr/>
        </p:nvSpPr>
        <p:spPr bwMode="auto">
          <a:xfrm>
            <a:off x="4724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10" name="AutoShape 86"/>
          <p:cNvSpPr>
            <a:spLocks noChangeArrowheads="1"/>
          </p:cNvSpPr>
          <p:nvPr/>
        </p:nvSpPr>
        <p:spPr bwMode="auto">
          <a:xfrm>
            <a:off x="5029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11" name="AutoShape 87"/>
          <p:cNvSpPr>
            <a:spLocks noChangeArrowheads="1"/>
          </p:cNvSpPr>
          <p:nvPr/>
        </p:nvSpPr>
        <p:spPr bwMode="auto">
          <a:xfrm>
            <a:off x="5029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20255">
                                            <p:txEl>
                                              <p:pRg st="0" end="0"/>
                                            </p:txEl>
                                          </p:spTgt>
                                        </p:tgtEl>
                                        <p:attrNameLst>
                                          <p:attrName>style.visibility</p:attrName>
                                        </p:attrNameLst>
                                      </p:cBhvr>
                                      <p:to>
                                        <p:strVal val="visible"/>
                                      </p:to>
                                    </p:set>
                                    <p:animEffect transition="in" filter="dissolve">
                                      <p:cBhvr>
                                        <p:cTn id="7" dur="500"/>
                                        <p:tgtEl>
                                          <p:spTgt spid="8202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0265"/>
                                        </p:tgtEl>
                                        <p:attrNameLst>
                                          <p:attrName>style.visibility</p:attrName>
                                        </p:attrNameLst>
                                      </p:cBhvr>
                                      <p:to>
                                        <p:strVal val="visible"/>
                                      </p:to>
                                    </p:set>
                                    <p:animEffect transition="in" filter="dissolve">
                                      <p:cBhvr>
                                        <p:cTn id="12" dur="500"/>
                                        <p:tgtEl>
                                          <p:spTgt spid="8202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grpId="0" nodeType="clickEffect">
                                  <p:stCondLst>
                                    <p:cond delay="0"/>
                                  </p:stCondLst>
                                  <p:childTnLst>
                                    <p:animEffect transition="out" filter="dissolve">
                                      <p:cBhvr>
                                        <p:cTn id="16" dur="500"/>
                                        <p:tgtEl>
                                          <p:spTgt spid="820310"/>
                                        </p:tgtEl>
                                      </p:cBhvr>
                                    </p:animEffect>
                                    <p:set>
                                      <p:cBhvr>
                                        <p:cTn id="17" dur="1" fill="hold">
                                          <p:stCondLst>
                                            <p:cond delay="499"/>
                                          </p:stCondLst>
                                        </p:cTn>
                                        <p:tgtEl>
                                          <p:spTgt spid="820310"/>
                                        </p:tgtEl>
                                        <p:attrNameLst>
                                          <p:attrName>style.visibility</p:attrName>
                                        </p:attrNameLst>
                                      </p:cBhvr>
                                      <p:to>
                                        <p:strVal val="hidden"/>
                                      </p:to>
                                    </p:set>
                                  </p:childTnLst>
                                </p:cTn>
                              </p:par>
                              <p:par>
                                <p:cTn id="18" presetID="9" presetClass="entr" presetSubtype="0" fill="hold" grpId="0" nodeType="withEffect">
                                  <p:stCondLst>
                                    <p:cond delay="0"/>
                                  </p:stCondLst>
                                  <p:childTnLst>
                                    <p:set>
                                      <p:cBhvr>
                                        <p:cTn id="19" dur="1" fill="hold">
                                          <p:stCondLst>
                                            <p:cond delay="0"/>
                                          </p:stCondLst>
                                        </p:cTn>
                                        <p:tgtEl>
                                          <p:spTgt spid="820311"/>
                                        </p:tgtEl>
                                        <p:attrNameLst>
                                          <p:attrName>style.visibility</p:attrName>
                                        </p:attrNameLst>
                                      </p:cBhvr>
                                      <p:to>
                                        <p:strVal val="visible"/>
                                      </p:to>
                                    </p:set>
                                    <p:animEffect transition="in" filter="dissolve">
                                      <p:cBhvr>
                                        <p:cTn id="20" dur="500"/>
                                        <p:tgtEl>
                                          <p:spTgt spid="820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65" grpId="0"/>
      <p:bldP spid="820310" grpId="0" animBg="1"/>
      <p:bldP spid="8203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Inorder Traversal (Contd.)</a:t>
            </a:r>
          </a:p>
        </p:txBody>
      </p:sp>
      <p:sp>
        <p:nvSpPr>
          <p:cNvPr id="822303" name="Rectangle 31"/>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Right subtree of G is empty.</a:t>
            </a:r>
          </a:p>
        </p:txBody>
      </p:sp>
      <p:sp>
        <p:nvSpPr>
          <p:cNvPr id="822305" name="Text Box 33"/>
          <p:cNvSpPr txBox="1">
            <a:spLocks noChangeArrowheads="1"/>
          </p:cNvSpPr>
          <p:nvPr/>
        </p:nvSpPr>
        <p:spPr bwMode="auto">
          <a:xfrm>
            <a:off x="2057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822306" name="Text Box 34"/>
          <p:cNvSpPr txBox="1">
            <a:spLocks noChangeArrowheads="1"/>
          </p:cNvSpPr>
          <p:nvPr/>
        </p:nvSpPr>
        <p:spPr bwMode="auto">
          <a:xfrm>
            <a:off x="2514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822307" name="Text Box 35"/>
          <p:cNvSpPr txBox="1">
            <a:spLocks noChangeArrowheads="1"/>
          </p:cNvSpPr>
          <p:nvPr/>
        </p:nvSpPr>
        <p:spPr bwMode="auto">
          <a:xfrm>
            <a:off x="34290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a:t>
            </a:r>
          </a:p>
        </p:txBody>
      </p:sp>
      <p:sp>
        <p:nvSpPr>
          <p:cNvPr id="822308" name="Text Box 36"/>
          <p:cNvSpPr txBox="1">
            <a:spLocks noChangeArrowheads="1"/>
          </p:cNvSpPr>
          <p:nvPr/>
        </p:nvSpPr>
        <p:spPr bwMode="auto">
          <a:xfrm>
            <a:off x="2971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822309" name="Text Box 37"/>
          <p:cNvSpPr txBox="1">
            <a:spLocks noChangeArrowheads="1"/>
          </p:cNvSpPr>
          <p:nvPr/>
        </p:nvSpPr>
        <p:spPr bwMode="auto">
          <a:xfrm>
            <a:off x="38862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A</a:t>
            </a:r>
          </a:p>
        </p:txBody>
      </p:sp>
      <p:sp>
        <p:nvSpPr>
          <p:cNvPr id="822310" name="Text Box 38"/>
          <p:cNvSpPr txBox="1">
            <a:spLocks noChangeArrowheads="1"/>
          </p:cNvSpPr>
          <p:nvPr/>
        </p:nvSpPr>
        <p:spPr bwMode="auto">
          <a:xfrm>
            <a:off x="43434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F</a:t>
            </a:r>
          </a:p>
        </p:txBody>
      </p:sp>
      <p:sp>
        <p:nvSpPr>
          <p:cNvPr id="822311" name="Text Box 39"/>
          <p:cNvSpPr txBox="1">
            <a:spLocks noChangeArrowheads="1"/>
          </p:cNvSpPr>
          <p:nvPr/>
        </p:nvSpPr>
        <p:spPr bwMode="auto">
          <a:xfrm>
            <a:off x="48006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C</a:t>
            </a:r>
          </a:p>
        </p:txBody>
      </p:sp>
      <p:sp>
        <p:nvSpPr>
          <p:cNvPr id="822312" name="Text Box 40"/>
          <p:cNvSpPr txBox="1">
            <a:spLocks noChangeArrowheads="1"/>
          </p:cNvSpPr>
          <p:nvPr/>
        </p:nvSpPr>
        <p:spPr bwMode="auto">
          <a:xfrm>
            <a:off x="52578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I</a:t>
            </a:r>
          </a:p>
        </p:txBody>
      </p:sp>
      <p:sp>
        <p:nvSpPr>
          <p:cNvPr id="822313" name="Text Box 41"/>
          <p:cNvSpPr txBox="1">
            <a:spLocks noChangeArrowheads="1"/>
          </p:cNvSpPr>
          <p:nvPr/>
        </p:nvSpPr>
        <p:spPr bwMode="auto">
          <a:xfrm>
            <a:off x="5715000" y="615791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G</a:t>
            </a:r>
          </a:p>
        </p:txBody>
      </p:sp>
      <p:sp>
        <p:nvSpPr>
          <p:cNvPr id="822314" name="Text Box 42"/>
          <p:cNvSpPr txBox="1">
            <a:spLocks noChangeArrowheads="1"/>
          </p:cNvSpPr>
          <p:nvPr/>
        </p:nvSpPr>
        <p:spPr bwMode="auto">
          <a:xfrm>
            <a:off x="5791200" y="4052888"/>
            <a:ext cx="2743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Traversal complete</a:t>
            </a:r>
          </a:p>
        </p:txBody>
      </p:sp>
      <p:sp>
        <p:nvSpPr>
          <p:cNvPr id="822324" name="Line 52"/>
          <p:cNvSpPr>
            <a:spLocks noChangeShapeType="1"/>
          </p:cNvSpPr>
          <p:nvPr/>
        </p:nvSpPr>
        <p:spPr bwMode="auto">
          <a:xfrm flipH="1">
            <a:off x="4953000" y="50101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25" name="Line 53"/>
          <p:cNvSpPr>
            <a:spLocks noChangeShapeType="1"/>
          </p:cNvSpPr>
          <p:nvPr/>
        </p:nvSpPr>
        <p:spPr bwMode="auto">
          <a:xfrm>
            <a:off x="2667000" y="5010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26" name="Line 54"/>
          <p:cNvSpPr>
            <a:spLocks noChangeShapeType="1"/>
          </p:cNvSpPr>
          <p:nvPr/>
        </p:nvSpPr>
        <p:spPr bwMode="auto">
          <a:xfrm flipH="1">
            <a:off x="2590800" y="42481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27" name="Line 55"/>
          <p:cNvSpPr>
            <a:spLocks noChangeShapeType="1"/>
          </p:cNvSpPr>
          <p:nvPr/>
        </p:nvSpPr>
        <p:spPr bwMode="auto">
          <a:xfrm>
            <a:off x="3276600" y="424815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28" name="Line 56"/>
          <p:cNvSpPr>
            <a:spLocks noChangeShapeType="1"/>
          </p:cNvSpPr>
          <p:nvPr/>
        </p:nvSpPr>
        <p:spPr bwMode="auto">
          <a:xfrm flipH="1">
            <a:off x="4343400" y="424815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29" name="Line 57"/>
          <p:cNvSpPr>
            <a:spLocks noChangeShapeType="1"/>
          </p:cNvSpPr>
          <p:nvPr/>
        </p:nvSpPr>
        <p:spPr bwMode="auto">
          <a:xfrm>
            <a:off x="4876800" y="424815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30" name="Oval 58"/>
          <p:cNvSpPr>
            <a:spLocks noChangeArrowheads="1"/>
          </p:cNvSpPr>
          <p:nvPr/>
        </p:nvSpPr>
        <p:spPr bwMode="auto">
          <a:xfrm>
            <a:off x="3810000" y="31051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2331" name="Line 59"/>
          <p:cNvSpPr>
            <a:spLocks noChangeShapeType="1"/>
          </p:cNvSpPr>
          <p:nvPr/>
        </p:nvSpPr>
        <p:spPr bwMode="auto">
          <a:xfrm flipH="1">
            <a:off x="3200400" y="333375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32" name="Line 60"/>
          <p:cNvSpPr>
            <a:spLocks noChangeShapeType="1"/>
          </p:cNvSpPr>
          <p:nvPr/>
        </p:nvSpPr>
        <p:spPr bwMode="auto">
          <a:xfrm>
            <a:off x="4191000" y="333375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33" name="Oval 61"/>
          <p:cNvSpPr>
            <a:spLocks noChangeArrowheads="1"/>
          </p:cNvSpPr>
          <p:nvPr/>
        </p:nvSpPr>
        <p:spPr bwMode="auto">
          <a:xfrm>
            <a:off x="29718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2334" name="Oval 62"/>
          <p:cNvSpPr>
            <a:spLocks noChangeArrowheads="1"/>
          </p:cNvSpPr>
          <p:nvPr/>
        </p:nvSpPr>
        <p:spPr bwMode="auto">
          <a:xfrm>
            <a:off x="4111625"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2335" name="Oval 63"/>
          <p:cNvSpPr>
            <a:spLocks noChangeArrowheads="1"/>
          </p:cNvSpPr>
          <p:nvPr/>
        </p:nvSpPr>
        <p:spPr bwMode="auto">
          <a:xfrm>
            <a:off x="5105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2336" name="Oval 64"/>
          <p:cNvSpPr>
            <a:spLocks noChangeArrowheads="1"/>
          </p:cNvSpPr>
          <p:nvPr/>
        </p:nvSpPr>
        <p:spPr bwMode="auto">
          <a:xfrm>
            <a:off x="4572000" y="3943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2337" name="Oval 65"/>
          <p:cNvSpPr>
            <a:spLocks noChangeArrowheads="1"/>
          </p:cNvSpPr>
          <p:nvPr/>
        </p:nvSpPr>
        <p:spPr bwMode="auto">
          <a:xfrm>
            <a:off x="34290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2338" name="Oval 66"/>
          <p:cNvSpPr>
            <a:spLocks noChangeArrowheads="1"/>
          </p:cNvSpPr>
          <p:nvPr/>
        </p:nvSpPr>
        <p:spPr bwMode="auto">
          <a:xfrm>
            <a:off x="2438400" y="4705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2339" name="Text Box 67"/>
          <p:cNvSpPr txBox="1">
            <a:spLocks noChangeArrowheads="1"/>
          </p:cNvSpPr>
          <p:nvPr/>
        </p:nvSpPr>
        <p:spPr bwMode="auto">
          <a:xfrm>
            <a:off x="3860800" y="310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822340" name="Text Box 68"/>
          <p:cNvSpPr txBox="1">
            <a:spLocks noChangeArrowheads="1"/>
          </p:cNvSpPr>
          <p:nvPr/>
        </p:nvSpPr>
        <p:spPr bwMode="auto">
          <a:xfrm>
            <a:off x="4622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822341" name="Text Box 69"/>
          <p:cNvSpPr txBox="1">
            <a:spLocks noChangeArrowheads="1"/>
          </p:cNvSpPr>
          <p:nvPr/>
        </p:nvSpPr>
        <p:spPr bwMode="auto">
          <a:xfrm>
            <a:off x="3490913" y="470535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822342" name="Text Box 70"/>
          <p:cNvSpPr txBox="1">
            <a:spLocks noChangeArrowheads="1"/>
          </p:cNvSpPr>
          <p:nvPr/>
        </p:nvSpPr>
        <p:spPr bwMode="auto">
          <a:xfrm>
            <a:off x="2971800" y="3943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822343" name="Text Box 71"/>
          <p:cNvSpPr txBox="1">
            <a:spLocks noChangeArrowheads="1"/>
          </p:cNvSpPr>
          <p:nvPr/>
        </p:nvSpPr>
        <p:spPr bwMode="auto">
          <a:xfrm>
            <a:off x="4187825" y="470535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822344" name="Text Box 72"/>
          <p:cNvSpPr txBox="1">
            <a:spLocks noChangeArrowheads="1"/>
          </p:cNvSpPr>
          <p:nvPr/>
        </p:nvSpPr>
        <p:spPr bwMode="auto">
          <a:xfrm>
            <a:off x="5105400" y="470535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822345" name="Text Box 73"/>
          <p:cNvSpPr txBox="1">
            <a:spLocks noChangeArrowheads="1"/>
          </p:cNvSpPr>
          <p:nvPr/>
        </p:nvSpPr>
        <p:spPr bwMode="auto">
          <a:xfrm>
            <a:off x="2489200" y="4705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822346" name="Oval 74"/>
          <p:cNvSpPr>
            <a:spLocks noChangeArrowheads="1"/>
          </p:cNvSpPr>
          <p:nvPr/>
        </p:nvSpPr>
        <p:spPr bwMode="auto">
          <a:xfrm>
            <a:off x="2895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2347" name="Text Box 75"/>
          <p:cNvSpPr txBox="1">
            <a:spLocks noChangeArrowheads="1"/>
          </p:cNvSpPr>
          <p:nvPr/>
        </p:nvSpPr>
        <p:spPr bwMode="auto">
          <a:xfrm>
            <a:off x="29464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822348" name="Oval 76"/>
          <p:cNvSpPr>
            <a:spLocks noChangeArrowheads="1"/>
          </p:cNvSpPr>
          <p:nvPr/>
        </p:nvSpPr>
        <p:spPr bwMode="auto">
          <a:xfrm>
            <a:off x="4800600" y="546735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2349" name="Text Box 77"/>
          <p:cNvSpPr txBox="1">
            <a:spLocks noChangeArrowheads="1"/>
          </p:cNvSpPr>
          <p:nvPr/>
        </p:nvSpPr>
        <p:spPr bwMode="auto">
          <a:xfrm flipV="1">
            <a:off x="4800600" y="54673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822350" name="Line 78"/>
          <p:cNvSpPr>
            <a:spLocks noChangeShapeType="1"/>
          </p:cNvSpPr>
          <p:nvPr/>
        </p:nvSpPr>
        <p:spPr bwMode="auto">
          <a:xfrm>
            <a:off x="3962400" y="280035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51" name="AutoShape 79"/>
          <p:cNvSpPr>
            <a:spLocks noChangeArrowheads="1"/>
          </p:cNvSpPr>
          <p:nvPr/>
        </p:nvSpPr>
        <p:spPr bwMode="auto">
          <a:xfrm>
            <a:off x="2362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52" name="AutoShape 80"/>
          <p:cNvSpPr>
            <a:spLocks noChangeArrowheads="1"/>
          </p:cNvSpPr>
          <p:nvPr/>
        </p:nvSpPr>
        <p:spPr bwMode="auto">
          <a:xfrm>
            <a:off x="2819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53" name="AutoShape 81"/>
          <p:cNvSpPr>
            <a:spLocks noChangeArrowheads="1"/>
          </p:cNvSpPr>
          <p:nvPr/>
        </p:nvSpPr>
        <p:spPr bwMode="auto">
          <a:xfrm>
            <a:off x="28956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54" name="AutoShape 82"/>
          <p:cNvSpPr>
            <a:spLocks noChangeArrowheads="1"/>
          </p:cNvSpPr>
          <p:nvPr/>
        </p:nvSpPr>
        <p:spPr bwMode="auto">
          <a:xfrm>
            <a:off x="33528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55" name="Text Box 83"/>
          <p:cNvSpPr txBox="1">
            <a:spLocks noChangeArrowheads="1"/>
          </p:cNvSpPr>
          <p:nvPr/>
        </p:nvSpPr>
        <p:spPr bwMode="auto">
          <a:xfrm>
            <a:off x="3733800" y="249555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accent2"/>
                </a:solidFill>
              </a:rPr>
              <a:t>root</a:t>
            </a:r>
          </a:p>
        </p:txBody>
      </p:sp>
      <p:sp>
        <p:nvSpPr>
          <p:cNvPr id="822356" name="AutoShape 84"/>
          <p:cNvSpPr>
            <a:spLocks noChangeArrowheads="1"/>
          </p:cNvSpPr>
          <p:nvPr/>
        </p:nvSpPr>
        <p:spPr bwMode="auto">
          <a:xfrm>
            <a:off x="3733800" y="30226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57" name="AutoShape 85"/>
          <p:cNvSpPr>
            <a:spLocks noChangeArrowheads="1"/>
          </p:cNvSpPr>
          <p:nvPr/>
        </p:nvSpPr>
        <p:spPr bwMode="auto">
          <a:xfrm>
            <a:off x="40386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58" name="AutoShape 86"/>
          <p:cNvSpPr>
            <a:spLocks noChangeArrowheads="1"/>
          </p:cNvSpPr>
          <p:nvPr/>
        </p:nvSpPr>
        <p:spPr bwMode="auto">
          <a:xfrm>
            <a:off x="4495800" y="3860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359" name="AutoShape 87"/>
          <p:cNvSpPr>
            <a:spLocks noChangeArrowheads="1"/>
          </p:cNvSpPr>
          <p:nvPr/>
        </p:nvSpPr>
        <p:spPr bwMode="auto">
          <a:xfrm>
            <a:off x="4724400" y="5384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400" name="AutoShape 128"/>
          <p:cNvSpPr>
            <a:spLocks noChangeArrowheads="1"/>
          </p:cNvSpPr>
          <p:nvPr/>
        </p:nvSpPr>
        <p:spPr bwMode="auto">
          <a:xfrm>
            <a:off x="5029200" y="4622800"/>
            <a:ext cx="533400" cy="533400"/>
          </a:xfrm>
          <a:custGeom>
            <a:avLst/>
            <a:gdLst>
              <a:gd name="G0" fmla="+- 2115 0 0"/>
              <a:gd name="G1" fmla="+- 21600 0 2115"/>
              <a:gd name="G2" fmla="+- 21600 0 211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15" y="10800"/>
                </a:moveTo>
                <a:cubicBezTo>
                  <a:pt x="2115" y="15597"/>
                  <a:pt x="6003" y="19485"/>
                  <a:pt x="10800" y="19485"/>
                </a:cubicBezTo>
                <a:cubicBezTo>
                  <a:pt x="15597" y="19485"/>
                  <a:pt x="19485" y="15597"/>
                  <a:pt x="19485" y="10800"/>
                </a:cubicBezTo>
                <a:cubicBezTo>
                  <a:pt x="19485" y="6003"/>
                  <a:pt x="15597" y="2115"/>
                  <a:pt x="10800" y="2115"/>
                </a:cubicBezTo>
                <a:cubicBezTo>
                  <a:pt x="6003" y="2115"/>
                  <a:pt x="2115" y="6003"/>
                  <a:pt x="2115" y="10800"/>
                </a:cubicBezTo>
                <a:close/>
              </a:path>
            </a:pathLst>
          </a:cu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22303">
                                            <p:txEl>
                                              <p:pRg st="0" end="0"/>
                                            </p:txEl>
                                          </p:spTgt>
                                        </p:tgtEl>
                                        <p:attrNameLst>
                                          <p:attrName>style.visibility</p:attrName>
                                        </p:attrNameLst>
                                      </p:cBhvr>
                                      <p:to>
                                        <p:strVal val="visible"/>
                                      </p:to>
                                    </p:set>
                                    <p:animEffect transition="in" filter="dissolve">
                                      <p:cBhvr>
                                        <p:cTn id="7" dur="500"/>
                                        <p:tgtEl>
                                          <p:spTgt spid="8223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2314"/>
                                        </p:tgtEl>
                                        <p:attrNameLst>
                                          <p:attrName>style.visibility</p:attrName>
                                        </p:attrNameLst>
                                      </p:cBhvr>
                                      <p:to>
                                        <p:strVal val="visible"/>
                                      </p:to>
                                    </p:set>
                                    <p:animEffect transition="in" filter="dissolve">
                                      <p:cBhvr>
                                        <p:cTn id="12" dur="500"/>
                                        <p:tgtEl>
                                          <p:spTgt spid="822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3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Text Box 2"/>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309251" name="Text Box 3"/>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Preorder Traversal </a:t>
            </a:r>
          </a:p>
        </p:txBody>
      </p:sp>
      <p:sp>
        <p:nvSpPr>
          <p:cNvPr id="309252"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Steps for traversing a tree in preorder sequence are as follows:</a:t>
            </a:r>
          </a:p>
          <a:p>
            <a:pPr marL="342900" indent="-342900">
              <a:spcBef>
                <a:spcPct val="20000"/>
              </a:spcBef>
            </a:pPr>
            <a:r>
              <a:rPr lang="en-US">
                <a:solidFill>
                  <a:schemeClr val="accent2"/>
                </a:solidFill>
                <a:cs typeface="Times New Roman" pitchFamily="18" charset="0"/>
              </a:rPr>
              <a:t>      1. Visit root</a:t>
            </a:r>
          </a:p>
          <a:p>
            <a:pPr marL="342900" indent="-342900">
              <a:spcBef>
                <a:spcPct val="20000"/>
              </a:spcBef>
            </a:pPr>
            <a:r>
              <a:rPr lang="en-US">
                <a:solidFill>
                  <a:schemeClr val="accent2"/>
                </a:solidFill>
                <a:cs typeface="Times New Roman" pitchFamily="18" charset="0"/>
              </a:rPr>
              <a:t>      2. Traverse the left subtree</a:t>
            </a:r>
          </a:p>
          <a:p>
            <a:pPr marL="342900" indent="-342900">
              <a:spcBef>
                <a:spcPct val="20000"/>
              </a:spcBef>
            </a:pPr>
            <a:r>
              <a:rPr lang="en-US">
                <a:solidFill>
                  <a:schemeClr val="accent2"/>
                </a:solidFill>
                <a:cs typeface="Times New Roman" pitchFamily="18" charset="0"/>
              </a:rPr>
              <a:t>      3. Traverse the right subtree</a:t>
            </a:r>
          </a:p>
          <a:p>
            <a:pPr marL="798513" lvl="1" indent="-341313">
              <a:spcBef>
                <a:spcPct val="20000"/>
              </a:spcBef>
              <a:buFontTx/>
              <a:buBlip>
                <a:blip r:embed="rId3"/>
              </a:buBlip>
            </a:pPr>
            <a:endParaRPr lang="en-US">
              <a:solidFill>
                <a:schemeClr val="accent2"/>
              </a:solidFill>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Text Box 2"/>
          <p:cNvSpPr txBox="1">
            <a:spLocks noChangeArrowheads="1"/>
          </p:cNvSpPr>
          <p:nvPr/>
        </p:nvSpPr>
        <p:spPr bwMode="auto">
          <a:xfrm>
            <a:off x="6172200" y="40528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311299" name="Text Box 3"/>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Preorder Traversal (Contd.)</a:t>
            </a:r>
          </a:p>
        </p:txBody>
      </p:sp>
      <p:sp>
        <p:nvSpPr>
          <p:cNvPr id="311301" name="Line 5"/>
          <p:cNvSpPr>
            <a:spLocks noChangeShapeType="1"/>
          </p:cNvSpPr>
          <p:nvPr/>
        </p:nvSpPr>
        <p:spPr bwMode="auto">
          <a:xfrm flipH="1">
            <a:off x="4953000" y="43434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02" name="Line 6"/>
          <p:cNvSpPr>
            <a:spLocks noChangeShapeType="1"/>
          </p:cNvSpPr>
          <p:nvPr/>
        </p:nvSpPr>
        <p:spPr bwMode="auto">
          <a:xfrm>
            <a:off x="2667000" y="43434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03" name="Line 7"/>
          <p:cNvSpPr>
            <a:spLocks noChangeShapeType="1"/>
          </p:cNvSpPr>
          <p:nvPr/>
        </p:nvSpPr>
        <p:spPr bwMode="auto">
          <a:xfrm flipH="1">
            <a:off x="2590800" y="35814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04" name="Line 8"/>
          <p:cNvSpPr>
            <a:spLocks noChangeShapeType="1"/>
          </p:cNvSpPr>
          <p:nvPr/>
        </p:nvSpPr>
        <p:spPr bwMode="auto">
          <a:xfrm>
            <a:off x="3276600" y="35814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05" name="Line 9"/>
          <p:cNvSpPr>
            <a:spLocks noChangeShapeType="1"/>
          </p:cNvSpPr>
          <p:nvPr/>
        </p:nvSpPr>
        <p:spPr bwMode="auto">
          <a:xfrm flipH="1">
            <a:off x="4343400" y="3581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06" name="Line 10"/>
          <p:cNvSpPr>
            <a:spLocks noChangeShapeType="1"/>
          </p:cNvSpPr>
          <p:nvPr/>
        </p:nvSpPr>
        <p:spPr bwMode="auto">
          <a:xfrm>
            <a:off x="4876800" y="35814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07" name="Oval 11"/>
          <p:cNvSpPr>
            <a:spLocks noChangeArrowheads="1"/>
          </p:cNvSpPr>
          <p:nvPr/>
        </p:nvSpPr>
        <p:spPr bwMode="auto">
          <a:xfrm>
            <a:off x="3810000" y="24384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1308" name="Line 12"/>
          <p:cNvSpPr>
            <a:spLocks noChangeShapeType="1"/>
          </p:cNvSpPr>
          <p:nvPr/>
        </p:nvSpPr>
        <p:spPr bwMode="auto">
          <a:xfrm flipH="1">
            <a:off x="3200400" y="26670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09" name="Line 13"/>
          <p:cNvSpPr>
            <a:spLocks noChangeShapeType="1"/>
          </p:cNvSpPr>
          <p:nvPr/>
        </p:nvSpPr>
        <p:spPr bwMode="auto">
          <a:xfrm>
            <a:off x="4191000" y="26670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10" name="Oval 14"/>
          <p:cNvSpPr>
            <a:spLocks noChangeArrowheads="1"/>
          </p:cNvSpPr>
          <p:nvPr/>
        </p:nvSpPr>
        <p:spPr bwMode="auto">
          <a:xfrm>
            <a:off x="2971800" y="32766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1311" name="Oval 15"/>
          <p:cNvSpPr>
            <a:spLocks noChangeArrowheads="1"/>
          </p:cNvSpPr>
          <p:nvPr/>
        </p:nvSpPr>
        <p:spPr bwMode="auto">
          <a:xfrm>
            <a:off x="4111625" y="40386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1312" name="Oval 16"/>
          <p:cNvSpPr>
            <a:spLocks noChangeArrowheads="1"/>
          </p:cNvSpPr>
          <p:nvPr/>
        </p:nvSpPr>
        <p:spPr bwMode="auto">
          <a:xfrm>
            <a:off x="5105400" y="40386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1313" name="Oval 17"/>
          <p:cNvSpPr>
            <a:spLocks noChangeArrowheads="1"/>
          </p:cNvSpPr>
          <p:nvPr/>
        </p:nvSpPr>
        <p:spPr bwMode="auto">
          <a:xfrm>
            <a:off x="4572000" y="32766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1314" name="Oval 18"/>
          <p:cNvSpPr>
            <a:spLocks noChangeArrowheads="1"/>
          </p:cNvSpPr>
          <p:nvPr/>
        </p:nvSpPr>
        <p:spPr bwMode="auto">
          <a:xfrm>
            <a:off x="3429000" y="40386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1315" name="Oval 19"/>
          <p:cNvSpPr>
            <a:spLocks noChangeArrowheads="1"/>
          </p:cNvSpPr>
          <p:nvPr/>
        </p:nvSpPr>
        <p:spPr bwMode="auto">
          <a:xfrm>
            <a:off x="2438400" y="40386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1316" name="Text Box 20"/>
          <p:cNvSpPr txBox="1">
            <a:spLocks noChangeArrowheads="1"/>
          </p:cNvSpPr>
          <p:nvPr/>
        </p:nvSpPr>
        <p:spPr bwMode="auto">
          <a:xfrm>
            <a:off x="3860800" y="24384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311317" name="Text Box 21"/>
          <p:cNvSpPr txBox="1">
            <a:spLocks noChangeArrowheads="1"/>
          </p:cNvSpPr>
          <p:nvPr/>
        </p:nvSpPr>
        <p:spPr bwMode="auto">
          <a:xfrm>
            <a:off x="4622800" y="32766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311318" name="Text Box 22"/>
          <p:cNvSpPr txBox="1">
            <a:spLocks noChangeArrowheads="1"/>
          </p:cNvSpPr>
          <p:nvPr/>
        </p:nvSpPr>
        <p:spPr bwMode="auto">
          <a:xfrm>
            <a:off x="3490913" y="403860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311319" name="Text Box 23"/>
          <p:cNvSpPr txBox="1">
            <a:spLocks noChangeArrowheads="1"/>
          </p:cNvSpPr>
          <p:nvPr/>
        </p:nvSpPr>
        <p:spPr bwMode="auto">
          <a:xfrm>
            <a:off x="2971800" y="32766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311320" name="Text Box 24"/>
          <p:cNvSpPr txBox="1">
            <a:spLocks noChangeArrowheads="1"/>
          </p:cNvSpPr>
          <p:nvPr/>
        </p:nvSpPr>
        <p:spPr bwMode="auto">
          <a:xfrm>
            <a:off x="4187825" y="40386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311321" name="Text Box 25"/>
          <p:cNvSpPr txBox="1">
            <a:spLocks noChangeArrowheads="1"/>
          </p:cNvSpPr>
          <p:nvPr/>
        </p:nvSpPr>
        <p:spPr bwMode="auto">
          <a:xfrm>
            <a:off x="5105400" y="403860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311322" name="Text Box 26"/>
          <p:cNvSpPr txBox="1">
            <a:spLocks noChangeArrowheads="1"/>
          </p:cNvSpPr>
          <p:nvPr/>
        </p:nvSpPr>
        <p:spPr bwMode="auto">
          <a:xfrm>
            <a:off x="2489200" y="40386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311323" name="Oval 27"/>
          <p:cNvSpPr>
            <a:spLocks noChangeArrowheads="1"/>
          </p:cNvSpPr>
          <p:nvPr/>
        </p:nvSpPr>
        <p:spPr bwMode="auto">
          <a:xfrm>
            <a:off x="2895600" y="48006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1324" name="Text Box 28"/>
          <p:cNvSpPr txBox="1">
            <a:spLocks noChangeArrowheads="1"/>
          </p:cNvSpPr>
          <p:nvPr/>
        </p:nvSpPr>
        <p:spPr bwMode="auto">
          <a:xfrm>
            <a:off x="2946400" y="48006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311325" name="Oval 29"/>
          <p:cNvSpPr>
            <a:spLocks noChangeArrowheads="1"/>
          </p:cNvSpPr>
          <p:nvPr/>
        </p:nvSpPr>
        <p:spPr bwMode="auto">
          <a:xfrm>
            <a:off x="4800600" y="48006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1326" name="Text Box 30"/>
          <p:cNvSpPr txBox="1">
            <a:spLocks noChangeArrowheads="1"/>
          </p:cNvSpPr>
          <p:nvPr/>
        </p:nvSpPr>
        <p:spPr bwMode="auto">
          <a:xfrm flipV="1">
            <a:off x="4800600" y="48006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311330" name="Rectangle 34"/>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Perform the preorder traversal of the following tree.</a:t>
            </a:r>
          </a:p>
        </p:txBody>
      </p:sp>
      <p:sp>
        <p:nvSpPr>
          <p:cNvPr id="311333" name="Text Box 37"/>
          <p:cNvSpPr txBox="1">
            <a:spLocks noChangeArrowheads="1"/>
          </p:cNvSpPr>
          <p:nvPr/>
        </p:nvSpPr>
        <p:spPr bwMode="auto">
          <a:xfrm>
            <a:off x="3784600" y="5638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A</a:t>
            </a:r>
          </a:p>
        </p:txBody>
      </p:sp>
      <p:sp>
        <p:nvSpPr>
          <p:cNvPr id="311334" name="Text Box 38"/>
          <p:cNvSpPr txBox="1">
            <a:spLocks noChangeArrowheads="1"/>
          </p:cNvSpPr>
          <p:nvPr/>
        </p:nvSpPr>
        <p:spPr bwMode="auto">
          <a:xfrm>
            <a:off x="4165600" y="5638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311335" name="Text Box 39"/>
          <p:cNvSpPr txBox="1">
            <a:spLocks noChangeArrowheads="1"/>
          </p:cNvSpPr>
          <p:nvPr/>
        </p:nvSpPr>
        <p:spPr bwMode="auto">
          <a:xfrm>
            <a:off x="4546600" y="5638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311336" name="Text Box 40"/>
          <p:cNvSpPr txBox="1">
            <a:spLocks noChangeArrowheads="1"/>
          </p:cNvSpPr>
          <p:nvPr/>
        </p:nvSpPr>
        <p:spPr bwMode="auto">
          <a:xfrm>
            <a:off x="4927600" y="5638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311337" name="Text Box 41"/>
          <p:cNvSpPr txBox="1">
            <a:spLocks noChangeArrowheads="1"/>
          </p:cNvSpPr>
          <p:nvPr/>
        </p:nvSpPr>
        <p:spPr bwMode="auto">
          <a:xfrm>
            <a:off x="5308600" y="5638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a:t>
            </a:r>
          </a:p>
        </p:txBody>
      </p:sp>
      <p:sp>
        <p:nvSpPr>
          <p:cNvPr id="311338" name="Text Box 42"/>
          <p:cNvSpPr txBox="1">
            <a:spLocks noChangeArrowheads="1"/>
          </p:cNvSpPr>
          <p:nvPr/>
        </p:nvSpPr>
        <p:spPr bwMode="auto">
          <a:xfrm>
            <a:off x="5689600" y="5638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C</a:t>
            </a:r>
          </a:p>
        </p:txBody>
      </p:sp>
      <p:sp>
        <p:nvSpPr>
          <p:cNvPr id="311339" name="Text Box 43"/>
          <p:cNvSpPr txBox="1">
            <a:spLocks noChangeArrowheads="1"/>
          </p:cNvSpPr>
          <p:nvPr/>
        </p:nvSpPr>
        <p:spPr bwMode="auto">
          <a:xfrm>
            <a:off x="6070600" y="5638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F</a:t>
            </a:r>
          </a:p>
        </p:txBody>
      </p:sp>
      <p:sp>
        <p:nvSpPr>
          <p:cNvPr id="311340" name="Text Box 44"/>
          <p:cNvSpPr txBox="1">
            <a:spLocks noChangeArrowheads="1"/>
          </p:cNvSpPr>
          <p:nvPr/>
        </p:nvSpPr>
        <p:spPr bwMode="auto">
          <a:xfrm>
            <a:off x="6451600" y="5638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G</a:t>
            </a:r>
          </a:p>
        </p:txBody>
      </p:sp>
      <p:sp>
        <p:nvSpPr>
          <p:cNvPr id="311341" name="Text Box 45"/>
          <p:cNvSpPr txBox="1">
            <a:spLocks noChangeArrowheads="1"/>
          </p:cNvSpPr>
          <p:nvPr/>
        </p:nvSpPr>
        <p:spPr bwMode="auto">
          <a:xfrm>
            <a:off x="6858000" y="5638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I</a:t>
            </a:r>
          </a:p>
        </p:txBody>
      </p:sp>
      <p:sp>
        <p:nvSpPr>
          <p:cNvPr id="311342" name="Text Box 46"/>
          <p:cNvSpPr txBox="1">
            <a:spLocks noChangeArrowheads="1"/>
          </p:cNvSpPr>
          <p:nvPr/>
        </p:nvSpPr>
        <p:spPr bwMode="auto">
          <a:xfrm>
            <a:off x="1447800" y="56388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Preorder Traversal: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11330"/>
                                        </p:tgtEl>
                                        <p:attrNameLst>
                                          <p:attrName>style.visibility</p:attrName>
                                        </p:attrNameLst>
                                      </p:cBhvr>
                                      <p:to>
                                        <p:strVal val="visible"/>
                                      </p:to>
                                    </p:set>
                                    <p:animEffect transition="in" filter="dissolve">
                                      <p:cBhvr>
                                        <p:cTn id="7" dur="500"/>
                                        <p:tgtEl>
                                          <p:spTgt spid="311330"/>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311298"/>
                                        </p:tgtEl>
                                        <p:attrNameLst>
                                          <p:attrName>style.visibility</p:attrName>
                                        </p:attrNameLst>
                                      </p:cBhvr>
                                      <p:to>
                                        <p:strVal val="visible"/>
                                      </p:to>
                                    </p:set>
                                    <p:animEffect transition="in" filter="dissolve">
                                      <p:cBhvr>
                                        <p:cTn id="10" dur="500"/>
                                        <p:tgtEl>
                                          <p:spTgt spid="31129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1301"/>
                                        </p:tgtEl>
                                        <p:attrNameLst>
                                          <p:attrName>style.visibility</p:attrName>
                                        </p:attrNameLst>
                                      </p:cBhvr>
                                      <p:to>
                                        <p:strVal val="visible"/>
                                      </p:to>
                                    </p:set>
                                    <p:animEffect transition="in" filter="dissolve">
                                      <p:cBhvr>
                                        <p:cTn id="13" dur="500"/>
                                        <p:tgtEl>
                                          <p:spTgt spid="31130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1302"/>
                                        </p:tgtEl>
                                        <p:attrNameLst>
                                          <p:attrName>style.visibility</p:attrName>
                                        </p:attrNameLst>
                                      </p:cBhvr>
                                      <p:to>
                                        <p:strVal val="visible"/>
                                      </p:to>
                                    </p:set>
                                    <p:animEffect transition="in" filter="dissolve">
                                      <p:cBhvr>
                                        <p:cTn id="16" dur="500"/>
                                        <p:tgtEl>
                                          <p:spTgt spid="31130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1303"/>
                                        </p:tgtEl>
                                        <p:attrNameLst>
                                          <p:attrName>style.visibility</p:attrName>
                                        </p:attrNameLst>
                                      </p:cBhvr>
                                      <p:to>
                                        <p:strVal val="visible"/>
                                      </p:to>
                                    </p:set>
                                    <p:animEffect transition="in" filter="dissolve">
                                      <p:cBhvr>
                                        <p:cTn id="19" dur="500"/>
                                        <p:tgtEl>
                                          <p:spTgt spid="31130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1304"/>
                                        </p:tgtEl>
                                        <p:attrNameLst>
                                          <p:attrName>style.visibility</p:attrName>
                                        </p:attrNameLst>
                                      </p:cBhvr>
                                      <p:to>
                                        <p:strVal val="visible"/>
                                      </p:to>
                                    </p:set>
                                    <p:animEffect transition="in" filter="dissolve">
                                      <p:cBhvr>
                                        <p:cTn id="22" dur="500"/>
                                        <p:tgtEl>
                                          <p:spTgt spid="31130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11305"/>
                                        </p:tgtEl>
                                        <p:attrNameLst>
                                          <p:attrName>style.visibility</p:attrName>
                                        </p:attrNameLst>
                                      </p:cBhvr>
                                      <p:to>
                                        <p:strVal val="visible"/>
                                      </p:to>
                                    </p:set>
                                    <p:animEffect transition="in" filter="dissolve">
                                      <p:cBhvr>
                                        <p:cTn id="25" dur="500"/>
                                        <p:tgtEl>
                                          <p:spTgt spid="31130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1306"/>
                                        </p:tgtEl>
                                        <p:attrNameLst>
                                          <p:attrName>style.visibility</p:attrName>
                                        </p:attrNameLst>
                                      </p:cBhvr>
                                      <p:to>
                                        <p:strVal val="visible"/>
                                      </p:to>
                                    </p:set>
                                    <p:animEffect transition="in" filter="dissolve">
                                      <p:cBhvr>
                                        <p:cTn id="28" dur="500"/>
                                        <p:tgtEl>
                                          <p:spTgt spid="31130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11307"/>
                                        </p:tgtEl>
                                        <p:attrNameLst>
                                          <p:attrName>style.visibility</p:attrName>
                                        </p:attrNameLst>
                                      </p:cBhvr>
                                      <p:to>
                                        <p:strVal val="visible"/>
                                      </p:to>
                                    </p:set>
                                    <p:animEffect transition="in" filter="dissolve">
                                      <p:cBhvr>
                                        <p:cTn id="31" dur="500"/>
                                        <p:tgtEl>
                                          <p:spTgt spid="31130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11308"/>
                                        </p:tgtEl>
                                        <p:attrNameLst>
                                          <p:attrName>style.visibility</p:attrName>
                                        </p:attrNameLst>
                                      </p:cBhvr>
                                      <p:to>
                                        <p:strVal val="visible"/>
                                      </p:to>
                                    </p:set>
                                    <p:animEffect transition="in" filter="dissolve">
                                      <p:cBhvr>
                                        <p:cTn id="34" dur="500"/>
                                        <p:tgtEl>
                                          <p:spTgt spid="31130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11309"/>
                                        </p:tgtEl>
                                        <p:attrNameLst>
                                          <p:attrName>style.visibility</p:attrName>
                                        </p:attrNameLst>
                                      </p:cBhvr>
                                      <p:to>
                                        <p:strVal val="visible"/>
                                      </p:to>
                                    </p:set>
                                    <p:animEffect transition="in" filter="dissolve">
                                      <p:cBhvr>
                                        <p:cTn id="37" dur="500"/>
                                        <p:tgtEl>
                                          <p:spTgt spid="31130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11310"/>
                                        </p:tgtEl>
                                        <p:attrNameLst>
                                          <p:attrName>style.visibility</p:attrName>
                                        </p:attrNameLst>
                                      </p:cBhvr>
                                      <p:to>
                                        <p:strVal val="visible"/>
                                      </p:to>
                                    </p:set>
                                    <p:animEffect transition="in" filter="dissolve">
                                      <p:cBhvr>
                                        <p:cTn id="40" dur="500"/>
                                        <p:tgtEl>
                                          <p:spTgt spid="31131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11311"/>
                                        </p:tgtEl>
                                        <p:attrNameLst>
                                          <p:attrName>style.visibility</p:attrName>
                                        </p:attrNameLst>
                                      </p:cBhvr>
                                      <p:to>
                                        <p:strVal val="visible"/>
                                      </p:to>
                                    </p:set>
                                    <p:animEffect transition="in" filter="dissolve">
                                      <p:cBhvr>
                                        <p:cTn id="43" dur="500"/>
                                        <p:tgtEl>
                                          <p:spTgt spid="311311"/>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11312"/>
                                        </p:tgtEl>
                                        <p:attrNameLst>
                                          <p:attrName>style.visibility</p:attrName>
                                        </p:attrNameLst>
                                      </p:cBhvr>
                                      <p:to>
                                        <p:strVal val="visible"/>
                                      </p:to>
                                    </p:set>
                                    <p:animEffect transition="in" filter="dissolve">
                                      <p:cBhvr>
                                        <p:cTn id="46" dur="500"/>
                                        <p:tgtEl>
                                          <p:spTgt spid="311312"/>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1313"/>
                                        </p:tgtEl>
                                        <p:attrNameLst>
                                          <p:attrName>style.visibility</p:attrName>
                                        </p:attrNameLst>
                                      </p:cBhvr>
                                      <p:to>
                                        <p:strVal val="visible"/>
                                      </p:to>
                                    </p:set>
                                    <p:animEffect transition="in" filter="dissolve">
                                      <p:cBhvr>
                                        <p:cTn id="49" dur="500"/>
                                        <p:tgtEl>
                                          <p:spTgt spid="31131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11314"/>
                                        </p:tgtEl>
                                        <p:attrNameLst>
                                          <p:attrName>style.visibility</p:attrName>
                                        </p:attrNameLst>
                                      </p:cBhvr>
                                      <p:to>
                                        <p:strVal val="visible"/>
                                      </p:to>
                                    </p:set>
                                    <p:animEffect transition="in" filter="dissolve">
                                      <p:cBhvr>
                                        <p:cTn id="52" dur="500"/>
                                        <p:tgtEl>
                                          <p:spTgt spid="311314"/>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11315"/>
                                        </p:tgtEl>
                                        <p:attrNameLst>
                                          <p:attrName>style.visibility</p:attrName>
                                        </p:attrNameLst>
                                      </p:cBhvr>
                                      <p:to>
                                        <p:strVal val="visible"/>
                                      </p:to>
                                    </p:set>
                                    <p:animEffect transition="in" filter="dissolve">
                                      <p:cBhvr>
                                        <p:cTn id="55" dur="500"/>
                                        <p:tgtEl>
                                          <p:spTgt spid="31131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11316"/>
                                        </p:tgtEl>
                                        <p:attrNameLst>
                                          <p:attrName>style.visibility</p:attrName>
                                        </p:attrNameLst>
                                      </p:cBhvr>
                                      <p:to>
                                        <p:strVal val="visible"/>
                                      </p:to>
                                    </p:set>
                                    <p:animEffect transition="in" filter="dissolve">
                                      <p:cBhvr>
                                        <p:cTn id="58" dur="500"/>
                                        <p:tgtEl>
                                          <p:spTgt spid="31131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11317"/>
                                        </p:tgtEl>
                                        <p:attrNameLst>
                                          <p:attrName>style.visibility</p:attrName>
                                        </p:attrNameLst>
                                      </p:cBhvr>
                                      <p:to>
                                        <p:strVal val="visible"/>
                                      </p:to>
                                    </p:set>
                                    <p:animEffect transition="in" filter="dissolve">
                                      <p:cBhvr>
                                        <p:cTn id="61" dur="500"/>
                                        <p:tgtEl>
                                          <p:spTgt spid="31131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11318"/>
                                        </p:tgtEl>
                                        <p:attrNameLst>
                                          <p:attrName>style.visibility</p:attrName>
                                        </p:attrNameLst>
                                      </p:cBhvr>
                                      <p:to>
                                        <p:strVal val="visible"/>
                                      </p:to>
                                    </p:set>
                                    <p:animEffect transition="in" filter="dissolve">
                                      <p:cBhvr>
                                        <p:cTn id="64" dur="500"/>
                                        <p:tgtEl>
                                          <p:spTgt spid="311318"/>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1319"/>
                                        </p:tgtEl>
                                        <p:attrNameLst>
                                          <p:attrName>style.visibility</p:attrName>
                                        </p:attrNameLst>
                                      </p:cBhvr>
                                      <p:to>
                                        <p:strVal val="visible"/>
                                      </p:to>
                                    </p:set>
                                    <p:animEffect transition="in" filter="dissolve">
                                      <p:cBhvr>
                                        <p:cTn id="67" dur="500"/>
                                        <p:tgtEl>
                                          <p:spTgt spid="311319"/>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11320"/>
                                        </p:tgtEl>
                                        <p:attrNameLst>
                                          <p:attrName>style.visibility</p:attrName>
                                        </p:attrNameLst>
                                      </p:cBhvr>
                                      <p:to>
                                        <p:strVal val="visible"/>
                                      </p:to>
                                    </p:set>
                                    <p:animEffect transition="in" filter="dissolve">
                                      <p:cBhvr>
                                        <p:cTn id="70" dur="500"/>
                                        <p:tgtEl>
                                          <p:spTgt spid="311320"/>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311321"/>
                                        </p:tgtEl>
                                        <p:attrNameLst>
                                          <p:attrName>style.visibility</p:attrName>
                                        </p:attrNameLst>
                                      </p:cBhvr>
                                      <p:to>
                                        <p:strVal val="visible"/>
                                      </p:to>
                                    </p:set>
                                    <p:animEffect transition="in" filter="dissolve">
                                      <p:cBhvr>
                                        <p:cTn id="73" dur="500"/>
                                        <p:tgtEl>
                                          <p:spTgt spid="311321"/>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11322"/>
                                        </p:tgtEl>
                                        <p:attrNameLst>
                                          <p:attrName>style.visibility</p:attrName>
                                        </p:attrNameLst>
                                      </p:cBhvr>
                                      <p:to>
                                        <p:strVal val="visible"/>
                                      </p:to>
                                    </p:set>
                                    <p:animEffect transition="in" filter="dissolve">
                                      <p:cBhvr>
                                        <p:cTn id="76" dur="500"/>
                                        <p:tgtEl>
                                          <p:spTgt spid="311322"/>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11323"/>
                                        </p:tgtEl>
                                        <p:attrNameLst>
                                          <p:attrName>style.visibility</p:attrName>
                                        </p:attrNameLst>
                                      </p:cBhvr>
                                      <p:to>
                                        <p:strVal val="visible"/>
                                      </p:to>
                                    </p:set>
                                    <p:animEffect transition="in" filter="dissolve">
                                      <p:cBhvr>
                                        <p:cTn id="79" dur="500"/>
                                        <p:tgtEl>
                                          <p:spTgt spid="31132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11324"/>
                                        </p:tgtEl>
                                        <p:attrNameLst>
                                          <p:attrName>style.visibility</p:attrName>
                                        </p:attrNameLst>
                                      </p:cBhvr>
                                      <p:to>
                                        <p:strVal val="visible"/>
                                      </p:to>
                                    </p:set>
                                    <p:animEffect transition="in" filter="dissolve">
                                      <p:cBhvr>
                                        <p:cTn id="82" dur="500"/>
                                        <p:tgtEl>
                                          <p:spTgt spid="311324"/>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11325"/>
                                        </p:tgtEl>
                                        <p:attrNameLst>
                                          <p:attrName>style.visibility</p:attrName>
                                        </p:attrNameLst>
                                      </p:cBhvr>
                                      <p:to>
                                        <p:strVal val="visible"/>
                                      </p:to>
                                    </p:set>
                                    <p:animEffect transition="in" filter="dissolve">
                                      <p:cBhvr>
                                        <p:cTn id="85" dur="500"/>
                                        <p:tgtEl>
                                          <p:spTgt spid="311325"/>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1326"/>
                                        </p:tgtEl>
                                        <p:attrNameLst>
                                          <p:attrName>style.visibility</p:attrName>
                                        </p:attrNameLst>
                                      </p:cBhvr>
                                      <p:to>
                                        <p:strVal val="visible"/>
                                      </p:to>
                                    </p:set>
                                    <p:animEffect transition="in" filter="dissolve">
                                      <p:cBhvr>
                                        <p:cTn id="88" dur="500"/>
                                        <p:tgtEl>
                                          <p:spTgt spid="31132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11333"/>
                                        </p:tgtEl>
                                        <p:attrNameLst>
                                          <p:attrName>style.visibility</p:attrName>
                                        </p:attrNameLst>
                                      </p:cBhvr>
                                      <p:to>
                                        <p:strVal val="visible"/>
                                      </p:to>
                                    </p:set>
                                    <p:animEffect transition="in" filter="dissolve">
                                      <p:cBhvr>
                                        <p:cTn id="93" dur="500"/>
                                        <p:tgtEl>
                                          <p:spTgt spid="31133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11334"/>
                                        </p:tgtEl>
                                        <p:attrNameLst>
                                          <p:attrName>style.visibility</p:attrName>
                                        </p:attrNameLst>
                                      </p:cBhvr>
                                      <p:to>
                                        <p:strVal val="visible"/>
                                      </p:to>
                                    </p:set>
                                    <p:animEffect transition="in" filter="dissolve">
                                      <p:cBhvr>
                                        <p:cTn id="96" dur="500"/>
                                        <p:tgtEl>
                                          <p:spTgt spid="311334"/>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11335"/>
                                        </p:tgtEl>
                                        <p:attrNameLst>
                                          <p:attrName>style.visibility</p:attrName>
                                        </p:attrNameLst>
                                      </p:cBhvr>
                                      <p:to>
                                        <p:strVal val="visible"/>
                                      </p:to>
                                    </p:set>
                                    <p:animEffect transition="in" filter="dissolve">
                                      <p:cBhvr>
                                        <p:cTn id="99" dur="500"/>
                                        <p:tgtEl>
                                          <p:spTgt spid="311335"/>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11336"/>
                                        </p:tgtEl>
                                        <p:attrNameLst>
                                          <p:attrName>style.visibility</p:attrName>
                                        </p:attrNameLst>
                                      </p:cBhvr>
                                      <p:to>
                                        <p:strVal val="visible"/>
                                      </p:to>
                                    </p:set>
                                    <p:animEffect transition="in" filter="dissolve">
                                      <p:cBhvr>
                                        <p:cTn id="102" dur="500"/>
                                        <p:tgtEl>
                                          <p:spTgt spid="311336"/>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11337"/>
                                        </p:tgtEl>
                                        <p:attrNameLst>
                                          <p:attrName>style.visibility</p:attrName>
                                        </p:attrNameLst>
                                      </p:cBhvr>
                                      <p:to>
                                        <p:strVal val="visible"/>
                                      </p:to>
                                    </p:set>
                                    <p:animEffect transition="in" filter="dissolve">
                                      <p:cBhvr>
                                        <p:cTn id="105" dur="500"/>
                                        <p:tgtEl>
                                          <p:spTgt spid="311337"/>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11338"/>
                                        </p:tgtEl>
                                        <p:attrNameLst>
                                          <p:attrName>style.visibility</p:attrName>
                                        </p:attrNameLst>
                                      </p:cBhvr>
                                      <p:to>
                                        <p:strVal val="visible"/>
                                      </p:to>
                                    </p:set>
                                    <p:animEffect transition="in" filter="dissolve">
                                      <p:cBhvr>
                                        <p:cTn id="108" dur="500"/>
                                        <p:tgtEl>
                                          <p:spTgt spid="311338"/>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11339"/>
                                        </p:tgtEl>
                                        <p:attrNameLst>
                                          <p:attrName>style.visibility</p:attrName>
                                        </p:attrNameLst>
                                      </p:cBhvr>
                                      <p:to>
                                        <p:strVal val="visible"/>
                                      </p:to>
                                    </p:set>
                                    <p:animEffect transition="in" filter="dissolve">
                                      <p:cBhvr>
                                        <p:cTn id="111" dur="500"/>
                                        <p:tgtEl>
                                          <p:spTgt spid="311339"/>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311340"/>
                                        </p:tgtEl>
                                        <p:attrNameLst>
                                          <p:attrName>style.visibility</p:attrName>
                                        </p:attrNameLst>
                                      </p:cBhvr>
                                      <p:to>
                                        <p:strVal val="visible"/>
                                      </p:to>
                                    </p:set>
                                    <p:animEffect transition="in" filter="dissolve">
                                      <p:cBhvr>
                                        <p:cTn id="114" dur="500"/>
                                        <p:tgtEl>
                                          <p:spTgt spid="311340"/>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311341"/>
                                        </p:tgtEl>
                                        <p:attrNameLst>
                                          <p:attrName>style.visibility</p:attrName>
                                        </p:attrNameLst>
                                      </p:cBhvr>
                                      <p:to>
                                        <p:strVal val="visible"/>
                                      </p:to>
                                    </p:set>
                                    <p:animEffect transition="in" filter="dissolve">
                                      <p:cBhvr>
                                        <p:cTn id="117" dur="500"/>
                                        <p:tgtEl>
                                          <p:spTgt spid="311341"/>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311342"/>
                                        </p:tgtEl>
                                        <p:attrNameLst>
                                          <p:attrName>style.visibility</p:attrName>
                                        </p:attrNameLst>
                                      </p:cBhvr>
                                      <p:to>
                                        <p:strVal val="visible"/>
                                      </p:to>
                                    </p:set>
                                    <p:animEffect transition="in" filter="dissolve">
                                      <p:cBhvr>
                                        <p:cTn id="120" dur="500"/>
                                        <p:tgtEl>
                                          <p:spTgt spid="311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p:bldP spid="311301" grpId="0" animBg="1"/>
      <p:bldP spid="311302" grpId="0" animBg="1"/>
      <p:bldP spid="311303" grpId="0" animBg="1"/>
      <p:bldP spid="311304" grpId="0" animBg="1"/>
      <p:bldP spid="311305" grpId="0" animBg="1"/>
      <p:bldP spid="311306" grpId="0" animBg="1"/>
      <p:bldP spid="311307" grpId="0" animBg="1"/>
      <p:bldP spid="311308" grpId="0" animBg="1"/>
      <p:bldP spid="311309" grpId="0" animBg="1"/>
      <p:bldP spid="311310" grpId="0" animBg="1"/>
      <p:bldP spid="311311" grpId="0" animBg="1"/>
      <p:bldP spid="311312" grpId="0" animBg="1"/>
      <p:bldP spid="311313" grpId="0" animBg="1"/>
      <p:bldP spid="311314" grpId="0" animBg="1"/>
      <p:bldP spid="311315" grpId="0" animBg="1"/>
      <p:bldP spid="311316" grpId="0"/>
      <p:bldP spid="311317" grpId="0"/>
      <p:bldP spid="311318" grpId="0"/>
      <p:bldP spid="311319" grpId="0"/>
      <p:bldP spid="311320" grpId="0"/>
      <p:bldP spid="311321" grpId="0"/>
      <p:bldP spid="311322" grpId="0"/>
      <p:bldP spid="311323" grpId="0" animBg="1"/>
      <p:bldP spid="311324" grpId="0"/>
      <p:bldP spid="311325" grpId="0" animBg="1"/>
      <p:bldP spid="311326" grpId="0"/>
      <p:bldP spid="311330" grpId="0"/>
      <p:bldP spid="311333" grpId="0"/>
      <p:bldP spid="311334" grpId="0"/>
      <p:bldP spid="311335" grpId="0"/>
      <p:bldP spid="311336" grpId="0"/>
      <p:bldP spid="311337" grpId="0"/>
      <p:bldP spid="311338" grpId="0"/>
      <p:bldP spid="311339" grpId="0"/>
      <p:bldP spid="311340" grpId="0"/>
      <p:bldP spid="311341" grpId="0"/>
      <p:bldP spid="31134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ext Box 2"/>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313347" name="Text Box 3"/>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Postorder Traversal </a:t>
            </a:r>
          </a:p>
        </p:txBody>
      </p:sp>
      <p:sp>
        <p:nvSpPr>
          <p:cNvPr id="313348"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Steps for traversing a tree in postorder sequence are as follows:</a:t>
            </a:r>
          </a:p>
          <a:p>
            <a:pPr marL="798513" lvl="1" indent="-341313">
              <a:spcBef>
                <a:spcPct val="20000"/>
              </a:spcBef>
            </a:pPr>
            <a:r>
              <a:rPr lang="en-US">
                <a:solidFill>
                  <a:schemeClr val="accent2"/>
                </a:solidFill>
                <a:cs typeface="Times New Roman" pitchFamily="18" charset="0"/>
              </a:rPr>
              <a:t>1. Traverse the left subtree</a:t>
            </a:r>
          </a:p>
          <a:p>
            <a:pPr marL="798513" lvl="1" indent="-341313">
              <a:spcBef>
                <a:spcPct val="20000"/>
              </a:spcBef>
            </a:pPr>
            <a:r>
              <a:rPr lang="en-US">
                <a:solidFill>
                  <a:schemeClr val="accent2"/>
                </a:solidFill>
                <a:cs typeface="Times New Roman" pitchFamily="18" charset="0"/>
              </a:rPr>
              <a:t>2. Traverse the right subtree</a:t>
            </a:r>
          </a:p>
          <a:p>
            <a:pPr marL="798513" lvl="1" indent="-341313">
              <a:spcBef>
                <a:spcPct val="20000"/>
              </a:spcBef>
            </a:pPr>
            <a:r>
              <a:rPr lang="en-US">
                <a:solidFill>
                  <a:schemeClr val="accent2"/>
                </a:solidFill>
                <a:cs typeface="Times New Roman" pitchFamily="18" charset="0"/>
              </a:rPr>
              <a:t>3. Visit the root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2"/>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315395" name="Text Box 3"/>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Postorder Traversal (Contd.)</a:t>
            </a:r>
          </a:p>
        </p:txBody>
      </p:sp>
      <p:sp>
        <p:nvSpPr>
          <p:cNvPr id="315397" name="Line 5"/>
          <p:cNvSpPr>
            <a:spLocks noChangeShapeType="1"/>
          </p:cNvSpPr>
          <p:nvPr/>
        </p:nvSpPr>
        <p:spPr bwMode="auto">
          <a:xfrm flipH="1">
            <a:off x="4953000" y="4191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5398" name="Line 6"/>
          <p:cNvSpPr>
            <a:spLocks noChangeShapeType="1"/>
          </p:cNvSpPr>
          <p:nvPr/>
        </p:nvSpPr>
        <p:spPr bwMode="auto">
          <a:xfrm>
            <a:off x="2667000" y="4191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5399" name="Line 7"/>
          <p:cNvSpPr>
            <a:spLocks noChangeShapeType="1"/>
          </p:cNvSpPr>
          <p:nvPr/>
        </p:nvSpPr>
        <p:spPr bwMode="auto">
          <a:xfrm flipH="1">
            <a:off x="2590800" y="34290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5400" name="Line 8"/>
          <p:cNvSpPr>
            <a:spLocks noChangeShapeType="1"/>
          </p:cNvSpPr>
          <p:nvPr/>
        </p:nvSpPr>
        <p:spPr bwMode="auto">
          <a:xfrm>
            <a:off x="3276600" y="3429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5401" name="Line 9"/>
          <p:cNvSpPr>
            <a:spLocks noChangeShapeType="1"/>
          </p:cNvSpPr>
          <p:nvPr/>
        </p:nvSpPr>
        <p:spPr bwMode="auto">
          <a:xfrm flipH="1">
            <a:off x="4343400" y="34290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5402" name="Line 10"/>
          <p:cNvSpPr>
            <a:spLocks noChangeShapeType="1"/>
          </p:cNvSpPr>
          <p:nvPr/>
        </p:nvSpPr>
        <p:spPr bwMode="auto">
          <a:xfrm>
            <a:off x="4876800" y="34290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5403" name="Oval 11"/>
          <p:cNvSpPr>
            <a:spLocks noChangeArrowheads="1"/>
          </p:cNvSpPr>
          <p:nvPr/>
        </p:nvSpPr>
        <p:spPr bwMode="auto">
          <a:xfrm>
            <a:off x="3810000" y="22860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5404" name="Line 12"/>
          <p:cNvSpPr>
            <a:spLocks noChangeShapeType="1"/>
          </p:cNvSpPr>
          <p:nvPr/>
        </p:nvSpPr>
        <p:spPr bwMode="auto">
          <a:xfrm flipH="1">
            <a:off x="3200400" y="25146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5405" name="Line 13"/>
          <p:cNvSpPr>
            <a:spLocks noChangeShapeType="1"/>
          </p:cNvSpPr>
          <p:nvPr/>
        </p:nvSpPr>
        <p:spPr bwMode="auto">
          <a:xfrm>
            <a:off x="4191000" y="25146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5406" name="Oval 14"/>
          <p:cNvSpPr>
            <a:spLocks noChangeArrowheads="1"/>
          </p:cNvSpPr>
          <p:nvPr/>
        </p:nvSpPr>
        <p:spPr bwMode="auto">
          <a:xfrm>
            <a:off x="2971800" y="31242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5407" name="Oval 15"/>
          <p:cNvSpPr>
            <a:spLocks noChangeArrowheads="1"/>
          </p:cNvSpPr>
          <p:nvPr/>
        </p:nvSpPr>
        <p:spPr bwMode="auto">
          <a:xfrm>
            <a:off x="4111625" y="38862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5408" name="Oval 16"/>
          <p:cNvSpPr>
            <a:spLocks noChangeArrowheads="1"/>
          </p:cNvSpPr>
          <p:nvPr/>
        </p:nvSpPr>
        <p:spPr bwMode="auto">
          <a:xfrm>
            <a:off x="5105400" y="38862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5409" name="Oval 17"/>
          <p:cNvSpPr>
            <a:spLocks noChangeArrowheads="1"/>
          </p:cNvSpPr>
          <p:nvPr/>
        </p:nvSpPr>
        <p:spPr bwMode="auto">
          <a:xfrm>
            <a:off x="4572000" y="31242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5410" name="Oval 18"/>
          <p:cNvSpPr>
            <a:spLocks noChangeArrowheads="1"/>
          </p:cNvSpPr>
          <p:nvPr/>
        </p:nvSpPr>
        <p:spPr bwMode="auto">
          <a:xfrm>
            <a:off x="3429000" y="38862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5411" name="Oval 19"/>
          <p:cNvSpPr>
            <a:spLocks noChangeArrowheads="1"/>
          </p:cNvSpPr>
          <p:nvPr/>
        </p:nvSpPr>
        <p:spPr bwMode="auto">
          <a:xfrm>
            <a:off x="2438400" y="38862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5412" name="Text Box 20"/>
          <p:cNvSpPr txBox="1">
            <a:spLocks noChangeArrowheads="1"/>
          </p:cNvSpPr>
          <p:nvPr/>
        </p:nvSpPr>
        <p:spPr bwMode="auto">
          <a:xfrm>
            <a:off x="3860800" y="22860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A</a:t>
            </a:r>
          </a:p>
        </p:txBody>
      </p:sp>
      <p:sp>
        <p:nvSpPr>
          <p:cNvPr id="315413" name="Text Box 21"/>
          <p:cNvSpPr txBox="1">
            <a:spLocks noChangeArrowheads="1"/>
          </p:cNvSpPr>
          <p:nvPr/>
        </p:nvSpPr>
        <p:spPr bwMode="auto">
          <a:xfrm>
            <a:off x="4622800" y="31242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C</a:t>
            </a:r>
          </a:p>
        </p:txBody>
      </p:sp>
      <p:sp>
        <p:nvSpPr>
          <p:cNvPr id="315414" name="Text Box 22"/>
          <p:cNvSpPr txBox="1">
            <a:spLocks noChangeArrowheads="1"/>
          </p:cNvSpPr>
          <p:nvPr/>
        </p:nvSpPr>
        <p:spPr bwMode="auto">
          <a:xfrm>
            <a:off x="3490913" y="3886200"/>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E</a:t>
            </a:r>
          </a:p>
        </p:txBody>
      </p:sp>
      <p:sp>
        <p:nvSpPr>
          <p:cNvPr id="315415" name="Text Box 23"/>
          <p:cNvSpPr txBox="1">
            <a:spLocks noChangeArrowheads="1"/>
          </p:cNvSpPr>
          <p:nvPr/>
        </p:nvSpPr>
        <p:spPr bwMode="auto">
          <a:xfrm>
            <a:off x="2971800" y="31242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a:t>
            </a:r>
          </a:p>
        </p:txBody>
      </p:sp>
      <p:sp>
        <p:nvSpPr>
          <p:cNvPr id="315416" name="Text Box 24"/>
          <p:cNvSpPr txBox="1">
            <a:spLocks noChangeArrowheads="1"/>
          </p:cNvSpPr>
          <p:nvPr/>
        </p:nvSpPr>
        <p:spPr bwMode="auto">
          <a:xfrm>
            <a:off x="4187825" y="38862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F</a:t>
            </a:r>
          </a:p>
        </p:txBody>
      </p:sp>
      <p:sp>
        <p:nvSpPr>
          <p:cNvPr id="315417" name="Text Box 25"/>
          <p:cNvSpPr txBox="1">
            <a:spLocks noChangeArrowheads="1"/>
          </p:cNvSpPr>
          <p:nvPr/>
        </p:nvSpPr>
        <p:spPr bwMode="auto">
          <a:xfrm>
            <a:off x="5105400" y="3886200"/>
            <a:ext cx="342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G</a:t>
            </a:r>
          </a:p>
        </p:txBody>
      </p:sp>
      <p:sp>
        <p:nvSpPr>
          <p:cNvPr id="315418" name="Text Box 26"/>
          <p:cNvSpPr txBox="1">
            <a:spLocks noChangeArrowheads="1"/>
          </p:cNvSpPr>
          <p:nvPr/>
        </p:nvSpPr>
        <p:spPr bwMode="auto">
          <a:xfrm>
            <a:off x="2489200" y="38862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D</a:t>
            </a:r>
          </a:p>
        </p:txBody>
      </p:sp>
      <p:sp>
        <p:nvSpPr>
          <p:cNvPr id="315419" name="Oval 27"/>
          <p:cNvSpPr>
            <a:spLocks noChangeArrowheads="1"/>
          </p:cNvSpPr>
          <p:nvPr/>
        </p:nvSpPr>
        <p:spPr bwMode="auto">
          <a:xfrm>
            <a:off x="2895600" y="46482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5420" name="Text Box 28"/>
          <p:cNvSpPr txBox="1">
            <a:spLocks noChangeArrowheads="1"/>
          </p:cNvSpPr>
          <p:nvPr/>
        </p:nvSpPr>
        <p:spPr bwMode="auto">
          <a:xfrm>
            <a:off x="2946400" y="46482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H</a:t>
            </a:r>
          </a:p>
        </p:txBody>
      </p:sp>
      <p:sp>
        <p:nvSpPr>
          <p:cNvPr id="315421" name="Oval 29"/>
          <p:cNvSpPr>
            <a:spLocks noChangeArrowheads="1"/>
          </p:cNvSpPr>
          <p:nvPr/>
        </p:nvSpPr>
        <p:spPr bwMode="auto">
          <a:xfrm>
            <a:off x="4800600" y="4648200"/>
            <a:ext cx="381000" cy="3810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15422" name="Text Box 30"/>
          <p:cNvSpPr txBox="1">
            <a:spLocks noChangeArrowheads="1"/>
          </p:cNvSpPr>
          <p:nvPr/>
        </p:nvSpPr>
        <p:spPr bwMode="auto">
          <a:xfrm flipV="1">
            <a:off x="4800600" y="46482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I</a:t>
            </a:r>
          </a:p>
        </p:txBody>
      </p:sp>
      <p:sp>
        <p:nvSpPr>
          <p:cNvPr id="315426" name="Rectangle 34"/>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Perform the postorder traversal of the following tree.</a:t>
            </a:r>
          </a:p>
        </p:txBody>
      </p:sp>
      <p:sp>
        <p:nvSpPr>
          <p:cNvPr id="315427" name="Text Box 35"/>
          <p:cNvSpPr txBox="1">
            <a:spLocks noChangeArrowheads="1"/>
          </p:cNvSpPr>
          <p:nvPr/>
        </p:nvSpPr>
        <p:spPr bwMode="auto">
          <a:xfrm>
            <a:off x="3733800" y="5638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H</a:t>
            </a:r>
          </a:p>
        </p:txBody>
      </p:sp>
      <p:sp>
        <p:nvSpPr>
          <p:cNvPr id="315428" name="Text Box 36"/>
          <p:cNvSpPr txBox="1">
            <a:spLocks noChangeArrowheads="1"/>
          </p:cNvSpPr>
          <p:nvPr/>
        </p:nvSpPr>
        <p:spPr bwMode="auto">
          <a:xfrm>
            <a:off x="4114800" y="5638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D</a:t>
            </a:r>
          </a:p>
        </p:txBody>
      </p:sp>
      <p:sp>
        <p:nvSpPr>
          <p:cNvPr id="315429" name="Text Box 37"/>
          <p:cNvSpPr txBox="1">
            <a:spLocks noChangeArrowheads="1"/>
          </p:cNvSpPr>
          <p:nvPr/>
        </p:nvSpPr>
        <p:spPr bwMode="auto">
          <a:xfrm>
            <a:off x="4495800" y="5638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a:t>
            </a:r>
          </a:p>
        </p:txBody>
      </p:sp>
      <p:sp>
        <p:nvSpPr>
          <p:cNvPr id="315430" name="Text Box 38"/>
          <p:cNvSpPr txBox="1">
            <a:spLocks noChangeArrowheads="1"/>
          </p:cNvSpPr>
          <p:nvPr/>
        </p:nvSpPr>
        <p:spPr bwMode="auto">
          <a:xfrm>
            <a:off x="4876800" y="5638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B</a:t>
            </a:r>
          </a:p>
        </p:txBody>
      </p:sp>
      <p:sp>
        <p:nvSpPr>
          <p:cNvPr id="315431" name="Text Box 39"/>
          <p:cNvSpPr txBox="1">
            <a:spLocks noChangeArrowheads="1"/>
          </p:cNvSpPr>
          <p:nvPr/>
        </p:nvSpPr>
        <p:spPr bwMode="auto">
          <a:xfrm>
            <a:off x="5257800" y="5638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F</a:t>
            </a:r>
          </a:p>
        </p:txBody>
      </p:sp>
      <p:sp>
        <p:nvSpPr>
          <p:cNvPr id="315432" name="Text Box 40"/>
          <p:cNvSpPr txBox="1">
            <a:spLocks noChangeArrowheads="1"/>
          </p:cNvSpPr>
          <p:nvPr/>
        </p:nvSpPr>
        <p:spPr bwMode="auto">
          <a:xfrm>
            <a:off x="5638800" y="5638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I</a:t>
            </a:r>
          </a:p>
        </p:txBody>
      </p:sp>
      <p:sp>
        <p:nvSpPr>
          <p:cNvPr id="315433" name="Text Box 41"/>
          <p:cNvSpPr txBox="1">
            <a:spLocks noChangeArrowheads="1"/>
          </p:cNvSpPr>
          <p:nvPr/>
        </p:nvSpPr>
        <p:spPr bwMode="auto">
          <a:xfrm>
            <a:off x="5943600" y="5638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G</a:t>
            </a:r>
          </a:p>
        </p:txBody>
      </p:sp>
      <p:sp>
        <p:nvSpPr>
          <p:cNvPr id="315434" name="Text Box 42"/>
          <p:cNvSpPr txBox="1">
            <a:spLocks noChangeArrowheads="1"/>
          </p:cNvSpPr>
          <p:nvPr/>
        </p:nvSpPr>
        <p:spPr bwMode="auto">
          <a:xfrm>
            <a:off x="6324600" y="5638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C</a:t>
            </a:r>
          </a:p>
        </p:txBody>
      </p:sp>
      <p:sp>
        <p:nvSpPr>
          <p:cNvPr id="315435" name="Text Box 43"/>
          <p:cNvSpPr txBox="1">
            <a:spLocks noChangeArrowheads="1"/>
          </p:cNvSpPr>
          <p:nvPr/>
        </p:nvSpPr>
        <p:spPr bwMode="auto">
          <a:xfrm>
            <a:off x="6705600" y="5638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A</a:t>
            </a:r>
          </a:p>
        </p:txBody>
      </p:sp>
      <p:sp>
        <p:nvSpPr>
          <p:cNvPr id="315436" name="Text Box 44"/>
          <p:cNvSpPr txBox="1">
            <a:spLocks noChangeArrowheads="1"/>
          </p:cNvSpPr>
          <p:nvPr/>
        </p:nvSpPr>
        <p:spPr bwMode="auto">
          <a:xfrm>
            <a:off x="1447800" y="56388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Postorder Traversal: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nodePh="1">
                                  <p:stCondLst>
                                    <p:cond delay="0"/>
                                  </p:stCondLst>
                                  <p:endCondLst>
                                    <p:cond evt="begin" delay="0">
                                      <p:tn val="5"/>
                                    </p:cond>
                                  </p:endCondLst>
                                  <p:childTnLst>
                                    <p:set>
                                      <p:cBhvr>
                                        <p:cTn id="6" dur="1" fill="hold">
                                          <p:stCondLst>
                                            <p:cond delay="0"/>
                                          </p:stCondLst>
                                        </p:cTn>
                                        <p:tgtEl>
                                          <p:spTgt spid="315394"/>
                                        </p:tgtEl>
                                        <p:attrNameLst>
                                          <p:attrName>style.visibility</p:attrName>
                                        </p:attrNameLst>
                                      </p:cBhvr>
                                      <p:to>
                                        <p:strVal val="visible"/>
                                      </p:to>
                                    </p:set>
                                    <p:animEffect transition="in" filter="dissolve">
                                      <p:cBhvr>
                                        <p:cTn id="7" dur="500"/>
                                        <p:tgtEl>
                                          <p:spTgt spid="3153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5397"/>
                                        </p:tgtEl>
                                        <p:attrNameLst>
                                          <p:attrName>style.visibility</p:attrName>
                                        </p:attrNameLst>
                                      </p:cBhvr>
                                      <p:to>
                                        <p:strVal val="visible"/>
                                      </p:to>
                                    </p:set>
                                    <p:animEffect transition="in" filter="dissolve">
                                      <p:cBhvr>
                                        <p:cTn id="10" dur="500"/>
                                        <p:tgtEl>
                                          <p:spTgt spid="31539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5398"/>
                                        </p:tgtEl>
                                        <p:attrNameLst>
                                          <p:attrName>style.visibility</p:attrName>
                                        </p:attrNameLst>
                                      </p:cBhvr>
                                      <p:to>
                                        <p:strVal val="visible"/>
                                      </p:to>
                                    </p:set>
                                    <p:animEffect transition="in" filter="dissolve">
                                      <p:cBhvr>
                                        <p:cTn id="13" dur="500"/>
                                        <p:tgtEl>
                                          <p:spTgt spid="31539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5399"/>
                                        </p:tgtEl>
                                        <p:attrNameLst>
                                          <p:attrName>style.visibility</p:attrName>
                                        </p:attrNameLst>
                                      </p:cBhvr>
                                      <p:to>
                                        <p:strVal val="visible"/>
                                      </p:to>
                                    </p:set>
                                    <p:animEffect transition="in" filter="dissolve">
                                      <p:cBhvr>
                                        <p:cTn id="16" dur="500"/>
                                        <p:tgtEl>
                                          <p:spTgt spid="31539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5400"/>
                                        </p:tgtEl>
                                        <p:attrNameLst>
                                          <p:attrName>style.visibility</p:attrName>
                                        </p:attrNameLst>
                                      </p:cBhvr>
                                      <p:to>
                                        <p:strVal val="visible"/>
                                      </p:to>
                                    </p:set>
                                    <p:animEffect transition="in" filter="dissolve">
                                      <p:cBhvr>
                                        <p:cTn id="19" dur="500"/>
                                        <p:tgtEl>
                                          <p:spTgt spid="31540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5401"/>
                                        </p:tgtEl>
                                        <p:attrNameLst>
                                          <p:attrName>style.visibility</p:attrName>
                                        </p:attrNameLst>
                                      </p:cBhvr>
                                      <p:to>
                                        <p:strVal val="visible"/>
                                      </p:to>
                                    </p:set>
                                    <p:animEffect transition="in" filter="dissolve">
                                      <p:cBhvr>
                                        <p:cTn id="22" dur="500"/>
                                        <p:tgtEl>
                                          <p:spTgt spid="31540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15402"/>
                                        </p:tgtEl>
                                        <p:attrNameLst>
                                          <p:attrName>style.visibility</p:attrName>
                                        </p:attrNameLst>
                                      </p:cBhvr>
                                      <p:to>
                                        <p:strVal val="visible"/>
                                      </p:to>
                                    </p:set>
                                    <p:animEffect transition="in" filter="dissolve">
                                      <p:cBhvr>
                                        <p:cTn id="25" dur="500"/>
                                        <p:tgtEl>
                                          <p:spTgt spid="31540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5403"/>
                                        </p:tgtEl>
                                        <p:attrNameLst>
                                          <p:attrName>style.visibility</p:attrName>
                                        </p:attrNameLst>
                                      </p:cBhvr>
                                      <p:to>
                                        <p:strVal val="visible"/>
                                      </p:to>
                                    </p:set>
                                    <p:animEffect transition="in" filter="dissolve">
                                      <p:cBhvr>
                                        <p:cTn id="28" dur="500"/>
                                        <p:tgtEl>
                                          <p:spTgt spid="31540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15404"/>
                                        </p:tgtEl>
                                        <p:attrNameLst>
                                          <p:attrName>style.visibility</p:attrName>
                                        </p:attrNameLst>
                                      </p:cBhvr>
                                      <p:to>
                                        <p:strVal val="visible"/>
                                      </p:to>
                                    </p:set>
                                    <p:animEffect transition="in" filter="dissolve">
                                      <p:cBhvr>
                                        <p:cTn id="31" dur="500"/>
                                        <p:tgtEl>
                                          <p:spTgt spid="31540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15405"/>
                                        </p:tgtEl>
                                        <p:attrNameLst>
                                          <p:attrName>style.visibility</p:attrName>
                                        </p:attrNameLst>
                                      </p:cBhvr>
                                      <p:to>
                                        <p:strVal val="visible"/>
                                      </p:to>
                                    </p:set>
                                    <p:animEffect transition="in" filter="dissolve">
                                      <p:cBhvr>
                                        <p:cTn id="34" dur="500"/>
                                        <p:tgtEl>
                                          <p:spTgt spid="31540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15406"/>
                                        </p:tgtEl>
                                        <p:attrNameLst>
                                          <p:attrName>style.visibility</p:attrName>
                                        </p:attrNameLst>
                                      </p:cBhvr>
                                      <p:to>
                                        <p:strVal val="visible"/>
                                      </p:to>
                                    </p:set>
                                    <p:animEffect transition="in" filter="dissolve">
                                      <p:cBhvr>
                                        <p:cTn id="37" dur="500"/>
                                        <p:tgtEl>
                                          <p:spTgt spid="31540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15407"/>
                                        </p:tgtEl>
                                        <p:attrNameLst>
                                          <p:attrName>style.visibility</p:attrName>
                                        </p:attrNameLst>
                                      </p:cBhvr>
                                      <p:to>
                                        <p:strVal val="visible"/>
                                      </p:to>
                                    </p:set>
                                    <p:animEffect transition="in" filter="dissolve">
                                      <p:cBhvr>
                                        <p:cTn id="40" dur="500"/>
                                        <p:tgtEl>
                                          <p:spTgt spid="31540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15408"/>
                                        </p:tgtEl>
                                        <p:attrNameLst>
                                          <p:attrName>style.visibility</p:attrName>
                                        </p:attrNameLst>
                                      </p:cBhvr>
                                      <p:to>
                                        <p:strVal val="visible"/>
                                      </p:to>
                                    </p:set>
                                    <p:animEffect transition="in" filter="dissolve">
                                      <p:cBhvr>
                                        <p:cTn id="43" dur="500"/>
                                        <p:tgtEl>
                                          <p:spTgt spid="31540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15409"/>
                                        </p:tgtEl>
                                        <p:attrNameLst>
                                          <p:attrName>style.visibility</p:attrName>
                                        </p:attrNameLst>
                                      </p:cBhvr>
                                      <p:to>
                                        <p:strVal val="visible"/>
                                      </p:to>
                                    </p:set>
                                    <p:animEffect transition="in" filter="dissolve">
                                      <p:cBhvr>
                                        <p:cTn id="46" dur="500"/>
                                        <p:tgtEl>
                                          <p:spTgt spid="31540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5410"/>
                                        </p:tgtEl>
                                        <p:attrNameLst>
                                          <p:attrName>style.visibility</p:attrName>
                                        </p:attrNameLst>
                                      </p:cBhvr>
                                      <p:to>
                                        <p:strVal val="visible"/>
                                      </p:to>
                                    </p:set>
                                    <p:animEffect transition="in" filter="dissolve">
                                      <p:cBhvr>
                                        <p:cTn id="49" dur="500"/>
                                        <p:tgtEl>
                                          <p:spTgt spid="31541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15411"/>
                                        </p:tgtEl>
                                        <p:attrNameLst>
                                          <p:attrName>style.visibility</p:attrName>
                                        </p:attrNameLst>
                                      </p:cBhvr>
                                      <p:to>
                                        <p:strVal val="visible"/>
                                      </p:to>
                                    </p:set>
                                    <p:animEffect transition="in" filter="dissolve">
                                      <p:cBhvr>
                                        <p:cTn id="52" dur="500"/>
                                        <p:tgtEl>
                                          <p:spTgt spid="31541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15412"/>
                                        </p:tgtEl>
                                        <p:attrNameLst>
                                          <p:attrName>style.visibility</p:attrName>
                                        </p:attrNameLst>
                                      </p:cBhvr>
                                      <p:to>
                                        <p:strVal val="visible"/>
                                      </p:to>
                                    </p:set>
                                    <p:animEffect transition="in" filter="dissolve">
                                      <p:cBhvr>
                                        <p:cTn id="55" dur="500"/>
                                        <p:tgtEl>
                                          <p:spTgt spid="31541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15413"/>
                                        </p:tgtEl>
                                        <p:attrNameLst>
                                          <p:attrName>style.visibility</p:attrName>
                                        </p:attrNameLst>
                                      </p:cBhvr>
                                      <p:to>
                                        <p:strVal val="visible"/>
                                      </p:to>
                                    </p:set>
                                    <p:animEffect transition="in" filter="dissolve">
                                      <p:cBhvr>
                                        <p:cTn id="58" dur="500"/>
                                        <p:tgtEl>
                                          <p:spTgt spid="31541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15414"/>
                                        </p:tgtEl>
                                        <p:attrNameLst>
                                          <p:attrName>style.visibility</p:attrName>
                                        </p:attrNameLst>
                                      </p:cBhvr>
                                      <p:to>
                                        <p:strVal val="visible"/>
                                      </p:to>
                                    </p:set>
                                    <p:animEffect transition="in" filter="dissolve">
                                      <p:cBhvr>
                                        <p:cTn id="61" dur="500"/>
                                        <p:tgtEl>
                                          <p:spTgt spid="31541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15415"/>
                                        </p:tgtEl>
                                        <p:attrNameLst>
                                          <p:attrName>style.visibility</p:attrName>
                                        </p:attrNameLst>
                                      </p:cBhvr>
                                      <p:to>
                                        <p:strVal val="visible"/>
                                      </p:to>
                                    </p:set>
                                    <p:animEffect transition="in" filter="dissolve">
                                      <p:cBhvr>
                                        <p:cTn id="64" dur="500"/>
                                        <p:tgtEl>
                                          <p:spTgt spid="31541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5416"/>
                                        </p:tgtEl>
                                        <p:attrNameLst>
                                          <p:attrName>style.visibility</p:attrName>
                                        </p:attrNameLst>
                                      </p:cBhvr>
                                      <p:to>
                                        <p:strVal val="visible"/>
                                      </p:to>
                                    </p:set>
                                    <p:animEffect transition="in" filter="dissolve">
                                      <p:cBhvr>
                                        <p:cTn id="67" dur="500"/>
                                        <p:tgtEl>
                                          <p:spTgt spid="31541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15417"/>
                                        </p:tgtEl>
                                        <p:attrNameLst>
                                          <p:attrName>style.visibility</p:attrName>
                                        </p:attrNameLst>
                                      </p:cBhvr>
                                      <p:to>
                                        <p:strVal val="visible"/>
                                      </p:to>
                                    </p:set>
                                    <p:animEffect transition="in" filter="dissolve">
                                      <p:cBhvr>
                                        <p:cTn id="70" dur="500"/>
                                        <p:tgtEl>
                                          <p:spTgt spid="31541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315418"/>
                                        </p:tgtEl>
                                        <p:attrNameLst>
                                          <p:attrName>style.visibility</p:attrName>
                                        </p:attrNameLst>
                                      </p:cBhvr>
                                      <p:to>
                                        <p:strVal val="visible"/>
                                      </p:to>
                                    </p:set>
                                    <p:animEffect transition="in" filter="dissolve">
                                      <p:cBhvr>
                                        <p:cTn id="73" dur="500"/>
                                        <p:tgtEl>
                                          <p:spTgt spid="31541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15419"/>
                                        </p:tgtEl>
                                        <p:attrNameLst>
                                          <p:attrName>style.visibility</p:attrName>
                                        </p:attrNameLst>
                                      </p:cBhvr>
                                      <p:to>
                                        <p:strVal val="visible"/>
                                      </p:to>
                                    </p:set>
                                    <p:animEffect transition="in" filter="dissolve">
                                      <p:cBhvr>
                                        <p:cTn id="76" dur="500"/>
                                        <p:tgtEl>
                                          <p:spTgt spid="31541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15420"/>
                                        </p:tgtEl>
                                        <p:attrNameLst>
                                          <p:attrName>style.visibility</p:attrName>
                                        </p:attrNameLst>
                                      </p:cBhvr>
                                      <p:to>
                                        <p:strVal val="visible"/>
                                      </p:to>
                                    </p:set>
                                    <p:animEffect transition="in" filter="dissolve">
                                      <p:cBhvr>
                                        <p:cTn id="79" dur="500"/>
                                        <p:tgtEl>
                                          <p:spTgt spid="31542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15421"/>
                                        </p:tgtEl>
                                        <p:attrNameLst>
                                          <p:attrName>style.visibility</p:attrName>
                                        </p:attrNameLst>
                                      </p:cBhvr>
                                      <p:to>
                                        <p:strVal val="visible"/>
                                      </p:to>
                                    </p:set>
                                    <p:animEffect transition="in" filter="dissolve">
                                      <p:cBhvr>
                                        <p:cTn id="82" dur="500"/>
                                        <p:tgtEl>
                                          <p:spTgt spid="31542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15422"/>
                                        </p:tgtEl>
                                        <p:attrNameLst>
                                          <p:attrName>style.visibility</p:attrName>
                                        </p:attrNameLst>
                                      </p:cBhvr>
                                      <p:to>
                                        <p:strVal val="visible"/>
                                      </p:to>
                                    </p:set>
                                    <p:animEffect transition="in" filter="dissolve">
                                      <p:cBhvr>
                                        <p:cTn id="85" dur="500"/>
                                        <p:tgtEl>
                                          <p:spTgt spid="31542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5426"/>
                                        </p:tgtEl>
                                        <p:attrNameLst>
                                          <p:attrName>style.visibility</p:attrName>
                                        </p:attrNameLst>
                                      </p:cBhvr>
                                      <p:to>
                                        <p:strVal val="visible"/>
                                      </p:to>
                                    </p:set>
                                    <p:animEffect transition="in" filter="dissolve">
                                      <p:cBhvr>
                                        <p:cTn id="88" dur="500"/>
                                        <p:tgtEl>
                                          <p:spTgt spid="31542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15427"/>
                                        </p:tgtEl>
                                        <p:attrNameLst>
                                          <p:attrName>style.visibility</p:attrName>
                                        </p:attrNameLst>
                                      </p:cBhvr>
                                      <p:to>
                                        <p:strVal val="visible"/>
                                      </p:to>
                                    </p:set>
                                    <p:animEffect transition="in" filter="dissolve">
                                      <p:cBhvr>
                                        <p:cTn id="93" dur="500"/>
                                        <p:tgtEl>
                                          <p:spTgt spid="315427"/>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15428"/>
                                        </p:tgtEl>
                                        <p:attrNameLst>
                                          <p:attrName>style.visibility</p:attrName>
                                        </p:attrNameLst>
                                      </p:cBhvr>
                                      <p:to>
                                        <p:strVal val="visible"/>
                                      </p:to>
                                    </p:set>
                                    <p:animEffect transition="in" filter="dissolve">
                                      <p:cBhvr>
                                        <p:cTn id="96" dur="500"/>
                                        <p:tgtEl>
                                          <p:spTgt spid="315428"/>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15429"/>
                                        </p:tgtEl>
                                        <p:attrNameLst>
                                          <p:attrName>style.visibility</p:attrName>
                                        </p:attrNameLst>
                                      </p:cBhvr>
                                      <p:to>
                                        <p:strVal val="visible"/>
                                      </p:to>
                                    </p:set>
                                    <p:animEffect transition="in" filter="dissolve">
                                      <p:cBhvr>
                                        <p:cTn id="99" dur="500"/>
                                        <p:tgtEl>
                                          <p:spTgt spid="315429"/>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15430"/>
                                        </p:tgtEl>
                                        <p:attrNameLst>
                                          <p:attrName>style.visibility</p:attrName>
                                        </p:attrNameLst>
                                      </p:cBhvr>
                                      <p:to>
                                        <p:strVal val="visible"/>
                                      </p:to>
                                    </p:set>
                                    <p:animEffect transition="in" filter="dissolve">
                                      <p:cBhvr>
                                        <p:cTn id="102" dur="500"/>
                                        <p:tgtEl>
                                          <p:spTgt spid="315430"/>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15431"/>
                                        </p:tgtEl>
                                        <p:attrNameLst>
                                          <p:attrName>style.visibility</p:attrName>
                                        </p:attrNameLst>
                                      </p:cBhvr>
                                      <p:to>
                                        <p:strVal val="visible"/>
                                      </p:to>
                                    </p:set>
                                    <p:animEffect transition="in" filter="dissolve">
                                      <p:cBhvr>
                                        <p:cTn id="105" dur="500"/>
                                        <p:tgtEl>
                                          <p:spTgt spid="315431"/>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15432"/>
                                        </p:tgtEl>
                                        <p:attrNameLst>
                                          <p:attrName>style.visibility</p:attrName>
                                        </p:attrNameLst>
                                      </p:cBhvr>
                                      <p:to>
                                        <p:strVal val="visible"/>
                                      </p:to>
                                    </p:set>
                                    <p:animEffect transition="in" filter="dissolve">
                                      <p:cBhvr>
                                        <p:cTn id="108" dur="500"/>
                                        <p:tgtEl>
                                          <p:spTgt spid="315432"/>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15433"/>
                                        </p:tgtEl>
                                        <p:attrNameLst>
                                          <p:attrName>style.visibility</p:attrName>
                                        </p:attrNameLst>
                                      </p:cBhvr>
                                      <p:to>
                                        <p:strVal val="visible"/>
                                      </p:to>
                                    </p:set>
                                    <p:animEffect transition="in" filter="dissolve">
                                      <p:cBhvr>
                                        <p:cTn id="111" dur="500"/>
                                        <p:tgtEl>
                                          <p:spTgt spid="315433"/>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315434"/>
                                        </p:tgtEl>
                                        <p:attrNameLst>
                                          <p:attrName>style.visibility</p:attrName>
                                        </p:attrNameLst>
                                      </p:cBhvr>
                                      <p:to>
                                        <p:strVal val="visible"/>
                                      </p:to>
                                    </p:set>
                                    <p:animEffect transition="in" filter="dissolve">
                                      <p:cBhvr>
                                        <p:cTn id="114" dur="500"/>
                                        <p:tgtEl>
                                          <p:spTgt spid="315434"/>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315435"/>
                                        </p:tgtEl>
                                        <p:attrNameLst>
                                          <p:attrName>style.visibility</p:attrName>
                                        </p:attrNameLst>
                                      </p:cBhvr>
                                      <p:to>
                                        <p:strVal val="visible"/>
                                      </p:to>
                                    </p:set>
                                    <p:animEffect transition="in" filter="dissolve">
                                      <p:cBhvr>
                                        <p:cTn id="117" dur="500"/>
                                        <p:tgtEl>
                                          <p:spTgt spid="315435"/>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315436"/>
                                        </p:tgtEl>
                                        <p:attrNameLst>
                                          <p:attrName>style.visibility</p:attrName>
                                        </p:attrNameLst>
                                      </p:cBhvr>
                                      <p:to>
                                        <p:strVal val="visible"/>
                                      </p:to>
                                    </p:set>
                                    <p:animEffect transition="in" filter="dissolve">
                                      <p:cBhvr>
                                        <p:cTn id="120" dur="500"/>
                                        <p:tgtEl>
                                          <p:spTgt spid="315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4" grpId="0"/>
      <p:bldP spid="315397" grpId="0" animBg="1"/>
      <p:bldP spid="315398" grpId="0" animBg="1"/>
      <p:bldP spid="315399" grpId="0" animBg="1"/>
      <p:bldP spid="315400" grpId="0" animBg="1"/>
      <p:bldP spid="315401" grpId="0" animBg="1"/>
      <p:bldP spid="315402" grpId="0" animBg="1"/>
      <p:bldP spid="315403" grpId="0" animBg="1"/>
      <p:bldP spid="315404" grpId="0" animBg="1"/>
      <p:bldP spid="315405" grpId="0" animBg="1"/>
      <p:bldP spid="315406" grpId="0" animBg="1"/>
      <p:bldP spid="315407" grpId="0" animBg="1"/>
      <p:bldP spid="315408" grpId="0" animBg="1"/>
      <p:bldP spid="315409" grpId="0" animBg="1"/>
      <p:bldP spid="315410" grpId="0" animBg="1"/>
      <p:bldP spid="315411" grpId="0" animBg="1"/>
      <p:bldP spid="315412" grpId="0"/>
      <p:bldP spid="315413" grpId="0"/>
      <p:bldP spid="315414" grpId="0"/>
      <p:bldP spid="315415" grpId="0"/>
      <p:bldP spid="315416" grpId="0"/>
      <p:bldP spid="315417" grpId="0"/>
      <p:bldP spid="315418" grpId="0"/>
      <p:bldP spid="315419" grpId="0" animBg="1"/>
      <p:bldP spid="315420" grpId="0"/>
      <p:bldP spid="315421" grpId="0" animBg="1"/>
      <p:bldP spid="315422" grpId="0"/>
      <p:bldP spid="315426" grpId="0"/>
      <p:bldP spid="315427" grpId="0"/>
      <p:bldP spid="315428" grpId="0"/>
      <p:bldP spid="315429" grpId="0"/>
      <p:bldP spid="315430" grpId="0"/>
      <p:bldP spid="315431" grpId="0"/>
      <p:bldP spid="315432" grpId="0"/>
      <p:bldP spid="315433" grpId="0"/>
      <p:bldP spid="315434" grpId="0"/>
      <p:bldP spid="315435" grpId="0"/>
      <p:bldP spid="31543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In _________ traversal method, root is processed before traversing the left and right subtrees.</a:t>
            </a:r>
            <a:endParaRPr lang="en-IN" sz="2000">
              <a:solidFill>
                <a:schemeClr val="accent2"/>
              </a:solidFill>
              <a:cs typeface="Times New Roman" pitchFamily="18" charset="0"/>
            </a:endParaRPr>
          </a:p>
        </p:txBody>
      </p:sp>
      <p:sp>
        <p:nvSpPr>
          <p:cNvPr id="764931"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sz="2000" b="1">
                <a:solidFill>
                  <a:schemeClr val="bg1"/>
                </a:solidFill>
                <a:latin typeface="Tahoma" pitchFamily="34" charset="0"/>
              </a:rPr>
              <a:t>Just a minute</a:t>
            </a:r>
            <a:endParaRPr lang="en-US" sz="2000" b="1">
              <a:solidFill>
                <a:schemeClr val="bg1"/>
              </a:solidFill>
              <a:latin typeface="Tahoma" pitchFamily="34" charset="0"/>
            </a:endParaRPr>
          </a:p>
        </p:txBody>
      </p:sp>
      <p:sp>
        <p:nvSpPr>
          <p:cNvPr id="764932" name="Rectangle 4"/>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IN" sz="2000">
                <a:solidFill>
                  <a:schemeClr val="accent2"/>
                </a:solidFill>
                <a:cs typeface="Times New Roman" pitchFamily="18" charset="0"/>
              </a:rPr>
              <a:t>Answer:</a:t>
            </a:r>
          </a:p>
          <a:p>
            <a:pPr marL="798513" lvl="1" indent="-341313">
              <a:spcBef>
                <a:spcPct val="20000"/>
              </a:spcBef>
              <a:buFontTx/>
              <a:buBlip>
                <a:blip r:embed="rId4"/>
              </a:buBlip>
            </a:pPr>
            <a:r>
              <a:rPr lang="en-US">
                <a:solidFill>
                  <a:schemeClr val="accent2"/>
                </a:solidFill>
                <a:cs typeface="Times New Roman" pitchFamily="18" charset="0"/>
              </a:rPr>
              <a:t>Preorder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64932">
                                            <p:txEl>
                                              <p:pRg st="0" end="0"/>
                                            </p:txEl>
                                          </p:spTgt>
                                        </p:tgtEl>
                                        <p:attrNameLst>
                                          <p:attrName>style.visibility</p:attrName>
                                        </p:attrNameLst>
                                      </p:cBhvr>
                                      <p:to>
                                        <p:strVal val="visible"/>
                                      </p:to>
                                    </p:set>
                                    <p:animEffect transition="in" filter="dissolve">
                                      <p:cBhvr>
                                        <p:cTn id="7" dur="500"/>
                                        <p:tgtEl>
                                          <p:spTgt spid="76493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64932">
                                            <p:txEl>
                                              <p:pRg st="1" end="1"/>
                                            </p:txEl>
                                          </p:spTgt>
                                        </p:tgtEl>
                                        <p:attrNameLst>
                                          <p:attrName>style.visibility</p:attrName>
                                        </p:attrNameLst>
                                      </p:cBhvr>
                                      <p:to>
                                        <p:strVal val="visible"/>
                                      </p:to>
                                    </p:set>
                                    <p:animEffect transition="in" filter="dissolve">
                                      <p:cBhvr>
                                        <p:cTn id="10" dur="500"/>
                                        <p:tgtEl>
                                          <p:spTgt spid="7649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Implementing a Binary Search Tree</a:t>
            </a:r>
          </a:p>
        </p:txBody>
      </p:sp>
      <p:sp>
        <p:nvSpPr>
          <p:cNvPr id="317443" name="Rectangle 3"/>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Consider a scenario. SysCall Ltd. is a cellular phone company with millions of customers spread across the world. </a:t>
            </a:r>
            <a:r>
              <a:rPr lang="en-US" sz="2000">
                <a:solidFill>
                  <a:schemeClr val="accent2"/>
                </a:solidFill>
              </a:rPr>
              <a:t>Each customer is assigned a unique identification number (id). Individual customer records can be accessed by referring to the respective id. These ids need to be stored in a sorted manner in such a way so that you can perform various transactions, such as </a:t>
            </a:r>
            <a:r>
              <a:rPr lang="en-US" sz="2000">
                <a:solidFill>
                  <a:schemeClr val="accent2"/>
                </a:solidFill>
                <a:cs typeface="Times New Roman" pitchFamily="18" charset="0"/>
              </a:rPr>
              <a:t>retrieval, insertion, and deletion, easily. </a:t>
            </a:r>
          </a:p>
          <a:p>
            <a:pPr marL="742950" lvl="1" indent="-285750">
              <a:spcBef>
                <a:spcPct val="20000"/>
              </a:spcBef>
            </a:pPr>
            <a:endParaRPr lang="en-US" sz="2000">
              <a:solidFill>
                <a:schemeClr val="accent2"/>
              </a:solidFill>
              <a:cs typeface="Times New Roman" pitchFamily="18" charset="0"/>
            </a:endParaRPr>
          </a:p>
          <a:p>
            <a:pPr marL="742950" lvl="1" indent="-285750">
              <a:spcBef>
                <a:spcPct val="20000"/>
              </a:spcBef>
              <a:buFontTx/>
              <a:buChar char="•"/>
            </a:pPr>
            <a:endParaRPr lang="en-US">
              <a:solidFill>
                <a:schemeClr val="accent2"/>
              </a:solidFill>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Which data structure will you use to store the id of the customers?</a:t>
            </a:r>
          </a:p>
          <a:p>
            <a:pPr marL="747713" lvl="1" indent="-290513">
              <a:spcBef>
                <a:spcPct val="20000"/>
              </a:spcBef>
              <a:buFontTx/>
              <a:buBlip>
                <a:blip r:embed="rId4"/>
              </a:buBlip>
            </a:pPr>
            <a:r>
              <a:rPr lang="en-US">
                <a:solidFill>
                  <a:schemeClr val="accent2"/>
                </a:solidFill>
                <a:cs typeface="Times New Roman" pitchFamily="18" charset="0"/>
              </a:rPr>
              <a:t>Can you implement an array?</a:t>
            </a:r>
          </a:p>
          <a:p>
            <a:pPr marL="1200150" lvl="2" indent="-285750">
              <a:spcBef>
                <a:spcPct val="20000"/>
              </a:spcBef>
              <a:buFontTx/>
              <a:buBlip>
                <a:blip r:embed="rId4"/>
              </a:buBlip>
            </a:pPr>
            <a:r>
              <a:rPr lang="en-US" sz="1600">
                <a:solidFill>
                  <a:schemeClr val="accent2"/>
                </a:solidFill>
                <a:cs typeface="Times New Roman" pitchFamily="18" charset="0"/>
              </a:rPr>
              <a:t>Search operation in an array is fast.</a:t>
            </a:r>
          </a:p>
          <a:p>
            <a:pPr marL="1200150" lvl="2" indent="-285750">
              <a:spcBef>
                <a:spcPct val="20000"/>
              </a:spcBef>
              <a:buFontTx/>
              <a:buBlip>
                <a:blip r:embed="rId4"/>
              </a:buBlip>
            </a:pPr>
            <a:r>
              <a:rPr lang="en-US" sz="1600">
                <a:solidFill>
                  <a:schemeClr val="accent2"/>
                </a:solidFill>
                <a:cs typeface="Times New Roman" pitchFamily="18" charset="0"/>
              </a:rPr>
              <a:t>However, insertion and deletion in an array is complex in nature.</a:t>
            </a:r>
          </a:p>
          <a:p>
            <a:pPr marL="1200150" lvl="2" indent="-285750">
              <a:spcBef>
                <a:spcPct val="20000"/>
              </a:spcBef>
              <a:buFontTx/>
              <a:buBlip>
                <a:blip r:embed="rId4"/>
              </a:buBlip>
            </a:pPr>
            <a:r>
              <a:rPr lang="en-US" sz="1600">
                <a:solidFill>
                  <a:schemeClr val="accent2"/>
                </a:solidFill>
                <a:cs typeface="Times New Roman" pitchFamily="18" charset="0"/>
              </a:rPr>
              <a:t>In this case, the total number of customer ids to be stored is very large. Therefore, insertion and deletion will be very time consuming. </a:t>
            </a:r>
          </a:p>
          <a:p>
            <a:pPr marL="747713" lvl="1" indent="-290513">
              <a:spcBef>
                <a:spcPct val="20000"/>
              </a:spcBef>
              <a:buFontTx/>
              <a:buBlip>
                <a:blip r:embed="rId4"/>
              </a:buBlip>
            </a:pPr>
            <a:r>
              <a:rPr lang="en-US">
                <a:solidFill>
                  <a:schemeClr val="accent2"/>
                </a:solidFill>
                <a:cs typeface="Times New Roman" pitchFamily="18" charset="0"/>
              </a:rPr>
              <a:t>Can you implement a linked list?</a:t>
            </a:r>
          </a:p>
          <a:p>
            <a:pPr marL="1200150" lvl="2" indent="-285750">
              <a:spcBef>
                <a:spcPct val="20000"/>
              </a:spcBef>
              <a:buFontTx/>
              <a:buBlip>
                <a:blip r:embed="rId4"/>
              </a:buBlip>
            </a:pPr>
            <a:r>
              <a:rPr lang="en-US" sz="1600">
                <a:solidFill>
                  <a:schemeClr val="accent2"/>
                </a:solidFill>
                <a:cs typeface="Times New Roman" pitchFamily="18" charset="0"/>
              </a:rPr>
              <a:t>Insert and delete operation in a linked is fast. </a:t>
            </a:r>
          </a:p>
          <a:p>
            <a:pPr marL="1200150" lvl="2" indent="-285750">
              <a:spcBef>
                <a:spcPct val="20000"/>
              </a:spcBef>
              <a:buFontTx/>
              <a:buBlip>
                <a:blip r:embed="rId4"/>
              </a:buBlip>
            </a:pPr>
            <a:r>
              <a:rPr lang="en-US" sz="1600">
                <a:solidFill>
                  <a:schemeClr val="accent2"/>
                </a:solidFill>
                <a:cs typeface="Times New Roman" pitchFamily="18" charset="0"/>
              </a:rPr>
              <a:t>However, linked lists allow only sequential search. </a:t>
            </a:r>
          </a:p>
          <a:p>
            <a:pPr marL="1200150" lvl="2" indent="-285750">
              <a:spcBef>
                <a:spcPct val="20000"/>
              </a:spcBef>
              <a:buFontTx/>
              <a:buBlip>
                <a:blip r:embed="rId4"/>
              </a:buBlip>
            </a:pPr>
            <a:r>
              <a:rPr lang="en-US" sz="1600">
                <a:solidFill>
                  <a:schemeClr val="accent2"/>
                </a:solidFill>
                <a:cs typeface="Times New Roman" pitchFamily="18" charset="0"/>
              </a:rPr>
              <a:t>If you need to access a particular customer id, which is located near the end of the list, then it would require you to visit all the preceding nodes, which again can be very time consuming. </a:t>
            </a:r>
          </a:p>
        </p:txBody>
      </p:sp>
      <p:sp>
        <p:nvSpPr>
          <p:cNvPr id="321541" name="Rectangle 5"/>
          <p:cNvSpPr>
            <a:spLocks noChangeArrowheads="1"/>
          </p:cNvSpPr>
          <p:nvPr/>
        </p:nvSpPr>
        <p:spPr bwMode="auto">
          <a:xfrm>
            <a:off x="1524000" y="1600200"/>
            <a:ext cx="7313613"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Therefore, you need to implement a data structure that provides the advantages of both arrays as well as linked lists.</a:t>
            </a:r>
          </a:p>
          <a:p>
            <a:pPr marL="342900" indent="-342900">
              <a:spcBef>
                <a:spcPct val="20000"/>
              </a:spcBef>
              <a:buFontTx/>
              <a:buBlip>
                <a:blip r:embed="rId3"/>
              </a:buBlip>
            </a:pPr>
            <a:r>
              <a:rPr lang="en-US" sz="2000">
                <a:solidFill>
                  <a:schemeClr val="accent2"/>
                </a:solidFill>
                <a:cs typeface="Times New Roman" pitchFamily="18" charset="0"/>
              </a:rPr>
              <a:t>A binary search tree combines the advantages of both arrays and linked lists.</a:t>
            </a:r>
          </a:p>
        </p:txBody>
      </p:sp>
      <p:sp>
        <p:nvSpPr>
          <p:cNvPr id="321542" name="Text Box 6"/>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Implementing a Binary Search Tree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dissolve">
                                      <p:cBhvr>
                                        <p:cTn id="7" dur="500"/>
                                        <p:tgtEl>
                                          <p:spTgt spid="321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1539">
                                            <p:txEl>
                                              <p:pRg st="1" end="1"/>
                                            </p:txEl>
                                          </p:spTgt>
                                        </p:tgtEl>
                                        <p:attrNameLst>
                                          <p:attrName>style.visibility</p:attrName>
                                        </p:attrNameLst>
                                      </p:cBhvr>
                                      <p:to>
                                        <p:strVal val="visible"/>
                                      </p:to>
                                    </p:set>
                                    <p:animEffect transition="in" filter="dissolve">
                                      <p:cBhvr>
                                        <p:cTn id="12" dur="500"/>
                                        <p:tgtEl>
                                          <p:spTgt spid="321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21539">
                                            <p:txEl>
                                              <p:pRg st="2" end="2"/>
                                            </p:txEl>
                                          </p:spTgt>
                                        </p:tgtEl>
                                        <p:attrNameLst>
                                          <p:attrName>style.visibility</p:attrName>
                                        </p:attrNameLst>
                                      </p:cBhvr>
                                      <p:to>
                                        <p:strVal val="visible"/>
                                      </p:to>
                                    </p:set>
                                    <p:animEffect transition="in" filter="dissolve">
                                      <p:cBhvr>
                                        <p:cTn id="17" dur="500"/>
                                        <p:tgtEl>
                                          <p:spTgt spid="321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21539">
                                            <p:txEl>
                                              <p:pRg st="3" end="3"/>
                                            </p:txEl>
                                          </p:spTgt>
                                        </p:tgtEl>
                                        <p:attrNameLst>
                                          <p:attrName>style.visibility</p:attrName>
                                        </p:attrNameLst>
                                      </p:cBhvr>
                                      <p:to>
                                        <p:strVal val="visible"/>
                                      </p:to>
                                    </p:set>
                                    <p:animEffect transition="in" filter="dissolve">
                                      <p:cBhvr>
                                        <p:cTn id="22" dur="500"/>
                                        <p:tgtEl>
                                          <p:spTgt spid="321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21539">
                                            <p:txEl>
                                              <p:pRg st="4" end="4"/>
                                            </p:txEl>
                                          </p:spTgt>
                                        </p:tgtEl>
                                        <p:attrNameLst>
                                          <p:attrName>style.visibility</p:attrName>
                                        </p:attrNameLst>
                                      </p:cBhvr>
                                      <p:to>
                                        <p:strVal val="visible"/>
                                      </p:to>
                                    </p:set>
                                    <p:animEffect transition="in" filter="dissolve">
                                      <p:cBhvr>
                                        <p:cTn id="27" dur="500"/>
                                        <p:tgtEl>
                                          <p:spTgt spid="3215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21539">
                                            <p:txEl>
                                              <p:pRg st="5" end="5"/>
                                            </p:txEl>
                                          </p:spTgt>
                                        </p:tgtEl>
                                        <p:attrNameLst>
                                          <p:attrName>style.visibility</p:attrName>
                                        </p:attrNameLst>
                                      </p:cBhvr>
                                      <p:to>
                                        <p:strVal val="visible"/>
                                      </p:to>
                                    </p:set>
                                    <p:animEffect transition="in" filter="dissolve">
                                      <p:cBhvr>
                                        <p:cTn id="32" dur="500"/>
                                        <p:tgtEl>
                                          <p:spTgt spid="3215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21539">
                                            <p:txEl>
                                              <p:pRg st="6" end="6"/>
                                            </p:txEl>
                                          </p:spTgt>
                                        </p:tgtEl>
                                        <p:attrNameLst>
                                          <p:attrName>style.visibility</p:attrName>
                                        </p:attrNameLst>
                                      </p:cBhvr>
                                      <p:to>
                                        <p:strVal val="visible"/>
                                      </p:to>
                                    </p:set>
                                    <p:animEffect transition="in" filter="dissolve">
                                      <p:cBhvr>
                                        <p:cTn id="37" dur="500"/>
                                        <p:tgtEl>
                                          <p:spTgt spid="3215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321539">
                                            <p:txEl>
                                              <p:pRg st="7" end="7"/>
                                            </p:txEl>
                                          </p:spTgt>
                                        </p:tgtEl>
                                        <p:attrNameLst>
                                          <p:attrName>style.visibility</p:attrName>
                                        </p:attrNameLst>
                                      </p:cBhvr>
                                      <p:to>
                                        <p:strVal val="visible"/>
                                      </p:to>
                                    </p:set>
                                    <p:animEffect transition="in" filter="dissolve">
                                      <p:cBhvr>
                                        <p:cTn id="42" dur="500"/>
                                        <p:tgtEl>
                                          <p:spTgt spid="32153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321539">
                                            <p:txEl>
                                              <p:pRg st="8" end="8"/>
                                            </p:txEl>
                                          </p:spTgt>
                                        </p:tgtEl>
                                        <p:attrNameLst>
                                          <p:attrName>style.visibility</p:attrName>
                                        </p:attrNameLst>
                                      </p:cBhvr>
                                      <p:to>
                                        <p:strVal val="visible"/>
                                      </p:to>
                                    </p:set>
                                    <p:animEffect transition="in" filter="dissolve">
                                      <p:cBhvr>
                                        <p:cTn id="47" dur="500"/>
                                        <p:tgtEl>
                                          <p:spTgt spid="32153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xit" presetSubtype="0" fill="hold" grpId="0" nodeType="clickEffect">
                                  <p:stCondLst>
                                    <p:cond delay="0"/>
                                  </p:stCondLst>
                                  <p:childTnLst>
                                    <p:animEffect transition="out" filter="dissolve">
                                      <p:cBhvr>
                                        <p:cTn id="51" dur="500"/>
                                        <p:tgtEl>
                                          <p:spTgt spid="321539">
                                            <p:txEl>
                                              <p:pRg st="0" end="0"/>
                                            </p:txEl>
                                          </p:spTgt>
                                        </p:tgtEl>
                                      </p:cBhvr>
                                    </p:animEffect>
                                    <p:set>
                                      <p:cBhvr>
                                        <p:cTn id="52" dur="1" fill="hold">
                                          <p:stCondLst>
                                            <p:cond delay="499"/>
                                          </p:stCondLst>
                                        </p:cTn>
                                        <p:tgtEl>
                                          <p:spTgt spid="321539">
                                            <p:txEl>
                                              <p:pRg st="0" end="0"/>
                                            </p:txEl>
                                          </p:spTgt>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321539">
                                            <p:txEl>
                                              <p:pRg st="1" end="1"/>
                                            </p:txEl>
                                          </p:spTgt>
                                        </p:tgtEl>
                                      </p:cBhvr>
                                    </p:animEffect>
                                    <p:set>
                                      <p:cBhvr>
                                        <p:cTn id="55" dur="1" fill="hold">
                                          <p:stCondLst>
                                            <p:cond delay="499"/>
                                          </p:stCondLst>
                                        </p:cTn>
                                        <p:tgtEl>
                                          <p:spTgt spid="321539">
                                            <p:txEl>
                                              <p:pRg st="1" end="1"/>
                                            </p:txEl>
                                          </p:spTgt>
                                        </p:tgtEl>
                                        <p:attrNameLst>
                                          <p:attrName>style.visibility</p:attrName>
                                        </p:attrNameLst>
                                      </p:cBhvr>
                                      <p:to>
                                        <p:strVal val="hidden"/>
                                      </p:to>
                                    </p:set>
                                  </p:childTnLst>
                                </p:cTn>
                              </p:par>
                              <p:par>
                                <p:cTn id="56" presetID="9" presetClass="exit" presetSubtype="0" fill="hold" grpId="0" nodeType="withEffect">
                                  <p:stCondLst>
                                    <p:cond delay="0"/>
                                  </p:stCondLst>
                                  <p:childTnLst>
                                    <p:animEffect transition="out" filter="dissolve">
                                      <p:cBhvr>
                                        <p:cTn id="57" dur="500"/>
                                        <p:tgtEl>
                                          <p:spTgt spid="321539">
                                            <p:txEl>
                                              <p:pRg st="2" end="2"/>
                                            </p:txEl>
                                          </p:spTgt>
                                        </p:tgtEl>
                                      </p:cBhvr>
                                    </p:animEffect>
                                    <p:set>
                                      <p:cBhvr>
                                        <p:cTn id="58" dur="1" fill="hold">
                                          <p:stCondLst>
                                            <p:cond delay="499"/>
                                          </p:stCondLst>
                                        </p:cTn>
                                        <p:tgtEl>
                                          <p:spTgt spid="321539">
                                            <p:txEl>
                                              <p:pRg st="2" end="2"/>
                                            </p:txEl>
                                          </p:spTgt>
                                        </p:tgtEl>
                                        <p:attrNameLst>
                                          <p:attrName>style.visibility</p:attrName>
                                        </p:attrNameLst>
                                      </p:cBhvr>
                                      <p:to>
                                        <p:strVal val="hidden"/>
                                      </p:to>
                                    </p:set>
                                  </p:childTnLst>
                                </p:cTn>
                              </p:par>
                              <p:par>
                                <p:cTn id="59" presetID="9" presetClass="exit" presetSubtype="0" fill="hold" grpId="0" nodeType="withEffect">
                                  <p:stCondLst>
                                    <p:cond delay="0"/>
                                  </p:stCondLst>
                                  <p:childTnLst>
                                    <p:animEffect transition="out" filter="dissolve">
                                      <p:cBhvr>
                                        <p:cTn id="60" dur="500"/>
                                        <p:tgtEl>
                                          <p:spTgt spid="321539">
                                            <p:txEl>
                                              <p:pRg st="3" end="3"/>
                                            </p:txEl>
                                          </p:spTgt>
                                        </p:tgtEl>
                                      </p:cBhvr>
                                    </p:animEffect>
                                    <p:set>
                                      <p:cBhvr>
                                        <p:cTn id="61" dur="1" fill="hold">
                                          <p:stCondLst>
                                            <p:cond delay="499"/>
                                          </p:stCondLst>
                                        </p:cTn>
                                        <p:tgtEl>
                                          <p:spTgt spid="321539">
                                            <p:txEl>
                                              <p:pRg st="3" end="3"/>
                                            </p:txEl>
                                          </p:spTgt>
                                        </p:tgtEl>
                                        <p:attrNameLst>
                                          <p:attrName>style.visibility</p:attrName>
                                        </p:attrNameLst>
                                      </p:cBhvr>
                                      <p:to>
                                        <p:strVal val="hidden"/>
                                      </p:to>
                                    </p:set>
                                  </p:childTnLst>
                                </p:cTn>
                              </p:par>
                              <p:par>
                                <p:cTn id="62" presetID="9" presetClass="exit" presetSubtype="0" fill="hold" grpId="0" nodeType="withEffect">
                                  <p:stCondLst>
                                    <p:cond delay="0"/>
                                  </p:stCondLst>
                                  <p:childTnLst>
                                    <p:animEffect transition="out" filter="dissolve">
                                      <p:cBhvr>
                                        <p:cTn id="63" dur="500"/>
                                        <p:tgtEl>
                                          <p:spTgt spid="321539">
                                            <p:txEl>
                                              <p:pRg st="4" end="4"/>
                                            </p:txEl>
                                          </p:spTgt>
                                        </p:tgtEl>
                                      </p:cBhvr>
                                    </p:animEffect>
                                    <p:set>
                                      <p:cBhvr>
                                        <p:cTn id="64" dur="1" fill="hold">
                                          <p:stCondLst>
                                            <p:cond delay="499"/>
                                          </p:stCondLst>
                                        </p:cTn>
                                        <p:tgtEl>
                                          <p:spTgt spid="321539">
                                            <p:txEl>
                                              <p:pRg st="4" end="4"/>
                                            </p:txEl>
                                          </p:spTgt>
                                        </p:tgtEl>
                                        <p:attrNameLst>
                                          <p:attrName>style.visibility</p:attrName>
                                        </p:attrNameLst>
                                      </p:cBhvr>
                                      <p:to>
                                        <p:strVal val="hidden"/>
                                      </p:to>
                                    </p:set>
                                  </p:childTnLst>
                                </p:cTn>
                              </p:par>
                              <p:par>
                                <p:cTn id="65" presetID="9" presetClass="exit" presetSubtype="0" fill="hold" grpId="0" nodeType="withEffect">
                                  <p:stCondLst>
                                    <p:cond delay="0"/>
                                  </p:stCondLst>
                                  <p:childTnLst>
                                    <p:animEffect transition="out" filter="dissolve">
                                      <p:cBhvr>
                                        <p:cTn id="66" dur="500"/>
                                        <p:tgtEl>
                                          <p:spTgt spid="321539">
                                            <p:txEl>
                                              <p:pRg st="5" end="5"/>
                                            </p:txEl>
                                          </p:spTgt>
                                        </p:tgtEl>
                                      </p:cBhvr>
                                    </p:animEffect>
                                    <p:set>
                                      <p:cBhvr>
                                        <p:cTn id="67" dur="1" fill="hold">
                                          <p:stCondLst>
                                            <p:cond delay="499"/>
                                          </p:stCondLst>
                                        </p:cTn>
                                        <p:tgtEl>
                                          <p:spTgt spid="321539">
                                            <p:txEl>
                                              <p:pRg st="5" end="5"/>
                                            </p:txEl>
                                          </p:spTgt>
                                        </p:tgtEl>
                                        <p:attrNameLst>
                                          <p:attrName>style.visibility</p:attrName>
                                        </p:attrNameLst>
                                      </p:cBhvr>
                                      <p:to>
                                        <p:strVal val="hidden"/>
                                      </p:to>
                                    </p:set>
                                  </p:childTnLst>
                                </p:cTn>
                              </p:par>
                              <p:par>
                                <p:cTn id="68" presetID="9" presetClass="exit" presetSubtype="0" fill="hold" grpId="0" nodeType="withEffect">
                                  <p:stCondLst>
                                    <p:cond delay="0"/>
                                  </p:stCondLst>
                                  <p:childTnLst>
                                    <p:animEffect transition="out" filter="dissolve">
                                      <p:cBhvr>
                                        <p:cTn id="69" dur="500"/>
                                        <p:tgtEl>
                                          <p:spTgt spid="321539">
                                            <p:txEl>
                                              <p:pRg st="6" end="6"/>
                                            </p:txEl>
                                          </p:spTgt>
                                        </p:tgtEl>
                                      </p:cBhvr>
                                    </p:animEffect>
                                    <p:set>
                                      <p:cBhvr>
                                        <p:cTn id="70" dur="1" fill="hold">
                                          <p:stCondLst>
                                            <p:cond delay="499"/>
                                          </p:stCondLst>
                                        </p:cTn>
                                        <p:tgtEl>
                                          <p:spTgt spid="321539">
                                            <p:txEl>
                                              <p:pRg st="6" end="6"/>
                                            </p:txEl>
                                          </p:spTgt>
                                        </p:tgtEl>
                                        <p:attrNameLst>
                                          <p:attrName>style.visibility</p:attrName>
                                        </p:attrNameLst>
                                      </p:cBhvr>
                                      <p:to>
                                        <p:strVal val="hidden"/>
                                      </p:to>
                                    </p:set>
                                  </p:childTnLst>
                                </p:cTn>
                              </p:par>
                              <p:par>
                                <p:cTn id="71" presetID="9" presetClass="exit" presetSubtype="0" fill="hold" grpId="0" nodeType="withEffect">
                                  <p:stCondLst>
                                    <p:cond delay="0"/>
                                  </p:stCondLst>
                                  <p:childTnLst>
                                    <p:animEffect transition="out" filter="dissolve">
                                      <p:cBhvr>
                                        <p:cTn id="72" dur="500"/>
                                        <p:tgtEl>
                                          <p:spTgt spid="321539">
                                            <p:txEl>
                                              <p:pRg st="7" end="7"/>
                                            </p:txEl>
                                          </p:spTgt>
                                        </p:tgtEl>
                                      </p:cBhvr>
                                    </p:animEffect>
                                    <p:set>
                                      <p:cBhvr>
                                        <p:cTn id="73" dur="1" fill="hold">
                                          <p:stCondLst>
                                            <p:cond delay="499"/>
                                          </p:stCondLst>
                                        </p:cTn>
                                        <p:tgtEl>
                                          <p:spTgt spid="321539">
                                            <p:txEl>
                                              <p:pRg st="7" end="7"/>
                                            </p:txEl>
                                          </p:spTgt>
                                        </p:tgtEl>
                                        <p:attrNameLst>
                                          <p:attrName>style.visibility</p:attrName>
                                        </p:attrNameLst>
                                      </p:cBhvr>
                                      <p:to>
                                        <p:strVal val="hidden"/>
                                      </p:to>
                                    </p:set>
                                  </p:childTnLst>
                                </p:cTn>
                              </p:par>
                              <p:par>
                                <p:cTn id="74" presetID="9" presetClass="exit" presetSubtype="0" fill="hold" grpId="0" nodeType="withEffect">
                                  <p:stCondLst>
                                    <p:cond delay="0"/>
                                  </p:stCondLst>
                                  <p:childTnLst>
                                    <p:animEffect transition="out" filter="dissolve">
                                      <p:cBhvr>
                                        <p:cTn id="75" dur="500"/>
                                        <p:tgtEl>
                                          <p:spTgt spid="321539">
                                            <p:txEl>
                                              <p:pRg st="8" end="8"/>
                                            </p:txEl>
                                          </p:spTgt>
                                        </p:tgtEl>
                                      </p:cBhvr>
                                    </p:animEffect>
                                    <p:set>
                                      <p:cBhvr>
                                        <p:cTn id="76" dur="1" fill="hold">
                                          <p:stCondLst>
                                            <p:cond delay="499"/>
                                          </p:stCondLst>
                                        </p:cTn>
                                        <p:tgtEl>
                                          <p:spTgt spid="321539">
                                            <p:txEl>
                                              <p:pRg st="8" end="8"/>
                                            </p:txEl>
                                          </p:spTgt>
                                        </p:tgtEl>
                                        <p:attrNameLst>
                                          <p:attrName>style.visibility</p:attrName>
                                        </p:attrNameLst>
                                      </p:cBhvr>
                                      <p:to>
                                        <p:strVal val="hidden"/>
                                      </p:to>
                                    </p:set>
                                  </p:childTnLst>
                                </p:cTn>
                              </p:par>
                              <p:par>
                                <p:cTn id="77" presetID="9" presetClass="entr" presetSubtype="0" fill="hold" nodeType="withEffect">
                                  <p:stCondLst>
                                    <p:cond delay="0"/>
                                  </p:stCondLst>
                                  <p:childTnLst>
                                    <p:set>
                                      <p:cBhvr>
                                        <p:cTn id="78" dur="1" fill="hold">
                                          <p:stCondLst>
                                            <p:cond delay="0"/>
                                          </p:stCondLst>
                                        </p:cTn>
                                        <p:tgtEl>
                                          <p:spTgt spid="321541">
                                            <p:txEl>
                                              <p:pRg st="0" end="0"/>
                                            </p:txEl>
                                          </p:spTgt>
                                        </p:tgtEl>
                                        <p:attrNameLst>
                                          <p:attrName>style.visibility</p:attrName>
                                        </p:attrNameLst>
                                      </p:cBhvr>
                                      <p:to>
                                        <p:strVal val="visible"/>
                                      </p:to>
                                    </p:set>
                                    <p:animEffect transition="in" filter="dissolve">
                                      <p:cBhvr>
                                        <p:cTn id="79" dur="500"/>
                                        <p:tgtEl>
                                          <p:spTgt spid="321541">
                                            <p:txEl>
                                              <p:pRg st="0" end="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321541">
                                            <p:txEl>
                                              <p:pRg st="1" end="1"/>
                                            </p:txEl>
                                          </p:spTgt>
                                        </p:tgtEl>
                                        <p:attrNameLst>
                                          <p:attrName>style.visibility</p:attrName>
                                        </p:attrNameLst>
                                      </p:cBhvr>
                                      <p:to>
                                        <p:strVal val="visible"/>
                                      </p:to>
                                    </p:set>
                                    <p:animEffect transition="in" filter="dissolve">
                                      <p:cBhvr>
                                        <p:cTn id="84" dur="500"/>
                                        <p:tgtEl>
                                          <p:spTgt spid="3215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6" name="Rectangle 4"/>
          <p:cNvSpPr>
            <a:spLocks noChangeArrowheads="1"/>
          </p:cNvSpPr>
          <p:nvPr/>
        </p:nvSpPr>
        <p:spPr bwMode="auto">
          <a:xfrm>
            <a:off x="1525588" y="1598613"/>
            <a:ext cx="7313612"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Each node in a tree can further have subtrees below its hierarchy.</a:t>
            </a:r>
          </a:p>
          <a:p>
            <a:pPr marL="742950" lvl="1" indent="-285750">
              <a:spcBef>
                <a:spcPct val="20000"/>
              </a:spcBef>
              <a:buFontTx/>
              <a:buBlip>
                <a:blip r:embed="rId3"/>
              </a:buBlip>
            </a:pPr>
            <a:endParaRPr lang="en-US" sz="2000">
              <a:solidFill>
                <a:schemeClr val="accent2"/>
              </a:solidFill>
              <a:cs typeface="Times New Roman" pitchFamily="18" charset="0"/>
            </a:endParaRPr>
          </a:p>
        </p:txBody>
      </p:sp>
      <p:sp>
        <p:nvSpPr>
          <p:cNvPr id="387117" name="Line 45"/>
          <p:cNvSpPr>
            <a:spLocks noChangeShapeType="1"/>
          </p:cNvSpPr>
          <p:nvPr/>
        </p:nvSpPr>
        <p:spPr bwMode="auto">
          <a:xfrm>
            <a:off x="4114800" y="2590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7118" name="Text Box 46"/>
          <p:cNvSpPr txBox="1">
            <a:spLocks noChangeArrowheads="1"/>
          </p:cNvSpPr>
          <p:nvPr/>
        </p:nvSpPr>
        <p:spPr bwMode="auto">
          <a:xfrm>
            <a:off x="3810000" y="23002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root</a:t>
            </a:r>
          </a:p>
        </p:txBody>
      </p:sp>
      <p:sp>
        <p:nvSpPr>
          <p:cNvPr id="387126" name="Text Box 54"/>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Defining Trees (Contd.)</a:t>
            </a:r>
          </a:p>
        </p:txBody>
      </p:sp>
      <p:sp>
        <p:nvSpPr>
          <p:cNvPr id="387127" name="Text Box 55"/>
          <p:cNvSpPr txBox="1">
            <a:spLocks noChangeArrowheads="1"/>
          </p:cNvSpPr>
          <p:nvPr/>
        </p:nvSpPr>
        <p:spPr bwMode="auto">
          <a:xfrm>
            <a:off x="7264400" y="5181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node</a:t>
            </a:r>
          </a:p>
        </p:txBody>
      </p:sp>
      <p:sp>
        <p:nvSpPr>
          <p:cNvPr id="387128" name="Line 56"/>
          <p:cNvSpPr>
            <a:spLocks noChangeShapeType="1"/>
          </p:cNvSpPr>
          <p:nvPr/>
        </p:nvSpPr>
        <p:spPr bwMode="auto">
          <a:xfrm flipH="1">
            <a:off x="6565900" y="53975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7129" name="Text Box 57"/>
          <p:cNvSpPr txBox="1">
            <a:spLocks noChangeArrowheads="1"/>
          </p:cNvSpPr>
          <p:nvPr/>
        </p:nvSpPr>
        <p:spPr bwMode="auto">
          <a:xfrm>
            <a:off x="6167438"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387130" name="Line 58"/>
          <p:cNvSpPr>
            <a:spLocks noChangeShapeType="1"/>
          </p:cNvSpPr>
          <p:nvPr/>
        </p:nvSpPr>
        <p:spPr bwMode="auto">
          <a:xfrm flipH="1">
            <a:off x="4814888" y="39624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7131" name="Line 59"/>
          <p:cNvSpPr>
            <a:spLocks noChangeShapeType="1"/>
          </p:cNvSpPr>
          <p:nvPr/>
        </p:nvSpPr>
        <p:spPr bwMode="auto">
          <a:xfrm>
            <a:off x="6034088" y="48768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7132" name="Line 60"/>
          <p:cNvSpPr>
            <a:spLocks noChangeShapeType="1"/>
          </p:cNvSpPr>
          <p:nvPr/>
        </p:nvSpPr>
        <p:spPr bwMode="auto">
          <a:xfrm>
            <a:off x="5272088" y="38862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7133" name="Line 61"/>
          <p:cNvSpPr>
            <a:spLocks noChangeShapeType="1"/>
          </p:cNvSpPr>
          <p:nvPr/>
        </p:nvSpPr>
        <p:spPr bwMode="auto">
          <a:xfrm>
            <a:off x="4129088" y="3962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7134" name="Line 62"/>
          <p:cNvSpPr>
            <a:spLocks noChangeShapeType="1"/>
          </p:cNvSpPr>
          <p:nvPr/>
        </p:nvSpPr>
        <p:spPr bwMode="auto">
          <a:xfrm flipH="1">
            <a:off x="3138488" y="3124200"/>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7135" name="Oval 63"/>
          <p:cNvSpPr>
            <a:spLocks noChangeArrowheads="1"/>
          </p:cNvSpPr>
          <p:nvPr/>
        </p:nvSpPr>
        <p:spPr bwMode="auto">
          <a:xfrm>
            <a:off x="3900488" y="2819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7136" name="Oval 64"/>
          <p:cNvSpPr>
            <a:spLocks noChangeArrowheads="1"/>
          </p:cNvSpPr>
          <p:nvPr/>
        </p:nvSpPr>
        <p:spPr bwMode="auto">
          <a:xfrm>
            <a:off x="2757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7137" name="Line 65"/>
          <p:cNvSpPr>
            <a:spLocks noChangeShapeType="1"/>
          </p:cNvSpPr>
          <p:nvPr/>
        </p:nvSpPr>
        <p:spPr bwMode="auto">
          <a:xfrm>
            <a:off x="4357688" y="31242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7138" name="Oval 66"/>
          <p:cNvSpPr>
            <a:spLocks noChangeArrowheads="1"/>
          </p:cNvSpPr>
          <p:nvPr/>
        </p:nvSpPr>
        <p:spPr bwMode="auto">
          <a:xfrm>
            <a:off x="49672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7139" name="Line 67"/>
          <p:cNvSpPr>
            <a:spLocks noChangeShapeType="1"/>
          </p:cNvSpPr>
          <p:nvPr/>
        </p:nvSpPr>
        <p:spPr bwMode="auto">
          <a:xfrm>
            <a:off x="4129088" y="32766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7140" name="Oval 68"/>
          <p:cNvSpPr>
            <a:spLocks noChangeArrowheads="1"/>
          </p:cNvSpPr>
          <p:nvPr/>
        </p:nvSpPr>
        <p:spPr bwMode="auto">
          <a:xfrm>
            <a:off x="3900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7141" name="Line 69"/>
          <p:cNvSpPr>
            <a:spLocks noChangeShapeType="1"/>
          </p:cNvSpPr>
          <p:nvPr/>
        </p:nvSpPr>
        <p:spPr bwMode="auto">
          <a:xfrm flipH="1">
            <a:off x="2071688" y="38862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7142" name="Oval 70"/>
          <p:cNvSpPr>
            <a:spLocks noChangeArrowheads="1"/>
          </p:cNvSpPr>
          <p:nvPr/>
        </p:nvSpPr>
        <p:spPr bwMode="auto">
          <a:xfrm>
            <a:off x="17668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7143" name="Oval 71"/>
          <p:cNvSpPr>
            <a:spLocks noChangeArrowheads="1"/>
          </p:cNvSpPr>
          <p:nvPr/>
        </p:nvSpPr>
        <p:spPr bwMode="auto">
          <a:xfrm>
            <a:off x="2300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7144" name="Line 72"/>
          <p:cNvSpPr>
            <a:spLocks noChangeShapeType="1"/>
          </p:cNvSpPr>
          <p:nvPr/>
        </p:nvSpPr>
        <p:spPr bwMode="auto">
          <a:xfrm flipH="1">
            <a:off x="2605088" y="39624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7145" name="Oval 73"/>
          <p:cNvSpPr>
            <a:spLocks noChangeArrowheads="1"/>
          </p:cNvSpPr>
          <p:nvPr/>
        </p:nvSpPr>
        <p:spPr bwMode="auto">
          <a:xfrm>
            <a:off x="28336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7146" name="Line 74"/>
          <p:cNvSpPr>
            <a:spLocks noChangeShapeType="1"/>
          </p:cNvSpPr>
          <p:nvPr/>
        </p:nvSpPr>
        <p:spPr bwMode="auto">
          <a:xfrm>
            <a:off x="2986088" y="40386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7147" name="Oval 75"/>
          <p:cNvSpPr>
            <a:spLocks noChangeArrowheads="1"/>
          </p:cNvSpPr>
          <p:nvPr/>
        </p:nvSpPr>
        <p:spPr bwMode="auto">
          <a:xfrm>
            <a:off x="33670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7148" name="Line 76"/>
          <p:cNvSpPr>
            <a:spLocks noChangeShapeType="1"/>
          </p:cNvSpPr>
          <p:nvPr/>
        </p:nvSpPr>
        <p:spPr bwMode="auto">
          <a:xfrm>
            <a:off x="3138488" y="39624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7149" name="Oval 77"/>
          <p:cNvSpPr>
            <a:spLocks noChangeArrowheads="1"/>
          </p:cNvSpPr>
          <p:nvPr/>
        </p:nvSpPr>
        <p:spPr bwMode="auto">
          <a:xfrm>
            <a:off x="39004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7150" name="Oval 78"/>
          <p:cNvSpPr>
            <a:spLocks noChangeArrowheads="1"/>
          </p:cNvSpPr>
          <p:nvPr/>
        </p:nvSpPr>
        <p:spPr bwMode="auto">
          <a:xfrm>
            <a:off x="4586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7151" name="Oval 79"/>
          <p:cNvSpPr>
            <a:spLocks noChangeArrowheads="1"/>
          </p:cNvSpPr>
          <p:nvPr/>
        </p:nvSpPr>
        <p:spPr bwMode="auto">
          <a:xfrm>
            <a:off x="5653088" y="44958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7152" name="Line 80"/>
          <p:cNvSpPr>
            <a:spLocks noChangeShapeType="1"/>
          </p:cNvSpPr>
          <p:nvPr/>
        </p:nvSpPr>
        <p:spPr bwMode="auto">
          <a:xfrm flipH="1">
            <a:off x="5424488" y="48768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7153" name="Oval 81"/>
          <p:cNvSpPr>
            <a:spLocks noChangeArrowheads="1"/>
          </p:cNvSpPr>
          <p:nvPr/>
        </p:nvSpPr>
        <p:spPr bwMode="auto">
          <a:xfrm>
            <a:off x="52720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7154" name="Oval 82"/>
          <p:cNvSpPr>
            <a:spLocks noChangeArrowheads="1"/>
          </p:cNvSpPr>
          <p:nvPr/>
        </p:nvSpPr>
        <p:spPr bwMode="auto">
          <a:xfrm>
            <a:off x="61102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7155" name="Text Box 83"/>
          <p:cNvSpPr txBox="1">
            <a:spLocks noChangeArrowheads="1"/>
          </p:cNvSpPr>
          <p:nvPr/>
        </p:nvSpPr>
        <p:spPr bwMode="auto">
          <a:xfrm>
            <a:off x="3976688" y="28400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A</a:t>
            </a:r>
          </a:p>
        </p:txBody>
      </p:sp>
      <p:sp>
        <p:nvSpPr>
          <p:cNvPr id="387156" name="Text Box 84"/>
          <p:cNvSpPr txBox="1">
            <a:spLocks noChangeArrowheads="1"/>
          </p:cNvSpPr>
          <p:nvPr/>
        </p:nvSpPr>
        <p:spPr bwMode="auto">
          <a:xfrm>
            <a:off x="2833688" y="35956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B</a:t>
            </a:r>
          </a:p>
        </p:txBody>
      </p:sp>
      <p:sp>
        <p:nvSpPr>
          <p:cNvPr id="387157" name="Text Box 85"/>
          <p:cNvSpPr txBox="1">
            <a:spLocks noChangeArrowheads="1"/>
          </p:cNvSpPr>
          <p:nvPr/>
        </p:nvSpPr>
        <p:spPr bwMode="auto">
          <a:xfrm>
            <a:off x="39766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C</a:t>
            </a:r>
          </a:p>
        </p:txBody>
      </p:sp>
      <p:sp>
        <p:nvSpPr>
          <p:cNvPr id="387158" name="Text Box 86"/>
          <p:cNvSpPr txBox="1">
            <a:spLocks noChangeArrowheads="1"/>
          </p:cNvSpPr>
          <p:nvPr/>
        </p:nvSpPr>
        <p:spPr bwMode="auto">
          <a:xfrm>
            <a:off x="50434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D</a:t>
            </a:r>
          </a:p>
        </p:txBody>
      </p:sp>
      <p:sp>
        <p:nvSpPr>
          <p:cNvPr id="387159" name="Text Box 87"/>
          <p:cNvSpPr txBox="1">
            <a:spLocks noChangeArrowheads="1"/>
          </p:cNvSpPr>
          <p:nvPr/>
        </p:nvSpPr>
        <p:spPr bwMode="auto">
          <a:xfrm>
            <a:off x="4033838" y="457200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I</a:t>
            </a:r>
          </a:p>
        </p:txBody>
      </p:sp>
      <p:sp>
        <p:nvSpPr>
          <p:cNvPr id="387160" name="Text Box 88"/>
          <p:cNvSpPr txBox="1">
            <a:spLocks noChangeArrowheads="1"/>
          </p:cNvSpPr>
          <p:nvPr/>
        </p:nvSpPr>
        <p:spPr bwMode="auto">
          <a:xfrm>
            <a:off x="4662488" y="4572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J</a:t>
            </a:r>
          </a:p>
        </p:txBody>
      </p:sp>
      <p:sp>
        <p:nvSpPr>
          <p:cNvPr id="387161" name="Text Box 89"/>
          <p:cNvSpPr txBox="1">
            <a:spLocks noChangeArrowheads="1"/>
          </p:cNvSpPr>
          <p:nvPr/>
        </p:nvSpPr>
        <p:spPr bwMode="auto">
          <a:xfrm>
            <a:off x="3443288" y="45862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H</a:t>
            </a:r>
          </a:p>
        </p:txBody>
      </p:sp>
      <p:sp>
        <p:nvSpPr>
          <p:cNvPr id="387162" name="Text Box 90"/>
          <p:cNvSpPr txBox="1">
            <a:spLocks noChangeArrowheads="1"/>
          </p:cNvSpPr>
          <p:nvPr/>
        </p:nvSpPr>
        <p:spPr bwMode="auto">
          <a:xfrm>
            <a:off x="5729288" y="44958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K</a:t>
            </a:r>
          </a:p>
        </p:txBody>
      </p:sp>
      <p:sp>
        <p:nvSpPr>
          <p:cNvPr id="387163" name="Text Box 91"/>
          <p:cNvSpPr txBox="1">
            <a:spLocks noChangeArrowheads="1"/>
          </p:cNvSpPr>
          <p:nvPr/>
        </p:nvSpPr>
        <p:spPr bwMode="auto">
          <a:xfrm>
            <a:off x="2909888" y="45720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G</a:t>
            </a:r>
          </a:p>
        </p:txBody>
      </p:sp>
      <p:sp>
        <p:nvSpPr>
          <p:cNvPr id="387164" name="Text Box 92"/>
          <p:cNvSpPr txBox="1">
            <a:spLocks noChangeArrowheads="1"/>
          </p:cNvSpPr>
          <p:nvPr/>
        </p:nvSpPr>
        <p:spPr bwMode="auto">
          <a:xfrm>
            <a:off x="5348288" y="519588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L</a:t>
            </a:r>
          </a:p>
        </p:txBody>
      </p:sp>
      <p:sp>
        <p:nvSpPr>
          <p:cNvPr id="387165" name="Text Box 93"/>
          <p:cNvSpPr txBox="1">
            <a:spLocks noChangeArrowheads="1"/>
          </p:cNvSpPr>
          <p:nvPr/>
        </p:nvSpPr>
        <p:spPr bwMode="auto">
          <a:xfrm>
            <a:off x="6192838" y="5195888"/>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M</a:t>
            </a:r>
          </a:p>
        </p:txBody>
      </p:sp>
      <p:sp>
        <p:nvSpPr>
          <p:cNvPr id="387166" name="Text Box 94"/>
          <p:cNvSpPr txBox="1">
            <a:spLocks noChangeArrowheads="1"/>
          </p:cNvSpPr>
          <p:nvPr/>
        </p:nvSpPr>
        <p:spPr bwMode="auto">
          <a:xfrm>
            <a:off x="2376488" y="45720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F</a:t>
            </a:r>
          </a:p>
        </p:txBody>
      </p:sp>
      <p:sp>
        <p:nvSpPr>
          <p:cNvPr id="387167" name="Text Box 95"/>
          <p:cNvSpPr txBox="1">
            <a:spLocks noChangeArrowheads="1"/>
          </p:cNvSpPr>
          <p:nvPr/>
        </p:nvSpPr>
        <p:spPr bwMode="auto">
          <a:xfrm>
            <a:off x="1811338" y="45862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grpId="0" nodeType="withEffect">
                                  <p:stCondLst>
                                    <p:cond delay="0"/>
                                  </p:stCondLst>
                                  <p:childTnLst>
                                    <p:animEffect transition="out" filter="dissolve">
                                      <p:cBhvr>
                                        <p:cTn id="6" dur="500"/>
                                        <p:tgtEl>
                                          <p:spTgt spid="387118"/>
                                        </p:tgtEl>
                                      </p:cBhvr>
                                    </p:animEffect>
                                    <p:set>
                                      <p:cBhvr>
                                        <p:cTn id="7" dur="1" fill="hold">
                                          <p:stCondLst>
                                            <p:cond delay="499"/>
                                          </p:stCondLst>
                                        </p:cTn>
                                        <p:tgtEl>
                                          <p:spTgt spid="387118"/>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387117"/>
                                        </p:tgtEl>
                                      </p:cBhvr>
                                    </p:animEffect>
                                    <p:set>
                                      <p:cBhvr>
                                        <p:cTn id="10" dur="1" fill="hold">
                                          <p:stCondLst>
                                            <p:cond delay="499"/>
                                          </p:stCondLst>
                                        </p:cTn>
                                        <p:tgtEl>
                                          <p:spTgt spid="387117"/>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387128"/>
                                        </p:tgtEl>
                                      </p:cBhvr>
                                    </p:animEffect>
                                    <p:set>
                                      <p:cBhvr>
                                        <p:cTn id="13" dur="1" fill="hold">
                                          <p:stCondLst>
                                            <p:cond delay="499"/>
                                          </p:stCondLst>
                                        </p:cTn>
                                        <p:tgtEl>
                                          <p:spTgt spid="387128"/>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387127"/>
                                        </p:tgtEl>
                                      </p:cBhvr>
                                    </p:animEffect>
                                    <p:set>
                                      <p:cBhvr>
                                        <p:cTn id="16" dur="1" fill="hold">
                                          <p:stCondLst>
                                            <p:cond delay="499"/>
                                          </p:stCondLst>
                                        </p:cTn>
                                        <p:tgtEl>
                                          <p:spTgt spid="387127"/>
                                        </p:tgtEl>
                                        <p:attrNameLst>
                                          <p:attrName>style.visibility</p:attrName>
                                        </p:attrNameLst>
                                      </p:cBhvr>
                                      <p:to>
                                        <p:strVal val="hidden"/>
                                      </p:to>
                                    </p:set>
                                  </p:childTnLst>
                                </p:cTn>
                              </p:par>
                              <p:par>
                                <p:cTn id="17" presetID="9" presetClass="entr" presetSubtype="0" fill="hold" grpId="0" nodeType="withEffect">
                                  <p:stCondLst>
                                    <p:cond delay="0"/>
                                  </p:stCondLst>
                                  <p:childTnLst>
                                    <p:set>
                                      <p:cBhvr>
                                        <p:cTn id="18" dur="1" fill="hold">
                                          <p:stCondLst>
                                            <p:cond delay="0"/>
                                          </p:stCondLst>
                                        </p:cTn>
                                        <p:tgtEl>
                                          <p:spTgt spid="387076"/>
                                        </p:tgtEl>
                                        <p:attrNameLst>
                                          <p:attrName>style.visibility</p:attrName>
                                        </p:attrNameLst>
                                      </p:cBhvr>
                                      <p:to>
                                        <p:strVal val="visible"/>
                                      </p:to>
                                    </p:set>
                                    <p:animEffect transition="in" filter="dissolve">
                                      <p:cBhvr>
                                        <p:cTn id="19"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p:bldP spid="387117" grpId="0" animBg="1"/>
      <p:bldP spid="387118" grpId="0"/>
      <p:bldP spid="387127" grpId="0"/>
      <p:bldP spid="38712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65" name="Rectangle 33"/>
          <p:cNvSpPr>
            <a:spLocks noChangeArrowheads="1"/>
          </p:cNvSpPr>
          <p:nvPr/>
        </p:nvSpPr>
        <p:spPr bwMode="auto">
          <a:xfrm>
            <a:off x="1525588" y="1600200"/>
            <a:ext cx="7313612"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Binary search tree is a binary tree in which every node satisfies the following conditions:</a:t>
            </a:r>
          </a:p>
          <a:p>
            <a:pPr marL="742950" lvl="1" indent="-285750">
              <a:spcBef>
                <a:spcPct val="20000"/>
              </a:spcBef>
              <a:buFontTx/>
              <a:buBlip>
                <a:blip r:embed="rId4"/>
              </a:buBlip>
            </a:pPr>
            <a:r>
              <a:rPr lang="en-US">
                <a:solidFill>
                  <a:schemeClr val="accent2"/>
                </a:solidFill>
                <a:cs typeface="Times New Roman" pitchFamily="18" charset="0"/>
              </a:rPr>
              <a:t>All values in the left subtree of a node are less than the value of the node.</a:t>
            </a:r>
          </a:p>
          <a:p>
            <a:pPr marL="742950" lvl="1" indent="-285750">
              <a:spcBef>
                <a:spcPct val="20000"/>
              </a:spcBef>
              <a:buFontTx/>
              <a:buBlip>
                <a:blip r:embed="rId4"/>
              </a:buBlip>
            </a:pPr>
            <a:r>
              <a:rPr lang="en-US">
                <a:solidFill>
                  <a:schemeClr val="accent2"/>
                </a:solidFill>
                <a:cs typeface="Times New Roman" pitchFamily="18" charset="0"/>
              </a:rPr>
              <a:t>All values in the right subtree of a node are greater than the value of the node.</a:t>
            </a:r>
          </a:p>
          <a:p>
            <a:pPr marL="342900" indent="-342900">
              <a:spcBef>
                <a:spcPct val="20000"/>
              </a:spcBef>
              <a:buFontTx/>
              <a:buBlip>
                <a:blip r:embed="rId3"/>
              </a:buBlip>
            </a:pPr>
            <a:endParaRPr lang="en-US" sz="2000">
              <a:solidFill>
                <a:schemeClr val="accent2"/>
              </a:solidFill>
              <a:cs typeface="Times New Roman" pitchFamily="18" charset="0"/>
            </a:endParaRPr>
          </a:p>
          <a:p>
            <a:pPr marL="1143000" lvl="2" indent="-228600">
              <a:spcBef>
                <a:spcPct val="20000"/>
              </a:spcBef>
              <a:buFontTx/>
              <a:buBlip>
                <a:blip r:embed="rId3"/>
              </a:buBlip>
            </a:pPr>
            <a:endParaRPr lang="en-US" sz="2000">
              <a:solidFill>
                <a:schemeClr val="accent2"/>
              </a:solidFill>
              <a:cs typeface="Times New Roman" pitchFamily="18" charset="0"/>
            </a:endParaRPr>
          </a:p>
        </p:txBody>
      </p:sp>
      <p:sp>
        <p:nvSpPr>
          <p:cNvPr id="325653" name="Line 21"/>
          <p:cNvSpPr>
            <a:spLocks noChangeShapeType="1"/>
          </p:cNvSpPr>
          <p:nvPr/>
        </p:nvSpPr>
        <p:spPr bwMode="auto">
          <a:xfrm flipH="1">
            <a:off x="3352800" y="44196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5652" name="Line 20"/>
          <p:cNvSpPr>
            <a:spLocks noChangeShapeType="1"/>
          </p:cNvSpPr>
          <p:nvPr/>
        </p:nvSpPr>
        <p:spPr bwMode="auto">
          <a:xfrm>
            <a:off x="4419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5635" name="Rectangle 3"/>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The following is an example of a binary search tree.</a:t>
            </a:r>
          </a:p>
          <a:p>
            <a:pPr marL="1143000" lvl="2" indent="-228600">
              <a:spcBef>
                <a:spcPct val="20000"/>
              </a:spcBef>
              <a:buFontTx/>
              <a:buBlip>
                <a:blip r:embed="rId3"/>
              </a:buBlip>
            </a:pPr>
            <a:endParaRPr lang="en-US" sz="2000">
              <a:solidFill>
                <a:schemeClr val="accent2"/>
              </a:solidFill>
              <a:cs typeface="Times New Roman" pitchFamily="18" charset="0"/>
            </a:endParaRPr>
          </a:p>
        </p:txBody>
      </p:sp>
      <p:sp>
        <p:nvSpPr>
          <p:cNvPr id="325637" name="Line 5"/>
          <p:cNvSpPr>
            <a:spLocks noChangeShapeType="1"/>
          </p:cNvSpPr>
          <p:nvPr/>
        </p:nvSpPr>
        <p:spPr bwMode="auto">
          <a:xfrm flipH="1">
            <a:off x="4191000" y="4419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5638" name="Line 6"/>
          <p:cNvSpPr>
            <a:spLocks noChangeShapeType="1"/>
          </p:cNvSpPr>
          <p:nvPr/>
        </p:nvSpPr>
        <p:spPr bwMode="auto">
          <a:xfrm flipH="1">
            <a:off x="4800600" y="33528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5639" name="Line 7"/>
          <p:cNvSpPr>
            <a:spLocks noChangeShapeType="1"/>
          </p:cNvSpPr>
          <p:nvPr/>
        </p:nvSpPr>
        <p:spPr bwMode="auto">
          <a:xfrm>
            <a:off x="3429000" y="35052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5640" name="Line 8"/>
          <p:cNvSpPr>
            <a:spLocks noChangeShapeType="1"/>
          </p:cNvSpPr>
          <p:nvPr/>
        </p:nvSpPr>
        <p:spPr bwMode="auto">
          <a:xfrm>
            <a:off x="5257800" y="35052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5641" name="Line 9"/>
          <p:cNvSpPr>
            <a:spLocks noChangeShapeType="1"/>
          </p:cNvSpPr>
          <p:nvPr/>
        </p:nvSpPr>
        <p:spPr bwMode="auto">
          <a:xfrm flipH="1">
            <a:off x="2667000" y="3429000"/>
            <a:ext cx="609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5642" name="Line 10"/>
          <p:cNvSpPr>
            <a:spLocks noChangeShapeType="1"/>
          </p:cNvSpPr>
          <p:nvPr/>
        </p:nvSpPr>
        <p:spPr bwMode="auto">
          <a:xfrm flipH="1">
            <a:off x="3429000" y="26670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5643" name="Oval 11"/>
          <p:cNvSpPr>
            <a:spLocks noChangeArrowheads="1"/>
          </p:cNvSpPr>
          <p:nvPr/>
        </p:nvSpPr>
        <p:spPr bwMode="auto">
          <a:xfrm>
            <a:off x="4038600" y="2438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25644" name="Oval 12"/>
          <p:cNvSpPr>
            <a:spLocks noChangeArrowheads="1"/>
          </p:cNvSpPr>
          <p:nvPr/>
        </p:nvSpPr>
        <p:spPr bwMode="auto">
          <a:xfrm>
            <a:off x="3124200" y="3200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25645" name="Oval 13"/>
          <p:cNvSpPr>
            <a:spLocks noChangeArrowheads="1"/>
          </p:cNvSpPr>
          <p:nvPr/>
        </p:nvSpPr>
        <p:spPr bwMode="auto">
          <a:xfrm>
            <a:off x="4876800" y="3200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25646" name="Oval 14"/>
          <p:cNvSpPr>
            <a:spLocks noChangeArrowheads="1"/>
          </p:cNvSpPr>
          <p:nvPr/>
        </p:nvSpPr>
        <p:spPr bwMode="auto">
          <a:xfrm>
            <a:off x="2590800" y="4038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25647" name="Oval 15"/>
          <p:cNvSpPr>
            <a:spLocks noChangeArrowheads="1"/>
          </p:cNvSpPr>
          <p:nvPr/>
        </p:nvSpPr>
        <p:spPr bwMode="auto">
          <a:xfrm>
            <a:off x="3657600" y="4038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25648" name="Oval 16"/>
          <p:cNvSpPr>
            <a:spLocks noChangeArrowheads="1"/>
          </p:cNvSpPr>
          <p:nvPr/>
        </p:nvSpPr>
        <p:spPr bwMode="auto">
          <a:xfrm>
            <a:off x="4495800" y="4038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25649" name="Oval 17"/>
          <p:cNvSpPr>
            <a:spLocks noChangeArrowheads="1"/>
          </p:cNvSpPr>
          <p:nvPr/>
        </p:nvSpPr>
        <p:spPr bwMode="auto">
          <a:xfrm>
            <a:off x="5562600" y="4038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25650" name="Oval 18"/>
          <p:cNvSpPr>
            <a:spLocks noChangeArrowheads="1"/>
          </p:cNvSpPr>
          <p:nvPr/>
        </p:nvSpPr>
        <p:spPr bwMode="auto">
          <a:xfrm>
            <a:off x="3124200" y="4800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25651" name="Oval 19"/>
          <p:cNvSpPr>
            <a:spLocks noChangeArrowheads="1"/>
          </p:cNvSpPr>
          <p:nvPr/>
        </p:nvSpPr>
        <p:spPr bwMode="auto">
          <a:xfrm>
            <a:off x="4038600" y="48768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25654" name="Text Box 22"/>
          <p:cNvSpPr txBox="1">
            <a:spLocks noChangeArrowheads="1"/>
          </p:cNvSpPr>
          <p:nvPr/>
        </p:nvSpPr>
        <p:spPr bwMode="auto">
          <a:xfrm>
            <a:off x="4114800" y="25146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325655" name="Text Box 23"/>
          <p:cNvSpPr txBox="1">
            <a:spLocks noChangeArrowheads="1"/>
          </p:cNvSpPr>
          <p:nvPr/>
        </p:nvSpPr>
        <p:spPr bwMode="auto">
          <a:xfrm>
            <a:off x="5638800" y="4114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325656" name="Text Box 24"/>
          <p:cNvSpPr txBox="1">
            <a:spLocks noChangeArrowheads="1"/>
          </p:cNvSpPr>
          <p:nvPr/>
        </p:nvSpPr>
        <p:spPr bwMode="auto">
          <a:xfrm>
            <a:off x="4953000" y="32766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325657" name="Text Box 25"/>
          <p:cNvSpPr txBox="1">
            <a:spLocks noChangeArrowheads="1"/>
          </p:cNvSpPr>
          <p:nvPr/>
        </p:nvSpPr>
        <p:spPr bwMode="auto">
          <a:xfrm>
            <a:off x="2667000" y="4114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325658" name="Text Box 26"/>
          <p:cNvSpPr txBox="1">
            <a:spLocks noChangeArrowheads="1"/>
          </p:cNvSpPr>
          <p:nvPr/>
        </p:nvSpPr>
        <p:spPr bwMode="auto">
          <a:xfrm>
            <a:off x="3200400" y="32766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325659" name="Text Box 27"/>
          <p:cNvSpPr txBox="1">
            <a:spLocks noChangeArrowheads="1"/>
          </p:cNvSpPr>
          <p:nvPr/>
        </p:nvSpPr>
        <p:spPr bwMode="auto">
          <a:xfrm>
            <a:off x="3733800" y="4114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44</a:t>
            </a:r>
          </a:p>
        </p:txBody>
      </p:sp>
      <p:sp>
        <p:nvSpPr>
          <p:cNvPr id="325660" name="Text Box 28"/>
          <p:cNvSpPr txBox="1">
            <a:spLocks noChangeArrowheads="1"/>
          </p:cNvSpPr>
          <p:nvPr/>
        </p:nvSpPr>
        <p:spPr bwMode="auto">
          <a:xfrm>
            <a:off x="3200400" y="4876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40</a:t>
            </a:r>
          </a:p>
        </p:txBody>
      </p:sp>
      <p:sp>
        <p:nvSpPr>
          <p:cNvPr id="325661" name="Text Box 29"/>
          <p:cNvSpPr txBox="1">
            <a:spLocks noChangeArrowheads="1"/>
          </p:cNvSpPr>
          <p:nvPr/>
        </p:nvSpPr>
        <p:spPr bwMode="auto">
          <a:xfrm>
            <a:off x="4572000" y="4114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325662" name="Text Box 30"/>
          <p:cNvSpPr txBox="1">
            <a:spLocks noChangeArrowheads="1"/>
          </p:cNvSpPr>
          <p:nvPr/>
        </p:nvSpPr>
        <p:spPr bwMode="auto">
          <a:xfrm>
            <a:off x="4114800" y="4953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55</a:t>
            </a:r>
          </a:p>
        </p:txBody>
      </p:sp>
      <p:sp>
        <p:nvSpPr>
          <p:cNvPr id="325664" name="Text Box 3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Defining a Binary Search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25665"/>
                                        </p:tgtEl>
                                        <p:attrNameLst>
                                          <p:attrName>style.visibility</p:attrName>
                                        </p:attrNameLst>
                                      </p:cBhvr>
                                      <p:to>
                                        <p:strVal val="visible"/>
                                      </p:to>
                                    </p:set>
                                    <p:animEffect transition="in" filter="dissolve">
                                      <p:cBhvr>
                                        <p:cTn id="7" dur="500"/>
                                        <p:tgtEl>
                                          <p:spTgt spid="3256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1" nodeType="clickEffect">
                                  <p:stCondLst>
                                    <p:cond delay="0"/>
                                  </p:stCondLst>
                                  <p:childTnLst>
                                    <p:animEffect transition="out" filter="dissolve">
                                      <p:cBhvr>
                                        <p:cTn id="11" dur="500"/>
                                        <p:tgtEl>
                                          <p:spTgt spid="325665"/>
                                        </p:tgtEl>
                                      </p:cBhvr>
                                    </p:animEffect>
                                    <p:set>
                                      <p:cBhvr>
                                        <p:cTn id="12" dur="1" fill="hold">
                                          <p:stCondLst>
                                            <p:cond delay="499"/>
                                          </p:stCondLst>
                                        </p:cTn>
                                        <p:tgtEl>
                                          <p:spTgt spid="325665"/>
                                        </p:tgtEl>
                                        <p:attrNameLst>
                                          <p:attrName>style.visibility</p:attrName>
                                        </p:attrNameLst>
                                      </p:cBhvr>
                                      <p:to>
                                        <p:strVal val="hidden"/>
                                      </p:to>
                                    </p:set>
                                  </p:childTnLst>
                                </p:cTn>
                              </p:par>
                              <p:par>
                                <p:cTn id="13" presetID="9" presetClass="entr" presetSubtype="0" fill="hold" grpId="0" nodeType="withEffect">
                                  <p:stCondLst>
                                    <p:cond delay="0"/>
                                  </p:stCondLst>
                                  <p:childTnLst>
                                    <p:set>
                                      <p:cBhvr>
                                        <p:cTn id="14" dur="1" fill="hold">
                                          <p:stCondLst>
                                            <p:cond delay="0"/>
                                          </p:stCondLst>
                                        </p:cTn>
                                        <p:tgtEl>
                                          <p:spTgt spid="325635"/>
                                        </p:tgtEl>
                                        <p:attrNameLst>
                                          <p:attrName>style.visibility</p:attrName>
                                        </p:attrNameLst>
                                      </p:cBhvr>
                                      <p:to>
                                        <p:strVal val="visible"/>
                                      </p:to>
                                    </p:set>
                                    <p:animEffect transition="in" filter="dissolve">
                                      <p:cBhvr>
                                        <p:cTn id="15" dur="500"/>
                                        <p:tgtEl>
                                          <p:spTgt spid="32563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5653"/>
                                        </p:tgtEl>
                                        <p:attrNameLst>
                                          <p:attrName>style.visibility</p:attrName>
                                        </p:attrNameLst>
                                      </p:cBhvr>
                                      <p:to>
                                        <p:strVal val="visible"/>
                                      </p:to>
                                    </p:set>
                                    <p:animEffect transition="in" filter="dissolve">
                                      <p:cBhvr>
                                        <p:cTn id="18" dur="500"/>
                                        <p:tgtEl>
                                          <p:spTgt spid="32565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25652"/>
                                        </p:tgtEl>
                                        <p:attrNameLst>
                                          <p:attrName>style.visibility</p:attrName>
                                        </p:attrNameLst>
                                      </p:cBhvr>
                                      <p:to>
                                        <p:strVal val="visible"/>
                                      </p:to>
                                    </p:set>
                                    <p:animEffect transition="in" filter="dissolve">
                                      <p:cBhvr>
                                        <p:cTn id="21" dur="500"/>
                                        <p:tgtEl>
                                          <p:spTgt spid="32565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25637"/>
                                        </p:tgtEl>
                                        <p:attrNameLst>
                                          <p:attrName>style.visibility</p:attrName>
                                        </p:attrNameLst>
                                      </p:cBhvr>
                                      <p:to>
                                        <p:strVal val="visible"/>
                                      </p:to>
                                    </p:set>
                                    <p:animEffect transition="in" filter="dissolve">
                                      <p:cBhvr>
                                        <p:cTn id="24" dur="500"/>
                                        <p:tgtEl>
                                          <p:spTgt spid="325637"/>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25638"/>
                                        </p:tgtEl>
                                        <p:attrNameLst>
                                          <p:attrName>style.visibility</p:attrName>
                                        </p:attrNameLst>
                                      </p:cBhvr>
                                      <p:to>
                                        <p:strVal val="visible"/>
                                      </p:to>
                                    </p:set>
                                    <p:animEffect transition="in" filter="dissolve">
                                      <p:cBhvr>
                                        <p:cTn id="27" dur="500"/>
                                        <p:tgtEl>
                                          <p:spTgt spid="325638"/>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25639"/>
                                        </p:tgtEl>
                                        <p:attrNameLst>
                                          <p:attrName>style.visibility</p:attrName>
                                        </p:attrNameLst>
                                      </p:cBhvr>
                                      <p:to>
                                        <p:strVal val="visible"/>
                                      </p:to>
                                    </p:set>
                                    <p:animEffect transition="in" filter="dissolve">
                                      <p:cBhvr>
                                        <p:cTn id="30" dur="500"/>
                                        <p:tgtEl>
                                          <p:spTgt spid="32563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25640"/>
                                        </p:tgtEl>
                                        <p:attrNameLst>
                                          <p:attrName>style.visibility</p:attrName>
                                        </p:attrNameLst>
                                      </p:cBhvr>
                                      <p:to>
                                        <p:strVal val="visible"/>
                                      </p:to>
                                    </p:set>
                                    <p:animEffect transition="in" filter="dissolve">
                                      <p:cBhvr>
                                        <p:cTn id="33" dur="500"/>
                                        <p:tgtEl>
                                          <p:spTgt spid="32564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25641"/>
                                        </p:tgtEl>
                                        <p:attrNameLst>
                                          <p:attrName>style.visibility</p:attrName>
                                        </p:attrNameLst>
                                      </p:cBhvr>
                                      <p:to>
                                        <p:strVal val="visible"/>
                                      </p:to>
                                    </p:set>
                                    <p:animEffect transition="in" filter="dissolve">
                                      <p:cBhvr>
                                        <p:cTn id="36" dur="500"/>
                                        <p:tgtEl>
                                          <p:spTgt spid="32564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25642"/>
                                        </p:tgtEl>
                                        <p:attrNameLst>
                                          <p:attrName>style.visibility</p:attrName>
                                        </p:attrNameLst>
                                      </p:cBhvr>
                                      <p:to>
                                        <p:strVal val="visible"/>
                                      </p:to>
                                    </p:set>
                                    <p:animEffect transition="in" filter="dissolve">
                                      <p:cBhvr>
                                        <p:cTn id="39" dur="500"/>
                                        <p:tgtEl>
                                          <p:spTgt spid="32564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25643"/>
                                        </p:tgtEl>
                                        <p:attrNameLst>
                                          <p:attrName>style.visibility</p:attrName>
                                        </p:attrNameLst>
                                      </p:cBhvr>
                                      <p:to>
                                        <p:strVal val="visible"/>
                                      </p:to>
                                    </p:set>
                                    <p:animEffect transition="in" filter="dissolve">
                                      <p:cBhvr>
                                        <p:cTn id="42" dur="500"/>
                                        <p:tgtEl>
                                          <p:spTgt spid="32564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25644"/>
                                        </p:tgtEl>
                                        <p:attrNameLst>
                                          <p:attrName>style.visibility</p:attrName>
                                        </p:attrNameLst>
                                      </p:cBhvr>
                                      <p:to>
                                        <p:strVal val="visible"/>
                                      </p:to>
                                    </p:set>
                                    <p:animEffect transition="in" filter="dissolve">
                                      <p:cBhvr>
                                        <p:cTn id="45" dur="500"/>
                                        <p:tgtEl>
                                          <p:spTgt spid="32564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25645"/>
                                        </p:tgtEl>
                                        <p:attrNameLst>
                                          <p:attrName>style.visibility</p:attrName>
                                        </p:attrNameLst>
                                      </p:cBhvr>
                                      <p:to>
                                        <p:strVal val="visible"/>
                                      </p:to>
                                    </p:set>
                                    <p:animEffect transition="in" filter="dissolve">
                                      <p:cBhvr>
                                        <p:cTn id="48" dur="500"/>
                                        <p:tgtEl>
                                          <p:spTgt spid="32564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25646"/>
                                        </p:tgtEl>
                                        <p:attrNameLst>
                                          <p:attrName>style.visibility</p:attrName>
                                        </p:attrNameLst>
                                      </p:cBhvr>
                                      <p:to>
                                        <p:strVal val="visible"/>
                                      </p:to>
                                    </p:set>
                                    <p:animEffect transition="in" filter="dissolve">
                                      <p:cBhvr>
                                        <p:cTn id="51" dur="500"/>
                                        <p:tgtEl>
                                          <p:spTgt spid="32564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25647"/>
                                        </p:tgtEl>
                                        <p:attrNameLst>
                                          <p:attrName>style.visibility</p:attrName>
                                        </p:attrNameLst>
                                      </p:cBhvr>
                                      <p:to>
                                        <p:strVal val="visible"/>
                                      </p:to>
                                    </p:set>
                                    <p:animEffect transition="in" filter="dissolve">
                                      <p:cBhvr>
                                        <p:cTn id="54" dur="500"/>
                                        <p:tgtEl>
                                          <p:spTgt spid="32564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25648"/>
                                        </p:tgtEl>
                                        <p:attrNameLst>
                                          <p:attrName>style.visibility</p:attrName>
                                        </p:attrNameLst>
                                      </p:cBhvr>
                                      <p:to>
                                        <p:strVal val="visible"/>
                                      </p:to>
                                    </p:set>
                                    <p:animEffect transition="in" filter="dissolve">
                                      <p:cBhvr>
                                        <p:cTn id="57" dur="500"/>
                                        <p:tgtEl>
                                          <p:spTgt spid="32564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25649"/>
                                        </p:tgtEl>
                                        <p:attrNameLst>
                                          <p:attrName>style.visibility</p:attrName>
                                        </p:attrNameLst>
                                      </p:cBhvr>
                                      <p:to>
                                        <p:strVal val="visible"/>
                                      </p:to>
                                    </p:set>
                                    <p:animEffect transition="in" filter="dissolve">
                                      <p:cBhvr>
                                        <p:cTn id="60" dur="500"/>
                                        <p:tgtEl>
                                          <p:spTgt spid="32564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25650"/>
                                        </p:tgtEl>
                                        <p:attrNameLst>
                                          <p:attrName>style.visibility</p:attrName>
                                        </p:attrNameLst>
                                      </p:cBhvr>
                                      <p:to>
                                        <p:strVal val="visible"/>
                                      </p:to>
                                    </p:set>
                                    <p:animEffect transition="in" filter="dissolve">
                                      <p:cBhvr>
                                        <p:cTn id="63" dur="500"/>
                                        <p:tgtEl>
                                          <p:spTgt spid="32565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5651"/>
                                        </p:tgtEl>
                                        <p:attrNameLst>
                                          <p:attrName>style.visibility</p:attrName>
                                        </p:attrNameLst>
                                      </p:cBhvr>
                                      <p:to>
                                        <p:strVal val="visible"/>
                                      </p:to>
                                    </p:set>
                                    <p:animEffect transition="in" filter="dissolve">
                                      <p:cBhvr>
                                        <p:cTn id="66" dur="500"/>
                                        <p:tgtEl>
                                          <p:spTgt spid="32565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25654"/>
                                        </p:tgtEl>
                                        <p:attrNameLst>
                                          <p:attrName>style.visibility</p:attrName>
                                        </p:attrNameLst>
                                      </p:cBhvr>
                                      <p:to>
                                        <p:strVal val="visible"/>
                                      </p:to>
                                    </p:set>
                                    <p:animEffect transition="in" filter="dissolve">
                                      <p:cBhvr>
                                        <p:cTn id="69" dur="500"/>
                                        <p:tgtEl>
                                          <p:spTgt spid="325654"/>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25655"/>
                                        </p:tgtEl>
                                        <p:attrNameLst>
                                          <p:attrName>style.visibility</p:attrName>
                                        </p:attrNameLst>
                                      </p:cBhvr>
                                      <p:to>
                                        <p:strVal val="visible"/>
                                      </p:to>
                                    </p:set>
                                    <p:animEffect transition="in" filter="dissolve">
                                      <p:cBhvr>
                                        <p:cTn id="72" dur="500"/>
                                        <p:tgtEl>
                                          <p:spTgt spid="325655"/>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25656"/>
                                        </p:tgtEl>
                                        <p:attrNameLst>
                                          <p:attrName>style.visibility</p:attrName>
                                        </p:attrNameLst>
                                      </p:cBhvr>
                                      <p:to>
                                        <p:strVal val="visible"/>
                                      </p:to>
                                    </p:set>
                                    <p:animEffect transition="in" filter="dissolve">
                                      <p:cBhvr>
                                        <p:cTn id="75" dur="500"/>
                                        <p:tgtEl>
                                          <p:spTgt spid="325656"/>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25657"/>
                                        </p:tgtEl>
                                        <p:attrNameLst>
                                          <p:attrName>style.visibility</p:attrName>
                                        </p:attrNameLst>
                                      </p:cBhvr>
                                      <p:to>
                                        <p:strVal val="visible"/>
                                      </p:to>
                                    </p:set>
                                    <p:animEffect transition="in" filter="dissolve">
                                      <p:cBhvr>
                                        <p:cTn id="78" dur="500"/>
                                        <p:tgtEl>
                                          <p:spTgt spid="325657"/>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25658"/>
                                        </p:tgtEl>
                                        <p:attrNameLst>
                                          <p:attrName>style.visibility</p:attrName>
                                        </p:attrNameLst>
                                      </p:cBhvr>
                                      <p:to>
                                        <p:strVal val="visible"/>
                                      </p:to>
                                    </p:set>
                                    <p:animEffect transition="in" filter="dissolve">
                                      <p:cBhvr>
                                        <p:cTn id="81" dur="500"/>
                                        <p:tgtEl>
                                          <p:spTgt spid="32565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325659"/>
                                        </p:tgtEl>
                                        <p:attrNameLst>
                                          <p:attrName>style.visibility</p:attrName>
                                        </p:attrNameLst>
                                      </p:cBhvr>
                                      <p:to>
                                        <p:strVal val="visible"/>
                                      </p:to>
                                    </p:set>
                                    <p:animEffect transition="in" filter="dissolve">
                                      <p:cBhvr>
                                        <p:cTn id="84" dur="500"/>
                                        <p:tgtEl>
                                          <p:spTgt spid="325659"/>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325660"/>
                                        </p:tgtEl>
                                        <p:attrNameLst>
                                          <p:attrName>style.visibility</p:attrName>
                                        </p:attrNameLst>
                                      </p:cBhvr>
                                      <p:to>
                                        <p:strVal val="visible"/>
                                      </p:to>
                                    </p:set>
                                    <p:animEffect transition="in" filter="dissolve">
                                      <p:cBhvr>
                                        <p:cTn id="87" dur="500"/>
                                        <p:tgtEl>
                                          <p:spTgt spid="325660"/>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325661"/>
                                        </p:tgtEl>
                                        <p:attrNameLst>
                                          <p:attrName>style.visibility</p:attrName>
                                        </p:attrNameLst>
                                      </p:cBhvr>
                                      <p:to>
                                        <p:strVal val="visible"/>
                                      </p:to>
                                    </p:set>
                                    <p:animEffect transition="in" filter="dissolve">
                                      <p:cBhvr>
                                        <p:cTn id="90" dur="500"/>
                                        <p:tgtEl>
                                          <p:spTgt spid="325661"/>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25662"/>
                                        </p:tgtEl>
                                        <p:attrNameLst>
                                          <p:attrName>style.visibility</p:attrName>
                                        </p:attrNameLst>
                                      </p:cBhvr>
                                      <p:to>
                                        <p:strVal val="visible"/>
                                      </p:to>
                                    </p:set>
                                    <p:animEffect transition="in" filter="dissolve">
                                      <p:cBhvr>
                                        <p:cTn id="93" dur="500"/>
                                        <p:tgtEl>
                                          <p:spTgt spid="325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65" grpId="0"/>
      <p:bldP spid="325665" grpId="1"/>
      <p:bldP spid="325653" grpId="0" animBg="1"/>
      <p:bldP spid="325652" grpId="0" animBg="1"/>
      <p:bldP spid="325635" grpId="0"/>
      <p:bldP spid="325637" grpId="0" animBg="1"/>
      <p:bldP spid="325638" grpId="0" animBg="1"/>
      <p:bldP spid="325639" grpId="0" animBg="1"/>
      <p:bldP spid="325640" grpId="0" animBg="1"/>
      <p:bldP spid="325641" grpId="0" animBg="1"/>
      <p:bldP spid="325642" grpId="0" animBg="1"/>
      <p:bldP spid="325643" grpId="0" animBg="1"/>
      <p:bldP spid="325644" grpId="0" animBg="1"/>
      <p:bldP spid="325645" grpId="0" animBg="1"/>
      <p:bldP spid="325646" grpId="0" animBg="1"/>
      <p:bldP spid="325647" grpId="0" animBg="1"/>
      <p:bldP spid="325648" grpId="0" animBg="1"/>
      <p:bldP spid="325649" grpId="0" animBg="1"/>
      <p:bldP spid="325650" grpId="0" animBg="1"/>
      <p:bldP spid="325651" grpId="0" animBg="1"/>
      <p:bldP spid="325654" grpId="0"/>
      <p:bldP spid="325655" grpId="0"/>
      <p:bldP spid="325656" grpId="0"/>
      <p:bldP spid="325657" grpId="0"/>
      <p:bldP spid="325658" grpId="0"/>
      <p:bldP spid="325659" grpId="0"/>
      <p:bldP spid="325660" grpId="0"/>
      <p:bldP spid="325661" grpId="0"/>
      <p:bldP spid="32566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You can implement various operations on a binary search tree:</a:t>
            </a:r>
          </a:p>
          <a:p>
            <a:pPr marL="798513" lvl="1" indent="-341313">
              <a:spcBef>
                <a:spcPct val="20000"/>
              </a:spcBef>
              <a:buFontTx/>
              <a:buBlip>
                <a:blip r:embed="rId4"/>
              </a:buBlip>
            </a:pPr>
            <a:r>
              <a:rPr lang="en-US">
                <a:solidFill>
                  <a:schemeClr val="accent2"/>
                </a:solidFill>
                <a:cs typeface="Times New Roman" pitchFamily="18" charset="0"/>
              </a:rPr>
              <a:t>Traversal</a:t>
            </a:r>
          </a:p>
          <a:p>
            <a:pPr marL="798513" lvl="1" indent="-341313">
              <a:spcBef>
                <a:spcPct val="20000"/>
              </a:spcBef>
              <a:buFontTx/>
              <a:buBlip>
                <a:blip r:embed="rId4"/>
              </a:buBlip>
            </a:pPr>
            <a:r>
              <a:rPr lang="en-US">
                <a:solidFill>
                  <a:schemeClr val="accent2"/>
                </a:solidFill>
                <a:cs typeface="Times New Roman" pitchFamily="18" charset="0"/>
              </a:rPr>
              <a:t>Search</a:t>
            </a:r>
          </a:p>
          <a:p>
            <a:pPr marL="798513" lvl="1" indent="-341313">
              <a:spcBef>
                <a:spcPct val="20000"/>
              </a:spcBef>
              <a:buFontTx/>
              <a:buBlip>
                <a:blip r:embed="rId4"/>
              </a:buBlip>
            </a:pPr>
            <a:r>
              <a:rPr lang="en-US">
                <a:solidFill>
                  <a:schemeClr val="accent2"/>
                </a:solidFill>
                <a:cs typeface="Times New Roman" pitchFamily="18" charset="0"/>
              </a:rPr>
              <a:t>Insert</a:t>
            </a:r>
          </a:p>
          <a:p>
            <a:pPr marL="798513" lvl="1" indent="-341313">
              <a:spcBef>
                <a:spcPct val="20000"/>
              </a:spcBef>
              <a:buFontTx/>
              <a:buBlip>
                <a:blip r:embed="rId4"/>
              </a:buBlip>
            </a:pPr>
            <a:r>
              <a:rPr lang="en-US">
                <a:solidFill>
                  <a:schemeClr val="accent2"/>
                </a:solidFill>
                <a:cs typeface="Times New Roman" pitchFamily="18" charset="0"/>
              </a:rPr>
              <a:t>Delete</a:t>
            </a:r>
          </a:p>
          <a:p>
            <a:pPr marL="798513" lvl="1" indent="-341313">
              <a:spcBef>
                <a:spcPct val="20000"/>
              </a:spcBef>
              <a:buFontTx/>
              <a:buBlip>
                <a:blip r:embed="rId3"/>
              </a:buBlip>
            </a:pPr>
            <a:endParaRPr lang="en-US">
              <a:solidFill>
                <a:schemeClr val="accent2"/>
              </a:solidFill>
              <a:cs typeface="Times New Roman" pitchFamily="18" charset="0"/>
            </a:endParaRPr>
          </a:p>
          <a:p>
            <a:pPr marL="798513" lvl="1" indent="-341313">
              <a:spcBef>
                <a:spcPct val="20000"/>
              </a:spcBef>
            </a:pPr>
            <a:endParaRPr lang="en-US">
              <a:solidFill>
                <a:schemeClr val="accent2"/>
              </a:solidFill>
              <a:cs typeface="Times New Roman" pitchFamily="18" charset="0"/>
            </a:endParaRPr>
          </a:p>
          <a:p>
            <a:pPr marL="798513" lvl="1" indent="-341313">
              <a:spcBef>
                <a:spcPct val="20000"/>
              </a:spcBef>
              <a:buFontTx/>
              <a:buBlip>
                <a:blip r:embed="rId3"/>
              </a:buBlip>
            </a:pPr>
            <a:endParaRPr lang="en-US">
              <a:solidFill>
                <a:schemeClr val="accent2"/>
              </a:solidFill>
              <a:cs typeface="Times New Roman" pitchFamily="18" charset="0"/>
            </a:endParaRPr>
          </a:p>
        </p:txBody>
      </p:sp>
      <p:sp>
        <p:nvSpPr>
          <p:cNvPr id="329733" name="Text Box 5"/>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Defining a Binary Search Tree (Contd.)</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Searching a Node in a Binary Search Tree</a:t>
            </a:r>
          </a:p>
        </p:txBody>
      </p:sp>
      <p:sp>
        <p:nvSpPr>
          <p:cNvPr id="366595" name="Rectangle 3"/>
          <p:cNvSpPr>
            <a:spLocks noChangeArrowheads="1"/>
          </p:cNvSpPr>
          <p:nvPr/>
        </p:nvSpPr>
        <p:spPr bwMode="auto">
          <a:xfrm>
            <a:off x="1525588" y="1598613"/>
            <a:ext cx="7313612"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71475" indent="-371475">
              <a:spcBef>
                <a:spcPct val="20000"/>
              </a:spcBef>
              <a:buFontTx/>
              <a:buBlip>
                <a:blip r:embed="rId3"/>
              </a:buBlip>
            </a:pPr>
            <a:r>
              <a:rPr lang="en-US" sz="2000">
                <a:solidFill>
                  <a:schemeClr val="accent2"/>
                </a:solidFill>
                <a:cs typeface="Times New Roman" pitchFamily="18" charset="0"/>
              </a:rPr>
              <a:t>Search operation refers to the process of searching for a specified value in the tree.</a:t>
            </a:r>
          </a:p>
        </p:txBody>
      </p:sp>
      <p:sp>
        <p:nvSpPr>
          <p:cNvPr id="366597" name="Rectangle 5"/>
          <p:cNvSpPr>
            <a:spLocks noChangeArrowheads="1"/>
          </p:cNvSpPr>
          <p:nvPr/>
        </p:nvSpPr>
        <p:spPr bwMode="auto">
          <a:xfrm>
            <a:off x="1525588" y="1600200"/>
            <a:ext cx="7313612" cy="487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71475" indent="-371475">
              <a:spcBef>
                <a:spcPct val="20000"/>
              </a:spcBef>
              <a:buFontTx/>
              <a:buBlip>
                <a:blip r:embed="rId3"/>
              </a:buBlip>
            </a:pPr>
            <a:r>
              <a:rPr lang="en-US" sz="2000">
                <a:solidFill>
                  <a:schemeClr val="accent2"/>
                </a:solidFill>
                <a:cs typeface="Times New Roman" pitchFamily="18" charset="0"/>
              </a:rPr>
              <a:t>To search for a specific value, you need to perform the following steps:</a:t>
            </a:r>
          </a:p>
          <a:p>
            <a:pPr marL="828675" lvl="1" indent="-371475">
              <a:spcBef>
                <a:spcPct val="20000"/>
              </a:spcBef>
              <a:buFontTx/>
              <a:buAutoNum type="arabicPeriod"/>
            </a:pPr>
            <a:r>
              <a:rPr lang="en-US" sz="1600">
                <a:solidFill>
                  <a:schemeClr val="accent2"/>
                </a:solidFill>
                <a:cs typeface="Times New Roman" pitchFamily="18" charset="0"/>
              </a:rPr>
              <a:t>Make currentNode point to the root node</a:t>
            </a:r>
          </a:p>
          <a:p>
            <a:pPr marL="828675" lvl="1" indent="-371475">
              <a:spcBef>
                <a:spcPct val="20000"/>
              </a:spcBef>
              <a:buFontTx/>
              <a:buAutoNum type="arabicPeriod"/>
            </a:pPr>
            <a:r>
              <a:rPr lang="en-US" sz="1600">
                <a:solidFill>
                  <a:schemeClr val="accent2"/>
                </a:solidFill>
                <a:cs typeface="Times New Roman" pitchFamily="18" charset="0"/>
              </a:rPr>
              <a:t>If currentNode is null:</a:t>
            </a:r>
          </a:p>
          <a:p>
            <a:pPr marL="1285875" lvl="2" indent="-371475">
              <a:spcBef>
                <a:spcPct val="20000"/>
              </a:spcBef>
              <a:buFontTx/>
              <a:buAutoNum type="alphaLcPeriod"/>
            </a:pPr>
            <a:r>
              <a:rPr lang="en-US" sz="1400">
                <a:solidFill>
                  <a:schemeClr val="accent2"/>
                </a:solidFill>
                <a:cs typeface="Times New Roman" pitchFamily="18" charset="0"/>
              </a:rPr>
              <a:t>Display “Not Found”</a:t>
            </a:r>
          </a:p>
          <a:p>
            <a:pPr marL="1285875" lvl="2" indent="-371475">
              <a:spcBef>
                <a:spcPct val="20000"/>
              </a:spcBef>
              <a:buFontTx/>
              <a:buAutoNum type="alphaLcPeriod"/>
            </a:pPr>
            <a:r>
              <a:rPr lang="en-US" sz="1400">
                <a:solidFill>
                  <a:schemeClr val="accent2"/>
                </a:solidFill>
                <a:cs typeface="Times New Roman" pitchFamily="18" charset="0"/>
              </a:rPr>
              <a:t>Exit</a:t>
            </a:r>
          </a:p>
          <a:p>
            <a:pPr marL="828675" lvl="1" indent="-371475">
              <a:spcBef>
                <a:spcPct val="20000"/>
              </a:spcBef>
              <a:buFontTx/>
              <a:buAutoNum type="arabicPeriod"/>
            </a:pPr>
            <a:r>
              <a:rPr lang="en-US" sz="1600">
                <a:solidFill>
                  <a:schemeClr val="accent2"/>
                </a:solidFill>
                <a:cs typeface="Times New Roman" pitchFamily="18" charset="0"/>
              </a:rPr>
              <a:t>Compare the value to be searched with the value of  currentNode. Depending on the result of the comparison, there can be three possibilities:</a:t>
            </a:r>
          </a:p>
          <a:p>
            <a:pPr marL="1285875" lvl="2" indent="-371475">
              <a:spcBef>
                <a:spcPct val="20000"/>
              </a:spcBef>
              <a:buFontTx/>
              <a:buAutoNum type="alphaLcPeriod"/>
            </a:pPr>
            <a:r>
              <a:rPr lang="en-US" sz="1400">
                <a:solidFill>
                  <a:schemeClr val="accent2"/>
                </a:solidFill>
                <a:cs typeface="Times New Roman" pitchFamily="18" charset="0"/>
              </a:rPr>
              <a:t>If the value is equal to the value of currentNode:</a:t>
            </a:r>
          </a:p>
          <a:p>
            <a:pPr marL="1285875" lvl="2" indent="-371475">
              <a:spcBef>
                <a:spcPct val="20000"/>
              </a:spcBef>
            </a:pPr>
            <a:r>
              <a:rPr lang="en-US" sz="1200">
                <a:solidFill>
                  <a:schemeClr val="accent2"/>
                </a:solidFill>
                <a:cs typeface="Times New Roman" pitchFamily="18" charset="0"/>
              </a:rPr>
              <a:t>	 i.      Display “Found”</a:t>
            </a:r>
          </a:p>
          <a:p>
            <a:pPr marL="1285875" lvl="2" indent="-371475">
              <a:spcBef>
                <a:spcPct val="20000"/>
              </a:spcBef>
            </a:pPr>
            <a:r>
              <a:rPr lang="en-US" sz="1200">
                <a:solidFill>
                  <a:schemeClr val="accent2"/>
                </a:solidFill>
                <a:cs typeface="Times New Roman" pitchFamily="18" charset="0"/>
              </a:rPr>
              <a:t>	 ii.     Exit</a:t>
            </a:r>
          </a:p>
          <a:p>
            <a:pPr marL="1285875" lvl="2" indent="-371475">
              <a:spcBef>
                <a:spcPct val="20000"/>
              </a:spcBef>
              <a:buFontTx/>
              <a:buAutoNum type="alphaLcPeriod" startAt="2"/>
            </a:pPr>
            <a:r>
              <a:rPr lang="en-US" sz="1400">
                <a:solidFill>
                  <a:schemeClr val="accent2"/>
                </a:solidFill>
                <a:cs typeface="Times New Roman" pitchFamily="18" charset="0"/>
              </a:rPr>
              <a:t>If the value is less than the value of currentNode:</a:t>
            </a:r>
          </a:p>
          <a:p>
            <a:pPr marL="1285875" lvl="2" indent="-371475">
              <a:spcBef>
                <a:spcPct val="20000"/>
              </a:spcBef>
            </a:pPr>
            <a:r>
              <a:rPr lang="en-US" sz="1200">
                <a:solidFill>
                  <a:schemeClr val="accent2"/>
                </a:solidFill>
                <a:cs typeface="Times New Roman" pitchFamily="18" charset="0"/>
              </a:rPr>
              <a:t>	 i.      Make currentNode point to its left child</a:t>
            </a:r>
          </a:p>
          <a:p>
            <a:pPr marL="1285875" lvl="2" indent="-371475">
              <a:spcBef>
                <a:spcPct val="20000"/>
              </a:spcBef>
            </a:pPr>
            <a:r>
              <a:rPr lang="en-US" sz="1200">
                <a:solidFill>
                  <a:schemeClr val="accent2"/>
                </a:solidFill>
                <a:cs typeface="Times New Roman" pitchFamily="18" charset="0"/>
              </a:rPr>
              <a:t>	 ii.     Go to step 2</a:t>
            </a:r>
          </a:p>
          <a:p>
            <a:pPr marL="1285875" lvl="2" indent="-371475">
              <a:spcBef>
                <a:spcPct val="20000"/>
              </a:spcBef>
              <a:buFontTx/>
              <a:buAutoNum type="alphaLcPeriod" startAt="3"/>
            </a:pPr>
            <a:r>
              <a:rPr lang="en-US" sz="1400">
                <a:solidFill>
                  <a:schemeClr val="accent2"/>
                </a:solidFill>
                <a:cs typeface="Times New Roman" pitchFamily="18" charset="0"/>
              </a:rPr>
              <a:t>If the value is greater than the value of currentNode:</a:t>
            </a:r>
          </a:p>
          <a:p>
            <a:pPr marL="1285875" lvl="2" indent="-371475">
              <a:spcBef>
                <a:spcPct val="20000"/>
              </a:spcBef>
            </a:pPr>
            <a:r>
              <a:rPr lang="en-US" sz="1200">
                <a:solidFill>
                  <a:schemeClr val="accent2"/>
                </a:solidFill>
                <a:cs typeface="Times New Roman" pitchFamily="18" charset="0"/>
              </a:rPr>
              <a:t>	 i.      Make currentNode point to its right child</a:t>
            </a:r>
          </a:p>
          <a:p>
            <a:pPr marL="1285875" lvl="2" indent="-371475">
              <a:spcBef>
                <a:spcPct val="20000"/>
              </a:spcBef>
            </a:pPr>
            <a:r>
              <a:rPr lang="en-US" sz="1200">
                <a:solidFill>
                  <a:schemeClr val="accent2"/>
                </a:solidFill>
                <a:cs typeface="Times New Roman" pitchFamily="18" charset="0"/>
              </a:rPr>
              <a:t>	 ii.     Go to step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Effect transition="in" filter="dissolve">
                                      <p:cBhvr>
                                        <p:cTn id="7" dur="500"/>
                                        <p:tgtEl>
                                          <p:spTgt spid="366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366595">
                                            <p:txEl>
                                              <p:pRg st="0" end="0"/>
                                            </p:txEl>
                                          </p:spTgt>
                                        </p:tgtEl>
                                      </p:cBhvr>
                                    </p:animEffect>
                                    <p:set>
                                      <p:cBhvr>
                                        <p:cTn id="12" dur="1" fill="hold">
                                          <p:stCondLst>
                                            <p:cond delay="499"/>
                                          </p:stCondLst>
                                        </p:cTn>
                                        <p:tgtEl>
                                          <p:spTgt spid="366595">
                                            <p:txEl>
                                              <p:pRg st="0" end="0"/>
                                            </p:txEl>
                                          </p:spTgt>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366597">
                                            <p:txEl>
                                              <p:pRg st="0" end="0"/>
                                            </p:txEl>
                                          </p:spTgt>
                                        </p:tgtEl>
                                        <p:attrNameLst>
                                          <p:attrName>style.visibility</p:attrName>
                                        </p:attrNameLst>
                                      </p:cBhvr>
                                      <p:to>
                                        <p:strVal val="visible"/>
                                      </p:to>
                                    </p:set>
                                    <p:animEffect transition="in" filter="dissolve">
                                      <p:cBhvr>
                                        <p:cTn id="15" dur="500"/>
                                        <p:tgtEl>
                                          <p:spTgt spid="366597">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66597">
                                            <p:txEl>
                                              <p:pRg st="1" end="1"/>
                                            </p:txEl>
                                          </p:spTgt>
                                        </p:tgtEl>
                                        <p:attrNameLst>
                                          <p:attrName>style.visibility</p:attrName>
                                        </p:attrNameLst>
                                      </p:cBhvr>
                                      <p:to>
                                        <p:strVal val="visible"/>
                                      </p:to>
                                    </p:set>
                                    <p:animEffect transition="in" filter="dissolve">
                                      <p:cBhvr>
                                        <p:cTn id="18" dur="500"/>
                                        <p:tgtEl>
                                          <p:spTgt spid="366597">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66597">
                                            <p:txEl>
                                              <p:pRg st="2" end="2"/>
                                            </p:txEl>
                                          </p:spTgt>
                                        </p:tgtEl>
                                        <p:attrNameLst>
                                          <p:attrName>style.visibility</p:attrName>
                                        </p:attrNameLst>
                                      </p:cBhvr>
                                      <p:to>
                                        <p:strVal val="visible"/>
                                      </p:to>
                                    </p:set>
                                    <p:animEffect transition="in" filter="dissolve">
                                      <p:cBhvr>
                                        <p:cTn id="21" dur="500"/>
                                        <p:tgtEl>
                                          <p:spTgt spid="366597">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66597">
                                            <p:txEl>
                                              <p:pRg st="3" end="3"/>
                                            </p:txEl>
                                          </p:spTgt>
                                        </p:tgtEl>
                                        <p:attrNameLst>
                                          <p:attrName>style.visibility</p:attrName>
                                        </p:attrNameLst>
                                      </p:cBhvr>
                                      <p:to>
                                        <p:strVal val="visible"/>
                                      </p:to>
                                    </p:set>
                                    <p:animEffect transition="in" filter="dissolve">
                                      <p:cBhvr>
                                        <p:cTn id="24" dur="500"/>
                                        <p:tgtEl>
                                          <p:spTgt spid="366597">
                                            <p:txEl>
                                              <p:pRg st="3" end="3"/>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66597">
                                            <p:txEl>
                                              <p:pRg st="4" end="4"/>
                                            </p:txEl>
                                          </p:spTgt>
                                        </p:tgtEl>
                                        <p:attrNameLst>
                                          <p:attrName>style.visibility</p:attrName>
                                        </p:attrNameLst>
                                      </p:cBhvr>
                                      <p:to>
                                        <p:strVal val="visible"/>
                                      </p:to>
                                    </p:set>
                                    <p:animEffect transition="in" filter="dissolve">
                                      <p:cBhvr>
                                        <p:cTn id="27" dur="500"/>
                                        <p:tgtEl>
                                          <p:spTgt spid="366597">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66597">
                                            <p:txEl>
                                              <p:pRg st="5" end="5"/>
                                            </p:txEl>
                                          </p:spTgt>
                                        </p:tgtEl>
                                        <p:attrNameLst>
                                          <p:attrName>style.visibility</p:attrName>
                                        </p:attrNameLst>
                                      </p:cBhvr>
                                      <p:to>
                                        <p:strVal val="visible"/>
                                      </p:to>
                                    </p:set>
                                    <p:animEffect transition="in" filter="dissolve">
                                      <p:cBhvr>
                                        <p:cTn id="30" dur="500"/>
                                        <p:tgtEl>
                                          <p:spTgt spid="366597">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66597">
                                            <p:txEl>
                                              <p:pRg st="6" end="6"/>
                                            </p:txEl>
                                          </p:spTgt>
                                        </p:tgtEl>
                                        <p:attrNameLst>
                                          <p:attrName>style.visibility</p:attrName>
                                        </p:attrNameLst>
                                      </p:cBhvr>
                                      <p:to>
                                        <p:strVal val="visible"/>
                                      </p:to>
                                    </p:set>
                                    <p:animEffect transition="in" filter="dissolve">
                                      <p:cBhvr>
                                        <p:cTn id="33" dur="500"/>
                                        <p:tgtEl>
                                          <p:spTgt spid="366597">
                                            <p:txEl>
                                              <p:pRg st="6" end="6"/>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66597">
                                            <p:txEl>
                                              <p:pRg st="7" end="7"/>
                                            </p:txEl>
                                          </p:spTgt>
                                        </p:tgtEl>
                                        <p:attrNameLst>
                                          <p:attrName>style.visibility</p:attrName>
                                        </p:attrNameLst>
                                      </p:cBhvr>
                                      <p:to>
                                        <p:strVal val="visible"/>
                                      </p:to>
                                    </p:set>
                                    <p:animEffect transition="in" filter="dissolve">
                                      <p:cBhvr>
                                        <p:cTn id="36" dur="500"/>
                                        <p:tgtEl>
                                          <p:spTgt spid="366597">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366597">
                                            <p:txEl>
                                              <p:pRg st="8" end="8"/>
                                            </p:txEl>
                                          </p:spTgt>
                                        </p:tgtEl>
                                        <p:attrNameLst>
                                          <p:attrName>style.visibility</p:attrName>
                                        </p:attrNameLst>
                                      </p:cBhvr>
                                      <p:to>
                                        <p:strVal val="visible"/>
                                      </p:to>
                                    </p:set>
                                    <p:animEffect transition="in" filter="dissolve">
                                      <p:cBhvr>
                                        <p:cTn id="39" dur="500"/>
                                        <p:tgtEl>
                                          <p:spTgt spid="366597">
                                            <p:txEl>
                                              <p:pRg st="8" end="8"/>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366597">
                                            <p:txEl>
                                              <p:pRg st="9" end="9"/>
                                            </p:txEl>
                                          </p:spTgt>
                                        </p:tgtEl>
                                        <p:attrNameLst>
                                          <p:attrName>style.visibility</p:attrName>
                                        </p:attrNameLst>
                                      </p:cBhvr>
                                      <p:to>
                                        <p:strVal val="visible"/>
                                      </p:to>
                                    </p:set>
                                    <p:animEffect transition="in" filter="dissolve">
                                      <p:cBhvr>
                                        <p:cTn id="42" dur="500"/>
                                        <p:tgtEl>
                                          <p:spTgt spid="366597">
                                            <p:txEl>
                                              <p:pRg st="9" end="9"/>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366597">
                                            <p:txEl>
                                              <p:pRg st="10" end="10"/>
                                            </p:txEl>
                                          </p:spTgt>
                                        </p:tgtEl>
                                        <p:attrNameLst>
                                          <p:attrName>style.visibility</p:attrName>
                                        </p:attrNameLst>
                                      </p:cBhvr>
                                      <p:to>
                                        <p:strVal val="visible"/>
                                      </p:to>
                                    </p:set>
                                    <p:animEffect transition="in" filter="dissolve">
                                      <p:cBhvr>
                                        <p:cTn id="45" dur="500"/>
                                        <p:tgtEl>
                                          <p:spTgt spid="366597">
                                            <p:txEl>
                                              <p:pRg st="10" end="10"/>
                                            </p:txEl>
                                          </p:spTgt>
                                        </p:tgtEl>
                                      </p:cBhvr>
                                    </p:animEffect>
                                  </p:childTnLst>
                                </p:cTn>
                              </p:par>
                              <p:par>
                                <p:cTn id="46" presetID="9" presetClass="entr" presetSubtype="0" fill="hold" nodeType="withEffect">
                                  <p:stCondLst>
                                    <p:cond delay="0"/>
                                  </p:stCondLst>
                                  <p:childTnLst>
                                    <p:set>
                                      <p:cBhvr>
                                        <p:cTn id="47" dur="1" fill="hold">
                                          <p:stCondLst>
                                            <p:cond delay="0"/>
                                          </p:stCondLst>
                                        </p:cTn>
                                        <p:tgtEl>
                                          <p:spTgt spid="366597">
                                            <p:txEl>
                                              <p:pRg st="11" end="11"/>
                                            </p:txEl>
                                          </p:spTgt>
                                        </p:tgtEl>
                                        <p:attrNameLst>
                                          <p:attrName>style.visibility</p:attrName>
                                        </p:attrNameLst>
                                      </p:cBhvr>
                                      <p:to>
                                        <p:strVal val="visible"/>
                                      </p:to>
                                    </p:set>
                                    <p:animEffect transition="in" filter="dissolve">
                                      <p:cBhvr>
                                        <p:cTn id="48" dur="500"/>
                                        <p:tgtEl>
                                          <p:spTgt spid="366597">
                                            <p:txEl>
                                              <p:pRg st="11" end="11"/>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366597">
                                            <p:txEl>
                                              <p:pRg st="12" end="12"/>
                                            </p:txEl>
                                          </p:spTgt>
                                        </p:tgtEl>
                                        <p:attrNameLst>
                                          <p:attrName>style.visibility</p:attrName>
                                        </p:attrNameLst>
                                      </p:cBhvr>
                                      <p:to>
                                        <p:strVal val="visible"/>
                                      </p:to>
                                    </p:set>
                                    <p:animEffect transition="in" filter="dissolve">
                                      <p:cBhvr>
                                        <p:cTn id="51" dur="500"/>
                                        <p:tgtEl>
                                          <p:spTgt spid="366597">
                                            <p:txEl>
                                              <p:pRg st="12" end="12"/>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366597">
                                            <p:txEl>
                                              <p:pRg st="13" end="13"/>
                                            </p:txEl>
                                          </p:spTgt>
                                        </p:tgtEl>
                                        <p:attrNameLst>
                                          <p:attrName>style.visibility</p:attrName>
                                        </p:attrNameLst>
                                      </p:cBhvr>
                                      <p:to>
                                        <p:strVal val="visible"/>
                                      </p:to>
                                    </p:set>
                                    <p:animEffect transition="in" filter="dissolve">
                                      <p:cBhvr>
                                        <p:cTn id="54" dur="500"/>
                                        <p:tgtEl>
                                          <p:spTgt spid="366597">
                                            <p:txEl>
                                              <p:pRg st="13" end="13"/>
                                            </p:txEl>
                                          </p:spTgt>
                                        </p:tgtEl>
                                      </p:cBhvr>
                                    </p:animEffect>
                                  </p:childTnLst>
                                </p:cTn>
                              </p:par>
                              <p:par>
                                <p:cTn id="55" presetID="9" presetClass="entr" presetSubtype="0" fill="hold" nodeType="withEffect">
                                  <p:stCondLst>
                                    <p:cond delay="0"/>
                                  </p:stCondLst>
                                  <p:childTnLst>
                                    <p:set>
                                      <p:cBhvr>
                                        <p:cTn id="56" dur="1" fill="hold">
                                          <p:stCondLst>
                                            <p:cond delay="0"/>
                                          </p:stCondLst>
                                        </p:cTn>
                                        <p:tgtEl>
                                          <p:spTgt spid="366597">
                                            <p:txEl>
                                              <p:pRg st="14" end="14"/>
                                            </p:txEl>
                                          </p:spTgt>
                                        </p:tgtEl>
                                        <p:attrNameLst>
                                          <p:attrName>style.visibility</p:attrName>
                                        </p:attrNameLst>
                                      </p:cBhvr>
                                      <p:to>
                                        <p:strVal val="visible"/>
                                      </p:to>
                                    </p:set>
                                    <p:animEffect transition="in" filter="dissolve">
                                      <p:cBhvr>
                                        <p:cTn id="57" dur="500"/>
                                        <p:tgtEl>
                                          <p:spTgt spid="36659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In a binary search tree, all the values in the left subtree of a node are _______ than the value of the node.</a:t>
            </a:r>
            <a:endParaRPr lang="en-IN" sz="2000">
              <a:solidFill>
                <a:schemeClr val="accent2"/>
              </a:solidFill>
              <a:cs typeface="Times New Roman" pitchFamily="18" charset="0"/>
            </a:endParaRPr>
          </a:p>
        </p:txBody>
      </p:sp>
      <p:sp>
        <p:nvSpPr>
          <p:cNvPr id="766979"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sz="2000" b="1">
                <a:solidFill>
                  <a:schemeClr val="bg1"/>
                </a:solidFill>
                <a:latin typeface="Tahoma" pitchFamily="34" charset="0"/>
              </a:rPr>
              <a:t>Just a minute</a:t>
            </a:r>
            <a:endParaRPr lang="en-US" sz="2000" b="1">
              <a:solidFill>
                <a:schemeClr val="bg1"/>
              </a:solidFill>
              <a:latin typeface="Tahoma" pitchFamily="34" charset="0"/>
            </a:endParaRPr>
          </a:p>
        </p:txBody>
      </p:sp>
      <p:sp>
        <p:nvSpPr>
          <p:cNvPr id="766980" name="Rectangle 4"/>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IN" sz="2000">
                <a:solidFill>
                  <a:schemeClr val="accent2"/>
                </a:solidFill>
                <a:cs typeface="Times New Roman" pitchFamily="18" charset="0"/>
              </a:rPr>
              <a:t>Answer:</a:t>
            </a:r>
          </a:p>
          <a:p>
            <a:pPr marL="798513" lvl="1" indent="-341313">
              <a:spcBef>
                <a:spcPct val="20000"/>
              </a:spcBef>
              <a:buFontTx/>
              <a:buBlip>
                <a:blip r:embed="rId4"/>
              </a:buBlip>
            </a:pPr>
            <a:r>
              <a:rPr lang="en-US">
                <a:solidFill>
                  <a:schemeClr val="accent2"/>
                </a:solidFill>
                <a:cs typeface="Times New Roman" pitchFamily="18" charset="0"/>
              </a:rPr>
              <a:t>smaller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66980">
                                            <p:txEl>
                                              <p:pRg st="0" end="0"/>
                                            </p:txEl>
                                          </p:spTgt>
                                        </p:tgtEl>
                                        <p:attrNameLst>
                                          <p:attrName>style.visibility</p:attrName>
                                        </p:attrNameLst>
                                      </p:cBhvr>
                                      <p:to>
                                        <p:strVal val="visible"/>
                                      </p:to>
                                    </p:set>
                                    <p:animEffect transition="in" filter="dissolve">
                                      <p:cBhvr>
                                        <p:cTn id="7" dur="500"/>
                                        <p:tgtEl>
                                          <p:spTgt spid="76698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66980">
                                            <p:txEl>
                                              <p:pRg st="1" end="1"/>
                                            </p:txEl>
                                          </p:spTgt>
                                        </p:tgtEl>
                                        <p:attrNameLst>
                                          <p:attrName>style.visibility</p:attrName>
                                        </p:attrNameLst>
                                      </p:cBhvr>
                                      <p:to>
                                        <p:strVal val="visible"/>
                                      </p:to>
                                    </p:set>
                                    <p:animEffect transition="in" filter="dissolve">
                                      <p:cBhvr>
                                        <p:cTn id="10" dur="500"/>
                                        <p:tgtEl>
                                          <p:spTgt spid="7669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Text Box 3"/>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a:t>
            </a:r>
          </a:p>
        </p:txBody>
      </p:sp>
      <p:sp>
        <p:nvSpPr>
          <p:cNvPr id="231428" name="Rectangle 4"/>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Before inserting a node in a binary search tree, you first need to check whether the tree is empty or not.</a:t>
            </a:r>
          </a:p>
          <a:p>
            <a:pPr marL="342900" indent="-342900">
              <a:spcBef>
                <a:spcPct val="20000"/>
              </a:spcBef>
              <a:buFontTx/>
              <a:buBlip>
                <a:blip r:embed="rId3"/>
              </a:buBlip>
            </a:pPr>
            <a:r>
              <a:rPr lang="en-US" sz="2000">
                <a:solidFill>
                  <a:schemeClr val="accent2"/>
                </a:solidFill>
                <a:cs typeface="Times New Roman" pitchFamily="18" charset="0"/>
              </a:rPr>
              <a:t>If the tree is empty, make the new node as root.</a:t>
            </a:r>
          </a:p>
          <a:p>
            <a:pPr marL="342900" indent="-342900">
              <a:spcBef>
                <a:spcPct val="20000"/>
              </a:spcBef>
              <a:buFontTx/>
              <a:buBlip>
                <a:blip r:embed="rId3"/>
              </a:buBlip>
            </a:pPr>
            <a:r>
              <a:rPr lang="en-US" sz="2000">
                <a:solidFill>
                  <a:schemeClr val="accent2"/>
                </a:solidFill>
                <a:cs typeface="Times New Roman" pitchFamily="18" charset="0"/>
              </a:rPr>
              <a:t>If the tree is not empty, you need to locate the appropriate position for the new node to be inserted.</a:t>
            </a:r>
          </a:p>
          <a:p>
            <a:pPr marL="342900" indent="-342900">
              <a:spcBef>
                <a:spcPct val="20000"/>
              </a:spcBef>
              <a:buFontTx/>
              <a:buBlip>
                <a:blip r:embed="rId3"/>
              </a:buBlip>
            </a:pPr>
            <a:r>
              <a:rPr lang="en-US" sz="2000">
                <a:solidFill>
                  <a:schemeClr val="accent2"/>
                </a:solidFill>
                <a:cs typeface="Times New Roman" pitchFamily="18" charset="0"/>
              </a:rPr>
              <a:t>This requires you to locate the parent of the new node to be inserted.</a:t>
            </a:r>
          </a:p>
          <a:p>
            <a:pPr marL="342900" indent="-342900">
              <a:spcBef>
                <a:spcPct val="20000"/>
              </a:spcBef>
              <a:buFontTx/>
              <a:buBlip>
                <a:blip r:embed="rId3"/>
              </a:buBlip>
            </a:pPr>
            <a:r>
              <a:rPr lang="en-US" sz="2000">
                <a:solidFill>
                  <a:schemeClr val="accent2"/>
                </a:solidFill>
                <a:cs typeface="Times New Roman" pitchFamily="18" charset="0"/>
              </a:rPr>
              <a:t>Once the parent is located, the new node is inserted as the left child or right child of the parent.</a:t>
            </a:r>
          </a:p>
          <a:p>
            <a:pPr marL="342900" indent="-342900">
              <a:spcBef>
                <a:spcPct val="20000"/>
              </a:spcBef>
              <a:buFontTx/>
              <a:buBlip>
                <a:blip r:embed="rId3"/>
              </a:buBlip>
            </a:pPr>
            <a:r>
              <a:rPr lang="en-US" sz="2000">
                <a:solidFill>
                  <a:schemeClr val="accent2"/>
                </a:solidFill>
                <a:cs typeface="Times New Roman" pitchFamily="18" charset="0"/>
              </a:rPr>
              <a:t>To locate the parent of the new node to be inserted, you need to implement a search operation in the tree.</a:t>
            </a:r>
          </a:p>
        </p:txBody>
      </p:sp>
      <p:sp>
        <p:nvSpPr>
          <p:cNvPr id="231456" name="Rectangle 32"/>
          <p:cNvSpPr>
            <a:spLocks noChangeArrowheads="1"/>
          </p:cNvSpPr>
          <p:nvPr/>
        </p:nvSpPr>
        <p:spPr bwMode="auto">
          <a:xfrm>
            <a:off x="1524000" y="1600200"/>
            <a:ext cx="7313613"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Write an algorithm to locate the position of a new node to be inserted in a binary search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31428">
                                            <p:txEl>
                                              <p:pRg st="0" end="0"/>
                                            </p:txEl>
                                          </p:spTgt>
                                        </p:tgtEl>
                                        <p:attrNameLst>
                                          <p:attrName>style.visibility</p:attrName>
                                        </p:attrNameLst>
                                      </p:cBhvr>
                                      <p:to>
                                        <p:strVal val="visible"/>
                                      </p:to>
                                    </p:set>
                                    <p:animEffect transition="in" filter="dissolve">
                                      <p:cBhvr>
                                        <p:cTn id="7" dur="500"/>
                                        <p:tgtEl>
                                          <p:spTgt spid="2314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1428">
                                            <p:txEl>
                                              <p:pRg st="1" end="1"/>
                                            </p:txEl>
                                          </p:spTgt>
                                        </p:tgtEl>
                                        <p:attrNameLst>
                                          <p:attrName>style.visibility</p:attrName>
                                        </p:attrNameLst>
                                      </p:cBhvr>
                                      <p:to>
                                        <p:strVal val="visible"/>
                                      </p:to>
                                    </p:set>
                                    <p:animEffect transition="in" filter="dissolve">
                                      <p:cBhvr>
                                        <p:cTn id="12" dur="500"/>
                                        <p:tgtEl>
                                          <p:spTgt spid="23142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1428">
                                            <p:txEl>
                                              <p:pRg st="2" end="2"/>
                                            </p:txEl>
                                          </p:spTgt>
                                        </p:tgtEl>
                                        <p:attrNameLst>
                                          <p:attrName>style.visibility</p:attrName>
                                        </p:attrNameLst>
                                      </p:cBhvr>
                                      <p:to>
                                        <p:strVal val="visible"/>
                                      </p:to>
                                    </p:set>
                                    <p:animEffect transition="in" filter="dissolve">
                                      <p:cBhvr>
                                        <p:cTn id="17" dur="500"/>
                                        <p:tgtEl>
                                          <p:spTgt spid="23142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31428">
                                            <p:txEl>
                                              <p:pRg st="3" end="3"/>
                                            </p:txEl>
                                          </p:spTgt>
                                        </p:tgtEl>
                                        <p:attrNameLst>
                                          <p:attrName>style.visibility</p:attrName>
                                        </p:attrNameLst>
                                      </p:cBhvr>
                                      <p:to>
                                        <p:strVal val="visible"/>
                                      </p:to>
                                    </p:set>
                                    <p:animEffect transition="in" filter="dissolve">
                                      <p:cBhvr>
                                        <p:cTn id="22" dur="500"/>
                                        <p:tgtEl>
                                          <p:spTgt spid="23142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31428">
                                            <p:txEl>
                                              <p:pRg st="4" end="4"/>
                                            </p:txEl>
                                          </p:spTgt>
                                        </p:tgtEl>
                                        <p:attrNameLst>
                                          <p:attrName>style.visibility</p:attrName>
                                        </p:attrNameLst>
                                      </p:cBhvr>
                                      <p:to>
                                        <p:strVal val="visible"/>
                                      </p:to>
                                    </p:set>
                                    <p:animEffect transition="in" filter="dissolve">
                                      <p:cBhvr>
                                        <p:cTn id="27" dur="500"/>
                                        <p:tgtEl>
                                          <p:spTgt spid="23142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31428">
                                            <p:txEl>
                                              <p:pRg st="5" end="5"/>
                                            </p:txEl>
                                          </p:spTgt>
                                        </p:tgtEl>
                                        <p:attrNameLst>
                                          <p:attrName>style.visibility</p:attrName>
                                        </p:attrNameLst>
                                      </p:cBhvr>
                                      <p:to>
                                        <p:strVal val="visible"/>
                                      </p:to>
                                    </p:set>
                                    <p:animEffect transition="in" filter="dissolve">
                                      <p:cBhvr>
                                        <p:cTn id="32" dur="500"/>
                                        <p:tgtEl>
                                          <p:spTgt spid="23142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xit" presetSubtype="0" fill="hold" grpId="0" nodeType="clickEffect">
                                  <p:stCondLst>
                                    <p:cond delay="0"/>
                                  </p:stCondLst>
                                  <p:childTnLst>
                                    <p:animEffect transition="out" filter="dissolve">
                                      <p:cBhvr>
                                        <p:cTn id="36" dur="500"/>
                                        <p:tgtEl>
                                          <p:spTgt spid="231428">
                                            <p:txEl>
                                              <p:pRg st="0" end="0"/>
                                            </p:txEl>
                                          </p:spTgt>
                                        </p:tgtEl>
                                      </p:cBhvr>
                                    </p:animEffect>
                                    <p:set>
                                      <p:cBhvr>
                                        <p:cTn id="37" dur="1" fill="hold">
                                          <p:stCondLst>
                                            <p:cond delay="499"/>
                                          </p:stCondLst>
                                        </p:cTn>
                                        <p:tgtEl>
                                          <p:spTgt spid="231428">
                                            <p:txEl>
                                              <p:pRg st="0" end="0"/>
                                            </p:txEl>
                                          </p:spTgt>
                                        </p:tgtEl>
                                        <p:attrNameLst>
                                          <p:attrName>style.visibility</p:attrName>
                                        </p:attrNameLst>
                                      </p:cBhvr>
                                      <p:to>
                                        <p:strVal val="hidden"/>
                                      </p:to>
                                    </p:set>
                                  </p:childTnLst>
                                </p:cTn>
                              </p:par>
                              <p:par>
                                <p:cTn id="38" presetID="9" presetClass="exit" presetSubtype="0" fill="hold" grpId="0" nodeType="withEffect">
                                  <p:stCondLst>
                                    <p:cond delay="0"/>
                                  </p:stCondLst>
                                  <p:childTnLst>
                                    <p:animEffect transition="out" filter="dissolve">
                                      <p:cBhvr>
                                        <p:cTn id="39" dur="500"/>
                                        <p:tgtEl>
                                          <p:spTgt spid="231428">
                                            <p:txEl>
                                              <p:pRg st="1" end="1"/>
                                            </p:txEl>
                                          </p:spTgt>
                                        </p:tgtEl>
                                      </p:cBhvr>
                                    </p:animEffect>
                                    <p:set>
                                      <p:cBhvr>
                                        <p:cTn id="40" dur="1" fill="hold">
                                          <p:stCondLst>
                                            <p:cond delay="499"/>
                                          </p:stCondLst>
                                        </p:cTn>
                                        <p:tgtEl>
                                          <p:spTgt spid="231428">
                                            <p:txEl>
                                              <p:pRg st="1" end="1"/>
                                            </p:txEl>
                                          </p:spTgt>
                                        </p:tgtEl>
                                        <p:attrNameLst>
                                          <p:attrName>style.visibility</p:attrName>
                                        </p:attrNameLst>
                                      </p:cBhvr>
                                      <p:to>
                                        <p:strVal val="hidden"/>
                                      </p:to>
                                    </p:set>
                                  </p:childTnLst>
                                </p:cTn>
                              </p:par>
                              <p:par>
                                <p:cTn id="41" presetID="9" presetClass="exit" presetSubtype="0" fill="hold" grpId="0" nodeType="withEffect">
                                  <p:stCondLst>
                                    <p:cond delay="0"/>
                                  </p:stCondLst>
                                  <p:childTnLst>
                                    <p:animEffect transition="out" filter="dissolve">
                                      <p:cBhvr>
                                        <p:cTn id="42" dur="500"/>
                                        <p:tgtEl>
                                          <p:spTgt spid="231428">
                                            <p:txEl>
                                              <p:pRg st="2" end="2"/>
                                            </p:txEl>
                                          </p:spTgt>
                                        </p:tgtEl>
                                      </p:cBhvr>
                                    </p:animEffect>
                                    <p:set>
                                      <p:cBhvr>
                                        <p:cTn id="43" dur="1" fill="hold">
                                          <p:stCondLst>
                                            <p:cond delay="499"/>
                                          </p:stCondLst>
                                        </p:cTn>
                                        <p:tgtEl>
                                          <p:spTgt spid="231428">
                                            <p:txEl>
                                              <p:pRg st="2" end="2"/>
                                            </p:txEl>
                                          </p:spTgt>
                                        </p:tgtEl>
                                        <p:attrNameLst>
                                          <p:attrName>style.visibility</p:attrName>
                                        </p:attrNameLst>
                                      </p:cBhvr>
                                      <p:to>
                                        <p:strVal val="hidden"/>
                                      </p:to>
                                    </p:set>
                                  </p:childTnLst>
                                </p:cTn>
                              </p:par>
                              <p:par>
                                <p:cTn id="44" presetID="9" presetClass="exit" presetSubtype="0" fill="hold" grpId="0" nodeType="withEffect">
                                  <p:stCondLst>
                                    <p:cond delay="0"/>
                                  </p:stCondLst>
                                  <p:childTnLst>
                                    <p:animEffect transition="out" filter="dissolve">
                                      <p:cBhvr>
                                        <p:cTn id="45" dur="500"/>
                                        <p:tgtEl>
                                          <p:spTgt spid="231428">
                                            <p:txEl>
                                              <p:pRg st="3" end="3"/>
                                            </p:txEl>
                                          </p:spTgt>
                                        </p:tgtEl>
                                      </p:cBhvr>
                                    </p:animEffect>
                                    <p:set>
                                      <p:cBhvr>
                                        <p:cTn id="46" dur="1" fill="hold">
                                          <p:stCondLst>
                                            <p:cond delay="499"/>
                                          </p:stCondLst>
                                        </p:cTn>
                                        <p:tgtEl>
                                          <p:spTgt spid="231428">
                                            <p:txEl>
                                              <p:pRg st="3" end="3"/>
                                            </p:txEl>
                                          </p:spTgt>
                                        </p:tgtEl>
                                        <p:attrNameLst>
                                          <p:attrName>style.visibility</p:attrName>
                                        </p:attrNameLst>
                                      </p:cBhvr>
                                      <p:to>
                                        <p:strVal val="hidden"/>
                                      </p:to>
                                    </p:set>
                                  </p:childTnLst>
                                </p:cTn>
                              </p:par>
                              <p:par>
                                <p:cTn id="47" presetID="9" presetClass="exit" presetSubtype="0" fill="hold" grpId="0" nodeType="withEffect">
                                  <p:stCondLst>
                                    <p:cond delay="0"/>
                                  </p:stCondLst>
                                  <p:childTnLst>
                                    <p:animEffect transition="out" filter="dissolve">
                                      <p:cBhvr>
                                        <p:cTn id="48" dur="500"/>
                                        <p:tgtEl>
                                          <p:spTgt spid="231428">
                                            <p:txEl>
                                              <p:pRg st="4" end="4"/>
                                            </p:txEl>
                                          </p:spTgt>
                                        </p:tgtEl>
                                      </p:cBhvr>
                                    </p:animEffect>
                                    <p:set>
                                      <p:cBhvr>
                                        <p:cTn id="49" dur="1" fill="hold">
                                          <p:stCondLst>
                                            <p:cond delay="499"/>
                                          </p:stCondLst>
                                        </p:cTn>
                                        <p:tgtEl>
                                          <p:spTgt spid="231428">
                                            <p:txEl>
                                              <p:pRg st="4" end="4"/>
                                            </p:txEl>
                                          </p:spTgt>
                                        </p:tgtEl>
                                        <p:attrNameLst>
                                          <p:attrName>style.visibility</p:attrName>
                                        </p:attrNameLst>
                                      </p:cBhvr>
                                      <p:to>
                                        <p:strVal val="hidden"/>
                                      </p:to>
                                    </p:set>
                                  </p:childTnLst>
                                </p:cTn>
                              </p:par>
                              <p:par>
                                <p:cTn id="50" presetID="9" presetClass="exit" presetSubtype="0" fill="hold" grpId="0" nodeType="withEffect">
                                  <p:stCondLst>
                                    <p:cond delay="0"/>
                                  </p:stCondLst>
                                  <p:childTnLst>
                                    <p:animEffect transition="out" filter="dissolve">
                                      <p:cBhvr>
                                        <p:cTn id="51" dur="500"/>
                                        <p:tgtEl>
                                          <p:spTgt spid="231428">
                                            <p:txEl>
                                              <p:pRg st="5" end="5"/>
                                            </p:txEl>
                                          </p:spTgt>
                                        </p:tgtEl>
                                      </p:cBhvr>
                                    </p:animEffect>
                                    <p:set>
                                      <p:cBhvr>
                                        <p:cTn id="52" dur="1" fill="hold">
                                          <p:stCondLst>
                                            <p:cond delay="499"/>
                                          </p:stCondLst>
                                        </p:cTn>
                                        <p:tgtEl>
                                          <p:spTgt spid="231428">
                                            <p:txEl>
                                              <p:pRg st="5" end="5"/>
                                            </p:txEl>
                                          </p:spTgt>
                                        </p:tgtEl>
                                        <p:attrNameLst>
                                          <p:attrName>style.visibility</p:attrName>
                                        </p:attrNameLst>
                                      </p:cBhvr>
                                      <p:to>
                                        <p:strVal val="hidden"/>
                                      </p:to>
                                    </p:set>
                                  </p:childTnLst>
                                </p:cTn>
                              </p:par>
                              <p:par>
                                <p:cTn id="53" presetID="9" presetClass="entr" presetSubtype="0" fill="hold" grpId="0" nodeType="withEffect">
                                  <p:stCondLst>
                                    <p:cond delay="0"/>
                                  </p:stCondLst>
                                  <p:childTnLst>
                                    <p:set>
                                      <p:cBhvr>
                                        <p:cTn id="54" dur="1" fill="hold">
                                          <p:stCondLst>
                                            <p:cond delay="0"/>
                                          </p:stCondLst>
                                        </p:cTn>
                                        <p:tgtEl>
                                          <p:spTgt spid="231456"/>
                                        </p:tgtEl>
                                        <p:attrNameLst>
                                          <p:attrName>style.visibility</p:attrName>
                                        </p:attrNameLst>
                                      </p:cBhvr>
                                      <p:to>
                                        <p:strVal val="visible"/>
                                      </p:to>
                                    </p:set>
                                    <p:animEffect transition="in" filter="dissolve">
                                      <p:cBhvr>
                                        <p:cTn id="55" dur="500"/>
                                        <p:tgtEl>
                                          <p:spTgt spid="231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build="allAtOnce"/>
      <p:bldP spid="23145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7" name="Rectangle 3"/>
          <p:cNvSpPr>
            <a:spLocks noChangeArrowheads="1"/>
          </p:cNvSpPr>
          <p:nvPr/>
        </p:nvSpPr>
        <p:spPr bwMode="auto">
          <a:xfrm>
            <a:off x="1525588" y="1598613"/>
            <a:ext cx="34274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Algorithm to locate the parent of the new node to be inserted.</a:t>
            </a:r>
          </a:p>
        </p:txBody>
      </p:sp>
      <p:sp>
        <p:nvSpPr>
          <p:cNvPr id="425989" name="Text Box 5"/>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4, 5, and 6 until currentNode becomes NULL</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value of the new node is less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left child</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425990" name="Text Box 6"/>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425991" name="Line 7"/>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5992" name="Line 8"/>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5993" name="Line 9"/>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5994" name="Line 10"/>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5995" name="Line 11"/>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5996" name="Rectangle 12"/>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997" name="Line 13"/>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5998" name="Rectangle 14"/>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999" name="Rectangle 15"/>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00" name="Rectangle 16"/>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01" name="Line 17"/>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02" name="Rectangle 18"/>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03" name="Rectangle 19"/>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04" name="Rectangle 20"/>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05" name="Rectangle 21"/>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06" name="Text Box 22"/>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426007" name="Text Box 23"/>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426008" name="Text Box 24"/>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426009" name="Text Box 25"/>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426010" name="Line 26"/>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11" name="Line 27"/>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12" name="Line 28"/>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13" name="Line 29"/>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14" name="Line 30"/>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15" name="Line 31"/>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16" name="Line 32"/>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17" name="Line 33"/>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18" name="Line 34"/>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19" name="Line 35"/>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20" name="Line 36"/>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21" name="Line 37"/>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22" name="Line 38"/>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23" name="Line 39"/>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24" name="Line 40"/>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25" name="Line 41"/>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26" name="Rectangle 42"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27" name="Rectangle 43"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28" name="Rectangle 44"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29" name="Rectangle 45"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30" name="Rectangle 46"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31" name="Rectangle 47"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32" name="Rectangle 48"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33" name="Rectangle 49"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34" name="Text Box 50"/>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426035" name="Text Box 51"/>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426036" name="Text Box 52"/>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426037" name="Text Box 53"/>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426038" name="Text Box 54"/>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26039" name="Text Box 55"/>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26040" name="Text Box 56"/>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26041" name="Text Box 57"/>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26042" name="Text Box 58"/>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26043" name="Text Box 59"/>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26044" name="Text Box 60"/>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26045" name="Text Box 61"/>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26046" name="Line 62"/>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047" name="Text Box 63"/>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426048" name="Text Box 64"/>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25987"/>
                                        </p:tgtEl>
                                        <p:attrNameLst>
                                          <p:attrName>style.visibility</p:attrName>
                                        </p:attrNameLst>
                                      </p:cBhvr>
                                      <p:to>
                                        <p:strVal val="visible"/>
                                      </p:to>
                                    </p:set>
                                    <p:animEffect transition="in" filter="dissolve">
                                      <p:cBhvr>
                                        <p:cTn id="7" dur="500"/>
                                        <p:tgtEl>
                                          <p:spTgt spid="42598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25989"/>
                                        </p:tgtEl>
                                        <p:attrNameLst>
                                          <p:attrName>style.visibility</p:attrName>
                                        </p:attrNameLst>
                                      </p:cBhvr>
                                      <p:to>
                                        <p:strVal val="visible"/>
                                      </p:to>
                                    </p:set>
                                    <p:animEffect transition="in" filter="dissolve">
                                      <p:cBhvr>
                                        <p:cTn id="10" dur="500"/>
                                        <p:tgtEl>
                                          <p:spTgt spid="42598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nodePh="1">
                                  <p:stCondLst>
                                    <p:cond delay="0"/>
                                  </p:stCondLst>
                                  <p:endCondLst>
                                    <p:cond evt="begin" delay="0">
                                      <p:tn val="13"/>
                                    </p:cond>
                                  </p:endCondLst>
                                  <p:childTnLst>
                                    <p:set>
                                      <p:cBhvr>
                                        <p:cTn id="14" dur="1" fill="hold">
                                          <p:stCondLst>
                                            <p:cond delay="0"/>
                                          </p:stCondLst>
                                        </p:cTn>
                                        <p:tgtEl>
                                          <p:spTgt spid="425990"/>
                                        </p:tgtEl>
                                        <p:attrNameLst>
                                          <p:attrName>style.visibility</p:attrName>
                                        </p:attrNameLst>
                                      </p:cBhvr>
                                      <p:to>
                                        <p:strVal val="visible"/>
                                      </p:to>
                                    </p:set>
                                    <p:animEffect transition="in" filter="dissolve">
                                      <p:cBhvr>
                                        <p:cTn id="15" dur="500"/>
                                        <p:tgtEl>
                                          <p:spTgt spid="42599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25991"/>
                                        </p:tgtEl>
                                        <p:attrNameLst>
                                          <p:attrName>style.visibility</p:attrName>
                                        </p:attrNameLst>
                                      </p:cBhvr>
                                      <p:to>
                                        <p:strVal val="visible"/>
                                      </p:to>
                                    </p:set>
                                    <p:animEffect transition="in" filter="dissolve">
                                      <p:cBhvr>
                                        <p:cTn id="18" dur="500"/>
                                        <p:tgtEl>
                                          <p:spTgt spid="42599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25992"/>
                                        </p:tgtEl>
                                        <p:attrNameLst>
                                          <p:attrName>style.visibility</p:attrName>
                                        </p:attrNameLst>
                                      </p:cBhvr>
                                      <p:to>
                                        <p:strVal val="visible"/>
                                      </p:to>
                                    </p:set>
                                    <p:animEffect transition="in" filter="dissolve">
                                      <p:cBhvr>
                                        <p:cTn id="21" dur="500"/>
                                        <p:tgtEl>
                                          <p:spTgt spid="42599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25993"/>
                                        </p:tgtEl>
                                        <p:attrNameLst>
                                          <p:attrName>style.visibility</p:attrName>
                                        </p:attrNameLst>
                                      </p:cBhvr>
                                      <p:to>
                                        <p:strVal val="visible"/>
                                      </p:to>
                                    </p:set>
                                    <p:animEffect transition="in" filter="dissolve">
                                      <p:cBhvr>
                                        <p:cTn id="24" dur="500"/>
                                        <p:tgtEl>
                                          <p:spTgt spid="42599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25994"/>
                                        </p:tgtEl>
                                        <p:attrNameLst>
                                          <p:attrName>style.visibility</p:attrName>
                                        </p:attrNameLst>
                                      </p:cBhvr>
                                      <p:to>
                                        <p:strVal val="visible"/>
                                      </p:to>
                                    </p:set>
                                    <p:animEffect transition="in" filter="dissolve">
                                      <p:cBhvr>
                                        <p:cTn id="27" dur="500"/>
                                        <p:tgtEl>
                                          <p:spTgt spid="425994"/>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25995"/>
                                        </p:tgtEl>
                                        <p:attrNameLst>
                                          <p:attrName>style.visibility</p:attrName>
                                        </p:attrNameLst>
                                      </p:cBhvr>
                                      <p:to>
                                        <p:strVal val="visible"/>
                                      </p:to>
                                    </p:set>
                                    <p:animEffect transition="in" filter="dissolve">
                                      <p:cBhvr>
                                        <p:cTn id="30" dur="500"/>
                                        <p:tgtEl>
                                          <p:spTgt spid="42599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25996"/>
                                        </p:tgtEl>
                                        <p:attrNameLst>
                                          <p:attrName>style.visibility</p:attrName>
                                        </p:attrNameLst>
                                      </p:cBhvr>
                                      <p:to>
                                        <p:strVal val="visible"/>
                                      </p:to>
                                    </p:set>
                                    <p:animEffect transition="in" filter="dissolve">
                                      <p:cBhvr>
                                        <p:cTn id="33" dur="500"/>
                                        <p:tgtEl>
                                          <p:spTgt spid="42599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25997"/>
                                        </p:tgtEl>
                                        <p:attrNameLst>
                                          <p:attrName>style.visibility</p:attrName>
                                        </p:attrNameLst>
                                      </p:cBhvr>
                                      <p:to>
                                        <p:strVal val="visible"/>
                                      </p:to>
                                    </p:set>
                                    <p:animEffect transition="in" filter="dissolve">
                                      <p:cBhvr>
                                        <p:cTn id="36" dur="500"/>
                                        <p:tgtEl>
                                          <p:spTgt spid="42599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25998"/>
                                        </p:tgtEl>
                                        <p:attrNameLst>
                                          <p:attrName>style.visibility</p:attrName>
                                        </p:attrNameLst>
                                      </p:cBhvr>
                                      <p:to>
                                        <p:strVal val="visible"/>
                                      </p:to>
                                    </p:set>
                                    <p:animEffect transition="in" filter="dissolve">
                                      <p:cBhvr>
                                        <p:cTn id="39" dur="500"/>
                                        <p:tgtEl>
                                          <p:spTgt spid="42599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25999"/>
                                        </p:tgtEl>
                                        <p:attrNameLst>
                                          <p:attrName>style.visibility</p:attrName>
                                        </p:attrNameLst>
                                      </p:cBhvr>
                                      <p:to>
                                        <p:strVal val="visible"/>
                                      </p:to>
                                    </p:set>
                                    <p:animEffect transition="in" filter="dissolve">
                                      <p:cBhvr>
                                        <p:cTn id="42" dur="500"/>
                                        <p:tgtEl>
                                          <p:spTgt spid="425999"/>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26000"/>
                                        </p:tgtEl>
                                        <p:attrNameLst>
                                          <p:attrName>style.visibility</p:attrName>
                                        </p:attrNameLst>
                                      </p:cBhvr>
                                      <p:to>
                                        <p:strVal val="visible"/>
                                      </p:to>
                                    </p:set>
                                    <p:animEffect transition="in" filter="dissolve">
                                      <p:cBhvr>
                                        <p:cTn id="45" dur="500"/>
                                        <p:tgtEl>
                                          <p:spTgt spid="42600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26001"/>
                                        </p:tgtEl>
                                        <p:attrNameLst>
                                          <p:attrName>style.visibility</p:attrName>
                                        </p:attrNameLst>
                                      </p:cBhvr>
                                      <p:to>
                                        <p:strVal val="visible"/>
                                      </p:to>
                                    </p:set>
                                    <p:animEffect transition="in" filter="dissolve">
                                      <p:cBhvr>
                                        <p:cTn id="48" dur="500"/>
                                        <p:tgtEl>
                                          <p:spTgt spid="42600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426002"/>
                                        </p:tgtEl>
                                        <p:attrNameLst>
                                          <p:attrName>style.visibility</p:attrName>
                                        </p:attrNameLst>
                                      </p:cBhvr>
                                      <p:to>
                                        <p:strVal val="visible"/>
                                      </p:to>
                                    </p:set>
                                    <p:animEffect transition="in" filter="dissolve">
                                      <p:cBhvr>
                                        <p:cTn id="51" dur="500"/>
                                        <p:tgtEl>
                                          <p:spTgt spid="42600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426003"/>
                                        </p:tgtEl>
                                        <p:attrNameLst>
                                          <p:attrName>style.visibility</p:attrName>
                                        </p:attrNameLst>
                                      </p:cBhvr>
                                      <p:to>
                                        <p:strVal val="visible"/>
                                      </p:to>
                                    </p:set>
                                    <p:animEffect transition="in" filter="dissolve">
                                      <p:cBhvr>
                                        <p:cTn id="54" dur="500"/>
                                        <p:tgtEl>
                                          <p:spTgt spid="426003"/>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26004"/>
                                        </p:tgtEl>
                                        <p:attrNameLst>
                                          <p:attrName>style.visibility</p:attrName>
                                        </p:attrNameLst>
                                      </p:cBhvr>
                                      <p:to>
                                        <p:strVal val="visible"/>
                                      </p:to>
                                    </p:set>
                                    <p:animEffect transition="in" filter="dissolve">
                                      <p:cBhvr>
                                        <p:cTn id="57" dur="500"/>
                                        <p:tgtEl>
                                          <p:spTgt spid="42600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26005"/>
                                        </p:tgtEl>
                                        <p:attrNameLst>
                                          <p:attrName>style.visibility</p:attrName>
                                        </p:attrNameLst>
                                      </p:cBhvr>
                                      <p:to>
                                        <p:strVal val="visible"/>
                                      </p:to>
                                    </p:set>
                                    <p:animEffect transition="in" filter="dissolve">
                                      <p:cBhvr>
                                        <p:cTn id="60" dur="500"/>
                                        <p:tgtEl>
                                          <p:spTgt spid="42600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26006"/>
                                        </p:tgtEl>
                                        <p:attrNameLst>
                                          <p:attrName>style.visibility</p:attrName>
                                        </p:attrNameLst>
                                      </p:cBhvr>
                                      <p:to>
                                        <p:strVal val="visible"/>
                                      </p:to>
                                    </p:set>
                                    <p:animEffect transition="in" filter="dissolve">
                                      <p:cBhvr>
                                        <p:cTn id="63" dur="500"/>
                                        <p:tgtEl>
                                          <p:spTgt spid="426006"/>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26007"/>
                                        </p:tgtEl>
                                        <p:attrNameLst>
                                          <p:attrName>style.visibility</p:attrName>
                                        </p:attrNameLst>
                                      </p:cBhvr>
                                      <p:to>
                                        <p:strVal val="visible"/>
                                      </p:to>
                                    </p:set>
                                    <p:animEffect transition="in" filter="dissolve">
                                      <p:cBhvr>
                                        <p:cTn id="66" dur="500"/>
                                        <p:tgtEl>
                                          <p:spTgt spid="42600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26008"/>
                                        </p:tgtEl>
                                        <p:attrNameLst>
                                          <p:attrName>style.visibility</p:attrName>
                                        </p:attrNameLst>
                                      </p:cBhvr>
                                      <p:to>
                                        <p:strVal val="visible"/>
                                      </p:to>
                                    </p:set>
                                    <p:animEffect transition="in" filter="dissolve">
                                      <p:cBhvr>
                                        <p:cTn id="69" dur="500"/>
                                        <p:tgtEl>
                                          <p:spTgt spid="426008"/>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26009"/>
                                        </p:tgtEl>
                                        <p:attrNameLst>
                                          <p:attrName>style.visibility</p:attrName>
                                        </p:attrNameLst>
                                      </p:cBhvr>
                                      <p:to>
                                        <p:strVal val="visible"/>
                                      </p:to>
                                    </p:set>
                                    <p:animEffect transition="in" filter="dissolve">
                                      <p:cBhvr>
                                        <p:cTn id="72" dur="500"/>
                                        <p:tgtEl>
                                          <p:spTgt spid="426009"/>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26010"/>
                                        </p:tgtEl>
                                        <p:attrNameLst>
                                          <p:attrName>style.visibility</p:attrName>
                                        </p:attrNameLst>
                                      </p:cBhvr>
                                      <p:to>
                                        <p:strVal val="visible"/>
                                      </p:to>
                                    </p:set>
                                    <p:animEffect transition="in" filter="dissolve">
                                      <p:cBhvr>
                                        <p:cTn id="75" dur="500"/>
                                        <p:tgtEl>
                                          <p:spTgt spid="426010"/>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26011"/>
                                        </p:tgtEl>
                                        <p:attrNameLst>
                                          <p:attrName>style.visibility</p:attrName>
                                        </p:attrNameLst>
                                      </p:cBhvr>
                                      <p:to>
                                        <p:strVal val="visible"/>
                                      </p:to>
                                    </p:set>
                                    <p:animEffect transition="in" filter="dissolve">
                                      <p:cBhvr>
                                        <p:cTn id="78" dur="500"/>
                                        <p:tgtEl>
                                          <p:spTgt spid="426011"/>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26012"/>
                                        </p:tgtEl>
                                        <p:attrNameLst>
                                          <p:attrName>style.visibility</p:attrName>
                                        </p:attrNameLst>
                                      </p:cBhvr>
                                      <p:to>
                                        <p:strVal val="visible"/>
                                      </p:to>
                                    </p:set>
                                    <p:animEffect transition="in" filter="dissolve">
                                      <p:cBhvr>
                                        <p:cTn id="81" dur="500"/>
                                        <p:tgtEl>
                                          <p:spTgt spid="426012"/>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26013"/>
                                        </p:tgtEl>
                                        <p:attrNameLst>
                                          <p:attrName>style.visibility</p:attrName>
                                        </p:attrNameLst>
                                      </p:cBhvr>
                                      <p:to>
                                        <p:strVal val="visible"/>
                                      </p:to>
                                    </p:set>
                                    <p:animEffect transition="in" filter="dissolve">
                                      <p:cBhvr>
                                        <p:cTn id="84" dur="500"/>
                                        <p:tgtEl>
                                          <p:spTgt spid="426013"/>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26014"/>
                                        </p:tgtEl>
                                        <p:attrNameLst>
                                          <p:attrName>style.visibility</p:attrName>
                                        </p:attrNameLst>
                                      </p:cBhvr>
                                      <p:to>
                                        <p:strVal val="visible"/>
                                      </p:to>
                                    </p:set>
                                    <p:animEffect transition="in" filter="dissolve">
                                      <p:cBhvr>
                                        <p:cTn id="87" dur="500"/>
                                        <p:tgtEl>
                                          <p:spTgt spid="426014"/>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26015"/>
                                        </p:tgtEl>
                                        <p:attrNameLst>
                                          <p:attrName>style.visibility</p:attrName>
                                        </p:attrNameLst>
                                      </p:cBhvr>
                                      <p:to>
                                        <p:strVal val="visible"/>
                                      </p:to>
                                    </p:set>
                                    <p:animEffect transition="in" filter="dissolve">
                                      <p:cBhvr>
                                        <p:cTn id="90" dur="500"/>
                                        <p:tgtEl>
                                          <p:spTgt spid="426015"/>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426016"/>
                                        </p:tgtEl>
                                        <p:attrNameLst>
                                          <p:attrName>style.visibility</p:attrName>
                                        </p:attrNameLst>
                                      </p:cBhvr>
                                      <p:to>
                                        <p:strVal val="visible"/>
                                      </p:to>
                                    </p:set>
                                    <p:animEffect transition="in" filter="dissolve">
                                      <p:cBhvr>
                                        <p:cTn id="93" dur="500"/>
                                        <p:tgtEl>
                                          <p:spTgt spid="426016"/>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26017"/>
                                        </p:tgtEl>
                                        <p:attrNameLst>
                                          <p:attrName>style.visibility</p:attrName>
                                        </p:attrNameLst>
                                      </p:cBhvr>
                                      <p:to>
                                        <p:strVal val="visible"/>
                                      </p:to>
                                    </p:set>
                                    <p:animEffect transition="in" filter="dissolve">
                                      <p:cBhvr>
                                        <p:cTn id="96" dur="500"/>
                                        <p:tgtEl>
                                          <p:spTgt spid="426017"/>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426018"/>
                                        </p:tgtEl>
                                        <p:attrNameLst>
                                          <p:attrName>style.visibility</p:attrName>
                                        </p:attrNameLst>
                                      </p:cBhvr>
                                      <p:to>
                                        <p:strVal val="visible"/>
                                      </p:to>
                                    </p:set>
                                    <p:animEffect transition="in" filter="dissolve">
                                      <p:cBhvr>
                                        <p:cTn id="99" dur="500"/>
                                        <p:tgtEl>
                                          <p:spTgt spid="426018"/>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26019"/>
                                        </p:tgtEl>
                                        <p:attrNameLst>
                                          <p:attrName>style.visibility</p:attrName>
                                        </p:attrNameLst>
                                      </p:cBhvr>
                                      <p:to>
                                        <p:strVal val="visible"/>
                                      </p:to>
                                    </p:set>
                                    <p:animEffect transition="in" filter="dissolve">
                                      <p:cBhvr>
                                        <p:cTn id="102" dur="500"/>
                                        <p:tgtEl>
                                          <p:spTgt spid="426019"/>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426020"/>
                                        </p:tgtEl>
                                        <p:attrNameLst>
                                          <p:attrName>style.visibility</p:attrName>
                                        </p:attrNameLst>
                                      </p:cBhvr>
                                      <p:to>
                                        <p:strVal val="visible"/>
                                      </p:to>
                                    </p:set>
                                    <p:animEffect transition="in" filter="dissolve">
                                      <p:cBhvr>
                                        <p:cTn id="105" dur="500"/>
                                        <p:tgtEl>
                                          <p:spTgt spid="426020"/>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426021"/>
                                        </p:tgtEl>
                                        <p:attrNameLst>
                                          <p:attrName>style.visibility</p:attrName>
                                        </p:attrNameLst>
                                      </p:cBhvr>
                                      <p:to>
                                        <p:strVal val="visible"/>
                                      </p:to>
                                    </p:set>
                                    <p:animEffect transition="in" filter="dissolve">
                                      <p:cBhvr>
                                        <p:cTn id="108" dur="500"/>
                                        <p:tgtEl>
                                          <p:spTgt spid="426021"/>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426022"/>
                                        </p:tgtEl>
                                        <p:attrNameLst>
                                          <p:attrName>style.visibility</p:attrName>
                                        </p:attrNameLst>
                                      </p:cBhvr>
                                      <p:to>
                                        <p:strVal val="visible"/>
                                      </p:to>
                                    </p:set>
                                    <p:animEffect transition="in" filter="dissolve">
                                      <p:cBhvr>
                                        <p:cTn id="111" dur="500"/>
                                        <p:tgtEl>
                                          <p:spTgt spid="426022"/>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426023"/>
                                        </p:tgtEl>
                                        <p:attrNameLst>
                                          <p:attrName>style.visibility</p:attrName>
                                        </p:attrNameLst>
                                      </p:cBhvr>
                                      <p:to>
                                        <p:strVal val="visible"/>
                                      </p:to>
                                    </p:set>
                                    <p:animEffect transition="in" filter="dissolve">
                                      <p:cBhvr>
                                        <p:cTn id="114" dur="500"/>
                                        <p:tgtEl>
                                          <p:spTgt spid="42602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426024"/>
                                        </p:tgtEl>
                                        <p:attrNameLst>
                                          <p:attrName>style.visibility</p:attrName>
                                        </p:attrNameLst>
                                      </p:cBhvr>
                                      <p:to>
                                        <p:strVal val="visible"/>
                                      </p:to>
                                    </p:set>
                                    <p:animEffect transition="in" filter="dissolve">
                                      <p:cBhvr>
                                        <p:cTn id="117" dur="500"/>
                                        <p:tgtEl>
                                          <p:spTgt spid="426024"/>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426025"/>
                                        </p:tgtEl>
                                        <p:attrNameLst>
                                          <p:attrName>style.visibility</p:attrName>
                                        </p:attrNameLst>
                                      </p:cBhvr>
                                      <p:to>
                                        <p:strVal val="visible"/>
                                      </p:to>
                                    </p:set>
                                    <p:animEffect transition="in" filter="dissolve">
                                      <p:cBhvr>
                                        <p:cTn id="120" dur="500"/>
                                        <p:tgtEl>
                                          <p:spTgt spid="426025"/>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426026"/>
                                        </p:tgtEl>
                                        <p:attrNameLst>
                                          <p:attrName>style.visibility</p:attrName>
                                        </p:attrNameLst>
                                      </p:cBhvr>
                                      <p:to>
                                        <p:strVal val="visible"/>
                                      </p:to>
                                    </p:set>
                                    <p:animEffect transition="in" filter="dissolve">
                                      <p:cBhvr>
                                        <p:cTn id="123" dur="500"/>
                                        <p:tgtEl>
                                          <p:spTgt spid="42602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426027"/>
                                        </p:tgtEl>
                                        <p:attrNameLst>
                                          <p:attrName>style.visibility</p:attrName>
                                        </p:attrNameLst>
                                      </p:cBhvr>
                                      <p:to>
                                        <p:strVal val="visible"/>
                                      </p:to>
                                    </p:set>
                                    <p:animEffect transition="in" filter="dissolve">
                                      <p:cBhvr>
                                        <p:cTn id="126" dur="500"/>
                                        <p:tgtEl>
                                          <p:spTgt spid="42602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26028"/>
                                        </p:tgtEl>
                                        <p:attrNameLst>
                                          <p:attrName>style.visibility</p:attrName>
                                        </p:attrNameLst>
                                      </p:cBhvr>
                                      <p:to>
                                        <p:strVal val="visible"/>
                                      </p:to>
                                    </p:set>
                                    <p:animEffect transition="in" filter="dissolve">
                                      <p:cBhvr>
                                        <p:cTn id="129" dur="500"/>
                                        <p:tgtEl>
                                          <p:spTgt spid="42602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26029"/>
                                        </p:tgtEl>
                                        <p:attrNameLst>
                                          <p:attrName>style.visibility</p:attrName>
                                        </p:attrNameLst>
                                      </p:cBhvr>
                                      <p:to>
                                        <p:strVal val="visible"/>
                                      </p:to>
                                    </p:set>
                                    <p:animEffect transition="in" filter="dissolve">
                                      <p:cBhvr>
                                        <p:cTn id="132" dur="500"/>
                                        <p:tgtEl>
                                          <p:spTgt spid="42602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26030"/>
                                        </p:tgtEl>
                                        <p:attrNameLst>
                                          <p:attrName>style.visibility</p:attrName>
                                        </p:attrNameLst>
                                      </p:cBhvr>
                                      <p:to>
                                        <p:strVal val="visible"/>
                                      </p:to>
                                    </p:set>
                                    <p:animEffect transition="in" filter="dissolve">
                                      <p:cBhvr>
                                        <p:cTn id="135" dur="500"/>
                                        <p:tgtEl>
                                          <p:spTgt spid="42603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26031"/>
                                        </p:tgtEl>
                                        <p:attrNameLst>
                                          <p:attrName>style.visibility</p:attrName>
                                        </p:attrNameLst>
                                      </p:cBhvr>
                                      <p:to>
                                        <p:strVal val="visible"/>
                                      </p:to>
                                    </p:set>
                                    <p:animEffect transition="in" filter="dissolve">
                                      <p:cBhvr>
                                        <p:cTn id="138" dur="500"/>
                                        <p:tgtEl>
                                          <p:spTgt spid="42603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26032"/>
                                        </p:tgtEl>
                                        <p:attrNameLst>
                                          <p:attrName>style.visibility</p:attrName>
                                        </p:attrNameLst>
                                      </p:cBhvr>
                                      <p:to>
                                        <p:strVal val="visible"/>
                                      </p:to>
                                    </p:set>
                                    <p:animEffect transition="in" filter="dissolve">
                                      <p:cBhvr>
                                        <p:cTn id="141" dur="500"/>
                                        <p:tgtEl>
                                          <p:spTgt spid="42603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26033"/>
                                        </p:tgtEl>
                                        <p:attrNameLst>
                                          <p:attrName>style.visibility</p:attrName>
                                        </p:attrNameLst>
                                      </p:cBhvr>
                                      <p:to>
                                        <p:strVal val="visible"/>
                                      </p:to>
                                    </p:set>
                                    <p:animEffect transition="in" filter="dissolve">
                                      <p:cBhvr>
                                        <p:cTn id="144" dur="500"/>
                                        <p:tgtEl>
                                          <p:spTgt spid="42603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426034"/>
                                        </p:tgtEl>
                                        <p:attrNameLst>
                                          <p:attrName>style.visibility</p:attrName>
                                        </p:attrNameLst>
                                      </p:cBhvr>
                                      <p:to>
                                        <p:strVal val="visible"/>
                                      </p:to>
                                    </p:set>
                                    <p:animEffect transition="in" filter="dissolve">
                                      <p:cBhvr>
                                        <p:cTn id="147" dur="500"/>
                                        <p:tgtEl>
                                          <p:spTgt spid="42603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426035"/>
                                        </p:tgtEl>
                                        <p:attrNameLst>
                                          <p:attrName>style.visibility</p:attrName>
                                        </p:attrNameLst>
                                      </p:cBhvr>
                                      <p:to>
                                        <p:strVal val="visible"/>
                                      </p:to>
                                    </p:set>
                                    <p:animEffect transition="in" filter="dissolve">
                                      <p:cBhvr>
                                        <p:cTn id="150" dur="500"/>
                                        <p:tgtEl>
                                          <p:spTgt spid="42603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426036"/>
                                        </p:tgtEl>
                                        <p:attrNameLst>
                                          <p:attrName>style.visibility</p:attrName>
                                        </p:attrNameLst>
                                      </p:cBhvr>
                                      <p:to>
                                        <p:strVal val="visible"/>
                                      </p:to>
                                    </p:set>
                                    <p:animEffect transition="in" filter="dissolve">
                                      <p:cBhvr>
                                        <p:cTn id="153" dur="500"/>
                                        <p:tgtEl>
                                          <p:spTgt spid="42603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426037"/>
                                        </p:tgtEl>
                                        <p:attrNameLst>
                                          <p:attrName>style.visibility</p:attrName>
                                        </p:attrNameLst>
                                      </p:cBhvr>
                                      <p:to>
                                        <p:strVal val="visible"/>
                                      </p:to>
                                    </p:set>
                                    <p:animEffect transition="in" filter="dissolve">
                                      <p:cBhvr>
                                        <p:cTn id="156" dur="500"/>
                                        <p:tgtEl>
                                          <p:spTgt spid="426037"/>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426038"/>
                                        </p:tgtEl>
                                        <p:attrNameLst>
                                          <p:attrName>style.visibility</p:attrName>
                                        </p:attrNameLst>
                                      </p:cBhvr>
                                      <p:to>
                                        <p:strVal val="visible"/>
                                      </p:to>
                                    </p:set>
                                    <p:animEffect transition="in" filter="dissolve">
                                      <p:cBhvr>
                                        <p:cTn id="159" dur="500"/>
                                        <p:tgtEl>
                                          <p:spTgt spid="426038"/>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426039"/>
                                        </p:tgtEl>
                                        <p:attrNameLst>
                                          <p:attrName>style.visibility</p:attrName>
                                        </p:attrNameLst>
                                      </p:cBhvr>
                                      <p:to>
                                        <p:strVal val="visible"/>
                                      </p:to>
                                    </p:set>
                                    <p:animEffect transition="in" filter="dissolve">
                                      <p:cBhvr>
                                        <p:cTn id="162" dur="500"/>
                                        <p:tgtEl>
                                          <p:spTgt spid="426039"/>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426040"/>
                                        </p:tgtEl>
                                        <p:attrNameLst>
                                          <p:attrName>style.visibility</p:attrName>
                                        </p:attrNameLst>
                                      </p:cBhvr>
                                      <p:to>
                                        <p:strVal val="visible"/>
                                      </p:to>
                                    </p:set>
                                    <p:animEffect transition="in" filter="dissolve">
                                      <p:cBhvr>
                                        <p:cTn id="165" dur="500"/>
                                        <p:tgtEl>
                                          <p:spTgt spid="426040"/>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426041"/>
                                        </p:tgtEl>
                                        <p:attrNameLst>
                                          <p:attrName>style.visibility</p:attrName>
                                        </p:attrNameLst>
                                      </p:cBhvr>
                                      <p:to>
                                        <p:strVal val="visible"/>
                                      </p:to>
                                    </p:set>
                                    <p:animEffect transition="in" filter="dissolve">
                                      <p:cBhvr>
                                        <p:cTn id="168" dur="500"/>
                                        <p:tgtEl>
                                          <p:spTgt spid="426041"/>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426042"/>
                                        </p:tgtEl>
                                        <p:attrNameLst>
                                          <p:attrName>style.visibility</p:attrName>
                                        </p:attrNameLst>
                                      </p:cBhvr>
                                      <p:to>
                                        <p:strVal val="visible"/>
                                      </p:to>
                                    </p:set>
                                    <p:animEffect transition="in" filter="dissolve">
                                      <p:cBhvr>
                                        <p:cTn id="171" dur="500"/>
                                        <p:tgtEl>
                                          <p:spTgt spid="426042"/>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426043"/>
                                        </p:tgtEl>
                                        <p:attrNameLst>
                                          <p:attrName>style.visibility</p:attrName>
                                        </p:attrNameLst>
                                      </p:cBhvr>
                                      <p:to>
                                        <p:strVal val="visible"/>
                                      </p:to>
                                    </p:set>
                                    <p:animEffect transition="in" filter="dissolve">
                                      <p:cBhvr>
                                        <p:cTn id="174" dur="500"/>
                                        <p:tgtEl>
                                          <p:spTgt spid="426043"/>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426044"/>
                                        </p:tgtEl>
                                        <p:attrNameLst>
                                          <p:attrName>style.visibility</p:attrName>
                                        </p:attrNameLst>
                                      </p:cBhvr>
                                      <p:to>
                                        <p:strVal val="visible"/>
                                      </p:to>
                                    </p:set>
                                    <p:animEffect transition="in" filter="dissolve">
                                      <p:cBhvr>
                                        <p:cTn id="177" dur="500"/>
                                        <p:tgtEl>
                                          <p:spTgt spid="426044"/>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426045"/>
                                        </p:tgtEl>
                                        <p:attrNameLst>
                                          <p:attrName>style.visibility</p:attrName>
                                        </p:attrNameLst>
                                      </p:cBhvr>
                                      <p:to>
                                        <p:strVal val="visible"/>
                                      </p:to>
                                    </p:set>
                                    <p:animEffect transition="in" filter="dissolve">
                                      <p:cBhvr>
                                        <p:cTn id="180" dur="500"/>
                                        <p:tgtEl>
                                          <p:spTgt spid="426045"/>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426046"/>
                                        </p:tgtEl>
                                        <p:attrNameLst>
                                          <p:attrName>style.visibility</p:attrName>
                                        </p:attrNameLst>
                                      </p:cBhvr>
                                      <p:to>
                                        <p:strVal val="visible"/>
                                      </p:to>
                                    </p:set>
                                    <p:animEffect transition="in" filter="dissolve">
                                      <p:cBhvr>
                                        <p:cTn id="183" dur="500"/>
                                        <p:tgtEl>
                                          <p:spTgt spid="42604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426047"/>
                                        </p:tgtEl>
                                        <p:attrNameLst>
                                          <p:attrName>style.visibility</p:attrName>
                                        </p:attrNameLst>
                                      </p:cBhvr>
                                      <p:to>
                                        <p:strVal val="visible"/>
                                      </p:to>
                                    </p:set>
                                    <p:animEffect transition="in" filter="dissolve">
                                      <p:cBhvr>
                                        <p:cTn id="186" dur="500"/>
                                        <p:tgtEl>
                                          <p:spTgt spid="426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p:bldP spid="425989" grpId="0"/>
      <p:bldP spid="425990" grpId="0"/>
      <p:bldP spid="425991" grpId="0" animBg="1"/>
      <p:bldP spid="425992" grpId="0" animBg="1"/>
      <p:bldP spid="425993" grpId="0" animBg="1"/>
      <p:bldP spid="425994" grpId="0" animBg="1"/>
      <p:bldP spid="425995" grpId="0" animBg="1"/>
      <p:bldP spid="425996" grpId="0" animBg="1"/>
      <p:bldP spid="425997" grpId="0" animBg="1"/>
      <p:bldP spid="425998" grpId="0" animBg="1"/>
      <p:bldP spid="425999" grpId="0" animBg="1"/>
      <p:bldP spid="426000" grpId="0" animBg="1"/>
      <p:bldP spid="426001" grpId="0" animBg="1"/>
      <p:bldP spid="426002" grpId="0" animBg="1"/>
      <p:bldP spid="426003" grpId="0" animBg="1"/>
      <p:bldP spid="426004" grpId="0" animBg="1"/>
      <p:bldP spid="426005" grpId="0" animBg="1"/>
      <p:bldP spid="426006" grpId="0"/>
      <p:bldP spid="426007" grpId="0"/>
      <p:bldP spid="426008" grpId="0"/>
      <p:bldP spid="426009" grpId="0"/>
      <p:bldP spid="426010" grpId="0" animBg="1"/>
      <p:bldP spid="426011" grpId="0" animBg="1"/>
      <p:bldP spid="426012" grpId="0" animBg="1"/>
      <p:bldP spid="426013" grpId="0" animBg="1"/>
      <p:bldP spid="426014" grpId="0" animBg="1"/>
      <p:bldP spid="426015" grpId="0" animBg="1"/>
      <p:bldP spid="426016" grpId="0" animBg="1"/>
      <p:bldP spid="426017" grpId="0" animBg="1"/>
      <p:bldP spid="426018" grpId="0" animBg="1"/>
      <p:bldP spid="426019" grpId="0" animBg="1"/>
      <p:bldP spid="426020" grpId="0" animBg="1"/>
      <p:bldP spid="426021" grpId="0" animBg="1"/>
      <p:bldP spid="426022" grpId="0" animBg="1"/>
      <p:bldP spid="426023" grpId="0" animBg="1"/>
      <p:bldP spid="426024" grpId="0" animBg="1"/>
      <p:bldP spid="426025" grpId="0" animBg="1"/>
      <p:bldP spid="426026" grpId="0" animBg="1"/>
      <p:bldP spid="426027" grpId="0" animBg="1"/>
      <p:bldP spid="426028" grpId="0" animBg="1"/>
      <p:bldP spid="426029" grpId="0" animBg="1"/>
      <p:bldP spid="426030" grpId="0" animBg="1"/>
      <p:bldP spid="426031" grpId="0" animBg="1"/>
      <p:bldP spid="426032" grpId="0" animBg="1"/>
      <p:bldP spid="426033" grpId="0" animBg="1"/>
      <p:bldP spid="426034" grpId="0"/>
      <p:bldP spid="426035" grpId="0"/>
      <p:bldP spid="426036" grpId="0"/>
      <p:bldP spid="426037" grpId="0"/>
      <p:bldP spid="426038" grpId="0"/>
      <p:bldP spid="426039" grpId="0"/>
      <p:bldP spid="426040" grpId="0"/>
      <p:bldP spid="426041" grpId="0"/>
      <p:bldP spid="426042" grpId="0"/>
      <p:bldP spid="426043" grpId="0"/>
      <p:bldP spid="426044" grpId="0"/>
      <p:bldP spid="426045" grpId="0"/>
      <p:bldP spid="426046" grpId="0" animBg="1"/>
      <p:bldP spid="42604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1" name="Rectangle 3"/>
          <p:cNvSpPr>
            <a:spLocks noChangeArrowheads="1"/>
          </p:cNvSpPr>
          <p:nvPr/>
        </p:nvSpPr>
        <p:spPr bwMode="auto">
          <a:xfrm>
            <a:off x="1525588" y="1598613"/>
            <a:ext cx="34274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Refer to the algorithm to locate the parent of the new node to be inserted.</a:t>
            </a:r>
          </a:p>
        </p:txBody>
      </p:sp>
      <p:sp>
        <p:nvSpPr>
          <p:cNvPr id="744453" name="Text Box 5"/>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744454" name="Line 6"/>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55" name="Line 7"/>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56" name="Line 8"/>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57" name="Line 9"/>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58" name="Line 10"/>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59" name="Rectangle 11"/>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60" name="Line 12"/>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61" name="Rectangle 13"/>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62" name="Rectangle 14"/>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63" name="Rectangle 15"/>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64" name="Line 16"/>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65" name="Rectangle 17"/>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66" name="Rectangle 18"/>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67" name="Rectangle 19"/>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68" name="Rectangle 20"/>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69" name="Text Box 21"/>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744470" name="Text Box 22"/>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744471" name="Text Box 23"/>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744472" name="Text Box 24"/>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744473" name="Line 25"/>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74" name="Line 26"/>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75" name="Line 27"/>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76" name="Line 28"/>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77" name="Line 29"/>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78" name="Line 30"/>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79" name="Line 31"/>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80" name="Line 32"/>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81" name="Line 33"/>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82" name="Line 34"/>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83" name="Line 35"/>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84" name="Line 36"/>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85" name="Line 37"/>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86" name="Line 38"/>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87" name="Line 39"/>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88" name="Line 40"/>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489" name="Rectangle 41"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90" name="Rectangle 42"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91" name="Rectangle 43"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92" name="Rectangle 44"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93" name="Rectangle 45"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94" name="Rectangle 46"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95" name="Rectangle 47"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96" name="Rectangle 48"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97" name="Text Box 49"/>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744498" name="Text Box 50"/>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744499" name="Text Box 51"/>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744500" name="Text Box 52"/>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744501" name="Text Box 53"/>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44502" name="Text Box 54"/>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44503" name="Text Box 55"/>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44504" name="Text Box 56"/>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44505" name="Text Box 57"/>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44506" name="Text Box 58"/>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44507" name="Text Box 59"/>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44508" name="Text Box 60"/>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44509" name="Line 61"/>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510" name="Text Box 62"/>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744513" name="Text Box 65"/>
          <p:cNvSpPr txBox="1">
            <a:spLocks noChangeArrowheads="1"/>
          </p:cNvSpPr>
          <p:nvPr/>
        </p:nvSpPr>
        <p:spPr bwMode="auto">
          <a:xfrm>
            <a:off x="762000" y="1795463"/>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744514" name="Text Box 66"/>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4, 5, and 6 until currentNode becomes NULL</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value of the new node is less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left child</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744516" name="Text Box 68"/>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44451">
                                            <p:txEl>
                                              <p:pRg st="0" end="0"/>
                                            </p:txEl>
                                          </p:spTgt>
                                        </p:tgtEl>
                                        <p:attrNameLst>
                                          <p:attrName>style.visibility</p:attrName>
                                        </p:attrNameLst>
                                      </p:cBhvr>
                                      <p:to>
                                        <p:strVal val="visible"/>
                                      </p:to>
                                    </p:set>
                                    <p:animEffect transition="in" filter="dissolve">
                                      <p:cBhvr>
                                        <p:cTn id="7" dur="500"/>
                                        <p:tgtEl>
                                          <p:spTgt spid="744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744451">
                                            <p:txEl>
                                              <p:pRg st="0" end="0"/>
                                            </p:txEl>
                                          </p:spTgt>
                                        </p:tgtEl>
                                      </p:cBhvr>
                                    </p:animEffect>
                                    <p:set>
                                      <p:cBhvr>
                                        <p:cTn id="12" dur="1" fill="hold">
                                          <p:stCondLst>
                                            <p:cond delay="499"/>
                                          </p:stCondLst>
                                        </p:cTn>
                                        <p:tgtEl>
                                          <p:spTgt spid="744451">
                                            <p:txEl>
                                              <p:pRg st="0" end="0"/>
                                            </p:txEl>
                                          </p:spTgt>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744513">
                                            <p:txEl>
                                              <p:pRg st="0" end="0"/>
                                            </p:txEl>
                                          </p:spTgt>
                                        </p:tgtEl>
                                        <p:attrNameLst>
                                          <p:attrName>style.visibility</p:attrName>
                                        </p:attrNameLst>
                                      </p:cBhvr>
                                      <p:to>
                                        <p:strVal val="visible"/>
                                      </p:to>
                                    </p:set>
                                    <p:animEffect transition="in" filter="dissolve">
                                      <p:cBhvr>
                                        <p:cTn id="15" dur="500"/>
                                        <p:tgtEl>
                                          <p:spTgt spid="7445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8" name="Text Box 6"/>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428039" name="Line 7"/>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40" name="Line 8"/>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41" name="Line 9"/>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42" name="Line 10"/>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43" name="Line 11"/>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44" name="Rectangle 12"/>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45" name="Line 13"/>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46" name="Rectangle 14"/>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47" name="Rectangle 15"/>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48" name="Rectangle 16"/>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49" name="Line 17"/>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50" name="Rectangle 18"/>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51" name="Rectangle 19"/>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52" name="Rectangle 20"/>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53" name="Rectangle 21"/>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54" name="Text Box 22"/>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428055" name="Text Box 23"/>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428056" name="Text Box 24"/>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428057" name="Text Box 25"/>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428058" name="Line 26"/>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59" name="Line 27"/>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60" name="Line 28"/>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61" name="Line 29"/>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62" name="Line 30"/>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63" name="Line 31"/>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64" name="Line 32"/>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65" name="Line 33"/>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66" name="Line 34"/>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67" name="Line 35"/>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68" name="Line 36"/>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69" name="Line 37"/>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70" name="Line 38"/>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71" name="Line 39"/>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72" name="Line 40"/>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73" name="Line 41"/>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74" name="Rectangle 42"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75" name="Rectangle 43"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76" name="Rectangle 44"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77" name="Rectangle 45"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78" name="Rectangle 46"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79" name="Rectangle 47"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80" name="Rectangle 48"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81" name="Rectangle 49"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82" name="Text Box 50"/>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428083" name="Text Box 51"/>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428084" name="Text Box 52"/>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428085" name="Text Box 53"/>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428086" name="Text Box 54"/>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28087" name="Text Box 55"/>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28088" name="Text Box 56"/>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28089" name="Text Box 57"/>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28090" name="Text Box 58"/>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28091" name="Text Box 59"/>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28092" name="Text Box 60"/>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28093" name="Text Box 61"/>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28094" name="Line 62"/>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95" name="Text Box 63"/>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428096" name="Line 64"/>
          <p:cNvSpPr>
            <a:spLocks noChangeShapeType="1"/>
          </p:cNvSpPr>
          <p:nvPr/>
        </p:nvSpPr>
        <p:spPr bwMode="auto">
          <a:xfrm>
            <a:off x="2590800" y="3548063"/>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8097" name="Text Box 65"/>
          <p:cNvSpPr txBox="1">
            <a:spLocks noChangeArrowheads="1"/>
          </p:cNvSpPr>
          <p:nvPr/>
        </p:nvSpPr>
        <p:spPr bwMode="auto">
          <a:xfrm>
            <a:off x="1371600" y="339566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428099" name="Text Box 67"/>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rgbClr val="CC0000"/>
                </a:solidFill>
              </a:rPr>
              <a:t>Mark the root node as currentNode</a:t>
            </a:r>
          </a:p>
          <a:p>
            <a:pPr>
              <a:buFontTx/>
              <a:buAutoNum type="arabicPeriod"/>
            </a:pPr>
            <a:endParaRPr lang="en-US" sz="1200">
              <a:solidFill>
                <a:srgbClr val="CC0000"/>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4, 5, and 6 until currentNode becomes NULL</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value of the new node is less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left child</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428101" name="Text Box 69"/>
          <p:cNvSpPr txBox="1">
            <a:spLocks noChangeArrowheads="1"/>
          </p:cNvSpPr>
          <p:nvPr/>
        </p:nvSpPr>
        <p:spPr bwMode="auto">
          <a:xfrm>
            <a:off x="762000" y="1795463"/>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428102" name="Text Box 70"/>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8096"/>
                                        </p:tgtEl>
                                        <p:attrNameLst>
                                          <p:attrName>style.visibility</p:attrName>
                                        </p:attrNameLst>
                                      </p:cBhvr>
                                      <p:to>
                                        <p:strVal val="visible"/>
                                      </p:to>
                                    </p:set>
                                    <p:animEffect transition="in" filter="dissolve">
                                      <p:cBhvr>
                                        <p:cTn id="7" dur="500"/>
                                        <p:tgtEl>
                                          <p:spTgt spid="42809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28097"/>
                                        </p:tgtEl>
                                        <p:attrNameLst>
                                          <p:attrName>style.visibility</p:attrName>
                                        </p:attrNameLst>
                                      </p:cBhvr>
                                      <p:to>
                                        <p:strVal val="visible"/>
                                      </p:to>
                                    </p:set>
                                    <p:animEffect transition="in" filter="dissolve">
                                      <p:cBhvr>
                                        <p:cTn id="10" dur="500"/>
                                        <p:tgtEl>
                                          <p:spTgt spid="428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96" grpId="0" animBg="1"/>
      <p:bldP spid="42809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5" name="Text Box 65"/>
          <p:cNvSpPr txBox="1">
            <a:spLocks noChangeArrowheads="1"/>
          </p:cNvSpPr>
          <p:nvPr/>
        </p:nvSpPr>
        <p:spPr bwMode="auto">
          <a:xfrm>
            <a:off x="1371600" y="339566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430146" name="Text Box 66"/>
          <p:cNvSpPr txBox="1">
            <a:spLocks noChangeArrowheads="1"/>
          </p:cNvSpPr>
          <p:nvPr/>
        </p:nvSpPr>
        <p:spPr bwMode="auto">
          <a:xfrm>
            <a:off x="1371600" y="3014663"/>
            <a:ext cx="1752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 = NULL</a:t>
            </a:r>
          </a:p>
        </p:txBody>
      </p:sp>
      <p:sp>
        <p:nvSpPr>
          <p:cNvPr id="430153" name="Text Box 73"/>
          <p:cNvSpPr txBox="1">
            <a:spLocks noChangeArrowheads="1"/>
          </p:cNvSpPr>
          <p:nvPr/>
        </p:nvSpPr>
        <p:spPr bwMode="auto">
          <a:xfrm>
            <a:off x="762000" y="1792288"/>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430154" name="Text Box 74"/>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
        <p:nvSpPr>
          <p:cNvPr id="430155" name="Text Box 75"/>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rgbClr val="CC0000"/>
                </a:solidFill>
              </a:rPr>
              <a:t>Make parent point to NULL</a:t>
            </a:r>
          </a:p>
          <a:p>
            <a:pPr>
              <a:buFontTx/>
              <a:buAutoNum type="arabicPeriod"/>
            </a:pPr>
            <a:endParaRPr lang="en-US" sz="1200">
              <a:solidFill>
                <a:srgbClr val="CC0000"/>
              </a:solidFill>
            </a:endParaRPr>
          </a:p>
          <a:p>
            <a:pPr>
              <a:buFontTx/>
              <a:buAutoNum type="arabicPeriod"/>
            </a:pPr>
            <a:r>
              <a:rPr lang="en-US" sz="1200">
                <a:solidFill>
                  <a:schemeClr val="accent2"/>
                </a:solidFill>
              </a:rPr>
              <a:t>Repeat steps 4, 5, and 6 until currentNode becomes NULL</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value of the new node is less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left child</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latin typeface="Arial Unicode MS" pitchFamily="34" charset="-128"/>
            </a:endParaRPr>
          </a:p>
        </p:txBody>
      </p:sp>
      <p:sp>
        <p:nvSpPr>
          <p:cNvPr id="430156" name="Text Box 76"/>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430157" name="Line 77"/>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58" name="Line 78"/>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59" name="Line 79"/>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60" name="Line 80"/>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61" name="Line 81"/>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62" name="Rectangle 82"/>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3" name="Line 83"/>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64" name="Rectangle 84"/>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5" name="Rectangle 85"/>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6" name="Rectangle 86"/>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7" name="Line 87"/>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68" name="Rectangle 88"/>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9" name="Rectangle 89"/>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70" name="Rectangle 90"/>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71" name="Rectangle 91"/>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72" name="Text Box 92"/>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430173" name="Text Box 93"/>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430174" name="Text Box 94"/>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430175" name="Text Box 95"/>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430176" name="Line 96"/>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77" name="Line 97"/>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78" name="Line 98"/>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79" name="Line 99"/>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80" name="Line 100"/>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81" name="Line 101"/>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82" name="Line 102"/>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83" name="Line 103"/>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84" name="Line 104"/>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85" name="Line 105"/>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86" name="Line 106"/>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87" name="Line 107"/>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88" name="Line 108"/>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89" name="Line 109"/>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90" name="Line 110"/>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91" name="Line 111"/>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92" name="Rectangle 112"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3" name="Rectangle 113"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4" name="Rectangle 114"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5" name="Rectangle 115"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6" name="Rectangle 116"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7" name="Rectangle 117"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8" name="Rectangle 118"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9" name="Rectangle 119"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00" name="Text Box 120"/>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430201" name="Text Box 121"/>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430202" name="Text Box 122"/>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430203" name="Text Box 123"/>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430204" name="Text Box 124"/>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0205" name="Text Box 125"/>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0206" name="Text Box 126"/>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0207" name="Text Box 127"/>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0208" name="Text Box 128"/>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0209" name="Text Box 129"/>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0210" name="Text Box 130"/>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0211" name="Text Box 131"/>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0212" name="Line 132"/>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13" name="Text Box 133"/>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430214" name="Line 134"/>
          <p:cNvSpPr>
            <a:spLocks noChangeShapeType="1"/>
          </p:cNvSpPr>
          <p:nvPr/>
        </p:nvSpPr>
        <p:spPr bwMode="auto">
          <a:xfrm>
            <a:off x="2590800" y="3548063"/>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146"/>
                                        </p:tgtEl>
                                        <p:attrNameLst>
                                          <p:attrName>style.visibility</p:attrName>
                                        </p:attrNameLst>
                                      </p:cBhvr>
                                      <p:to>
                                        <p:strVal val="visible"/>
                                      </p:to>
                                    </p:set>
                                    <p:animEffect transition="in" filter="dissolve">
                                      <p:cBhvr>
                                        <p:cTn id="7" dur="500"/>
                                        <p:tgtEl>
                                          <p:spTgt spid="430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93" name="Text Box 65"/>
          <p:cNvSpPr txBox="1">
            <a:spLocks noChangeArrowheads="1"/>
          </p:cNvSpPr>
          <p:nvPr/>
        </p:nvSpPr>
        <p:spPr bwMode="auto">
          <a:xfrm>
            <a:off x="1371600" y="3022600"/>
            <a:ext cx="1752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 = NULL</a:t>
            </a:r>
          </a:p>
        </p:txBody>
      </p:sp>
      <p:sp>
        <p:nvSpPr>
          <p:cNvPr id="432199" name="Text Box 71"/>
          <p:cNvSpPr txBox="1">
            <a:spLocks noChangeArrowheads="1"/>
          </p:cNvSpPr>
          <p:nvPr/>
        </p:nvSpPr>
        <p:spPr bwMode="auto">
          <a:xfrm>
            <a:off x="762000" y="1792288"/>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432200" name="Text Box 7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
        <p:nvSpPr>
          <p:cNvPr id="432201" name="Text Box 73"/>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rgbClr val="CC0000"/>
                </a:solidFill>
              </a:rPr>
              <a:t>Repeat steps 4, 5, and 6 until currentNode becomes NULL</a:t>
            </a:r>
          </a:p>
          <a:p>
            <a:pPr>
              <a:buFontTx/>
              <a:buAutoNum type="arabicPeriod"/>
            </a:pPr>
            <a:endParaRPr lang="en-US" sz="1200">
              <a:solidFill>
                <a:srgbClr val="CC0000"/>
              </a:solidFill>
            </a:endParaRPr>
          </a:p>
          <a:p>
            <a:pPr>
              <a:buFontTx/>
              <a:buAutoNum type="arabicPeriod"/>
            </a:pPr>
            <a:r>
              <a:rPr lang="en-US" sz="1200">
                <a:solidFill>
                  <a:schemeClr val="accent2"/>
                </a:solidFill>
              </a:rPr>
              <a:t>Make parent point to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value of the new node is less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left child</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432202" name="Text Box 74"/>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432203" name="Line 75"/>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04" name="Line 76"/>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05" name="Line 77"/>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06" name="Line 78"/>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07" name="Line 79"/>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08" name="Rectangle 80"/>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09" name="Line 81"/>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10" name="Rectangle 82"/>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11" name="Rectangle 83"/>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12" name="Rectangle 84"/>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13" name="Line 85"/>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14" name="Rectangle 86"/>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15" name="Rectangle 87"/>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16" name="Rectangle 88"/>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17" name="Rectangle 89"/>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18" name="Text Box 90"/>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432219" name="Text Box 91"/>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432220" name="Text Box 92"/>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432221" name="Text Box 93"/>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432222" name="Line 94"/>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23" name="Line 95"/>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24" name="Line 96"/>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25" name="Line 97"/>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26" name="Line 98"/>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27" name="Line 99"/>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28" name="Line 100"/>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29" name="Line 101"/>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30" name="Line 102"/>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31" name="Line 103"/>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32" name="Line 104"/>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33" name="Line 105"/>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34" name="Line 106"/>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35" name="Line 107"/>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36" name="Line 108"/>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37" name="Line 109"/>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38" name="Rectangle 110"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39" name="Rectangle 111"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40" name="Rectangle 112"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41" name="Rectangle 113"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42" name="Rectangle 114"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43" name="Rectangle 115"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44" name="Rectangle 116"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45" name="Rectangle 117"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246" name="Text Box 118"/>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432247" name="Text Box 119"/>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432248" name="Text Box 120"/>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432249" name="Text Box 121"/>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432250" name="Text Box 122"/>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2251" name="Text Box 123"/>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2252" name="Text Box 124"/>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2253" name="Text Box 125"/>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2254" name="Text Box 126"/>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2255" name="Text Box 127"/>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2256" name="Text Box 128"/>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2257" name="Text Box 129"/>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2258" name="Line 130"/>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259" name="Text Box 131"/>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432260" name="Text Box 132"/>
          <p:cNvSpPr txBox="1">
            <a:spLocks noChangeArrowheads="1"/>
          </p:cNvSpPr>
          <p:nvPr/>
        </p:nvSpPr>
        <p:spPr bwMode="auto">
          <a:xfrm>
            <a:off x="1371600" y="3392488"/>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432261" name="Line 133"/>
          <p:cNvSpPr>
            <a:spLocks noChangeShapeType="1"/>
          </p:cNvSpPr>
          <p:nvPr/>
        </p:nvSpPr>
        <p:spPr bwMode="auto">
          <a:xfrm>
            <a:off x="2590800" y="3548063"/>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7" name="Text Box 3"/>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Tree Terminology</a:t>
            </a:r>
          </a:p>
        </p:txBody>
      </p:sp>
      <p:sp>
        <p:nvSpPr>
          <p:cNvPr id="707588" name="Rectangle 4"/>
          <p:cNvSpPr>
            <a:spLocks noChangeArrowheads="1"/>
          </p:cNvSpPr>
          <p:nvPr/>
        </p:nvSpPr>
        <p:spPr bwMode="auto">
          <a:xfrm>
            <a:off x="1525588" y="1598613"/>
            <a:ext cx="66278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b="1">
                <a:solidFill>
                  <a:schemeClr val="accent2"/>
                </a:solidFill>
                <a:cs typeface="Times New Roman" pitchFamily="18" charset="0"/>
              </a:rPr>
              <a:t>Leaf node</a:t>
            </a:r>
            <a:r>
              <a:rPr lang="en-US" sz="2000">
                <a:solidFill>
                  <a:schemeClr val="accent2"/>
                </a:solidFill>
                <a:cs typeface="Times New Roman" pitchFamily="18" charset="0"/>
              </a:rPr>
              <a:t>: It refers to a node with no children.</a:t>
            </a:r>
          </a:p>
          <a:p>
            <a:pPr marL="742950" lvl="1" indent="-285750">
              <a:spcBef>
                <a:spcPct val="20000"/>
              </a:spcBef>
              <a:buFontTx/>
              <a:buBlip>
                <a:blip r:embed="rId3"/>
              </a:buBlip>
            </a:pPr>
            <a:endParaRPr lang="en-US" sz="2000">
              <a:solidFill>
                <a:schemeClr val="accent2"/>
              </a:solidFill>
              <a:cs typeface="Times New Roman" pitchFamily="18" charset="0"/>
            </a:endParaRPr>
          </a:p>
        </p:txBody>
      </p:sp>
      <p:sp>
        <p:nvSpPr>
          <p:cNvPr id="707628" name="Rectangle 44"/>
          <p:cNvSpPr>
            <a:spLocks noChangeArrowheads="1"/>
          </p:cNvSpPr>
          <p:nvPr/>
        </p:nvSpPr>
        <p:spPr bwMode="auto">
          <a:xfrm>
            <a:off x="5334000" y="2741613"/>
            <a:ext cx="3352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a:solidFill>
                <a:schemeClr val="accent2"/>
              </a:solidFill>
              <a:cs typeface="Times New Roman" pitchFamily="18" charset="0"/>
            </a:endParaRPr>
          </a:p>
          <a:p>
            <a:pPr marL="711200" lvl="1" indent="-254000">
              <a:spcBef>
                <a:spcPct val="20000"/>
              </a:spcBef>
            </a:pPr>
            <a:r>
              <a:rPr lang="en-US">
                <a:solidFill>
                  <a:schemeClr val="accent2"/>
                </a:solidFill>
                <a:cs typeface="Times New Roman" pitchFamily="18" charset="0"/>
              </a:rPr>
              <a:t>    Nodes E, F, G, H, I, J, L, and M are leaf nodes.</a:t>
            </a:r>
            <a:endParaRPr lang="en-US">
              <a:solidFill>
                <a:schemeClr val="accent2"/>
              </a:solidFill>
            </a:endParaRPr>
          </a:p>
          <a:p>
            <a:pPr marL="711200" lvl="1" indent="-254000">
              <a:spcBef>
                <a:spcPct val="20000"/>
              </a:spcBef>
              <a:buFontTx/>
              <a:buBlip>
                <a:blip r:embed="rId3"/>
              </a:buBlip>
            </a:pPr>
            <a:endParaRPr lang="en-US">
              <a:solidFill>
                <a:schemeClr val="accent2"/>
              </a:solidFill>
              <a:cs typeface="Times New Roman" pitchFamily="18" charset="0"/>
            </a:endParaRPr>
          </a:p>
        </p:txBody>
      </p:sp>
      <p:sp>
        <p:nvSpPr>
          <p:cNvPr id="707629" name="Text Box 45"/>
          <p:cNvSpPr txBox="1">
            <a:spLocks noChangeArrowheads="1"/>
          </p:cNvSpPr>
          <p:nvPr/>
        </p:nvSpPr>
        <p:spPr bwMode="auto">
          <a:xfrm>
            <a:off x="6167438"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707630" name="Line 46"/>
          <p:cNvSpPr>
            <a:spLocks noChangeShapeType="1"/>
          </p:cNvSpPr>
          <p:nvPr/>
        </p:nvSpPr>
        <p:spPr bwMode="auto">
          <a:xfrm flipH="1">
            <a:off x="4814888" y="39624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31" name="Line 47"/>
          <p:cNvSpPr>
            <a:spLocks noChangeShapeType="1"/>
          </p:cNvSpPr>
          <p:nvPr/>
        </p:nvSpPr>
        <p:spPr bwMode="auto">
          <a:xfrm>
            <a:off x="6034088" y="48768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32" name="Line 48"/>
          <p:cNvSpPr>
            <a:spLocks noChangeShapeType="1"/>
          </p:cNvSpPr>
          <p:nvPr/>
        </p:nvSpPr>
        <p:spPr bwMode="auto">
          <a:xfrm>
            <a:off x="5272088" y="38862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33" name="Line 49"/>
          <p:cNvSpPr>
            <a:spLocks noChangeShapeType="1"/>
          </p:cNvSpPr>
          <p:nvPr/>
        </p:nvSpPr>
        <p:spPr bwMode="auto">
          <a:xfrm>
            <a:off x="4129088" y="3962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34" name="Line 50"/>
          <p:cNvSpPr>
            <a:spLocks noChangeShapeType="1"/>
          </p:cNvSpPr>
          <p:nvPr/>
        </p:nvSpPr>
        <p:spPr bwMode="auto">
          <a:xfrm flipH="1">
            <a:off x="3138488" y="3124200"/>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35" name="Oval 51"/>
          <p:cNvSpPr>
            <a:spLocks noChangeArrowheads="1"/>
          </p:cNvSpPr>
          <p:nvPr/>
        </p:nvSpPr>
        <p:spPr bwMode="auto">
          <a:xfrm>
            <a:off x="3900488" y="2819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7636" name="Oval 52"/>
          <p:cNvSpPr>
            <a:spLocks noChangeArrowheads="1"/>
          </p:cNvSpPr>
          <p:nvPr/>
        </p:nvSpPr>
        <p:spPr bwMode="auto">
          <a:xfrm>
            <a:off x="2757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7637" name="Line 53"/>
          <p:cNvSpPr>
            <a:spLocks noChangeShapeType="1"/>
          </p:cNvSpPr>
          <p:nvPr/>
        </p:nvSpPr>
        <p:spPr bwMode="auto">
          <a:xfrm>
            <a:off x="4357688" y="31242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38" name="Oval 54"/>
          <p:cNvSpPr>
            <a:spLocks noChangeArrowheads="1"/>
          </p:cNvSpPr>
          <p:nvPr/>
        </p:nvSpPr>
        <p:spPr bwMode="auto">
          <a:xfrm>
            <a:off x="49672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7639" name="Line 55"/>
          <p:cNvSpPr>
            <a:spLocks noChangeShapeType="1"/>
          </p:cNvSpPr>
          <p:nvPr/>
        </p:nvSpPr>
        <p:spPr bwMode="auto">
          <a:xfrm>
            <a:off x="4129088" y="32766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40" name="Oval 56"/>
          <p:cNvSpPr>
            <a:spLocks noChangeArrowheads="1"/>
          </p:cNvSpPr>
          <p:nvPr/>
        </p:nvSpPr>
        <p:spPr bwMode="auto">
          <a:xfrm>
            <a:off x="3900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7641" name="Line 57"/>
          <p:cNvSpPr>
            <a:spLocks noChangeShapeType="1"/>
          </p:cNvSpPr>
          <p:nvPr/>
        </p:nvSpPr>
        <p:spPr bwMode="auto">
          <a:xfrm flipH="1">
            <a:off x="2071688" y="38862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42" name="Oval 58"/>
          <p:cNvSpPr>
            <a:spLocks noChangeArrowheads="1"/>
          </p:cNvSpPr>
          <p:nvPr/>
        </p:nvSpPr>
        <p:spPr bwMode="auto">
          <a:xfrm>
            <a:off x="17668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7643" name="Oval 59"/>
          <p:cNvSpPr>
            <a:spLocks noChangeArrowheads="1"/>
          </p:cNvSpPr>
          <p:nvPr/>
        </p:nvSpPr>
        <p:spPr bwMode="auto">
          <a:xfrm>
            <a:off x="2300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7644" name="Line 60"/>
          <p:cNvSpPr>
            <a:spLocks noChangeShapeType="1"/>
          </p:cNvSpPr>
          <p:nvPr/>
        </p:nvSpPr>
        <p:spPr bwMode="auto">
          <a:xfrm flipH="1">
            <a:off x="2605088" y="39624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45" name="Oval 61"/>
          <p:cNvSpPr>
            <a:spLocks noChangeArrowheads="1"/>
          </p:cNvSpPr>
          <p:nvPr/>
        </p:nvSpPr>
        <p:spPr bwMode="auto">
          <a:xfrm>
            <a:off x="28336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7646" name="Line 62"/>
          <p:cNvSpPr>
            <a:spLocks noChangeShapeType="1"/>
          </p:cNvSpPr>
          <p:nvPr/>
        </p:nvSpPr>
        <p:spPr bwMode="auto">
          <a:xfrm>
            <a:off x="2986088" y="40386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47" name="Oval 63"/>
          <p:cNvSpPr>
            <a:spLocks noChangeArrowheads="1"/>
          </p:cNvSpPr>
          <p:nvPr/>
        </p:nvSpPr>
        <p:spPr bwMode="auto">
          <a:xfrm>
            <a:off x="33670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7648" name="Line 64"/>
          <p:cNvSpPr>
            <a:spLocks noChangeShapeType="1"/>
          </p:cNvSpPr>
          <p:nvPr/>
        </p:nvSpPr>
        <p:spPr bwMode="auto">
          <a:xfrm>
            <a:off x="3138488" y="39624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49" name="Oval 65"/>
          <p:cNvSpPr>
            <a:spLocks noChangeArrowheads="1"/>
          </p:cNvSpPr>
          <p:nvPr/>
        </p:nvSpPr>
        <p:spPr bwMode="auto">
          <a:xfrm>
            <a:off x="39004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7650" name="Oval 66"/>
          <p:cNvSpPr>
            <a:spLocks noChangeArrowheads="1"/>
          </p:cNvSpPr>
          <p:nvPr/>
        </p:nvSpPr>
        <p:spPr bwMode="auto">
          <a:xfrm>
            <a:off x="4586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7651" name="Oval 67"/>
          <p:cNvSpPr>
            <a:spLocks noChangeArrowheads="1"/>
          </p:cNvSpPr>
          <p:nvPr/>
        </p:nvSpPr>
        <p:spPr bwMode="auto">
          <a:xfrm>
            <a:off x="5653088" y="44958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7652" name="Line 68"/>
          <p:cNvSpPr>
            <a:spLocks noChangeShapeType="1"/>
          </p:cNvSpPr>
          <p:nvPr/>
        </p:nvSpPr>
        <p:spPr bwMode="auto">
          <a:xfrm flipH="1">
            <a:off x="5424488" y="48768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53" name="Oval 69"/>
          <p:cNvSpPr>
            <a:spLocks noChangeArrowheads="1"/>
          </p:cNvSpPr>
          <p:nvPr/>
        </p:nvSpPr>
        <p:spPr bwMode="auto">
          <a:xfrm>
            <a:off x="52720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7654" name="Oval 70"/>
          <p:cNvSpPr>
            <a:spLocks noChangeArrowheads="1"/>
          </p:cNvSpPr>
          <p:nvPr/>
        </p:nvSpPr>
        <p:spPr bwMode="auto">
          <a:xfrm>
            <a:off x="61102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7655" name="Text Box 71"/>
          <p:cNvSpPr txBox="1">
            <a:spLocks noChangeArrowheads="1"/>
          </p:cNvSpPr>
          <p:nvPr/>
        </p:nvSpPr>
        <p:spPr bwMode="auto">
          <a:xfrm>
            <a:off x="3976688" y="28400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A</a:t>
            </a:r>
          </a:p>
        </p:txBody>
      </p:sp>
      <p:sp>
        <p:nvSpPr>
          <p:cNvPr id="707656" name="Text Box 72"/>
          <p:cNvSpPr txBox="1">
            <a:spLocks noChangeArrowheads="1"/>
          </p:cNvSpPr>
          <p:nvPr/>
        </p:nvSpPr>
        <p:spPr bwMode="auto">
          <a:xfrm>
            <a:off x="2833688" y="35956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B</a:t>
            </a:r>
          </a:p>
        </p:txBody>
      </p:sp>
      <p:sp>
        <p:nvSpPr>
          <p:cNvPr id="707657" name="Text Box 73"/>
          <p:cNvSpPr txBox="1">
            <a:spLocks noChangeArrowheads="1"/>
          </p:cNvSpPr>
          <p:nvPr/>
        </p:nvSpPr>
        <p:spPr bwMode="auto">
          <a:xfrm>
            <a:off x="39766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C</a:t>
            </a:r>
          </a:p>
        </p:txBody>
      </p:sp>
      <p:sp>
        <p:nvSpPr>
          <p:cNvPr id="707658" name="Text Box 74"/>
          <p:cNvSpPr txBox="1">
            <a:spLocks noChangeArrowheads="1"/>
          </p:cNvSpPr>
          <p:nvPr/>
        </p:nvSpPr>
        <p:spPr bwMode="auto">
          <a:xfrm>
            <a:off x="50434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D</a:t>
            </a:r>
          </a:p>
        </p:txBody>
      </p:sp>
      <p:sp>
        <p:nvSpPr>
          <p:cNvPr id="707659" name="Text Box 75"/>
          <p:cNvSpPr txBox="1">
            <a:spLocks noChangeArrowheads="1"/>
          </p:cNvSpPr>
          <p:nvPr/>
        </p:nvSpPr>
        <p:spPr bwMode="auto">
          <a:xfrm>
            <a:off x="4033838" y="457200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I</a:t>
            </a:r>
          </a:p>
        </p:txBody>
      </p:sp>
      <p:sp>
        <p:nvSpPr>
          <p:cNvPr id="707660" name="Text Box 76"/>
          <p:cNvSpPr txBox="1">
            <a:spLocks noChangeArrowheads="1"/>
          </p:cNvSpPr>
          <p:nvPr/>
        </p:nvSpPr>
        <p:spPr bwMode="auto">
          <a:xfrm>
            <a:off x="4662488" y="4572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J</a:t>
            </a:r>
          </a:p>
        </p:txBody>
      </p:sp>
      <p:sp>
        <p:nvSpPr>
          <p:cNvPr id="707661" name="Text Box 77"/>
          <p:cNvSpPr txBox="1">
            <a:spLocks noChangeArrowheads="1"/>
          </p:cNvSpPr>
          <p:nvPr/>
        </p:nvSpPr>
        <p:spPr bwMode="auto">
          <a:xfrm>
            <a:off x="3443288" y="45862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H</a:t>
            </a:r>
          </a:p>
        </p:txBody>
      </p:sp>
      <p:sp>
        <p:nvSpPr>
          <p:cNvPr id="707662" name="Text Box 78"/>
          <p:cNvSpPr txBox="1">
            <a:spLocks noChangeArrowheads="1"/>
          </p:cNvSpPr>
          <p:nvPr/>
        </p:nvSpPr>
        <p:spPr bwMode="auto">
          <a:xfrm>
            <a:off x="5729288" y="44958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K</a:t>
            </a:r>
          </a:p>
        </p:txBody>
      </p:sp>
      <p:sp>
        <p:nvSpPr>
          <p:cNvPr id="707663" name="Text Box 79"/>
          <p:cNvSpPr txBox="1">
            <a:spLocks noChangeArrowheads="1"/>
          </p:cNvSpPr>
          <p:nvPr/>
        </p:nvSpPr>
        <p:spPr bwMode="auto">
          <a:xfrm>
            <a:off x="2909888" y="45720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G</a:t>
            </a:r>
          </a:p>
        </p:txBody>
      </p:sp>
      <p:sp>
        <p:nvSpPr>
          <p:cNvPr id="707664" name="Text Box 80"/>
          <p:cNvSpPr txBox="1">
            <a:spLocks noChangeArrowheads="1"/>
          </p:cNvSpPr>
          <p:nvPr/>
        </p:nvSpPr>
        <p:spPr bwMode="auto">
          <a:xfrm>
            <a:off x="5348288" y="519588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L</a:t>
            </a:r>
          </a:p>
        </p:txBody>
      </p:sp>
      <p:sp>
        <p:nvSpPr>
          <p:cNvPr id="707665" name="Text Box 81"/>
          <p:cNvSpPr txBox="1">
            <a:spLocks noChangeArrowheads="1"/>
          </p:cNvSpPr>
          <p:nvPr/>
        </p:nvSpPr>
        <p:spPr bwMode="auto">
          <a:xfrm>
            <a:off x="6192838" y="5195888"/>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M</a:t>
            </a:r>
          </a:p>
        </p:txBody>
      </p:sp>
      <p:sp>
        <p:nvSpPr>
          <p:cNvPr id="707666" name="Text Box 82"/>
          <p:cNvSpPr txBox="1">
            <a:spLocks noChangeArrowheads="1"/>
          </p:cNvSpPr>
          <p:nvPr/>
        </p:nvSpPr>
        <p:spPr bwMode="auto">
          <a:xfrm>
            <a:off x="2376488" y="45720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F</a:t>
            </a:r>
          </a:p>
        </p:txBody>
      </p:sp>
      <p:sp>
        <p:nvSpPr>
          <p:cNvPr id="707667" name="Text Box 83"/>
          <p:cNvSpPr txBox="1">
            <a:spLocks noChangeArrowheads="1"/>
          </p:cNvSpPr>
          <p:nvPr/>
        </p:nvSpPr>
        <p:spPr bwMode="auto">
          <a:xfrm>
            <a:off x="1811338" y="45862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E</a:t>
            </a:r>
          </a:p>
        </p:txBody>
      </p:sp>
      <p:sp>
        <p:nvSpPr>
          <p:cNvPr id="707668" name="Rectangle 84"/>
          <p:cNvSpPr>
            <a:spLocks noChangeArrowheads="1"/>
          </p:cNvSpPr>
          <p:nvPr/>
        </p:nvSpPr>
        <p:spPr bwMode="auto">
          <a:xfrm>
            <a:off x="1524000" y="1600200"/>
            <a:ext cx="7315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Let us discuss various terms that are most frequently used with trees.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07668"/>
                                        </p:tgtEl>
                                        <p:attrNameLst>
                                          <p:attrName>style.visibility</p:attrName>
                                        </p:attrNameLst>
                                      </p:cBhvr>
                                      <p:to>
                                        <p:strVal val="visible"/>
                                      </p:to>
                                    </p:set>
                                    <p:animEffect transition="in" filter="dissolve">
                                      <p:cBhvr>
                                        <p:cTn id="7" dur="500"/>
                                        <p:tgtEl>
                                          <p:spTgt spid="707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1" nodeType="clickEffect">
                                  <p:stCondLst>
                                    <p:cond delay="0"/>
                                  </p:stCondLst>
                                  <p:childTnLst>
                                    <p:animEffect transition="out" filter="dissolve">
                                      <p:cBhvr>
                                        <p:cTn id="11" dur="500"/>
                                        <p:tgtEl>
                                          <p:spTgt spid="707668"/>
                                        </p:tgtEl>
                                      </p:cBhvr>
                                    </p:animEffect>
                                    <p:set>
                                      <p:cBhvr>
                                        <p:cTn id="12" dur="1" fill="hold">
                                          <p:stCondLst>
                                            <p:cond delay="499"/>
                                          </p:stCondLst>
                                        </p:cTn>
                                        <p:tgtEl>
                                          <p:spTgt spid="707668"/>
                                        </p:tgtEl>
                                        <p:attrNameLst>
                                          <p:attrName>style.visibility</p:attrName>
                                        </p:attrNameLst>
                                      </p:cBhvr>
                                      <p:to>
                                        <p:strVal val="hidden"/>
                                      </p:to>
                                    </p:set>
                                  </p:childTnLst>
                                </p:cTn>
                              </p:par>
                              <p:par>
                                <p:cTn id="13" presetID="9" presetClass="entr" presetSubtype="0" fill="hold" grpId="0" nodeType="withEffect">
                                  <p:stCondLst>
                                    <p:cond delay="0"/>
                                  </p:stCondLst>
                                  <p:childTnLst>
                                    <p:set>
                                      <p:cBhvr>
                                        <p:cTn id="14" dur="1" fill="hold">
                                          <p:stCondLst>
                                            <p:cond delay="0"/>
                                          </p:stCondLst>
                                        </p:cTn>
                                        <p:tgtEl>
                                          <p:spTgt spid="707588"/>
                                        </p:tgtEl>
                                        <p:attrNameLst>
                                          <p:attrName>style.visibility</p:attrName>
                                        </p:attrNameLst>
                                      </p:cBhvr>
                                      <p:to>
                                        <p:strVal val="visible"/>
                                      </p:to>
                                    </p:set>
                                    <p:animEffect transition="in" filter="dissolve">
                                      <p:cBhvr>
                                        <p:cTn id="15" dur="500"/>
                                        <p:tgtEl>
                                          <p:spTgt spid="707588"/>
                                        </p:tgtEl>
                                      </p:cBhvr>
                                    </p:animEffect>
                                  </p:childTnLst>
                                </p:cTn>
                              </p:par>
                              <p:par>
                                <p:cTn id="16" presetID="9" presetClass="entr" presetSubtype="0" fill="hold" grpId="0" nodeType="withEffect" nodePh="1">
                                  <p:stCondLst>
                                    <p:cond delay="0"/>
                                  </p:stCondLst>
                                  <p:endCondLst>
                                    <p:cond evt="begin" delay="0">
                                      <p:tn val="16"/>
                                    </p:cond>
                                  </p:endCondLst>
                                  <p:childTnLst>
                                    <p:set>
                                      <p:cBhvr>
                                        <p:cTn id="17" dur="1" fill="hold">
                                          <p:stCondLst>
                                            <p:cond delay="0"/>
                                          </p:stCondLst>
                                        </p:cTn>
                                        <p:tgtEl>
                                          <p:spTgt spid="707629"/>
                                        </p:tgtEl>
                                        <p:attrNameLst>
                                          <p:attrName>style.visibility</p:attrName>
                                        </p:attrNameLst>
                                      </p:cBhvr>
                                      <p:to>
                                        <p:strVal val="visible"/>
                                      </p:to>
                                    </p:set>
                                    <p:animEffect transition="in" filter="dissolve">
                                      <p:cBhvr>
                                        <p:cTn id="18" dur="500"/>
                                        <p:tgtEl>
                                          <p:spTgt spid="70762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07630"/>
                                        </p:tgtEl>
                                        <p:attrNameLst>
                                          <p:attrName>style.visibility</p:attrName>
                                        </p:attrNameLst>
                                      </p:cBhvr>
                                      <p:to>
                                        <p:strVal val="visible"/>
                                      </p:to>
                                    </p:set>
                                    <p:animEffect transition="in" filter="dissolve">
                                      <p:cBhvr>
                                        <p:cTn id="21" dur="500"/>
                                        <p:tgtEl>
                                          <p:spTgt spid="70763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07631"/>
                                        </p:tgtEl>
                                        <p:attrNameLst>
                                          <p:attrName>style.visibility</p:attrName>
                                        </p:attrNameLst>
                                      </p:cBhvr>
                                      <p:to>
                                        <p:strVal val="visible"/>
                                      </p:to>
                                    </p:set>
                                    <p:animEffect transition="in" filter="dissolve">
                                      <p:cBhvr>
                                        <p:cTn id="24" dur="500"/>
                                        <p:tgtEl>
                                          <p:spTgt spid="70763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07632"/>
                                        </p:tgtEl>
                                        <p:attrNameLst>
                                          <p:attrName>style.visibility</p:attrName>
                                        </p:attrNameLst>
                                      </p:cBhvr>
                                      <p:to>
                                        <p:strVal val="visible"/>
                                      </p:to>
                                    </p:set>
                                    <p:animEffect transition="in" filter="dissolve">
                                      <p:cBhvr>
                                        <p:cTn id="27" dur="500"/>
                                        <p:tgtEl>
                                          <p:spTgt spid="70763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707633"/>
                                        </p:tgtEl>
                                        <p:attrNameLst>
                                          <p:attrName>style.visibility</p:attrName>
                                        </p:attrNameLst>
                                      </p:cBhvr>
                                      <p:to>
                                        <p:strVal val="visible"/>
                                      </p:to>
                                    </p:set>
                                    <p:animEffect transition="in" filter="dissolve">
                                      <p:cBhvr>
                                        <p:cTn id="30" dur="500"/>
                                        <p:tgtEl>
                                          <p:spTgt spid="70763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07634"/>
                                        </p:tgtEl>
                                        <p:attrNameLst>
                                          <p:attrName>style.visibility</p:attrName>
                                        </p:attrNameLst>
                                      </p:cBhvr>
                                      <p:to>
                                        <p:strVal val="visible"/>
                                      </p:to>
                                    </p:set>
                                    <p:animEffect transition="in" filter="dissolve">
                                      <p:cBhvr>
                                        <p:cTn id="33" dur="500"/>
                                        <p:tgtEl>
                                          <p:spTgt spid="70763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707635"/>
                                        </p:tgtEl>
                                        <p:attrNameLst>
                                          <p:attrName>style.visibility</p:attrName>
                                        </p:attrNameLst>
                                      </p:cBhvr>
                                      <p:to>
                                        <p:strVal val="visible"/>
                                      </p:to>
                                    </p:set>
                                    <p:animEffect transition="in" filter="dissolve">
                                      <p:cBhvr>
                                        <p:cTn id="36" dur="500"/>
                                        <p:tgtEl>
                                          <p:spTgt spid="70763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707636"/>
                                        </p:tgtEl>
                                        <p:attrNameLst>
                                          <p:attrName>style.visibility</p:attrName>
                                        </p:attrNameLst>
                                      </p:cBhvr>
                                      <p:to>
                                        <p:strVal val="visible"/>
                                      </p:to>
                                    </p:set>
                                    <p:animEffect transition="in" filter="dissolve">
                                      <p:cBhvr>
                                        <p:cTn id="39" dur="500"/>
                                        <p:tgtEl>
                                          <p:spTgt spid="707636"/>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707637"/>
                                        </p:tgtEl>
                                        <p:attrNameLst>
                                          <p:attrName>style.visibility</p:attrName>
                                        </p:attrNameLst>
                                      </p:cBhvr>
                                      <p:to>
                                        <p:strVal val="visible"/>
                                      </p:to>
                                    </p:set>
                                    <p:animEffect transition="in" filter="dissolve">
                                      <p:cBhvr>
                                        <p:cTn id="42" dur="500"/>
                                        <p:tgtEl>
                                          <p:spTgt spid="707637"/>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707638"/>
                                        </p:tgtEl>
                                        <p:attrNameLst>
                                          <p:attrName>style.visibility</p:attrName>
                                        </p:attrNameLst>
                                      </p:cBhvr>
                                      <p:to>
                                        <p:strVal val="visible"/>
                                      </p:to>
                                    </p:set>
                                    <p:animEffect transition="in" filter="dissolve">
                                      <p:cBhvr>
                                        <p:cTn id="45" dur="500"/>
                                        <p:tgtEl>
                                          <p:spTgt spid="707638"/>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707639"/>
                                        </p:tgtEl>
                                        <p:attrNameLst>
                                          <p:attrName>style.visibility</p:attrName>
                                        </p:attrNameLst>
                                      </p:cBhvr>
                                      <p:to>
                                        <p:strVal val="visible"/>
                                      </p:to>
                                    </p:set>
                                    <p:animEffect transition="in" filter="dissolve">
                                      <p:cBhvr>
                                        <p:cTn id="48" dur="500"/>
                                        <p:tgtEl>
                                          <p:spTgt spid="70763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707640"/>
                                        </p:tgtEl>
                                        <p:attrNameLst>
                                          <p:attrName>style.visibility</p:attrName>
                                        </p:attrNameLst>
                                      </p:cBhvr>
                                      <p:to>
                                        <p:strVal val="visible"/>
                                      </p:to>
                                    </p:set>
                                    <p:animEffect transition="in" filter="dissolve">
                                      <p:cBhvr>
                                        <p:cTn id="51" dur="500"/>
                                        <p:tgtEl>
                                          <p:spTgt spid="70764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707641"/>
                                        </p:tgtEl>
                                        <p:attrNameLst>
                                          <p:attrName>style.visibility</p:attrName>
                                        </p:attrNameLst>
                                      </p:cBhvr>
                                      <p:to>
                                        <p:strVal val="visible"/>
                                      </p:to>
                                    </p:set>
                                    <p:animEffect transition="in" filter="dissolve">
                                      <p:cBhvr>
                                        <p:cTn id="54" dur="500"/>
                                        <p:tgtEl>
                                          <p:spTgt spid="707641"/>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707642"/>
                                        </p:tgtEl>
                                        <p:attrNameLst>
                                          <p:attrName>style.visibility</p:attrName>
                                        </p:attrNameLst>
                                      </p:cBhvr>
                                      <p:to>
                                        <p:strVal val="visible"/>
                                      </p:to>
                                    </p:set>
                                    <p:animEffect transition="in" filter="dissolve">
                                      <p:cBhvr>
                                        <p:cTn id="57" dur="500"/>
                                        <p:tgtEl>
                                          <p:spTgt spid="707642"/>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707643"/>
                                        </p:tgtEl>
                                        <p:attrNameLst>
                                          <p:attrName>style.visibility</p:attrName>
                                        </p:attrNameLst>
                                      </p:cBhvr>
                                      <p:to>
                                        <p:strVal val="visible"/>
                                      </p:to>
                                    </p:set>
                                    <p:animEffect transition="in" filter="dissolve">
                                      <p:cBhvr>
                                        <p:cTn id="60" dur="500"/>
                                        <p:tgtEl>
                                          <p:spTgt spid="70764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707644"/>
                                        </p:tgtEl>
                                        <p:attrNameLst>
                                          <p:attrName>style.visibility</p:attrName>
                                        </p:attrNameLst>
                                      </p:cBhvr>
                                      <p:to>
                                        <p:strVal val="visible"/>
                                      </p:to>
                                    </p:set>
                                    <p:animEffect transition="in" filter="dissolve">
                                      <p:cBhvr>
                                        <p:cTn id="63" dur="500"/>
                                        <p:tgtEl>
                                          <p:spTgt spid="707644"/>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707645"/>
                                        </p:tgtEl>
                                        <p:attrNameLst>
                                          <p:attrName>style.visibility</p:attrName>
                                        </p:attrNameLst>
                                      </p:cBhvr>
                                      <p:to>
                                        <p:strVal val="visible"/>
                                      </p:to>
                                    </p:set>
                                    <p:animEffect transition="in" filter="dissolve">
                                      <p:cBhvr>
                                        <p:cTn id="66" dur="500"/>
                                        <p:tgtEl>
                                          <p:spTgt spid="70764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707646"/>
                                        </p:tgtEl>
                                        <p:attrNameLst>
                                          <p:attrName>style.visibility</p:attrName>
                                        </p:attrNameLst>
                                      </p:cBhvr>
                                      <p:to>
                                        <p:strVal val="visible"/>
                                      </p:to>
                                    </p:set>
                                    <p:animEffect transition="in" filter="dissolve">
                                      <p:cBhvr>
                                        <p:cTn id="69" dur="500"/>
                                        <p:tgtEl>
                                          <p:spTgt spid="70764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707647"/>
                                        </p:tgtEl>
                                        <p:attrNameLst>
                                          <p:attrName>style.visibility</p:attrName>
                                        </p:attrNameLst>
                                      </p:cBhvr>
                                      <p:to>
                                        <p:strVal val="visible"/>
                                      </p:to>
                                    </p:set>
                                    <p:animEffect transition="in" filter="dissolve">
                                      <p:cBhvr>
                                        <p:cTn id="72" dur="500"/>
                                        <p:tgtEl>
                                          <p:spTgt spid="707647"/>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707648"/>
                                        </p:tgtEl>
                                        <p:attrNameLst>
                                          <p:attrName>style.visibility</p:attrName>
                                        </p:attrNameLst>
                                      </p:cBhvr>
                                      <p:to>
                                        <p:strVal val="visible"/>
                                      </p:to>
                                    </p:set>
                                    <p:animEffect transition="in" filter="dissolve">
                                      <p:cBhvr>
                                        <p:cTn id="75" dur="500"/>
                                        <p:tgtEl>
                                          <p:spTgt spid="707648"/>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707649"/>
                                        </p:tgtEl>
                                        <p:attrNameLst>
                                          <p:attrName>style.visibility</p:attrName>
                                        </p:attrNameLst>
                                      </p:cBhvr>
                                      <p:to>
                                        <p:strVal val="visible"/>
                                      </p:to>
                                    </p:set>
                                    <p:animEffect transition="in" filter="dissolve">
                                      <p:cBhvr>
                                        <p:cTn id="78" dur="500"/>
                                        <p:tgtEl>
                                          <p:spTgt spid="707649"/>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707650"/>
                                        </p:tgtEl>
                                        <p:attrNameLst>
                                          <p:attrName>style.visibility</p:attrName>
                                        </p:attrNameLst>
                                      </p:cBhvr>
                                      <p:to>
                                        <p:strVal val="visible"/>
                                      </p:to>
                                    </p:set>
                                    <p:animEffect transition="in" filter="dissolve">
                                      <p:cBhvr>
                                        <p:cTn id="81" dur="500"/>
                                        <p:tgtEl>
                                          <p:spTgt spid="707650"/>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707651"/>
                                        </p:tgtEl>
                                        <p:attrNameLst>
                                          <p:attrName>style.visibility</p:attrName>
                                        </p:attrNameLst>
                                      </p:cBhvr>
                                      <p:to>
                                        <p:strVal val="visible"/>
                                      </p:to>
                                    </p:set>
                                    <p:animEffect transition="in" filter="dissolve">
                                      <p:cBhvr>
                                        <p:cTn id="84" dur="500"/>
                                        <p:tgtEl>
                                          <p:spTgt spid="707651"/>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707652"/>
                                        </p:tgtEl>
                                        <p:attrNameLst>
                                          <p:attrName>style.visibility</p:attrName>
                                        </p:attrNameLst>
                                      </p:cBhvr>
                                      <p:to>
                                        <p:strVal val="visible"/>
                                      </p:to>
                                    </p:set>
                                    <p:animEffect transition="in" filter="dissolve">
                                      <p:cBhvr>
                                        <p:cTn id="87" dur="500"/>
                                        <p:tgtEl>
                                          <p:spTgt spid="707652"/>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707653"/>
                                        </p:tgtEl>
                                        <p:attrNameLst>
                                          <p:attrName>style.visibility</p:attrName>
                                        </p:attrNameLst>
                                      </p:cBhvr>
                                      <p:to>
                                        <p:strVal val="visible"/>
                                      </p:to>
                                    </p:set>
                                    <p:animEffect transition="in" filter="dissolve">
                                      <p:cBhvr>
                                        <p:cTn id="90" dur="500"/>
                                        <p:tgtEl>
                                          <p:spTgt spid="707653"/>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707654"/>
                                        </p:tgtEl>
                                        <p:attrNameLst>
                                          <p:attrName>style.visibility</p:attrName>
                                        </p:attrNameLst>
                                      </p:cBhvr>
                                      <p:to>
                                        <p:strVal val="visible"/>
                                      </p:to>
                                    </p:set>
                                    <p:animEffect transition="in" filter="dissolve">
                                      <p:cBhvr>
                                        <p:cTn id="93" dur="500"/>
                                        <p:tgtEl>
                                          <p:spTgt spid="707654"/>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707655"/>
                                        </p:tgtEl>
                                        <p:attrNameLst>
                                          <p:attrName>style.visibility</p:attrName>
                                        </p:attrNameLst>
                                      </p:cBhvr>
                                      <p:to>
                                        <p:strVal val="visible"/>
                                      </p:to>
                                    </p:set>
                                    <p:animEffect transition="in" filter="dissolve">
                                      <p:cBhvr>
                                        <p:cTn id="96" dur="500"/>
                                        <p:tgtEl>
                                          <p:spTgt spid="707655"/>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07656"/>
                                        </p:tgtEl>
                                        <p:attrNameLst>
                                          <p:attrName>style.visibility</p:attrName>
                                        </p:attrNameLst>
                                      </p:cBhvr>
                                      <p:to>
                                        <p:strVal val="visible"/>
                                      </p:to>
                                    </p:set>
                                    <p:animEffect transition="in" filter="dissolve">
                                      <p:cBhvr>
                                        <p:cTn id="99" dur="500"/>
                                        <p:tgtEl>
                                          <p:spTgt spid="707656"/>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707657"/>
                                        </p:tgtEl>
                                        <p:attrNameLst>
                                          <p:attrName>style.visibility</p:attrName>
                                        </p:attrNameLst>
                                      </p:cBhvr>
                                      <p:to>
                                        <p:strVal val="visible"/>
                                      </p:to>
                                    </p:set>
                                    <p:animEffect transition="in" filter="dissolve">
                                      <p:cBhvr>
                                        <p:cTn id="102" dur="500"/>
                                        <p:tgtEl>
                                          <p:spTgt spid="707657"/>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707658"/>
                                        </p:tgtEl>
                                        <p:attrNameLst>
                                          <p:attrName>style.visibility</p:attrName>
                                        </p:attrNameLst>
                                      </p:cBhvr>
                                      <p:to>
                                        <p:strVal val="visible"/>
                                      </p:to>
                                    </p:set>
                                    <p:animEffect transition="in" filter="dissolve">
                                      <p:cBhvr>
                                        <p:cTn id="105" dur="500"/>
                                        <p:tgtEl>
                                          <p:spTgt spid="707658"/>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707659"/>
                                        </p:tgtEl>
                                        <p:attrNameLst>
                                          <p:attrName>style.visibility</p:attrName>
                                        </p:attrNameLst>
                                      </p:cBhvr>
                                      <p:to>
                                        <p:strVal val="visible"/>
                                      </p:to>
                                    </p:set>
                                    <p:animEffect transition="in" filter="dissolve">
                                      <p:cBhvr>
                                        <p:cTn id="108" dur="500"/>
                                        <p:tgtEl>
                                          <p:spTgt spid="707659"/>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707660"/>
                                        </p:tgtEl>
                                        <p:attrNameLst>
                                          <p:attrName>style.visibility</p:attrName>
                                        </p:attrNameLst>
                                      </p:cBhvr>
                                      <p:to>
                                        <p:strVal val="visible"/>
                                      </p:to>
                                    </p:set>
                                    <p:animEffect transition="in" filter="dissolve">
                                      <p:cBhvr>
                                        <p:cTn id="111" dur="500"/>
                                        <p:tgtEl>
                                          <p:spTgt spid="707660"/>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707661"/>
                                        </p:tgtEl>
                                        <p:attrNameLst>
                                          <p:attrName>style.visibility</p:attrName>
                                        </p:attrNameLst>
                                      </p:cBhvr>
                                      <p:to>
                                        <p:strVal val="visible"/>
                                      </p:to>
                                    </p:set>
                                    <p:animEffect transition="in" filter="dissolve">
                                      <p:cBhvr>
                                        <p:cTn id="114" dur="500"/>
                                        <p:tgtEl>
                                          <p:spTgt spid="707661"/>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707662"/>
                                        </p:tgtEl>
                                        <p:attrNameLst>
                                          <p:attrName>style.visibility</p:attrName>
                                        </p:attrNameLst>
                                      </p:cBhvr>
                                      <p:to>
                                        <p:strVal val="visible"/>
                                      </p:to>
                                    </p:set>
                                    <p:animEffect transition="in" filter="dissolve">
                                      <p:cBhvr>
                                        <p:cTn id="117" dur="500"/>
                                        <p:tgtEl>
                                          <p:spTgt spid="707662"/>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707663"/>
                                        </p:tgtEl>
                                        <p:attrNameLst>
                                          <p:attrName>style.visibility</p:attrName>
                                        </p:attrNameLst>
                                      </p:cBhvr>
                                      <p:to>
                                        <p:strVal val="visible"/>
                                      </p:to>
                                    </p:set>
                                    <p:animEffect transition="in" filter="dissolve">
                                      <p:cBhvr>
                                        <p:cTn id="120" dur="500"/>
                                        <p:tgtEl>
                                          <p:spTgt spid="707663"/>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707664"/>
                                        </p:tgtEl>
                                        <p:attrNameLst>
                                          <p:attrName>style.visibility</p:attrName>
                                        </p:attrNameLst>
                                      </p:cBhvr>
                                      <p:to>
                                        <p:strVal val="visible"/>
                                      </p:to>
                                    </p:set>
                                    <p:animEffect transition="in" filter="dissolve">
                                      <p:cBhvr>
                                        <p:cTn id="123" dur="500"/>
                                        <p:tgtEl>
                                          <p:spTgt spid="707664"/>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707665"/>
                                        </p:tgtEl>
                                        <p:attrNameLst>
                                          <p:attrName>style.visibility</p:attrName>
                                        </p:attrNameLst>
                                      </p:cBhvr>
                                      <p:to>
                                        <p:strVal val="visible"/>
                                      </p:to>
                                    </p:set>
                                    <p:animEffect transition="in" filter="dissolve">
                                      <p:cBhvr>
                                        <p:cTn id="126" dur="500"/>
                                        <p:tgtEl>
                                          <p:spTgt spid="707665"/>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707666"/>
                                        </p:tgtEl>
                                        <p:attrNameLst>
                                          <p:attrName>style.visibility</p:attrName>
                                        </p:attrNameLst>
                                      </p:cBhvr>
                                      <p:to>
                                        <p:strVal val="visible"/>
                                      </p:to>
                                    </p:set>
                                    <p:animEffect transition="in" filter="dissolve">
                                      <p:cBhvr>
                                        <p:cTn id="129" dur="500"/>
                                        <p:tgtEl>
                                          <p:spTgt spid="707666"/>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707667"/>
                                        </p:tgtEl>
                                        <p:attrNameLst>
                                          <p:attrName>style.visibility</p:attrName>
                                        </p:attrNameLst>
                                      </p:cBhvr>
                                      <p:to>
                                        <p:strVal val="visible"/>
                                      </p:to>
                                    </p:set>
                                    <p:animEffect transition="in" filter="dissolve">
                                      <p:cBhvr>
                                        <p:cTn id="132" dur="500"/>
                                        <p:tgtEl>
                                          <p:spTgt spid="707667"/>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707628"/>
                                        </p:tgtEl>
                                        <p:attrNameLst>
                                          <p:attrName>style.visibility</p:attrName>
                                        </p:attrNameLst>
                                      </p:cBhvr>
                                      <p:to>
                                        <p:strVal val="visible"/>
                                      </p:to>
                                    </p:set>
                                    <p:animEffect transition="in" filter="dissolve">
                                      <p:cBhvr>
                                        <p:cTn id="137" dur="500"/>
                                        <p:tgtEl>
                                          <p:spTgt spid="707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8" grpId="0"/>
      <p:bldP spid="707628" grpId="0"/>
      <p:bldP spid="707629" grpId="0"/>
      <p:bldP spid="707630" grpId="0" animBg="1"/>
      <p:bldP spid="707631" grpId="0" animBg="1"/>
      <p:bldP spid="707632" grpId="0" animBg="1"/>
      <p:bldP spid="707633" grpId="0" animBg="1"/>
      <p:bldP spid="707634" grpId="0" animBg="1"/>
      <p:bldP spid="707635" grpId="0" animBg="1"/>
      <p:bldP spid="707636" grpId="0" animBg="1"/>
      <p:bldP spid="707637" grpId="0" animBg="1"/>
      <p:bldP spid="707638" grpId="0" animBg="1"/>
      <p:bldP spid="707639" grpId="0" animBg="1"/>
      <p:bldP spid="707640" grpId="0" animBg="1"/>
      <p:bldP spid="707641" grpId="0" animBg="1"/>
      <p:bldP spid="707642" grpId="0" animBg="1"/>
      <p:bldP spid="707643" grpId="0" animBg="1"/>
      <p:bldP spid="707644" grpId="0" animBg="1"/>
      <p:bldP spid="707645" grpId="0" animBg="1"/>
      <p:bldP spid="707646" grpId="0" animBg="1"/>
      <p:bldP spid="707647" grpId="0" animBg="1"/>
      <p:bldP spid="707648" grpId="0" animBg="1"/>
      <p:bldP spid="707649" grpId="0" animBg="1"/>
      <p:bldP spid="707650" grpId="0" animBg="1"/>
      <p:bldP spid="707651" grpId="0" animBg="1"/>
      <p:bldP spid="707652" grpId="0" animBg="1"/>
      <p:bldP spid="707653" grpId="0" animBg="1"/>
      <p:bldP spid="707654" grpId="0" animBg="1"/>
      <p:bldP spid="707655" grpId="0"/>
      <p:bldP spid="707656" grpId="0"/>
      <p:bldP spid="707657" grpId="0"/>
      <p:bldP spid="707658" grpId="0"/>
      <p:bldP spid="707659" grpId="0"/>
      <p:bldP spid="707660" grpId="0"/>
      <p:bldP spid="707661" grpId="0"/>
      <p:bldP spid="707662" grpId="0"/>
      <p:bldP spid="707663" grpId="0"/>
      <p:bldP spid="707664" grpId="0"/>
      <p:bldP spid="707665" grpId="0"/>
      <p:bldP spid="707666" grpId="0"/>
      <p:bldP spid="707667" grpId="0"/>
      <p:bldP spid="707668" grpId="0"/>
      <p:bldP spid="707668"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239" name="Line 63"/>
          <p:cNvSpPr>
            <a:spLocks noChangeShapeType="1"/>
          </p:cNvSpPr>
          <p:nvPr/>
        </p:nvSpPr>
        <p:spPr bwMode="auto">
          <a:xfrm>
            <a:off x="2590800" y="3548063"/>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240" name="Text Box 64"/>
          <p:cNvSpPr txBox="1">
            <a:spLocks noChangeArrowheads="1"/>
          </p:cNvSpPr>
          <p:nvPr/>
        </p:nvSpPr>
        <p:spPr bwMode="auto">
          <a:xfrm>
            <a:off x="1371600" y="339566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434241" name="Text Box 65"/>
          <p:cNvSpPr txBox="1">
            <a:spLocks noChangeArrowheads="1"/>
          </p:cNvSpPr>
          <p:nvPr/>
        </p:nvSpPr>
        <p:spPr bwMode="auto">
          <a:xfrm>
            <a:off x="1371600" y="3014663"/>
            <a:ext cx="1752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 = NULL</a:t>
            </a:r>
          </a:p>
        </p:txBody>
      </p:sp>
      <p:sp>
        <p:nvSpPr>
          <p:cNvPr id="434242" name="Text Box 66"/>
          <p:cNvSpPr txBox="1">
            <a:spLocks noChangeArrowheads="1"/>
          </p:cNvSpPr>
          <p:nvPr/>
        </p:nvSpPr>
        <p:spPr bwMode="auto">
          <a:xfrm>
            <a:off x="1447800" y="3014663"/>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434243" name="Line 67"/>
          <p:cNvSpPr>
            <a:spLocks noChangeShapeType="1"/>
          </p:cNvSpPr>
          <p:nvPr/>
        </p:nvSpPr>
        <p:spPr bwMode="auto">
          <a:xfrm>
            <a:off x="2362200" y="3167063"/>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244" name="Line 68"/>
          <p:cNvSpPr>
            <a:spLocks noChangeShapeType="1"/>
          </p:cNvSpPr>
          <p:nvPr/>
        </p:nvSpPr>
        <p:spPr bwMode="auto">
          <a:xfrm>
            <a:off x="30480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250" name="Text Box 74"/>
          <p:cNvSpPr txBox="1">
            <a:spLocks noChangeArrowheads="1"/>
          </p:cNvSpPr>
          <p:nvPr/>
        </p:nvSpPr>
        <p:spPr bwMode="auto">
          <a:xfrm>
            <a:off x="762000" y="1795463"/>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434251" name="Text Box 75"/>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
        <p:nvSpPr>
          <p:cNvPr id="434252" name="Text Box 76"/>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4, 5, and 6 until currentNode becomes NULL</a:t>
            </a:r>
          </a:p>
          <a:p>
            <a:pPr>
              <a:buFontTx/>
              <a:buAutoNum type="arabicPeriod"/>
            </a:pPr>
            <a:endParaRPr lang="en-US" sz="1200">
              <a:solidFill>
                <a:schemeClr val="accent2"/>
              </a:solidFill>
            </a:endParaRPr>
          </a:p>
          <a:p>
            <a:pPr>
              <a:buFontTx/>
              <a:buAutoNum type="arabicPeriod"/>
            </a:pPr>
            <a:r>
              <a:rPr lang="en-US" sz="1200">
                <a:solidFill>
                  <a:srgbClr val="CC0000"/>
                </a:solidFill>
              </a:rPr>
              <a:t>Make parent point to currentNode</a:t>
            </a:r>
          </a:p>
          <a:p>
            <a:pPr>
              <a:buFontTx/>
              <a:buAutoNum type="arabicPeriod"/>
            </a:pPr>
            <a:endParaRPr lang="en-US" sz="1200">
              <a:solidFill>
                <a:srgbClr val="CC0000"/>
              </a:solidFill>
            </a:endParaRPr>
          </a:p>
          <a:p>
            <a:pPr>
              <a:buFontTx/>
              <a:buAutoNum type="arabicPeriod"/>
            </a:pPr>
            <a:r>
              <a:rPr lang="en-US" sz="1200">
                <a:solidFill>
                  <a:schemeClr val="accent2"/>
                </a:solidFill>
              </a:rPr>
              <a:t>If the value of the new node is less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left child</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434311" name="Text Box 135"/>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434312" name="Line 136"/>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13" name="Line 137"/>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14" name="Line 138"/>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15" name="Line 139"/>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16" name="Line 140"/>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17" name="Rectangle 141"/>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318" name="Line 142"/>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19" name="Rectangle 143"/>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320" name="Rectangle 144"/>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321" name="Rectangle 145"/>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322" name="Line 146"/>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23" name="Rectangle 147"/>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324" name="Rectangle 148"/>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325" name="Rectangle 149"/>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326" name="Rectangle 150"/>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327" name="Text Box 151"/>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434328" name="Text Box 152"/>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434329" name="Text Box 153"/>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434330" name="Text Box 154"/>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434331" name="Line 155"/>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32" name="Line 156"/>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33" name="Line 157"/>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34" name="Line 158"/>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35" name="Line 159"/>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36" name="Line 160"/>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37" name="Line 161"/>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38" name="Line 162"/>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39" name="Line 163"/>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40" name="Line 164"/>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41" name="Line 165"/>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42" name="Line 166"/>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43" name="Line 167"/>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44" name="Line 168"/>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45" name="Line 169"/>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46" name="Line 170"/>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47" name="Rectangle 171"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348" name="Rectangle 172"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349" name="Rectangle 173"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350" name="Rectangle 174"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351" name="Rectangle 175"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352" name="Rectangle 176"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353" name="Rectangle 177"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354" name="Rectangle 178"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355" name="Text Box 179"/>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434356" name="Text Box 180"/>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434357" name="Text Box 181"/>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434358" name="Text Box 182"/>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434359" name="Text Box 183"/>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4360" name="Text Box 184"/>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4361" name="Text Box 185"/>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4362" name="Text Box 186"/>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4363" name="Text Box 187"/>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4364" name="Text Box 188"/>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4365" name="Text Box 189"/>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4366" name="Text Box 190"/>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4367" name="Line 191"/>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368" name="Text Box 192"/>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34241"/>
                                        </p:tgtEl>
                                      </p:cBhvr>
                                    </p:animEffect>
                                    <p:set>
                                      <p:cBhvr>
                                        <p:cTn id="7" dur="1" fill="hold">
                                          <p:stCondLst>
                                            <p:cond delay="499"/>
                                          </p:stCondLst>
                                        </p:cTn>
                                        <p:tgtEl>
                                          <p:spTgt spid="434241"/>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34242"/>
                                        </p:tgtEl>
                                        <p:attrNameLst>
                                          <p:attrName>style.visibility</p:attrName>
                                        </p:attrNameLst>
                                      </p:cBhvr>
                                      <p:to>
                                        <p:strVal val="visible"/>
                                      </p:to>
                                    </p:set>
                                    <p:animEffect transition="in" filter="dissolve">
                                      <p:cBhvr>
                                        <p:cTn id="10" dur="500"/>
                                        <p:tgtEl>
                                          <p:spTgt spid="43424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34244"/>
                                        </p:tgtEl>
                                        <p:attrNameLst>
                                          <p:attrName>style.visibility</p:attrName>
                                        </p:attrNameLst>
                                      </p:cBhvr>
                                      <p:to>
                                        <p:strVal val="visible"/>
                                      </p:to>
                                    </p:set>
                                    <p:animEffect transition="in" filter="dissolve">
                                      <p:cBhvr>
                                        <p:cTn id="13" dur="500"/>
                                        <p:tgtEl>
                                          <p:spTgt spid="4342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34243"/>
                                        </p:tgtEl>
                                        <p:attrNameLst>
                                          <p:attrName>style.visibility</p:attrName>
                                        </p:attrNameLst>
                                      </p:cBhvr>
                                      <p:to>
                                        <p:strVal val="visible"/>
                                      </p:to>
                                    </p:set>
                                    <p:animEffect transition="in" filter="dissolve">
                                      <p:cBhvr>
                                        <p:cTn id="16" dur="500"/>
                                        <p:tgtEl>
                                          <p:spTgt spid="434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241" grpId="0"/>
      <p:bldP spid="434242" grpId="0"/>
      <p:bldP spid="434243" grpId="0" animBg="1"/>
      <p:bldP spid="43424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87" name="Line 63"/>
          <p:cNvSpPr>
            <a:spLocks noChangeShapeType="1"/>
          </p:cNvSpPr>
          <p:nvPr/>
        </p:nvSpPr>
        <p:spPr bwMode="auto">
          <a:xfrm>
            <a:off x="2590800" y="3548063"/>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288" name="Text Box 64"/>
          <p:cNvSpPr txBox="1">
            <a:spLocks noChangeArrowheads="1"/>
          </p:cNvSpPr>
          <p:nvPr/>
        </p:nvSpPr>
        <p:spPr bwMode="auto">
          <a:xfrm>
            <a:off x="1371600" y="339566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436290" name="Text Box 66"/>
          <p:cNvSpPr txBox="1">
            <a:spLocks noChangeArrowheads="1"/>
          </p:cNvSpPr>
          <p:nvPr/>
        </p:nvSpPr>
        <p:spPr bwMode="auto">
          <a:xfrm>
            <a:off x="1447800" y="3014663"/>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436291" name="Line 67"/>
          <p:cNvSpPr>
            <a:spLocks noChangeShapeType="1"/>
          </p:cNvSpPr>
          <p:nvPr/>
        </p:nvSpPr>
        <p:spPr bwMode="auto">
          <a:xfrm>
            <a:off x="2362200" y="3167063"/>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292" name="Line 68"/>
          <p:cNvSpPr>
            <a:spLocks noChangeShapeType="1"/>
          </p:cNvSpPr>
          <p:nvPr/>
        </p:nvSpPr>
        <p:spPr bwMode="auto">
          <a:xfrm>
            <a:off x="30480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294" name="Text Box 70"/>
          <p:cNvSpPr txBox="1">
            <a:spLocks noChangeArrowheads="1"/>
          </p:cNvSpPr>
          <p:nvPr/>
        </p:nvSpPr>
        <p:spPr bwMode="auto">
          <a:xfrm>
            <a:off x="3733800" y="24384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55  &gt;  52</a:t>
            </a:r>
          </a:p>
        </p:txBody>
      </p:sp>
      <p:sp>
        <p:nvSpPr>
          <p:cNvPr id="436299" name="Text Box 75"/>
          <p:cNvSpPr txBox="1">
            <a:spLocks noChangeArrowheads="1"/>
          </p:cNvSpPr>
          <p:nvPr/>
        </p:nvSpPr>
        <p:spPr bwMode="auto">
          <a:xfrm>
            <a:off x="762000" y="1795463"/>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436300" name="Text Box 76"/>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
        <p:nvSpPr>
          <p:cNvPr id="436301" name="Text Box 77"/>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4, 5, and 6 until currentNode becomes NULL</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currentNode</a:t>
            </a:r>
          </a:p>
          <a:p>
            <a:pPr>
              <a:buFontTx/>
              <a:buAutoNum type="arabicPeriod"/>
            </a:pPr>
            <a:endParaRPr lang="en-US" sz="1200">
              <a:solidFill>
                <a:schemeClr val="accent2"/>
              </a:solidFill>
            </a:endParaRPr>
          </a:p>
          <a:p>
            <a:pPr>
              <a:buFontTx/>
              <a:buAutoNum type="arabicPeriod"/>
            </a:pPr>
            <a:r>
              <a:rPr lang="en-US" sz="1200">
                <a:solidFill>
                  <a:srgbClr val="CC0000"/>
                </a:solidFill>
              </a:rPr>
              <a:t>If the value of the new node is less than that of currentNode:</a:t>
            </a:r>
          </a:p>
          <a:p>
            <a:pPr>
              <a:buFontTx/>
              <a:buAutoNum type="arabicPeriod"/>
            </a:pPr>
            <a:endParaRPr lang="en-US" sz="1200">
              <a:solidFill>
                <a:srgbClr val="CC0000"/>
              </a:solidFill>
            </a:endParaRPr>
          </a:p>
          <a:p>
            <a:pPr lvl="1">
              <a:buFontTx/>
              <a:buAutoNum type="alphaLcPeriod"/>
            </a:pPr>
            <a:r>
              <a:rPr lang="en-US" sz="1200">
                <a:solidFill>
                  <a:schemeClr val="accent2"/>
                </a:solidFill>
              </a:rPr>
              <a:t>Make currentNode point to its left child</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436302" name="Text Box 78"/>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436303" name="Line 79"/>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04" name="Line 80"/>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05" name="Line 81"/>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06" name="Line 82"/>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07" name="Line 83"/>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08" name="Rectangle 84"/>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309" name="Line 85"/>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10" name="Rectangle 86"/>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311" name="Rectangle 87"/>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312" name="Rectangle 88"/>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313" name="Line 89"/>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14" name="Rectangle 90"/>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315" name="Rectangle 91"/>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316" name="Rectangle 92"/>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317" name="Rectangle 93"/>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318" name="Text Box 94"/>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436319" name="Text Box 95"/>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436320" name="Text Box 96"/>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436321" name="Text Box 97"/>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436322" name="Line 98"/>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23" name="Line 99"/>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24" name="Line 100"/>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25" name="Line 101"/>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26" name="Line 102"/>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27" name="Line 103"/>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28" name="Line 104"/>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29" name="Line 105"/>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30" name="Line 106"/>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31" name="Line 107"/>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32" name="Line 108"/>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33" name="Line 109"/>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34" name="Line 110"/>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35" name="Line 111"/>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36" name="Line 112"/>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37" name="Line 113"/>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38" name="Rectangle 114"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339" name="Rectangle 115"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340" name="Rectangle 116"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341" name="Rectangle 117"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342" name="Rectangle 118"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343" name="Rectangle 119"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344" name="Rectangle 120"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345" name="Rectangle 121"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346" name="Text Box 122"/>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436347" name="Text Box 123"/>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436348" name="Text Box 124"/>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436349" name="Text Box 125"/>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436350" name="Text Box 126"/>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6351" name="Text Box 127"/>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6352" name="Text Box 128"/>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6353" name="Text Box 129"/>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6354" name="Text Box 130"/>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6355" name="Text Box 131"/>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6356" name="Text Box 132"/>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6357" name="Text Box 133"/>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6358" name="Line 134"/>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359" name="Text Box 135"/>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6294"/>
                                        </p:tgtEl>
                                        <p:attrNameLst>
                                          <p:attrName>style.visibility</p:attrName>
                                        </p:attrNameLst>
                                      </p:cBhvr>
                                      <p:to>
                                        <p:strVal val="visible"/>
                                      </p:to>
                                    </p:set>
                                    <p:animEffect transition="in" filter="dissolve">
                                      <p:cBhvr>
                                        <p:cTn id="7" dur="500"/>
                                        <p:tgtEl>
                                          <p:spTgt spid="436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9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335" name="Line 63"/>
          <p:cNvSpPr>
            <a:spLocks noChangeShapeType="1"/>
          </p:cNvSpPr>
          <p:nvPr/>
        </p:nvSpPr>
        <p:spPr bwMode="auto">
          <a:xfrm>
            <a:off x="2590800" y="3548063"/>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36" name="Text Box 64"/>
          <p:cNvSpPr txBox="1">
            <a:spLocks noChangeArrowheads="1"/>
          </p:cNvSpPr>
          <p:nvPr/>
        </p:nvSpPr>
        <p:spPr bwMode="auto">
          <a:xfrm>
            <a:off x="1371600" y="339566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438337" name="Text Box 65"/>
          <p:cNvSpPr txBox="1">
            <a:spLocks noChangeArrowheads="1"/>
          </p:cNvSpPr>
          <p:nvPr/>
        </p:nvSpPr>
        <p:spPr bwMode="auto">
          <a:xfrm>
            <a:off x="1447800" y="3014663"/>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438338" name="Line 66"/>
          <p:cNvSpPr>
            <a:spLocks noChangeShapeType="1"/>
          </p:cNvSpPr>
          <p:nvPr/>
        </p:nvSpPr>
        <p:spPr bwMode="auto">
          <a:xfrm>
            <a:off x="2362200" y="3167063"/>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39" name="Line 67"/>
          <p:cNvSpPr>
            <a:spLocks noChangeShapeType="1"/>
          </p:cNvSpPr>
          <p:nvPr/>
        </p:nvSpPr>
        <p:spPr bwMode="auto">
          <a:xfrm>
            <a:off x="30480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46" name="Text Box 74"/>
          <p:cNvSpPr txBox="1">
            <a:spLocks noChangeArrowheads="1"/>
          </p:cNvSpPr>
          <p:nvPr/>
        </p:nvSpPr>
        <p:spPr bwMode="auto">
          <a:xfrm>
            <a:off x="762000" y="1795463"/>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438347" name="Text Box 75"/>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
        <p:nvSpPr>
          <p:cNvPr id="438348" name="Text Box 76"/>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4, 5, and 6 until currentNode becomes NULL</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value of the new node is less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left child</a:t>
            </a:r>
          </a:p>
          <a:p>
            <a:pPr lvl="1">
              <a:buFontTx/>
              <a:buAutoNum type="alphaLcPeriod"/>
            </a:pPr>
            <a:endParaRPr lang="en-US" sz="1200">
              <a:solidFill>
                <a:schemeClr val="accent2"/>
              </a:solidFill>
            </a:endParaRPr>
          </a:p>
          <a:p>
            <a:pPr>
              <a:buFontTx/>
              <a:buAutoNum type="arabicPeriod"/>
            </a:pPr>
            <a:r>
              <a:rPr lang="en-US" sz="1200">
                <a:solidFill>
                  <a:srgbClr val="CC0000"/>
                </a:solidFill>
              </a:rPr>
              <a:t>If the value of the new node is greater than that of currentNode:</a:t>
            </a:r>
          </a:p>
          <a:p>
            <a:pPr>
              <a:buFontTx/>
              <a:buAutoNum type="arabicPeriod"/>
            </a:pPr>
            <a:endParaRPr lang="en-US" sz="1200">
              <a:solidFill>
                <a:srgbClr val="CC0000"/>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438349" name="Text Box 77"/>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438350" name="Line 78"/>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51" name="Line 79"/>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52" name="Line 80"/>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53" name="Line 81"/>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54" name="Line 82"/>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55" name="Rectangle 83"/>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356" name="Line 84"/>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57" name="Rectangle 85"/>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358" name="Rectangle 86"/>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359" name="Rectangle 87"/>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360" name="Line 88"/>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61" name="Rectangle 89"/>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362" name="Rectangle 90"/>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363" name="Rectangle 91"/>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364" name="Rectangle 92"/>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365" name="Text Box 93"/>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438366" name="Text Box 94"/>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438367" name="Text Box 95"/>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438368" name="Text Box 96"/>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438369" name="Line 97"/>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70" name="Line 98"/>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71" name="Line 99"/>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72" name="Line 100"/>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73" name="Line 101"/>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74" name="Line 102"/>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75" name="Line 103"/>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76" name="Line 104"/>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77" name="Line 105"/>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78" name="Line 106"/>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79" name="Line 107"/>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80" name="Line 108"/>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81" name="Line 109"/>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82" name="Line 110"/>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83" name="Line 111"/>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84" name="Line 112"/>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85" name="Rectangle 113"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386" name="Rectangle 114"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387" name="Rectangle 115"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388" name="Rectangle 116"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389" name="Rectangle 117"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390" name="Rectangle 118"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391" name="Rectangle 119"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392" name="Rectangle 120"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393" name="Text Box 121"/>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438394" name="Text Box 122"/>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438395" name="Text Box 123"/>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438396" name="Text Box 124"/>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438397" name="Text Box 125"/>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8398" name="Text Box 126"/>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8399" name="Text Box 127"/>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8400" name="Text Box 128"/>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8401" name="Text Box 129"/>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8402" name="Text Box 130"/>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8403" name="Text Box 131"/>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8404" name="Text Box 132"/>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38405" name="Line 133"/>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406" name="Text Box 134"/>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438407" name="Text Box 135"/>
          <p:cNvSpPr txBox="1">
            <a:spLocks noChangeArrowheads="1"/>
          </p:cNvSpPr>
          <p:nvPr/>
        </p:nvSpPr>
        <p:spPr bwMode="auto">
          <a:xfrm>
            <a:off x="3733800" y="24384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55  &gt;  52</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3" name="Line 63"/>
          <p:cNvSpPr>
            <a:spLocks noChangeShapeType="1"/>
          </p:cNvSpPr>
          <p:nvPr/>
        </p:nvSpPr>
        <p:spPr bwMode="auto">
          <a:xfrm>
            <a:off x="2590800" y="3548063"/>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84" name="Text Box 64"/>
          <p:cNvSpPr txBox="1">
            <a:spLocks noChangeArrowheads="1"/>
          </p:cNvSpPr>
          <p:nvPr/>
        </p:nvSpPr>
        <p:spPr bwMode="auto">
          <a:xfrm>
            <a:off x="1371600" y="339566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440385" name="Text Box 65"/>
          <p:cNvSpPr txBox="1">
            <a:spLocks noChangeArrowheads="1"/>
          </p:cNvSpPr>
          <p:nvPr/>
        </p:nvSpPr>
        <p:spPr bwMode="auto">
          <a:xfrm>
            <a:off x="1447800" y="3014663"/>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440386" name="Line 66"/>
          <p:cNvSpPr>
            <a:spLocks noChangeShapeType="1"/>
          </p:cNvSpPr>
          <p:nvPr/>
        </p:nvSpPr>
        <p:spPr bwMode="auto">
          <a:xfrm>
            <a:off x="2362200" y="3167063"/>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87" name="Line 67"/>
          <p:cNvSpPr>
            <a:spLocks noChangeShapeType="1"/>
          </p:cNvSpPr>
          <p:nvPr/>
        </p:nvSpPr>
        <p:spPr bwMode="auto">
          <a:xfrm>
            <a:off x="30480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98" name="Text Box 78"/>
          <p:cNvSpPr txBox="1">
            <a:spLocks noChangeArrowheads="1"/>
          </p:cNvSpPr>
          <p:nvPr/>
        </p:nvSpPr>
        <p:spPr bwMode="auto">
          <a:xfrm>
            <a:off x="762000" y="1795463"/>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440399" name="Text Box 79"/>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
        <p:nvSpPr>
          <p:cNvPr id="440400" name="Text Box 80"/>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4, 5, and 6 until currentNode becomes NULL</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value of the new node is less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left child</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rgbClr val="CC0000"/>
                </a:solidFill>
              </a:rPr>
              <a:t>Make currentNode point to its right child</a:t>
            </a:r>
          </a:p>
          <a:p>
            <a:pPr>
              <a:buFontTx/>
              <a:buAutoNum type="arabicPeriod"/>
            </a:pPr>
            <a:endParaRPr lang="en-US" sz="1200">
              <a:solidFill>
                <a:srgbClr val="CC0000"/>
              </a:solidFill>
            </a:endParaRPr>
          </a:p>
        </p:txBody>
      </p:sp>
      <p:sp>
        <p:nvSpPr>
          <p:cNvPr id="440401" name="Text Box 81"/>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440402" name="Line 82"/>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3" name="Line 83"/>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4" name="Line 84"/>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5" name="Line 85"/>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6" name="Line 86"/>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7" name="Rectangle 87"/>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08" name="Line 88"/>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9" name="Rectangle 89"/>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0" name="Rectangle 90"/>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1" name="Rectangle 91"/>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2" name="Line 92"/>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3" name="Rectangle 93"/>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4" name="Rectangle 94"/>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5" name="Rectangle 95"/>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6" name="Rectangle 96"/>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7" name="Text Box 97"/>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440418" name="Text Box 98"/>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440419" name="Text Box 99"/>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440420" name="Text Box 100"/>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440421" name="Line 101"/>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2" name="Line 102"/>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3" name="Line 103"/>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4" name="Line 104"/>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5" name="Line 105"/>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6" name="Line 106"/>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7" name="Line 107"/>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8" name="Line 108"/>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9" name="Line 109"/>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30" name="Line 110"/>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31" name="Line 111"/>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32" name="Line 112"/>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33" name="Line 113"/>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34" name="Line 114"/>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35" name="Line 115"/>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36" name="Line 116"/>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37" name="Rectangle 117"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8" name="Rectangle 118"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9" name="Rectangle 119"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0" name="Rectangle 120"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1" name="Rectangle 121"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2" name="Rectangle 122"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3" name="Rectangle 123"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4" name="Rectangle 124"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5" name="Text Box 125"/>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440446" name="Text Box 126"/>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440447" name="Text Box 127"/>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440448" name="Text Box 128"/>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440449" name="Text Box 129"/>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0450" name="Text Box 130"/>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0451" name="Text Box 131"/>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0452" name="Text Box 132"/>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0453" name="Text Box 133"/>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0454" name="Text Box 134"/>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0455" name="Text Box 135"/>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0456" name="Text Box 136"/>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0457" name="Line 137"/>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58" name="Text Box 138"/>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440459" name="Text Box 139"/>
          <p:cNvSpPr txBox="1">
            <a:spLocks noChangeArrowheads="1"/>
          </p:cNvSpPr>
          <p:nvPr/>
        </p:nvSpPr>
        <p:spPr bwMode="auto">
          <a:xfrm>
            <a:off x="3733800" y="37338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440460" name="Line 140"/>
          <p:cNvSpPr>
            <a:spLocks noChangeShapeType="1"/>
          </p:cNvSpPr>
          <p:nvPr/>
        </p:nvSpPr>
        <p:spPr bwMode="auto">
          <a:xfrm>
            <a:off x="3962400" y="40005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61" name="Text Box 141"/>
          <p:cNvSpPr txBox="1">
            <a:spLocks noChangeArrowheads="1"/>
          </p:cNvSpPr>
          <p:nvPr/>
        </p:nvSpPr>
        <p:spPr bwMode="auto">
          <a:xfrm>
            <a:off x="3733800" y="24384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55  &gt;  52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40383"/>
                                        </p:tgtEl>
                                      </p:cBhvr>
                                    </p:animEffect>
                                    <p:set>
                                      <p:cBhvr>
                                        <p:cTn id="7" dur="1" fill="hold">
                                          <p:stCondLst>
                                            <p:cond delay="499"/>
                                          </p:stCondLst>
                                        </p:cTn>
                                        <p:tgtEl>
                                          <p:spTgt spid="440383"/>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440384"/>
                                        </p:tgtEl>
                                      </p:cBhvr>
                                    </p:animEffect>
                                    <p:set>
                                      <p:cBhvr>
                                        <p:cTn id="10" dur="1" fill="hold">
                                          <p:stCondLst>
                                            <p:cond delay="499"/>
                                          </p:stCondLst>
                                        </p:cTn>
                                        <p:tgtEl>
                                          <p:spTgt spid="440384"/>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440459"/>
                                        </p:tgtEl>
                                        <p:attrNameLst>
                                          <p:attrName>style.visibility</p:attrName>
                                        </p:attrNameLst>
                                      </p:cBhvr>
                                      <p:to>
                                        <p:strVal val="visible"/>
                                      </p:to>
                                    </p:set>
                                    <p:animEffect transition="in" filter="dissolve">
                                      <p:cBhvr>
                                        <p:cTn id="13" dur="500"/>
                                        <p:tgtEl>
                                          <p:spTgt spid="44045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40460"/>
                                        </p:tgtEl>
                                        <p:attrNameLst>
                                          <p:attrName>style.visibility</p:attrName>
                                        </p:attrNameLst>
                                      </p:cBhvr>
                                      <p:to>
                                        <p:strVal val="visible"/>
                                      </p:to>
                                    </p:set>
                                    <p:animEffect transition="in" filter="dissolve">
                                      <p:cBhvr>
                                        <p:cTn id="16" dur="500"/>
                                        <p:tgtEl>
                                          <p:spTgt spid="440460"/>
                                        </p:tgtEl>
                                      </p:cBhvr>
                                    </p:animEffect>
                                  </p:childTnLst>
                                </p:cTn>
                              </p:par>
                              <p:par>
                                <p:cTn id="17" presetID="9" presetClass="exit" presetSubtype="0" fill="hold" nodeType="withEffect">
                                  <p:stCondLst>
                                    <p:cond delay="0"/>
                                  </p:stCondLst>
                                  <p:childTnLst>
                                    <p:animEffect transition="out" filter="dissolve">
                                      <p:cBhvr>
                                        <p:cTn id="18" dur="500"/>
                                        <p:tgtEl>
                                          <p:spTgt spid="440461"/>
                                        </p:tgtEl>
                                      </p:cBhvr>
                                    </p:animEffect>
                                    <p:set>
                                      <p:cBhvr>
                                        <p:cTn id="19" dur="1" fill="hold">
                                          <p:stCondLst>
                                            <p:cond delay="499"/>
                                          </p:stCondLst>
                                        </p:cTn>
                                        <p:tgtEl>
                                          <p:spTgt spid="4404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3" grpId="0" animBg="1"/>
      <p:bldP spid="44046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33" name="Text Box 65"/>
          <p:cNvSpPr txBox="1">
            <a:spLocks noChangeArrowheads="1"/>
          </p:cNvSpPr>
          <p:nvPr/>
        </p:nvSpPr>
        <p:spPr bwMode="auto">
          <a:xfrm>
            <a:off x="1447800" y="3014663"/>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442434" name="Line 66"/>
          <p:cNvSpPr>
            <a:spLocks noChangeShapeType="1"/>
          </p:cNvSpPr>
          <p:nvPr/>
        </p:nvSpPr>
        <p:spPr bwMode="auto">
          <a:xfrm>
            <a:off x="2362200" y="3167063"/>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35" name="Line 67"/>
          <p:cNvSpPr>
            <a:spLocks noChangeShapeType="1"/>
          </p:cNvSpPr>
          <p:nvPr/>
        </p:nvSpPr>
        <p:spPr bwMode="auto">
          <a:xfrm>
            <a:off x="30480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48" name="Text Box 80"/>
          <p:cNvSpPr txBox="1">
            <a:spLocks noChangeArrowheads="1"/>
          </p:cNvSpPr>
          <p:nvPr/>
        </p:nvSpPr>
        <p:spPr bwMode="auto">
          <a:xfrm>
            <a:off x="762000" y="1795463"/>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442449" name="Text Box 81"/>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
        <p:nvSpPr>
          <p:cNvPr id="442450" name="Text Box 82"/>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rgbClr val="CC0000"/>
                </a:solidFill>
              </a:rPr>
              <a:t>Repeat steps 4, 5, and 6 until currentNode becomes NULL</a:t>
            </a:r>
          </a:p>
          <a:p>
            <a:pPr>
              <a:buFontTx/>
              <a:buAutoNum type="arabicPeriod"/>
            </a:pPr>
            <a:endParaRPr lang="en-US" sz="1200">
              <a:solidFill>
                <a:srgbClr val="CC0000"/>
              </a:solidFill>
            </a:endParaRPr>
          </a:p>
          <a:p>
            <a:pPr>
              <a:buFontTx/>
              <a:buAutoNum type="arabicPeriod"/>
            </a:pPr>
            <a:r>
              <a:rPr lang="en-US" sz="1200">
                <a:solidFill>
                  <a:schemeClr val="accent2"/>
                </a:solidFill>
              </a:rPr>
              <a:t>Make parent point to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value of the new node is less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left child</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442451" name="Text Box 83"/>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442452" name="Line 84"/>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53" name="Line 85"/>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54" name="Line 86"/>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55" name="Line 87"/>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56" name="Line 88"/>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57" name="Rectangle 89"/>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58" name="Line 90"/>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59" name="Rectangle 91"/>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60" name="Rectangle 92"/>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61" name="Rectangle 93"/>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62" name="Line 94"/>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63" name="Rectangle 95"/>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64" name="Rectangle 96"/>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65" name="Rectangle 97"/>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66" name="Rectangle 98"/>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67" name="Text Box 99"/>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442468" name="Text Box 100"/>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442469" name="Text Box 101"/>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442470" name="Text Box 102"/>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442471" name="Line 103"/>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72" name="Line 104"/>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73" name="Line 105"/>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74" name="Line 106"/>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75" name="Line 107"/>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76" name="Line 108"/>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77" name="Line 109"/>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78" name="Line 110"/>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79" name="Line 111"/>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80" name="Line 112"/>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81" name="Line 113"/>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82" name="Line 114"/>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83" name="Line 115"/>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84" name="Line 116"/>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85" name="Line 117"/>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86" name="Line 118"/>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87" name="Rectangle 119"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88" name="Rectangle 120"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89" name="Rectangle 121"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90" name="Rectangle 122"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91" name="Rectangle 123"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92" name="Rectangle 124"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93" name="Rectangle 125"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94" name="Rectangle 126"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95" name="Text Box 127"/>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442496" name="Text Box 128"/>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442497" name="Text Box 129"/>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442498" name="Text Box 130"/>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442499" name="Text Box 131"/>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2500" name="Text Box 132"/>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2501" name="Text Box 133"/>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2502" name="Text Box 134"/>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2503" name="Text Box 135"/>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2504" name="Text Box 136"/>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2505" name="Text Box 137"/>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2506" name="Text Box 138"/>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2507" name="Line 139"/>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508" name="Text Box 140"/>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442511" name="Text Box 143"/>
          <p:cNvSpPr txBox="1">
            <a:spLocks noChangeArrowheads="1"/>
          </p:cNvSpPr>
          <p:nvPr/>
        </p:nvSpPr>
        <p:spPr bwMode="auto">
          <a:xfrm>
            <a:off x="3733800" y="37338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442512" name="Line 144"/>
          <p:cNvSpPr>
            <a:spLocks noChangeShapeType="1"/>
          </p:cNvSpPr>
          <p:nvPr/>
        </p:nvSpPr>
        <p:spPr bwMode="auto">
          <a:xfrm>
            <a:off x="3962400" y="40005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839" name="Text Box 63"/>
          <p:cNvSpPr txBox="1">
            <a:spLocks noChangeArrowheads="1"/>
          </p:cNvSpPr>
          <p:nvPr/>
        </p:nvSpPr>
        <p:spPr bwMode="auto">
          <a:xfrm>
            <a:off x="1447800" y="3014663"/>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587840" name="Line 64"/>
          <p:cNvSpPr>
            <a:spLocks noChangeShapeType="1"/>
          </p:cNvSpPr>
          <p:nvPr/>
        </p:nvSpPr>
        <p:spPr bwMode="auto">
          <a:xfrm>
            <a:off x="2362200" y="3167063"/>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41" name="Line 65"/>
          <p:cNvSpPr>
            <a:spLocks noChangeShapeType="1"/>
          </p:cNvSpPr>
          <p:nvPr/>
        </p:nvSpPr>
        <p:spPr bwMode="auto">
          <a:xfrm>
            <a:off x="30480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51" name="Text Box 75"/>
          <p:cNvSpPr txBox="1">
            <a:spLocks noChangeArrowheads="1"/>
          </p:cNvSpPr>
          <p:nvPr/>
        </p:nvSpPr>
        <p:spPr bwMode="auto">
          <a:xfrm>
            <a:off x="762000" y="1795463"/>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587852" name="Text Box 76"/>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
        <p:nvSpPr>
          <p:cNvPr id="587853" name="Text Box 77"/>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4, 5, and 6 until currentNode becomes NULL</a:t>
            </a:r>
          </a:p>
          <a:p>
            <a:pPr>
              <a:buFontTx/>
              <a:buAutoNum type="arabicPeriod"/>
            </a:pPr>
            <a:endParaRPr lang="en-US" sz="1200">
              <a:solidFill>
                <a:schemeClr val="accent2"/>
              </a:solidFill>
            </a:endParaRPr>
          </a:p>
          <a:p>
            <a:pPr>
              <a:buFontTx/>
              <a:buAutoNum type="arabicPeriod"/>
            </a:pPr>
            <a:r>
              <a:rPr lang="en-US" sz="1200">
                <a:solidFill>
                  <a:srgbClr val="CC0000"/>
                </a:solidFill>
              </a:rPr>
              <a:t>Make parent point to currentNode</a:t>
            </a:r>
          </a:p>
          <a:p>
            <a:pPr>
              <a:buFontTx/>
              <a:buAutoNum type="arabicPeriod"/>
            </a:pPr>
            <a:endParaRPr lang="en-US" sz="1200">
              <a:solidFill>
                <a:srgbClr val="CC0000"/>
              </a:solidFill>
            </a:endParaRPr>
          </a:p>
          <a:p>
            <a:pPr>
              <a:buFontTx/>
              <a:buAutoNum type="arabicPeriod"/>
            </a:pPr>
            <a:r>
              <a:rPr lang="en-US" sz="1200">
                <a:solidFill>
                  <a:schemeClr val="accent2"/>
                </a:solidFill>
              </a:rPr>
              <a:t>If the value of the new node is less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left child</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587854" name="Text Box 78"/>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587855" name="Line 79"/>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56" name="Line 80"/>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57" name="Line 81"/>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58" name="Line 82"/>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59" name="Line 83"/>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60" name="Rectangle 84"/>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861" name="Line 85"/>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62" name="Rectangle 86"/>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863" name="Rectangle 87"/>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864" name="Rectangle 88"/>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865" name="Line 89"/>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66" name="Rectangle 90"/>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867" name="Rectangle 91"/>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868" name="Rectangle 92"/>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869" name="Rectangle 93"/>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870" name="Text Box 94"/>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587871" name="Text Box 95"/>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587872" name="Text Box 96"/>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587873" name="Text Box 97"/>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587874" name="Line 98"/>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75" name="Line 99"/>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76" name="Line 100"/>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77" name="Line 101"/>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78" name="Line 102"/>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79" name="Line 103"/>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80" name="Line 104"/>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81" name="Line 105"/>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82" name="Line 106"/>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83" name="Line 107"/>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84" name="Line 108"/>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85" name="Line 109"/>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86" name="Line 110"/>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87" name="Line 111"/>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88" name="Line 112"/>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89" name="Line 113"/>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890" name="Rectangle 114"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891" name="Rectangle 115"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892" name="Rectangle 116"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893" name="Rectangle 117"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894" name="Rectangle 118"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895" name="Rectangle 119"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896" name="Rectangle 120"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897" name="Rectangle 121"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898" name="Text Box 122"/>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587899" name="Text Box 123"/>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587900" name="Text Box 124"/>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587901" name="Text Box 125"/>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587902" name="Text Box 126"/>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87903" name="Text Box 127"/>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87904" name="Text Box 128"/>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87905" name="Text Box 129"/>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87906" name="Text Box 130"/>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87907" name="Text Box 131"/>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87908" name="Text Box 132"/>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87909" name="Text Box 133"/>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87910" name="Line 134"/>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911" name="Text Box 135"/>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587914" name="Text Box 138"/>
          <p:cNvSpPr txBox="1">
            <a:spLocks noChangeArrowheads="1"/>
          </p:cNvSpPr>
          <p:nvPr/>
        </p:nvSpPr>
        <p:spPr bwMode="auto">
          <a:xfrm>
            <a:off x="3733800" y="37338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587915" name="Line 139"/>
          <p:cNvSpPr>
            <a:spLocks noChangeShapeType="1"/>
          </p:cNvSpPr>
          <p:nvPr/>
        </p:nvSpPr>
        <p:spPr bwMode="auto">
          <a:xfrm>
            <a:off x="3962400" y="40005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916" name="Text Box 140"/>
          <p:cNvSpPr txBox="1">
            <a:spLocks noChangeArrowheads="1"/>
          </p:cNvSpPr>
          <p:nvPr/>
        </p:nvSpPr>
        <p:spPr bwMode="auto">
          <a:xfrm>
            <a:off x="2819400" y="3810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587917" name="Line 141"/>
          <p:cNvSpPr>
            <a:spLocks noChangeShapeType="1"/>
          </p:cNvSpPr>
          <p:nvPr/>
        </p:nvSpPr>
        <p:spPr bwMode="auto">
          <a:xfrm>
            <a:off x="3124200" y="4114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7918" name="Line 142"/>
          <p:cNvSpPr>
            <a:spLocks noChangeShapeType="1"/>
          </p:cNvSpPr>
          <p:nvPr/>
        </p:nvSpPr>
        <p:spPr bwMode="auto">
          <a:xfrm>
            <a:off x="3124200" y="4343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587841"/>
                                        </p:tgtEl>
                                      </p:cBhvr>
                                    </p:animEffect>
                                    <p:set>
                                      <p:cBhvr>
                                        <p:cTn id="7" dur="1" fill="hold">
                                          <p:stCondLst>
                                            <p:cond delay="499"/>
                                          </p:stCondLst>
                                        </p:cTn>
                                        <p:tgtEl>
                                          <p:spTgt spid="587841"/>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587840"/>
                                        </p:tgtEl>
                                      </p:cBhvr>
                                    </p:animEffect>
                                    <p:set>
                                      <p:cBhvr>
                                        <p:cTn id="10" dur="1" fill="hold">
                                          <p:stCondLst>
                                            <p:cond delay="499"/>
                                          </p:stCondLst>
                                        </p:cTn>
                                        <p:tgtEl>
                                          <p:spTgt spid="587840"/>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587839"/>
                                        </p:tgtEl>
                                      </p:cBhvr>
                                    </p:animEffect>
                                    <p:set>
                                      <p:cBhvr>
                                        <p:cTn id="13" dur="1" fill="hold">
                                          <p:stCondLst>
                                            <p:cond delay="499"/>
                                          </p:stCondLst>
                                        </p:cTn>
                                        <p:tgtEl>
                                          <p:spTgt spid="587839"/>
                                        </p:tgtEl>
                                        <p:attrNameLst>
                                          <p:attrName>style.visibility</p:attrName>
                                        </p:attrNameLst>
                                      </p:cBhvr>
                                      <p:to>
                                        <p:strVal val="hidden"/>
                                      </p:to>
                                    </p:set>
                                  </p:childTnLst>
                                </p:cTn>
                              </p:par>
                              <p:par>
                                <p:cTn id="14" presetID="9" presetClass="entr" presetSubtype="0" fill="hold" nodeType="withEffect">
                                  <p:stCondLst>
                                    <p:cond delay="0"/>
                                  </p:stCondLst>
                                  <p:childTnLst>
                                    <p:set>
                                      <p:cBhvr>
                                        <p:cTn id="15" dur="1" fill="hold">
                                          <p:stCondLst>
                                            <p:cond delay="0"/>
                                          </p:stCondLst>
                                        </p:cTn>
                                        <p:tgtEl>
                                          <p:spTgt spid="587916"/>
                                        </p:tgtEl>
                                        <p:attrNameLst>
                                          <p:attrName>style.visibility</p:attrName>
                                        </p:attrNameLst>
                                      </p:cBhvr>
                                      <p:to>
                                        <p:strVal val="visible"/>
                                      </p:to>
                                    </p:set>
                                    <p:animEffect transition="in" filter="dissolve">
                                      <p:cBhvr>
                                        <p:cTn id="16" dur="500"/>
                                        <p:tgtEl>
                                          <p:spTgt spid="5879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87917"/>
                                        </p:tgtEl>
                                        <p:attrNameLst>
                                          <p:attrName>style.visibility</p:attrName>
                                        </p:attrNameLst>
                                      </p:cBhvr>
                                      <p:to>
                                        <p:strVal val="visible"/>
                                      </p:to>
                                    </p:set>
                                    <p:animEffect transition="in" filter="dissolve">
                                      <p:cBhvr>
                                        <p:cTn id="19" dur="500"/>
                                        <p:tgtEl>
                                          <p:spTgt spid="5879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87918"/>
                                        </p:tgtEl>
                                        <p:attrNameLst>
                                          <p:attrName>style.visibility</p:attrName>
                                        </p:attrNameLst>
                                      </p:cBhvr>
                                      <p:to>
                                        <p:strVal val="visible"/>
                                      </p:to>
                                    </p:set>
                                    <p:animEffect transition="in" filter="dissolve">
                                      <p:cBhvr>
                                        <p:cTn id="22" dur="500"/>
                                        <p:tgtEl>
                                          <p:spTgt spid="587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840" grpId="0" animBg="1"/>
      <p:bldP spid="587841" grpId="0" animBg="1"/>
      <p:bldP spid="587917" grpId="0" animBg="1"/>
      <p:bldP spid="58791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87" name="Text Box 71"/>
          <p:cNvSpPr txBox="1">
            <a:spLocks noChangeArrowheads="1"/>
          </p:cNvSpPr>
          <p:nvPr/>
        </p:nvSpPr>
        <p:spPr bwMode="auto">
          <a:xfrm>
            <a:off x="3657600" y="25146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55  &lt;  68</a:t>
            </a:r>
          </a:p>
        </p:txBody>
      </p:sp>
      <p:sp>
        <p:nvSpPr>
          <p:cNvPr id="444495" name="Text Box 79"/>
          <p:cNvSpPr txBox="1">
            <a:spLocks noChangeArrowheads="1"/>
          </p:cNvSpPr>
          <p:nvPr/>
        </p:nvSpPr>
        <p:spPr bwMode="auto">
          <a:xfrm>
            <a:off x="762000" y="1795463"/>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444496" name="Text Box 80"/>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
        <p:nvSpPr>
          <p:cNvPr id="444497" name="Text Box 81"/>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4, 5, and 6 until currentNode becomes NULL</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currentNode</a:t>
            </a:r>
          </a:p>
          <a:p>
            <a:pPr>
              <a:buFontTx/>
              <a:buAutoNum type="arabicPeriod"/>
            </a:pPr>
            <a:endParaRPr lang="en-US" sz="1200">
              <a:solidFill>
                <a:schemeClr val="accent2"/>
              </a:solidFill>
            </a:endParaRPr>
          </a:p>
          <a:p>
            <a:pPr>
              <a:buFontTx/>
              <a:buAutoNum type="arabicPeriod"/>
            </a:pPr>
            <a:r>
              <a:rPr lang="en-US" sz="1200">
                <a:solidFill>
                  <a:srgbClr val="CC0000"/>
                </a:solidFill>
              </a:rPr>
              <a:t>If the value of the new node is less than that of currentNode:</a:t>
            </a:r>
          </a:p>
          <a:p>
            <a:pPr>
              <a:buFontTx/>
              <a:buAutoNum type="arabicPeriod"/>
            </a:pPr>
            <a:endParaRPr lang="en-US" sz="1200">
              <a:solidFill>
                <a:srgbClr val="CC0000"/>
              </a:solidFill>
            </a:endParaRPr>
          </a:p>
          <a:p>
            <a:pPr lvl="1">
              <a:buFontTx/>
              <a:buAutoNum type="alphaLcPeriod"/>
            </a:pPr>
            <a:r>
              <a:rPr lang="en-US" sz="1200">
                <a:solidFill>
                  <a:schemeClr val="accent2"/>
                </a:solidFill>
              </a:rPr>
              <a:t>Make currentNode point to its left child</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latin typeface="Arial Unicode MS" pitchFamily="34" charset="-128"/>
            </a:endParaRPr>
          </a:p>
        </p:txBody>
      </p:sp>
      <p:sp>
        <p:nvSpPr>
          <p:cNvPr id="444498" name="Text Box 82"/>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444499" name="Line 83"/>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00" name="Line 84"/>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01" name="Line 85"/>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02" name="Line 86"/>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03" name="Line 87"/>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04" name="Rectangle 88"/>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05" name="Line 89"/>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06" name="Rectangle 90"/>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07" name="Rectangle 91"/>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08" name="Rectangle 92"/>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09" name="Line 93"/>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10" name="Rectangle 94"/>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11" name="Rectangle 95"/>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12" name="Rectangle 96"/>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13" name="Rectangle 97"/>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14" name="Text Box 98"/>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444515" name="Text Box 99"/>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444516" name="Text Box 100"/>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444517" name="Text Box 101"/>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444518" name="Line 102"/>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19" name="Line 103"/>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20" name="Line 104"/>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21" name="Line 105"/>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22" name="Line 106"/>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23" name="Line 107"/>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24" name="Line 108"/>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25" name="Line 109"/>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26" name="Line 110"/>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27" name="Line 111"/>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28" name="Line 112"/>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29" name="Line 113"/>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30" name="Line 114"/>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31" name="Line 115"/>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32" name="Line 116"/>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33" name="Line 117"/>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34" name="Rectangle 118"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35" name="Rectangle 119"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36" name="Rectangle 120"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37" name="Rectangle 121"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38" name="Rectangle 122"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39" name="Rectangle 123"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40" name="Rectangle 124"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41" name="Rectangle 125"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42" name="Text Box 126"/>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444543" name="Text Box 127"/>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444544" name="Text Box 128"/>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444545" name="Text Box 129"/>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444546" name="Text Box 130"/>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4547" name="Text Box 131"/>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4548" name="Text Box 132"/>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4549" name="Text Box 133"/>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4550" name="Text Box 134"/>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4551" name="Text Box 135"/>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4552" name="Text Box 136"/>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4553" name="Text Box 137"/>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4554" name="Line 138"/>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55" name="Text Box 139"/>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444556" name="Text Box 140"/>
          <p:cNvSpPr txBox="1">
            <a:spLocks noChangeArrowheads="1"/>
          </p:cNvSpPr>
          <p:nvPr/>
        </p:nvSpPr>
        <p:spPr bwMode="auto">
          <a:xfrm>
            <a:off x="3733800" y="37338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444557" name="Line 141"/>
          <p:cNvSpPr>
            <a:spLocks noChangeShapeType="1"/>
          </p:cNvSpPr>
          <p:nvPr/>
        </p:nvSpPr>
        <p:spPr bwMode="auto">
          <a:xfrm>
            <a:off x="3962400" y="40005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58" name="Text Box 142"/>
          <p:cNvSpPr txBox="1">
            <a:spLocks noChangeArrowheads="1"/>
          </p:cNvSpPr>
          <p:nvPr/>
        </p:nvSpPr>
        <p:spPr bwMode="auto">
          <a:xfrm>
            <a:off x="2819400" y="3810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444559" name="Line 143"/>
          <p:cNvSpPr>
            <a:spLocks noChangeShapeType="1"/>
          </p:cNvSpPr>
          <p:nvPr/>
        </p:nvSpPr>
        <p:spPr bwMode="auto">
          <a:xfrm>
            <a:off x="3124200" y="4114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560" name="Line 144"/>
          <p:cNvSpPr>
            <a:spLocks noChangeShapeType="1"/>
          </p:cNvSpPr>
          <p:nvPr/>
        </p:nvSpPr>
        <p:spPr bwMode="auto">
          <a:xfrm>
            <a:off x="3124200" y="4343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44487"/>
                                        </p:tgtEl>
                                        <p:attrNameLst>
                                          <p:attrName>style.visibility</p:attrName>
                                        </p:attrNameLst>
                                      </p:cBhvr>
                                      <p:to>
                                        <p:strVal val="visible"/>
                                      </p:to>
                                    </p:set>
                                    <p:animEffect transition="in" filter="dissolve">
                                      <p:cBhvr>
                                        <p:cTn id="7" dur="500"/>
                                        <p:tgtEl>
                                          <p:spTgt spid="444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8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41" name="Text Box 77"/>
          <p:cNvSpPr txBox="1">
            <a:spLocks noChangeArrowheads="1"/>
          </p:cNvSpPr>
          <p:nvPr/>
        </p:nvSpPr>
        <p:spPr bwMode="auto">
          <a:xfrm>
            <a:off x="762000" y="1795463"/>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446542" name="Text Box 78"/>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
        <p:nvSpPr>
          <p:cNvPr id="446543" name="Text Box 79"/>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4, 5, and 6 until currentNode becomes NULL</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value of the new node is less than that of currentNode:</a:t>
            </a:r>
          </a:p>
          <a:p>
            <a:pPr>
              <a:buFontTx/>
              <a:buAutoNum type="arabicPeriod"/>
            </a:pPr>
            <a:endParaRPr lang="en-US" sz="1200">
              <a:solidFill>
                <a:schemeClr val="accent2"/>
              </a:solidFill>
            </a:endParaRPr>
          </a:p>
          <a:p>
            <a:pPr lvl="1">
              <a:buFontTx/>
              <a:buAutoNum type="alphaLcPeriod"/>
            </a:pPr>
            <a:r>
              <a:rPr lang="en-US" sz="1200">
                <a:solidFill>
                  <a:srgbClr val="CC0000"/>
                </a:solidFill>
              </a:rPr>
              <a:t>Make currentNode point to its left child</a:t>
            </a:r>
          </a:p>
          <a:p>
            <a:pPr lvl="1">
              <a:buFontTx/>
              <a:buAutoNum type="alphaLcPeriod"/>
            </a:pPr>
            <a:endParaRPr lang="en-US" sz="1200">
              <a:solidFill>
                <a:srgbClr val="CC0000"/>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latin typeface="Arial Unicode MS" pitchFamily="34" charset="-128"/>
            </a:endParaRPr>
          </a:p>
        </p:txBody>
      </p:sp>
      <p:sp>
        <p:nvSpPr>
          <p:cNvPr id="446544" name="Text Box 80"/>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446545" name="Line 81"/>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46" name="Line 82"/>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47" name="Line 83"/>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48" name="Line 84"/>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49" name="Line 85"/>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50" name="Rectangle 86"/>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51" name="Line 87"/>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52" name="Rectangle 88"/>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53" name="Rectangle 89"/>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54" name="Rectangle 90"/>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55" name="Line 91"/>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56" name="Rectangle 92"/>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57" name="Rectangle 93"/>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58" name="Rectangle 94"/>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59" name="Rectangle 95"/>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60" name="Text Box 96"/>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446561" name="Text Box 97"/>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446562" name="Text Box 98"/>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446563" name="Text Box 99"/>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446564" name="Line 100"/>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65" name="Line 101"/>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66" name="Line 102"/>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67" name="Line 103"/>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68" name="Line 104"/>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69" name="Line 105"/>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70" name="Line 106"/>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71" name="Line 107"/>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72" name="Line 108"/>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73" name="Line 109"/>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74" name="Line 110"/>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75" name="Line 111"/>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76" name="Line 112"/>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77" name="Line 113"/>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78" name="Line 114"/>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79" name="Line 115"/>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580" name="Rectangle 116"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81" name="Rectangle 117"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82" name="Rectangle 118"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83" name="Rectangle 119"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84" name="Rectangle 120"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85" name="Rectangle 121"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86" name="Rectangle 122"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87" name="Rectangle 123"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588" name="Text Box 124"/>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446589" name="Text Box 125"/>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446590" name="Text Box 126"/>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446591" name="Text Box 127"/>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446592" name="Text Box 128"/>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6593" name="Text Box 129"/>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6594" name="Text Box 130"/>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6595" name="Text Box 131"/>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6596" name="Text Box 132"/>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6597" name="Text Box 133"/>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6598" name="Text Box 134"/>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6599" name="Text Box 135"/>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6600" name="Line 136"/>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601" name="Text Box 137"/>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446602" name="Text Box 138"/>
          <p:cNvSpPr txBox="1">
            <a:spLocks noChangeArrowheads="1"/>
          </p:cNvSpPr>
          <p:nvPr/>
        </p:nvSpPr>
        <p:spPr bwMode="auto">
          <a:xfrm>
            <a:off x="3733800" y="37338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446603" name="Line 139"/>
          <p:cNvSpPr>
            <a:spLocks noChangeShapeType="1"/>
          </p:cNvSpPr>
          <p:nvPr/>
        </p:nvSpPr>
        <p:spPr bwMode="auto">
          <a:xfrm>
            <a:off x="3962400" y="40005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604" name="Text Box 140"/>
          <p:cNvSpPr txBox="1">
            <a:spLocks noChangeArrowheads="1"/>
          </p:cNvSpPr>
          <p:nvPr/>
        </p:nvSpPr>
        <p:spPr bwMode="auto">
          <a:xfrm>
            <a:off x="2819400" y="3810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446605" name="Line 141"/>
          <p:cNvSpPr>
            <a:spLocks noChangeShapeType="1"/>
          </p:cNvSpPr>
          <p:nvPr/>
        </p:nvSpPr>
        <p:spPr bwMode="auto">
          <a:xfrm>
            <a:off x="3124200" y="4114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606" name="Line 142"/>
          <p:cNvSpPr>
            <a:spLocks noChangeShapeType="1"/>
          </p:cNvSpPr>
          <p:nvPr/>
        </p:nvSpPr>
        <p:spPr bwMode="auto">
          <a:xfrm>
            <a:off x="3124200" y="4343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607" name="Text Box 143"/>
          <p:cNvSpPr txBox="1">
            <a:spLocks noChangeArrowheads="1"/>
          </p:cNvSpPr>
          <p:nvPr/>
        </p:nvSpPr>
        <p:spPr bwMode="auto">
          <a:xfrm>
            <a:off x="2209800" y="54864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446608" name="Line 144"/>
          <p:cNvSpPr>
            <a:spLocks noChangeShapeType="1"/>
          </p:cNvSpPr>
          <p:nvPr/>
        </p:nvSpPr>
        <p:spPr bwMode="auto">
          <a:xfrm flipV="1">
            <a:off x="3200400" y="52959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6610" name="Text Box 146"/>
          <p:cNvSpPr txBox="1">
            <a:spLocks noChangeArrowheads="1"/>
          </p:cNvSpPr>
          <p:nvPr/>
        </p:nvSpPr>
        <p:spPr bwMode="auto">
          <a:xfrm>
            <a:off x="3657600" y="25146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55  &lt;  68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46603"/>
                                        </p:tgtEl>
                                      </p:cBhvr>
                                    </p:animEffect>
                                    <p:set>
                                      <p:cBhvr>
                                        <p:cTn id="7" dur="1" fill="hold">
                                          <p:stCondLst>
                                            <p:cond delay="499"/>
                                          </p:stCondLst>
                                        </p:cTn>
                                        <p:tgtEl>
                                          <p:spTgt spid="446603"/>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46602"/>
                                        </p:tgtEl>
                                      </p:cBhvr>
                                    </p:animEffect>
                                    <p:set>
                                      <p:cBhvr>
                                        <p:cTn id="10" dur="1" fill="hold">
                                          <p:stCondLst>
                                            <p:cond delay="499"/>
                                          </p:stCondLst>
                                        </p:cTn>
                                        <p:tgtEl>
                                          <p:spTgt spid="446602"/>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446607"/>
                                        </p:tgtEl>
                                        <p:attrNameLst>
                                          <p:attrName>style.visibility</p:attrName>
                                        </p:attrNameLst>
                                      </p:cBhvr>
                                      <p:to>
                                        <p:strVal val="visible"/>
                                      </p:to>
                                    </p:set>
                                    <p:animEffect transition="in" filter="dissolve">
                                      <p:cBhvr>
                                        <p:cTn id="13" dur="500"/>
                                        <p:tgtEl>
                                          <p:spTgt spid="44660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46608"/>
                                        </p:tgtEl>
                                        <p:attrNameLst>
                                          <p:attrName>style.visibility</p:attrName>
                                        </p:attrNameLst>
                                      </p:cBhvr>
                                      <p:to>
                                        <p:strVal val="visible"/>
                                      </p:to>
                                    </p:set>
                                    <p:animEffect transition="in" filter="dissolve">
                                      <p:cBhvr>
                                        <p:cTn id="16" dur="500"/>
                                        <p:tgtEl>
                                          <p:spTgt spid="446608"/>
                                        </p:tgtEl>
                                      </p:cBhvr>
                                    </p:animEffect>
                                  </p:childTnLst>
                                </p:cTn>
                              </p:par>
                              <p:par>
                                <p:cTn id="17" presetID="9" presetClass="exit" presetSubtype="0" fill="hold" grpId="0" nodeType="withEffect">
                                  <p:stCondLst>
                                    <p:cond delay="0"/>
                                  </p:stCondLst>
                                  <p:childTnLst>
                                    <p:animEffect transition="out" filter="dissolve">
                                      <p:cBhvr>
                                        <p:cTn id="18" dur="500"/>
                                        <p:tgtEl>
                                          <p:spTgt spid="446610"/>
                                        </p:tgtEl>
                                      </p:cBhvr>
                                    </p:animEffect>
                                    <p:set>
                                      <p:cBhvr>
                                        <p:cTn id="19" dur="1" fill="hold">
                                          <p:stCondLst>
                                            <p:cond delay="499"/>
                                          </p:stCondLst>
                                        </p:cTn>
                                        <p:tgtEl>
                                          <p:spTgt spid="4466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602" grpId="0"/>
      <p:bldP spid="446603" grpId="0" animBg="1"/>
      <p:bldP spid="446607" grpId="0"/>
      <p:bldP spid="446608" grpId="0" animBg="1"/>
      <p:bldP spid="4466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98" name="Text Box 74"/>
          <p:cNvSpPr txBox="1">
            <a:spLocks noChangeArrowheads="1"/>
          </p:cNvSpPr>
          <p:nvPr/>
        </p:nvSpPr>
        <p:spPr bwMode="auto">
          <a:xfrm>
            <a:off x="762000" y="1795463"/>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589899" name="Text Box 75"/>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
        <p:nvSpPr>
          <p:cNvPr id="589900" name="Text Box 76"/>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rgbClr val="CC0000"/>
                </a:solidFill>
              </a:rPr>
              <a:t>Repeat steps 4, 5, and 6 until currentNode becomes NULL</a:t>
            </a:r>
          </a:p>
          <a:p>
            <a:pPr>
              <a:buFontTx/>
              <a:buAutoNum type="arabicPeriod"/>
            </a:pPr>
            <a:endParaRPr lang="en-US" sz="1200">
              <a:solidFill>
                <a:srgbClr val="CC0000"/>
              </a:solidFill>
            </a:endParaRPr>
          </a:p>
          <a:p>
            <a:pPr>
              <a:buFontTx/>
              <a:buAutoNum type="arabicPeriod"/>
            </a:pPr>
            <a:r>
              <a:rPr lang="en-US" sz="1200">
                <a:solidFill>
                  <a:schemeClr val="accent2"/>
                </a:solidFill>
              </a:rPr>
              <a:t>Make parent point to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value of the new node is less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left child</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589901" name="Text Box 77"/>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589902" name="Line 78"/>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03" name="Line 79"/>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04" name="Line 80"/>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05" name="Line 81"/>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06" name="Line 82"/>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07" name="Rectangle 83"/>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908" name="Line 84"/>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09" name="Rectangle 85"/>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910" name="Rectangle 86"/>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911" name="Rectangle 87"/>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912" name="Line 88"/>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13" name="Rectangle 89"/>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914" name="Rectangle 90"/>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915" name="Rectangle 91"/>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916" name="Rectangle 92"/>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917" name="Text Box 93"/>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589918" name="Text Box 94"/>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589919" name="Text Box 95"/>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589920" name="Text Box 96"/>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589921" name="Line 97"/>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22" name="Line 98"/>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23" name="Line 99"/>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24" name="Line 100"/>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25" name="Line 101"/>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26" name="Line 102"/>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27" name="Line 103"/>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28" name="Line 104"/>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29" name="Line 105"/>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30" name="Line 106"/>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31" name="Line 107"/>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32" name="Line 108"/>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33" name="Line 109"/>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34" name="Line 110"/>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35" name="Line 111"/>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36" name="Line 112"/>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37" name="Rectangle 113"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938" name="Rectangle 114"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939" name="Rectangle 115"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940" name="Rectangle 116"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941" name="Rectangle 117"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942" name="Rectangle 118"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943" name="Rectangle 119"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944" name="Rectangle 120"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945" name="Text Box 121"/>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589946" name="Text Box 122"/>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589947" name="Text Box 123"/>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589948" name="Text Box 124"/>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589949" name="Text Box 125"/>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89950" name="Text Box 126"/>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89951" name="Text Box 127"/>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89952" name="Text Box 128"/>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89953" name="Text Box 129"/>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89954" name="Text Box 130"/>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89955" name="Text Box 131"/>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89956" name="Text Box 132"/>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89957" name="Line 133"/>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58" name="Text Box 134"/>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589959" name="Text Box 135"/>
          <p:cNvSpPr txBox="1">
            <a:spLocks noChangeArrowheads="1"/>
          </p:cNvSpPr>
          <p:nvPr/>
        </p:nvSpPr>
        <p:spPr bwMode="auto">
          <a:xfrm>
            <a:off x="2819400" y="3810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589960" name="Line 136"/>
          <p:cNvSpPr>
            <a:spLocks noChangeShapeType="1"/>
          </p:cNvSpPr>
          <p:nvPr/>
        </p:nvSpPr>
        <p:spPr bwMode="auto">
          <a:xfrm>
            <a:off x="3124200" y="4114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61" name="Line 137"/>
          <p:cNvSpPr>
            <a:spLocks noChangeShapeType="1"/>
          </p:cNvSpPr>
          <p:nvPr/>
        </p:nvSpPr>
        <p:spPr bwMode="auto">
          <a:xfrm>
            <a:off x="3124200" y="4343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962" name="Text Box 138"/>
          <p:cNvSpPr txBox="1">
            <a:spLocks noChangeArrowheads="1"/>
          </p:cNvSpPr>
          <p:nvPr/>
        </p:nvSpPr>
        <p:spPr bwMode="auto">
          <a:xfrm>
            <a:off x="2209800" y="54864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589963" name="Line 139"/>
          <p:cNvSpPr>
            <a:spLocks noChangeShapeType="1"/>
          </p:cNvSpPr>
          <p:nvPr/>
        </p:nvSpPr>
        <p:spPr bwMode="auto">
          <a:xfrm flipV="1">
            <a:off x="3200400" y="52959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92" name="Text Box 80"/>
          <p:cNvSpPr txBox="1">
            <a:spLocks noChangeArrowheads="1"/>
          </p:cNvSpPr>
          <p:nvPr/>
        </p:nvSpPr>
        <p:spPr bwMode="auto">
          <a:xfrm>
            <a:off x="762000" y="1795463"/>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448593" name="Text Box 81"/>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
        <p:nvSpPr>
          <p:cNvPr id="448594" name="Text Box 82"/>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4, 5, and 6 until currentNode becomes NULL</a:t>
            </a:r>
          </a:p>
          <a:p>
            <a:pPr>
              <a:buFontTx/>
              <a:buAutoNum type="arabicPeriod"/>
            </a:pPr>
            <a:endParaRPr lang="en-US" sz="1200">
              <a:solidFill>
                <a:schemeClr val="accent2"/>
              </a:solidFill>
            </a:endParaRPr>
          </a:p>
          <a:p>
            <a:pPr>
              <a:buFontTx/>
              <a:buAutoNum type="arabicPeriod"/>
            </a:pPr>
            <a:r>
              <a:rPr lang="en-US" sz="1200">
                <a:solidFill>
                  <a:srgbClr val="CC0000"/>
                </a:solidFill>
              </a:rPr>
              <a:t>Make parent point to currentNode</a:t>
            </a:r>
          </a:p>
          <a:p>
            <a:pPr>
              <a:buFontTx/>
              <a:buAutoNum type="arabicPeriod"/>
            </a:pPr>
            <a:endParaRPr lang="en-US" sz="1200">
              <a:solidFill>
                <a:srgbClr val="CC0000"/>
              </a:solidFill>
            </a:endParaRPr>
          </a:p>
          <a:p>
            <a:pPr>
              <a:buFontTx/>
              <a:buAutoNum type="arabicPeriod"/>
            </a:pPr>
            <a:r>
              <a:rPr lang="en-US" sz="1200">
                <a:solidFill>
                  <a:schemeClr val="accent2"/>
                </a:solidFill>
              </a:rPr>
              <a:t>If the value of the new node is less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left child</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448595" name="Text Box 83"/>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448596" name="Line 84"/>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597" name="Line 85"/>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598" name="Line 86"/>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599" name="Line 87"/>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00" name="Line 88"/>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01" name="Rectangle 89"/>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602" name="Line 90"/>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03" name="Rectangle 91"/>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604" name="Rectangle 92"/>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605" name="Rectangle 93"/>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606" name="Line 94"/>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07" name="Rectangle 95"/>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608" name="Rectangle 96"/>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609" name="Rectangle 97"/>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610" name="Rectangle 98"/>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611" name="Text Box 99"/>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448612" name="Text Box 100"/>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448613" name="Text Box 101"/>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448614" name="Text Box 102"/>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448615" name="Line 103"/>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16" name="Line 104"/>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17" name="Line 105"/>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18" name="Line 106"/>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19" name="Line 107"/>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20" name="Line 108"/>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21" name="Line 109"/>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22" name="Line 110"/>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23" name="Line 111"/>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24" name="Line 112"/>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25" name="Line 113"/>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26" name="Line 114"/>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27" name="Line 115"/>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28" name="Line 116"/>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29" name="Line 117"/>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30" name="Line 118"/>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31" name="Rectangle 119"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632" name="Rectangle 120"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633" name="Rectangle 121"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634" name="Rectangle 122"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635" name="Rectangle 123"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636" name="Rectangle 124"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637" name="Rectangle 125"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638" name="Rectangle 126"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639" name="Text Box 127"/>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448640" name="Text Box 128"/>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448641" name="Text Box 129"/>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448642" name="Text Box 130"/>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448643" name="Text Box 131"/>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8644" name="Text Box 132"/>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8645" name="Text Box 133"/>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8646" name="Text Box 134"/>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8647" name="Text Box 135"/>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8648" name="Text Box 136"/>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8649" name="Text Box 137"/>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8650" name="Text Box 138"/>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48651" name="Line 139"/>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52" name="Text Box 140"/>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448653" name="Text Box 141"/>
          <p:cNvSpPr txBox="1">
            <a:spLocks noChangeArrowheads="1"/>
          </p:cNvSpPr>
          <p:nvPr/>
        </p:nvSpPr>
        <p:spPr bwMode="auto">
          <a:xfrm>
            <a:off x="2819400" y="3810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448654" name="Line 142"/>
          <p:cNvSpPr>
            <a:spLocks noChangeShapeType="1"/>
          </p:cNvSpPr>
          <p:nvPr/>
        </p:nvSpPr>
        <p:spPr bwMode="auto">
          <a:xfrm>
            <a:off x="3124200" y="4114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55" name="Line 143"/>
          <p:cNvSpPr>
            <a:spLocks noChangeShapeType="1"/>
          </p:cNvSpPr>
          <p:nvPr/>
        </p:nvSpPr>
        <p:spPr bwMode="auto">
          <a:xfrm>
            <a:off x="3124200" y="4343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56" name="Text Box 144"/>
          <p:cNvSpPr txBox="1">
            <a:spLocks noChangeArrowheads="1"/>
          </p:cNvSpPr>
          <p:nvPr/>
        </p:nvSpPr>
        <p:spPr bwMode="auto">
          <a:xfrm>
            <a:off x="2209800" y="54864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448657" name="Line 145"/>
          <p:cNvSpPr>
            <a:spLocks noChangeShapeType="1"/>
          </p:cNvSpPr>
          <p:nvPr/>
        </p:nvSpPr>
        <p:spPr bwMode="auto">
          <a:xfrm flipV="1">
            <a:off x="3200400" y="52959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8658" name="Text Box 146"/>
          <p:cNvSpPr txBox="1">
            <a:spLocks noChangeArrowheads="1"/>
          </p:cNvSpPr>
          <p:nvPr/>
        </p:nvSpPr>
        <p:spPr bwMode="auto">
          <a:xfrm>
            <a:off x="2590800" y="4495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448659" name="Line 147"/>
          <p:cNvSpPr>
            <a:spLocks noChangeShapeType="1"/>
          </p:cNvSpPr>
          <p:nvPr/>
        </p:nvSpPr>
        <p:spPr bwMode="auto">
          <a:xfrm>
            <a:off x="3022600" y="47625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48653"/>
                                        </p:tgtEl>
                                      </p:cBhvr>
                                    </p:animEffect>
                                    <p:set>
                                      <p:cBhvr>
                                        <p:cTn id="7" dur="1" fill="hold">
                                          <p:stCondLst>
                                            <p:cond delay="499"/>
                                          </p:stCondLst>
                                        </p:cTn>
                                        <p:tgtEl>
                                          <p:spTgt spid="448653"/>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48654"/>
                                        </p:tgtEl>
                                      </p:cBhvr>
                                    </p:animEffect>
                                    <p:set>
                                      <p:cBhvr>
                                        <p:cTn id="10" dur="1" fill="hold">
                                          <p:stCondLst>
                                            <p:cond delay="499"/>
                                          </p:stCondLst>
                                        </p:cTn>
                                        <p:tgtEl>
                                          <p:spTgt spid="448654"/>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448655"/>
                                        </p:tgtEl>
                                      </p:cBhvr>
                                    </p:animEffect>
                                    <p:set>
                                      <p:cBhvr>
                                        <p:cTn id="13" dur="1" fill="hold">
                                          <p:stCondLst>
                                            <p:cond delay="499"/>
                                          </p:stCondLst>
                                        </p:cTn>
                                        <p:tgtEl>
                                          <p:spTgt spid="448655"/>
                                        </p:tgtEl>
                                        <p:attrNameLst>
                                          <p:attrName>style.visibility</p:attrName>
                                        </p:attrNameLst>
                                      </p:cBhvr>
                                      <p:to>
                                        <p:strVal val="hidden"/>
                                      </p:to>
                                    </p:set>
                                  </p:childTnLst>
                                </p:cTn>
                              </p:par>
                              <p:par>
                                <p:cTn id="14" presetID="9" presetClass="entr" presetSubtype="0" fill="hold" grpId="0" nodeType="withEffect">
                                  <p:stCondLst>
                                    <p:cond delay="0"/>
                                  </p:stCondLst>
                                  <p:childTnLst>
                                    <p:set>
                                      <p:cBhvr>
                                        <p:cTn id="15" dur="1" fill="hold">
                                          <p:stCondLst>
                                            <p:cond delay="0"/>
                                          </p:stCondLst>
                                        </p:cTn>
                                        <p:tgtEl>
                                          <p:spTgt spid="448658"/>
                                        </p:tgtEl>
                                        <p:attrNameLst>
                                          <p:attrName>style.visibility</p:attrName>
                                        </p:attrNameLst>
                                      </p:cBhvr>
                                      <p:to>
                                        <p:strVal val="visible"/>
                                      </p:to>
                                    </p:set>
                                    <p:animEffect transition="in" filter="dissolve">
                                      <p:cBhvr>
                                        <p:cTn id="16" dur="500"/>
                                        <p:tgtEl>
                                          <p:spTgt spid="44865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48659"/>
                                        </p:tgtEl>
                                        <p:attrNameLst>
                                          <p:attrName>style.visibility</p:attrName>
                                        </p:attrNameLst>
                                      </p:cBhvr>
                                      <p:to>
                                        <p:strVal val="visible"/>
                                      </p:to>
                                    </p:set>
                                    <p:animEffect transition="in" filter="dissolve">
                                      <p:cBhvr>
                                        <p:cTn id="19" dur="500"/>
                                        <p:tgtEl>
                                          <p:spTgt spid="448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653" grpId="0"/>
      <p:bldP spid="448654" grpId="0" animBg="1"/>
      <p:bldP spid="448655" grpId="0" animBg="1"/>
      <p:bldP spid="448658" grpId="0"/>
      <p:bldP spid="4486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6" name="Rectangle 4"/>
          <p:cNvSpPr>
            <a:spLocks noChangeArrowheads="1"/>
          </p:cNvSpPr>
          <p:nvPr/>
        </p:nvSpPr>
        <p:spPr bwMode="auto">
          <a:xfrm>
            <a:off x="1525588" y="1598613"/>
            <a:ext cx="7315200" cy="464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b="1">
                <a:solidFill>
                  <a:schemeClr val="accent2"/>
                </a:solidFill>
                <a:cs typeface="Times New Roman" pitchFamily="18" charset="0"/>
              </a:rPr>
              <a:t>Subtree</a:t>
            </a:r>
            <a:r>
              <a:rPr lang="en-US" sz="2000">
                <a:solidFill>
                  <a:schemeClr val="accent2"/>
                </a:solidFill>
                <a:cs typeface="Times New Roman" pitchFamily="18" charset="0"/>
              </a:rPr>
              <a:t>: A portion of a tree, which can be viewed as a separate tree in itself is called a subtree. </a:t>
            </a:r>
          </a:p>
          <a:p>
            <a:pPr marL="742950" lvl="1" indent="-285750">
              <a:spcBef>
                <a:spcPct val="20000"/>
              </a:spcBef>
              <a:buFontTx/>
              <a:buBlip>
                <a:blip r:embed="rId4"/>
              </a:buBlip>
            </a:pPr>
            <a:r>
              <a:rPr lang="en-US">
                <a:solidFill>
                  <a:schemeClr val="accent2"/>
                </a:solidFill>
                <a:cs typeface="Times New Roman" pitchFamily="18" charset="0"/>
              </a:rPr>
              <a:t>A subtree can also contain just one node called the leaf node.</a:t>
            </a:r>
          </a:p>
        </p:txBody>
      </p:sp>
      <p:sp>
        <p:nvSpPr>
          <p:cNvPr id="709677" name="Rectangle 45"/>
          <p:cNvSpPr>
            <a:spLocks noChangeArrowheads="1"/>
          </p:cNvSpPr>
          <p:nvPr/>
        </p:nvSpPr>
        <p:spPr bwMode="auto">
          <a:xfrm>
            <a:off x="1524000" y="1600200"/>
            <a:ext cx="7315200"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b="1">
                <a:solidFill>
                  <a:schemeClr val="accent2"/>
                </a:solidFill>
                <a:cs typeface="Times New Roman" pitchFamily="18" charset="0"/>
              </a:rPr>
              <a:t>Children of a node</a:t>
            </a:r>
            <a:r>
              <a:rPr lang="en-US" sz="2000">
                <a:solidFill>
                  <a:schemeClr val="accent2"/>
                </a:solidFill>
                <a:cs typeface="Times New Roman" pitchFamily="18" charset="0"/>
              </a:rPr>
              <a:t>: The roots of the subtrees of a node are called the children of the node. </a:t>
            </a:r>
          </a:p>
        </p:txBody>
      </p:sp>
      <p:sp>
        <p:nvSpPr>
          <p:cNvPr id="709635" name="Text Box 3"/>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Tree Terminology (Contd.) </a:t>
            </a:r>
          </a:p>
        </p:txBody>
      </p:sp>
      <p:sp>
        <p:nvSpPr>
          <p:cNvPr id="709676" name="Rectangle 44"/>
          <p:cNvSpPr>
            <a:spLocks noChangeArrowheads="1"/>
          </p:cNvSpPr>
          <p:nvPr/>
        </p:nvSpPr>
        <p:spPr bwMode="auto">
          <a:xfrm>
            <a:off x="5346700" y="2741613"/>
            <a:ext cx="3352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a:solidFill>
                <a:schemeClr val="accent2"/>
              </a:solidFill>
              <a:cs typeface="Times New Roman" pitchFamily="18" charset="0"/>
            </a:endParaRPr>
          </a:p>
          <a:p>
            <a:pPr marL="742950" lvl="1" indent="-285750">
              <a:spcBef>
                <a:spcPct val="20000"/>
              </a:spcBef>
            </a:pPr>
            <a:r>
              <a:rPr lang="en-US" sz="2000">
                <a:solidFill>
                  <a:schemeClr val="accent2"/>
                </a:solidFill>
                <a:cs typeface="Times New Roman" pitchFamily="18" charset="0"/>
              </a:rPr>
              <a:t>    </a:t>
            </a:r>
            <a:r>
              <a:rPr lang="en-US">
                <a:solidFill>
                  <a:schemeClr val="accent2"/>
                </a:solidFill>
                <a:cs typeface="Times New Roman" pitchFamily="18" charset="0"/>
              </a:rPr>
              <a:t>Tree with root B, containing nodes E, F, G, and H is a subtree of node A.</a:t>
            </a:r>
          </a:p>
        </p:txBody>
      </p:sp>
      <p:sp>
        <p:nvSpPr>
          <p:cNvPr id="709678" name="Rectangle 46"/>
          <p:cNvSpPr>
            <a:spLocks noChangeArrowheads="1"/>
          </p:cNvSpPr>
          <p:nvPr/>
        </p:nvSpPr>
        <p:spPr bwMode="auto">
          <a:xfrm>
            <a:off x="5257800" y="2743200"/>
            <a:ext cx="3352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a:solidFill>
                <a:schemeClr val="accent2"/>
              </a:solidFill>
              <a:cs typeface="Times New Roman" pitchFamily="18" charset="0"/>
            </a:endParaRPr>
          </a:p>
          <a:p>
            <a:pPr marL="850900" lvl="1" indent="-317500">
              <a:spcBef>
                <a:spcPct val="20000"/>
              </a:spcBef>
            </a:pPr>
            <a:r>
              <a:rPr lang="en-US">
                <a:solidFill>
                  <a:schemeClr val="accent2"/>
                </a:solidFill>
                <a:cs typeface="Times New Roman" pitchFamily="18" charset="0"/>
              </a:rPr>
              <a:t>     E, F, G, and H are children of node B. B is the parent of these nodes.</a:t>
            </a:r>
          </a:p>
        </p:txBody>
      </p:sp>
      <p:sp>
        <p:nvSpPr>
          <p:cNvPr id="709679" name="Text Box 47"/>
          <p:cNvSpPr txBox="1">
            <a:spLocks noChangeArrowheads="1"/>
          </p:cNvSpPr>
          <p:nvPr/>
        </p:nvSpPr>
        <p:spPr bwMode="auto">
          <a:xfrm>
            <a:off x="6167438"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709680" name="Line 48"/>
          <p:cNvSpPr>
            <a:spLocks noChangeShapeType="1"/>
          </p:cNvSpPr>
          <p:nvPr/>
        </p:nvSpPr>
        <p:spPr bwMode="auto">
          <a:xfrm flipH="1">
            <a:off x="4814888" y="39624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681" name="Line 49"/>
          <p:cNvSpPr>
            <a:spLocks noChangeShapeType="1"/>
          </p:cNvSpPr>
          <p:nvPr/>
        </p:nvSpPr>
        <p:spPr bwMode="auto">
          <a:xfrm>
            <a:off x="6034088" y="48768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682" name="Line 50"/>
          <p:cNvSpPr>
            <a:spLocks noChangeShapeType="1"/>
          </p:cNvSpPr>
          <p:nvPr/>
        </p:nvSpPr>
        <p:spPr bwMode="auto">
          <a:xfrm>
            <a:off x="5272088" y="38862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683" name="Line 51"/>
          <p:cNvSpPr>
            <a:spLocks noChangeShapeType="1"/>
          </p:cNvSpPr>
          <p:nvPr/>
        </p:nvSpPr>
        <p:spPr bwMode="auto">
          <a:xfrm>
            <a:off x="4129088" y="3962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684" name="Line 52"/>
          <p:cNvSpPr>
            <a:spLocks noChangeShapeType="1"/>
          </p:cNvSpPr>
          <p:nvPr/>
        </p:nvSpPr>
        <p:spPr bwMode="auto">
          <a:xfrm flipH="1">
            <a:off x="3138488" y="3124200"/>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685" name="Oval 53"/>
          <p:cNvSpPr>
            <a:spLocks noChangeArrowheads="1"/>
          </p:cNvSpPr>
          <p:nvPr/>
        </p:nvSpPr>
        <p:spPr bwMode="auto">
          <a:xfrm>
            <a:off x="3900488" y="2819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9686" name="Oval 54"/>
          <p:cNvSpPr>
            <a:spLocks noChangeArrowheads="1"/>
          </p:cNvSpPr>
          <p:nvPr/>
        </p:nvSpPr>
        <p:spPr bwMode="auto">
          <a:xfrm>
            <a:off x="2757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9687" name="Line 55"/>
          <p:cNvSpPr>
            <a:spLocks noChangeShapeType="1"/>
          </p:cNvSpPr>
          <p:nvPr/>
        </p:nvSpPr>
        <p:spPr bwMode="auto">
          <a:xfrm>
            <a:off x="4357688" y="31242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688" name="Oval 56"/>
          <p:cNvSpPr>
            <a:spLocks noChangeArrowheads="1"/>
          </p:cNvSpPr>
          <p:nvPr/>
        </p:nvSpPr>
        <p:spPr bwMode="auto">
          <a:xfrm>
            <a:off x="49672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9689" name="Line 57"/>
          <p:cNvSpPr>
            <a:spLocks noChangeShapeType="1"/>
          </p:cNvSpPr>
          <p:nvPr/>
        </p:nvSpPr>
        <p:spPr bwMode="auto">
          <a:xfrm>
            <a:off x="4129088" y="32766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690" name="Oval 58"/>
          <p:cNvSpPr>
            <a:spLocks noChangeArrowheads="1"/>
          </p:cNvSpPr>
          <p:nvPr/>
        </p:nvSpPr>
        <p:spPr bwMode="auto">
          <a:xfrm>
            <a:off x="3900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9691" name="Line 59"/>
          <p:cNvSpPr>
            <a:spLocks noChangeShapeType="1"/>
          </p:cNvSpPr>
          <p:nvPr/>
        </p:nvSpPr>
        <p:spPr bwMode="auto">
          <a:xfrm flipH="1">
            <a:off x="2071688" y="38862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692" name="Oval 60"/>
          <p:cNvSpPr>
            <a:spLocks noChangeArrowheads="1"/>
          </p:cNvSpPr>
          <p:nvPr/>
        </p:nvSpPr>
        <p:spPr bwMode="auto">
          <a:xfrm>
            <a:off x="17668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9693" name="Oval 61"/>
          <p:cNvSpPr>
            <a:spLocks noChangeArrowheads="1"/>
          </p:cNvSpPr>
          <p:nvPr/>
        </p:nvSpPr>
        <p:spPr bwMode="auto">
          <a:xfrm>
            <a:off x="2300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9694" name="Line 62"/>
          <p:cNvSpPr>
            <a:spLocks noChangeShapeType="1"/>
          </p:cNvSpPr>
          <p:nvPr/>
        </p:nvSpPr>
        <p:spPr bwMode="auto">
          <a:xfrm flipH="1">
            <a:off x="2605088" y="39624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695" name="Oval 63"/>
          <p:cNvSpPr>
            <a:spLocks noChangeArrowheads="1"/>
          </p:cNvSpPr>
          <p:nvPr/>
        </p:nvSpPr>
        <p:spPr bwMode="auto">
          <a:xfrm>
            <a:off x="28336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9696" name="Line 64"/>
          <p:cNvSpPr>
            <a:spLocks noChangeShapeType="1"/>
          </p:cNvSpPr>
          <p:nvPr/>
        </p:nvSpPr>
        <p:spPr bwMode="auto">
          <a:xfrm>
            <a:off x="2986088" y="40386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697" name="Oval 65"/>
          <p:cNvSpPr>
            <a:spLocks noChangeArrowheads="1"/>
          </p:cNvSpPr>
          <p:nvPr/>
        </p:nvSpPr>
        <p:spPr bwMode="auto">
          <a:xfrm>
            <a:off x="33670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9698" name="Line 66"/>
          <p:cNvSpPr>
            <a:spLocks noChangeShapeType="1"/>
          </p:cNvSpPr>
          <p:nvPr/>
        </p:nvSpPr>
        <p:spPr bwMode="auto">
          <a:xfrm>
            <a:off x="3138488" y="39624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699" name="Oval 67"/>
          <p:cNvSpPr>
            <a:spLocks noChangeArrowheads="1"/>
          </p:cNvSpPr>
          <p:nvPr/>
        </p:nvSpPr>
        <p:spPr bwMode="auto">
          <a:xfrm>
            <a:off x="39004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9700" name="Oval 68"/>
          <p:cNvSpPr>
            <a:spLocks noChangeArrowheads="1"/>
          </p:cNvSpPr>
          <p:nvPr/>
        </p:nvSpPr>
        <p:spPr bwMode="auto">
          <a:xfrm>
            <a:off x="4586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9701" name="Oval 69"/>
          <p:cNvSpPr>
            <a:spLocks noChangeArrowheads="1"/>
          </p:cNvSpPr>
          <p:nvPr/>
        </p:nvSpPr>
        <p:spPr bwMode="auto">
          <a:xfrm>
            <a:off x="5653088" y="44958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9702" name="Line 70"/>
          <p:cNvSpPr>
            <a:spLocks noChangeShapeType="1"/>
          </p:cNvSpPr>
          <p:nvPr/>
        </p:nvSpPr>
        <p:spPr bwMode="auto">
          <a:xfrm flipH="1">
            <a:off x="5424488" y="48768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703" name="Oval 71"/>
          <p:cNvSpPr>
            <a:spLocks noChangeArrowheads="1"/>
          </p:cNvSpPr>
          <p:nvPr/>
        </p:nvSpPr>
        <p:spPr bwMode="auto">
          <a:xfrm>
            <a:off x="52720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9704" name="Oval 72"/>
          <p:cNvSpPr>
            <a:spLocks noChangeArrowheads="1"/>
          </p:cNvSpPr>
          <p:nvPr/>
        </p:nvSpPr>
        <p:spPr bwMode="auto">
          <a:xfrm>
            <a:off x="61102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09705" name="Text Box 73"/>
          <p:cNvSpPr txBox="1">
            <a:spLocks noChangeArrowheads="1"/>
          </p:cNvSpPr>
          <p:nvPr/>
        </p:nvSpPr>
        <p:spPr bwMode="auto">
          <a:xfrm>
            <a:off x="3976688" y="28400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A</a:t>
            </a:r>
          </a:p>
        </p:txBody>
      </p:sp>
      <p:sp>
        <p:nvSpPr>
          <p:cNvPr id="709706" name="Text Box 74"/>
          <p:cNvSpPr txBox="1">
            <a:spLocks noChangeArrowheads="1"/>
          </p:cNvSpPr>
          <p:nvPr/>
        </p:nvSpPr>
        <p:spPr bwMode="auto">
          <a:xfrm>
            <a:off x="2833688" y="35956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B</a:t>
            </a:r>
          </a:p>
        </p:txBody>
      </p:sp>
      <p:sp>
        <p:nvSpPr>
          <p:cNvPr id="709707" name="Text Box 75"/>
          <p:cNvSpPr txBox="1">
            <a:spLocks noChangeArrowheads="1"/>
          </p:cNvSpPr>
          <p:nvPr/>
        </p:nvSpPr>
        <p:spPr bwMode="auto">
          <a:xfrm>
            <a:off x="39766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C</a:t>
            </a:r>
          </a:p>
        </p:txBody>
      </p:sp>
      <p:sp>
        <p:nvSpPr>
          <p:cNvPr id="709708" name="Text Box 76"/>
          <p:cNvSpPr txBox="1">
            <a:spLocks noChangeArrowheads="1"/>
          </p:cNvSpPr>
          <p:nvPr/>
        </p:nvSpPr>
        <p:spPr bwMode="auto">
          <a:xfrm>
            <a:off x="50434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D</a:t>
            </a:r>
          </a:p>
        </p:txBody>
      </p:sp>
      <p:sp>
        <p:nvSpPr>
          <p:cNvPr id="709709" name="Text Box 77"/>
          <p:cNvSpPr txBox="1">
            <a:spLocks noChangeArrowheads="1"/>
          </p:cNvSpPr>
          <p:nvPr/>
        </p:nvSpPr>
        <p:spPr bwMode="auto">
          <a:xfrm>
            <a:off x="4033838" y="457200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I</a:t>
            </a:r>
          </a:p>
        </p:txBody>
      </p:sp>
      <p:sp>
        <p:nvSpPr>
          <p:cNvPr id="709710" name="Text Box 78"/>
          <p:cNvSpPr txBox="1">
            <a:spLocks noChangeArrowheads="1"/>
          </p:cNvSpPr>
          <p:nvPr/>
        </p:nvSpPr>
        <p:spPr bwMode="auto">
          <a:xfrm>
            <a:off x="4662488" y="4572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J</a:t>
            </a:r>
          </a:p>
        </p:txBody>
      </p:sp>
      <p:sp>
        <p:nvSpPr>
          <p:cNvPr id="709711" name="Text Box 79"/>
          <p:cNvSpPr txBox="1">
            <a:spLocks noChangeArrowheads="1"/>
          </p:cNvSpPr>
          <p:nvPr/>
        </p:nvSpPr>
        <p:spPr bwMode="auto">
          <a:xfrm>
            <a:off x="3443288" y="45862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H</a:t>
            </a:r>
          </a:p>
        </p:txBody>
      </p:sp>
      <p:sp>
        <p:nvSpPr>
          <p:cNvPr id="709712" name="Text Box 80"/>
          <p:cNvSpPr txBox="1">
            <a:spLocks noChangeArrowheads="1"/>
          </p:cNvSpPr>
          <p:nvPr/>
        </p:nvSpPr>
        <p:spPr bwMode="auto">
          <a:xfrm>
            <a:off x="5729288" y="44958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K</a:t>
            </a:r>
          </a:p>
        </p:txBody>
      </p:sp>
      <p:sp>
        <p:nvSpPr>
          <p:cNvPr id="709713" name="Text Box 81"/>
          <p:cNvSpPr txBox="1">
            <a:spLocks noChangeArrowheads="1"/>
          </p:cNvSpPr>
          <p:nvPr/>
        </p:nvSpPr>
        <p:spPr bwMode="auto">
          <a:xfrm>
            <a:off x="2909888" y="45720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G</a:t>
            </a:r>
          </a:p>
        </p:txBody>
      </p:sp>
      <p:sp>
        <p:nvSpPr>
          <p:cNvPr id="709714" name="Text Box 82"/>
          <p:cNvSpPr txBox="1">
            <a:spLocks noChangeArrowheads="1"/>
          </p:cNvSpPr>
          <p:nvPr/>
        </p:nvSpPr>
        <p:spPr bwMode="auto">
          <a:xfrm>
            <a:off x="5348288" y="519588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L</a:t>
            </a:r>
          </a:p>
        </p:txBody>
      </p:sp>
      <p:sp>
        <p:nvSpPr>
          <p:cNvPr id="709715" name="Text Box 83"/>
          <p:cNvSpPr txBox="1">
            <a:spLocks noChangeArrowheads="1"/>
          </p:cNvSpPr>
          <p:nvPr/>
        </p:nvSpPr>
        <p:spPr bwMode="auto">
          <a:xfrm>
            <a:off x="6192838" y="5195888"/>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M</a:t>
            </a:r>
          </a:p>
        </p:txBody>
      </p:sp>
      <p:sp>
        <p:nvSpPr>
          <p:cNvPr id="709716" name="Text Box 84"/>
          <p:cNvSpPr txBox="1">
            <a:spLocks noChangeArrowheads="1"/>
          </p:cNvSpPr>
          <p:nvPr/>
        </p:nvSpPr>
        <p:spPr bwMode="auto">
          <a:xfrm>
            <a:off x="2376488" y="45720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F</a:t>
            </a:r>
          </a:p>
        </p:txBody>
      </p:sp>
      <p:sp>
        <p:nvSpPr>
          <p:cNvPr id="709717" name="Text Box 85"/>
          <p:cNvSpPr txBox="1">
            <a:spLocks noChangeArrowheads="1"/>
          </p:cNvSpPr>
          <p:nvPr/>
        </p:nvSpPr>
        <p:spPr bwMode="auto">
          <a:xfrm>
            <a:off x="1811338" y="45862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09636"/>
                                        </p:tgtEl>
                                        <p:attrNameLst>
                                          <p:attrName>style.visibility</p:attrName>
                                        </p:attrNameLst>
                                      </p:cBhvr>
                                      <p:to>
                                        <p:strVal val="visible"/>
                                      </p:to>
                                    </p:set>
                                    <p:animEffect transition="in" filter="dissolve">
                                      <p:cBhvr>
                                        <p:cTn id="7" dur="500"/>
                                        <p:tgtEl>
                                          <p:spTgt spid="709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09676"/>
                                        </p:tgtEl>
                                        <p:attrNameLst>
                                          <p:attrName>style.visibility</p:attrName>
                                        </p:attrNameLst>
                                      </p:cBhvr>
                                      <p:to>
                                        <p:strVal val="visible"/>
                                      </p:to>
                                    </p:set>
                                    <p:animEffect transition="in" filter="dissolve">
                                      <p:cBhvr>
                                        <p:cTn id="12" dur="500"/>
                                        <p:tgtEl>
                                          <p:spTgt spid="709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grpId="1" nodeType="clickEffect">
                                  <p:stCondLst>
                                    <p:cond delay="0"/>
                                  </p:stCondLst>
                                  <p:childTnLst>
                                    <p:animEffect transition="out" filter="dissolve">
                                      <p:cBhvr>
                                        <p:cTn id="16" dur="500"/>
                                        <p:tgtEl>
                                          <p:spTgt spid="709636"/>
                                        </p:tgtEl>
                                      </p:cBhvr>
                                    </p:animEffect>
                                    <p:set>
                                      <p:cBhvr>
                                        <p:cTn id="17" dur="1" fill="hold">
                                          <p:stCondLst>
                                            <p:cond delay="499"/>
                                          </p:stCondLst>
                                        </p:cTn>
                                        <p:tgtEl>
                                          <p:spTgt spid="709636"/>
                                        </p:tgtEl>
                                        <p:attrNameLst>
                                          <p:attrName>style.visibility</p:attrName>
                                        </p:attrNameLst>
                                      </p:cBhvr>
                                      <p:to>
                                        <p:strVal val="hidden"/>
                                      </p:to>
                                    </p:set>
                                  </p:childTnLst>
                                </p:cTn>
                              </p:par>
                              <p:par>
                                <p:cTn id="18" presetID="9" presetClass="exit" presetSubtype="0" fill="hold" grpId="1" nodeType="withEffect">
                                  <p:stCondLst>
                                    <p:cond delay="0"/>
                                  </p:stCondLst>
                                  <p:childTnLst>
                                    <p:animEffect transition="out" filter="dissolve">
                                      <p:cBhvr>
                                        <p:cTn id="19" dur="500"/>
                                        <p:tgtEl>
                                          <p:spTgt spid="709676"/>
                                        </p:tgtEl>
                                      </p:cBhvr>
                                    </p:animEffect>
                                    <p:set>
                                      <p:cBhvr>
                                        <p:cTn id="20" dur="1" fill="hold">
                                          <p:stCondLst>
                                            <p:cond delay="499"/>
                                          </p:stCondLst>
                                        </p:cTn>
                                        <p:tgtEl>
                                          <p:spTgt spid="709676"/>
                                        </p:tgtEl>
                                        <p:attrNameLst>
                                          <p:attrName>style.visibility</p:attrName>
                                        </p:attrNameLst>
                                      </p:cBhvr>
                                      <p:to>
                                        <p:strVal val="hidden"/>
                                      </p:to>
                                    </p:set>
                                  </p:childTnLst>
                                </p:cTn>
                              </p:par>
                              <p:par>
                                <p:cTn id="21" presetID="9" presetClass="entr" presetSubtype="0" fill="hold" grpId="0" nodeType="withEffect">
                                  <p:stCondLst>
                                    <p:cond delay="0"/>
                                  </p:stCondLst>
                                  <p:childTnLst>
                                    <p:set>
                                      <p:cBhvr>
                                        <p:cTn id="22" dur="1" fill="hold">
                                          <p:stCondLst>
                                            <p:cond delay="0"/>
                                          </p:stCondLst>
                                        </p:cTn>
                                        <p:tgtEl>
                                          <p:spTgt spid="709677"/>
                                        </p:tgtEl>
                                        <p:attrNameLst>
                                          <p:attrName>style.visibility</p:attrName>
                                        </p:attrNameLst>
                                      </p:cBhvr>
                                      <p:to>
                                        <p:strVal val="visible"/>
                                      </p:to>
                                    </p:set>
                                    <p:animEffect transition="in" filter="dissolve">
                                      <p:cBhvr>
                                        <p:cTn id="23" dur="500"/>
                                        <p:tgtEl>
                                          <p:spTgt spid="70967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09678"/>
                                        </p:tgtEl>
                                        <p:attrNameLst>
                                          <p:attrName>style.visibility</p:attrName>
                                        </p:attrNameLst>
                                      </p:cBhvr>
                                      <p:to>
                                        <p:strVal val="visible"/>
                                      </p:to>
                                    </p:set>
                                    <p:animEffect transition="in" filter="dissolve">
                                      <p:cBhvr>
                                        <p:cTn id="28" dur="500"/>
                                        <p:tgtEl>
                                          <p:spTgt spid="709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6" grpId="0"/>
      <p:bldP spid="709636" grpId="1"/>
      <p:bldP spid="709677" grpId="0"/>
      <p:bldP spid="709676" grpId="0"/>
      <p:bldP spid="709676" grpId="1"/>
      <p:bldP spid="70967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0" name="Text Box 70"/>
          <p:cNvSpPr txBox="1">
            <a:spLocks noChangeArrowheads="1"/>
          </p:cNvSpPr>
          <p:nvPr/>
        </p:nvSpPr>
        <p:spPr bwMode="auto">
          <a:xfrm>
            <a:off x="3733800" y="24384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55  &lt;  59</a:t>
            </a:r>
          </a:p>
        </p:txBody>
      </p:sp>
      <p:sp>
        <p:nvSpPr>
          <p:cNvPr id="450635" name="Text Box 75"/>
          <p:cNvSpPr txBox="1">
            <a:spLocks noChangeArrowheads="1"/>
          </p:cNvSpPr>
          <p:nvPr/>
        </p:nvSpPr>
        <p:spPr bwMode="auto">
          <a:xfrm>
            <a:off x="762000" y="1795463"/>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450636" name="Text Box 76"/>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
        <p:nvSpPr>
          <p:cNvPr id="450637" name="Text Box 77"/>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4, 5, and 6 until currentNode becomes NULL</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currentNode</a:t>
            </a:r>
          </a:p>
          <a:p>
            <a:pPr>
              <a:buFontTx/>
              <a:buAutoNum type="arabicPeriod"/>
            </a:pPr>
            <a:endParaRPr lang="en-US" sz="1200">
              <a:solidFill>
                <a:schemeClr val="accent2"/>
              </a:solidFill>
            </a:endParaRPr>
          </a:p>
          <a:p>
            <a:pPr>
              <a:buFontTx/>
              <a:buAutoNum type="arabicPeriod"/>
            </a:pPr>
            <a:r>
              <a:rPr lang="en-US" sz="1200">
                <a:solidFill>
                  <a:srgbClr val="CC0000"/>
                </a:solidFill>
              </a:rPr>
              <a:t>If the value of the new node is less than that of currentNode:</a:t>
            </a:r>
          </a:p>
          <a:p>
            <a:pPr>
              <a:buFontTx/>
              <a:buAutoNum type="arabicPeriod"/>
            </a:pPr>
            <a:endParaRPr lang="en-US" sz="1200">
              <a:solidFill>
                <a:srgbClr val="CC0000"/>
              </a:solidFill>
            </a:endParaRPr>
          </a:p>
          <a:p>
            <a:pPr lvl="1">
              <a:buFontTx/>
              <a:buAutoNum type="alphaLcPeriod"/>
            </a:pPr>
            <a:r>
              <a:rPr lang="en-US" sz="1200">
                <a:solidFill>
                  <a:schemeClr val="accent2"/>
                </a:solidFill>
              </a:rPr>
              <a:t>Make currentNode point to its left child</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450638" name="Text Box 78"/>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450639" name="Line 79"/>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40" name="Line 80"/>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41" name="Line 81"/>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42" name="Line 82"/>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43" name="Line 83"/>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44" name="Rectangle 84"/>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45" name="Line 85"/>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46" name="Rectangle 86"/>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47" name="Rectangle 87"/>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48" name="Rectangle 88"/>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49" name="Line 89"/>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50" name="Rectangle 90"/>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51" name="Rectangle 91"/>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52" name="Rectangle 92"/>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53" name="Rectangle 93"/>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54" name="Text Box 94"/>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450655" name="Text Box 95"/>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450656" name="Text Box 96"/>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450657" name="Text Box 97"/>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450658" name="Line 98"/>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59" name="Line 99"/>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60" name="Line 100"/>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61" name="Line 101"/>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62" name="Line 102"/>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63" name="Line 103"/>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64" name="Line 104"/>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65" name="Line 105"/>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66" name="Line 106"/>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67" name="Line 107"/>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68" name="Line 108"/>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69" name="Line 109"/>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70" name="Line 110"/>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71" name="Line 111"/>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72" name="Line 112"/>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73" name="Line 113"/>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74" name="Rectangle 114"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75" name="Rectangle 115"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76" name="Rectangle 116"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77" name="Rectangle 117"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78" name="Rectangle 118"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79" name="Rectangle 119"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80" name="Rectangle 120"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81" name="Rectangle 121"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82" name="Text Box 122"/>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450683" name="Text Box 123"/>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450684" name="Text Box 124"/>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450685" name="Text Box 125"/>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450686" name="Text Box 126"/>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0687" name="Text Box 127"/>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0688" name="Text Box 128"/>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0689" name="Text Box 129"/>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0690" name="Text Box 130"/>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0691" name="Text Box 131"/>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0692" name="Text Box 132"/>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0693" name="Text Box 133"/>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0694" name="Line 134"/>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95" name="Text Box 135"/>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450696" name="Text Box 136"/>
          <p:cNvSpPr txBox="1">
            <a:spLocks noChangeArrowheads="1"/>
          </p:cNvSpPr>
          <p:nvPr/>
        </p:nvSpPr>
        <p:spPr bwMode="auto">
          <a:xfrm>
            <a:off x="2209800" y="54864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450697" name="Line 137"/>
          <p:cNvSpPr>
            <a:spLocks noChangeShapeType="1"/>
          </p:cNvSpPr>
          <p:nvPr/>
        </p:nvSpPr>
        <p:spPr bwMode="auto">
          <a:xfrm flipV="1">
            <a:off x="3200400" y="52959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98" name="Text Box 138"/>
          <p:cNvSpPr txBox="1">
            <a:spLocks noChangeArrowheads="1"/>
          </p:cNvSpPr>
          <p:nvPr/>
        </p:nvSpPr>
        <p:spPr bwMode="auto">
          <a:xfrm>
            <a:off x="2590800" y="4495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450699" name="Line 139"/>
          <p:cNvSpPr>
            <a:spLocks noChangeShapeType="1"/>
          </p:cNvSpPr>
          <p:nvPr/>
        </p:nvSpPr>
        <p:spPr bwMode="auto">
          <a:xfrm>
            <a:off x="3022600" y="47625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630"/>
                                        </p:tgtEl>
                                        <p:attrNameLst>
                                          <p:attrName>style.visibility</p:attrName>
                                        </p:attrNameLst>
                                      </p:cBhvr>
                                      <p:to>
                                        <p:strVal val="visible"/>
                                      </p:to>
                                    </p:set>
                                    <p:animEffect transition="in" filter="dissolve">
                                      <p:cBhvr>
                                        <p:cTn id="7" dur="500"/>
                                        <p:tgtEl>
                                          <p:spTgt spid="450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83" name="Text Box 75"/>
          <p:cNvSpPr txBox="1">
            <a:spLocks noChangeArrowheads="1"/>
          </p:cNvSpPr>
          <p:nvPr/>
        </p:nvSpPr>
        <p:spPr bwMode="auto">
          <a:xfrm>
            <a:off x="762000" y="1795463"/>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452684" name="Text Box 76"/>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
        <p:nvSpPr>
          <p:cNvPr id="452685" name="Text Box 77"/>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4, 5, and 6 until currentNode becomes NULL</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value of the new node is less than that of currentNode:</a:t>
            </a:r>
          </a:p>
          <a:p>
            <a:pPr>
              <a:buFontTx/>
              <a:buAutoNum type="arabicPeriod"/>
            </a:pPr>
            <a:endParaRPr lang="en-US" sz="1200">
              <a:solidFill>
                <a:schemeClr val="accent2"/>
              </a:solidFill>
            </a:endParaRPr>
          </a:p>
          <a:p>
            <a:pPr lvl="1">
              <a:buFontTx/>
              <a:buAutoNum type="alphaLcPeriod"/>
            </a:pPr>
            <a:r>
              <a:rPr lang="en-US" sz="1200">
                <a:solidFill>
                  <a:srgbClr val="CC0000"/>
                </a:solidFill>
              </a:rPr>
              <a:t>Make currentNode point to its left child</a:t>
            </a:r>
          </a:p>
          <a:p>
            <a:pPr lvl="1">
              <a:buFontTx/>
              <a:buAutoNum type="alphaLcPeriod"/>
            </a:pPr>
            <a:endParaRPr lang="en-US" sz="1200">
              <a:solidFill>
                <a:srgbClr val="CC0000"/>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452744" name="Text Box 136"/>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452745" name="Line 137"/>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46" name="Line 138"/>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47" name="Line 139"/>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48" name="Line 140"/>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49" name="Line 141"/>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50" name="Rectangle 142"/>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51" name="Line 143"/>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52" name="Rectangle 144"/>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53" name="Rectangle 145"/>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54" name="Rectangle 146"/>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55" name="Line 147"/>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56" name="Rectangle 148"/>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57" name="Rectangle 149"/>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58" name="Rectangle 150"/>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59" name="Rectangle 151"/>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60" name="Text Box 152"/>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452761" name="Text Box 153"/>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452762" name="Text Box 154"/>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452763" name="Text Box 155"/>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452764" name="Line 156"/>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65" name="Line 157"/>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66" name="Line 158"/>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67" name="Line 159"/>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68" name="Line 160"/>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69" name="Line 161"/>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70" name="Line 162"/>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71" name="Line 163"/>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72" name="Line 164"/>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73" name="Line 165"/>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74" name="Line 166"/>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75" name="Line 167"/>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76" name="Line 168"/>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77" name="Line 169"/>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78" name="Line 170"/>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79" name="Line 171"/>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80" name="Rectangle 172"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81" name="Rectangle 173"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82" name="Rectangle 174"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83" name="Rectangle 175"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84" name="Rectangle 176"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85" name="Rectangle 177"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86" name="Rectangle 178"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87" name="Rectangle 179"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88" name="Text Box 180"/>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452789" name="Text Box 181"/>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452790" name="Text Box 182"/>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452791" name="Text Box 183"/>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452792" name="Text Box 184"/>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2793" name="Text Box 185"/>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2794" name="Text Box 186"/>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2795" name="Text Box 187"/>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2796" name="Text Box 188"/>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2797" name="Text Box 189"/>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2798" name="Text Box 190"/>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2799" name="Text Box 191"/>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2800" name="Line 192"/>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801" name="Text Box 193"/>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452802" name="Text Box 194"/>
          <p:cNvSpPr txBox="1">
            <a:spLocks noChangeArrowheads="1"/>
          </p:cNvSpPr>
          <p:nvPr/>
        </p:nvSpPr>
        <p:spPr bwMode="auto">
          <a:xfrm>
            <a:off x="2209800" y="54864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452803" name="Line 195"/>
          <p:cNvSpPr>
            <a:spLocks noChangeShapeType="1"/>
          </p:cNvSpPr>
          <p:nvPr/>
        </p:nvSpPr>
        <p:spPr bwMode="auto">
          <a:xfrm flipV="1">
            <a:off x="3200400" y="52959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804" name="Text Box 196"/>
          <p:cNvSpPr txBox="1">
            <a:spLocks noChangeArrowheads="1"/>
          </p:cNvSpPr>
          <p:nvPr/>
        </p:nvSpPr>
        <p:spPr bwMode="auto">
          <a:xfrm>
            <a:off x="2590800" y="4495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452805" name="Line 197"/>
          <p:cNvSpPr>
            <a:spLocks noChangeShapeType="1"/>
          </p:cNvSpPr>
          <p:nvPr/>
        </p:nvSpPr>
        <p:spPr bwMode="auto">
          <a:xfrm>
            <a:off x="3022600" y="47625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806" name="Text Box 198"/>
          <p:cNvSpPr txBox="1">
            <a:spLocks noChangeArrowheads="1"/>
          </p:cNvSpPr>
          <p:nvPr/>
        </p:nvSpPr>
        <p:spPr bwMode="auto">
          <a:xfrm>
            <a:off x="1371600" y="5638800"/>
            <a:ext cx="198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 = NULL</a:t>
            </a:r>
          </a:p>
        </p:txBody>
      </p:sp>
      <p:sp>
        <p:nvSpPr>
          <p:cNvPr id="452807" name="Text Box 199"/>
          <p:cNvSpPr txBox="1">
            <a:spLocks noChangeArrowheads="1"/>
          </p:cNvSpPr>
          <p:nvPr/>
        </p:nvSpPr>
        <p:spPr bwMode="auto">
          <a:xfrm>
            <a:off x="3733800" y="24384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55  &lt;  59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452802"/>
                                        </p:tgtEl>
                                      </p:cBhvr>
                                    </p:animEffect>
                                    <p:set>
                                      <p:cBhvr>
                                        <p:cTn id="7" dur="1" fill="hold">
                                          <p:stCondLst>
                                            <p:cond delay="499"/>
                                          </p:stCondLst>
                                        </p:cTn>
                                        <p:tgtEl>
                                          <p:spTgt spid="452802"/>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452803"/>
                                        </p:tgtEl>
                                      </p:cBhvr>
                                    </p:animEffect>
                                    <p:set>
                                      <p:cBhvr>
                                        <p:cTn id="10" dur="1" fill="hold">
                                          <p:stCondLst>
                                            <p:cond delay="499"/>
                                          </p:stCondLst>
                                        </p:cTn>
                                        <p:tgtEl>
                                          <p:spTgt spid="452803"/>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452806"/>
                                        </p:tgtEl>
                                        <p:attrNameLst>
                                          <p:attrName>style.visibility</p:attrName>
                                        </p:attrNameLst>
                                      </p:cBhvr>
                                      <p:to>
                                        <p:strVal val="visible"/>
                                      </p:to>
                                    </p:set>
                                    <p:animEffect transition="in" filter="dissolve">
                                      <p:cBhvr>
                                        <p:cTn id="13" dur="500"/>
                                        <p:tgtEl>
                                          <p:spTgt spid="452806"/>
                                        </p:tgtEl>
                                      </p:cBhvr>
                                    </p:animEffect>
                                  </p:childTnLst>
                                </p:cTn>
                              </p:par>
                              <p:par>
                                <p:cTn id="14" presetID="9" presetClass="exit" presetSubtype="0" fill="hold" grpId="0" nodeType="withEffect">
                                  <p:stCondLst>
                                    <p:cond delay="0"/>
                                  </p:stCondLst>
                                  <p:childTnLst>
                                    <p:animEffect transition="out" filter="dissolve">
                                      <p:cBhvr>
                                        <p:cTn id="15" dur="500"/>
                                        <p:tgtEl>
                                          <p:spTgt spid="452807"/>
                                        </p:tgtEl>
                                      </p:cBhvr>
                                    </p:animEffect>
                                    <p:set>
                                      <p:cBhvr>
                                        <p:cTn id="16" dur="1" fill="hold">
                                          <p:stCondLst>
                                            <p:cond delay="499"/>
                                          </p:stCondLst>
                                        </p:cTn>
                                        <p:tgtEl>
                                          <p:spTgt spid="4528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802" grpId="0"/>
      <p:bldP spid="452803" grpId="0" animBg="1"/>
      <p:bldP spid="452806" grpId="0"/>
      <p:bldP spid="45280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946" name="Text Box 74"/>
          <p:cNvSpPr txBox="1">
            <a:spLocks noChangeArrowheads="1"/>
          </p:cNvSpPr>
          <p:nvPr/>
        </p:nvSpPr>
        <p:spPr bwMode="auto">
          <a:xfrm>
            <a:off x="762000" y="1795463"/>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Locate the position of a new node 55.</a:t>
            </a:r>
          </a:p>
        </p:txBody>
      </p:sp>
      <p:sp>
        <p:nvSpPr>
          <p:cNvPr id="719947" name="Text Box 75"/>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
        <p:nvSpPr>
          <p:cNvPr id="719948" name="Text Box 76"/>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rgbClr val="CC0000"/>
                </a:solidFill>
              </a:rPr>
              <a:t>Repeat steps 4, 5, and 6 until currentNode becomes NULL</a:t>
            </a:r>
          </a:p>
          <a:p>
            <a:pPr>
              <a:buFontTx/>
              <a:buAutoNum type="arabicPeriod"/>
            </a:pPr>
            <a:endParaRPr lang="en-US" sz="1200">
              <a:solidFill>
                <a:srgbClr val="CC0000"/>
              </a:solidFill>
            </a:endParaRPr>
          </a:p>
          <a:p>
            <a:pPr>
              <a:buFontTx/>
              <a:buAutoNum type="arabicPeriod"/>
            </a:pPr>
            <a:r>
              <a:rPr lang="en-US" sz="1200">
                <a:solidFill>
                  <a:schemeClr val="accent2"/>
                </a:solidFill>
              </a:rPr>
              <a:t>Make parent point to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value of the new node is less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left child</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latin typeface="Arial Unicode MS" pitchFamily="34" charset="-128"/>
            </a:endParaRPr>
          </a:p>
        </p:txBody>
      </p:sp>
      <p:sp>
        <p:nvSpPr>
          <p:cNvPr id="719949" name="Text Box 77"/>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719950" name="Line 78"/>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51" name="Line 79"/>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52" name="Line 80"/>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53" name="Line 81"/>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54" name="Line 82"/>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55" name="Rectangle 83"/>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56" name="Line 84"/>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57" name="Rectangle 85"/>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58" name="Rectangle 86"/>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59" name="Rectangle 87"/>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60" name="Line 88"/>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61" name="Rectangle 89"/>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62" name="Rectangle 90"/>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63" name="Rectangle 91"/>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64" name="Rectangle 92"/>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65" name="Text Box 93"/>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719966" name="Text Box 94"/>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719967" name="Text Box 95"/>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719968" name="Text Box 96"/>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719969" name="Line 97"/>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70" name="Line 98"/>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71" name="Line 99"/>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72" name="Line 100"/>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73" name="Line 101"/>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74" name="Line 102"/>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75" name="Line 103"/>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76" name="Line 104"/>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77" name="Line 105"/>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78" name="Line 106"/>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79" name="Line 107"/>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80" name="Line 108"/>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81" name="Line 109"/>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82" name="Line 110"/>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83" name="Line 111"/>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84" name="Line 112"/>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85" name="Rectangle 113"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86" name="Rectangle 114" descr="Dark downward diagonal"/>
          <p:cNvSpPr>
            <a:spLocks noChangeArrowheads="1"/>
          </p:cNvSpPr>
          <p:nvPr/>
        </p:nvSpPr>
        <p:spPr bwMode="auto">
          <a:xfrm>
            <a:off x="51054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87" name="Rectangle 115"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88" name="Rectangle 116"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89" name="Rectangle 117"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90" name="Rectangle 118"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91" name="Rectangle 119"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92" name="Rectangle 120"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93" name="Text Box 121"/>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719994" name="Text Box 122"/>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719995" name="Text Box 123"/>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719996" name="Text Box 124"/>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719997" name="Text Box 125"/>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19998" name="Text Box 126"/>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19999" name="Text Box 127"/>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20000" name="Text Box 128"/>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20001" name="Text Box 129"/>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20002" name="Text Box 130"/>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20003" name="Text Box 131"/>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20004" name="Text Box 132"/>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720005" name="Line 133"/>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006" name="Text Box 134"/>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720007" name="Text Box 135"/>
          <p:cNvSpPr txBox="1">
            <a:spLocks noChangeArrowheads="1"/>
          </p:cNvSpPr>
          <p:nvPr/>
        </p:nvSpPr>
        <p:spPr bwMode="auto">
          <a:xfrm>
            <a:off x="2590800" y="4495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720008" name="Line 136"/>
          <p:cNvSpPr>
            <a:spLocks noChangeShapeType="1"/>
          </p:cNvSpPr>
          <p:nvPr/>
        </p:nvSpPr>
        <p:spPr bwMode="auto">
          <a:xfrm>
            <a:off x="3022600" y="47625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009" name="Text Box 137"/>
          <p:cNvSpPr txBox="1">
            <a:spLocks noChangeArrowheads="1"/>
          </p:cNvSpPr>
          <p:nvPr/>
        </p:nvSpPr>
        <p:spPr bwMode="auto">
          <a:xfrm>
            <a:off x="1371600" y="5638800"/>
            <a:ext cx="198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 = NULL</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726" name="Rectangle 70"/>
          <p:cNvSpPr>
            <a:spLocks noChangeArrowheads="1"/>
          </p:cNvSpPr>
          <p:nvPr/>
        </p:nvSpPr>
        <p:spPr bwMode="auto">
          <a:xfrm>
            <a:off x="1525588" y="1598613"/>
            <a:ext cx="3830637"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Once the parent of the new node is located, you can insert the node as the child of its parent.</a:t>
            </a:r>
          </a:p>
        </p:txBody>
      </p:sp>
      <p:sp>
        <p:nvSpPr>
          <p:cNvPr id="454793" name="Text Box 137"/>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
        <p:nvSpPr>
          <p:cNvPr id="454794" name="Text Box 138"/>
          <p:cNvSpPr txBox="1">
            <a:spLocks noChangeArrowheads="1"/>
          </p:cNvSpPr>
          <p:nvPr/>
        </p:nvSpPr>
        <p:spPr bwMode="auto">
          <a:xfrm>
            <a:off x="5181600" y="1447800"/>
            <a:ext cx="38100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Mark the root node as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4, 5, and 6 until currentNode becomes NULL</a:t>
            </a:r>
          </a:p>
          <a:p>
            <a:pPr>
              <a:buFontTx/>
              <a:buAutoNum type="arabicPeriod"/>
            </a:pPr>
            <a:endParaRPr lang="en-US" sz="1200">
              <a:solidFill>
                <a:schemeClr val="accent2"/>
              </a:solidFill>
            </a:endParaRPr>
          </a:p>
          <a:p>
            <a:pPr>
              <a:buFontTx/>
              <a:buAutoNum type="arabicPeriod"/>
            </a:pPr>
            <a:r>
              <a:rPr lang="en-US" sz="1200">
                <a:solidFill>
                  <a:schemeClr val="accent2"/>
                </a:solidFill>
              </a:rPr>
              <a:t>Make parent point to currentNode</a:t>
            </a:r>
          </a:p>
          <a:p>
            <a:pPr>
              <a:buFontTx/>
              <a:buAutoNum type="arabicPeriod"/>
            </a:pPr>
            <a:endParaRPr lang="en-US" sz="1200">
              <a:solidFill>
                <a:schemeClr val="accent2"/>
              </a:solidFill>
            </a:endParaRPr>
          </a:p>
          <a:p>
            <a:pPr>
              <a:buFontTx/>
              <a:buAutoNum type="arabicPeriod"/>
            </a:pPr>
            <a:r>
              <a:rPr lang="en-US" sz="1200">
                <a:solidFill>
                  <a:schemeClr val="accent2"/>
                </a:solidFill>
              </a:rPr>
              <a:t>If the value of the new node is less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left child</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of the new node is greater than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454854" name="Text Box 198"/>
          <p:cNvSpPr txBox="1">
            <a:spLocks noChangeArrowheads="1"/>
          </p:cNvSpPr>
          <p:nvPr/>
        </p:nvSpPr>
        <p:spPr bwMode="auto">
          <a:xfrm>
            <a:off x="5607050" y="545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454855" name="Line 199"/>
          <p:cNvSpPr>
            <a:spLocks noChangeShapeType="1"/>
          </p:cNvSpPr>
          <p:nvPr/>
        </p:nvSpPr>
        <p:spPr bwMode="auto">
          <a:xfrm>
            <a:off x="4724400" y="507206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56" name="Line 200"/>
          <p:cNvSpPr>
            <a:spLocks noChangeShapeType="1"/>
          </p:cNvSpPr>
          <p:nvPr/>
        </p:nvSpPr>
        <p:spPr bwMode="auto">
          <a:xfrm flipH="1">
            <a:off x="32766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57" name="Line 201"/>
          <p:cNvSpPr>
            <a:spLocks noChangeShapeType="1"/>
          </p:cNvSpPr>
          <p:nvPr/>
        </p:nvSpPr>
        <p:spPr bwMode="auto">
          <a:xfrm flipH="1">
            <a:off x="3886200" y="530066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58" name="Line 202"/>
          <p:cNvSpPr>
            <a:spLocks noChangeShapeType="1"/>
          </p:cNvSpPr>
          <p:nvPr/>
        </p:nvSpPr>
        <p:spPr bwMode="auto">
          <a:xfrm flipH="1">
            <a:off x="1676400" y="453866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59" name="Line 203"/>
          <p:cNvSpPr>
            <a:spLocks noChangeShapeType="1"/>
          </p:cNvSpPr>
          <p:nvPr/>
        </p:nvSpPr>
        <p:spPr bwMode="auto">
          <a:xfrm flipH="1">
            <a:off x="2362200" y="370046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60" name="Rectangle 204"/>
          <p:cNvSpPr>
            <a:spLocks noChangeArrowheads="1"/>
          </p:cNvSpPr>
          <p:nvPr/>
        </p:nvSpPr>
        <p:spPr bwMode="auto">
          <a:xfrm>
            <a:off x="2819400" y="33956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861" name="Line 205"/>
          <p:cNvSpPr>
            <a:spLocks noChangeShapeType="1"/>
          </p:cNvSpPr>
          <p:nvPr/>
        </p:nvSpPr>
        <p:spPr bwMode="auto">
          <a:xfrm>
            <a:off x="3429000" y="370046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62" name="Rectangle 206"/>
          <p:cNvSpPr>
            <a:spLocks noChangeArrowheads="1"/>
          </p:cNvSpPr>
          <p:nvPr/>
        </p:nvSpPr>
        <p:spPr bwMode="auto">
          <a:xfrm>
            <a:off x="3581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863" name="Rectangle 207"/>
          <p:cNvSpPr>
            <a:spLocks noChangeArrowheads="1"/>
          </p:cNvSpPr>
          <p:nvPr/>
        </p:nvSpPr>
        <p:spPr bwMode="auto">
          <a:xfrm>
            <a:off x="4306888"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864" name="Rectangle 208"/>
          <p:cNvSpPr>
            <a:spLocks noChangeArrowheads="1"/>
          </p:cNvSpPr>
          <p:nvPr/>
        </p:nvSpPr>
        <p:spPr bwMode="auto">
          <a:xfrm>
            <a:off x="3581400"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865" name="Line 209"/>
          <p:cNvSpPr>
            <a:spLocks noChangeShapeType="1"/>
          </p:cNvSpPr>
          <p:nvPr/>
        </p:nvSpPr>
        <p:spPr bwMode="auto">
          <a:xfrm>
            <a:off x="4191000" y="453866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66" name="Rectangle 210"/>
          <p:cNvSpPr>
            <a:spLocks noChangeArrowheads="1"/>
          </p:cNvSpPr>
          <p:nvPr/>
        </p:nvSpPr>
        <p:spPr bwMode="auto">
          <a:xfrm>
            <a:off x="5105400" y="58340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867" name="Rectangle 211"/>
          <p:cNvSpPr>
            <a:spLocks noChangeArrowheads="1"/>
          </p:cNvSpPr>
          <p:nvPr/>
        </p:nvSpPr>
        <p:spPr bwMode="auto">
          <a:xfrm>
            <a:off x="29718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868" name="Rectangle 212"/>
          <p:cNvSpPr>
            <a:spLocks noChangeArrowheads="1"/>
          </p:cNvSpPr>
          <p:nvPr/>
        </p:nvSpPr>
        <p:spPr bwMode="auto">
          <a:xfrm>
            <a:off x="2020888" y="4233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869" name="Rectangle 213"/>
          <p:cNvSpPr>
            <a:spLocks noChangeArrowheads="1"/>
          </p:cNvSpPr>
          <p:nvPr/>
        </p:nvSpPr>
        <p:spPr bwMode="auto">
          <a:xfrm>
            <a:off x="1295400" y="499586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870" name="Text Box 214"/>
          <p:cNvSpPr txBox="1">
            <a:spLocks noChangeArrowheads="1"/>
          </p:cNvSpPr>
          <p:nvPr/>
        </p:nvSpPr>
        <p:spPr bwMode="auto">
          <a:xfrm>
            <a:off x="2971800" y="33956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454871" name="Text Box 215"/>
          <p:cNvSpPr txBox="1">
            <a:spLocks noChangeArrowheads="1"/>
          </p:cNvSpPr>
          <p:nvPr/>
        </p:nvSpPr>
        <p:spPr bwMode="auto">
          <a:xfrm>
            <a:off x="3733800"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454872" name="Text Box 216"/>
          <p:cNvSpPr txBox="1">
            <a:spLocks noChangeArrowheads="1"/>
          </p:cNvSpPr>
          <p:nvPr/>
        </p:nvSpPr>
        <p:spPr bwMode="auto">
          <a:xfrm>
            <a:off x="31242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454873" name="Text Box 217"/>
          <p:cNvSpPr txBox="1">
            <a:spLocks noChangeArrowheads="1"/>
          </p:cNvSpPr>
          <p:nvPr/>
        </p:nvSpPr>
        <p:spPr bwMode="auto">
          <a:xfrm>
            <a:off x="4459288"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454874" name="Line 218"/>
          <p:cNvSpPr>
            <a:spLocks noChangeShapeType="1"/>
          </p:cNvSpPr>
          <p:nvPr/>
        </p:nvSpPr>
        <p:spPr bwMode="auto">
          <a:xfrm>
            <a:off x="32766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75" name="Line 219"/>
          <p:cNvSpPr>
            <a:spLocks noChangeShapeType="1"/>
          </p:cNvSpPr>
          <p:nvPr/>
        </p:nvSpPr>
        <p:spPr bwMode="auto">
          <a:xfrm>
            <a:off x="2971800" y="33956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76" name="Line 220"/>
          <p:cNvSpPr>
            <a:spLocks noChangeShapeType="1"/>
          </p:cNvSpPr>
          <p:nvPr/>
        </p:nvSpPr>
        <p:spPr bwMode="auto">
          <a:xfrm>
            <a:off x="40386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77" name="Line 221"/>
          <p:cNvSpPr>
            <a:spLocks noChangeShapeType="1"/>
          </p:cNvSpPr>
          <p:nvPr/>
        </p:nvSpPr>
        <p:spPr bwMode="auto">
          <a:xfrm>
            <a:off x="3733800"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78" name="Line 222"/>
          <p:cNvSpPr>
            <a:spLocks noChangeShapeType="1"/>
          </p:cNvSpPr>
          <p:nvPr/>
        </p:nvSpPr>
        <p:spPr bwMode="auto">
          <a:xfrm>
            <a:off x="34290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79" name="Line 223"/>
          <p:cNvSpPr>
            <a:spLocks noChangeShapeType="1"/>
          </p:cNvSpPr>
          <p:nvPr/>
        </p:nvSpPr>
        <p:spPr bwMode="auto">
          <a:xfrm>
            <a:off x="31242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80" name="Line 224"/>
          <p:cNvSpPr>
            <a:spLocks noChangeShapeType="1"/>
          </p:cNvSpPr>
          <p:nvPr/>
        </p:nvSpPr>
        <p:spPr bwMode="auto">
          <a:xfrm>
            <a:off x="47640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81" name="Line 225"/>
          <p:cNvSpPr>
            <a:spLocks noChangeShapeType="1"/>
          </p:cNvSpPr>
          <p:nvPr/>
        </p:nvSpPr>
        <p:spPr bwMode="auto">
          <a:xfrm>
            <a:off x="4459288"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82" name="Line 226"/>
          <p:cNvSpPr>
            <a:spLocks noChangeShapeType="1"/>
          </p:cNvSpPr>
          <p:nvPr/>
        </p:nvSpPr>
        <p:spPr bwMode="auto">
          <a:xfrm>
            <a:off x="5562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83" name="Line 227"/>
          <p:cNvSpPr>
            <a:spLocks noChangeShapeType="1"/>
          </p:cNvSpPr>
          <p:nvPr/>
        </p:nvSpPr>
        <p:spPr bwMode="auto">
          <a:xfrm>
            <a:off x="5257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84" name="Line 228"/>
          <p:cNvSpPr>
            <a:spLocks noChangeShapeType="1"/>
          </p:cNvSpPr>
          <p:nvPr/>
        </p:nvSpPr>
        <p:spPr bwMode="auto">
          <a:xfrm>
            <a:off x="40386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85" name="Line 229"/>
          <p:cNvSpPr>
            <a:spLocks noChangeShapeType="1"/>
          </p:cNvSpPr>
          <p:nvPr/>
        </p:nvSpPr>
        <p:spPr bwMode="auto">
          <a:xfrm>
            <a:off x="3733800" y="58340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86" name="Line 230"/>
          <p:cNvSpPr>
            <a:spLocks noChangeShapeType="1"/>
          </p:cNvSpPr>
          <p:nvPr/>
        </p:nvSpPr>
        <p:spPr bwMode="auto">
          <a:xfrm>
            <a:off x="24780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87" name="Line 231"/>
          <p:cNvSpPr>
            <a:spLocks noChangeShapeType="1"/>
          </p:cNvSpPr>
          <p:nvPr/>
        </p:nvSpPr>
        <p:spPr bwMode="auto">
          <a:xfrm>
            <a:off x="2173288" y="4233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88" name="Line 232"/>
          <p:cNvSpPr>
            <a:spLocks noChangeShapeType="1"/>
          </p:cNvSpPr>
          <p:nvPr/>
        </p:nvSpPr>
        <p:spPr bwMode="auto">
          <a:xfrm>
            <a:off x="17526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89" name="Line 233"/>
          <p:cNvSpPr>
            <a:spLocks noChangeShapeType="1"/>
          </p:cNvSpPr>
          <p:nvPr/>
        </p:nvSpPr>
        <p:spPr bwMode="auto">
          <a:xfrm>
            <a:off x="1447800" y="499586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890" name="Rectangle 234" descr="Dark downward diagonal"/>
          <p:cNvSpPr>
            <a:spLocks noChangeArrowheads="1"/>
          </p:cNvSpPr>
          <p:nvPr/>
        </p:nvSpPr>
        <p:spPr bwMode="auto">
          <a:xfrm>
            <a:off x="5562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892" name="Rectangle 236" descr="Dark downward diagonal"/>
          <p:cNvSpPr>
            <a:spLocks noChangeArrowheads="1"/>
          </p:cNvSpPr>
          <p:nvPr/>
        </p:nvSpPr>
        <p:spPr bwMode="auto">
          <a:xfrm>
            <a:off x="4038600" y="58340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893" name="Rectangle 237" descr="Dark downward diagonal"/>
          <p:cNvSpPr>
            <a:spLocks noChangeArrowheads="1"/>
          </p:cNvSpPr>
          <p:nvPr/>
        </p:nvSpPr>
        <p:spPr bwMode="auto">
          <a:xfrm>
            <a:off x="29718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894" name="Rectangle 238" descr="Dark downward diagonal"/>
          <p:cNvSpPr>
            <a:spLocks noChangeArrowheads="1"/>
          </p:cNvSpPr>
          <p:nvPr/>
        </p:nvSpPr>
        <p:spPr bwMode="auto">
          <a:xfrm>
            <a:off x="34290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895" name="Rectangle 239" descr="Dark downward diagonal"/>
          <p:cNvSpPr>
            <a:spLocks noChangeArrowheads="1"/>
          </p:cNvSpPr>
          <p:nvPr/>
        </p:nvSpPr>
        <p:spPr bwMode="auto">
          <a:xfrm>
            <a:off x="2478088" y="4233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896" name="Rectangle 240" descr="Dark downward diagonal"/>
          <p:cNvSpPr>
            <a:spLocks noChangeArrowheads="1"/>
          </p:cNvSpPr>
          <p:nvPr/>
        </p:nvSpPr>
        <p:spPr bwMode="auto">
          <a:xfrm>
            <a:off x="12954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897" name="Rectangle 241" descr="Dark downward diagonal"/>
          <p:cNvSpPr>
            <a:spLocks noChangeArrowheads="1"/>
          </p:cNvSpPr>
          <p:nvPr/>
        </p:nvSpPr>
        <p:spPr bwMode="auto">
          <a:xfrm>
            <a:off x="1752600" y="499586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898" name="Text Box 242"/>
          <p:cNvSpPr txBox="1">
            <a:spLocks noChangeArrowheads="1"/>
          </p:cNvSpPr>
          <p:nvPr/>
        </p:nvSpPr>
        <p:spPr bwMode="auto">
          <a:xfrm>
            <a:off x="1447800" y="4995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454899" name="Text Box 243"/>
          <p:cNvSpPr txBox="1">
            <a:spLocks noChangeArrowheads="1"/>
          </p:cNvSpPr>
          <p:nvPr/>
        </p:nvSpPr>
        <p:spPr bwMode="auto">
          <a:xfrm>
            <a:off x="5257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454900" name="Text Box 244"/>
          <p:cNvSpPr txBox="1">
            <a:spLocks noChangeArrowheads="1"/>
          </p:cNvSpPr>
          <p:nvPr/>
        </p:nvSpPr>
        <p:spPr bwMode="auto">
          <a:xfrm>
            <a:off x="3733800" y="58340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454901" name="Text Box 245"/>
          <p:cNvSpPr txBox="1">
            <a:spLocks noChangeArrowheads="1"/>
          </p:cNvSpPr>
          <p:nvPr/>
        </p:nvSpPr>
        <p:spPr bwMode="auto">
          <a:xfrm>
            <a:off x="2173288" y="423386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454903" name="Text Box 247"/>
          <p:cNvSpPr txBox="1">
            <a:spLocks noChangeArrowheads="1"/>
          </p:cNvSpPr>
          <p:nvPr/>
        </p:nvSpPr>
        <p:spPr bwMode="auto">
          <a:xfrm>
            <a:off x="1981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4904" name="Text Box 248"/>
          <p:cNvSpPr txBox="1">
            <a:spLocks noChangeArrowheads="1"/>
          </p:cNvSpPr>
          <p:nvPr/>
        </p:nvSpPr>
        <p:spPr bwMode="auto">
          <a:xfrm>
            <a:off x="32369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4905" name="Text Box 249"/>
          <p:cNvSpPr txBox="1">
            <a:spLocks noChangeArrowheads="1"/>
          </p:cNvSpPr>
          <p:nvPr/>
        </p:nvSpPr>
        <p:spPr bwMode="auto">
          <a:xfrm>
            <a:off x="2779713" y="32432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4906" name="Text Box 250"/>
          <p:cNvSpPr txBox="1">
            <a:spLocks noChangeArrowheads="1"/>
          </p:cNvSpPr>
          <p:nvPr/>
        </p:nvSpPr>
        <p:spPr bwMode="auto">
          <a:xfrm>
            <a:off x="3998913" y="40814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4907" name="Text Box 251"/>
          <p:cNvSpPr txBox="1">
            <a:spLocks noChangeArrowheads="1"/>
          </p:cNvSpPr>
          <p:nvPr/>
        </p:nvSpPr>
        <p:spPr bwMode="auto">
          <a:xfrm>
            <a:off x="47244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4908" name="Text Box 252"/>
          <p:cNvSpPr txBox="1">
            <a:spLocks noChangeArrowheads="1"/>
          </p:cNvSpPr>
          <p:nvPr/>
        </p:nvSpPr>
        <p:spPr bwMode="auto">
          <a:xfrm>
            <a:off x="4267200" y="4843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4909" name="Text Box 253"/>
          <p:cNvSpPr txBox="1">
            <a:spLocks noChangeArrowheads="1"/>
          </p:cNvSpPr>
          <p:nvPr/>
        </p:nvSpPr>
        <p:spPr bwMode="auto">
          <a:xfrm>
            <a:off x="3505200" y="408146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4910" name="Line 254"/>
          <p:cNvSpPr>
            <a:spLocks noChangeShapeType="1"/>
          </p:cNvSpPr>
          <p:nvPr/>
        </p:nvSpPr>
        <p:spPr bwMode="auto">
          <a:xfrm>
            <a:off x="3124200" y="316706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911" name="Text Box 255"/>
          <p:cNvSpPr txBox="1">
            <a:spLocks noChangeArrowheads="1"/>
          </p:cNvSpPr>
          <p:nvPr/>
        </p:nvSpPr>
        <p:spPr bwMode="auto">
          <a:xfrm>
            <a:off x="2895600" y="286226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root</a:t>
            </a:r>
          </a:p>
        </p:txBody>
      </p:sp>
      <p:sp>
        <p:nvSpPr>
          <p:cNvPr id="454912" name="Text Box 256"/>
          <p:cNvSpPr txBox="1">
            <a:spLocks noChangeArrowheads="1"/>
          </p:cNvSpPr>
          <p:nvPr/>
        </p:nvSpPr>
        <p:spPr bwMode="auto">
          <a:xfrm>
            <a:off x="2590800" y="4495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454913" name="Line 257"/>
          <p:cNvSpPr>
            <a:spLocks noChangeShapeType="1"/>
          </p:cNvSpPr>
          <p:nvPr/>
        </p:nvSpPr>
        <p:spPr bwMode="auto">
          <a:xfrm>
            <a:off x="3022600" y="47625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4914" name="Text Box 258"/>
          <p:cNvSpPr txBox="1">
            <a:spLocks noChangeArrowheads="1"/>
          </p:cNvSpPr>
          <p:nvPr/>
        </p:nvSpPr>
        <p:spPr bwMode="auto">
          <a:xfrm>
            <a:off x="1371600" y="5638800"/>
            <a:ext cx="198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 = NULL</a:t>
            </a:r>
          </a:p>
        </p:txBody>
      </p:sp>
      <p:sp>
        <p:nvSpPr>
          <p:cNvPr id="454915" name="Text Box 259"/>
          <p:cNvSpPr txBox="1">
            <a:spLocks noChangeArrowheads="1"/>
          </p:cNvSpPr>
          <p:nvPr/>
        </p:nvSpPr>
        <p:spPr bwMode="auto">
          <a:xfrm>
            <a:off x="3541713" y="568166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54726"/>
                                        </p:tgtEl>
                                        <p:attrNameLst>
                                          <p:attrName>style.visibility</p:attrName>
                                        </p:attrNameLst>
                                      </p:cBhvr>
                                      <p:to>
                                        <p:strVal val="visible"/>
                                      </p:to>
                                    </p:set>
                                    <p:animEffect transition="in" filter="dissolve">
                                      <p:cBhvr>
                                        <p:cTn id="7" dur="500"/>
                                        <p:tgtEl>
                                          <p:spTgt spid="454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72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7" name="Rectangle 3"/>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Write an algorithm to insert a node in a binary search tree.</a:t>
            </a:r>
          </a:p>
        </p:txBody>
      </p:sp>
      <p:sp>
        <p:nvSpPr>
          <p:cNvPr id="748549" name="Text Box 5"/>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48547"/>
                                        </p:tgtEl>
                                        <p:attrNameLst>
                                          <p:attrName>style.visibility</p:attrName>
                                        </p:attrNameLst>
                                      </p:cBhvr>
                                      <p:to>
                                        <p:strVal val="visible"/>
                                      </p:to>
                                    </p:set>
                                    <p:animEffect transition="in" filter="dissolve">
                                      <p:cBhvr>
                                        <p:cTn id="7" dur="500"/>
                                        <p:tgtEl>
                                          <p:spTgt spid="74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a:t>
            </a:r>
          </a:p>
        </p:txBody>
      </p:sp>
      <p:sp>
        <p:nvSpPr>
          <p:cNvPr id="247811" name="Rectangle 3"/>
          <p:cNvSpPr>
            <a:spLocks noChangeArrowheads="1"/>
          </p:cNvSpPr>
          <p:nvPr/>
        </p:nvSpPr>
        <p:spPr bwMode="auto">
          <a:xfrm>
            <a:off x="1525588" y="1598613"/>
            <a:ext cx="3579812"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Algorithm to insert a node in a binary search tree.</a:t>
            </a:r>
          </a:p>
        </p:txBody>
      </p:sp>
      <p:sp>
        <p:nvSpPr>
          <p:cNvPr id="247813" name="Text Box 5"/>
          <p:cNvSpPr txBox="1">
            <a:spLocks noChangeArrowheads="1"/>
          </p:cNvSpPr>
          <p:nvPr/>
        </p:nvSpPr>
        <p:spPr bwMode="auto">
          <a:xfrm>
            <a:off x="5257800" y="11430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Allocate memory for the new node.</a:t>
            </a:r>
          </a:p>
          <a:p>
            <a:pPr>
              <a:buFontTx/>
              <a:buAutoNum type="arabicPeriod"/>
            </a:pPr>
            <a:endParaRPr lang="en-US" sz="1200">
              <a:solidFill>
                <a:schemeClr val="accent2"/>
              </a:solidFill>
            </a:endParaRPr>
          </a:p>
          <a:p>
            <a:pPr>
              <a:buFontTx/>
              <a:buAutoNum type="arabicPeriod"/>
            </a:pPr>
            <a:r>
              <a:rPr lang="en-US" sz="1200">
                <a:solidFill>
                  <a:schemeClr val="accent2"/>
                </a:solidFill>
              </a:rPr>
              <a:t>Assign value to the data field of new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the left and right child of the new node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Locate the node which will be the parent of the node to be inserted. Mark it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parent is NULL (Tree is empty):</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Mark the new node as ROOT</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new node is less than that of parent:</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the left child of parent point to the new node</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the new node is greater than that of the parent:</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the right child of parent point to the new node</a:t>
            </a:r>
          </a:p>
          <a:p>
            <a:pPr lvl="1">
              <a:buFontTx/>
              <a:buAutoNum type="alphaLcPeriod"/>
            </a:pPr>
            <a:r>
              <a:rPr lang="en-US" sz="1200">
                <a:solidFill>
                  <a:schemeClr val="accent2"/>
                </a:solidFill>
              </a:rPr>
              <a:t>Exit</a:t>
            </a:r>
          </a:p>
        </p:txBody>
      </p:sp>
      <p:sp>
        <p:nvSpPr>
          <p:cNvPr id="247814" name="Text Box 6"/>
          <p:cNvSpPr txBox="1">
            <a:spLocks noChangeArrowheads="1"/>
          </p:cNvSpPr>
          <p:nvPr/>
        </p:nvSpPr>
        <p:spPr bwMode="auto">
          <a:xfrm>
            <a:off x="4921250" y="53578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247868" name="Line 60"/>
          <p:cNvSpPr>
            <a:spLocks noChangeShapeType="1"/>
          </p:cNvSpPr>
          <p:nvPr/>
        </p:nvSpPr>
        <p:spPr bwMode="auto">
          <a:xfrm>
            <a:off x="4038600" y="497681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69" name="Line 61"/>
          <p:cNvSpPr>
            <a:spLocks noChangeShapeType="1"/>
          </p:cNvSpPr>
          <p:nvPr/>
        </p:nvSpPr>
        <p:spPr bwMode="auto">
          <a:xfrm flipH="1">
            <a:off x="25908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70" name="Line 62"/>
          <p:cNvSpPr>
            <a:spLocks noChangeShapeType="1"/>
          </p:cNvSpPr>
          <p:nvPr/>
        </p:nvSpPr>
        <p:spPr bwMode="auto">
          <a:xfrm flipH="1">
            <a:off x="3200400" y="520541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71" name="Line 63"/>
          <p:cNvSpPr>
            <a:spLocks noChangeShapeType="1"/>
          </p:cNvSpPr>
          <p:nvPr/>
        </p:nvSpPr>
        <p:spPr bwMode="auto">
          <a:xfrm flipH="1">
            <a:off x="990600" y="444341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72" name="Line 64"/>
          <p:cNvSpPr>
            <a:spLocks noChangeShapeType="1"/>
          </p:cNvSpPr>
          <p:nvPr/>
        </p:nvSpPr>
        <p:spPr bwMode="auto">
          <a:xfrm flipH="1">
            <a:off x="1676400" y="360521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73" name="Rectangle 65"/>
          <p:cNvSpPr>
            <a:spLocks noChangeArrowheads="1"/>
          </p:cNvSpPr>
          <p:nvPr/>
        </p:nvSpPr>
        <p:spPr bwMode="auto">
          <a:xfrm>
            <a:off x="2133600" y="33004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74" name="Line 66"/>
          <p:cNvSpPr>
            <a:spLocks noChangeShapeType="1"/>
          </p:cNvSpPr>
          <p:nvPr/>
        </p:nvSpPr>
        <p:spPr bwMode="auto">
          <a:xfrm>
            <a:off x="2743200" y="360521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75" name="Rectangle 67"/>
          <p:cNvSpPr>
            <a:spLocks noChangeArrowheads="1"/>
          </p:cNvSpPr>
          <p:nvPr/>
        </p:nvSpPr>
        <p:spPr bwMode="auto">
          <a:xfrm>
            <a:off x="2895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76" name="Rectangle 68"/>
          <p:cNvSpPr>
            <a:spLocks noChangeArrowheads="1"/>
          </p:cNvSpPr>
          <p:nvPr/>
        </p:nvSpPr>
        <p:spPr bwMode="auto">
          <a:xfrm>
            <a:off x="3621088"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77" name="Rectangle 69"/>
          <p:cNvSpPr>
            <a:spLocks noChangeArrowheads="1"/>
          </p:cNvSpPr>
          <p:nvPr/>
        </p:nvSpPr>
        <p:spPr bwMode="auto">
          <a:xfrm>
            <a:off x="2895600"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78" name="Line 70"/>
          <p:cNvSpPr>
            <a:spLocks noChangeShapeType="1"/>
          </p:cNvSpPr>
          <p:nvPr/>
        </p:nvSpPr>
        <p:spPr bwMode="auto">
          <a:xfrm>
            <a:off x="35052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79" name="Rectangle 71"/>
          <p:cNvSpPr>
            <a:spLocks noChangeArrowheads="1"/>
          </p:cNvSpPr>
          <p:nvPr/>
        </p:nvSpPr>
        <p:spPr bwMode="auto">
          <a:xfrm>
            <a:off x="4419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80" name="Rectangle 72"/>
          <p:cNvSpPr>
            <a:spLocks noChangeArrowheads="1"/>
          </p:cNvSpPr>
          <p:nvPr/>
        </p:nvSpPr>
        <p:spPr bwMode="auto">
          <a:xfrm>
            <a:off x="22860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81" name="Rectangle 73"/>
          <p:cNvSpPr>
            <a:spLocks noChangeArrowheads="1"/>
          </p:cNvSpPr>
          <p:nvPr/>
        </p:nvSpPr>
        <p:spPr bwMode="auto">
          <a:xfrm>
            <a:off x="1335088"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82" name="Rectangle 74"/>
          <p:cNvSpPr>
            <a:spLocks noChangeArrowheads="1"/>
          </p:cNvSpPr>
          <p:nvPr/>
        </p:nvSpPr>
        <p:spPr bwMode="auto">
          <a:xfrm>
            <a:off x="6096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83" name="Text Box 75"/>
          <p:cNvSpPr txBox="1">
            <a:spLocks noChangeArrowheads="1"/>
          </p:cNvSpPr>
          <p:nvPr/>
        </p:nvSpPr>
        <p:spPr bwMode="auto">
          <a:xfrm>
            <a:off x="2286000" y="33004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247884" name="Text Box 76"/>
          <p:cNvSpPr txBox="1">
            <a:spLocks noChangeArrowheads="1"/>
          </p:cNvSpPr>
          <p:nvPr/>
        </p:nvSpPr>
        <p:spPr bwMode="auto">
          <a:xfrm>
            <a:off x="3048000"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247885" name="Text Box 77"/>
          <p:cNvSpPr txBox="1">
            <a:spLocks noChangeArrowheads="1"/>
          </p:cNvSpPr>
          <p:nvPr/>
        </p:nvSpPr>
        <p:spPr bwMode="auto">
          <a:xfrm>
            <a:off x="24384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247886" name="Text Box 78"/>
          <p:cNvSpPr txBox="1">
            <a:spLocks noChangeArrowheads="1"/>
          </p:cNvSpPr>
          <p:nvPr/>
        </p:nvSpPr>
        <p:spPr bwMode="auto">
          <a:xfrm>
            <a:off x="3773488"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247887" name="Line 79"/>
          <p:cNvSpPr>
            <a:spLocks noChangeShapeType="1"/>
          </p:cNvSpPr>
          <p:nvPr/>
        </p:nvSpPr>
        <p:spPr bwMode="auto">
          <a:xfrm>
            <a:off x="25908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88" name="Line 80"/>
          <p:cNvSpPr>
            <a:spLocks noChangeShapeType="1"/>
          </p:cNvSpPr>
          <p:nvPr/>
        </p:nvSpPr>
        <p:spPr bwMode="auto">
          <a:xfrm>
            <a:off x="22860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89" name="Line 81"/>
          <p:cNvSpPr>
            <a:spLocks noChangeShapeType="1"/>
          </p:cNvSpPr>
          <p:nvPr/>
        </p:nvSpPr>
        <p:spPr bwMode="auto">
          <a:xfrm>
            <a:off x="33528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90" name="Line 82"/>
          <p:cNvSpPr>
            <a:spLocks noChangeShapeType="1"/>
          </p:cNvSpPr>
          <p:nvPr/>
        </p:nvSpPr>
        <p:spPr bwMode="auto">
          <a:xfrm>
            <a:off x="30480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91" name="Line 83"/>
          <p:cNvSpPr>
            <a:spLocks noChangeShapeType="1"/>
          </p:cNvSpPr>
          <p:nvPr/>
        </p:nvSpPr>
        <p:spPr bwMode="auto">
          <a:xfrm>
            <a:off x="27432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92" name="Line 84"/>
          <p:cNvSpPr>
            <a:spLocks noChangeShapeType="1"/>
          </p:cNvSpPr>
          <p:nvPr/>
        </p:nvSpPr>
        <p:spPr bwMode="auto">
          <a:xfrm>
            <a:off x="24384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93" name="Line 85"/>
          <p:cNvSpPr>
            <a:spLocks noChangeShapeType="1"/>
          </p:cNvSpPr>
          <p:nvPr/>
        </p:nvSpPr>
        <p:spPr bwMode="auto">
          <a:xfrm>
            <a:off x="40782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94" name="Line 86"/>
          <p:cNvSpPr>
            <a:spLocks noChangeShapeType="1"/>
          </p:cNvSpPr>
          <p:nvPr/>
        </p:nvSpPr>
        <p:spPr bwMode="auto">
          <a:xfrm>
            <a:off x="37734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95" name="Line 87"/>
          <p:cNvSpPr>
            <a:spLocks noChangeShapeType="1"/>
          </p:cNvSpPr>
          <p:nvPr/>
        </p:nvSpPr>
        <p:spPr bwMode="auto">
          <a:xfrm>
            <a:off x="4876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96" name="Line 88"/>
          <p:cNvSpPr>
            <a:spLocks noChangeShapeType="1"/>
          </p:cNvSpPr>
          <p:nvPr/>
        </p:nvSpPr>
        <p:spPr bwMode="auto">
          <a:xfrm>
            <a:off x="4572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97" name="Line 89"/>
          <p:cNvSpPr>
            <a:spLocks noChangeShapeType="1"/>
          </p:cNvSpPr>
          <p:nvPr/>
        </p:nvSpPr>
        <p:spPr bwMode="auto">
          <a:xfrm>
            <a:off x="3352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98" name="Line 90"/>
          <p:cNvSpPr>
            <a:spLocks noChangeShapeType="1"/>
          </p:cNvSpPr>
          <p:nvPr/>
        </p:nvSpPr>
        <p:spPr bwMode="auto">
          <a:xfrm>
            <a:off x="3048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899" name="Line 91"/>
          <p:cNvSpPr>
            <a:spLocks noChangeShapeType="1"/>
          </p:cNvSpPr>
          <p:nvPr/>
        </p:nvSpPr>
        <p:spPr bwMode="auto">
          <a:xfrm>
            <a:off x="17922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900" name="Line 92"/>
          <p:cNvSpPr>
            <a:spLocks noChangeShapeType="1"/>
          </p:cNvSpPr>
          <p:nvPr/>
        </p:nvSpPr>
        <p:spPr bwMode="auto">
          <a:xfrm>
            <a:off x="14874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901" name="Line 93"/>
          <p:cNvSpPr>
            <a:spLocks noChangeShapeType="1"/>
          </p:cNvSpPr>
          <p:nvPr/>
        </p:nvSpPr>
        <p:spPr bwMode="auto">
          <a:xfrm>
            <a:off x="10668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902" name="Line 94"/>
          <p:cNvSpPr>
            <a:spLocks noChangeShapeType="1"/>
          </p:cNvSpPr>
          <p:nvPr/>
        </p:nvSpPr>
        <p:spPr bwMode="auto">
          <a:xfrm>
            <a:off x="7620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903" name="Rectangle 95" descr="Dark downward diagonal"/>
          <p:cNvSpPr>
            <a:spLocks noChangeArrowheads="1"/>
          </p:cNvSpPr>
          <p:nvPr/>
        </p:nvSpPr>
        <p:spPr bwMode="auto">
          <a:xfrm>
            <a:off x="4876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904" name="Rectangle 96" descr="Dark downward diagonal"/>
          <p:cNvSpPr>
            <a:spLocks noChangeArrowheads="1"/>
          </p:cNvSpPr>
          <p:nvPr/>
        </p:nvSpPr>
        <p:spPr bwMode="auto">
          <a:xfrm>
            <a:off x="44196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905" name="Rectangle 97" descr="Dark downward diagonal"/>
          <p:cNvSpPr>
            <a:spLocks noChangeArrowheads="1"/>
          </p:cNvSpPr>
          <p:nvPr/>
        </p:nvSpPr>
        <p:spPr bwMode="auto">
          <a:xfrm>
            <a:off x="3352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906" name="Rectangle 98" descr="Dark downward diagonal"/>
          <p:cNvSpPr>
            <a:spLocks noChangeArrowheads="1"/>
          </p:cNvSpPr>
          <p:nvPr/>
        </p:nvSpPr>
        <p:spPr bwMode="auto">
          <a:xfrm>
            <a:off x="22860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907" name="Rectangle 99" descr="Dark downward diagonal"/>
          <p:cNvSpPr>
            <a:spLocks noChangeArrowheads="1"/>
          </p:cNvSpPr>
          <p:nvPr/>
        </p:nvSpPr>
        <p:spPr bwMode="auto">
          <a:xfrm>
            <a:off x="27432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908" name="Rectangle 100" descr="Dark downward diagonal"/>
          <p:cNvSpPr>
            <a:spLocks noChangeArrowheads="1"/>
          </p:cNvSpPr>
          <p:nvPr/>
        </p:nvSpPr>
        <p:spPr bwMode="auto">
          <a:xfrm>
            <a:off x="1792288" y="4138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909" name="Rectangle 101" descr="Dark downward diagonal"/>
          <p:cNvSpPr>
            <a:spLocks noChangeArrowheads="1"/>
          </p:cNvSpPr>
          <p:nvPr/>
        </p:nvSpPr>
        <p:spPr bwMode="auto">
          <a:xfrm>
            <a:off x="6096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910" name="Rectangle 102" descr="Dark downward diagonal"/>
          <p:cNvSpPr>
            <a:spLocks noChangeArrowheads="1"/>
          </p:cNvSpPr>
          <p:nvPr/>
        </p:nvSpPr>
        <p:spPr bwMode="auto">
          <a:xfrm>
            <a:off x="10668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911" name="Text Box 103"/>
          <p:cNvSpPr txBox="1">
            <a:spLocks noChangeArrowheads="1"/>
          </p:cNvSpPr>
          <p:nvPr/>
        </p:nvSpPr>
        <p:spPr bwMode="auto">
          <a:xfrm>
            <a:off x="7620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247912" name="Text Box 104"/>
          <p:cNvSpPr txBox="1">
            <a:spLocks noChangeArrowheads="1"/>
          </p:cNvSpPr>
          <p:nvPr/>
        </p:nvSpPr>
        <p:spPr bwMode="auto">
          <a:xfrm>
            <a:off x="4572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247913" name="Text Box 105"/>
          <p:cNvSpPr txBox="1">
            <a:spLocks noChangeArrowheads="1"/>
          </p:cNvSpPr>
          <p:nvPr/>
        </p:nvSpPr>
        <p:spPr bwMode="auto">
          <a:xfrm>
            <a:off x="3048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247914" name="Text Box 106"/>
          <p:cNvSpPr txBox="1">
            <a:spLocks noChangeArrowheads="1"/>
          </p:cNvSpPr>
          <p:nvPr/>
        </p:nvSpPr>
        <p:spPr bwMode="auto">
          <a:xfrm>
            <a:off x="1487488"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247915" name="Text Box 107"/>
          <p:cNvSpPr txBox="1">
            <a:spLocks noChangeArrowheads="1"/>
          </p:cNvSpPr>
          <p:nvPr/>
        </p:nvSpPr>
        <p:spPr bwMode="auto">
          <a:xfrm>
            <a:off x="2855913" y="55864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47916" name="Text Box 108"/>
          <p:cNvSpPr txBox="1">
            <a:spLocks noChangeArrowheads="1"/>
          </p:cNvSpPr>
          <p:nvPr/>
        </p:nvSpPr>
        <p:spPr bwMode="auto">
          <a:xfrm>
            <a:off x="1295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47917" name="Text Box 109"/>
          <p:cNvSpPr txBox="1">
            <a:spLocks noChangeArrowheads="1"/>
          </p:cNvSpPr>
          <p:nvPr/>
        </p:nvSpPr>
        <p:spPr bwMode="auto">
          <a:xfrm>
            <a:off x="25511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47918" name="Text Box 110"/>
          <p:cNvSpPr txBox="1">
            <a:spLocks noChangeArrowheads="1"/>
          </p:cNvSpPr>
          <p:nvPr/>
        </p:nvSpPr>
        <p:spPr bwMode="auto">
          <a:xfrm>
            <a:off x="20939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47919" name="Text Box 111"/>
          <p:cNvSpPr txBox="1">
            <a:spLocks noChangeArrowheads="1"/>
          </p:cNvSpPr>
          <p:nvPr/>
        </p:nvSpPr>
        <p:spPr bwMode="auto">
          <a:xfrm>
            <a:off x="3313113" y="39862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47921" name="Text Box 113"/>
          <p:cNvSpPr txBox="1">
            <a:spLocks noChangeArrowheads="1"/>
          </p:cNvSpPr>
          <p:nvPr/>
        </p:nvSpPr>
        <p:spPr bwMode="auto">
          <a:xfrm>
            <a:off x="40386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47922" name="Text Box 114"/>
          <p:cNvSpPr txBox="1">
            <a:spLocks noChangeArrowheads="1"/>
          </p:cNvSpPr>
          <p:nvPr/>
        </p:nvSpPr>
        <p:spPr bwMode="auto">
          <a:xfrm>
            <a:off x="35814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47924" name="Text Box 116"/>
          <p:cNvSpPr txBox="1">
            <a:spLocks noChangeArrowheads="1"/>
          </p:cNvSpPr>
          <p:nvPr/>
        </p:nvSpPr>
        <p:spPr bwMode="auto">
          <a:xfrm>
            <a:off x="2819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47925" name="Line 117"/>
          <p:cNvSpPr>
            <a:spLocks noChangeShapeType="1"/>
          </p:cNvSpPr>
          <p:nvPr/>
        </p:nvSpPr>
        <p:spPr bwMode="auto">
          <a:xfrm>
            <a:off x="2514600" y="30718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926" name="Text Box 118"/>
          <p:cNvSpPr txBox="1">
            <a:spLocks noChangeArrowheads="1"/>
          </p:cNvSpPr>
          <p:nvPr/>
        </p:nvSpPr>
        <p:spPr bwMode="auto">
          <a:xfrm>
            <a:off x="2362200" y="284321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247927" name="Rectangle 119"/>
          <p:cNvSpPr>
            <a:spLocks noChangeArrowheads="1"/>
          </p:cNvSpPr>
          <p:nvPr/>
        </p:nvSpPr>
        <p:spPr bwMode="auto">
          <a:xfrm>
            <a:off x="1525588" y="1598613"/>
            <a:ext cx="3503612"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Insert 55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47811"/>
                                        </p:tgtEl>
                                        <p:attrNameLst>
                                          <p:attrName>style.visibility</p:attrName>
                                        </p:attrNameLst>
                                      </p:cBhvr>
                                      <p:to>
                                        <p:strVal val="visible"/>
                                      </p:to>
                                    </p:set>
                                    <p:animEffect transition="in" filter="dissolve">
                                      <p:cBhvr>
                                        <p:cTn id="7" dur="500"/>
                                        <p:tgtEl>
                                          <p:spTgt spid="247811"/>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247814"/>
                                        </p:tgtEl>
                                        <p:attrNameLst>
                                          <p:attrName>style.visibility</p:attrName>
                                        </p:attrNameLst>
                                      </p:cBhvr>
                                      <p:to>
                                        <p:strVal val="visible"/>
                                      </p:to>
                                    </p:set>
                                    <p:animEffect transition="in" filter="dissolve">
                                      <p:cBhvr>
                                        <p:cTn id="10" dur="500"/>
                                        <p:tgtEl>
                                          <p:spTgt spid="2478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47868"/>
                                        </p:tgtEl>
                                        <p:attrNameLst>
                                          <p:attrName>style.visibility</p:attrName>
                                        </p:attrNameLst>
                                      </p:cBhvr>
                                      <p:to>
                                        <p:strVal val="visible"/>
                                      </p:to>
                                    </p:set>
                                    <p:animEffect transition="in" filter="dissolve">
                                      <p:cBhvr>
                                        <p:cTn id="13" dur="500"/>
                                        <p:tgtEl>
                                          <p:spTgt spid="24786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47869"/>
                                        </p:tgtEl>
                                        <p:attrNameLst>
                                          <p:attrName>style.visibility</p:attrName>
                                        </p:attrNameLst>
                                      </p:cBhvr>
                                      <p:to>
                                        <p:strVal val="visible"/>
                                      </p:to>
                                    </p:set>
                                    <p:animEffect transition="in" filter="dissolve">
                                      <p:cBhvr>
                                        <p:cTn id="16" dur="500"/>
                                        <p:tgtEl>
                                          <p:spTgt spid="24786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47870"/>
                                        </p:tgtEl>
                                        <p:attrNameLst>
                                          <p:attrName>style.visibility</p:attrName>
                                        </p:attrNameLst>
                                      </p:cBhvr>
                                      <p:to>
                                        <p:strVal val="visible"/>
                                      </p:to>
                                    </p:set>
                                    <p:animEffect transition="in" filter="dissolve">
                                      <p:cBhvr>
                                        <p:cTn id="19" dur="500"/>
                                        <p:tgtEl>
                                          <p:spTgt spid="24787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47871"/>
                                        </p:tgtEl>
                                        <p:attrNameLst>
                                          <p:attrName>style.visibility</p:attrName>
                                        </p:attrNameLst>
                                      </p:cBhvr>
                                      <p:to>
                                        <p:strVal val="visible"/>
                                      </p:to>
                                    </p:set>
                                    <p:animEffect transition="in" filter="dissolve">
                                      <p:cBhvr>
                                        <p:cTn id="22" dur="500"/>
                                        <p:tgtEl>
                                          <p:spTgt spid="24787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47872"/>
                                        </p:tgtEl>
                                        <p:attrNameLst>
                                          <p:attrName>style.visibility</p:attrName>
                                        </p:attrNameLst>
                                      </p:cBhvr>
                                      <p:to>
                                        <p:strVal val="visible"/>
                                      </p:to>
                                    </p:set>
                                    <p:animEffect transition="in" filter="dissolve">
                                      <p:cBhvr>
                                        <p:cTn id="25" dur="500"/>
                                        <p:tgtEl>
                                          <p:spTgt spid="24787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7873"/>
                                        </p:tgtEl>
                                        <p:attrNameLst>
                                          <p:attrName>style.visibility</p:attrName>
                                        </p:attrNameLst>
                                      </p:cBhvr>
                                      <p:to>
                                        <p:strVal val="visible"/>
                                      </p:to>
                                    </p:set>
                                    <p:animEffect transition="in" filter="dissolve">
                                      <p:cBhvr>
                                        <p:cTn id="28" dur="500"/>
                                        <p:tgtEl>
                                          <p:spTgt spid="24787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7874"/>
                                        </p:tgtEl>
                                        <p:attrNameLst>
                                          <p:attrName>style.visibility</p:attrName>
                                        </p:attrNameLst>
                                      </p:cBhvr>
                                      <p:to>
                                        <p:strVal val="visible"/>
                                      </p:to>
                                    </p:set>
                                    <p:animEffect transition="in" filter="dissolve">
                                      <p:cBhvr>
                                        <p:cTn id="31" dur="500"/>
                                        <p:tgtEl>
                                          <p:spTgt spid="24787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47875"/>
                                        </p:tgtEl>
                                        <p:attrNameLst>
                                          <p:attrName>style.visibility</p:attrName>
                                        </p:attrNameLst>
                                      </p:cBhvr>
                                      <p:to>
                                        <p:strVal val="visible"/>
                                      </p:to>
                                    </p:set>
                                    <p:animEffect transition="in" filter="dissolve">
                                      <p:cBhvr>
                                        <p:cTn id="34" dur="500"/>
                                        <p:tgtEl>
                                          <p:spTgt spid="24787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47876"/>
                                        </p:tgtEl>
                                        <p:attrNameLst>
                                          <p:attrName>style.visibility</p:attrName>
                                        </p:attrNameLst>
                                      </p:cBhvr>
                                      <p:to>
                                        <p:strVal val="visible"/>
                                      </p:to>
                                    </p:set>
                                    <p:animEffect transition="in" filter="dissolve">
                                      <p:cBhvr>
                                        <p:cTn id="37" dur="500"/>
                                        <p:tgtEl>
                                          <p:spTgt spid="24787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47877"/>
                                        </p:tgtEl>
                                        <p:attrNameLst>
                                          <p:attrName>style.visibility</p:attrName>
                                        </p:attrNameLst>
                                      </p:cBhvr>
                                      <p:to>
                                        <p:strVal val="visible"/>
                                      </p:to>
                                    </p:set>
                                    <p:animEffect transition="in" filter="dissolve">
                                      <p:cBhvr>
                                        <p:cTn id="40" dur="500"/>
                                        <p:tgtEl>
                                          <p:spTgt spid="24787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47878"/>
                                        </p:tgtEl>
                                        <p:attrNameLst>
                                          <p:attrName>style.visibility</p:attrName>
                                        </p:attrNameLst>
                                      </p:cBhvr>
                                      <p:to>
                                        <p:strVal val="visible"/>
                                      </p:to>
                                    </p:set>
                                    <p:animEffect transition="in" filter="dissolve">
                                      <p:cBhvr>
                                        <p:cTn id="43" dur="500"/>
                                        <p:tgtEl>
                                          <p:spTgt spid="24787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47879"/>
                                        </p:tgtEl>
                                        <p:attrNameLst>
                                          <p:attrName>style.visibility</p:attrName>
                                        </p:attrNameLst>
                                      </p:cBhvr>
                                      <p:to>
                                        <p:strVal val="visible"/>
                                      </p:to>
                                    </p:set>
                                    <p:animEffect transition="in" filter="dissolve">
                                      <p:cBhvr>
                                        <p:cTn id="46" dur="500"/>
                                        <p:tgtEl>
                                          <p:spTgt spid="24787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47880"/>
                                        </p:tgtEl>
                                        <p:attrNameLst>
                                          <p:attrName>style.visibility</p:attrName>
                                        </p:attrNameLst>
                                      </p:cBhvr>
                                      <p:to>
                                        <p:strVal val="visible"/>
                                      </p:to>
                                    </p:set>
                                    <p:animEffect transition="in" filter="dissolve">
                                      <p:cBhvr>
                                        <p:cTn id="49" dur="500"/>
                                        <p:tgtEl>
                                          <p:spTgt spid="24788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47881"/>
                                        </p:tgtEl>
                                        <p:attrNameLst>
                                          <p:attrName>style.visibility</p:attrName>
                                        </p:attrNameLst>
                                      </p:cBhvr>
                                      <p:to>
                                        <p:strVal val="visible"/>
                                      </p:to>
                                    </p:set>
                                    <p:animEffect transition="in" filter="dissolve">
                                      <p:cBhvr>
                                        <p:cTn id="52" dur="500"/>
                                        <p:tgtEl>
                                          <p:spTgt spid="24788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47882"/>
                                        </p:tgtEl>
                                        <p:attrNameLst>
                                          <p:attrName>style.visibility</p:attrName>
                                        </p:attrNameLst>
                                      </p:cBhvr>
                                      <p:to>
                                        <p:strVal val="visible"/>
                                      </p:to>
                                    </p:set>
                                    <p:animEffect transition="in" filter="dissolve">
                                      <p:cBhvr>
                                        <p:cTn id="55" dur="500"/>
                                        <p:tgtEl>
                                          <p:spTgt spid="24788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47883"/>
                                        </p:tgtEl>
                                        <p:attrNameLst>
                                          <p:attrName>style.visibility</p:attrName>
                                        </p:attrNameLst>
                                      </p:cBhvr>
                                      <p:to>
                                        <p:strVal val="visible"/>
                                      </p:to>
                                    </p:set>
                                    <p:animEffect transition="in" filter="dissolve">
                                      <p:cBhvr>
                                        <p:cTn id="58" dur="500"/>
                                        <p:tgtEl>
                                          <p:spTgt spid="24788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47884"/>
                                        </p:tgtEl>
                                        <p:attrNameLst>
                                          <p:attrName>style.visibility</p:attrName>
                                        </p:attrNameLst>
                                      </p:cBhvr>
                                      <p:to>
                                        <p:strVal val="visible"/>
                                      </p:to>
                                    </p:set>
                                    <p:animEffect transition="in" filter="dissolve">
                                      <p:cBhvr>
                                        <p:cTn id="61" dur="500"/>
                                        <p:tgtEl>
                                          <p:spTgt spid="24788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47885"/>
                                        </p:tgtEl>
                                        <p:attrNameLst>
                                          <p:attrName>style.visibility</p:attrName>
                                        </p:attrNameLst>
                                      </p:cBhvr>
                                      <p:to>
                                        <p:strVal val="visible"/>
                                      </p:to>
                                    </p:set>
                                    <p:animEffect transition="in" filter="dissolve">
                                      <p:cBhvr>
                                        <p:cTn id="64" dur="500"/>
                                        <p:tgtEl>
                                          <p:spTgt spid="24788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7886"/>
                                        </p:tgtEl>
                                        <p:attrNameLst>
                                          <p:attrName>style.visibility</p:attrName>
                                        </p:attrNameLst>
                                      </p:cBhvr>
                                      <p:to>
                                        <p:strVal val="visible"/>
                                      </p:to>
                                    </p:set>
                                    <p:animEffect transition="in" filter="dissolve">
                                      <p:cBhvr>
                                        <p:cTn id="67" dur="500"/>
                                        <p:tgtEl>
                                          <p:spTgt spid="24788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47887"/>
                                        </p:tgtEl>
                                        <p:attrNameLst>
                                          <p:attrName>style.visibility</p:attrName>
                                        </p:attrNameLst>
                                      </p:cBhvr>
                                      <p:to>
                                        <p:strVal val="visible"/>
                                      </p:to>
                                    </p:set>
                                    <p:animEffect transition="in" filter="dissolve">
                                      <p:cBhvr>
                                        <p:cTn id="70" dur="500"/>
                                        <p:tgtEl>
                                          <p:spTgt spid="24788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47888"/>
                                        </p:tgtEl>
                                        <p:attrNameLst>
                                          <p:attrName>style.visibility</p:attrName>
                                        </p:attrNameLst>
                                      </p:cBhvr>
                                      <p:to>
                                        <p:strVal val="visible"/>
                                      </p:to>
                                    </p:set>
                                    <p:animEffect transition="in" filter="dissolve">
                                      <p:cBhvr>
                                        <p:cTn id="73" dur="500"/>
                                        <p:tgtEl>
                                          <p:spTgt spid="24788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47889"/>
                                        </p:tgtEl>
                                        <p:attrNameLst>
                                          <p:attrName>style.visibility</p:attrName>
                                        </p:attrNameLst>
                                      </p:cBhvr>
                                      <p:to>
                                        <p:strVal val="visible"/>
                                      </p:to>
                                    </p:set>
                                    <p:animEffect transition="in" filter="dissolve">
                                      <p:cBhvr>
                                        <p:cTn id="76" dur="500"/>
                                        <p:tgtEl>
                                          <p:spTgt spid="24788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47890"/>
                                        </p:tgtEl>
                                        <p:attrNameLst>
                                          <p:attrName>style.visibility</p:attrName>
                                        </p:attrNameLst>
                                      </p:cBhvr>
                                      <p:to>
                                        <p:strVal val="visible"/>
                                      </p:to>
                                    </p:set>
                                    <p:animEffect transition="in" filter="dissolve">
                                      <p:cBhvr>
                                        <p:cTn id="79" dur="500"/>
                                        <p:tgtEl>
                                          <p:spTgt spid="24789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47891"/>
                                        </p:tgtEl>
                                        <p:attrNameLst>
                                          <p:attrName>style.visibility</p:attrName>
                                        </p:attrNameLst>
                                      </p:cBhvr>
                                      <p:to>
                                        <p:strVal val="visible"/>
                                      </p:to>
                                    </p:set>
                                    <p:animEffect transition="in" filter="dissolve">
                                      <p:cBhvr>
                                        <p:cTn id="82" dur="500"/>
                                        <p:tgtEl>
                                          <p:spTgt spid="24789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47892"/>
                                        </p:tgtEl>
                                        <p:attrNameLst>
                                          <p:attrName>style.visibility</p:attrName>
                                        </p:attrNameLst>
                                      </p:cBhvr>
                                      <p:to>
                                        <p:strVal val="visible"/>
                                      </p:to>
                                    </p:set>
                                    <p:animEffect transition="in" filter="dissolve">
                                      <p:cBhvr>
                                        <p:cTn id="85" dur="500"/>
                                        <p:tgtEl>
                                          <p:spTgt spid="24789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47893"/>
                                        </p:tgtEl>
                                        <p:attrNameLst>
                                          <p:attrName>style.visibility</p:attrName>
                                        </p:attrNameLst>
                                      </p:cBhvr>
                                      <p:to>
                                        <p:strVal val="visible"/>
                                      </p:to>
                                    </p:set>
                                    <p:animEffect transition="in" filter="dissolve">
                                      <p:cBhvr>
                                        <p:cTn id="88" dur="500"/>
                                        <p:tgtEl>
                                          <p:spTgt spid="24789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47894"/>
                                        </p:tgtEl>
                                        <p:attrNameLst>
                                          <p:attrName>style.visibility</p:attrName>
                                        </p:attrNameLst>
                                      </p:cBhvr>
                                      <p:to>
                                        <p:strVal val="visible"/>
                                      </p:to>
                                    </p:set>
                                    <p:animEffect transition="in" filter="dissolve">
                                      <p:cBhvr>
                                        <p:cTn id="91" dur="500"/>
                                        <p:tgtEl>
                                          <p:spTgt spid="247894"/>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47895"/>
                                        </p:tgtEl>
                                        <p:attrNameLst>
                                          <p:attrName>style.visibility</p:attrName>
                                        </p:attrNameLst>
                                      </p:cBhvr>
                                      <p:to>
                                        <p:strVal val="visible"/>
                                      </p:to>
                                    </p:set>
                                    <p:animEffect transition="in" filter="dissolve">
                                      <p:cBhvr>
                                        <p:cTn id="94" dur="500"/>
                                        <p:tgtEl>
                                          <p:spTgt spid="24789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47896"/>
                                        </p:tgtEl>
                                        <p:attrNameLst>
                                          <p:attrName>style.visibility</p:attrName>
                                        </p:attrNameLst>
                                      </p:cBhvr>
                                      <p:to>
                                        <p:strVal val="visible"/>
                                      </p:to>
                                    </p:set>
                                    <p:animEffect transition="in" filter="dissolve">
                                      <p:cBhvr>
                                        <p:cTn id="97" dur="500"/>
                                        <p:tgtEl>
                                          <p:spTgt spid="247896"/>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47897"/>
                                        </p:tgtEl>
                                        <p:attrNameLst>
                                          <p:attrName>style.visibility</p:attrName>
                                        </p:attrNameLst>
                                      </p:cBhvr>
                                      <p:to>
                                        <p:strVal val="visible"/>
                                      </p:to>
                                    </p:set>
                                    <p:animEffect transition="in" filter="dissolve">
                                      <p:cBhvr>
                                        <p:cTn id="100" dur="500"/>
                                        <p:tgtEl>
                                          <p:spTgt spid="247897"/>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247898"/>
                                        </p:tgtEl>
                                        <p:attrNameLst>
                                          <p:attrName>style.visibility</p:attrName>
                                        </p:attrNameLst>
                                      </p:cBhvr>
                                      <p:to>
                                        <p:strVal val="visible"/>
                                      </p:to>
                                    </p:set>
                                    <p:animEffect transition="in" filter="dissolve">
                                      <p:cBhvr>
                                        <p:cTn id="103" dur="500"/>
                                        <p:tgtEl>
                                          <p:spTgt spid="247898"/>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247899"/>
                                        </p:tgtEl>
                                        <p:attrNameLst>
                                          <p:attrName>style.visibility</p:attrName>
                                        </p:attrNameLst>
                                      </p:cBhvr>
                                      <p:to>
                                        <p:strVal val="visible"/>
                                      </p:to>
                                    </p:set>
                                    <p:animEffect transition="in" filter="dissolve">
                                      <p:cBhvr>
                                        <p:cTn id="106" dur="500"/>
                                        <p:tgtEl>
                                          <p:spTgt spid="247899"/>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247900"/>
                                        </p:tgtEl>
                                        <p:attrNameLst>
                                          <p:attrName>style.visibility</p:attrName>
                                        </p:attrNameLst>
                                      </p:cBhvr>
                                      <p:to>
                                        <p:strVal val="visible"/>
                                      </p:to>
                                    </p:set>
                                    <p:animEffect transition="in" filter="dissolve">
                                      <p:cBhvr>
                                        <p:cTn id="109" dur="500"/>
                                        <p:tgtEl>
                                          <p:spTgt spid="247900"/>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247901"/>
                                        </p:tgtEl>
                                        <p:attrNameLst>
                                          <p:attrName>style.visibility</p:attrName>
                                        </p:attrNameLst>
                                      </p:cBhvr>
                                      <p:to>
                                        <p:strVal val="visible"/>
                                      </p:to>
                                    </p:set>
                                    <p:animEffect transition="in" filter="dissolve">
                                      <p:cBhvr>
                                        <p:cTn id="112" dur="500"/>
                                        <p:tgtEl>
                                          <p:spTgt spid="247901"/>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47902"/>
                                        </p:tgtEl>
                                        <p:attrNameLst>
                                          <p:attrName>style.visibility</p:attrName>
                                        </p:attrNameLst>
                                      </p:cBhvr>
                                      <p:to>
                                        <p:strVal val="visible"/>
                                      </p:to>
                                    </p:set>
                                    <p:animEffect transition="in" filter="dissolve">
                                      <p:cBhvr>
                                        <p:cTn id="115" dur="500"/>
                                        <p:tgtEl>
                                          <p:spTgt spid="247902"/>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47903"/>
                                        </p:tgtEl>
                                        <p:attrNameLst>
                                          <p:attrName>style.visibility</p:attrName>
                                        </p:attrNameLst>
                                      </p:cBhvr>
                                      <p:to>
                                        <p:strVal val="visible"/>
                                      </p:to>
                                    </p:set>
                                    <p:animEffect transition="in" filter="dissolve">
                                      <p:cBhvr>
                                        <p:cTn id="118" dur="500"/>
                                        <p:tgtEl>
                                          <p:spTgt spid="247903"/>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47904"/>
                                        </p:tgtEl>
                                        <p:attrNameLst>
                                          <p:attrName>style.visibility</p:attrName>
                                        </p:attrNameLst>
                                      </p:cBhvr>
                                      <p:to>
                                        <p:strVal val="visible"/>
                                      </p:to>
                                    </p:set>
                                    <p:animEffect transition="in" filter="dissolve">
                                      <p:cBhvr>
                                        <p:cTn id="121" dur="500"/>
                                        <p:tgtEl>
                                          <p:spTgt spid="247904"/>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247905"/>
                                        </p:tgtEl>
                                        <p:attrNameLst>
                                          <p:attrName>style.visibility</p:attrName>
                                        </p:attrNameLst>
                                      </p:cBhvr>
                                      <p:to>
                                        <p:strVal val="visible"/>
                                      </p:to>
                                    </p:set>
                                    <p:animEffect transition="in" filter="dissolve">
                                      <p:cBhvr>
                                        <p:cTn id="124" dur="500"/>
                                        <p:tgtEl>
                                          <p:spTgt spid="247905"/>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247906"/>
                                        </p:tgtEl>
                                        <p:attrNameLst>
                                          <p:attrName>style.visibility</p:attrName>
                                        </p:attrNameLst>
                                      </p:cBhvr>
                                      <p:to>
                                        <p:strVal val="visible"/>
                                      </p:to>
                                    </p:set>
                                    <p:animEffect transition="in" filter="dissolve">
                                      <p:cBhvr>
                                        <p:cTn id="127" dur="500"/>
                                        <p:tgtEl>
                                          <p:spTgt spid="247906"/>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247907"/>
                                        </p:tgtEl>
                                        <p:attrNameLst>
                                          <p:attrName>style.visibility</p:attrName>
                                        </p:attrNameLst>
                                      </p:cBhvr>
                                      <p:to>
                                        <p:strVal val="visible"/>
                                      </p:to>
                                    </p:set>
                                    <p:animEffect transition="in" filter="dissolve">
                                      <p:cBhvr>
                                        <p:cTn id="130" dur="500"/>
                                        <p:tgtEl>
                                          <p:spTgt spid="247907"/>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247908"/>
                                        </p:tgtEl>
                                        <p:attrNameLst>
                                          <p:attrName>style.visibility</p:attrName>
                                        </p:attrNameLst>
                                      </p:cBhvr>
                                      <p:to>
                                        <p:strVal val="visible"/>
                                      </p:to>
                                    </p:set>
                                    <p:animEffect transition="in" filter="dissolve">
                                      <p:cBhvr>
                                        <p:cTn id="133" dur="500"/>
                                        <p:tgtEl>
                                          <p:spTgt spid="247908"/>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247909"/>
                                        </p:tgtEl>
                                        <p:attrNameLst>
                                          <p:attrName>style.visibility</p:attrName>
                                        </p:attrNameLst>
                                      </p:cBhvr>
                                      <p:to>
                                        <p:strVal val="visible"/>
                                      </p:to>
                                    </p:set>
                                    <p:animEffect transition="in" filter="dissolve">
                                      <p:cBhvr>
                                        <p:cTn id="136" dur="500"/>
                                        <p:tgtEl>
                                          <p:spTgt spid="247909"/>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247910"/>
                                        </p:tgtEl>
                                        <p:attrNameLst>
                                          <p:attrName>style.visibility</p:attrName>
                                        </p:attrNameLst>
                                      </p:cBhvr>
                                      <p:to>
                                        <p:strVal val="visible"/>
                                      </p:to>
                                    </p:set>
                                    <p:animEffect transition="in" filter="dissolve">
                                      <p:cBhvr>
                                        <p:cTn id="139" dur="500"/>
                                        <p:tgtEl>
                                          <p:spTgt spid="247910"/>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247911"/>
                                        </p:tgtEl>
                                        <p:attrNameLst>
                                          <p:attrName>style.visibility</p:attrName>
                                        </p:attrNameLst>
                                      </p:cBhvr>
                                      <p:to>
                                        <p:strVal val="visible"/>
                                      </p:to>
                                    </p:set>
                                    <p:animEffect transition="in" filter="dissolve">
                                      <p:cBhvr>
                                        <p:cTn id="142" dur="500"/>
                                        <p:tgtEl>
                                          <p:spTgt spid="247911"/>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247912"/>
                                        </p:tgtEl>
                                        <p:attrNameLst>
                                          <p:attrName>style.visibility</p:attrName>
                                        </p:attrNameLst>
                                      </p:cBhvr>
                                      <p:to>
                                        <p:strVal val="visible"/>
                                      </p:to>
                                    </p:set>
                                    <p:animEffect transition="in" filter="dissolve">
                                      <p:cBhvr>
                                        <p:cTn id="145" dur="500"/>
                                        <p:tgtEl>
                                          <p:spTgt spid="247912"/>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247913"/>
                                        </p:tgtEl>
                                        <p:attrNameLst>
                                          <p:attrName>style.visibility</p:attrName>
                                        </p:attrNameLst>
                                      </p:cBhvr>
                                      <p:to>
                                        <p:strVal val="visible"/>
                                      </p:to>
                                    </p:set>
                                    <p:animEffect transition="in" filter="dissolve">
                                      <p:cBhvr>
                                        <p:cTn id="148" dur="500"/>
                                        <p:tgtEl>
                                          <p:spTgt spid="247913"/>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247914"/>
                                        </p:tgtEl>
                                        <p:attrNameLst>
                                          <p:attrName>style.visibility</p:attrName>
                                        </p:attrNameLst>
                                      </p:cBhvr>
                                      <p:to>
                                        <p:strVal val="visible"/>
                                      </p:to>
                                    </p:set>
                                    <p:animEffect transition="in" filter="dissolve">
                                      <p:cBhvr>
                                        <p:cTn id="151" dur="500"/>
                                        <p:tgtEl>
                                          <p:spTgt spid="247914"/>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247915"/>
                                        </p:tgtEl>
                                        <p:attrNameLst>
                                          <p:attrName>style.visibility</p:attrName>
                                        </p:attrNameLst>
                                      </p:cBhvr>
                                      <p:to>
                                        <p:strVal val="visible"/>
                                      </p:to>
                                    </p:set>
                                    <p:animEffect transition="in" filter="dissolve">
                                      <p:cBhvr>
                                        <p:cTn id="154" dur="500"/>
                                        <p:tgtEl>
                                          <p:spTgt spid="247915"/>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247916"/>
                                        </p:tgtEl>
                                        <p:attrNameLst>
                                          <p:attrName>style.visibility</p:attrName>
                                        </p:attrNameLst>
                                      </p:cBhvr>
                                      <p:to>
                                        <p:strVal val="visible"/>
                                      </p:to>
                                    </p:set>
                                    <p:animEffect transition="in" filter="dissolve">
                                      <p:cBhvr>
                                        <p:cTn id="157" dur="500"/>
                                        <p:tgtEl>
                                          <p:spTgt spid="247916"/>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247917"/>
                                        </p:tgtEl>
                                        <p:attrNameLst>
                                          <p:attrName>style.visibility</p:attrName>
                                        </p:attrNameLst>
                                      </p:cBhvr>
                                      <p:to>
                                        <p:strVal val="visible"/>
                                      </p:to>
                                    </p:set>
                                    <p:animEffect transition="in" filter="dissolve">
                                      <p:cBhvr>
                                        <p:cTn id="160" dur="500"/>
                                        <p:tgtEl>
                                          <p:spTgt spid="247917"/>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247918"/>
                                        </p:tgtEl>
                                        <p:attrNameLst>
                                          <p:attrName>style.visibility</p:attrName>
                                        </p:attrNameLst>
                                      </p:cBhvr>
                                      <p:to>
                                        <p:strVal val="visible"/>
                                      </p:to>
                                    </p:set>
                                    <p:animEffect transition="in" filter="dissolve">
                                      <p:cBhvr>
                                        <p:cTn id="163" dur="500"/>
                                        <p:tgtEl>
                                          <p:spTgt spid="247918"/>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247919"/>
                                        </p:tgtEl>
                                        <p:attrNameLst>
                                          <p:attrName>style.visibility</p:attrName>
                                        </p:attrNameLst>
                                      </p:cBhvr>
                                      <p:to>
                                        <p:strVal val="visible"/>
                                      </p:to>
                                    </p:set>
                                    <p:animEffect transition="in" filter="dissolve">
                                      <p:cBhvr>
                                        <p:cTn id="166" dur="500"/>
                                        <p:tgtEl>
                                          <p:spTgt spid="247919"/>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247921"/>
                                        </p:tgtEl>
                                        <p:attrNameLst>
                                          <p:attrName>style.visibility</p:attrName>
                                        </p:attrNameLst>
                                      </p:cBhvr>
                                      <p:to>
                                        <p:strVal val="visible"/>
                                      </p:to>
                                    </p:set>
                                    <p:animEffect transition="in" filter="dissolve">
                                      <p:cBhvr>
                                        <p:cTn id="169" dur="500"/>
                                        <p:tgtEl>
                                          <p:spTgt spid="247921"/>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247922"/>
                                        </p:tgtEl>
                                        <p:attrNameLst>
                                          <p:attrName>style.visibility</p:attrName>
                                        </p:attrNameLst>
                                      </p:cBhvr>
                                      <p:to>
                                        <p:strVal val="visible"/>
                                      </p:to>
                                    </p:set>
                                    <p:animEffect transition="in" filter="dissolve">
                                      <p:cBhvr>
                                        <p:cTn id="172" dur="500"/>
                                        <p:tgtEl>
                                          <p:spTgt spid="247922"/>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247924"/>
                                        </p:tgtEl>
                                        <p:attrNameLst>
                                          <p:attrName>style.visibility</p:attrName>
                                        </p:attrNameLst>
                                      </p:cBhvr>
                                      <p:to>
                                        <p:strVal val="visible"/>
                                      </p:to>
                                    </p:set>
                                    <p:animEffect transition="in" filter="dissolve">
                                      <p:cBhvr>
                                        <p:cTn id="175" dur="500"/>
                                        <p:tgtEl>
                                          <p:spTgt spid="247924"/>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247925"/>
                                        </p:tgtEl>
                                        <p:attrNameLst>
                                          <p:attrName>style.visibility</p:attrName>
                                        </p:attrNameLst>
                                      </p:cBhvr>
                                      <p:to>
                                        <p:strVal val="visible"/>
                                      </p:to>
                                    </p:set>
                                    <p:animEffect transition="in" filter="dissolve">
                                      <p:cBhvr>
                                        <p:cTn id="178" dur="500"/>
                                        <p:tgtEl>
                                          <p:spTgt spid="247925"/>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247926"/>
                                        </p:tgtEl>
                                        <p:attrNameLst>
                                          <p:attrName>style.visibility</p:attrName>
                                        </p:attrNameLst>
                                      </p:cBhvr>
                                      <p:to>
                                        <p:strVal val="visible"/>
                                      </p:to>
                                    </p:set>
                                    <p:animEffect transition="in" filter="dissolve">
                                      <p:cBhvr>
                                        <p:cTn id="181" dur="500"/>
                                        <p:tgtEl>
                                          <p:spTgt spid="247926"/>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247813"/>
                                        </p:tgtEl>
                                        <p:attrNameLst>
                                          <p:attrName>style.visibility</p:attrName>
                                        </p:attrNameLst>
                                      </p:cBhvr>
                                      <p:to>
                                        <p:strVal val="visible"/>
                                      </p:to>
                                    </p:set>
                                    <p:animEffect transition="in" filter="dissolve">
                                      <p:cBhvr>
                                        <p:cTn id="184" dur="500"/>
                                        <p:tgtEl>
                                          <p:spTgt spid="247813"/>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9" presetClass="exit" presetSubtype="0" fill="hold" grpId="1" nodeType="clickEffect">
                                  <p:stCondLst>
                                    <p:cond delay="0"/>
                                  </p:stCondLst>
                                  <p:childTnLst>
                                    <p:animEffect transition="out" filter="dissolve">
                                      <p:cBhvr>
                                        <p:cTn id="188" dur="500"/>
                                        <p:tgtEl>
                                          <p:spTgt spid="247811"/>
                                        </p:tgtEl>
                                      </p:cBhvr>
                                    </p:animEffect>
                                    <p:set>
                                      <p:cBhvr>
                                        <p:cTn id="189" dur="1" fill="hold">
                                          <p:stCondLst>
                                            <p:cond delay="499"/>
                                          </p:stCondLst>
                                        </p:cTn>
                                        <p:tgtEl>
                                          <p:spTgt spid="247811"/>
                                        </p:tgtEl>
                                        <p:attrNameLst>
                                          <p:attrName>style.visibility</p:attrName>
                                        </p:attrNameLst>
                                      </p:cBhvr>
                                      <p:to>
                                        <p:strVal val="hidden"/>
                                      </p:to>
                                    </p:set>
                                  </p:childTnLst>
                                </p:cTn>
                              </p:par>
                              <p:par>
                                <p:cTn id="190" presetID="9" presetClass="entr" presetSubtype="0" fill="hold" grpId="0" nodeType="withEffect">
                                  <p:stCondLst>
                                    <p:cond delay="0"/>
                                  </p:stCondLst>
                                  <p:childTnLst>
                                    <p:set>
                                      <p:cBhvr>
                                        <p:cTn id="191" dur="1" fill="hold">
                                          <p:stCondLst>
                                            <p:cond delay="0"/>
                                          </p:stCondLst>
                                        </p:cTn>
                                        <p:tgtEl>
                                          <p:spTgt spid="247927"/>
                                        </p:tgtEl>
                                        <p:attrNameLst>
                                          <p:attrName>style.visibility</p:attrName>
                                        </p:attrNameLst>
                                      </p:cBhvr>
                                      <p:to>
                                        <p:strVal val="visible"/>
                                      </p:to>
                                    </p:set>
                                    <p:animEffect transition="in" filter="dissolve">
                                      <p:cBhvr>
                                        <p:cTn id="192" dur="500"/>
                                        <p:tgtEl>
                                          <p:spTgt spid="247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p:bldP spid="247811" grpId="1"/>
      <p:bldP spid="247813" grpId="0"/>
      <p:bldP spid="247814" grpId="0"/>
      <p:bldP spid="247868" grpId="0" animBg="1"/>
      <p:bldP spid="247869" grpId="0" animBg="1"/>
      <p:bldP spid="247870" grpId="0" animBg="1"/>
      <p:bldP spid="247871" grpId="0" animBg="1"/>
      <p:bldP spid="247872" grpId="0" animBg="1"/>
      <p:bldP spid="247873" grpId="0" animBg="1"/>
      <p:bldP spid="247874" grpId="0" animBg="1"/>
      <p:bldP spid="247875" grpId="0" animBg="1"/>
      <p:bldP spid="247876" grpId="0" animBg="1"/>
      <p:bldP spid="247877" grpId="0" animBg="1"/>
      <p:bldP spid="247878" grpId="0" animBg="1"/>
      <p:bldP spid="247879" grpId="0" animBg="1"/>
      <p:bldP spid="247880" grpId="0" animBg="1"/>
      <p:bldP spid="247881" grpId="0" animBg="1"/>
      <p:bldP spid="247882" grpId="0" animBg="1"/>
      <p:bldP spid="247883" grpId="0"/>
      <p:bldP spid="247884" grpId="0"/>
      <p:bldP spid="247885" grpId="0"/>
      <p:bldP spid="247886" grpId="0"/>
      <p:bldP spid="247887" grpId="0" animBg="1"/>
      <p:bldP spid="247888" grpId="0" animBg="1"/>
      <p:bldP spid="247889" grpId="0" animBg="1"/>
      <p:bldP spid="247890" grpId="0" animBg="1"/>
      <p:bldP spid="247891" grpId="0" animBg="1"/>
      <p:bldP spid="247892" grpId="0" animBg="1"/>
      <p:bldP spid="247893" grpId="0" animBg="1"/>
      <p:bldP spid="247894" grpId="0" animBg="1"/>
      <p:bldP spid="247895" grpId="0" animBg="1"/>
      <p:bldP spid="247896" grpId="0" animBg="1"/>
      <p:bldP spid="247897" grpId="0" animBg="1"/>
      <p:bldP spid="247898" grpId="0" animBg="1"/>
      <p:bldP spid="247899" grpId="0" animBg="1"/>
      <p:bldP spid="247900" grpId="0" animBg="1"/>
      <p:bldP spid="247901" grpId="0" animBg="1"/>
      <p:bldP spid="247902" grpId="0" animBg="1"/>
      <p:bldP spid="247903" grpId="0" animBg="1"/>
      <p:bldP spid="247904" grpId="0" animBg="1"/>
      <p:bldP spid="247905" grpId="0" animBg="1"/>
      <p:bldP spid="247906" grpId="0" animBg="1"/>
      <p:bldP spid="247907" grpId="0" animBg="1"/>
      <p:bldP spid="247908" grpId="0" animBg="1"/>
      <p:bldP spid="247909" grpId="0" animBg="1"/>
      <p:bldP spid="247910" grpId="0" animBg="1"/>
      <p:bldP spid="247911" grpId="0"/>
      <p:bldP spid="247912" grpId="0"/>
      <p:bldP spid="247913" grpId="0"/>
      <p:bldP spid="247914" grpId="0"/>
      <p:bldP spid="247915" grpId="0"/>
      <p:bldP spid="247916" grpId="0"/>
      <p:bldP spid="247917" grpId="0"/>
      <p:bldP spid="247918" grpId="0"/>
      <p:bldP spid="247919" grpId="0"/>
      <p:bldP spid="247921" grpId="0"/>
      <p:bldP spid="247922" grpId="0"/>
      <p:bldP spid="247924" grpId="0"/>
      <p:bldP spid="247925" grpId="0" animBg="1"/>
      <p:bldP spid="247926" grpId="0"/>
      <p:bldP spid="24792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Text Box 4"/>
          <p:cNvSpPr txBox="1">
            <a:spLocks noChangeArrowheads="1"/>
          </p:cNvSpPr>
          <p:nvPr/>
        </p:nvSpPr>
        <p:spPr bwMode="auto">
          <a:xfrm>
            <a:off x="5257800" y="11430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rgbClr val="CC0000"/>
                </a:solidFill>
              </a:rPr>
              <a:t>Allocate memory for the new node.</a:t>
            </a:r>
          </a:p>
          <a:p>
            <a:pPr>
              <a:buFontTx/>
              <a:buAutoNum type="arabicPeriod"/>
            </a:pPr>
            <a:endParaRPr lang="en-US" sz="1200">
              <a:solidFill>
                <a:srgbClr val="CC0000"/>
              </a:solidFill>
            </a:endParaRPr>
          </a:p>
          <a:p>
            <a:pPr>
              <a:buFontTx/>
              <a:buAutoNum type="arabicPeriod"/>
            </a:pPr>
            <a:r>
              <a:rPr lang="en-US" sz="1200">
                <a:solidFill>
                  <a:schemeClr val="accent2"/>
                </a:solidFill>
              </a:rPr>
              <a:t>Assign value to the data field of new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the left and right child of the new node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Locate the node which will be the parent of the node to be inserted. Mark it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parent is NULL (Tree is empty):</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Mark the new node as ROOT</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new node is less than that of parent:</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the left child of parent point to the new node</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the new node is greater than that of the parent:</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the right child of parent point to the new node</a:t>
            </a:r>
          </a:p>
          <a:p>
            <a:pPr lvl="1">
              <a:buFontTx/>
              <a:buAutoNum type="alphaLcPeriod"/>
            </a:pPr>
            <a:r>
              <a:rPr lang="en-US" sz="1200">
                <a:solidFill>
                  <a:schemeClr val="accent2"/>
                </a:solidFill>
              </a:rPr>
              <a:t>Exit</a:t>
            </a:r>
          </a:p>
        </p:txBody>
      </p:sp>
      <p:sp>
        <p:nvSpPr>
          <p:cNvPr id="251909" name="Text Box 5"/>
          <p:cNvSpPr txBox="1">
            <a:spLocks noChangeArrowheads="1"/>
          </p:cNvSpPr>
          <p:nvPr/>
        </p:nvSpPr>
        <p:spPr bwMode="auto">
          <a:xfrm>
            <a:off x="514985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grpSp>
        <p:nvGrpSpPr>
          <p:cNvPr id="252041" name="Group 137"/>
          <p:cNvGrpSpPr>
            <a:grpSpLocks/>
          </p:cNvGrpSpPr>
          <p:nvPr/>
        </p:nvGrpSpPr>
        <p:grpSpPr bwMode="auto">
          <a:xfrm>
            <a:off x="1600200" y="5737225"/>
            <a:ext cx="609600" cy="304800"/>
            <a:chOff x="1008" y="3614"/>
            <a:chExt cx="384" cy="192"/>
          </a:xfrm>
        </p:grpSpPr>
        <p:sp>
          <p:nvSpPr>
            <p:cNvPr id="251974" name="Rectangle 70"/>
            <p:cNvSpPr>
              <a:spLocks noChangeArrowheads="1"/>
            </p:cNvSpPr>
            <p:nvPr/>
          </p:nvSpPr>
          <p:spPr bwMode="auto">
            <a:xfrm>
              <a:off x="1008" y="3614"/>
              <a:ext cx="384" cy="192"/>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975" name="Line 71"/>
            <p:cNvSpPr>
              <a:spLocks noChangeShapeType="1"/>
            </p:cNvSpPr>
            <p:nvPr/>
          </p:nvSpPr>
          <p:spPr bwMode="auto">
            <a:xfrm>
              <a:off x="1296" y="361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976" name="Line 72"/>
            <p:cNvSpPr>
              <a:spLocks noChangeShapeType="1"/>
            </p:cNvSpPr>
            <p:nvPr/>
          </p:nvSpPr>
          <p:spPr bwMode="auto">
            <a:xfrm>
              <a:off x="1104" y="361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1980" name="Text Box 76"/>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a:t>
            </a:r>
          </a:p>
        </p:txBody>
      </p:sp>
      <p:sp>
        <p:nvSpPr>
          <p:cNvPr id="252100" name="Text Box 196"/>
          <p:cNvSpPr txBox="1">
            <a:spLocks noChangeArrowheads="1"/>
          </p:cNvSpPr>
          <p:nvPr/>
        </p:nvSpPr>
        <p:spPr bwMode="auto">
          <a:xfrm>
            <a:off x="4921250" y="53578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252101" name="Line 197"/>
          <p:cNvSpPr>
            <a:spLocks noChangeShapeType="1"/>
          </p:cNvSpPr>
          <p:nvPr/>
        </p:nvSpPr>
        <p:spPr bwMode="auto">
          <a:xfrm>
            <a:off x="4038600" y="497681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02" name="Line 198"/>
          <p:cNvSpPr>
            <a:spLocks noChangeShapeType="1"/>
          </p:cNvSpPr>
          <p:nvPr/>
        </p:nvSpPr>
        <p:spPr bwMode="auto">
          <a:xfrm flipH="1">
            <a:off x="25908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03" name="Line 199"/>
          <p:cNvSpPr>
            <a:spLocks noChangeShapeType="1"/>
          </p:cNvSpPr>
          <p:nvPr/>
        </p:nvSpPr>
        <p:spPr bwMode="auto">
          <a:xfrm flipH="1">
            <a:off x="3200400" y="520541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04" name="Line 200"/>
          <p:cNvSpPr>
            <a:spLocks noChangeShapeType="1"/>
          </p:cNvSpPr>
          <p:nvPr/>
        </p:nvSpPr>
        <p:spPr bwMode="auto">
          <a:xfrm flipH="1">
            <a:off x="990600" y="444341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05" name="Line 201"/>
          <p:cNvSpPr>
            <a:spLocks noChangeShapeType="1"/>
          </p:cNvSpPr>
          <p:nvPr/>
        </p:nvSpPr>
        <p:spPr bwMode="auto">
          <a:xfrm flipH="1">
            <a:off x="1676400" y="360521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06" name="Rectangle 202"/>
          <p:cNvSpPr>
            <a:spLocks noChangeArrowheads="1"/>
          </p:cNvSpPr>
          <p:nvPr/>
        </p:nvSpPr>
        <p:spPr bwMode="auto">
          <a:xfrm>
            <a:off x="2133600" y="33004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107" name="Line 203"/>
          <p:cNvSpPr>
            <a:spLocks noChangeShapeType="1"/>
          </p:cNvSpPr>
          <p:nvPr/>
        </p:nvSpPr>
        <p:spPr bwMode="auto">
          <a:xfrm>
            <a:off x="2743200" y="360521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08" name="Rectangle 204"/>
          <p:cNvSpPr>
            <a:spLocks noChangeArrowheads="1"/>
          </p:cNvSpPr>
          <p:nvPr/>
        </p:nvSpPr>
        <p:spPr bwMode="auto">
          <a:xfrm>
            <a:off x="2895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109" name="Rectangle 205"/>
          <p:cNvSpPr>
            <a:spLocks noChangeArrowheads="1"/>
          </p:cNvSpPr>
          <p:nvPr/>
        </p:nvSpPr>
        <p:spPr bwMode="auto">
          <a:xfrm>
            <a:off x="3621088"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110" name="Rectangle 206"/>
          <p:cNvSpPr>
            <a:spLocks noChangeArrowheads="1"/>
          </p:cNvSpPr>
          <p:nvPr/>
        </p:nvSpPr>
        <p:spPr bwMode="auto">
          <a:xfrm>
            <a:off x="2895600"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111" name="Line 207"/>
          <p:cNvSpPr>
            <a:spLocks noChangeShapeType="1"/>
          </p:cNvSpPr>
          <p:nvPr/>
        </p:nvSpPr>
        <p:spPr bwMode="auto">
          <a:xfrm>
            <a:off x="35052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12" name="Rectangle 208"/>
          <p:cNvSpPr>
            <a:spLocks noChangeArrowheads="1"/>
          </p:cNvSpPr>
          <p:nvPr/>
        </p:nvSpPr>
        <p:spPr bwMode="auto">
          <a:xfrm>
            <a:off x="4419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113" name="Rectangle 209"/>
          <p:cNvSpPr>
            <a:spLocks noChangeArrowheads="1"/>
          </p:cNvSpPr>
          <p:nvPr/>
        </p:nvSpPr>
        <p:spPr bwMode="auto">
          <a:xfrm>
            <a:off x="22860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114" name="Rectangle 210"/>
          <p:cNvSpPr>
            <a:spLocks noChangeArrowheads="1"/>
          </p:cNvSpPr>
          <p:nvPr/>
        </p:nvSpPr>
        <p:spPr bwMode="auto">
          <a:xfrm>
            <a:off x="1335088"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115" name="Rectangle 211"/>
          <p:cNvSpPr>
            <a:spLocks noChangeArrowheads="1"/>
          </p:cNvSpPr>
          <p:nvPr/>
        </p:nvSpPr>
        <p:spPr bwMode="auto">
          <a:xfrm>
            <a:off x="6096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116" name="Text Box 212"/>
          <p:cNvSpPr txBox="1">
            <a:spLocks noChangeArrowheads="1"/>
          </p:cNvSpPr>
          <p:nvPr/>
        </p:nvSpPr>
        <p:spPr bwMode="auto">
          <a:xfrm>
            <a:off x="2286000" y="33004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252117" name="Text Box 213"/>
          <p:cNvSpPr txBox="1">
            <a:spLocks noChangeArrowheads="1"/>
          </p:cNvSpPr>
          <p:nvPr/>
        </p:nvSpPr>
        <p:spPr bwMode="auto">
          <a:xfrm>
            <a:off x="3048000"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252118" name="Text Box 214"/>
          <p:cNvSpPr txBox="1">
            <a:spLocks noChangeArrowheads="1"/>
          </p:cNvSpPr>
          <p:nvPr/>
        </p:nvSpPr>
        <p:spPr bwMode="auto">
          <a:xfrm>
            <a:off x="24384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252119" name="Text Box 215"/>
          <p:cNvSpPr txBox="1">
            <a:spLocks noChangeArrowheads="1"/>
          </p:cNvSpPr>
          <p:nvPr/>
        </p:nvSpPr>
        <p:spPr bwMode="auto">
          <a:xfrm>
            <a:off x="3773488"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252120" name="Line 216"/>
          <p:cNvSpPr>
            <a:spLocks noChangeShapeType="1"/>
          </p:cNvSpPr>
          <p:nvPr/>
        </p:nvSpPr>
        <p:spPr bwMode="auto">
          <a:xfrm>
            <a:off x="25908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21" name="Line 217"/>
          <p:cNvSpPr>
            <a:spLocks noChangeShapeType="1"/>
          </p:cNvSpPr>
          <p:nvPr/>
        </p:nvSpPr>
        <p:spPr bwMode="auto">
          <a:xfrm>
            <a:off x="22860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22" name="Line 218"/>
          <p:cNvSpPr>
            <a:spLocks noChangeShapeType="1"/>
          </p:cNvSpPr>
          <p:nvPr/>
        </p:nvSpPr>
        <p:spPr bwMode="auto">
          <a:xfrm>
            <a:off x="33528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23" name="Line 219"/>
          <p:cNvSpPr>
            <a:spLocks noChangeShapeType="1"/>
          </p:cNvSpPr>
          <p:nvPr/>
        </p:nvSpPr>
        <p:spPr bwMode="auto">
          <a:xfrm>
            <a:off x="30480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24" name="Line 220"/>
          <p:cNvSpPr>
            <a:spLocks noChangeShapeType="1"/>
          </p:cNvSpPr>
          <p:nvPr/>
        </p:nvSpPr>
        <p:spPr bwMode="auto">
          <a:xfrm>
            <a:off x="27432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25" name="Line 221"/>
          <p:cNvSpPr>
            <a:spLocks noChangeShapeType="1"/>
          </p:cNvSpPr>
          <p:nvPr/>
        </p:nvSpPr>
        <p:spPr bwMode="auto">
          <a:xfrm>
            <a:off x="24384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26" name="Line 222"/>
          <p:cNvSpPr>
            <a:spLocks noChangeShapeType="1"/>
          </p:cNvSpPr>
          <p:nvPr/>
        </p:nvSpPr>
        <p:spPr bwMode="auto">
          <a:xfrm>
            <a:off x="40782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27" name="Line 223"/>
          <p:cNvSpPr>
            <a:spLocks noChangeShapeType="1"/>
          </p:cNvSpPr>
          <p:nvPr/>
        </p:nvSpPr>
        <p:spPr bwMode="auto">
          <a:xfrm>
            <a:off x="37734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28" name="Line 224"/>
          <p:cNvSpPr>
            <a:spLocks noChangeShapeType="1"/>
          </p:cNvSpPr>
          <p:nvPr/>
        </p:nvSpPr>
        <p:spPr bwMode="auto">
          <a:xfrm>
            <a:off x="4876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29" name="Line 225"/>
          <p:cNvSpPr>
            <a:spLocks noChangeShapeType="1"/>
          </p:cNvSpPr>
          <p:nvPr/>
        </p:nvSpPr>
        <p:spPr bwMode="auto">
          <a:xfrm>
            <a:off x="4572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30" name="Line 226"/>
          <p:cNvSpPr>
            <a:spLocks noChangeShapeType="1"/>
          </p:cNvSpPr>
          <p:nvPr/>
        </p:nvSpPr>
        <p:spPr bwMode="auto">
          <a:xfrm>
            <a:off x="3352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31" name="Line 227"/>
          <p:cNvSpPr>
            <a:spLocks noChangeShapeType="1"/>
          </p:cNvSpPr>
          <p:nvPr/>
        </p:nvSpPr>
        <p:spPr bwMode="auto">
          <a:xfrm>
            <a:off x="3048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32" name="Line 228"/>
          <p:cNvSpPr>
            <a:spLocks noChangeShapeType="1"/>
          </p:cNvSpPr>
          <p:nvPr/>
        </p:nvSpPr>
        <p:spPr bwMode="auto">
          <a:xfrm>
            <a:off x="17922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33" name="Line 229"/>
          <p:cNvSpPr>
            <a:spLocks noChangeShapeType="1"/>
          </p:cNvSpPr>
          <p:nvPr/>
        </p:nvSpPr>
        <p:spPr bwMode="auto">
          <a:xfrm>
            <a:off x="14874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34" name="Line 230"/>
          <p:cNvSpPr>
            <a:spLocks noChangeShapeType="1"/>
          </p:cNvSpPr>
          <p:nvPr/>
        </p:nvSpPr>
        <p:spPr bwMode="auto">
          <a:xfrm>
            <a:off x="10668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35" name="Line 231"/>
          <p:cNvSpPr>
            <a:spLocks noChangeShapeType="1"/>
          </p:cNvSpPr>
          <p:nvPr/>
        </p:nvSpPr>
        <p:spPr bwMode="auto">
          <a:xfrm>
            <a:off x="7620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36" name="Rectangle 232" descr="Dark downward diagonal"/>
          <p:cNvSpPr>
            <a:spLocks noChangeArrowheads="1"/>
          </p:cNvSpPr>
          <p:nvPr/>
        </p:nvSpPr>
        <p:spPr bwMode="auto">
          <a:xfrm>
            <a:off x="4876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137" name="Rectangle 233" descr="Dark downward diagonal"/>
          <p:cNvSpPr>
            <a:spLocks noChangeArrowheads="1"/>
          </p:cNvSpPr>
          <p:nvPr/>
        </p:nvSpPr>
        <p:spPr bwMode="auto">
          <a:xfrm>
            <a:off x="44196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138" name="Rectangle 234" descr="Dark downward diagonal"/>
          <p:cNvSpPr>
            <a:spLocks noChangeArrowheads="1"/>
          </p:cNvSpPr>
          <p:nvPr/>
        </p:nvSpPr>
        <p:spPr bwMode="auto">
          <a:xfrm>
            <a:off x="3352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139" name="Rectangle 235" descr="Dark downward diagonal"/>
          <p:cNvSpPr>
            <a:spLocks noChangeArrowheads="1"/>
          </p:cNvSpPr>
          <p:nvPr/>
        </p:nvSpPr>
        <p:spPr bwMode="auto">
          <a:xfrm>
            <a:off x="22860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140" name="Rectangle 236" descr="Dark downward diagonal"/>
          <p:cNvSpPr>
            <a:spLocks noChangeArrowheads="1"/>
          </p:cNvSpPr>
          <p:nvPr/>
        </p:nvSpPr>
        <p:spPr bwMode="auto">
          <a:xfrm>
            <a:off x="27432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141" name="Rectangle 237" descr="Dark downward diagonal"/>
          <p:cNvSpPr>
            <a:spLocks noChangeArrowheads="1"/>
          </p:cNvSpPr>
          <p:nvPr/>
        </p:nvSpPr>
        <p:spPr bwMode="auto">
          <a:xfrm>
            <a:off x="1792288" y="4138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142" name="Rectangle 238" descr="Dark downward diagonal"/>
          <p:cNvSpPr>
            <a:spLocks noChangeArrowheads="1"/>
          </p:cNvSpPr>
          <p:nvPr/>
        </p:nvSpPr>
        <p:spPr bwMode="auto">
          <a:xfrm>
            <a:off x="6096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143" name="Rectangle 239" descr="Dark downward diagonal"/>
          <p:cNvSpPr>
            <a:spLocks noChangeArrowheads="1"/>
          </p:cNvSpPr>
          <p:nvPr/>
        </p:nvSpPr>
        <p:spPr bwMode="auto">
          <a:xfrm>
            <a:off x="10668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144" name="Text Box 240"/>
          <p:cNvSpPr txBox="1">
            <a:spLocks noChangeArrowheads="1"/>
          </p:cNvSpPr>
          <p:nvPr/>
        </p:nvSpPr>
        <p:spPr bwMode="auto">
          <a:xfrm>
            <a:off x="7620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252145" name="Text Box 241"/>
          <p:cNvSpPr txBox="1">
            <a:spLocks noChangeArrowheads="1"/>
          </p:cNvSpPr>
          <p:nvPr/>
        </p:nvSpPr>
        <p:spPr bwMode="auto">
          <a:xfrm>
            <a:off x="4572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252146" name="Text Box 242"/>
          <p:cNvSpPr txBox="1">
            <a:spLocks noChangeArrowheads="1"/>
          </p:cNvSpPr>
          <p:nvPr/>
        </p:nvSpPr>
        <p:spPr bwMode="auto">
          <a:xfrm>
            <a:off x="3048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252147" name="Text Box 243"/>
          <p:cNvSpPr txBox="1">
            <a:spLocks noChangeArrowheads="1"/>
          </p:cNvSpPr>
          <p:nvPr/>
        </p:nvSpPr>
        <p:spPr bwMode="auto">
          <a:xfrm>
            <a:off x="1487488"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252148" name="Text Box 244"/>
          <p:cNvSpPr txBox="1">
            <a:spLocks noChangeArrowheads="1"/>
          </p:cNvSpPr>
          <p:nvPr/>
        </p:nvSpPr>
        <p:spPr bwMode="auto">
          <a:xfrm>
            <a:off x="2855913" y="55864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2149" name="Text Box 245"/>
          <p:cNvSpPr txBox="1">
            <a:spLocks noChangeArrowheads="1"/>
          </p:cNvSpPr>
          <p:nvPr/>
        </p:nvSpPr>
        <p:spPr bwMode="auto">
          <a:xfrm>
            <a:off x="1295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2150" name="Text Box 246"/>
          <p:cNvSpPr txBox="1">
            <a:spLocks noChangeArrowheads="1"/>
          </p:cNvSpPr>
          <p:nvPr/>
        </p:nvSpPr>
        <p:spPr bwMode="auto">
          <a:xfrm>
            <a:off x="25511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2151" name="Text Box 247"/>
          <p:cNvSpPr txBox="1">
            <a:spLocks noChangeArrowheads="1"/>
          </p:cNvSpPr>
          <p:nvPr/>
        </p:nvSpPr>
        <p:spPr bwMode="auto">
          <a:xfrm>
            <a:off x="20939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2152" name="Text Box 248"/>
          <p:cNvSpPr txBox="1">
            <a:spLocks noChangeArrowheads="1"/>
          </p:cNvSpPr>
          <p:nvPr/>
        </p:nvSpPr>
        <p:spPr bwMode="auto">
          <a:xfrm>
            <a:off x="3313113" y="39862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2153" name="Text Box 249"/>
          <p:cNvSpPr txBox="1">
            <a:spLocks noChangeArrowheads="1"/>
          </p:cNvSpPr>
          <p:nvPr/>
        </p:nvSpPr>
        <p:spPr bwMode="auto">
          <a:xfrm>
            <a:off x="40386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2154" name="Text Box 250"/>
          <p:cNvSpPr txBox="1">
            <a:spLocks noChangeArrowheads="1"/>
          </p:cNvSpPr>
          <p:nvPr/>
        </p:nvSpPr>
        <p:spPr bwMode="auto">
          <a:xfrm>
            <a:off x="35814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2155" name="Text Box 251"/>
          <p:cNvSpPr txBox="1">
            <a:spLocks noChangeArrowheads="1"/>
          </p:cNvSpPr>
          <p:nvPr/>
        </p:nvSpPr>
        <p:spPr bwMode="auto">
          <a:xfrm>
            <a:off x="2819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2156" name="Line 252"/>
          <p:cNvSpPr>
            <a:spLocks noChangeShapeType="1"/>
          </p:cNvSpPr>
          <p:nvPr/>
        </p:nvSpPr>
        <p:spPr bwMode="auto">
          <a:xfrm>
            <a:off x="2514600" y="30718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157" name="Text Box 253"/>
          <p:cNvSpPr txBox="1">
            <a:spLocks noChangeArrowheads="1"/>
          </p:cNvSpPr>
          <p:nvPr/>
        </p:nvSpPr>
        <p:spPr bwMode="auto">
          <a:xfrm>
            <a:off x="2362200" y="284321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2041"/>
                                        </p:tgtEl>
                                        <p:attrNameLst>
                                          <p:attrName>style.visibility</p:attrName>
                                        </p:attrNameLst>
                                      </p:cBhvr>
                                      <p:to>
                                        <p:strVal val="visible"/>
                                      </p:to>
                                    </p:set>
                                    <p:animEffect transition="in" filter="dissolve">
                                      <p:cBhvr>
                                        <p:cTn id="7" dur="500"/>
                                        <p:tgtEl>
                                          <p:spTgt spid="252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7" name="Text Box 5"/>
          <p:cNvSpPr txBox="1">
            <a:spLocks noChangeArrowheads="1"/>
          </p:cNvSpPr>
          <p:nvPr/>
        </p:nvSpPr>
        <p:spPr bwMode="auto">
          <a:xfrm>
            <a:off x="5149850" y="4811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254020" name="Rectangle 68"/>
          <p:cNvSpPr>
            <a:spLocks noChangeArrowheads="1"/>
          </p:cNvSpPr>
          <p:nvPr/>
        </p:nvSpPr>
        <p:spPr bwMode="auto">
          <a:xfrm>
            <a:off x="1600200" y="573722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021" name="Line 69"/>
          <p:cNvSpPr>
            <a:spLocks noChangeShapeType="1"/>
          </p:cNvSpPr>
          <p:nvPr/>
        </p:nvSpPr>
        <p:spPr bwMode="auto">
          <a:xfrm>
            <a:off x="2057400" y="57372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022" name="Line 70"/>
          <p:cNvSpPr>
            <a:spLocks noChangeShapeType="1"/>
          </p:cNvSpPr>
          <p:nvPr/>
        </p:nvSpPr>
        <p:spPr bwMode="auto">
          <a:xfrm>
            <a:off x="1752600" y="57372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023" name="Text Box 71"/>
          <p:cNvSpPr txBox="1">
            <a:spLocks noChangeArrowheads="1"/>
          </p:cNvSpPr>
          <p:nvPr/>
        </p:nvSpPr>
        <p:spPr bwMode="auto">
          <a:xfrm>
            <a:off x="1752600" y="573722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55</a:t>
            </a:r>
          </a:p>
        </p:txBody>
      </p:sp>
      <p:sp>
        <p:nvSpPr>
          <p:cNvPr id="254031" name="Text Box 79"/>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a:t>
            </a:r>
          </a:p>
        </p:txBody>
      </p:sp>
      <p:sp>
        <p:nvSpPr>
          <p:cNvPr id="254032" name="Text Box 80"/>
          <p:cNvSpPr txBox="1">
            <a:spLocks noChangeArrowheads="1"/>
          </p:cNvSpPr>
          <p:nvPr/>
        </p:nvSpPr>
        <p:spPr bwMode="auto">
          <a:xfrm>
            <a:off x="5257800" y="11430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Allocate memory for the new node.</a:t>
            </a:r>
          </a:p>
          <a:p>
            <a:pPr>
              <a:buFontTx/>
              <a:buAutoNum type="arabicPeriod"/>
            </a:pPr>
            <a:endParaRPr lang="en-US" sz="1200">
              <a:solidFill>
                <a:schemeClr val="accent2"/>
              </a:solidFill>
            </a:endParaRPr>
          </a:p>
          <a:p>
            <a:pPr>
              <a:buFontTx/>
              <a:buAutoNum type="arabicPeriod"/>
            </a:pPr>
            <a:r>
              <a:rPr lang="en-US" sz="1200">
                <a:solidFill>
                  <a:srgbClr val="CC0000"/>
                </a:solidFill>
              </a:rPr>
              <a:t>Assign value to the data field of new node.</a:t>
            </a:r>
          </a:p>
          <a:p>
            <a:pPr>
              <a:buFontTx/>
              <a:buAutoNum type="arabicPeriod"/>
            </a:pPr>
            <a:endParaRPr lang="en-US" sz="1200">
              <a:solidFill>
                <a:srgbClr val="CC0000"/>
              </a:solidFill>
            </a:endParaRPr>
          </a:p>
          <a:p>
            <a:pPr>
              <a:buFontTx/>
              <a:buAutoNum type="arabicPeriod"/>
            </a:pPr>
            <a:r>
              <a:rPr lang="en-US" sz="1200">
                <a:solidFill>
                  <a:schemeClr val="accent2"/>
                </a:solidFill>
              </a:rPr>
              <a:t>Make the left and right child of the new node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Locate the node which will be the parent of the node to be inserted. Mark it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parent is NULL (Tree is empty):</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Mark the new node as ROOT</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new node is less than that of parent:</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the left child of parent point to the new node</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the new node is greater than that of the parent:</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the right child of parent point to the new node</a:t>
            </a:r>
          </a:p>
          <a:p>
            <a:pPr lvl="1">
              <a:buFontTx/>
              <a:buAutoNum type="alphaLcPeriod"/>
            </a:pPr>
            <a:r>
              <a:rPr lang="en-US" sz="1200">
                <a:solidFill>
                  <a:schemeClr val="accent2"/>
                </a:solidFill>
              </a:rPr>
              <a:t>Exit</a:t>
            </a:r>
          </a:p>
        </p:txBody>
      </p:sp>
      <p:sp>
        <p:nvSpPr>
          <p:cNvPr id="254096" name="Line 144"/>
          <p:cNvSpPr>
            <a:spLocks noChangeShapeType="1"/>
          </p:cNvSpPr>
          <p:nvPr/>
        </p:nvSpPr>
        <p:spPr bwMode="auto">
          <a:xfrm>
            <a:off x="2057400" y="57372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097" name="Line 145"/>
          <p:cNvSpPr>
            <a:spLocks noChangeShapeType="1"/>
          </p:cNvSpPr>
          <p:nvPr/>
        </p:nvSpPr>
        <p:spPr bwMode="auto">
          <a:xfrm>
            <a:off x="1752600" y="57372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14" name="Text Box 262"/>
          <p:cNvSpPr txBox="1">
            <a:spLocks noChangeArrowheads="1"/>
          </p:cNvSpPr>
          <p:nvPr/>
        </p:nvSpPr>
        <p:spPr bwMode="auto">
          <a:xfrm>
            <a:off x="4921250" y="53578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254215" name="Line 263"/>
          <p:cNvSpPr>
            <a:spLocks noChangeShapeType="1"/>
          </p:cNvSpPr>
          <p:nvPr/>
        </p:nvSpPr>
        <p:spPr bwMode="auto">
          <a:xfrm>
            <a:off x="4038600" y="497681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16" name="Line 264"/>
          <p:cNvSpPr>
            <a:spLocks noChangeShapeType="1"/>
          </p:cNvSpPr>
          <p:nvPr/>
        </p:nvSpPr>
        <p:spPr bwMode="auto">
          <a:xfrm flipH="1">
            <a:off x="25908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17" name="Line 265"/>
          <p:cNvSpPr>
            <a:spLocks noChangeShapeType="1"/>
          </p:cNvSpPr>
          <p:nvPr/>
        </p:nvSpPr>
        <p:spPr bwMode="auto">
          <a:xfrm flipH="1">
            <a:off x="3200400" y="520541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18" name="Line 266"/>
          <p:cNvSpPr>
            <a:spLocks noChangeShapeType="1"/>
          </p:cNvSpPr>
          <p:nvPr/>
        </p:nvSpPr>
        <p:spPr bwMode="auto">
          <a:xfrm flipH="1">
            <a:off x="990600" y="444341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19" name="Line 267"/>
          <p:cNvSpPr>
            <a:spLocks noChangeShapeType="1"/>
          </p:cNvSpPr>
          <p:nvPr/>
        </p:nvSpPr>
        <p:spPr bwMode="auto">
          <a:xfrm flipH="1">
            <a:off x="1676400" y="360521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20" name="Rectangle 268"/>
          <p:cNvSpPr>
            <a:spLocks noChangeArrowheads="1"/>
          </p:cNvSpPr>
          <p:nvPr/>
        </p:nvSpPr>
        <p:spPr bwMode="auto">
          <a:xfrm>
            <a:off x="2133600" y="33004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221" name="Line 269"/>
          <p:cNvSpPr>
            <a:spLocks noChangeShapeType="1"/>
          </p:cNvSpPr>
          <p:nvPr/>
        </p:nvSpPr>
        <p:spPr bwMode="auto">
          <a:xfrm>
            <a:off x="2743200" y="360521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22" name="Rectangle 270"/>
          <p:cNvSpPr>
            <a:spLocks noChangeArrowheads="1"/>
          </p:cNvSpPr>
          <p:nvPr/>
        </p:nvSpPr>
        <p:spPr bwMode="auto">
          <a:xfrm>
            <a:off x="2895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223" name="Rectangle 271"/>
          <p:cNvSpPr>
            <a:spLocks noChangeArrowheads="1"/>
          </p:cNvSpPr>
          <p:nvPr/>
        </p:nvSpPr>
        <p:spPr bwMode="auto">
          <a:xfrm>
            <a:off x="3621088"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224" name="Rectangle 272"/>
          <p:cNvSpPr>
            <a:spLocks noChangeArrowheads="1"/>
          </p:cNvSpPr>
          <p:nvPr/>
        </p:nvSpPr>
        <p:spPr bwMode="auto">
          <a:xfrm>
            <a:off x="2895600"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225" name="Line 273"/>
          <p:cNvSpPr>
            <a:spLocks noChangeShapeType="1"/>
          </p:cNvSpPr>
          <p:nvPr/>
        </p:nvSpPr>
        <p:spPr bwMode="auto">
          <a:xfrm>
            <a:off x="35052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26" name="Rectangle 274"/>
          <p:cNvSpPr>
            <a:spLocks noChangeArrowheads="1"/>
          </p:cNvSpPr>
          <p:nvPr/>
        </p:nvSpPr>
        <p:spPr bwMode="auto">
          <a:xfrm>
            <a:off x="4419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227" name="Rectangle 275"/>
          <p:cNvSpPr>
            <a:spLocks noChangeArrowheads="1"/>
          </p:cNvSpPr>
          <p:nvPr/>
        </p:nvSpPr>
        <p:spPr bwMode="auto">
          <a:xfrm>
            <a:off x="22860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228" name="Rectangle 276"/>
          <p:cNvSpPr>
            <a:spLocks noChangeArrowheads="1"/>
          </p:cNvSpPr>
          <p:nvPr/>
        </p:nvSpPr>
        <p:spPr bwMode="auto">
          <a:xfrm>
            <a:off x="1335088"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229" name="Rectangle 277"/>
          <p:cNvSpPr>
            <a:spLocks noChangeArrowheads="1"/>
          </p:cNvSpPr>
          <p:nvPr/>
        </p:nvSpPr>
        <p:spPr bwMode="auto">
          <a:xfrm>
            <a:off x="6096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230" name="Text Box 278"/>
          <p:cNvSpPr txBox="1">
            <a:spLocks noChangeArrowheads="1"/>
          </p:cNvSpPr>
          <p:nvPr/>
        </p:nvSpPr>
        <p:spPr bwMode="auto">
          <a:xfrm>
            <a:off x="2286000" y="33004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254231" name="Text Box 279"/>
          <p:cNvSpPr txBox="1">
            <a:spLocks noChangeArrowheads="1"/>
          </p:cNvSpPr>
          <p:nvPr/>
        </p:nvSpPr>
        <p:spPr bwMode="auto">
          <a:xfrm>
            <a:off x="3048000"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254232" name="Text Box 280"/>
          <p:cNvSpPr txBox="1">
            <a:spLocks noChangeArrowheads="1"/>
          </p:cNvSpPr>
          <p:nvPr/>
        </p:nvSpPr>
        <p:spPr bwMode="auto">
          <a:xfrm>
            <a:off x="24384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254233" name="Text Box 281"/>
          <p:cNvSpPr txBox="1">
            <a:spLocks noChangeArrowheads="1"/>
          </p:cNvSpPr>
          <p:nvPr/>
        </p:nvSpPr>
        <p:spPr bwMode="auto">
          <a:xfrm>
            <a:off x="3773488"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254234" name="Line 282"/>
          <p:cNvSpPr>
            <a:spLocks noChangeShapeType="1"/>
          </p:cNvSpPr>
          <p:nvPr/>
        </p:nvSpPr>
        <p:spPr bwMode="auto">
          <a:xfrm>
            <a:off x="25908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35" name="Line 283"/>
          <p:cNvSpPr>
            <a:spLocks noChangeShapeType="1"/>
          </p:cNvSpPr>
          <p:nvPr/>
        </p:nvSpPr>
        <p:spPr bwMode="auto">
          <a:xfrm>
            <a:off x="22860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36" name="Line 284"/>
          <p:cNvSpPr>
            <a:spLocks noChangeShapeType="1"/>
          </p:cNvSpPr>
          <p:nvPr/>
        </p:nvSpPr>
        <p:spPr bwMode="auto">
          <a:xfrm>
            <a:off x="33528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37" name="Line 285"/>
          <p:cNvSpPr>
            <a:spLocks noChangeShapeType="1"/>
          </p:cNvSpPr>
          <p:nvPr/>
        </p:nvSpPr>
        <p:spPr bwMode="auto">
          <a:xfrm>
            <a:off x="30480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38" name="Line 286"/>
          <p:cNvSpPr>
            <a:spLocks noChangeShapeType="1"/>
          </p:cNvSpPr>
          <p:nvPr/>
        </p:nvSpPr>
        <p:spPr bwMode="auto">
          <a:xfrm>
            <a:off x="27432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39" name="Line 287"/>
          <p:cNvSpPr>
            <a:spLocks noChangeShapeType="1"/>
          </p:cNvSpPr>
          <p:nvPr/>
        </p:nvSpPr>
        <p:spPr bwMode="auto">
          <a:xfrm>
            <a:off x="24384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40" name="Line 288"/>
          <p:cNvSpPr>
            <a:spLocks noChangeShapeType="1"/>
          </p:cNvSpPr>
          <p:nvPr/>
        </p:nvSpPr>
        <p:spPr bwMode="auto">
          <a:xfrm>
            <a:off x="40782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41" name="Line 289"/>
          <p:cNvSpPr>
            <a:spLocks noChangeShapeType="1"/>
          </p:cNvSpPr>
          <p:nvPr/>
        </p:nvSpPr>
        <p:spPr bwMode="auto">
          <a:xfrm>
            <a:off x="37734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42" name="Line 290"/>
          <p:cNvSpPr>
            <a:spLocks noChangeShapeType="1"/>
          </p:cNvSpPr>
          <p:nvPr/>
        </p:nvSpPr>
        <p:spPr bwMode="auto">
          <a:xfrm>
            <a:off x="4876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43" name="Line 291"/>
          <p:cNvSpPr>
            <a:spLocks noChangeShapeType="1"/>
          </p:cNvSpPr>
          <p:nvPr/>
        </p:nvSpPr>
        <p:spPr bwMode="auto">
          <a:xfrm>
            <a:off x="4572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44" name="Line 292"/>
          <p:cNvSpPr>
            <a:spLocks noChangeShapeType="1"/>
          </p:cNvSpPr>
          <p:nvPr/>
        </p:nvSpPr>
        <p:spPr bwMode="auto">
          <a:xfrm>
            <a:off x="3352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45" name="Line 293"/>
          <p:cNvSpPr>
            <a:spLocks noChangeShapeType="1"/>
          </p:cNvSpPr>
          <p:nvPr/>
        </p:nvSpPr>
        <p:spPr bwMode="auto">
          <a:xfrm>
            <a:off x="3048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46" name="Line 294"/>
          <p:cNvSpPr>
            <a:spLocks noChangeShapeType="1"/>
          </p:cNvSpPr>
          <p:nvPr/>
        </p:nvSpPr>
        <p:spPr bwMode="auto">
          <a:xfrm>
            <a:off x="17922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47" name="Line 295"/>
          <p:cNvSpPr>
            <a:spLocks noChangeShapeType="1"/>
          </p:cNvSpPr>
          <p:nvPr/>
        </p:nvSpPr>
        <p:spPr bwMode="auto">
          <a:xfrm>
            <a:off x="14874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48" name="Line 296"/>
          <p:cNvSpPr>
            <a:spLocks noChangeShapeType="1"/>
          </p:cNvSpPr>
          <p:nvPr/>
        </p:nvSpPr>
        <p:spPr bwMode="auto">
          <a:xfrm>
            <a:off x="10668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49" name="Line 297"/>
          <p:cNvSpPr>
            <a:spLocks noChangeShapeType="1"/>
          </p:cNvSpPr>
          <p:nvPr/>
        </p:nvSpPr>
        <p:spPr bwMode="auto">
          <a:xfrm>
            <a:off x="7620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50" name="Rectangle 298" descr="Dark downward diagonal"/>
          <p:cNvSpPr>
            <a:spLocks noChangeArrowheads="1"/>
          </p:cNvSpPr>
          <p:nvPr/>
        </p:nvSpPr>
        <p:spPr bwMode="auto">
          <a:xfrm>
            <a:off x="4876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251" name="Rectangle 299" descr="Dark downward diagonal"/>
          <p:cNvSpPr>
            <a:spLocks noChangeArrowheads="1"/>
          </p:cNvSpPr>
          <p:nvPr/>
        </p:nvSpPr>
        <p:spPr bwMode="auto">
          <a:xfrm>
            <a:off x="44196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252" name="Rectangle 300" descr="Dark downward diagonal"/>
          <p:cNvSpPr>
            <a:spLocks noChangeArrowheads="1"/>
          </p:cNvSpPr>
          <p:nvPr/>
        </p:nvSpPr>
        <p:spPr bwMode="auto">
          <a:xfrm>
            <a:off x="3352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253" name="Rectangle 301" descr="Dark downward diagonal"/>
          <p:cNvSpPr>
            <a:spLocks noChangeArrowheads="1"/>
          </p:cNvSpPr>
          <p:nvPr/>
        </p:nvSpPr>
        <p:spPr bwMode="auto">
          <a:xfrm>
            <a:off x="22860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254" name="Rectangle 302" descr="Dark downward diagonal"/>
          <p:cNvSpPr>
            <a:spLocks noChangeArrowheads="1"/>
          </p:cNvSpPr>
          <p:nvPr/>
        </p:nvSpPr>
        <p:spPr bwMode="auto">
          <a:xfrm>
            <a:off x="27432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255" name="Rectangle 303" descr="Dark downward diagonal"/>
          <p:cNvSpPr>
            <a:spLocks noChangeArrowheads="1"/>
          </p:cNvSpPr>
          <p:nvPr/>
        </p:nvSpPr>
        <p:spPr bwMode="auto">
          <a:xfrm>
            <a:off x="1792288" y="4138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256" name="Rectangle 304" descr="Dark downward diagonal"/>
          <p:cNvSpPr>
            <a:spLocks noChangeArrowheads="1"/>
          </p:cNvSpPr>
          <p:nvPr/>
        </p:nvSpPr>
        <p:spPr bwMode="auto">
          <a:xfrm>
            <a:off x="6096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257" name="Rectangle 305" descr="Dark downward diagonal"/>
          <p:cNvSpPr>
            <a:spLocks noChangeArrowheads="1"/>
          </p:cNvSpPr>
          <p:nvPr/>
        </p:nvSpPr>
        <p:spPr bwMode="auto">
          <a:xfrm>
            <a:off x="10668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258" name="Text Box 306"/>
          <p:cNvSpPr txBox="1">
            <a:spLocks noChangeArrowheads="1"/>
          </p:cNvSpPr>
          <p:nvPr/>
        </p:nvSpPr>
        <p:spPr bwMode="auto">
          <a:xfrm>
            <a:off x="7620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254259" name="Text Box 307"/>
          <p:cNvSpPr txBox="1">
            <a:spLocks noChangeArrowheads="1"/>
          </p:cNvSpPr>
          <p:nvPr/>
        </p:nvSpPr>
        <p:spPr bwMode="auto">
          <a:xfrm>
            <a:off x="4572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254260" name="Text Box 308"/>
          <p:cNvSpPr txBox="1">
            <a:spLocks noChangeArrowheads="1"/>
          </p:cNvSpPr>
          <p:nvPr/>
        </p:nvSpPr>
        <p:spPr bwMode="auto">
          <a:xfrm>
            <a:off x="3048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254261" name="Text Box 309"/>
          <p:cNvSpPr txBox="1">
            <a:spLocks noChangeArrowheads="1"/>
          </p:cNvSpPr>
          <p:nvPr/>
        </p:nvSpPr>
        <p:spPr bwMode="auto">
          <a:xfrm>
            <a:off x="1487488"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254262" name="Text Box 310"/>
          <p:cNvSpPr txBox="1">
            <a:spLocks noChangeArrowheads="1"/>
          </p:cNvSpPr>
          <p:nvPr/>
        </p:nvSpPr>
        <p:spPr bwMode="auto">
          <a:xfrm>
            <a:off x="2855913" y="55864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4263" name="Text Box 311"/>
          <p:cNvSpPr txBox="1">
            <a:spLocks noChangeArrowheads="1"/>
          </p:cNvSpPr>
          <p:nvPr/>
        </p:nvSpPr>
        <p:spPr bwMode="auto">
          <a:xfrm>
            <a:off x="1295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4264" name="Text Box 312"/>
          <p:cNvSpPr txBox="1">
            <a:spLocks noChangeArrowheads="1"/>
          </p:cNvSpPr>
          <p:nvPr/>
        </p:nvSpPr>
        <p:spPr bwMode="auto">
          <a:xfrm>
            <a:off x="25511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4265" name="Text Box 313"/>
          <p:cNvSpPr txBox="1">
            <a:spLocks noChangeArrowheads="1"/>
          </p:cNvSpPr>
          <p:nvPr/>
        </p:nvSpPr>
        <p:spPr bwMode="auto">
          <a:xfrm>
            <a:off x="20939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4266" name="Text Box 314"/>
          <p:cNvSpPr txBox="1">
            <a:spLocks noChangeArrowheads="1"/>
          </p:cNvSpPr>
          <p:nvPr/>
        </p:nvSpPr>
        <p:spPr bwMode="auto">
          <a:xfrm>
            <a:off x="3313113" y="39862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4267" name="Text Box 315"/>
          <p:cNvSpPr txBox="1">
            <a:spLocks noChangeArrowheads="1"/>
          </p:cNvSpPr>
          <p:nvPr/>
        </p:nvSpPr>
        <p:spPr bwMode="auto">
          <a:xfrm>
            <a:off x="40386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4268" name="Text Box 316"/>
          <p:cNvSpPr txBox="1">
            <a:spLocks noChangeArrowheads="1"/>
          </p:cNvSpPr>
          <p:nvPr/>
        </p:nvSpPr>
        <p:spPr bwMode="auto">
          <a:xfrm>
            <a:off x="35814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4269" name="Text Box 317"/>
          <p:cNvSpPr txBox="1">
            <a:spLocks noChangeArrowheads="1"/>
          </p:cNvSpPr>
          <p:nvPr/>
        </p:nvSpPr>
        <p:spPr bwMode="auto">
          <a:xfrm>
            <a:off x="2819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4270" name="Line 318"/>
          <p:cNvSpPr>
            <a:spLocks noChangeShapeType="1"/>
          </p:cNvSpPr>
          <p:nvPr/>
        </p:nvSpPr>
        <p:spPr bwMode="auto">
          <a:xfrm>
            <a:off x="2514600" y="30718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271" name="Text Box 319"/>
          <p:cNvSpPr txBox="1">
            <a:spLocks noChangeArrowheads="1"/>
          </p:cNvSpPr>
          <p:nvPr/>
        </p:nvSpPr>
        <p:spPr bwMode="auto">
          <a:xfrm>
            <a:off x="2362200" y="284321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4023"/>
                                        </p:tgtEl>
                                        <p:attrNameLst>
                                          <p:attrName>style.visibility</p:attrName>
                                        </p:attrNameLst>
                                      </p:cBhvr>
                                      <p:to>
                                        <p:strVal val="visible"/>
                                      </p:to>
                                    </p:set>
                                    <p:animEffect transition="in" filter="dissolve">
                                      <p:cBhvr>
                                        <p:cTn id="7" dur="500"/>
                                        <p:tgtEl>
                                          <p:spTgt spid="254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02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5" name="Text Box 5"/>
          <p:cNvSpPr txBox="1">
            <a:spLocks noChangeArrowheads="1"/>
          </p:cNvSpPr>
          <p:nvPr/>
        </p:nvSpPr>
        <p:spPr bwMode="auto">
          <a:xfrm>
            <a:off x="5149850" y="53562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256080" name="Text Box 80"/>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a:t>
            </a:r>
          </a:p>
        </p:txBody>
      </p:sp>
      <p:sp>
        <p:nvSpPr>
          <p:cNvPr id="256081" name="Text Box 81"/>
          <p:cNvSpPr txBox="1">
            <a:spLocks noChangeArrowheads="1"/>
          </p:cNvSpPr>
          <p:nvPr/>
        </p:nvSpPr>
        <p:spPr bwMode="auto">
          <a:xfrm>
            <a:off x="5257800" y="11430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Allocate memory for the new node.</a:t>
            </a:r>
          </a:p>
          <a:p>
            <a:pPr>
              <a:buFontTx/>
              <a:buAutoNum type="arabicPeriod"/>
            </a:pPr>
            <a:endParaRPr lang="en-US" sz="1200">
              <a:solidFill>
                <a:schemeClr val="accent2"/>
              </a:solidFill>
            </a:endParaRPr>
          </a:p>
          <a:p>
            <a:pPr>
              <a:buFontTx/>
              <a:buAutoNum type="arabicPeriod"/>
            </a:pPr>
            <a:r>
              <a:rPr lang="en-US" sz="1200">
                <a:solidFill>
                  <a:schemeClr val="accent2"/>
                </a:solidFill>
              </a:rPr>
              <a:t>Assign value to the data field of new node.</a:t>
            </a:r>
          </a:p>
          <a:p>
            <a:pPr>
              <a:buFontTx/>
              <a:buAutoNum type="arabicPeriod"/>
            </a:pPr>
            <a:endParaRPr lang="en-US" sz="1200">
              <a:solidFill>
                <a:schemeClr val="accent2"/>
              </a:solidFill>
            </a:endParaRPr>
          </a:p>
          <a:p>
            <a:pPr>
              <a:buFontTx/>
              <a:buAutoNum type="arabicPeriod"/>
            </a:pPr>
            <a:r>
              <a:rPr lang="en-US" sz="1200">
                <a:solidFill>
                  <a:srgbClr val="CC0000"/>
                </a:solidFill>
              </a:rPr>
              <a:t>Make the left and right child of the new node point to NULL.</a:t>
            </a:r>
          </a:p>
          <a:p>
            <a:pPr>
              <a:buFontTx/>
              <a:buAutoNum type="arabicPeriod"/>
            </a:pPr>
            <a:endParaRPr lang="en-US" sz="1200">
              <a:solidFill>
                <a:srgbClr val="CC0000"/>
              </a:solidFill>
            </a:endParaRPr>
          </a:p>
          <a:p>
            <a:pPr>
              <a:buFontTx/>
              <a:buAutoNum type="arabicPeriod"/>
            </a:pPr>
            <a:r>
              <a:rPr lang="en-US" sz="1200">
                <a:solidFill>
                  <a:schemeClr val="accent2"/>
                </a:solidFill>
              </a:rPr>
              <a:t>Locate the node which will be the parent of the node to be inserted. Mark it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parent is NULL (Tree is empty):</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Mark the new node as ROOT</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new node is less than that of parent:</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the left child of parent point to the new node</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the new node is greater than that of the parent:</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the right child of parent point to the new node</a:t>
            </a:r>
          </a:p>
          <a:p>
            <a:pPr lvl="1">
              <a:buFontTx/>
              <a:buAutoNum type="alphaLcPeriod"/>
            </a:pPr>
            <a:r>
              <a:rPr lang="en-US" sz="1200">
                <a:solidFill>
                  <a:schemeClr val="accent2"/>
                </a:solidFill>
              </a:rPr>
              <a:t>Exit</a:t>
            </a:r>
          </a:p>
        </p:txBody>
      </p:sp>
      <p:sp>
        <p:nvSpPr>
          <p:cNvPr id="256088" name="Text Box 88"/>
          <p:cNvSpPr txBox="1">
            <a:spLocks noChangeArrowheads="1"/>
          </p:cNvSpPr>
          <p:nvPr/>
        </p:nvSpPr>
        <p:spPr bwMode="auto">
          <a:xfrm>
            <a:off x="4921250" y="53578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256089" name="Line 89"/>
          <p:cNvSpPr>
            <a:spLocks noChangeShapeType="1"/>
          </p:cNvSpPr>
          <p:nvPr/>
        </p:nvSpPr>
        <p:spPr bwMode="auto">
          <a:xfrm>
            <a:off x="4038600" y="497681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0" name="Line 90"/>
          <p:cNvSpPr>
            <a:spLocks noChangeShapeType="1"/>
          </p:cNvSpPr>
          <p:nvPr/>
        </p:nvSpPr>
        <p:spPr bwMode="auto">
          <a:xfrm flipH="1">
            <a:off x="25908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1" name="Line 91"/>
          <p:cNvSpPr>
            <a:spLocks noChangeShapeType="1"/>
          </p:cNvSpPr>
          <p:nvPr/>
        </p:nvSpPr>
        <p:spPr bwMode="auto">
          <a:xfrm flipH="1">
            <a:off x="3200400" y="520541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2" name="Line 92"/>
          <p:cNvSpPr>
            <a:spLocks noChangeShapeType="1"/>
          </p:cNvSpPr>
          <p:nvPr/>
        </p:nvSpPr>
        <p:spPr bwMode="auto">
          <a:xfrm flipH="1">
            <a:off x="990600" y="444341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3" name="Line 93"/>
          <p:cNvSpPr>
            <a:spLocks noChangeShapeType="1"/>
          </p:cNvSpPr>
          <p:nvPr/>
        </p:nvSpPr>
        <p:spPr bwMode="auto">
          <a:xfrm flipH="1">
            <a:off x="1676400" y="360521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4" name="Rectangle 94"/>
          <p:cNvSpPr>
            <a:spLocks noChangeArrowheads="1"/>
          </p:cNvSpPr>
          <p:nvPr/>
        </p:nvSpPr>
        <p:spPr bwMode="auto">
          <a:xfrm>
            <a:off x="2133600" y="33004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5" name="Line 95"/>
          <p:cNvSpPr>
            <a:spLocks noChangeShapeType="1"/>
          </p:cNvSpPr>
          <p:nvPr/>
        </p:nvSpPr>
        <p:spPr bwMode="auto">
          <a:xfrm>
            <a:off x="2743200" y="360521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6" name="Rectangle 96"/>
          <p:cNvSpPr>
            <a:spLocks noChangeArrowheads="1"/>
          </p:cNvSpPr>
          <p:nvPr/>
        </p:nvSpPr>
        <p:spPr bwMode="auto">
          <a:xfrm>
            <a:off x="2895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7" name="Rectangle 97"/>
          <p:cNvSpPr>
            <a:spLocks noChangeArrowheads="1"/>
          </p:cNvSpPr>
          <p:nvPr/>
        </p:nvSpPr>
        <p:spPr bwMode="auto">
          <a:xfrm>
            <a:off x="3621088"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8" name="Rectangle 98"/>
          <p:cNvSpPr>
            <a:spLocks noChangeArrowheads="1"/>
          </p:cNvSpPr>
          <p:nvPr/>
        </p:nvSpPr>
        <p:spPr bwMode="auto">
          <a:xfrm>
            <a:off x="2895600"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9" name="Line 99"/>
          <p:cNvSpPr>
            <a:spLocks noChangeShapeType="1"/>
          </p:cNvSpPr>
          <p:nvPr/>
        </p:nvSpPr>
        <p:spPr bwMode="auto">
          <a:xfrm>
            <a:off x="35052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0" name="Rectangle 100"/>
          <p:cNvSpPr>
            <a:spLocks noChangeArrowheads="1"/>
          </p:cNvSpPr>
          <p:nvPr/>
        </p:nvSpPr>
        <p:spPr bwMode="auto">
          <a:xfrm>
            <a:off x="4419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1" name="Rectangle 101"/>
          <p:cNvSpPr>
            <a:spLocks noChangeArrowheads="1"/>
          </p:cNvSpPr>
          <p:nvPr/>
        </p:nvSpPr>
        <p:spPr bwMode="auto">
          <a:xfrm>
            <a:off x="22860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2" name="Rectangle 102"/>
          <p:cNvSpPr>
            <a:spLocks noChangeArrowheads="1"/>
          </p:cNvSpPr>
          <p:nvPr/>
        </p:nvSpPr>
        <p:spPr bwMode="auto">
          <a:xfrm>
            <a:off x="1335088"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3" name="Rectangle 103"/>
          <p:cNvSpPr>
            <a:spLocks noChangeArrowheads="1"/>
          </p:cNvSpPr>
          <p:nvPr/>
        </p:nvSpPr>
        <p:spPr bwMode="auto">
          <a:xfrm>
            <a:off x="6096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4" name="Text Box 104"/>
          <p:cNvSpPr txBox="1">
            <a:spLocks noChangeArrowheads="1"/>
          </p:cNvSpPr>
          <p:nvPr/>
        </p:nvSpPr>
        <p:spPr bwMode="auto">
          <a:xfrm>
            <a:off x="2286000" y="33004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256105" name="Text Box 105"/>
          <p:cNvSpPr txBox="1">
            <a:spLocks noChangeArrowheads="1"/>
          </p:cNvSpPr>
          <p:nvPr/>
        </p:nvSpPr>
        <p:spPr bwMode="auto">
          <a:xfrm>
            <a:off x="3048000"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256106" name="Text Box 106"/>
          <p:cNvSpPr txBox="1">
            <a:spLocks noChangeArrowheads="1"/>
          </p:cNvSpPr>
          <p:nvPr/>
        </p:nvSpPr>
        <p:spPr bwMode="auto">
          <a:xfrm>
            <a:off x="24384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256107" name="Text Box 107"/>
          <p:cNvSpPr txBox="1">
            <a:spLocks noChangeArrowheads="1"/>
          </p:cNvSpPr>
          <p:nvPr/>
        </p:nvSpPr>
        <p:spPr bwMode="auto">
          <a:xfrm>
            <a:off x="3773488"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256108" name="Line 108"/>
          <p:cNvSpPr>
            <a:spLocks noChangeShapeType="1"/>
          </p:cNvSpPr>
          <p:nvPr/>
        </p:nvSpPr>
        <p:spPr bwMode="auto">
          <a:xfrm>
            <a:off x="25908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9" name="Line 109"/>
          <p:cNvSpPr>
            <a:spLocks noChangeShapeType="1"/>
          </p:cNvSpPr>
          <p:nvPr/>
        </p:nvSpPr>
        <p:spPr bwMode="auto">
          <a:xfrm>
            <a:off x="22860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0" name="Line 110"/>
          <p:cNvSpPr>
            <a:spLocks noChangeShapeType="1"/>
          </p:cNvSpPr>
          <p:nvPr/>
        </p:nvSpPr>
        <p:spPr bwMode="auto">
          <a:xfrm>
            <a:off x="33528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1" name="Line 111"/>
          <p:cNvSpPr>
            <a:spLocks noChangeShapeType="1"/>
          </p:cNvSpPr>
          <p:nvPr/>
        </p:nvSpPr>
        <p:spPr bwMode="auto">
          <a:xfrm>
            <a:off x="30480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2" name="Line 112"/>
          <p:cNvSpPr>
            <a:spLocks noChangeShapeType="1"/>
          </p:cNvSpPr>
          <p:nvPr/>
        </p:nvSpPr>
        <p:spPr bwMode="auto">
          <a:xfrm>
            <a:off x="27432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3" name="Line 113"/>
          <p:cNvSpPr>
            <a:spLocks noChangeShapeType="1"/>
          </p:cNvSpPr>
          <p:nvPr/>
        </p:nvSpPr>
        <p:spPr bwMode="auto">
          <a:xfrm>
            <a:off x="24384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4" name="Line 114"/>
          <p:cNvSpPr>
            <a:spLocks noChangeShapeType="1"/>
          </p:cNvSpPr>
          <p:nvPr/>
        </p:nvSpPr>
        <p:spPr bwMode="auto">
          <a:xfrm>
            <a:off x="40782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5" name="Line 115"/>
          <p:cNvSpPr>
            <a:spLocks noChangeShapeType="1"/>
          </p:cNvSpPr>
          <p:nvPr/>
        </p:nvSpPr>
        <p:spPr bwMode="auto">
          <a:xfrm>
            <a:off x="37734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6" name="Line 116"/>
          <p:cNvSpPr>
            <a:spLocks noChangeShapeType="1"/>
          </p:cNvSpPr>
          <p:nvPr/>
        </p:nvSpPr>
        <p:spPr bwMode="auto">
          <a:xfrm>
            <a:off x="4876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7" name="Line 117"/>
          <p:cNvSpPr>
            <a:spLocks noChangeShapeType="1"/>
          </p:cNvSpPr>
          <p:nvPr/>
        </p:nvSpPr>
        <p:spPr bwMode="auto">
          <a:xfrm>
            <a:off x="4572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8" name="Line 118"/>
          <p:cNvSpPr>
            <a:spLocks noChangeShapeType="1"/>
          </p:cNvSpPr>
          <p:nvPr/>
        </p:nvSpPr>
        <p:spPr bwMode="auto">
          <a:xfrm>
            <a:off x="3352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9" name="Line 119"/>
          <p:cNvSpPr>
            <a:spLocks noChangeShapeType="1"/>
          </p:cNvSpPr>
          <p:nvPr/>
        </p:nvSpPr>
        <p:spPr bwMode="auto">
          <a:xfrm>
            <a:off x="3048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0" name="Line 120"/>
          <p:cNvSpPr>
            <a:spLocks noChangeShapeType="1"/>
          </p:cNvSpPr>
          <p:nvPr/>
        </p:nvSpPr>
        <p:spPr bwMode="auto">
          <a:xfrm>
            <a:off x="17922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1" name="Line 121"/>
          <p:cNvSpPr>
            <a:spLocks noChangeShapeType="1"/>
          </p:cNvSpPr>
          <p:nvPr/>
        </p:nvSpPr>
        <p:spPr bwMode="auto">
          <a:xfrm>
            <a:off x="14874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2" name="Line 122"/>
          <p:cNvSpPr>
            <a:spLocks noChangeShapeType="1"/>
          </p:cNvSpPr>
          <p:nvPr/>
        </p:nvSpPr>
        <p:spPr bwMode="auto">
          <a:xfrm>
            <a:off x="10668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3" name="Line 123"/>
          <p:cNvSpPr>
            <a:spLocks noChangeShapeType="1"/>
          </p:cNvSpPr>
          <p:nvPr/>
        </p:nvSpPr>
        <p:spPr bwMode="auto">
          <a:xfrm>
            <a:off x="7620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4" name="Rectangle 124" descr="Dark downward diagonal"/>
          <p:cNvSpPr>
            <a:spLocks noChangeArrowheads="1"/>
          </p:cNvSpPr>
          <p:nvPr/>
        </p:nvSpPr>
        <p:spPr bwMode="auto">
          <a:xfrm>
            <a:off x="4876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5" name="Rectangle 125" descr="Dark downward diagonal"/>
          <p:cNvSpPr>
            <a:spLocks noChangeArrowheads="1"/>
          </p:cNvSpPr>
          <p:nvPr/>
        </p:nvSpPr>
        <p:spPr bwMode="auto">
          <a:xfrm>
            <a:off x="44196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6" name="Rectangle 126" descr="Dark downward diagonal"/>
          <p:cNvSpPr>
            <a:spLocks noChangeArrowheads="1"/>
          </p:cNvSpPr>
          <p:nvPr/>
        </p:nvSpPr>
        <p:spPr bwMode="auto">
          <a:xfrm>
            <a:off x="3352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7" name="Rectangle 127" descr="Dark downward diagonal"/>
          <p:cNvSpPr>
            <a:spLocks noChangeArrowheads="1"/>
          </p:cNvSpPr>
          <p:nvPr/>
        </p:nvSpPr>
        <p:spPr bwMode="auto">
          <a:xfrm>
            <a:off x="22860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8" name="Rectangle 128" descr="Dark downward diagonal"/>
          <p:cNvSpPr>
            <a:spLocks noChangeArrowheads="1"/>
          </p:cNvSpPr>
          <p:nvPr/>
        </p:nvSpPr>
        <p:spPr bwMode="auto">
          <a:xfrm>
            <a:off x="27432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9" name="Rectangle 129" descr="Dark downward diagonal"/>
          <p:cNvSpPr>
            <a:spLocks noChangeArrowheads="1"/>
          </p:cNvSpPr>
          <p:nvPr/>
        </p:nvSpPr>
        <p:spPr bwMode="auto">
          <a:xfrm>
            <a:off x="1792288" y="4138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0" name="Rectangle 130" descr="Dark downward diagonal"/>
          <p:cNvSpPr>
            <a:spLocks noChangeArrowheads="1"/>
          </p:cNvSpPr>
          <p:nvPr/>
        </p:nvSpPr>
        <p:spPr bwMode="auto">
          <a:xfrm>
            <a:off x="6096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1" name="Rectangle 131" descr="Dark downward diagonal"/>
          <p:cNvSpPr>
            <a:spLocks noChangeArrowheads="1"/>
          </p:cNvSpPr>
          <p:nvPr/>
        </p:nvSpPr>
        <p:spPr bwMode="auto">
          <a:xfrm>
            <a:off x="10668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2" name="Text Box 132"/>
          <p:cNvSpPr txBox="1">
            <a:spLocks noChangeArrowheads="1"/>
          </p:cNvSpPr>
          <p:nvPr/>
        </p:nvSpPr>
        <p:spPr bwMode="auto">
          <a:xfrm>
            <a:off x="7620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256133" name="Text Box 133"/>
          <p:cNvSpPr txBox="1">
            <a:spLocks noChangeArrowheads="1"/>
          </p:cNvSpPr>
          <p:nvPr/>
        </p:nvSpPr>
        <p:spPr bwMode="auto">
          <a:xfrm>
            <a:off x="4572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256134" name="Text Box 134"/>
          <p:cNvSpPr txBox="1">
            <a:spLocks noChangeArrowheads="1"/>
          </p:cNvSpPr>
          <p:nvPr/>
        </p:nvSpPr>
        <p:spPr bwMode="auto">
          <a:xfrm>
            <a:off x="3048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256135" name="Text Box 135"/>
          <p:cNvSpPr txBox="1">
            <a:spLocks noChangeArrowheads="1"/>
          </p:cNvSpPr>
          <p:nvPr/>
        </p:nvSpPr>
        <p:spPr bwMode="auto">
          <a:xfrm>
            <a:off x="1487488"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256136" name="Text Box 136"/>
          <p:cNvSpPr txBox="1">
            <a:spLocks noChangeArrowheads="1"/>
          </p:cNvSpPr>
          <p:nvPr/>
        </p:nvSpPr>
        <p:spPr bwMode="auto">
          <a:xfrm>
            <a:off x="2855913" y="55864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6137" name="Text Box 137"/>
          <p:cNvSpPr txBox="1">
            <a:spLocks noChangeArrowheads="1"/>
          </p:cNvSpPr>
          <p:nvPr/>
        </p:nvSpPr>
        <p:spPr bwMode="auto">
          <a:xfrm>
            <a:off x="1295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6138" name="Text Box 138"/>
          <p:cNvSpPr txBox="1">
            <a:spLocks noChangeArrowheads="1"/>
          </p:cNvSpPr>
          <p:nvPr/>
        </p:nvSpPr>
        <p:spPr bwMode="auto">
          <a:xfrm>
            <a:off x="25511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6139" name="Text Box 139"/>
          <p:cNvSpPr txBox="1">
            <a:spLocks noChangeArrowheads="1"/>
          </p:cNvSpPr>
          <p:nvPr/>
        </p:nvSpPr>
        <p:spPr bwMode="auto">
          <a:xfrm>
            <a:off x="20939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6140" name="Text Box 140"/>
          <p:cNvSpPr txBox="1">
            <a:spLocks noChangeArrowheads="1"/>
          </p:cNvSpPr>
          <p:nvPr/>
        </p:nvSpPr>
        <p:spPr bwMode="auto">
          <a:xfrm>
            <a:off x="3313113" y="39862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6141" name="Text Box 141"/>
          <p:cNvSpPr txBox="1">
            <a:spLocks noChangeArrowheads="1"/>
          </p:cNvSpPr>
          <p:nvPr/>
        </p:nvSpPr>
        <p:spPr bwMode="auto">
          <a:xfrm>
            <a:off x="40386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6142" name="Text Box 142"/>
          <p:cNvSpPr txBox="1">
            <a:spLocks noChangeArrowheads="1"/>
          </p:cNvSpPr>
          <p:nvPr/>
        </p:nvSpPr>
        <p:spPr bwMode="auto">
          <a:xfrm>
            <a:off x="35814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6143" name="Text Box 143"/>
          <p:cNvSpPr txBox="1">
            <a:spLocks noChangeArrowheads="1"/>
          </p:cNvSpPr>
          <p:nvPr/>
        </p:nvSpPr>
        <p:spPr bwMode="auto">
          <a:xfrm>
            <a:off x="2819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6144" name="Line 144"/>
          <p:cNvSpPr>
            <a:spLocks noChangeShapeType="1"/>
          </p:cNvSpPr>
          <p:nvPr/>
        </p:nvSpPr>
        <p:spPr bwMode="auto">
          <a:xfrm>
            <a:off x="2514600" y="30718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45" name="Text Box 145"/>
          <p:cNvSpPr txBox="1">
            <a:spLocks noChangeArrowheads="1"/>
          </p:cNvSpPr>
          <p:nvPr/>
        </p:nvSpPr>
        <p:spPr bwMode="auto">
          <a:xfrm>
            <a:off x="2362200" y="284321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256146" name="Rectangle 146"/>
          <p:cNvSpPr>
            <a:spLocks noChangeArrowheads="1"/>
          </p:cNvSpPr>
          <p:nvPr/>
        </p:nvSpPr>
        <p:spPr bwMode="auto">
          <a:xfrm>
            <a:off x="1600200" y="573722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47" name="Line 147"/>
          <p:cNvSpPr>
            <a:spLocks noChangeShapeType="1"/>
          </p:cNvSpPr>
          <p:nvPr/>
        </p:nvSpPr>
        <p:spPr bwMode="auto">
          <a:xfrm>
            <a:off x="2057400" y="57372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48" name="Line 148"/>
          <p:cNvSpPr>
            <a:spLocks noChangeShapeType="1"/>
          </p:cNvSpPr>
          <p:nvPr/>
        </p:nvSpPr>
        <p:spPr bwMode="auto">
          <a:xfrm>
            <a:off x="1752600" y="57372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49" name="Text Box 149"/>
          <p:cNvSpPr txBox="1">
            <a:spLocks noChangeArrowheads="1"/>
          </p:cNvSpPr>
          <p:nvPr/>
        </p:nvSpPr>
        <p:spPr bwMode="auto">
          <a:xfrm>
            <a:off x="1752600" y="573722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55</a:t>
            </a:r>
          </a:p>
        </p:txBody>
      </p:sp>
      <p:sp>
        <p:nvSpPr>
          <p:cNvPr id="256150" name="Rectangle 150" descr="Dark downward diagonal"/>
          <p:cNvSpPr>
            <a:spLocks noChangeArrowheads="1"/>
          </p:cNvSpPr>
          <p:nvPr/>
        </p:nvSpPr>
        <p:spPr bwMode="auto">
          <a:xfrm>
            <a:off x="1600200" y="573722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51" name="Rectangle 151" descr="Dark downward diagonal"/>
          <p:cNvSpPr>
            <a:spLocks noChangeArrowheads="1"/>
          </p:cNvSpPr>
          <p:nvPr/>
        </p:nvSpPr>
        <p:spPr bwMode="auto">
          <a:xfrm>
            <a:off x="2057400" y="573722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150"/>
                                        </p:tgtEl>
                                        <p:attrNameLst>
                                          <p:attrName>style.visibility</p:attrName>
                                        </p:attrNameLst>
                                      </p:cBhvr>
                                      <p:to>
                                        <p:strVal val="visible"/>
                                      </p:to>
                                    </p:set>
                                    <p:animEffect transition="in" filter="dissolve">
                                      <p:cBhvr>
                                        <p:cTn id="7" dur="500"/>
                                        <p:tgtEl>
                                          <p:spTgt spid="2561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6151"/>
                                        </p:tgtEl>
                                        <p:attrNameLst>
                                          <p:attrName>style.visibility</p:attrName>
                                        </p:attrNameLst>
                                      </p:cBhvr>
                                      <p:to>
                                        <p:strVal val="visible"/>
                                      </p:to>
                                    </p:set>
                                    <p:animEffect transition="in" filter="dissolve">
                                      <p:cBhvr>
                                        <p:cTn id="10" dur="500"/>
                                        <p:tgtEl>
                                          <p:spTgt spid="25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50" grpId="0" animBg="1"/>
      <p:bldP spid="25615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3" name="Text Box 5"/>
          <p:cNvSpPr txBox="1">
            <a:spLocks noChangeArrowheads="1"/>
          </p:cNvSpPr>
          <p:nvPr/>
        </p:nvSpPr>
        <p:spPr bwMode="auto">
          <a:xfrm>
            <a:off x="5149850" y="53562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258129" name="Text Box 81"/>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a:t>
            </a:r>
          </a:p>
        </p:txBody>
      </p:sp>
      <p:sp>
        <p:nvSpPr>
          <p:cNvPr id="258130" name="Text Box 82"/>
          <p:cNvSpPr txBox="1">
            <a:spLocks noChangeArrowheads="1"/>
          </p:cNvSpPr>
          <p:nvPr/>
        </p:nvSpPr>
        <p:spPr bwMode="auto">
          <a:xfrm>
            <a:off x="5257800" y="11430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Allocate memory for the new node.</a:t>
            </a:r>
          </a:p>
          <a:p>
            <a:pPr>
              <a:buFontTx/>
              <a:buAutoNum type="arabicPeriod"/>
            </a:pPr>
            <a:endParaRPr lang="en-US" sz="1200">
              <a:solidFill>
                <a:schemeClr val="accent2"/>
              </a:solidFill>
            </a:endParaRPr>
          </a:p>
          <a:p>
            <a:pPr>
              <a:buFontTx/>
              <a:buAutoNum type="arabicPeriod"/>
            </a:pPr>
            <a:r>
              <a:rPr lang="en-US" sz="1200">
                <a:solidFill>
                  <a:schemeClr val="accent2"/>
                </a:solidFill>
              </a:rPr>
              <a:t>Assign value to the data field of new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the left and right child of the new node point to NULL.</a:t>
            </a:r>
          </a:p>
          <a:p>
            <a:pPr>
              <a:buFontTx/>
              <a:buAutoNum type="arabicPeriod"/>
            </a:pPr>
            <a:endParaRPr lang="en-US" sz="1200">
              <a:solidFill>
                <a:srgbClr val="CC0000"/>
              </a:solidFill>
            </a:endParaRPr>
          </a:p>
          <a:p>
            <a:pPr>
              <a:buFontTx/>
              <a:buAutoNum type="arabicPeriod"/>
            </a:pPr>
            <a:r>
              <a:rPr lang="en-US" sz="1200">
                <a:solidFill>
                  <a:srgbClr val="CC0000"/>
                </a:solidFill>
              </a:rPr>
              <a:t>Locate the node which will be the parent of the node to be inserted. Mark it as parent.</a:t>
            </a:r>
          </a:p>
          <a:p>
            <a:pPr>
              <a:buFontTx/>
              <a:buAutoNum type="arabicPeriod"/>
            </a:pPr>
            <a:endParaRPr lang="en-US" sz="1200">
              <a:solidFill>
                <a:srgbClr val="CC0000"/>
              </a:solidFill>
            </a:endParaRPr>
          </a:p>
          <a:p>
            <a:pPr>
              <a:buFontTx/>
              <a:buAutoNum type="arabicPeriod"/>
            </a:pPr>
            <a:r>
              <a:rPr lang="en-US" sz="1200">
                <a:solidFill>
                  <a:schemeClr val="accent2"/>
                </a:solidFill>
              </a:rPr>
              <a:t>If parent is NULL (Tree is empty):</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Mark the new node as ROOT</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new node is less than that of parent:</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the left child of parent point to the new node</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the new node is greater than that of the parent:</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the right child of parent point to the new node</a:t>
            </a:r>
          </a:p>
          <a:p>
            <a:pPr lvl="1">
              <a:buFontTx/>
              <a:buAutoNum type="alphaLcPeriod"/>
            </a:pPr>
            <a:r>
              <a:rPr lang="en-US" sz="1200">
                <a:solidFill>
                  <a:schemeClr val="accent2"/>
                </a:solidFill>
              </a:rPr>
              <a:t>Exit</a:t>
            </a:r>
          </a:p>
        </p:txBody>
      </p:sp>
      <p:sp>
        <p:nvSpPr>
          <p:cNvPr id="258187" name="Rectangle 139"/>
          <p:cNvSpPr>
            <a:spLocks noChangeArrowheads="1"/>
          </p:cNvSpPr>
          <p:nvPr/>
        </p:nvSpPr>
        <p:spPr bwMode="auto">
          <a:xfrm>
            <a:off x="1600200" y="573722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8" name="Line 140"/>
          <p:cNvSpPr>
            <a:spLocks noChangeShapeType="1"/>
          </p:cNvSpPr>
          <p:nvPr/>
        </p:nvSpPr>
        <p:spPr bwMode="auto">
          <a:xfrm>
            <a:off x="2057400" y="57372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189" name="Line 141"/>
          <p:cNvSpPr>
            <a:spLocks noChangeShapeType="1"/>
          </p:cNvSpPr>
          <p:nvPr/>
        </p:nvSpPr>
        <p:spPr bwMode="auto">
          <a:xfrm>
            <a:off x="1752600" y="57372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190" name="Text Box 142"/>
          <p:cNvSpPr txBox="1">
            <a:spLocks noChangeArrowheads="1"/>
          </p:cNvSpPr>
          <p:nvPr/>
        </p:nvSpPr>
        <p:spPr bwMode="auto">
          <a:xfrm>
            <a:off x="1752600" y="573722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55</a:t>
            </a:r>
          </a:p>
        </p:txBody>
      </p:sp>
      <p:sp>
        <p:nvSpPr>
          <p:cNvPr id="258191" name="Rectangle 143" descr="Dark downward diagonal"/>
          <p:cNvSpPr>
            <a:spLocks noChangeArrowheads="1"/>
          </p:cNvSpPr>
          <p:nvPr/>
        </p:nvSpPr>
        <p:spPr bwMode="auto">
          <a:xfrm>
            <a:off x="1600200" y="573722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2" name="Rectangle 144" descr="Dark downward diagonal"/>
          <p:cNvSpPr>
            <a:spLocks noChangeArrowheads="1"/>
          </p:cNvSpPr>
          <p:nvPr/>
        </p:nvSpPr>
        <p:spPr bwMode="auto">
          <a:xfrm>
            <a:off x="2057400" y="573722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01" name="Text Box 153"/>
          <p:cNvSpPr txBox="1">
            <a:spLocks noChangeArrowheads="1"/>
          </p:cNvSpPr>
          <p:nvPr/>
        </p:nvSpPr>
        <p:spPr bwMode="auto">
          <a:xfrm>
            <a:off x="4921250" y="53578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258202" name="Line 154"/>
          <p:cNvSpPr>
            <a:spLocks noChangeShapeType="1"/>
          </p:cNvSpPr>
          <p:nvPr/>
        </p:nvSpPr>
        <p:spPr bwMode="auto">
          <a:xfrm>
            <a:off x="4038600" y="497681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03" name="Line 155"/>
          <p:cNvSpPr>
            <a:spLocks noChangeShapeType="1"/>
          </p:cNvSpPr>
          <p:nvPr/>
        </p:nvSpPr>
        <p:spPr bwMode="auto">
          <a:xfrm flipH="1">
            <a:off x="25908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04" name="Line 156"/>
          <p:cNvSpPr>
            <a:spLocks noChangeShapeType="1"/>
          </p:cNvSpPr>
          <p:nvPr/>
        </p:nvSpPr>
        <p:spPr bwMode="auto">
          <a:xfrm flipH="1">
            <a:off x="3200400" y="520541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05" name="Line 157"/>
          <p:cNvSpPr>
            <a:spLocks noChangeShapeType="1"/>
          </p:cNvSpPr>
          <p:nvPr/>
        </p:nvSpPr>
        <p:spPr bwMode="auto">
          <a:xfrm flipH="1">
            <a:off x="990600" y="444341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06" name="Line 158"/>
          <p:cNvSpPr>
            <a:spLocks noChangeShapeType="1"/>
          </p:cNvSpPr>
          <p:nvPr/>
        </p:nvSpPr>
        <p:spPr bwMode="auto">
          <a:xfrm flipH="1">
            <a:off x="1676400" y="360521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07" name="Rectangle 159"/>
          <p:cNvSpPr>
            <a:spLocks noChangeArrowheads="1"/>
          </p:cNvSpPr>
          <p:nvPr/>
        </p:nvSpPr>
        <p:spPr bwMode="auto">
          <a:xfrm>
            <a:off x="2133600" y="33004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08" name="Line 160"/>
          <p:cNvSpPr>
            <a:spLocks noChangeShapeType="1"/>
          </p:cNvSpPr>
          <p:nvPr/>
        </p:nvSpPr>
        <p:spPr bwMode="auto">
          <a:xfrm>
            <a:off x="2743200" y="360521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09" name="Rectangle 161"/>
          <p:cNvSpPr>
            <a:spLocks noChangeArrowheads="1"/>
          </p:cNvSpPr>
          <p:nvPr/>
        </p:nvSpPr>
        <p:spPr bwMode="auto">
          <a:xfrm>
            <a:off x="2895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0" name="Rectangle 162"/>
          <p:cNvSpPr>
            <a:spLocks noChangeArrowheads="1"/>
          </p:cNvSpPr>
          <p:nvPr/>
        </p:nvSpPr>
        <p:spPr bwMode="auto">
          <a:xfrm>
            <a:off x="3621088"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1" name="Rectangle 163"/>
          <p:cNvSpPr>
            <a:spLocks noChangeArrowheads="1"/>
          </p:cNvSpPr>
          <p:nvPr/>
        </p:nvSpPr>
        <p:spPr bwMode="auto">
          <a:xfrm>
            <a:off x="2895600"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2" name="Line 164"/>
          <p:cNvSpPr>
            <a:spLocks noChangeShapeType="1"/>
          </p:cNvSpPr>
          <p:nvPr/>
        </p:nvSpPr>
        <p:spPr bwMode="auto">
          <a:xfrm>
            <a:off x="35052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13" name="Rectangle 165"/>
          <p:cNvSpPr>
            <a:spLocks noChangeArrowheads="1"/>
          </p:cNvSpPr>
          <p:nvPr/>
        </p:nvSpPr>
        <p:spPr bwMode="auto">
          <a:xfrm>
            <a:off x="4419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4" name="Rectangle 166"/>
          <p:cNvSpPr>
            <a:spLocks noChangeArrowheads="1"/>
          </p:cNvSpPr>
          <p:nvPr/>
        </p:nvSpPr>
        <p:spPr bwMode="auto">
          <a:xfrm>
            <a:off x="22860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5" name="Rectangle 167"/>
          <p:cNvSpPr>
            <a:spLocks noChangeArrowheads="1"/>
          </p:cNvSpPr>
          <p:nvPr/>
        </p:nvSpPr>
        <p:spPr bwMode="auto">
          <a:xfrm>
            <a:off x="1335088"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6" name="Rectangle 168"/>
          <p:cNvSpPr>
            <a:spLocks noChangeArrowheads="1"/>
          </p:cNvSpPr>
          <p:nvPr/>
        </p:nvSpPr>
        <p:spPr bwMode="auto">
          <a:xfrm>
            <a:off x="6096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7" name="Text Box 169"/>
          <p:cNvSpPr txBox="1">
            <a:spLocks noChangeArrowheads="1"/>
          </p:cNvSpPr>
          <p:nvPr/>
        </p:nvSpPr>
        <p:spPr bwMode="auto">
          <a:xfrm>
            <a:off x="2286000" y="33004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258218" name="Text Box 170"/>
          <p:cNvSpPr txBox="1">
            <a:spLocks noChangeArrowheads="1"/>
          </p:cNvSpPr>
          <p:nvPr/>
        </p:nvSpPr>
        <p:spPr bwMode="auto">
          <a:xfrm>
            <a:off x="3048000"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258219" name="Text Box 171"/>
          <p:cNvSpPr txBox="1">
            <a:spLocks noChangeArrowheads="1"/>
          </p:cNvSpPr>
          <p:nvPr/>
        </p:nvSpPr>
        <p:spPr bwMode="auto">
          <a:xfrm>
            <a:off x="24384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258220" name="Text Box 172"/>
          <p:cNvSpPr txBox="1">
            <a:spLocks noChangeArrowheads="1"/>
          </p:cNvSpPr>
          <p:nvPr/>
        </p:nvSpPr>
        <p:spPr bwMode="auto">
          <a:xfrm>
            <a:off x="3773488"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258221" name="Line 173"/>
          <p:cNvSpPr>
            <a:spLocks noChangeShapeType="1"/>
          </p:cNvSpPr>
          <p:nvPr/>
        </p:nvSpPr>
        <p:spPr bwMode="auto">
          <a:xfrm>
            <a:off x="25908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22" name="Line 174"/>
          <p:cNvSpPr>
            <a:spLocks noChangeShapeType="1"/>
          </p:cNvSpPr>
          <p:nvPr/>
        </p:nvSpPr>
        <p:spPr bwMode="auto">
          <a:xfrm>
            <a:off x="22860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23" name="Line 175"/>
          <p:cNvSpPr>
            <a:spLocks noChangeShapeType="1"/>
          </p:cNvSpPr>
          <p:nvPr/>
        </p:nvSpPr>
        <p:spPr bwMode="auto">
          <a:xfrm>
            <a:off x="33528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24" name="Line 176"/>
          <p:cNvSpPr>
            <a:spLocks noChangeShapeType="1"/>
          </p:cNvSpPr>
          <p:nvPr/>
        </p:nvSpPr>
        <p:spPr bwMode="auto">
          <a:xfrm>
            <a:off x="30480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25" name="Line 177"/>
          <p:cNvSpPr>
            <a:spLocks noChangeShapeType="1"/>
          </p:cNvSpPr>
          <p:nvPr/>
        </p:nvSpPr>
        <p:spPr bwMode="auto">
          <a:xfrm>
            <a:off x="27432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26" name="Line 178"/>
          <p:cNvSpPr>
            <a:spLocks noChangeShapeType="1"/>
          </p:cNvSpPr>
          <p:nvPr/>
        </p:nvSpPr>
        <p:spPr bwMode="auto">
          <a:xfrm>
            <a:off x="24384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27" name="Line 179"/>
          <p:cNvSpPr>
            <a:spLocks noChangeShapeType="1"/>
          </p:cNvSpPr>
          <p:nvPr/>
        </p:nvSpPr>
        <p:spPr bwMode="auto">
          <a:xfrm>
            <a:off x="40782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28" name="Line 180"/>
          <p:cNvSpPr>
            <a:spLocks noChangeShapeType="1"/>
          </p:cNvSpPr>
          <p:nvPr/>
        </p:nvSpPr>
        <p:spPr bwMode="auto">
          <a:xfrm>
            <a:off x="37734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29" name="Line 181"/>
          <p:cNvSpPr>
            <a:spLocks noChangeShapeType="1"/>
          </p:cNvSpPr>
          <p:nvPr/>
        </p:nvSpPr>
        <p:spPr bwMode="auto">
          <a:xfrm>
            <a:off x="4876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30" name="Line 182"/>
          <p:cNvSpPr>
            <a:spLocks noChangeShapeType="1"/>
          </p:cNvSpPr>
          <p:nvPr/>
        </p:nvSpPr>
        <p:spPr bwMode="auto">
          <a:xfrm>
            <a:off x="4572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31" name="Line 183"/>
          <p:cNvSpPr>
            <a:spLocks noChangeShapeType="1"/>
          </p:cNvSpPr>
          <p:nvPr/>
        </p:nvSpPr>
        <p:spPr bwMode="auto">
          <a:xfrm>
            <a:off x="3352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32" name="Line 184"/>
          <p:cNvSpPr>
            <a:spLocks noChangeShapeType="1"/>
          </p:cNvSpPr>
          <p:nvPr/>
        </p:nvSpPr>
        <p:spPr bwMode="auto">
          <a:xfrm>
            <a:off x="3048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33" name="Line 185"/>
          <p:cNvSpPr>
            <a:spLocks noChangeShapeType="1"/>
          </p:cNvSpPr>
          <p:nvPr/>
        </p:nvSpPr>
        <p:spPr bwMode="auto">
          <a:xfrm>
            <a:off x="17922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34" name="Line 186"/>
          <p:cNvSpPr>
            <a:spLocks noChangeShapeType="1"/>
          </p:cNvSpPr>
          <p:nvPr/>
        </p:nvSpPr>
        <p:spPr bwMode="auto">
          <a:xfrm>
            <a:off x="14874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35" name="Line 187"/>
          <p:cNvSpPr>
            <a:spLocks noChangeShapeType="1"/>
          </p:cNvSpPr>
          <p:nvPr/>
        </p:nvSpPr>
        <p:spPr bwMode="auto">
          <a:xfrm>
            <a:off x="10668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36" name="Line 188"/>
          <p:cNvSpPr>
            <a:spLocks noChangeShapeType="1"/>
          </p:cNvSpPr>
          <p:nvPr/>
        </p:nvSpPr>
        <p:spPr bwMode="auto">
          <a:xfrm>
            <a:off x="7620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37" name="Rectangle 189" descr="Dark downward diagonal"/>
          <p:cNvSpPr>
            <a:spLocks noChangeArrowheads="1"/>
          </p:cNvSpPr>
          <p:nvPr/>
        </p:nvSpPr>
        <p:spPr bwMode="auto">
          <a:xfrm>
            <a:off x="4876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8" name="Rectangle 190" descr="Dark downward diagonal"/>
          <p:cNvSpPr>
            <a:spLocks noChangeArrowheads="1"/>
          </p:cNvSpPr>
          <p:nvPr/>
        </p:nvSpPr>
        <p:spPr bwMode="auto">
          <a:xfrm>
            <a:off x="44196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9" name="Rectangle 191" descr="Dark downward diagonal"/>
          <p:cNvSpPr>
            <a:spLocks noChangeArrowheads="1"/>
          </p:cNvSpPr>
          <p:nvPr/>
        </p:nvSpPr>
        <p:spPr bwMode="auto">
          <a:xfrm>
            <a:off x="3352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40" name="Rectangle 192" descr="Dark downward diagonal"/>
          <p:cNvSpPr>
            <a:spLocks noChangeArrowheads="1"/>
          </p:cNvSpPr>
          <p:nvPr/>
        </p:nvSpPr>
        <p:spPr bwMode="auto">
          <a:xfrm>
            <a:off x="22860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41" name="Rectangle 193" descr="Dark downward diagonal"/>
          <p:cNvSpPr>
            <a:spLocks noChangeArrowheads="1"/>
          </p:cNvSpPr>
          <p:nvPr/>
        </p:nvSpPr>
        <p:spPr bwMode="auto">
          <a:xfrm>
            <a:off x="27432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42" name="Rectangle 194" descr="Dark downward diagonal"/>
          <p:cNvSpPr>
            <a:spLocks noChangeArrowheads="1"/>
          </p:cNvSpPr>
          <p:nvPr/>
        </p:nvSpPr>
        <p:spPr bwMode="auto">
          <a:xfrm>
            <a:off x="1792288" y="4138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43" name="Rectangle 195" descr="Dark downward diagonal"/>
          <p:cNvSpPr>
            <a:spLocks noChangeArrowheads="1"/>
          </p:cNvSpPr>
          <p:nvPr/>
        </p:nvSpPr>
        <p:spPr bwMode="auto">
          <a:xfrm>
            <a:off x="6096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44" name="Rectangle 196" descr="Dark downward diagonal"/>
          <p:cNvSpPr>
            <a:spLocks noChangeArrowheads="1"/>
          </p:cNvSpPr>
          <p:nvPr/>
        </p:nvSpPr>
        <p:spPr bwMode="auto">
          <a:xfrm>
            <a:off x="10668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45" name="Text Box 197"/>
          <p:cNvSpPr txBox="1">
            <a:spLocks noChangeArrowheads="1"/>
          </p:cNvSpPr>
          <p:nvPr/>
        </p:nvSpPr>
        <p:spPr bwMode="auto">
          <a:xfrm>
            <a:off x="7620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258246" name="Text Box 198"/>
          <p:cNvSpPr txBox="1">
            <a:spLocks noChangeArrowheads="1"/>
          </p:cNvSpPr>
          <p:nvPr/>
        </p:nvSpPr>
        <p:spPr bwMode="auto">
          <a:xfrm>
            <a:off x="4572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258247" name="Text Box 199"/>
          <p:cNvSpPr txBox="1">
            <a:spLocks noChangeArrowheads="1"/>
          </p:cNvSpPr>
          <p:nvPr/>
        </p:nvSpPr>
        <p:spPr bwMode="auto">
          <a:xfrm>
            <a:off x="3048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258248" name="Text Box 200"/>
          <p:cNvSpPr txBox="1">
            <a:spLocks noChangeArrowheads="1"/>
          </p:cNvSpPr>
          <p:nvPr/>
        </p:nvSpPr>
        <p:spPr bwMode="auto">
          <a:xfrm>
            <a:off x="1487488"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258249" name="Text Box 201"/>
          <p:cNvSpPr txBox="1">
            <a:spLocks noChangeArrowheads="1"/>
          </p:cNvSpPr>
          <p:nvPr/>
        </p:nvSpPr>
        <p:spPr bwMode="auto">
          <a:xfrm>
            <a:off x="2855913" y="55864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8250" name="Text Box 202"/>
          <p:cNvSpPr txBox="1">
            <a:spLocks noChangeArrowheads="1"/>
          </p:cNvSpPr>
          <p:nvPr/>
        </p:nvSpPr>
        <p:spPr bwMode="auto">
          <a:xfrm>
            <a:off x="1295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8251" name="Text Box 203"/>
          <p:cNvSpPr txBox="1">
            <a:spLocks noChangeArrowheads="1"/>
          </p:cNvSpPr>
          <p:nvPr/>
        </p:nvSpPr>
        <p:spPr bwMode="auto">
          <a:xfrm>
            <a:off x="25511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8252" name="Text Box 204"/>
          <p:cNvSpPr txBox="1">
            <a:spLocks noChangeArrowheads="1"/>
          </p:cNvSpPr>
          <p:nvPr/>
        </p:nvSpPr>
        <p:spPr bwMode="auto">
          <a:xfrm>
            <a:off x="20939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8253" name="Text Box 205"/>
          <p:cNvSpPr txBox="1">
            <a:spLocks noChangeArrowheads="1"/>
          </p:cNvSpPr>
          <p:nvPr/>
        </p:nvSpPr>
        <p:spPr bwMode="auto">
          <a:xfrm>
            <a:off x="3313113" y="39862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8254" name="Text Box 206"/>
          <p:cNvSpPr txBox="1">
            <a:spLocks noChangeArrowheads="1"/>
          </p:cNvSpPr>
          <p:nvPr/>
        </p:nvSpPr>
        <p:spPr bwMode="auto">
          <a:xfrm>
            <a:off x="40386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8255" name="Text Box 207"/>
          <p:cNvSpPr txBox="1">
            <a:spLocks noChangeArrowheads="1"/>
          </p:cNvSpPr>
          <p:nvPr/>
        </p:nvSpPr>
        <p:spPr bwMode="auto">
          <a:xfrm>
            <a:off x="35814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8256" name="Text Box 208"/>
          <p:cNvSpPr txBox="1">
            <a:spLocks noChangeArrowheads="1"/>
          </p:cNvSpPr>
          <p:nvPr/>
        </p:nvSpPr>
        <p:spPr bwMode="auto">
          <a:xfrm>
            <a:off x="2819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58257" name="Line 209"/>
          <p:cNvSpPr>
            <a:spLocks noChangeShapeType="1"/>
          </p:cNvSpPr>
          <p:nvPr/>
        </p:nvSpPr>
        <p:spPr bwMode="auto">
          <a:xfrm>
            <a:off x="2514600" y="30718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258" name="Text Box 210"/>
          <p:cNvSpPr txBox="1">
            <a:spLocks noChangeArrowheads="1"/>
          </p:cNvSpPr>
          <p:nvPr/>
        </p:nvSpPr>
        <p:spPr bwMode="auto">
          <a:xfrm>
            <a:off x="2362200" y="284321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258259" name="Text Box 211"/>
          <p:cNvSpPr txBox="1">
            <a:spLocks noChangeArrowheads="1"/>
          </p:cNvSpPr>
          <p:nvPr/>
        </p:nvSpPr>
        <p:spPr bwMode="auto">
          <a:xfrm>
            <a:off x="1943100" y="4394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258260" name="Line 212"/>
          <p:cNvSpPr>
            <a:spLocks noChangeShapeType="1"/>
          </p:cNvSpPr>
          <p:nvPr/>
        </p:nvSpPr>
        <p:spPr bwMode="auto">
          <a:xfrm>
            <a:off x="2374900" y="46609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8259"/>
                                        </p:tgtEl>
                                        <p:attrNameLst>
                                          <p:attrName>style.visibility</p:attrName>
                                        </p:attrNameLst>
                                      </p:cBhvr>
                                      <p:to>
                                        <p:strVal val="visible"/>
                                      </p:to>
                                    </p:set>
                                    <p:animEffect transition="in" filter="dissolve">
                                      <p:cBhvr>
                                        <p:cTn id="7" dur="500"/>
                                        <p:tgtEl>
                                          <p:spTgt spid="25825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8260"/>
                                        </p:tgtEl>
                                        <p:attrNameLst>
                                          <p:attrName>style.visibility</p:attrName>
                                        </p:attrNameLst>
                                      </p:cBhvr>
                                      <p:to>
                                        <p:strVal val="visible"/>
                                      </p:to>
                                    </p:set>
                                    <p:animEffect transition="in" filter="dissolve">
                                      <p:cBhvr>
                                        <p:cTn id="10" dur="500"/>
                                        <p:tgtEl>
                                          <p:spTgt spid="258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259" grpId="0"/>
      <p:bldP spid="2582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b="1">
                <a:solidFill>
                  <a:schemeClr val="accent2"/>
                </a:solidFill>
                <a:cs typeface="Times New Roman" pitchFamily="18" charset="0"/>
              </a:rPr>
              <a:t>Degree of a node</a:t>
            </a:r>
            <a:r>
              <a:rPr lang="en-US" sz="2000">
                <a:solidFill>
                  <a:schemeClr val="accent2"/>
                </a:solidFill>
                <a:cs typeface="Times New Roman" pitchFamily="18" charset="0"/>
              </a:rPr>
              <a:t>: It refers to the number of subtrees of a node in a tree.</a:t>
            </a:r>
          </a:p>
        </p:txBody>
      </p:sp>
      <p:sp>
        <p:nvSpPr>
          <p:cNvPr id="380931" name="Text Box 3"/>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Tree Terminology (Contd.)</a:t>
            </a:r>
          </a:p>
        </p:txBody>
      </p:sp>
      <p:sp>
        <p:nvSpPr>
          <p:cNvPr id="380972" name="Rectangle 44"/>
          <p:cNvSpPr>
            <a:spLocks noChangeArrowheads="1"/>
          </p:cNvSpPr>
          <p:nvPr/>
        </p:nvSpPr>
        <p:spPr bwMode="auto">
          <a:xfrm>
            <a:off x="5346700" y="2484438"/>
            <a:ext cx="36464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a:solidFill>
                <a:schemeClr val="accent2"/>
              </a:solidFill>
              <a:cs typeface="Times New Roman" pitchFamily="18" charset="0"/>
            </a:endParaRPr>
          </a:p>
          <a:p>
            <a:pPr marL="742950" lvl="1" indent="-285750">
              <a:spcBef>
                <a:spcPct val="20000"/>
              </a:spcBef>
            </a:pPr>
            <a:r>
              <a:rPr lang="en-US">
                <a:solidFill>
                  <a:schemeClr val="accent2"/>
                </a:solidFill>
                <a:cs typeface="Times New Roman" pitchFamily="18" charset="0"/>
              </a:rPr>
              <a:t> Degree of node C is 1</a:t>
            </a:r>
          </a:p>
          <a:p>
            <a:pPr marL="742950" lvl="1" indent="-285750">
              <a:spcBef>
                <a:spcPct val="20000"/>
              </a:spcBef>
            </a:pPr>
            <a:r>
              <a:rPr lang="en-US">
                <a:solidFill>
                  <a:schemeClr val="accent2"/>
                </a:solidFill>
                <a:cs typeface="Times New Roman" pitchFamily="18" charset="0"/>
              </a:rPr>
              <a:t> Degree of node D is 2</a:t>
            </a:r>
          </a:p>
          <a:p>
            <a:pPr marL="742950" lvl="1" indent="-285750">
              <a:spcBef>
                <a:spcPct val="20000"/>
              </a:spcBef>
            </a:pPr>
            <a:r>
              <a:rPr lang="en-US">
                <a:solidFill>
                  <a:schemeClr val="accent2"/>
                </a:solidFill>
              </a:rPr>
              <a:t> Degree of node A is 3</a:t>
            </a:r>
          </a:p>
          <a:p>
            <a:pPr marL="742950" lvl="1" indent="-285750">
              <a:spcBef>
                <a:spcPct val="20000"/>
              </a:spcBef>
            </a:pPr>
            <a:r>
              <a:rPr lang="en-US">
                <a:solidFill>
                  <a:schemeClr val="accent2"/>
                </a:solidFill>
              </a:rPr>
              <a:t> Degree of node B is 4</a:t>
            </a:r>
            <a:endParaRPr lang="en-US">
              <a:solidFill>
                <a:schemeClr val="accent2"/>
              </a:solidFill>
              <a:cs typeface="Times New Roman" pitchFamily="18" charset="0"/>
            </a:endParaRPr>
          </a:p>
        </p:txBody>
      </p:sp>
      <p:sp>
        <p:nvSpPr>
          <p:cNvPr id="380975" name="Text Box 47"/>
          <p:cNvSpPr txBox="1">
            <a:spLocks noChangeArrowheads="1"/>
          </p:cNvSpPr>
          <p:nvPr/>
        </p:nvSpPr>
        <p:spPr bwMode="auto">
          <a:xfrm>
            <a:off x="6167438"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380976" name="Line 48"/>
          <p:cNvSpPr>
            <a:spLocks noChangeShapeType="1"/>
          </p:cNvSpPr>
          <p:nvPr/>
        </p:nvSpPr>
        <p:spPr bwMode="auto">
          <a:xfrm flipH="1">
            <a:off x="4814888" y="39624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77" name="Line 49"/>
          <p:cNvSpPr>
            <a:spLocks noChangeShapeType="1"/>
          </p:cNvSpPr>
          <p:nvPr/>
        </p:nvSpPr>
        <p:spPr bwMode="auto">
          <a:xfrm>
            <a:off x="6034088" y="48768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78" name="Line 50"/>
          <p:cNvSpPr>
            <a:spLocks noChangeShapeType="1"/>
          </p:cNvSpPr>
          <p:nvPr/>
        </p:nvSpPr>
        <p:spPr bwMode="auto">
          <a:xfrm>
            <a:off x="5272088" y="38862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79" name="Line 51"/>
          <p:cNvSpPr>
            <a:spLocks noChangeShapeType="1"/>
          </p:cNvSpPr>
          <p:nvPr/>
        </p:nvSpPr>
        <p:spPr bwMode="auto">
          <a:xfrm>
            <a:off x="4129088" y="3962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80" name="Line 52"/>
          <p:cNvSpPr>
            <a:spLocks noChangeShapeType="1"/>
          </p:cNvSpPr>
          <p:nvPr/>
        </p:nvSpPr>
        <p:spPr bwMode="auto">
          <a:xfrm flipH="1">
            <a:off x="3138488" y="3124200"/>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81" name="Oval 53"/>
          <p:cNvSpPr>
            <a:spLocks noChangeArrowheads="1"/>
          </p:cNvSpPr>
          <p:nvPr/>
        </p:nvSpPr>
        <p:spPr bwMode="auto">
          <a:xfrm>
            <a:off x="3900488" y="2819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0982" name="Oval 54"/>
          <p:cNvSpPr>
            <a:spLocks noChangeArrowheads="1"/>
          </p:cNvSpPr>
          <p:nvPr/>
        </p:nvSpPr>
        <p:spPr bwMode="auto">
          <a:xfrm>
            <a:off x="2757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0983" name="Line 55"/>
          <p:cNvSpPr>
            <a:spLocks noChangeShapeType="1"/>
          </p:cNvSpPr>
          <p:nvPr/>
        </p:nvSpPr>
        <p:spPr bwMode="auto">
          <a:xfrm>
            <a:off x="4357688" y="31242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84" name="Oval 56"/>
          <p:cNvSpPr>
            <a:spLocks noChangeArrowheads="1"/>
          </p:cNvSpPr>
          <p:nvPr/>
        </p:nvSpPr>
        <p:spPr bwMode="auto">
          <a:xfrm>
            <a:off x="49672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0985" name="Line 57"/>
          <p:cNvSpPr>
            <a:spLocks noChangeShapeType="1"/>
          </p:cNvSpPr>
          <p:nvPr/>
        </p:nvSpPr>
        <p:spPr bwMode="auto">
          <a:xfrm>
            <a:off x="4129088" y="32766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86" name="Oval 58"/>
          <p:cNvSpPr>
            <a:spLocks noChangeArrowheads="1"/>
          </p:cNvSpPr>
          <p:nvPr/>
        </p:nvSpPr>
        <p:spPr bwMode="auto">
          <a:xfrm>
            <a:off x="3900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0987" name="Line 59"/>
          <p:cNvSpPr>
            <a:spLocks noChangeShapeType="1"/>
          </p:cNvSpPr>
          <p:nvPr/>
        </p:nvSpPr>
        <p:spPr bwMode="auto">
          <a:xfrm flipH="1">
            <a:off x="2071688" y="38862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88" name="Oval 60"/>
          <p:cNvSpPr>
            <a:spLocks noChangeArrowheads="1"/>
          </p:cNvSpPr>
          <p:nvPr/>
        </p:nvSpPr>
        <p:spPr bwMode="auto">
          <a:xfrm>
            <a:off x="17668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0989" name="Oval 61"/>
          <p:cNvSpPr>
            <a:spLocks noChangeArrowheads="1"/>
          </p:cNvSpPr>
          <p:nvPr/>
        </p:nvSpPr>
        <p:spPr bwMode="auto">
          <a:xfrm>
            <a:off x="2300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0990" name="Line 62"/>
          <p:cNvSpPr>
            <a:spLocks noChangeShapeType="1"/>
          </p:cNvSpPr>
          <p:nvPr/>
        </p:nvSpPr>
        <p:spPr bwMode="auto">
          <a:xfrm flipH="1">
            <a:off x="2605088" y="39624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91" name="Oval 63"/>
          <p:cNvSpPr>
            <a:spLocks noChangeArrowheads="1"/>
          </p:cNvSpPr>
          <p:nvPr/>
        </p:nvSpPr>
        <p:spPr bwMode="auto">
          <a:xfrm>
            <a:off x="28336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0992" name="Line 64"/>
          <p:cNvSpPr>
            <a:spLocks noChangeShapeType="1"/>
          </p:cNvSpPr>
          <p:nvPr/>
        </p:nvSpPr>
        <p:spPr bwMode="auto">
          <a:xfrm>
            <a:off x="2986088" y="40386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93" name="Oval 65"/>
          <p:cNvSpPr>
            <a:spLocks noChangeArrowheads="1"/>
          </p:cNvSpPr>
          <p:nvPr/>
        </p:nvSpPr>
        <p:spPr bwMode="auto">
          <a:xfrm>
            <a:off x="33670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0994" name="Line 66"/>
          <p:cNvSpPr>
            <a:spLocks noChangeShapeType="1"/>
          </p:cNvSpPr>
          <p:nvPr/>
        </p:nvSpPr>
        <p:spPr bwMode="auto">
          <a:xfrm>
            <a:off x="3138488" y="39624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95" name="Oval 67"/>
          <p:cNvSpPr>
            <a:spLocks noChangeArrowheads="1"/>
          </p:cNvSpPr>
          <p:nvPr/>
        </p:nvSpPr>
        <p:spPr bwMode="auto">
          <a:xfrm>
            <a:off x="39004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0996" name="Oval 68"/>
          <p:cNvSpPr>
            <a:spLocks noChangeArrowheads="1"/>
          </p:cNvSpPr>
          <p:nvPr/>
        </p:nvSpPr>
        <p:spPr bwMode="auto">
          <a:xfrm>
            <a:off x="4586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0997" name="Oval 69"/>
          <p:cNvSpPr>
            <a:spLocks noChangeArrowheads="1"/>
          </p:cNvSpPr>
          <p:nvPr/>
        </p:nvSpPr>
        <p:spPr bwMode="auto">
          <a:xfrm>
            <a:off x="5653088" y="44958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0998" name="Line 70"/>
          <p:cNvSpPr>
            <a:spLocks noChangeShapeType="1"/>
          </p:cNvSpPr>
          <p:nvPr/>
        </p:nvSpPr>
        <p:spPr bwMode="auto">
          <a:xfrm flipH="1">
            <a:off x="5424488" y="48768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99" name="Oval 71"/>
          <p:cNvSpPr>
            <a:spLocks noChangeArrowheads="1"/>
          </p:cNvSpPr>
          <p:nvPr/>
        </p:nvSpPr>
        <p:spPr bwMode="auto">
          <a:xfrm>
            <a:off x="52720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1000" name="Oval 72"/>
          <p:cNvSpPr>
            <a:spLocks noChangeArrowheads="1"/>
          </p:cNvSpPr>
          <p:nvPr/>
        </p:nvSpPr>
        <p:spPr bwMode="auto">
          <a:xfrm>
            <a:off x="61102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1001" name="Text Box 73"/>
          <p:cNvSpPr txBox="1">
            <a:spLocks noChangeArrowheads="1"/>
          </p:cNvSpPr>
          <p:nvPr/>
        </p:nvSpPr>
        <p:spPr bwMode="auto">
          <a:xfrm>
            <a:off x="3976688" y="28400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A</a:t>
            </a:r>
          </a:p>
        </p:txBody>
      </p:sp>
      <p:sp>
        <p:nvSpPr>
          <p:cNvPr id="381002" name="Text Box 74"/>
          <p:cNvSpPr txBox="1">
            <a:spLocks noChangeArrowheads="1"/>
          </p:cNvSpPr>
          <p:nvPr/>
        </p:nvSpPr>
        <p:spPr bwMode="auto">
          <a:xfrm>
            <a:off x="2833688" y="35956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B</a:t>
            </a:r>
          </a:p>
        </p:txBody>
      </p:sp>
      <p:sp>
        <p:nvSpPr>
          <p:cNvPr id="381003" name="Text Box 75"/>
          <p:cNvSpPr txBox="1">
            <a:spLocks noChangeArrowheads="1"/>
          </p:cNvSpPr>
          <p:nvPr/>
        </p:nvSpPr>
        <p:spPr bwMode="auto">
          <a:xfrm>
            <a:off x="39766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C</a:t>
            </a:r>
          </a:p>
        </p:txBody>
      </p:sp>
      <p:sp>
        <p:nvSpPr>
          <p:cNvPr id="381004" name="Text Box 76"/>
          <p:cNvSpPr txBox="1">
            <a:spLocks noChangeArrowheads="1"/>
          </p:cNvSpPr>
          <p:nvPr/>
        </p:nvSpPr>
        <p:spPr bwMode="auto">
          <a:xfrm>
            <a:off x="50434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D</a:t>
            </a:r>
          </a:p>
        </p:txBody>
      </p:sp>
      <p:sp>
        <p:nvSpPr>
          <p:cNvPr id="381005" name="Text Box 77"/>
          <p:cNvSpPr txBox="1">
            <a:spLocks noChangeArrowheads="1"/>
          </p:cNvSpPr>
          <p:nvPr/>
        </p:nvSpPr>
        <p:spPr bwMode="auto">
          <a:xfrm>
            <a:off x="4033838" y="457200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I</a:t>
            </a:r>
          </a:p>
        </p:txBody>
      </p:sp>
      <p:sp>
        <p:nvSpPr>
          <p:cNvPr id="381006" name="Text Box 78"/>
          <p:cNvSpPr txBox="1">
            <a:spLocks noChangeArrowheads="1"/>
          </p:cNvSpPr>
          <p:nvPr/>
        </p:nvSpPr>
        <p:spPr bwMode="auto">
          <a:xfrm>
            <a:off x="4662488" y="4572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J</a:t>
            </a:r>
          </a:p>
        </p:txBody>
      </p:sp>
      <p:sp>
        <p:nvSpPr>
          <p:cNvPr id="381007" name="Text Box 79"/>
          <p:cNvSpPr txBox="1">
            <a:spLocks noChangeArrowheads="1"/>
          </p:cNvSpPr>
          <p:nvPr/>
        </p:nvSpPr>
        <p:spPr bwMode="auto">
          <a:xfrm>
            <a:off x="3443288" y="45862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H</a:t>
            </a:r>
          </a:p>
        </p:txBody>
      </p:sp>
      <p:sp>
        <p:nvSpPr>
          <p:cNvPr id="381008" name="Text Box 80"/>
          <p:cNvSpPr txBox="1">
            <a:spLocks noChangeArrowheads="1"/>
          </p:cNvSpPr>
          <p:nvPr/>
        </p:nvSpPr>
        <p:spPr bwMode="auto">
          <a:xfrm>
            <a:off x="5729288" y="44958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K</a:t>
            </a:r>
          </a:p>
        </p:txBody>
      </p:sp>
      <p:sp>
        <p:nvSpPr>
          <p:cNvPr id="381009" name="Text Box 81"/>
          <p:cNvSpPr txBox="1">
            <a:spLocks noChangeArrowheads="1"/>
          </p:cNvSpPr>
          <p:nvPr/>
        </p:nvSpPr>
        <p:spPr bwMode="auto">
          <a:xfrm>
            <a:off x="2909888" y="45720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G</a:t>
            </a:r>
          </a:p>
        </p:txBody>
      </p:sp>
      <p:sp>
        <p:nvSpPr>
          <p:cNvPr id="381010" name="Text Box 82"/>
          <p:cNvSpPr txBox="1">
            <a:spLocks noChangeArrowheads="1"/>
          </p:cNvSpPr>
          <p:nvPr/>
        </p:nvSpPr>
        <p:spPr bwMode="auto">
          <a:xfrm>
            <a:off x="5348288" y="519588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L</a:t>
            </a:r>
          </a:p>
        </p:txBody>
      </p:sp>
      <p:sp>
        <p:nvSpPr>
          <p:cNvPr id="381011" name="Text Box 83"/>
          <p:cNvSpPr txBox="1">
            <a:spLocks noChangeArrowheads="1"/>
          </p:cNvSpPr>
          <p:nvPr/>
        </p:nvSpPr>
        <p:spPr bwMode="auto">
          <a:xfrm>
            <a:off x="6192838" y="5195888"/>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M</a:t>
            </a:r>
          </a:p>
        </p:txBody>
      </p:sp>
      <p:sp>
        <p:nvSpPr>
          <p:cNvPr id="381012" name="Text Box 84"/>
          <p:cNvSpPr txBox="1">
            <a:spLocks noChangeArrowheads="1"/>
          </p:cNvSpPr>
          <p:nvPr/>
        </p:nvSpPr>
        <p:spPr bwMode="auto">
          <a:xfrm>
            <a:off x="2376488" y="45720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F</a:t>
            </a:r>
          </a:p>
        </p:txBody>
      </p:sp>
      <p:sp>
        <p:nvSpPr>
          <p:cNvPr id="381013" name="Text Box 85"/>
          <p:cNvSpPr txBox="1">
            <a:spLocks noChangeArrowheads="1"/>
          </p:cNvSpPr>
          <p:nvPr/>
        </p:nvSpPr>
        <p:spPr bwMode="auto">
          <a:xfrm>
            <a:off x="1811338" y="45862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E</a:t>
            </a:r>
          </a:p>
        </p:txBody>
      </p:sp>
      <p:sp>
        <p:nvSpPr>
          <p:cNvPr id="381014" name="Rectangle 86"/>
          <p:cNvSpPr>
            <a:spLocks noChangeArrowheads="1"/>
          </p:cNvSpPr>
          <p:nvPr/>
        </p:nvSpPr>
        <p:spPr bwMode="auto">
          <a:xfrm>
            <a:off x="1525588" y="1600200"/>
            <a:ext cx="7315200"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b="1">
                <a:solidFill>
                  <a:schemeClr val="accent2"/>
                </a:solidFill>
                <a:cs typeface="Times New Roman" pitchFamily="18" charset="0"/>
              </a:rPr>
              <a:t>Edge</a:t>
            </a:r>
            <a:r>
              <a:rPr lang="en-US" sz="2000">
                <a:solidFill>
                  <a:schemeClr val="accent2"/>
                </a:solidFill>
                <a:cs typeface="Times New Roman" pitchFamily="18" charset="0"/>
              </a:rPr>
              <a:t>: A link from the parent to a child node is referred to as an edge. </a:t>
            </a:r>
          </a:p>
        </p:txBody>
      </p:sp>
      <p:sp>
        <p:nvSpPr>
          <p:cNvPr id="381016" name="Line 88"/>
          <p:cNvSpPr>
            <a:spLocks noChangeShapeType="1"/>
          </p:cNvSpPr>
          <p:nvPr/>
        </p:nvSpPr>
        <p:spPr bwMode="auto">
          <a:xfrm>
            <a:off x="1981200" y="4114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17" name="Text Box 89"/>
          <p:cNvSpPr txBox="1">
            <a:spLocks noChangeArrowheads="1"/>
          </p:cNvSpPr>
          <p:nvPr/>
        </p:nvSpPr>
        <p:spPr bwMode="auto">
          <a:xfrm>
            <a:off x="1244600" y="393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accent2"/>
                </a:solidFill>
              </a:rPr>
              <a:t>Edge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80932"/>
                                        </p:tgtEl>
                                        <p:attrNameLst>
                                          <p:attrName>style.visibility</p:attrName>
                                        </p:attrNameLst>
                                      </p:cBhvr>
                                      <p:to>
                                        <p:strVal val="visible"/>
                                      </p:to>
                                    </p:set>
                                    <p:animEffect transition="in" filter="dissolve">
                                      <p:cBhvr>
                                        <p:cTn id="7" dur="500"/>
                                        <p:tgtEl>
                                          <p:spTgt spid="380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0972"/>
                                        </p:tgtEl>
                                        <p:attrNameLst>
                                          <p:attrName>style.visibility</p:attrName>
                                        </p:attrNameLst>
                                      </p:cBhvr>
                                      <p:to>
                                        <p:strVal val="visible"/>
                                      </p:to>
                                    </p:set>
                                    <p:animEffect transition="in" filter="dissolve">
                                      <p:cBhvr>
                                        <p:cTn id="12" dur="500"/>
                                        <p:tgtEl>
                                          <p:spTgt spid="380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grpId="1" nodeType="clickEffect">
                                  <p:stCondLst>
                                    <p:cond delay="0"/>
                                  </p:stCondLst>
                                  <p:childTnLst>
                                    <p:animEffect transition="out" filter="dissolve">
                                      <p:cBhvr>
                                        <p:cTn id="16" dur="500"/>
                                        <p:tgtEl>
                                          <p:spTgt spid="380932"/>
                                        </p:tgtEl>
                                      </p:cBhvr>
                                    </p:animEffect>
                                    <p:set>
                                      <p:cBhvr>
                                        <p:cTn id="17" dur="1" fill="hold">
                                          <p:stCondLst>
                                            <p:cond delay="499"/>
                                          </p:stCondLst>
                                        </p:cTn>
                                        <p:tgtEl>
                                          <p:spTgt spid="380932"/>
                                        </p:tgtEl>
                                        <p:attrNameLst>
                                          <p:attrName>style.visibility</p:attrName>
                                        </p:attrNameLst>
                                      </p:cBhvr>
                                      <p:to>
                                        <p:strVal val="hidden"/>
                                      </p:to>
                                    </p:set>
                                  </p:childTnLst>
                                </p:cTn>
                              </p:par>
                              <p:par>
                                <p:cTn id="18" presetID="9" presetClass="exit" presetSubtype="0" fill="hold" grpId="1" nodeType="withEffect">
                                  <p:stCondLst>
                                    <p:cond delay="0"/>
                                  </p:stCondLst>
                                  <p:childTnLst>
                                    <p:animEffect transition="out" filter="dissolve">
                                      <p:cBhvr>
                                        <p:cTn id="19" dur="500"/>
                                        <p:tgtEl>
                                          <p:spTgt spid="380972"/>
                                        </p:tgtEl>
                                      </p:cBhvr>
                                    </p:animEffect>
                                    <p:set>
                                      <p:cBhvr>
                                        <p:cTn id="20" dur="1" fill="hold">
                                          <p:stCondLst>
                                            <p:cond delay="499"/>
                                          </p:stCondLst>
                                        </p:cTn>
                                        <p:tgtEl>
                                          <p:spTgt spid="380972"/>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381014"/>
                                        </p:tgtEl>
                                        <p:attrNameLst>
                                          <p:attrName>style.visibility</p:attrName>
                                        </p:attrNameLst>
                                      </p:cBhvr>
                                      <p:to>
                                        <p:strVal val="visible"/>
                                      </p:to>
                                    </p:set>
                                    <p:animEffect transition="in" filter="dissolve">
                                      <p:cBhvr>
                                        <p:cTn id="23" dur="500"/>
                                        <p:tgtEl>
                                          <p:spTgt spid="38101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81016"/>
                                        </p:tgtEl>
                                        <p:attrNameLst>
                                          <p:attrName>style.visibility</p:attrName>
                                        </p:attrNameLst>
                                      </p:cBhvr>
                                      <p:to>
                                        <p:strVal val="visible"/>
                                      </p:to>
                                    </p:set>
                                    <p:animEffect transition="in" filter="dissolve">
                                      <p:cBhvr>
                                        <p:cTn id="28" dur="500"/>
                                        <p:tgtEl>
                                          <p:spTgt spid="38101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1017"/>
                                        </p:tgtEl>
                                        <p:attrNameLst>
                                          <p:attrName>style.visibility</p:attrName>
                                        </p:attrNameLst>
                                      </p:cBhvr>
                                      <p:to>
                                        <p:strVal val="visible"/>
                                      </p:to>
                                    </p:set>
                                    <p:animEffect transition="in" filter="dissolve">
                                      <p:cBhvr>
                                        <p:cTn id="31" dur="500"/>
                                        <p:tgtEl>
                                          <p:spTgt spid="381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2" grpId="0"/>
      <p:bldP spid="380932" grpId="1"/>
      <p:bldP spid="380972" grpId="0"/>
      <p:bldP spid="380972" grpId="1"/>
      <p:bldP spid="381016" grpId="0" animBg="1"/>
      <p:bldP spid="38101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76" name="Text Box 80"/>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a:t>
            </a:r>
          </a:p>
        </p:txBody>
      </p:sp>
      <p:sp>
        <p:nvSpPr>
          <p:cNvPr id="260177" name="Text Box 81"/>
          <p:cNvSpPr txBox="1">
            <a:spLocks noChangeArrowheads="1"/>
          </p:cNvSpPr>
          <p:nvPr/>
        </p:nvSpPr>
        <p:spPr bwMode="auto">
          <a:xfrm>
            <a:off x="5257800" y="11430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Allocate memory for the new node.</a:t>
            </a:r>
          </a:p>
          <a:p>
            <a:pPr>
              <a:buFontTx/>
              <a:buAutoNum type="arabicPeriod"/>
            </a:pPr>
            <a:endParaRPr lang="en-US" sz="1200">
              <a:solidFill>
                <a:schemeClr val="accent2"/>
              </a:solidFill>
            </a:endParaRPr>
          </a:p>
          <a:p>
            <a:pPr>
              <a:buFontTx/>
              <a:buAutoNum type="arabicPeriod"/>
            </a:pPr>
            <a:r>
              <a:rPr lang="en-US" sz="1200">
                <a:solidFill>
                  <a:schemeClr val="accent2"/>
                </a:solidFill>
              </a:rPr>
              <a:t>Assign value to the data field of new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the left and right child of the new node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Locate the node which will be the parent of the node to be inserted. Mark it as parent.</a:t>
            </a:r>
          </a:p>
          <a:p>
            <a:pPr>
              <a:buFontTx/>
              <a:buAutoNum type="arabicPeriod"/>
            </a:pPr>
            <a:endParaRPr lang="en-US" sz="1200">
              <a:solidFill>
                <a:srgbClr val="CC0000"/>
              </a:solidFill>
            </a:endParaRPr>
          </a:p>
          <a:p>
            <a:pPr>
              <a:buFontTx/>
              <a:buAutoNum type="arabicPeriod"/>
            </a:pPr>
            <a:r>
              <a:rPr lang="en-US" sz="1200">
                <a:solidFill>
                  <a:srgbClr val="CC0000"/>
                </a:solidFill>
              </a:rPr>
              <a:t>If parent is NULL (Tree is empty):</a:t>
            </a:r>
          </a:p>
          <a:p>
            <a:pPr>
              <a:buFontTx/>
              <a:buAutoNum type="arabicPeriod"/>
            </a:pPr>
            <a:endParaRPr lang="en-US" sz="1200">
              <a:solidFill>
                <a:srgbClr val="CC0000"/>
              </a:solidFill>
            </a:endParaRPr>
          </a:p>
          <a:p>
            <a:pPr lvl="1">
              <a:buFontTx/>
              <a:buAutoNum type="alphaLcPeriod"/>
            </a:pPr>
            <a:r>
              <a:rPr lang="en-US" sz="1200">
                <a:solidFill>
                  <a:schemeClr val="accent2"/>
                </a:solidFill>
              </a:rPr>
              <a:t>Mark the new node as ROOT</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new node is less than that of parent:</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the left child of parent point to the new node</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the new node is greater than that of the parent:</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the right child of parent point to the new node</a:t>
            </a:r>
          </a:p>
          <a:p>
            <a:pPr lvl="1">
              <a:buFontTx/>
              <a:buAutoNum type="alphaLcPeriod"/>
            </a:pPr>
            <a:r>
              <a:rPr lang="en-US" sz="1200">
                <a:solidFill>
                  <a:schemeClr val="accent2"/>
                </a:solidFill>
              </a:rPr>
              <a:t>Exit</a:t>
            </a:r>
          </a:p>
        </p:txBody>
      </p:sp>
      <p:sp>
        <p:nvSpPr>
          <p:cNvPr id="260236" name="Rectangle 140"/>
          <p:cNvSpPr>
            <a:spLocks noChangeArrowheads="1"/>
          </p:cNvSpPr>
          <p:nvPr/>
        </p:nvSpPr>
        <p:spPr bwMode="auto">
          <a:xfrm>
            <a:off x="1600200" y="573722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37" name="Line 141"/>
          <p:cNvSpPr>
            <a:spLocks noChangeShapeType="1"/>
          </p:cNvSpPr>
          <p:nvPr/>
        </p:nvSpPr>
        <p:spPr bwMode="auto">
          <a:xfrm>
            <a:off x="2057400" y="57372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38" name="Line 142"/>
          <p:cNvSpPr>
            <a:spLocks noChangeShapeType="1"/>
          </p:cNvSpPr>
          <p:nvPr/>
        </p:nvSpPr>
        <p:spPr bwMode="auto">
          <a:xfrm>
            <a:off x="1752600" y="57372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39" name="Text Box 143"/>
          <p:cNvSpPr txBox="1">
            <a:spLocks noChangeArrowheads="1"/>
          </p:cNvSpPr>
          <p:nvPr/>
        </p:nvSpPr>
        <p:spPr bwMode="auto">
          <a:xfrm>
            <a:off x="1752600" y="573722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55</a:t>
            </a:r>
          </a:p>
        </p:txBody>
      </p:sp>
      <p:sp>
        <p:nvSpPr>
          <p:cNvPr id="260240" name="Rectangle 144" descr="Dark downward diagonal"/>
          <p:cNvSpPr>
            <a:spLocks noChangeArrowheads="1"/>
          </p:cNvSpPr>
          <p:nvPr/>
        </p:nvSpPr>
        <p:spPr bwMode="auto">
          <a:xfrm>
            <a:off x="1600200" y="573722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41" name="Rectangle 145" descr="Dark downward diagonal"/>
          <p:cNvSpPr>
            <a:spLocks noChangeArrowheads="1"/>
          </p:cNvSpPr>
          <p:nvPr/>
        </p:nvSpPr>
        <p:spPr bwMode="auto">
          <a:xfrm>
            <a:off x="2057400" y="573722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44" name="Text Box 148"/>
          <p:cNvSpPr txBox="1">
            <a:spLocks noChangeArrowheads="1"/>
          </p:cNvSpPr>
          <p:nvPr/>
        </p:nvSpPr>
        <p:spPr bwMode="auto">
          <a:xfrm>
            <a:off x="4921250" y="53578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260245" name="Line 149"/>
          <p:cNvSpPr>
            <a:spLocks noChangeShapeType="1"/>
          </p:cNvSpPr>
          <p:nvPr/>
        </p:nvSpPr>
        <p:spPr bwMode="auto">
          <a:xfrm>
            <a:off x="4038600" y="497681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46" name="Line 150"/>
          <p:cNvSpPr>
            <a:spLocks noChangeShapeType="1"/>
          </p:cNvSpPr>
          <p:nvPr/>
        </p:nvSpPr>
        <p:spPr bwMode="auto">
          <a:xfrm flipH="1">
            <a:off x="25908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47" name="Line 151"/>
          <p:cNvSpPr>
            <a:spLocks noChangeShapeType="1"/>
          </p:cNvSpPr>
          <p:nvPr/>
        </p:nvSpPr>
        <p:spPr bwMode="auto">
          <a:xfrm flipH="1">
            <a:off x="3200400" y="520541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48" name="Line 152"/>
          <p:cNvSpPr>
            <a:spLocks noChangeShapeType="1"/>
          </p:cNvSpPr>
          <p:nvPr/>
        </p:nvSpPr>
        <p:spPr bwMode="auto">
          <a:xfrm flipH="1">
            <a:off x="990600" y="444341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49" name="Line 153"/>
          <p:cNvSpPr>
            <a:spLocks noChangeShapeType="1"/>
          </p:cNvSpPr>
          <p:nvPr/>
        </p:nvSpPr>
        <p:spPr bwMode="auto">
          <a:xfrm flipH="1">
            <a:off x="1676400" y="360521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50" name="Rectangle 154"/>
          <p:cNvSpPr>
            <a:spLocks noChangeArrowheads="1"/>
          </p:cNvSpPr>
          <p:nvPr/>
        </p:nvSpPr>
        <p:spPr bwMode="auto">
          <a:xfrm>
            <a:off x="2133600" y="33004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51" name="Line 155"/>
          <p:cNvSpPr>
            <a:spLocks noChangeShapeType="1"/>
          </p:cNvSpPr>
          <p:nvPr/>
        </p:nvSpPr>
        <p:spPr bwMode="auto">
          <a:xfrm>
            <a:off x="2743200" y="360521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52" name="Rectangle 156"/>
          <p:cNvSpPr>
            <a:spLocks noChangeArrowheads="1"/>
          </p:cNvSpPr>
          <p:nvPr/>
        </p:nvSpPr>
        <p:spPr bwMode="auto">
          <a:xfrm>
            <a:off x="2895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53" name="Rectangle 157"/>
          <p:cNvSpPr>
            <a:spLocks noChangeArrowheads="1"/>
          </p:cNvSpPr>
          <p:nvPr/>
        </p:nvSpPr>
        <p:spPr bwMode="auto">
          <a:xfrm>
            <a:off x="3621088"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54" name="Rectangle 158"/>
          <p:cNvSpPr>
            <a:spLocks noChangeArrowheads="1"/>
          </p:cNvSpPr>
          <p:nvPr/>
        </p:nvSpPr>
        <p:spPr bwMode="auto">
          <a:xfrm>
            <a:off x="2895600"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55" name="Line 159"/>
          <p:cNvSpPr>
            <a:spLocks noChangeShapeType="1"/>
          </p:cNvSpPr>
          <p:nvPr/>
        </p:nvSpPr>
        <p:spPr bwMode="auto">
          <a:xfrm>
            <a:off x="35052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56" name="Rectangle 160"/>
          <p:cNvSpPr>
            <a:spLocks noChangeArrowheads="1"/>
          </p:cNvSpPr>
          <p:nvPr/>
        </p:nvSpPr>
        <p:spPr bwMode="auto">
          <a:xfrm>
            <a:off x="4419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57" name="Rectangle 161"/>
          <p:cNvSpPr>
            <a:spLocks noChangeArrowheads="1"/>
          </p:cNvSpPr>
          <p:nvPr/>
        </p:nvSpPr>
        <p:spPr bwMode="auto">
          <a:xfrm>
            <a:off x="22860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58" name="Rectangle 162"/>
          <p:cNvSpPr>
            <a:spLocks noChangeArrowheads="1"/>
          </p:cNvSpPr>
          <p:nvPr/>
        </p:nvSpPr>
        <p:spPr bwMode="auto">
          <a:xfrm>
            <a:off x="1335088"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59" name="Rectangle 163"/>
          <p:cNvSpPr>
            <a:spLocks noChangeArrowheads="1"/>
          </p:cNvSpPr>
          <p:nvPr/>
        </p:nvSpPr>
        <p:spPr bwMode="auto">
          <a:xfrm>
            <a:off x="6096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60" name="Text Box 164"/>
          <p:cNvSpPr txBox="1">
            <a:spLocks noChangeArrowheads="1"/>
          </p:cNvSpPr>
          <p:nvPr/>
        </p:nvSpPr>
        <p:spPr bwMode="auto">
          <a:xfrm>
            <a:off x="2286000" y="33004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260261" name="Text Box 165"/>
          <p:cNvSpPr txBox="1">
            <a:spLocks noChangeArrowheads="1"/>
          </p:cNvSpPr>
          <p:nvPr/>
        </p:nvSpPr>
        <p:spPr bwMode="auto">
          <a:xfrm>
            <a:off x="3048000"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260262" name="Text Box 166"/>
          <p:cNvSpPr txBox="1">
            <a:spLocks noChangeArrowheads="1"/>
          </p:cNvSpPr>
          <p:nvPr/>
        </p:nvSpPr>
        <p:spPr bwMode="auto">
          <a:xfrm>
            <a:off x="24384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260263" name="Text Box 167"/>
          <p:cNvSpPr txBox="1">
            <a:spLocks noChangeArrowheads="1"/>
          </p:cNvSpPr>
          <p:nvPr/>
        </p:nvSpPr>
        <p:spPr bwMode="auto">
          <a:xfrm>
            <a:off x="3773488"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260264" name="Line 168"/>
          <p:cNvSpPr>
            <a:spLocks noChangeShapeType="1"/>
          </p:cNvSpPr>
          <p:nvPr/>
        </p:nvSpPr>
        <p:spPr bwMode="auto">
          <a:xfrm>
            <a:off x="25908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65" name="Line 169"/>
          <p:cNvSpPr>
            <a:spLocks noChangeShapeType="1"/>
          </p:cNvSpPr>
          <p:nvPr/>
        </p:nvSpPr>
        <p:spPr bwMode="auto">
          <a:xfrm>
            <a:off x="22860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66" name="Line 170"/>
          <p:cNvSpPr>
            <a:spLocks noChangeShapeType="1"/>
          </p:cNvSpPr>
          <p:nvPr/>
        </p:nvSpPr>
        <p:spPr bwMode="auto">
          <a:xfrm>
            <a:off x="33528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67" name="Line 171"/>
          <p:cNvSpPr>
            <a:spLocks noChangeShapeType="1"/>
          </p:cNvSpPr>
          <p:nvPr/>
        </p:nvSpPr>
        <p:spPr bwMode="auto">
          <a:xfrm>
            <a:off x="30480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68" name="Line 172"/>
          <p:cNvSpPr>
            <a:spLocks noChangeShapeType="1"/>
          </p:cNvSpPr>
          <p:nvPr/>
        </p:nvSpPr>
        <p:spPr bwMode="auto">
          <a:xfrm>
            <a:off x="27432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69" name="Line 173"/>
          <p:cNvSpPr>
            <a:spLocks noChangeShapeType="1"/>
          </p:cNvSpPr>
          <p:nvPr/>
        </p:nvSpPr>
        <p:spPr bwMode="auto">
          <a:xfrm>
            <a:off x="24384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70" name="Line 174"/>
          <p:cNvSpPr>
            <a:spLocks noChangeShapeType="1"/>
          </p:cNvSpPr>
          <p:nvPr/>
        </p:nvSpPr>
        <p:spPr bwMode="auto">
          <a:xfrm>
            <a:off x="40782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71" name="Line 175"/>
          <p:cNvSpPr>
            <a:spLocks noChangeShapeType="1"/>
          </p:cNvSpPr>
          <p:nvPr/>
        </p:nvSpPr>
        <p:spPr bwMode="auto">
          <a:xfrm>
            <a:off x="37734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72" name="Line 176"/>
          <p:cNvSpPr>
            <a:spLocks noChangeShapeType="1"/>
          </p:cNvSpPr>
          <p:nvPr/>
        </p:nvSpPr>
        <p:spPr bwMode="auto">
          <a:xfrm>
            <a:off x="4876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73" name="Line 177"/>
          <p:cNvSpPr>
            <a:spLocks noChangeShapeType="1"/>
          </p:cNvSpPr>
          <p:nvPr/>
        </p:nvSpPr>
        <p:spPr bwMode="auto">
          <a:xfrm>
            <a:off x="4572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74" name="Line 178"/>
          <p:cNvSpPr>
            <a:spLocks noChangeShapeType="1"/>
          </p:cNvSpPr>
          <p:nvPr/>
        </p:nvSpPr>
        <p:spPr bwMode="auto">
          <a:xfrm>
            <a:off x="3352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75" name="Line 179"/>
          <p:cNvSpPr>
            <a:spLocks noChangeShapeType="1"/>
          </p:cNvSpPr>
          <p:nvPr/>
        </p:nvSpPr>
        <p:spPr bwMode="auto">
          <a:xfrm>
            <a:off x="3048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76" name="Line 180"/>
          <p:cNvSpPr>
            <a:spLocks noChangeShapeType="1"/>
          </p:cNvSpPr>
          <p:nvPr/>
        </p:nvSpPr>
        <p:spPr bwMode="auto">
          <a:xfrm>
            <a:off x="17922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77" name="Line 181"/>
          <p:cNvSpPr>
            <a:spLocks noChangeShapeType="1"/>
          </p:cNvSpPr>
          <p:nvPr/>
        </p:nvSpPr>
        <p:spPr bwMode="auto">
          <a:xfrm>
            <a:off x="14874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78" name="Line 182"/>
          <p:cNvSpPr>
            <a:spLocks noChangeShapeType="1"/>
          </p:cNvSpPr>
          <p:nvPr/>
        </p:nvSpPr>
        <p:spPr bwMode="auto">
          <a:xfrm>
            <a:off x="10668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79" name="Line 183"/>
          <p:cNvSpPr>
            <a:spLocks noChangeShapeType="1"/>
          </p:cNvSpPr>
          <p:nvPr/>
        </p:nvSpPr>
        <p:spPr bwMode="auto">
          <a:xfrm>
            <a:off x="7620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280" name="Rectangle 184" descr="Dark downward diagonal"/>
          <p:cNvSpPr>
            <a:spLocks noChangeArrowheads="1"/>
          </p:cNvSpPr>
          <p:nvPr/>
        </p:nvSpPr>
        <p:spPr bwMode="auto">
          <a:xfrm>
            <a:off x="4876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81" name="Rectangle 185" descr="Dark downward diagonal"/>
          <p:cNvSpPr>
            <a:spLocks noChangeArrowheads="1"/>
          </p:cNvSpPr>
          <p:nvPr/>
        </p:nvSpPr>
        <p:spPr bwMode="auto">
          <a:xfrm>
            <a:off x="44196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82" name="Rectangle 186" descr="Dark downward diagonal"/>
          <p:cNvSpPr>
            <a:spLocks noChangeArrowheads="1"/>
          </p:cNvSpPr>
          <p:nvPr/>
        </p:nvSpPr>
        <p:spPr bwMode="auto">
          <a:xfrm>
            <a:off x="3352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83" name="Rectangle 187" descr="Dark downward diagonal"/>
          <p:cNvSpPr>
            <a:spLocks noChangeArrowheads="1"/>
          </p:cNvSpPr>
          <p:nvPr/>
        </p:nvSpPr>
        <p:spPr bwMode="auto">
          <a:xfrm>
            <a:off x="22860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84" name="Rectangle 188" descr="Dark downward diagonal"/>
          <p:cNvSpPr>
            <a:spLocks noChangeArrowheads="1"/>
          </p:cNvSpPr>
          <p:nvPr/>
        </p:nvSpPr>
        <p:spPr bwMode="auto">
          <a:xfrm>
            <a:off x="27432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85" name="Rectangle 189" descr="Dark downward diagonal"/>
          <p:cNvSpPr>
            <a:spLocks noChangeArrowheads="1"/>
          </p:cNvSpPr>
          <p:nvPr/>
        </p:nvSpPr>
        <p:spPr bwMode="auto">
          <a:xfrm>
            <a:off x="1792288" y="4138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86" name="Rectangle 190" descr="Dark downward diagonal"/>
          <p:cNvSpPr>
            <a:spLocks noChangeArrowheads="1"/>
          </p:cNvSpPr>
          <p:nvPr/>
        </p:nvSpPr>
        <p:spPr bwMode="auto">
          <a:xfrm>
            <a:off x="6096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87" name="Rectangle 191" descr="Dark downward diagonal"/>
          <p:cNvSpPr>
            <a:spLocks noChangeArrowheads="1"/>
          </p:cNvSpPr>
          <p:nvPr/>
        </p:nvSpPr>
        <p:spPr bwMode="auto">
          <a:xfrm>
            <a:off x="10668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288" name="Text Box 192"/>
          <p:cNvSpPr txBox="1">
            <a:spLocks noChangeArrowheads="1"/>
          </p:cNvSpPr>
          <p:nvPr/>
        </p:nvSpPr>
        <p:spPr bwMode="auto">
          <a:xfrm>
            <a:off x="7620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260289" name="Text Box 193"/>
          <p:cNvSpPr txBox="1">
            <a:spLocks noChangeArrowheads="1"/>
          </p:cNvSpPr>
          <p:nvPr/>
        </p:nvSpPr>
        <p:spPr bwMode="auto">
          <a:xfrm>
            <a:off x="4572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260290" name="Text Box 194"/>
          <p:cNvSpPr txBox="1">
            <a:spLocks noChangeArrowheads="1"/>
          </p:cNvSpPr>
          <p:nvPr/>
        </p:nvSpPr>
        <p:spPr bwMode="auto">
          <a:xfrm>
            <a:off x="3048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260291" name="Text Box 195"/>
          <p:cNvSpPr txBox="1">
            <a:spLocks noChangeArrowheads="1"/>
          </p:cNvSpPr>
          <p:nvPr/>
        </p:nvSpPr>
        <p:spPr bwMode="auto">
          <a:xfrm>
            <a:off x="1487488"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260292" name="Text Box 196"/>
          <p:cNvSpPr txBox="1">
            <a:spLocks noChangeArrowheads="1"/>
          </p:cNvSpPr>
          <p:nvPr/>
        </p:nvSpPr>
        <p:spPr bwMode="auto">
          <a:xfrm>
            <a:off x="2855913" y="55864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0293" name="Text Box 197"/>
          <p:cNvSpPr txBox="1">
            <a:spLocks noChangeArrowheads="1"/>
          </p:cNvSpPr>
          <p:nvPr/>
        </p:nvSpPr>
        <p:spPr bwMode="auto">
          <a:xfrm>
            <a:off x="1295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0294" name="Text Box 198"/>
          <p:cNvSpPr txBox="1">
            <a:spLocks noChangeArrowheads="1"/>
          </p:cNvSpPr>
          <p:nvPr/>
        </p:nvSpPr>
        <p:spPr bwMode="auto">
          <a:xfrm>
            <a:off x="25511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0295" name="Text Box 199"/>
          <p:cNvSpPr txBox="1">
            <a:spLocks noChangeArrowheads="1"/>
          </p:cNvSpPr>
          <p:nvPr/>
        </p:nvSpPr>
        <p:spPr bwMode="auto">
          <a:xfrm>
            <a:off x="20939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0296" name="Text Box 200"/>
          <p:cNvSpPr txBox="1">
            <a:spLocks noChangeArrowheads="1"/>
          </p:cNvSpPr>
          <p:nvPr/>
        </p:nvSpPr>
        <p:spPr bwMode="auto">
          <a:xfrm>
            <a:off x="3313113" y="39862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0297" name="Text Box 201"/>
          <p:cNvSpPr txBox="1">
            <a:spLocks noChangeArrowheads="1"/>
          </p:cNvSpPr>
          <p:nvPr/>
        </p:nvSpPr>
        <p:spPr bwMode="auto">
          <a:xfrm>
            <a:off x="40386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0298" name="Text Box 202"/>
          <p:cNvSpPr txBox="1">
            <a:spLocks noChangeArrowheads="1"/>
          </p:cNvSpPr>
          <p:nvPr/>
        </p:nvSpPr>
        <p:spPr bwMode="auto">
          <a:xfrm>
            <a:off x="35814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0299" name="Text Box 203"/>
          <p:cNvSpPr txBox="1">
            <a:spLocks noChangeArrowheads="1"/>
          </p:cNvSpPr>
          <p:nvPr/>
        </p:nvSpPr>
        <p:spPr bwMode="auto">
          <a:xfrm>
            <a:off x="2819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0300" name="Line 204"/>
          <p:cNvSpPr>
            <a:spLocks noChangeShapeType="1"/>
          </p:cNvSpPr>
          <p:nvPr/>
        </p:nvSpPr>
        <p:spPr bwMode="auto">
          <a:xfrm>
            <a:off x="2514600" y="30718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301" name="Text Box 205"/>
          <p:cNvSpPr txBox="1">
            <a:spLocks noChangeArrowheads="1"/>
          </p:cNvSpPr>
          <p:nvPr/>
        </p:nvSpPr>
        <p:spPr bwMode="auto">
          <a:xfrm>
            <a:off x="2362200" y="284321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260302" name="Text Box 206"/>
          <p:cNvSpPr txBox="1">
            <a:spLocks noChangeArrowheads="1"/>
          </p:cNvSpPr>
          <p:nvPr/>
        </p:nvSpPr>
        <p:spPr bwMode="auto">
          <a:xfrm>
            <a:off x="1943100" y="4394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260303" name="Line 207"/>
          <p:cNvSpPr>
            <a:spLocks noChangeShapeType="1"/>
          </p:cNvSpPr>
          <p:nvPr/>
        </p:nvSpPr>
        <p:spPr bwMode="auto">
          <a:xfrm>
            <a:off x="2374900" y="46609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9" name="Text Box 5"/>
          <p:cNvSpPr txBox="1">
            <a:spLocks noChangeArrowheads="1"/>
          </p:cNvSpPr>
          <p:nvPr/>
        </p:nvSpPr>
        <p:spPr bwMode="auto">
          <a:xfrm>
            <a:off x="5149850" y="47244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262225" name="Text Box 81"/>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a:t>
            </a:r>
          </a:p>
        </p:txBody>
      </p:sp>
      <p:sp>
        <p:nvSpPr>
          <p:cNvPr id="262226" name="Text Box 82"/>
          <p:cNvSpPr txBox="1">
            <a:spLocks noChangeArrowheads="1"/>
          </p:cNvSpPr>
          <p:nvPr/>
        </p:nvSpPr>
        <p:spPr bwMode="auto">
          <a:xfrm>
            <a:off x="5257800" y="11430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Allocate memory for the new node.</a:t>
            </a:r>
          </a:p>
          <a:p>
            <a:pPr>
              <a:buFontTx/>
              <a:buAutoNum type="arabicPeriod"/>
            </a:pPr>
            <a:endParaRPr lang="en-US" sz="1200">
              <a:solidFill>
                <a:schemeClr val="accent2"/>
              </a:solidFill>
            </a:endParaRPr>
          </a:p>
          <a:p>
            <a:pPr>
              <a:buFontTx/>
              <a:buAutoNum type="arabicPeriod"/>
            </a:pPr>
            <a:r>
              <a:rPr lang="en-US" sz="1200">
                <a:solidFill>
                  <a:schemeClr val="accent2"/>
                </a:solidFill>
              </a:rPr>
              <a:t>Assign value to the data field of new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the left and right child of the new node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Locate the node which will be the parent of the node to be inserted. Mark it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parent is NULL (Tree is empty):</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Mark the new node as ROOT</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rgbClr val="CC0000"/>
                </a:solidFill>
              </a:rPr>
              <a:t>If the value in the data field of new node is less than that of parent:</a:t>
            </a:r>
          </a:p>
          <a:p>
            <a:pPr>
              <a:buFontTx/>
              <a:buAutoNum type="arabicPeriod"/>
            </a:pPr>
            <a:endParaRPr lang="en-US" sz="1200">
              <a:solidFill>
                <a:srgbClr val="CC0000"/>
              </a:solidFill>
            </a:endParaRPr>
          </a:p>
          <a:p>
            <a:pPr lvl="1">
              <a:buFontTx/>
              <a:buAutoNum type="alphaLcPeriod"/>
            </a:pPr>
            <a:r>
              <a:rPr lang="en-US" sz="1200">
                <a:solidFill>
                  <a:schemeClr val="accent2"/>
                </a:solidFill>
              </a:rPr>
              <a:t>Make the left child of parent point to the new node</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the new node is greater than that of the parent:</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the right child of parent point to the new node</a:t>
            </a:r>
          </a:p>
          <a:p>
            <a:pPr lvl="1">
              <a:buFontTx/>
              <a:buAutoNum type="alphaLcPeriod"/>
            </a:pPr>
            <a:r>
              <a:rPr lang="en-US" sz="1200">
                <a:solidFill>
                  <a:schemeClr val="accent2"/>
                </a:solidFill>
              </a:rPr>
              <a:t>Exit</a:t>
            </a:r>
          </a:p>
        </p:txBody>
      </p:sp>
      <p:sp>
        <p:nvSpPr>
          <p:cNvPr id="262285" name="Rectangle 141"/>
          <p:cNvSpPr>
            <a:spLocks noChangeArrowheads="1"/>
          </p:cNvSpPr>
          <p:nvPr/>
        </p:nvSpPr>
        <p:spPr bwMode="auto">
          <a:xfrm>
            <a:off x="1600200" y="573722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286" name="Line 142"/>
          <p:cNvSpPr>
            <a:spLocks noChangeShapeType="1"/>
          </p:cNvSpPr>
          <p:nvPr/>
        </p:nvSpPr>
        <p:spPr bwMode="auto">
          <a:xfrm>
            <a:off x="2057400" y="57372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287" name="Line 143"/>
          <p:cNvSpPr>
            <a:spLocks noChangeShapeType="1"/>
          </p:cNvSpPr>
          <p:nvPr/>
        </p:nvSpPr>
        <p:spPr bwMode="auto">
          <a:xfrm>
            <a:off x="1752600" y="57372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288" name="Text Box 144"/>
          <p:cNvSpPr txBox="1">
            <a:spLocks noChangeArrowheads="1"/>
          </p:cNvSpPr>
          <p:nvPr/>
        </p:nvSpPr>
        <p:spPr bwMode="auto">
          <a:xfrm>
            <a:off x="1752600" y="573722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55</a:t>
            </a:r>
          </a:p>
        </p:txBody>
      </p:sp>
      <p:sp>
        <p:nvSpPr>
          <p:cNvPr id="262289" name="Rectangle 145" descr="Dark downward diagonal"/>
          <p:cNvSpPr>
            <a:spLocks noChangeArrowheads="1"/>
          </p:cNvSpPr>
          <p:nvPr/>
        </p:nvSpPr>
        <p:spPr bwMode="auto">
          <a:xfrm>
            <a:off x="1600200" y="573722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290" name="Rectangle 146" descr="Dark downward diagonal"/>
          <p:cNvSpPr>
            <a:spLocks noChangeArrowheads="1"/>
          </p:cNvSpPr>
          <p:nvPr/>
        </p:nvSpPr>
        <p:spPr bwMode="auto">
          <a:xfrm>
            <a:off x="2057400" y="573722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51" name="Text Box 207"/>
          <p:cNvSpPr txBox="1">
            <a:spLocks noChangeArrowheads="1"/>
          </p:cNvSpPr>
          <p:nvPr/>
        </p:nvSpPr>
        <p:spPr bwMode="auto">
          <a:xfrm>
            <a:off x="4921250" y="53578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262352" name="Line 208"/>
          <p:cNvSpPr>
            <a:spLocks noChangeShapeType="1"/>
          </p:cNvSpPr>
          <p:nvPr/>
        </p:nvSpPr>
        <p:spPr bwMode="auto">
          <a:xfrm>
            <a:off x="4038600" y="497681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53" name="Line 209"/>
          <p:cNvSpPr>
            <a:spLocks noChangeShapeType="1"/>
          </p:cNvSpPr>
          <p:nvPr/>
        </p:nvSpPr>
        <p:spPr bwMode="auto">
          <a:xfrm flipH="1">
            <a:off x="25908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54" name="Line 210"/>
          <p:cNvSpPr>
            <a:spLocks noChangeShapeType="1"/>
          </p:cNvSpPr>
          <p:nvPr/>
        </p:nvSpPr>
        <p:spPr bwMode="auto">
          <a:xfrm flipH="1">
            <a:off x="3200400" y="520541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55" name="Line 211"/>
          <p:cNvSpPr>
            <a:spLocks noChangeShapeType="1"/>
          </p:cNvSpPr>
          <p:nvPr/>
        </p:nvSpPr>
        <p:spPr bwMode="auto">
          <a:xfrm flipH="1">
            <a:off x="990600" y="444341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56" name="Line 212"/>
          <p:cNvSpPr>
            <a:spLocks noChangeShapeType="1"/>
          </p:cNvSpPr>
          <p:nvPr/>
        </p:nvSpPr>
        <p:spPr bwMode="auto">
          <a:xfrm flipH="1">
            <a:off x="1676400" y="360521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57" name="Rectangle 213"/>
          <p:cNvSpPr>
            <a:spLocks noChangeArrowheads="1"/>
          </p:cNvSpPr>
          <p:nvPr/>
        </p:nvSpPr>
        <p:spPr bwMode="auto">
          <a:xfrm>
            <a:off x="2133600" y="33004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58" name="Line 214"/>
          <p:cNvSpPr>
            <a:spLocks noChangeShapeType="1"/>
          </p:cNvSpPr>
          <p:nvPr/>
        </p:nvSpPr>
        <p:spPr bwMode="auto">
          <a:xfrm>
            <a:off x="2743200" y="360521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59" name="Rectangle 215"/>
          <p:cNvSpPr>
            <a:spLocks noChangeArrowheads="1"/>
          </p:cNvSpPr>
          <p:nvPr/>
        </p:nvSpPr>
        <p:spPr bwMode="auto">
          <a:xfrm>
            <a:off x="2895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60" name="Rectangle 216"/>
          <p:cNvSpPr>
            <a:spLocks noChangeArrowheads="1"/>
          </p:cNvSpPr>
          <p:nvPr/>
        </p:nvSpPr>
        <p:spPr bwMode="auto">
          <a:xfrm>
            <a:off x="3621088"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61" name="Rectangle 217"/>
          <p:cNvSpPr>
            <a:spLocks noChangeArrowheads="1"/>
          </p:cNvSpPr>
          <p:nvPr/>
        </p:nvSpPr>
        <p:spPr bwMode="auto">
          <a:xfrm>
            <a:off x="2895600"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62" name="Line 218"/>
          <p:cNvSpPr>
            <a:spLocks noChangeShapeType="1"/>
          </p:cNvSpPr>
          <p:nvPr/>
        </p:nvSpPr>
        <p:spPr bwMode="auto">
          <a:xfrm>
            <a:off x="35052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63" name="Rectangle 219"/>
          <p:cNvSpPr>
            <a:spLocks noChangeArrowheads="1"/>
          </p:cNvSpPr>
          <p:nvPr/>
        </p:nvSpPr>
        <p:spPr bwMode="auto">
          <a:xfrm>
            <a:off x="4419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64" name="Rectangle 220"/>
          <p:cNvSpPr>
            <a:spLocks noChangeArrowheads="1"/>
          </p:cNvSpPr>
          <p:nvPr/>
        </p:nvSpPr>
        <p:spPr bwMode="auto">
          <a:xfrm>
            <a:off x="22860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65" name="Rectangle 221"/>
          <p:cNvSpPr>
            <a:spLocks noChangeArrowheads="1"/>
          </p:cNvSpPr>
          <p:nvPr/>
        </p:nvSpPr>
        <p:spPr bwMode="auto">
          <a:xfrm>
            <a:off x="1335088"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66" name="Rectangle 222"/>
          <p:cNvSpPr>
            <a:spLocks noChangeArrowheads="1"/>
          </p:cNvSpPr>
          <p:nvPr/>
        </p:nvSpPr>
        <p:spPr bwMode="auto">
          <a:xfrm>
            <a:off x="6096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67" name="Text Box 223"/>
          <p:cNvSpPr txBox="1">
            <a:spLocks noChangeArrowheads="1"/>
          </p:cNvSpPr>
          <p:nvPr/>
        </p:nvSpPr>
        <p:spPr bwMode="auto">
          <a:xfrm>
            <a:off x="2286000" y="33004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262368" name="Text Box 224"/>
          <p:cNvSpPr txBox="1">
            <a:spLocks noChangeArrowheads="1"/>
          </p:cNvSpPr>
          <p:nvPr/>
        </p:nvSpPr>
        <p:spPr bwMode="auto">
          <a:xfrm>
            <a:off x="3048000"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262369" name="Text Box 225"/>
          <p:cNvSpPr txBox="1">
            <a:spLocks noChangeArrowheads="1"/>
          </p:cNvSpPr>
          <p:nvPr/>
        </p:nvSpPr>
        <p:spPr bwMode="auto">
          <a:xfrm>
            <a:off x="24384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262370" name="Text Box 226"/>
          <p:cNvSpPr txBox="1">
            <a:spLocks noChangeArrowheads="1"/>
          </p:cNvSpPr>
          <p:nvPr/>
        </p:nvSpPr>
        <p:spPr bwMode="auto">
          <a:xfrm>
            <a:off x="3773488"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262371" name="Line 227"/>
          <p:cNvSpPr>
            <a:spLocks noChangeShapeType="1"/>
          </p:cNvSpPr>
          <p:nvPr/>
        </p:nvSpPr>
        <p:spPr bwMode="auto">
          <a:xfrm>
            <a:off x="25908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72" name="Line 228"/>
          <p:cNvSpPr>
            <a:spLocks noChangeShapeType="1"/>
          </p:cNvSpPr>
          <p:nvPr/>
        </p:nvSpPr>
        <p:spPr bwMode="auto">
          <a:xfrm>
            <a:off x="22860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73" name="Line 229"/>
          <p:cNvSpPr>
            <a:spLocks noChangeShapeType="1"/>
          </p:cNvSpPr>
          <p:nvPr/>
        </p:nvSpPr>
        <p:spPr bwMode="auto">
          <a:xfrm>
            <a:off x="33528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74" name="Line 230"/>
          <p:cNvSpPr>
            <a:spLocks noChangeShapeType="1"/>
          </p:cNvSpPr>
          <p:nvPr/>
        </p:nvSpPr>
        <p:spPr bwMode="auto">
          <a:xfrm>
            <a:off x="30480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75" name="Line 231"/>
          <p:cNvSpPr>
            <a:spLocks noChangeShapeType="1"/>
          </p:cNvSpPr>
          <p:nvPr/>
        </p:nvSpPr>
        <p:spPr bwMode="auto">
          <a:xfrm>
            <a:off x="27432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76" name="Line 232"/>
          <p:cNvSpPr>
            <a:spLocks noChangeShapeType="1"/>
          </p:cNvSpPr>
          <p:nvPr/>
        </p:nvSpPr>
        <p:spPr bwMode="auto">
          <a:xfrm>
            <a:off x="24384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77" name="Line 233"/>
          <p:cNvSpPr>
            <a:spLocks noChangeShapeType="1"/>
          </p:cNvSpPr>
          <p:nvPr/>
        </p:nvSpPr>
        <p:spPr bwMode="auto">
          <a:xfrm>
            <a:off x="40782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78" name="Line 234"/>
          <p:cNvSpPr>
            <a:spLocks noChangeShapeType="1"/>
          </p:cNvSpPr>
          <p:nvPr/>
        </p:nvSpPr>
        <p:spPr bwMode="auto">
          <a:xfrm>
            <a:off x="37734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79" name="Line 235"/>
          <p:cNvSpPr>
            <a:spLocks noChangeShapeType="1"/>
          </p:cNvSpPr>
          <p:nvPr/>
        </p:nvSpPr>
        <p:spPr bwMode="auto">
          <a:xfrm>
            <a:off x="4876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80" name="Line 236"/>
          <p:cNvSpPr>
            <a:spLocks noChangeShapeType="1"/>
          </p:cNvSpPr>
          <p:nvPr/>
        </p:nvSpPr>
        <p:spPr bwMode="auto">
          <a:xfrm>
            <a:off x="4572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81" name="Line 237"/>
          <p:cNvSpPr>
            <a:spLocks noChangeShapeType="1"/>
          </p:cNvSpPr>
          <p:nvPr/>
        </p:nvSpPr>
        <p:spPr bwMode="auto">
          <a:xfrm>
            <a:off x="3352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82" name="Line 238"/>
          <p:cNvSpPr>
            <a:spLocks noChangeShapeType="1"/>
          </p:cNvSpPr>
          <p:nvPr/>
        </p:nvSpPr>
        <p:spPr bwMode="auto">
          <a:xfrm>
            <a:off x="3048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83" name="Line 239"/>
          <p:cNvSpPr>
            <a:spLocks noChangeShapeType="1"/>
          </p:cNvSpPr>
          <p:nvPr/>
        </p:nvSpPr>
        <p:spPr bwMode="auto">
          <a:xfrm>
            <a:off x="17922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84" name="Line 240"/>
          <p:cNvSpPr>
            <a:spLocks noChangeShapeType="1"/>
          </p:cNvSpPr>
          <p:nvPr/>
        </p:nvSpPr>
        <p:spPr bwMode="auto">
          <a:xfrm>
            <a:off x="14874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85" name="Line 241"/>
          <p:cNvSpPr>
            <a:spLocks noChangeShapeType="1"/>
          </p:cNvSpPr>
          <p:nvPr/>
        </p:nvSpPr>
        <p:spPr bwMode="auto">
          <a:xfrm>
            <a:off x="10668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86" name="Line 242"/>
          <p:cNvSpPr>
            <a:spLocks noChangeShapeType="1"/>
          </p:cNvSpPr>
          <p:nvPr/>
        </p:nvSpPr>
        <p:spPr bwMode="auto">
          <a:xfrm>
            <a:off x="7620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387" name="Rectangle 243" descr="Dark downward diagonal"/>
          <p:cNvSpPr>
            <a:spLocks noChangeArrowheads="1"/>
          </p:cNvSpPr>
          <p:nvPr/>
        </p:nvSpPr>
        <p:spPr bwMode="auto">
          <a:xfrm>
            <a:off x="4876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88" name="Rectangle 244" descr="Dark downward diagonal"/>
          <p:cNvSpPr>
            <a:spLocks noChangeArrowheads="1"/>
          </p:cNvSpPr>
          <p:nvPr/>
        </p:nvSpPr>
        <p:spPr bwMode="auto">
          <a:xfrm>
            <a:off x="44196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89" name="Rectangle 245" descr="Dark downward diagonal"/>
          <p:cNvSpPr>
            <a:spLocks noChangeArrowheads="1"/>
          </p:cNvSpPr>
          <p:nvPr/>
        </p:nvSpPr>
        <p:spPr bwMode="auto">
          <a:xfrm>
            <a:off x="3352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90" name="Rectangle 246" descr="Dark downward diagonal"/>
          <p:cNvSpPr>
            <a:spLocks noChangeArrowheads="1"/>
          </p:cNvSpPr>
          <p:nvPr/>
        </p:nvSpPr>
        <p:spPr bwMode="auto">
          <a:xfrm>
            <a:off x="22860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91" name="Rectangle 247" descr="Dark downward diagonal"/>
          <p:cNvSpPr>
            <a:spLocks noChangeArrowheads="1"/>
          </p:cNvSpPr>
          <p:nvPr/>
        </p:nvSpPr>
        <p:spPr bwMode="auto">
          <a:xfrm>
            <a:off x="27432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92" name="Rectangle 248" descr="Dark downward diagonal"/>
          <p:cNvSpPr>
            <a:spLocks noChangeArrowheads="1"/>
          </p:cNvSpPr>
          <p:nvPr/>
        </p:nvSpPr>
        <p:spPr bwMode="auto">
          <a:xfrm>
            <a:off x="1792288" y="4138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93" name="Rectangle 249" descr="Dark downward diagonal"/>
          <p:cNvSpPr>
            <a:spLocks noChangeArrowheads="1"/>
          </p:cNvSpPr>
          <p:nvPr/>
        </p:nvSpPr>
        <p:spPr bwMode="auto">
          <a:xfrm>
            <a:off x="6096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94" name="Rectangle 250" descr="Dark downward diagonal"/>
          <p:cNvSpPr>
            <a:spLocks noChangeArrowheads="1"/>
          </p:cNvSpPr>
          <p:nvPr/>
        </p:nvSpPr>
        <p:spPr bwMode="auto">
          <a:xfrm>
            <a:off x="10668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395" name="Text Box 251"/>
          <p:cNvSpPr txBox="1">
            <a:spLocks noChangeArrowheads="1"/>
          </p:cNvSpPr>
          <p:nvPr/>
        </p:nvSpPr>
        <p:spPr bwMode="auto">
          <a:xfrm>
            <a:off x="7620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262396" name="Text Box 252"/>
          <p:cNvSpPr txBox="1">
            <a:spLocks noChangeArrowheads="1"/>
          </p:cNvSpPr>
          <p:nvPr/>
        </p:nvSpPr>
        <p:spPr bwMode="auto">
          <a:xfrm>
            <a:off x="4572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262397" name="Text Box 253"/>
          <p:cNvSpPr txBox="1">
            <a:spLocks noChangeArrowheads="1"/>
          </p:cNvSpPr>
          <p:nvPr/>
        </p:nvSpPr>
        <p:spPr bwMode="auto">
          <a:xfrm>
            <a:off x="3048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262398" name="Text Box 254"/>
          <p:cNvSpPr txBox="1">
            <a:spLocks noChangeArrowheads="1"/>
          </p:cNvSpPr>
          <p:nvPr/>
        </p:nvSpPr>
        <p:spPr bwMode="auto">
          <a:xfrm>
            <a:off x="1487488"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262399" name="Text Box 255"/>
          <p:cNvSpPr txBox="1">
            <a:spLocks noChangeArrowheads="1"/>
          </p:cNvSpPr>
          <p:nvPr/>
        </p:nvSpPr>
        <p:spPr bwMode="auto">
          <a:xfrm>
            <a:off x="2855913" y="55864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2400" name="Text Box 256"/>
          <p:cNvSpPr txBox="1">
            <a:spLocks noChangeArrowheads="1"/>
          </p:cNvSpPr>
          <p:nvPr/>
        </p:nvSpPr>
        <p:spPr bwMode="auto">
          <a:xfrm>
            <a:off x="1295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2401" name="Text Box 257"/>
          <p:cNvSpPr txBox="1">
            <a:spLocks noChangeArrowheads="1"/>
          </p:cNvSpPr>
          <p:nvPr/>
        </p:nvSpPr>
        <p:spPr bwMode="auto">
          <a:xfrm>
            <a:off x="25511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2402" name="Text Box 258"/>
          <p:cNvSpPr txBox="1">
            <a:spLocks noChangeArrowheads="1"/>
          </p:cNvSpPr>
          <p:nvPr/>
        </p:nvSpPr>
        <p:spPr bwMode="auto">
          <a:xfrm>
            <a:off x="20939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2403" name="Text Box 259"/>
          <p:cNvSpPr txBox="1">
            <a:spLocks noChangeArrowheads="1"/>
          </p:cNvSpPr>
          <p:nvPr/>
        </p:nvSpPr>
        <p:spPr bwMode="auto">
          <a:xfrm>
            <a:off x="3313113" y="39862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2404" name="Text Box 260"/>
          <p:cNvSpPr txBox="1">
            <a:spLocks noChangeArrowheads="1"/>
          </p:cNvSpPr>
          <p:nvPr/>
        </p:nvSpPr>
        <p:spPr bwMode="auto">
          <a:xfrm>
            <a:off x="40386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2405" name="Text Box 261"/>
          <p:cNvSpPr txBox="1">
            <a:spLocks noChangeArrowheads="1"/>
          </p:cNvSpPr>
          <p:nvPr/>
        </p:nvSpPr>
        <p:spPr bwMode="auto">
          <a:xfrm>
            <a:off x="35814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2406" name="Text Box 262"/>
          <p:cNvSpPr txBox="1">
            <a:spLocks noChangeArrowheads="1"/>
          </p:cNvSpPr>
          <p:nvPr/>
        </p:nvSpPr>
        <p:spPr bwMode="auto">
          <a:xfrm>
            <a:off x="2819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2407" name="Line 263"/>
          <p:cNvSpPr>
            <a:spLocks noChangeShapeType="1"/>
          </p:cNvSpPr>
          <p:nvPr/>
        </p:nvSpPr>
        <p:spPr bwMode="auto">
          <a:xfrm>
            <a:off x="2514600" y="30718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408" name="Text Box 264"/>
          <p:cNvSpPr txBox="1">
            <a:spLocks noChangeArrowheads="1"/>
          </p:cNvSpPr>
          <p:nvPr/>
        </p:nvSpPr>
        <p:spPr bwMode="auto">
          <a:xfrm>
            <a:off x="2362200" y="284321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262409" name="Text Box 265"/>
          <p:cNvSpPr txBox="1">
            <a:spLocks noChangeArrowheads="1"/>
          </p:cNvSpPr>
          <p:nvPr/>
        </p:nvSpPr>
        <p:spPr bwMode="auto">
          <a:xfrm>
            <a:off x="1943100" y="4394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262410" name="Line 266"/>
          <p:cNvSpPr>
            <a:spLocks noChangeShapeType="1"/>
          </p:cNvSpPr>
          <p:nvPr/>
        </p:nvSpPr>
        <p:spPr bwMode="auto">
          <a:xfrm>
            <a:off x="2374900" y="46609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411" name="Line 219"/>
          <p:cNvSpPr>
            <a:spLocks noChangeShapeType="1"/>
          </p:cNvSpPr>
          <p:nvPr/>
        </p:nvSpPr>
        <p:spPr bwMode="auto">
          <a:xfrm flipH="1">
            <a:off x="1828800" y="5203825"/>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197" name="Text Box 5"/>
          <p:cNvSpPr txBox="1">
            <a:spLocks noChangeArrowheads="1"/>
          </p:cNvSpPr>
          <p:nvPr/>
        </p:nvSpPr>
        <p:spPr bwMode="auto">
          <a:xfrm>
            <a:off x="5149850" y="53562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264277" name="Text Box 85"/>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a:t>
            </a:r>
          </a:p>
        </p:txBody>
      </p:sp>
      <p:sp>
        <p:nvSpPr>
          <p:cNvPr id="264278" name="Text Box 86"/>
          <p:cNvSpPr txBox="1">
            <a:spLocks noChangeArrowheads="1"/>
          </p:cNvSpPr>
          <p:nvPr/>
        </p:nvSpPr>
        <p:spPr bwMode="auto">
          <a:xfrm>
            <a:off x="5257800" y="11430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Allocate memory for the new node.</a:t>
            </a:r>
          </a:p>
          <a:p>
            <a:pPr>
              <a:buFontTx/>
              <a:buAutoNum type="arabicPeriod"/>
            </a:pPr>
            <a:endParaRPr lang="en-US" sz="1200">
              <a:solidFill>
                <a:schemeClr val="accent2"/>
              </a:solidFill>
            </a:endParaRPr>
          </a:p>
          <a:p>
            <a:pPr>
              <a:buFontTx/>
              <a:buAutoNum type="arabicPeriod"/>
            </a:pPr>
            <a:r>
              <a:rPr lang="en-US" sz="1200">
                <a:solidFill>
                  <a:schemeClr val="accent2"/>
                </a:solidFill>
              </a:rPr>
              <a:t>Assign value to the data field of new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the left and right child of the new node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Locate the node which will be the parent of the node to be inserted. Mark it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parent is NULL (Tree is empty):</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Mark the new node as ROOT</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new node is less than that of parent:</a:t>
            </a:r>
          </a:p>
          <a:p>
            <a:pPr>
              <a:buFontTx/>
              <a:buAutoNum type="arabicPeriod"/>
            </a:pPr>
            <a:endParaRPr lang="en-US" sz="1200">
              <a:solidFill>
                <a:schemeClr val="accent2"/>
              </a:solidFill>
            </a:endParaRPr>
          </a:p>
          <a:p>
            <a:pPr lvl="1">
              <a:buFontTx/>
              <a:buAutoNum type="alphaLcPeriod"/>
            </a:pPr>
            <a:r>
              <a:rPr lang="en-US" sz="1200">
                <a:solidFill>
                  <a:srgbClr val="CC0000"/>
                </a:solidFill>
              </a:rPr>
              <a:t>Make the left child of parent point to the new node</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the new node is greater than that of the parent:</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the right child of parent point to the new node</a:t>
            </a:r>
          </a:p>
          <a:p>
            <a:pPr lvl="1">
              <a:buFontTx/>
              <a:buAutoNum type="alphaLcPeriod"/>
            </a:pPr>
            <a:r>
              <a:rPr lang="en-US" sz="1200">
                <a:solidFill>
                  <a:schemeClr val="accent2"/>
                </a:solidFill>
              </a:rPr>
              <a:t>Exit</a:t>
            </a:r>
          </a:p>
        </p:txBody>
      </p:sp>
      <p:sp>
        <p:nvSpPr>
          <p:cNvPr id="264403" name="Rectangle 211"/>
          <p:cNvSpPr>
            <a:spLocks noChangeArrowheads="1"/>
          </p:cNvSpPr>
          <p:nvPr/>
        </p:nvSpPr>
        <p:spPr bwMode="auto">
          <a:xfrm>
            <a:off x="1600200" y="573722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04" name="Line 212"/>
          <p:cNvSpPr>
            <a:spLocks noChangeShapeType="1"/>
          </p:cNvSpPr>
          <p:nvPr/>
        </p:nvSpPr>
        <p:spPr bwMode="auto">
          <a:xfrm>
            <a:off x="2057400" y="57372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05" name="Line 213"/>
          <p:cNvSpPr>
            <a:spLocks noChangeShapeType="1"/>
          </p:cNvSpPr>
          <p:nvPr/>
        </p:nvSpPr>
        <p:spPr bwMode="auto">
          <a:xfrm>
            <a:off x="1752600" y="57372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06" name="Text Box 214"/>
          <p:cNvSpPr txBox="1">
            <a:spLocks noChangeArrowheads="1"/>
          </p:cNvSpPr>
          <p:nvPr/>
        </p:nvSpPr>
        <p:spPr bwMode="auto">
          <a:xfrm>
            <a:off x="1752600" y="573722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55</a:t>
            </a:r>
          </a:p>
        </p:txBody>
      </p:sp>
      <p:sp>
        <p:nvSpPr>
          <p:cNvPr id="264407" name="Rectangle 215" descr="Dark downward diagonal"/>
          <p:cNvSpPr>
            <a:spLocks noChangeArrowheads="1"/>
          </p:cNvSpPr>
          <p:nvPr/>
        </p:nvSpPr>
        <p:spPr bwMode="auto">
          <a:xfrm>
            <a:off x="1600200" y="573722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08" name="Rectangle 216" descr="Dark downward diagonal"/>
          <p:cNvSpPr>
            <a:spLocks noChangeArrowheads="1"/>
          </p:cNvSpPr>
          <p:nvPr/>
        </p:nvSpPr>
        <p:spPr bwMode="auto">
          <a:xfrm>
            <a:off x="2057400" y="573722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12" name="Text Box 220"/>
          <p:cNvSpPr txBox="1">
            <a:spLocks noChangeArrowheads="1"/>
          </p:cNvSpPr>
          <p:nvPr/>
        </p:nvSpPr>
        <p:spPr bwMode="auto">
          <a:xfrm>
            <a:off x="4921250" y="53578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264413" name="Line 221"/>
          <p:cNvSpPr>
            <a:spLocks noChangeShapeType="1"/>
          </p:cNvSpPr>
          <p:nvPr/>
        </p:nvSpPr>
        <p:spPr bwMode="auto">
          <a:xfrm>
            <a:off x="4038600" y="497681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14" name="Line 222"/>
          <p:cNvSpPr>
            <a:spLocks noChangeShapeType="1"/>
          </p:cNvSpPr>
          <p:nvPr/>
        </p:nvSpPr>
        <p:spPr bwMode="auto">
          <a:xfrm flipH="1">
            <a:off x="25908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15" name="Line 223"/>
          <p:cNvSpPr>
            <a:spLocks noChangeShapeType="1"/>
          </p:cNvSpPr>
          <p:nvPr/>
        </p:nvSpPr>
        <p:spPr bwMode="auto">
          <a:xfrm flipH="1">
            <a:off x="3200400" y="520541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16" name="Line 224"/>
          <p:cNvSpPr>
            <a:spLocks noChangeShapeType="1"/>
          </p:cNvSpPr>
          <p:nvPr/>
        </p:nvSpPr>
        <p:spPr bwMode="auto">
          <a:xfrm flipH="1">
            <a:off x="990600" y="444341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17" name="Line 225"/>
          <p:cNvSpPr>
            <a:spLocks noChangeShapeType="1"/>
          </p:cNvSpPr>
          <p:nvPr/>
        </p:nvSpPr>
        <p:spPr bwMode="auto">
          <a:xfrm flipH="1">
            <a:off x="1676400" y="360521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18" name="Rectangle 226"/>
          <p:cNvSpPr>
            <a:spLocks noChangeArrowheads="1"/>
          </p:cNvSpPr>
          <p:nvPr/>
        </p:nvSpPr>
        <p:spPr bwMode="auto">
          <a:xfrm>
            <a:off x="2133600" y="33004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19" name="Line 227"/>
          <p:cNvSpPr>
            <a:spLocks noChangeShapeType="1"/>
          </p:cNvSpPr>
          <p:nvPr/>
        </p:nvSpPr>
        <p:spPr bwMode="auto">
          <a:xfrm>
            <a:off x="2743200" y="360521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20" name="Rectangle 228"/>
          <p:cNvSpPr>
            <a:spLocks noChangeArrowheads="1"/>
          </p:cNvSpPr>
          <p:nvPr/>
        </p:nvSpPr>
        <p:spPr bwMode="auto">
          <a:xfrm>
            <a:off x="2895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21" name="Rectangle 229"/>
          <p:cNvSpPr>
            <a:spLocks noChangeArrowheads="1"/>
          </p:cNvSpPr>
          <p:nvPr/>
        </p:nvSpPr>
        <p:spPr bwMode="auto">
          <a:xfrm>
            <a:off x="3621088"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22" name="Rectangle 230"/>
          <p:cNvSpPr>
            <a:spLocks noChangeArrowheads="1"/>
          </p:cNvSpPr>
          <p:nvPr/>
        </p:nvSpPr>
        <p:spPr bwMode="auto">
          <a:xfrm>
            <a:off x="2895600"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23" name="Line 231"/>
          <p:cNvSpPr>
            <a:spLocks noChangeShapeType="1"/>
          </p:cNvSpPr>
          <p:nvPr/>
        </p:nvSpPr>
        <p:spPr bwMode="auto">
          <a:xfrm>
            <a:off x="35052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24" name="Rectangle 232"/>
          <p:cNvSpPr>
            <a:spLocks noChangeArrowheads="1"/>
          </p:cNvSpPr>
          <p:nvPr/>
        </p:nvSpPr>
        <p:spPr bwMode="auto">
          <a:xfrm>
            <a:off x="4419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25" name="Rectangle 233"/>
          <p:cNvSpPr>
            <a:spLocks noChangeArrowheads="1"/>
          </p:cNvSpPr>
          <p:nvPr/>
        </p:nvSpPr>
        <p:spPr bwMode="auto">
          <a:xfrm>
            <a:off x="22860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26" name="Rectangle 234"/>
          <p:cNvSpPr>
            <a:spLocks noChangeArrowheads="1"/>
          </p:cNvSpPr>
          <p:nvPr/>
        </p:nvSpPr>
        <p:spPr bwMode="auto">
          <a:xfrm>
            <a:off x="1335088"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27" name="Rectangle 235"/>
          <p:cNvSpPr>
            <a:spLocks noChangeArrowheads="1"/>
          </p:cNvSpPr>
          <p:nvPr/>
        </p:nvSpPr>
        <p:spPr bwMode="auto">
          <a:xfrm>
            <a:off x="6096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28" name="Text Box 236"/>
          <p:cNvSpPr txBox="1">
            <a:spLocks noChangeArrowheads="1"/>
          </p:cNvSpPr>
          <p:nvPr/>
        </p:nvSpPr>
        <p:spPr bwMode="auto">
          <a:xfrm>
            <a:off x="2286000" y="33004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264429" name="Text Box 237"/>
          <p:cNvSpPr txBox="1">
            <a:spLocks noChangeArrowheads="1"/>
          </p:cNvSpPr>
          <p:nvPr/>
        </p:nvSpPr>
        <p:spPr bwMode="auto">
          <a:xfrm>
            <a:off x="3048000"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264430" name="Text Box 238"/>
          <p:cNvSpPr txBox="1">
            <a:spLocks noChangeArrowheads="1"/>
          </p:cNvSpPr>
          <p:nvPr/>
        </p:nvSpPr>
        <p:spPr bwMode="auto">
          <a:xfrm>
            <a:off x="24384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264431" name="Text Box 239"/>
          <p:cNvSpPr txBox="1">
            <a:spLocks noChangeArrowheads="1"/>
          </p:cNvSpPr>
          <p:nvPr/>
        </p:nvSpPr>
        <p:spPr bwMode="auto">
          <a:xfrm>
            <a:off x="3773488"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264432" name="Line 240"/>
          <p:cNvSpPr>
            <a:spLocks noChangeShapeType="1"/>
          </p:cNvSpPr>
          <p:nvPr/>
        </p:nvSpPr>
        <p:spPr bwMode="auto">
          <a:xfrm>
            <a:off x="25908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33" name="Line 241"/>
          <p:cNvSpPr>
            <a:spLocks noChangeShapeType="1"/>
          </p:cNvSpPr>
          <p:nvPr/>
        </p:nvSpPr>
        <p:spPr bwMode="auto">
          <a:xfrm>
            <a:off x="22860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34" name="Line 242"/>
          <p:cNvSpPr>
            <a:spLocks noChangeShapeType="1"/>
          </p:cNvSpPr>
          <p:nvPr/>
        </p:nvSpPr>
        <p:spPr bwMode="auto">
          <a:xfrm>
            <a:off x="33528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35" name="Line 243"/>
          <p:cNvSpPr>
            <a:spLocks noChangeShapeType="1"/>
          </p:cNvSpPr>
          <p:nvPr/>
        </p:nvSpPr>
        <p:spPr bwMode="auto">
          <a:xfrm>
            <a:off x="30480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36" name="Line 244"/>
          <p:cNvSpPr>
            <a:spLocks noChangeShapeType="1"/>
          </p:cNvSpPr>
          <p:nvPr/>
        </p:nvSpPr>
        <p:spPr bwMode="auto">
          <a:xfrm>
            <a:off x="27432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37" name="Line 245"/>
          <p:cNvSpPr>
            <a:spLocks noChangeShapeType="1"/>
          </p:cNvSpPr>
          <p:nvPr/>
        </p:nvSpPr>
        <p:spPr bwMode="auto">
          <a:xfrm>
            <a:off x="24384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38" name="Line 246"/>
          <p:cNvSpPr>
            <a:spLocks noChangeShapeType="1"/>
          </p:cNvSpPr>
          <p:nvPr/>
        </p:nvSpPr>
        <p:spPr bwMode="auto">
          <a:xfrm>
            <a:off x="40782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39" name="Line 247"/>
          <p:cNvSpPr>
            <a:spLocks noChangeShapeType="1"/>
          </p:cNvSpPr>
          <p:nvPr/>
        </p:nvSpPr>
        <p:spPr bwMode="auto">
          <a:xfrm>
            <a:off x="37734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40" name="Line 248"/>
          <p:cNvSpPr>
            <a:spLocks noChangeShapeType="1"/>
          </p:cNvSpPr>
          <p:nvPr/>
        </p:nvSpPr>
        <p:spPr bwMode="auto">
          <a:xfrm>
            <a:off x="4876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41" name="Line 249"/>
          <p:cNvSpPr>
            <a:spLocks noChangeShapeType="1"/>
          </p:cNvSpPr>
          <p:nvPr/>
        </p:nvSpPr>
        <p:spPr bwMode="auto">
          <a:xfrm>
            <a:off x="4572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42" name="Line 250"/>
          <p:cNvSpPr>
            <a:spLocks noChangeShapeType="1"/>
          </p:cNvSpPr>
          <p:nvPr/>
        </p:nvSpPr>
        <p:spPr bwMode="auto">
          <a:xfrm>
            <a:off x="3352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43" name="Line 251"/>
          <p:cNvSpPr>
            <a:spLocks noChangeShapeType="1"/>
          </p:cNvSpPr>
          <p:nvPr/>
        </p:nvSpPr>
        <p:spPr bwMode="auto">
          <a:xfrm>
            <a:off x="3048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44" name="Line 252"/>
          <p:cNvSpPr>
            <a:spLocks noChangeShapeType="1"/>
          </p:cNvSpPr>
          <p:nvPr/>
        </p:nvSpPr>
        <p:spPr bwMode="auto">
          <a:xfrm>
            <a:off x="17922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45" name="Line 253"/>
          <p:cNvSpPr>
            <a:spLocks noChangeShapeType="1"/>
          </p:cNvSpPr>
          <p:nvPr/>
        </p:nvSpPr>
        <p:spPr bwMode="auto">
          <a:xfrm>
            <a:off x="14874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46" name="Line 254"/>
          <p:cNvSpPr>
            <a:spLocks noChangeShapeType="1"/>
          </p:cNvSpPr>
          <p:nvPr/>
        </p:nvSpPr>
        <p:spPr bwMode="auto">
          <a:xfrm>
            <a:off x="10668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47" name="Line 255"/>
          <p:cNvSpPr>
            <a:spLocks noChangeShapeType="1"/>
          </p:cNvSpPr>
          <p:nvPr/>
        </p:nvSpPr>
        <p:spPr bwMode="auto">
          <a:xfrm>
            <a:off x="7620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48" name="Rectangle 256" descr="Dark downward diagonal"/>
          <p:cNvSpPr>
            <a:spLocks noChangeArrowheads="1"/>
          </p:cNvSpPr>
          <p:nvPr/>
        </p:nvSpPr>
        <p:spPr bwMode="auto">
          <a:xfrm>
            <a:off x="4876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49" name="Rectangle 257" descr="Dark downward diagonal"/>
          <p:cNvSpPr>
            <a:spLocks noChangeArrowheads="1"/>
          </p:cNvSpPr>
          <p:nvPr/>
        </p:nvSpPr>
        <p:spPr bwMode="auto">
          <a:xfrm>
            <a:off x="44196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50" name="Rectangle 258" descr="Dark downward diagonal"/>
          <p:cNvSpPr>
            <a:spLocks noChangeArrowheads="1"/>
          </p:cNvSpPr>
          <p:nvPr/>
        </p:nvSpPr>
        <p:spPr bwMode="auto">
          <a:xfrm>
            <a:off x="3352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51" name="Rectangle 259" descr="Dark downward diagonal"/>
          <p:cNvSpPr>
            <a:spLocks noChangeArrowheads="1"/>
          </p:cNvSpPr>
          <p:nvPr/>
        </p:nvSpPr>
        <p:spPr bwMode="auto">
          <a:xfrm>
            <a:off x="22860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52" name="Rectangle 260" descr="Dark downward diagonal"/>
          <p:cNvSpPr>
            <a:spLocks noChangeArrowheads="1"/>
          </p:cNvSpPr>
          <p:nvPr/>
        </p:nvSpPr>
        <p:spPr bwMode="auto">
          <a:xfrm>
            <a:off x="27432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53" name="Rectangle 261" descr="Dark downward diagonal"/>
          <p:cNvSpPr>
            <a:spLocks noChangeArrowheads="1"/>
          </p:cNvSpPr>
          <p:nvPr/>
        </p:nvSpPr>
        <p:spPr bwMode="auto">
          <a:xfrm>
            <a:off x="1792288" y="4138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54" name="Rectangle 262" descr="Dark downward diagonal"/>
          <p:cNvSpPr>
            <a:spLocks noChangeArrowheads="1"/>
          </p:cNvSpPr>
          <p:nvPr/>
        </p:nvSpPr>
        <p:spPr bwMode="auto">
          <a:xfrm>
            <a:off x="6096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55" name="Rectangle 263" descr="Dark downward diagonal"/>
          <p:cNvSpPr>
            <a:spLocks noChangeArrowheads="1"/>
          </p:cNvSpPr>
          <p:nvPr/>
        </p:nvSpPr>
        <p:spPr bwMode="auto">
          <a:xfrm>
            <a:off x="10668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456" name="Text Box 264"/>
          <p:cNvSpPr txBox="1">
            <a:spLocks noChangeArrowheads="1"/>
          </p:cNvSpPr>
          <p:nvPr/>
        </p:nvSpPr>
        <p:spPr bwMode="auto">
          <a:xfrm>
            <a:off x="7620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264457" name="Text Box 265"/>
          <p:cNvSpPr txBox="1">
            <a:spLocks noChangeArrowheads="1"/>
          </p:cNvSpPr>
          <p:nvPr/>
        </p:nvSpPr>
        <p:spPr bwMode="auto">
          <a:xfrm>
            <a:off x="4572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264458" name="Text Box 266"/>
          <p:cNvSpPr txBox="1">
            <a:spLocks noChangeArrowheads="1"/>
          </p:cNvSpPr>
          <p:nvPr/>
        </p:nvSpPr>
        <p:spPr bwMode="auto">
          <a:xfrm>
            <a:off x="3048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264459" name="Text Box 267"/>
          <p:cNvSpPr txBox="1">
            <a:spLocks noChangeArrowheads="1"/>
          </p:cNvSpPr>
          <p:nvPr/>
        </p:nvSpPr>
        <p:spPr bwMode="auto">
          <a:xfrm>
            <a:off x="1487488"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264460" name="Text Box 268"/>
          <p:cNvSpPr txBox="1">
            <a:spLocks noChangeArrowheads="1"/>
          </p:cNvSpPr>
          <p:nvPr/>
        </p:nvSpPr>
        <p:spPr bwMode="auto">
          <a:xfrm>
            <a:off x="2855913" y="55864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4461" name="Text Box 269"/>
          <p:cNvSpPr txBox="1">
            <a:spLocks noChangeArrowheads="1"/>
          </p:cNvSpPr>
          <p:nvPr/>
        </p:nvSpPr>
        <p:spPr bwMode="auto">
          <a:xfrm>
            <a:off x="1295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4462" name="Text Box 270"/>
          <p:cNvSpPr txBox="1">
            <a:spLocks noChangeArrowheads="1"/>
          </p:cNvSpPr>
          <p:nvPr/>
        </p:nvSpPr>
        <p:spPr bwMode="auto">
          <a:xfrm>
            <a:off x="25511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4463" name="Text Box 271"/>
          <p:cNvSpPr txBox="1">
            <a:spLocks noChangeArrowheads="1"/>
          </p:cNvSpPr>
          <p:nvPr/>
        </p:nvSpPr>
        <p:spPr bwMode="auto">
          <a:xfrm>
            <a:off x="20939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4464" name="Text Box 272"/>
          <p:cNvSpPr txBox="1">
            <a:spLocks noChangeArrowheads="1"/>
          </p:cNvSpPr>
          <p:nvPr/>
        </p:nvSpPr>
        <p:spPr bwMode="auto">
          <a:xfrm>
            <a:off x="3313113" y="39862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4465" name="Text Box 273"/>
          <p:cNvSpPr txBox="1">
            <a:spLocks noChangeArrowheads="1"/>
          </p:cNvSpPr>
          <p:nvPr/>
        </p:nvSpPr>
        <p:spPr bwMode="auto">
          <a:xfrm>
            <a:off x="40386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4466" name="Text Box 274"/>
          <p:cNvSpPr txBox="1">
            <a:spLocks noChangeArrowheads="1"/>
          </p:cNvSpPr>
          <p:nvPr/>
        </p:nvSpPr>
        <p:spPr bwMode="auto">
          <a:xfrm>
            <a:off x="35814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4467" name="Text Box 275"/>
          <p:cNvSpPr txBox="1">
            <a:spLocks noChangeArrowheads="1"/>
          </p:cNvSpPr>
          <p:nvPr/>
        </p:nvSpPr>
        <p:spPr bwMode="auto">
          <a:xfrm>
            <a:off x="2819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264468" name="Line 276"/>
          <p:cNvSpPr>
            <a:spLocks noChangeShapeType="1"/>
          </p:cNvSpPr>
          <p:nvPr/>
        </p:nvSpPr>
        <p:spPr bwMode="auto">
          <a:xfrm>
            <a:off x="2514600" y="30718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69" name="Text Box 277"/>
          <p:cNvSpPr txBox="1">
            <a:spLocks noChangeArrowheads="1"/>
          </p:cNvSpPr>
          <p:nvPr/>
        </p:nvSpPr>
        <p:spPr bwMode="auto">
          <a:xfrm>
            <a:off x="2362200" y="284321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264470" name="Text Box 278"/>
          <p:cNvSpPr txBox="1">
            <a:spLocks noChangeArrowheads="1"/>
          </p:cNvSpPr>
          <p:nvPr/>
        </p:nvSpPr>
        <p:spPr bwMode="auto">
          <a:xfrm>
            <a:off x="1943100" y="4394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264471" name="Line 279"/>
          <p:cNvSpPr>
            <a:spLocks noChangeShapeType="1"/>
          </p:cNvSpPr>
          <p:nvPr/>
        </p:nvSpPr>
        <p:spPr bwMode="auto">
          <a:xfrm>
            <a:off x="2374900" y="46609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472" name="Text Box 280"/>
          <p:cNvSpPr txBox="1">
            <a:spLocks noChangeArrowheads="1"/>
          </p:cNvSpPr>
          <p:nvPr/>
        </p:nvSpPr>
        <p:spPr bwMode="auto">
          <a:xfrm>
            <a:off x="2222500" y="4724400"/>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4411"/>
                                        </p:tgtEl>
                                        <p:attrNameLst>
                                          <p:attrName>style.visibility</p:attrName>
                                        </p:attrNameLst>
                                      </p:cBhvr>
                                      <p:to>
                                        <p:strVal val="visible"/>
                                      </p:to>
                                    </p:set>
                                    <p:animEffect transition="in" filter="dissolve">
                                      <p:cBhvr>
                                        <p:cTn id="7" dur="500"/>
                                        <p:tgtEl>
                                          <p:spTgt spid="264411"/>
                                        </p:tgtEl>
                                      </p:cBhvr>
                                    </p:animEffect>
                                  </p:childTnLst>
                                </p:cTn>
                              </p:par>
                              <p:par>
                                <p:cTn id="8" presetID="9" presetClass="exit" presetSubtype="0" fill="hold" grpId="0" nodeType="withEffect">
                                  <p:stCondLst>
                                    <p:cond delay="0"/>
                                  </p:stCondLst>
                                  <p:childTnLst>
                                    <p:animEffect transition="out" filter="dissolve">
                                      <p:cBhvr>
                                        <p:cTn id="9" dur="500"/>
                                        <p:tgtEl>
                                          <p:spTgt spid="264451"/>
                                        </p:tgtEl>
                                      </p:cBhvr>
                                    </p:animEffect>
                                    <p:set>
                                      <p:cBhvr>
                                        <p:cTn id="10" dur="1" fill="hold">
                                          <p:stCondLst>
                                            <p:cond delay="499"/>
                                          </p:stCondLst>
                                        </p:cTn>
                                        <p:tgtEl>
                                          <p:spTgt spid="264451"/>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264472"/>
                                        </p:tgtEl>
                                        <p:attrNameLst>
                                          <p:attrName>style.visibility</p:attrName>
                                        </p:attrNameLst>
                                      </p:cBhvr>
                                      <p:to>
                                        <p:strVal val="visible"/>
                                      </p:to>
                                    </p:set>
                                    <p:animEffect transition="in" filter="dissolve">
                                      <p:cBhvr>
                                        <p:cTn id="13" dur="500"/>
                                        <p:tgtEl>
                                          <p:spTgt spid="264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411" grpId="0" animBg="1"/>
      <p:bldP spid="264451" grpId="0" animBg="1"/>
      <p:bldP spid="26447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9" name="Text Box 5"/>
          <p:cNvSpPr txBox="1">
            <a:spLocks noChangeArrowheads="1"/>
          </p:cNvSpPr>
          <p:nvPr/>
        </p:nvSpPr>
        <p:spPr bwMode="auto">
          <a:xfrm>
            <a:off x="5149850" y="53562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595014" name="Text Box 70"/>
          <p:cNvSpPr txBox="1">
            <a:spLocks noChangeArrowheads="1"/>
          </p:cNvSpPr>
          <p:nvPr/>
        </p:nvSpPr>
        <p:spPr bwMode="auto">
          <a:xfrm>
            <a:off x="1447800" y="620871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Insert operation complete</a:t>
            </a:r>
          </a:p>
        </p:txBody>
      </p:sp>
      <p:sp>
        <p:nvSpPr>
          <p:cNvPr id="595020" name="Text Box 76"/>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Inserting Nodes in a Binary Search Tree (Contd.)</a:t>
            </a:r>
          </a:p>
        </p:txBody>
      </p:sp>
      <p:sp>
        <p:nvSpPr>
          <p:cNvPr id="595021" name="Text Box 77"/>
          <p:cNvSpPr txBox="1">
            <a:spLocks noChangeArrowheads="1"/>
          </p:cNvSpPr>
          <p:nvPr/>
        </p:nvSpPr>
        <p:spPr bwMode="auto">
          <a:xfrm>
            <a:off x="5257800" y="1143000"/>
            <a:ext cx="3657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Allocate memory for the new node.</a:t>
            </a:r>
          </a:p>
          <a:p>
            <a:pPr>
              <a:buFontTx/>
              <a:buAutoNum type="arabicPeriod"/>
            </a:pPr>
            <a:endParaRPr lang="en-US" sz="1200">
              <a:solidFill>
                <a:schemeClr val="accent2"/>
              </a:solidFill>
            </a:endParaRPr>
          </a:p>
          <a:p>
            <a:pPr>
              <a:buFontTx/>
              <a:buAutoNum type="arabicPeriod"/>
            </a:pPr>
            <a:r>
              <a:rPr lang="en-US" sz="1200">
                <a:solidFill>
                  <a:schemeClr val="accent2"/>
                </a:solidFill>
              </a:rPr>
              <a:t>Assign value to the data field of new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the left and right child of the new node point to NULL.</a:t>
            </a:r>
          </a:p>
          <a:p>
            <a:pPr>
              <a:buFontTx/>
              <a:buAutoNum type="arabicPeriod"/>
            </a:pPr>
            <a:endParaRPr lang="en-US" sz="1200">
              <a:solidFill>
                <a:schemeClr val="accent2"/>
              </a:solidFill>
            </a:endParaRPr>
          </a:p>
          <a:p>
            <a:pPr>
              <a:buFontTx/>
              <a:buAutoNum type="arabicPeriod"/>
            </a:pPr>
            <a:r>
              <a:rPr lang="en-US" sz="1200">
                <a:solidFill>
                  <a:schemeClr val="accent2"/>
                </a:solidFill>
              </a:rPr>
              <a:t>Locate the node which will be the parent of the node to be inserted. Mark it as parent.</a:t>
            </a:r>
          </a:p>
          <a:p>
            <a:pPr>
              <a:buFontTx/>
              <a:buAutoNum type="arabicPeriod"/>
            </a:pPr>
            <a:endParaRPr lang="en-US" sz="1200">
              <a:solidFill>
                <a:schemeClr val="accent2"/>
              </a:solidFill>
            </a:endParaRPr>
          </a:p>
          <a:p>
            <a:pPr>
              <a:buFontTx/>
              <a:buAutoNum type="arabicPeriod"/>
            </a:pPr>
            <a:r>
              <a:rPr lang="en-US" sz="1200">
                <a:solidFill>
                  <a:schemeClr val="accent2"/>
                </a:solidFill>
              </a:rPr>
              <a:t>If parent is NULL (Tree is empty):</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Mark the new node as ROOT</a:t>
            </a:r>
          </a:p>
          <a:p>
            <a:pPr lvl="1">
              <a:buFontTx/>
              <a:buAutoNum type="alphaLcPeriod"/>
            </a:pPr>
            <a:r>
              <a:rPr lang="en-US" sz="1200">
                <a:solidFill>
                  <a:schemeClr val="accent2"/>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new node is less than that of parent:</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the left child of parent point to the new node</a:t>
            </a:r>
          </a:p>
          <a:p>
            <a:pPr lvl="1">
              <a:buFontTx/>
              <a:buAutoNum type="alphaLcPeriod"/>
            </a:pPr>
            <a:r>
              <a:rPr lang="en-US" sz="1200">
                <a:solidFill>
                  <a:srgbClr val="CC0000"/>
                </a:solidFill>
              </a:rPr>
              <a:t>Exit</a:t>
            </a:r>
          </a:p>
          <a:p>
            <a:pPr lvl="1">
              <a:buFontTx/>
              <a:buAutoNum type="alphaLcPeriod"/>
            </a:pPr>
            <a:endParaRPr lang="en-US" sz="1200">
              <a:solidFill>
                <a:schemeClr val="accent2"/>
              </a:solidFill>
            </a:endParaRPr>
          </a:p>
          <a:p>
            <a:pPr>
              <a:buFontTx/>
              <a:buAutoNum type="arabicPeriod"/>
            </a:pPr>
            <a:r>
              <a:rPr lang="en-US" sz="1200">
                <a:solidFill>
                  <a:schemeClr val="accent2"/>
                </a:solidFill>
              </a:rPr>
              <a:t>If the value in the data field of the new node is greater than that of the parent:</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the right child of parent point to the new node</a:t>
            </a:r>
          </a:p>
          <a:p>
            <a:pPr lvl="1">
              <a:buFontTx/>
              <a:buAutoNum type="alphaLcPeriod"/>
            </a:pPr>
            <a:r>
              <a:rPr lang="en-US" sz="1200">
                <a:solidFill>
                  <a:schemeClr val="accent2"/>
                </a:solidFill>
              </a:rPr>
              <a:t>Exit</a:t>
            </a:r>
          </a:p>
        </p:txBody>
      </p:sp>
      <p:sp>
        <p:nvSpPr>
          <p:cNvPr id="595022" name="Line 78"/>
          <p:cNvSpPr>
            <a:spLocks noChangeShapeType="1"/>
          </p:cNvSpPr>
          <p:nvPr/>
        </p:nvSpPr>
        <p:spPr bwMode="auto">
          <a:xfrm flipH="1">
            <a:off x="1828800" y="5203825"/>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81" name="Rectangle 137"/>
          <p:cNvSpPr>
            <a:spLocks noChangeArrowheads="1"/>
          </p:cNvSpPr>
          <p:nvPr/>
        </p:nvSpPr>
        <p:spPr bwMode="auto">
          <a:xfrm>
            <a:off x="1600200" y="573722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082" name="Line 138"/>
          <p:cNvSpPr>
            <a:spLocks noChangeShapeType="1"/>
          </p:cNvSpPr>
          <p:nvPr/>
        </p:nvSpPr>
        <p:spPr bwMode="auto">
          <a:xfrm>
            <a:off x="2057400" y="57372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83" name="Line 139"/>
          <p:cNvSpPr>
            <a:spLocks noChangeShapeType="1"/>
          </p:cNvSpPr>
          <p:nvPr/>
        </p:nvSpPr>
        <p:spPr bwMode="auto">
          <a:xfrm>
            <a:off x="1752600" y="57372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84" name="Text Box 140"/>
          <p:cNvSpPr txBox="1">
            <a:spLocks noChangeArrowheads="1"/>
          </p:cNvSpPr>
          <p:nvPr/>
        </p:nvSpPr>
        <p:spPr bwMode="auto">
          <a:xfrm>
            <a:off x="1752600" y="573722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55</a:t>
            </a:r>
          </a:p>
        </p:txBody>
      </p:sp>
      <p:sp>
        <p:nvSpPr>
          <p:cNvPr id="595085" name="Rectangle 141" descr="Dark downward diagonal"/>
          <p:cNvSpPr>
            <a:spLocks noChangeArrowheads="1"/>
          </p:cNvSpPr>
          <p:nvPr/>
        </p:nvSpPr>
        <p:spPr bwMode="auto">
          <a:xfrm>
            <a:off x="1600200" y="573722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086" name="Rectangle 142" descr="Dark downward diagonal"/>
          <p:cNvSpPr>
            <a:spLocks noChangeArrowheads="1"/>
          </p:cNvSpPr>
          <p:nvPr/>
        </p:nvSpPr>
        <p:spPr bwMode="auto">
          <a:xfrm>
            <a:off x="2057400" y="573722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090" name="Text Box 146"/>
          <p:cNvSpPr txBox="1">
            <a:spLocks noChangeArrowheads="1"/>
          </p:cNvSpPr>
          <p:nvPr/>
        </p:nvSpPr>
        <p:spPr bwMode="auto">
          <a:xfrm>
            <a:off x="4921250" y="53578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595091" name="Line 147"/>
          <p:cNvSpPr>
            <a:spLocks noChangeShapeType="1"/>
          </p:cNvSpPr>
          <p:nvPr/>
        </p:nvSpPr>
        <p:spPr bwMode="auto">
          <a:xfrm>
            <a:off x="4038600" y="4976813"/>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92" name="Line 148"/>
          <p:cNvSpPr>
            <a:spLocks noChangeShapeType="1"/>
          </p:cNvSpPr>
          <p:nvPr/>
        </p:nvSpPr>
        <p:spPr bwMode="auto">
          <a:xfrm flipH="1">
            <a:off x="25908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93" name="Line 149"/>
          <p:cNvSpPr>
            <a:spLocks noChangeShapeType="1"/>
          </p:cNvSpPr>
          <p:nvPr/>
        </p:nvSpPr>
        <p:spPr bwMode="auto">
          <a:xfrm flipH="1">
            <a:off x="3200400" y="5205413"/>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94" name="Line 150"/>
          <p:cNvSpPr>
            <a:spLocks noChangeShapeType="1"/>
          </p:cNvSpPr>
          <p:nvPr/>
        </p:nvSpPr>
        <p:spPr bwMode="auto">
          <a:xfrm flipH="1">
            <a:off x="990600" y="4443413"/>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95" name="Line 151"/>
          <p:cNvSpPr>
            <a:spLocks noChangeShapeType="1"/>
          </p:cNvSpPr>
          <p:nvPr/>
        </p:nvSpPr>
        <p:spPr bwMode="auto">
          <a:xfrm flipH="1">
            <a:off x="1676400" y="3605213"/>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96" name="Rectangle 152"/>
          <p:cNvSpPr>
            <a:spLocks noChangeArrowheads="1"/>
          </p:cNvSpPr>
          <p:nvPr/>
        </p:nvSpPr>
        <p:spPr bwMode="auto">
          <a:xfrm>
            <a:off x="2133600" y="33004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097" name="Line 153"/>
          <p:cNvSpPr>
            <a:spLocks noChangeShapeType="1"/>
          </p:cNvSpPr>
          <p:nvPr/>
        </p:nvSpPr>
        <p:spPr bwMode="auto">
          <a:xfrm>
            <a:off x="2743200" y="3605213"/>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98" name="Rectangle 154"/>
          <p:cNvSpPr>
            <a:spLocks noChangeArrowheads="1"/>
          </p:cNvSpPr>
          <p:nvPr/>
        </p:nvSpPr>
        <p:spPr bwMode="auto">
          <a:xfrm>
            <a:off x="2895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099" name="Rectangle 155"/>
          <p:cNvSpPr>
            <a:spLocks noChangeArrowheads="1"/>
          </p:cNvSpPr>
          <p:nvPr/>
        </p:nvSpPr>
        <p:spPr bwMode="auto">
          <a:xfrm>
            <a:off x="3621088"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100" name="Rectangle 156"/>
          <p:cNvSpPr>
            <a:spLocks noChangeArrowheads="1"/>
          </p:cNvSpPr>
          <p:nvPr/>
        </p:nvSpPr>
        <p:spPr bwMode="auto">
          <a:xfrm>
            <a:off x="2895600"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101" name="Line 157"/>
          <p:cNvSpPr>
            <a:spLocks noChangeShapeType="1"/>
          </p:cNvSpPr>
          <p:nvPr/>
        </p:nvSpPr>
        <p:spPr bwMode="auto">
          <a:xfrm>
            <a:off x="3505200" y="4443413"/>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02" name="Rectangle 158"/>
          <p:cNvSpPr>
            <a:spLocks noChangeArrowheads="1"/>
          </p:cNvSpPr>
          <p:nvPr/>
        </p:nvSpPr>
        <p:spPr bwMode="auto">
          <a:xfrm>
            <a:off x="4419600" y="57388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103" name="Rectangle 159"/>
          <p:cNvSpPr>
            <a:spLocks noChangeArrowheads="1"/>
          </p:cNvSpPr>
          <p:nvPr/>
        </p:nvSpPr>
        <p:spPr bwMode="auto">
          <a:xfrm>
            <a:off x="22860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104" name="Rectangle 160"/>
          <p:cNvSpPr>
            <a:spLocks noChangeArrowheads="1"/>
          </p:cNvSpPr>
          <p:nvPr/>
        </p:nvSpPr>
        <p:spPr bwMode="auto">
          <a:xfrm>
            <a:off x="1335088" y="4138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105" name="Rectangle 161"/>
          <p:cNvSpPr>
            <a:spLocks noChangeArrowheads="1"/>
          </p:cNvSpPr>
          <p:nvPr/>
        </p:nvSpPr>
        <p:spPr bwMode="auto">
          <a:xfrm>
            <a:off x="609600" y="4900613"/>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106" name="Text Box 162"/>
          <p:cNvSpPr txBox="1">
            <a:spLocks noChangeArrowheads="1"/>
          </p:cNvSpPr>
          <p:nvPr/>
        </p:nvSpPr>
        <p:spPr bwMode="auto">
          <a:xfrm>
            <a:off x="2286000" y="33004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595107" name="Text Box 163"/>
          <p:cNvSpPr txBox="1">
            <a:spLocks noChangeArrowheads="1"/>
          </p:cNvSpPr>
          <p:nvPr/>
        </p:nvSpPr>
        <p:spPr bwMode="auto">
          <a:xfrm>
            <a:off x="3048000"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595108" name="Text Box 164"/>
          <p:cNvSpPr txBox="1">
            <a:spLocks noChangeArrowheads="1"/>
          </p:cNvSpPr>
          <p:nvPr/>
        </p:nvSpPr>
        <p:spPr bwMode="auto">
          <a:xfrm>
            <a:off x="24384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595109" name="Text Box 165"/>
          <p:cNvSpPr txBox="1">
            <a:spLocks noChangeArrowheads="1"/>
          </p:cNvSpPr>
          <p:nvPr/>
        </p:nvSpPr>
        <p:spPr bwMode="auto">
          <a:xfrm>
            <a:off x="3773488"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595110" name="Line 166"/>
          <p:cNvSpPr>
            <a:spLocks noChangeShapeType="1"/>
          </p:cNvSpPr>
          <p:nvPr/>
        </p:nvSpPr>
        <p:spPr bwMode="auto">
          <a:xfrm>
            <a:off x="25908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1" name="Line 167"/>
          <p:cNvSpPr>
            <a:spLocks noChangeShapeType="1"/>
          </p:cNvSpPr>
          <p:nvPr/>
        </p:nvSpPr>
        <p:spPr bwMode="auto">
          <a:xfrm>
            <a:off x="2286000" y="33004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2" name="Line 168"/>
          <p:cNvSpPr>
            <a:spLocks noChangeShapeType="1"/>
          </p:cNvSpPr>
          <p:nvPr/>
        </p:nvSpPr>
        <p:spPr bwMode="auto">
          <a:xfrm>
            <a:off x="33528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3" name="Line 169"/>
          <p:cNvSpPr>
            <a:spLocks noChangeShapeType="1"/>
          </p:cNvSpPr>
          <p:nvPr/>
        </p:nvSpPr>
        <p:spPr bwMode="auto">
          <a:xfrm>
            <a:off x="3048000"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4" name="Line 170"/>
          <p:cNvSpPr>
            <a:spLocks noChangeShapeType="1"/>
          </p:cNvSpPr>
          <p:nvPr/>
        </p:nvSpPr>
        <p:spPr bwMode="auto">
          <a:xfrm>
            <a:off x="27432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5" name="Line 171"/>
          <p:cNvSpPr>
            <a:spLocks noChangeShapeType="1"/>
          </p:cNvSpPr>
          <p:nvPr/>
        </p:nvSpPr>
        <p:spPr bwMode="auto">
          <a:xfrm>
            <a:off x="24384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6" name="Line 172"/>
          <p:cNvSpPr>
            <a:spLocks noChangeShapeType="1"/>
          </p:cNvSpPr>
          <p:nvPr/>
        </p:nvSpPr>
        <p:spPr bwMode="auto">
          <a:xfrm>
            <a:off x="40782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7" name="Line 173"/>
          <p:cNvSpPr>
            <a:spLocks noChangeShapeType="1"/>
          </p:cNvSpPr>
          <p:nvPr/>
        </p:nvSpPr>
        <p:spPr bwMode="auto">
          <a:xfrm>
            <a:off x="3773488"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8" name="Line 174"/>
          <p:cNvSpPr>
            <a:spLocks noChangeShapeType="1"/>
          </p:cNvSpPr>
          <p:nvPr/>
        </p:nvSpPr>
        <p:spPr bwMode="auto">
          <a:xfrm>
            <a:off x="4876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9" name="Line 175"/>
          <p:cNvSpPr>
            <a:spLocks noChangeShapeType="1"/>
          </p:cNvSpPr>
          <p:nvPr/>
        </p:nvSpPr>
        <p:spPr bwMode="auto">
          <a:xfrm>
            <a:off x="4572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20" name="Line 176"/>
          <p:cNvSpPr>
            <a:spLocks noChangeShapeType="1"/>
          </p:cNvSpPr>
          <p:nvPr/>
        </p:nvSpPr>
        <p:spPr bwMode="auto">
          <a:xfrm>
            <a:off x="33528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21" name="Line 177"/>
          <p:cNvSpPr>
            <a:spLocks noChangeShapeType="1"/>
          </p:cNvSpPr>
          <p:nvPr/>
        </p:nvSpPr>
        <p:spPr bwMode="auto">
          <a:xfrm>
            <a:off x="3048000" y="57388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22" name="Line 178"/>
          <p:cNvSpPr>
            <a:spLocks noChangeShapeType="1"/>
          </p:cNvSpPr>
          <p:nvPr/>
        </p:nvSpPr>
        <p:spPr bwMode="auto">
          <a:xfrm>
            <a:off x="17922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23" name="Line 179"/>
          <p:cNvSpPr>
            <a:spLocks noChangeShapeType="1"/>
          </p:cNvSpPr>
          <p:nvPr/>
        </p:nvSpPr>
        <p:spPr bwMode="auto">
          <a:xfrm>
            <a:off x="1487488" y="4138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24" name="Line 180"/>
          <p:cNvSpPr>
            <a:spLocks noChangeShapeType="1"/>
          </p:cNvSpPr>
          <p:nvPr/>
        </p:nvSpPr>
        <p:spPr bwMode="auto">
          <a:xfrm>
            <a:off x="10668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25" name="Line 181"/>
          <p:cNvSpPr>
            <a:spLocks noChangeShapeType="1"/>
          </p:cNvSpPr>
          <p:nvPr/>
        </p:nvSpPr>
        <p:spPr bwMode="auto">
          <a:xfrm>
            <a:off x="762000" y="49006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26" name="Rectangle 182" descr="Dark downward diagonal"/>
          <p:cNvSpPr>
            <a:spLocks noChangeArrowheads="1"/>
          </p:cNvSpPr>
          <p:nvPr/>
        </p:nvSpPr>
        <p:spPr bwMode="auto">
          <a:xfrm>
            <a:off x="4876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127" name="Rectangle 183" descr="Dark downward diagonal"/>
          <p:cNvSpPr>
            <a:spLocks noChangeArrowheads="1"/>
          </p:cNvSpPr>
          <p:nvPr/>
        </p:nvSpPr>
        <p:spPr bwMode="auto">
          <a:xfrm>
            <a:off x="44196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128" name="Rectangle 184" descr="Dark downward diagonal"/>
          <p:cNvSpPr>
            <a:spLocks noChangeArrowheads="1"/>
          </p:cNvSpPr>
          <p:nvPr/>
        </p:nvSpPr>
        <p:spPr bwMode="auto">
          <a:xfrm>
            <a:off x="3352800" y="57388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129" name="Rectangle 185" descr="Dark downward diagonal"/>
          <p:cNvSpPr>
            <a:spLocks noChangeArrowheads="1"/>
          </p:cNvSpPr>
          <p:nvPr/>
        </p:nvSpPr>
        <p:spPr bwMode="auto">
          <a:xfrm>
            <a:off x="22860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130" name="Rectangle 186" descr="Dark downward diagonal"/>
          <p:cNvSpPr>
            <a:spLocks noChangeArrowheads="1"/>
          </p:cNvSpPr>
          <p:nvPr/>
        </p:nvSpPr>
        <p:spPr bwMode="auto">
          <a:xfrm>
            <a:off x="27432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131" name="Rectangle 187" descr="Dark downward diagonal"/>
          <p:cNvSpPr>
            <a:spLocks noChangeArrowheads="1"/>
          </p:cNvSpPr>
          <p:nvPr/>
        </p:nvSpPr>
        <p:spPr bwMode="auto">
          <a:xfrm>
            <a:off x="1792288" y="4138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132" name="Rectangle 188" descr="Dark downward diagonal"/>
          <p:cNvSpPr>
            <a:spLocks noChangeArrowheads="1"/>
          </p:cNvSpPr>
          <p:nvPr/>
        </p:nvSpPr>
        <p:spPr bwMode="auto">
          <a:xfrm>
            <a:off x="6096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133" name="Rectangle 189" descr="Dark downward diagonal"/>
          <p:cNvSpPr>
            <a:spLocks noChangeArrowheads="1"/>
          </p:cNvSpPr>
          <p:nvPr/>
        </p:nvSpPr>
        <p:spPr bwMode="auto">
          <a:xfrm>
            <a:off x="1066800" y="4900613"/>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134" name="Text Box 190"/>
          <p:cNvSpPr txBox="1">
            <a:spLocks noChangeArrowheads="1"/>
          </p:cNvSpPr>
          <p:nvPr/>
        </p:nvSpPr>
        <p:spPr bwMode="auto">
          <a:xfrm>
            <a:off x="762000" y="4900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595135" name="Text Box 191"/>
          <p:cNvSpPr txBox="1">
            <a:spLocks noChangeArrowheads="1"/>
          </p:cNvSpPr>
          <p:nvPr/>
        </p:nvSpPr>
        <p:spPr bwMode="auto">
          <a:xfrm>
            <a:off x="4572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595136" name="Text Box 192"/>
          <p:cNvSpPr txBox="1">
            <a:spLocks noChangeArrowheads="1"/>
          </p:cNvSpPr>
          <p:nvPr/>
        </p:nvSpPr>
        <p:spPr bwMode="auto">
          <a:xfrm>
            <a:off x="3048000" y="57388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595137" name="Text Box 193"/>
          <p:cNvSpPr txBox="1">
            <a:spLocks noChangeArrowheads="1"/>
          </p:cNvSpPr>
          <p:nvPr/>
        </p:nvSpPr>
        <p:spPr bwMode="auto">
          <a:xfrm>
            <a:off x="1487488" y="413861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595138" name="Text Box 194"/>
          <p:cNvSpPr txBox="1">
            <a:spLocks noChangeArrowheads="1"/>
          </p:cNvSpPr>
          <p:nvPr/>
        </p:nvSpPr>
        <p:spPr bwMode="auto">
          <a:xfrm>
            <a:off x="2855913" y="55864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95139" name="Text Box 195"/>
          <p:cNvSpPr txBox="1">
            <a:spLocks noChangeArrowheads="1"/>
          </p:cNvSpPr>
          <p:nvPr/>
        </p:nvSpPr>
        <p:spPr bwMode="auto">
          <a:xfrm>
            <a:off x="1295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95140" name="Text Box 196"/>
          <p:cNvSpPr txBox="1">
            <a:spLocks noChangeArrowheads="1"/>
          </p:cNvSpPr>
          <p:nvPr/>
        </p:nvSpPr>
        <p:spPr bwMode="auto">
          <a:xfrm>
            <a:off x="25511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95141" name="Text Box 197"/>
          <p:cNvSpPr txBox="1">
            <a:spLocks noChangeArrowheads="1"/>
          </p:cNvSpPr>
          <p:nvPr/>
        </p:nvSpPr>
        <p:spPr bwMode="auto">
          <a:xfrm>
            <a:off x="2093913" y="31480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95142" name="Text Box 198"/>
          <p:cNvSpPr txBox="1">
            <a:spLocks noChangeArrowheads="1"/>
          </p:cNvSpPr>
          <p:nvPr/>
        </p:nvSpPr>
        <p:spPr bwMode="auto">
          <a:xfrm>
            <a:off x="3313113" y="3986213"/>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95143" name="Text Box 199"/>
          <p:cNvSpPr txBox="1">
            <a:spLocks noChangeArrowheads="1"/>
          </p:cNvSpPr>
          <p:nvPr/>
        </p:nvSpPr>
        <p:spPr bwMode="auto">
          <a:xfrm>
            <a:off x="40386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95144" name="Text Box 200"/>
          <p:cNvSpPr txBox="1">
            <a:spLocks noChangeArrowheads="1"/>
          </p:cNvSpPr>
          <p:nvPr/>
        </p:nvSpPr>
        <p:spPr bwMode="auto">
          <a:xfrm>
            <a:off x="3581400" y="4748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95145" name="Text Box 201"/>
          <p:cNvSpPr txBox="1">
            <a:spLocks noChangeArrowheads="1"/>
          </p:cNvSpPr>
          <p:nvPr/>
        </p:nvSpPr>
        <p:spPr bwMode="auto">
          <a:xfrm>
            <a:off x="2819400" y="39862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595146" name="Line 202"/>
          <p:cNvSpPr>
            <a:spLocks noChangeShapeType="1"/>
          </p:cNvSpPr>
          <p:nvPr/>
        </p:nvSpPr>
        <p:spPr bwMode="auto">
          <a:xfrm>
            <a:off x="2514600" y="3071813"/>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47" name="Text Box 203"/>
          <p:cNvSpPr txBox="1">
            <a:spLocks noChangeArrowheads="1"/>
          </p:cNvSpPr>
          <p:nvPr/>
        </p:nvSpPr>
        <p:spPr bwMode="auto">
          <a:xfrm>
            <a:off x="2362200" y="284321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595148" name="Text Box 204"/>
          <p:cNvSpPr txBox="1">
            <a:spLocks noChangeArrowheads="1"/>
          </p:cNvSpPr>
          <p:nvPr/>
        </p:nvSpPr>
        <p:spPr bwMode="auto">
          <a:xfrm>
            <a:off x="1943100" y="4394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595149" name="Line 205"/>
          <p:cNvSpPr>
            <a:spLocks noChangeShapeType="1"/>
          </p:cNvSpPr>
          <p:nvPr/>
        </p:nvSpPr>
        <p:spPr bwMode="auto">
          <a:xfrm>
            <a:off x="2374900" y="46609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95014">
                                            <p:txEl>
                                              <p:pRg st="0" end="0"/>
                                            </p:txEl>
                                          </p:spTgt>
                                        </p:tgtEl>
                                        <p:attrNameLst>
                                          <p:attrName>style.visibility</p:attrName>
                                        </p:attrNameLst>
                                      </p:cBhvr>
                                      <p:to>
                                        <p:strVal val="visible"/>
                                      </p:to>
                                    </p:set>
                                    <p:animEffect transition="in" filter="dissolve">
                                      <p:cBhvr>
                                        <p:cTn id="7" dur="500"/>
                                        <p:tgtEl>
                                          <p:spTgt spid="5950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ext Box 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a:t>
            </a:r>
          </a:p>
        </p:txBody>
      </p:sp>
      <p:sp>
        <p:nvSpPr>
          <p:cNvPr id="266319" name="Rectangle 79"/>
          <p:cNvSpPr>
            <a:spLocks noChangeArrowheads="1"/>
          </p:cNvSpPr>
          <p:nvPr/>
        </p:nvSpPr>
        <p:spPr bwMode="auto">
          <a:xfrm>
            <a:off x="1525588" y="1598613"/>
            <a:ext cx="7313612"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Delete operation in a binary search tree refers to the process of deleting the specified node from the tree.</a:t>
            </a:r>
          </a:p>
          <a:p>
            <a:pPr marL="342900" indent="-342900">
              <a:spcBef>
                <a:spcPct val="20000"/>
              </a:spcBef>
              <a:buFontTx/>
              <a:buBlip>
                <a:blip r:embed="rId3"/>
              </a:buBlip>
            </a:pPr>
            <a:r>
              <a:rPr lang="en-US" sz="2000">
                <a:solidFill>
                  <a:schemeClr val="accent2"/>
                </a:solidFill>
                <a:cs typeface="Times New Roman" pitchFamily="18" charset="0"/>
              </a:rPr>
              <a:t>Before implementing a delete operation, you first need to locate the position of the node to be deleted and its parent.</a:t>
            </a:r>
          </a:p>
          <a:p>
            <a:pPr marL="342900" indent="-342900">
              <a:spcBef>
                <a:spcPct val="20000"/>
              </a:spcBef>
              <a:buFontTx/>
              <a:buBlip>
                <a:blip r:embed="rId3"/>
              </a:buBlip>
            </a:pPr>
            <a:r>
              <a:rPr lang="en-US" sz="2000">
                <a:solidFill>
                  <a:schemeClr val="accent2"/>
                </a:solidFill>
                <a:cs typeface="Times New Roman" pitchFamily="18" charset="0"/>
              </a:rPr>
              <a:t>To locate the position of the node to be deleted and its parent, you need to implement a search operation. </a:t>
            </a:r>
          </a:p>
          <a:p>
            <a:pPr marL="342900" indent="-342900">
              <a:spcBef>
                <a:spcPct val="20000"/>
              </a:spcBef>
              <a:buFontTx/>
              <a:buBlip>
                <a:blip r:embed="rId3"/>
              </a:buBlip>
            </a:pPr>
            <a:endParaRPr lang="en-US" sz="2000">
              <a:solidFill>
                <a:schemeClr val="accent2"/>
              </a:solidFill>
              <a:cs typeface="Times New Roman" pitchFamily="18" charset="0"/>
            </a:endParaRPr>
          </a:p>
          <a:p>
            <a:pPr marL="742950" lvl="1" indent="-285750">
              <a:spcBef>
                <a:spcPct val="20000"/>
              </a:spcBef>
            </a:pPr>
            <a:endParaRPr lang="en-US" sz="2000">
              <a:solidFill>
                <a:schemeClr val="accent2"/>
              </a:solidFill>
              <a:cs typeface="Times New Roman" pitchFamily="18" charset="0"/>
            </a:endParaRPr>
          </a:p>
          <a:p>
            <a:pPr marL="742950" lvl="1" indent="-285750">
              <a:spcBef>
                <a:spcPct val="20000"/>
              </a:spcBef>
              <a:buFontTx/>
              <a:buChar char="•"/>
            </a:pPr>
            <a:endParaRPr lang="en-US">
              <a:solidFill>
                <a:schemeClr val="accent2"/>
              </a:solidFill>
              <a:cs typeface="Times New Roman" pitchFamily="18" charset="0"/>
            </a:endParaRPr>
          </a:p>
        </p:txBody>
      </p:sp>
      <p:sp>
        <p:nvSpPr>
          <p:cNvPr id="266320" name="Rectangle 80"/>
          <p:cNvSpPr>
            <a:spLocks noChangeArrowheads="1"/>
          </p:cNvSpPr>
          <p:nvPr/>
        </p:nvSpPr>
        <p:spPr bwMode="auto">
          <a:xfrm>
            <a:off x="1524000" y="1600200"/>
            <a:ext cx="7313613"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Write an algorithm to locate the position of the node to deleted from a binary search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266319"/>
                                        </p:tgtEl>
                                      </p:cBhvr>
                                    </p:animEffect>
                                    <p:set>
                                      <p:cBhvr>
                                        <p:cTn id="7" dur="1" fill="hold">
                                          <p:stCondLst>
                                            <p:cond delay="499"/>
                                          </p:stCondLst>
                                        </p:cTn>
                                        <p:tgtEl>
                                          <p:spTgt spid="266319"/>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266320"/>
                                        </p:tgtEl>
                                        <p:attrNameLst>
                                          <p:attrName>style.visibility</p:attrName>
                                        </p:attrNameLst>
                                      </p:cBhvr>
                                      <p:to>
                                        <p:strVal val="visible"/>
                                      </p:to>
                                    </p:set>
                                    <p:animEffect transition="in" filter="dissolve">
                                      <p:cBhvr>
                                        <p:cTn id="10" dur="500"/>
                                        <p:tgtEl>
                                          <p:spTgt spid="266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9" grpId="0"/>
      <p:bldP spid="26632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6" name="Rectangle 4"/>
          <p:cNvSpPr>
            <a:spLocks noChangeArrowheads="1"/>
          </p:cNvSpPr>
          <p:nvPr/>
        </p:nvSpPr>
        <p:spPr bwMode="auto">
          <a:xfrm>
            <a:off x="1536700" y="1600200"/>
            <a:ext cx="3960813"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Algorithm to locate the node to be deleted.                  </a:t>
            </a:r>
          </a:p>
        </p:txBody>
      </p:sp>
      <p:sp>
        <p:nvSpPr>
          <p:cNvPr id="458758" name="Line 6"/>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59" name="Line 7"/>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60" name="Line 8"/>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61" name="Line 9"/>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62" name="Line 10"/>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63" name="Line 11"/>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64" name="Line 12"/>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65" name="Rectangle 13"/>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66" name="Line 14"/>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67" name="Rectangle 15"/>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68" name="Rectangle 16"/>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69" name="Rectangle 17"/>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70" name="Rectangle 18"/>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71" name="Rectangle 19"/>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72" name="Rectangle 20"/>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73" name="Rectangle 21"/>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74" name="Rectangle 22"/>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75" name="Text Box 23"/>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458776" name="Text Box 24"/>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458777" name="Text Box 25"/>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458778" name="Text Box 26"/>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458779" name="Text Box 27"/>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458780" name="Line 28"/>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81" name="Line 29"/>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82" name="Line 30"/>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83" name="Line 31"/>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84" name="Line 32"/>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85" name="Line 33"/>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86" name="Line 34"/>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87" name="Line 35"/>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88" name="Line 36"/>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89" name="Line 37"/>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90" name="Line 38"/>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91" name="Line 39"/>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92" name="Line 40"/>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93" name="Line 41"/>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94" name="Line 42"/>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95" name="Line 43"/>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96" name="Line 44"/>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97" name="Line 45"/>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798" name="Rectangle 46"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99" name="Rectangle 47"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800" name="Rectangle 48"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801" name="Rectangle 49"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802" name="Rectangle 50"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803" name="Rectangle 51"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804" name="Rectangle 52"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805" name="Rectangle 53"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806" name="Rectangle 54"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807" name="Rectangle 55"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808" name="Text Box 56"/>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458809" name="Text Box 57"/>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458810" name="Text Box 58"/>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458811" name="Text Box 59"/>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458812" name="Text Box 60"/>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8813" name="Text Box 61"/>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8814" name="Text Box 62"/>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8815" name="Text Box 63"/>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8816" name="Text Box 64"/>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8817" name="Text Box 65"/>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8818" name="Text Box 66"/>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8819" name="Text Box 67"/>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458820" name="Text Box 68"/>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a, b, and c until currentNode becomes NULL or the value of the node to be searched becomes equal to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parent point to currentNode.</a:t>
            </a:r>
          </a:p>
          <a:p>
            <a:pPr lvl="1">
              <a:buFontTx/>
              <a:buAutoNum type="alphaLcPeriod"/>
            </a:pPr>
            <a:endParaRPr lang="en-US" sz="1200">
              <a:solidFill>
                <a:schemeClr val="accent2"/>
              </a:solidFill>
            </a:endParaRPr>
          </a:p>
          <a:p>
            <a:pPr lvl="1">
              <a:buFontTx/>
              <a:buAutoNum type="alphaLcPeriod"/>
            </a:pPr>
            <a:r>
              <a:rPr lang="en-US" sz="1200">
                <a:solidFill>
                  <a:schemeClr val="accent2"/>
                </a:solidFill>
              </a:rPr>
              <a:t>If the value to be deleted is less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chemeClr val="accent2"/>
              </a:solidFill>
            </a:endParaRPr>
          </a:p>
          <a:p>
            <a:pPr lvl="1">
              <a:buFontTx/>
              <a:buAutoNum type="alphaLcPeriod"/>
            </a:pPr>
            <a:r>
              <a:rPr lang="en-US" sz="1200">
                <a:solidFill>
                  <a:schemeClr val="accent2"/>
                </a:solidFill>
              </a:rPr>
              <a:t>If the value to be deleted is greater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right child.</a:t>
            </a:r>
          </a:p>
          <a:p>
            <a:pPr>
              <a:buFontTx/>
              <a:buAutoNum type="arabicPeriod"/>
            </a:pPr>
            <a:endParaRPr lang="en-US" sz="1200">
              <a:solidFill>
                <a:schemeClr val="accent2"/>
              </a:solidFill>
              <a:latin typeface="Arial Unicode MS" pitchFamily="34" charset="-128"/>
            </a:endParaRPr>
          </a:p>
        </p:txBody>
      </p:sp>
      <p:sp>
        <p:nvSpPr>
          <p:cNvPr id="458821" name="Line 69"/>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8822" name="Text Box 70"/>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458823" name="Rectangle 71"/>
          <p:cNvSpPr>
            <a:spLocks noChangeArrowheads="1"/>
          </p:cNvSpPr>
          <p:nvPr/>
        </p:nvSpPr>
        <p:spPr bwMode="auto">
          <a:xfrm>
            <a:off x="1524000" y="1600200"/>
            <a:ext cx="3748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458824" name="Text Box 7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58820"/>
                                        </p:tgtEl>
                                        <p:attrNameLst>
                                          <p:attrName>style.visibility</p:attrName>
                                        </p:attrNameLst>
                                      </p:cBhvr>
                                      <p:to>
                                        <p:strVal val="visible"/>
                                      </p:to>
                                    </p:set>
                                    <p:animEffect transition="in" filter="dissolve">
                                      <p:cBhvr>
                                        <p:cTn id="7" dur="500"/>
                                        <p:tgtEl>
                                          <p:spTgt spid="458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458756"/>
                                        </p:tgtEl>
                                      </p:cBhvr>
                                    </p:animEffect>
                                    <p:set>
                                      <p:cBhvr>
                                        <p:cTn id="12" dur="1" fill="hold">
                                          <p:stCondLst>
                                            <p:cond delay="499"/>
                                          </p:stCondLst>
                                        </p:cTn>
                                        <p:tgtEl>
                                          <p:spTgt spid="458756"/>
                                        </p:tgtEl>
                                        <p:attrNameLst>
                                          <p:attrName>style.visibility</p:attrName>
                                        </p:attrNameLst>
                                      </p:cBhvr>
                                      <p:to>
                                        <p:strVal val="hidden"/>
                                      </p:to>
                                    </p:set>
                                  </p:childTnLst>
                                </p:cTn>
                              </p:par>
                              <p:par>
                                <p:cTn id="13" presetID="9" presetClass="entr" presetSubtype="0" fill="hold" grpId="0" nodeType="withEffect">
                                  <p:stCondLst>
                                    <p:cond delay="0"/>
                                  </p:stCondLst>
                                  <p:childTnLst>
                                    <p:set>
                                      <p:cBhvr>
                                        <p:cTn id="14" dur="1" fill="hold">
                                          <p:stCondLst>
                                            <p:cond delay="0"/>
                                          </p:stCondLst>
                                        </p:cTn>
                                        <p:tgtEl>
                                          <p:spTgt spid="458823"/>
                                        </p:tgtEl>
                                        <p:attrNameLst>
                                          <p:attrName>style.visibility</p:attrName>
                                        </p:attrNameLst>
                                      </p:cBhvr>
                                      <p:to>
                                        <p:strVal val="visible"/>
                                      </p:to>
                                    </p:set>
                                    <p:animEffect transition="in" filter="dissolve">
                                      <p:cBhvr>
                                        <p:cTn id="15" dur="500"/>
                                        <p:tgtEl>
                                          <p:spTgt spid="458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p:bldP spid="458820" grpId="0"/>
      <p:bldP spid="45882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156" name="Text Box 68"/>
          <p:cNvSpPr txBox="1">
            <a:spLocks noChangeArrowheads="1"/>
          </p:cNvSpPr>
          <p:nvPr/>
        </p:nvSpPr>
        <p:spPr bwMode="auto">
          <a:xfrm>
            <a:off x="685800" y="3065463"/>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01157" name="Line 69"/>
          <p:cNvSpPr>
            <a:spLocks noChangeShapeType="1"/>
          </p:cNvSpPr>
          <p:nvPr/>
        </p:nvSpPr>
        <p:spPr bwMode="auto">
          <a:xfrm>
            <a:off x="1905000" y="3217863"/>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161" name="Text Box 73"/>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rgbClr val="CC0000"/>
                </a:solidFill>
              </a:rPr>
              <a:t>Make a variable/pointer currentNode point to the ROOT node.</a:t>
            </a:r>
          </a:p>
          <a:p>
            <a:pPr>
              <a:buFontTx/>
              <a:buAutoNum type="arabicPeriod"/>
            </a:pPr>
            <a:endParaRPr lang="en-US" sz="1200">
              <a:solidFill>
                <a:srgbClr val="CC0000"/>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a, b, and c until currentNode becomes NULL or the value of the node to be searched becomes equal to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parent point to currentNode.</a:t>
            </a:r>
          </a:p>
          <a:p>
            <a:pPr lvl="1">
              <a:buFontTx/>
              <a:buAutoNum type="alphaLcPeriod"/>
            </a:pPr>
            <a:endParaRPr lang="en-US" sz="1200">
              <a:solidFill>
                <a:schemeClr val="accent2"/>
              </a:solidFill>
            </a:endParaRPr>
          </a:p>
          <a:p>
            <a:pPr lvl="1">
              <a:buFontTx/>
              <a:buAutoNum type="alphaLcPeriod"/>
            </a:pPr>
            <a:r>
              <a:rPr lang="en-US" sz="1200">
                <a:solidFill>
                  <a:schemeClr val="accent2"/>
                </a:solidFill>
              </a:rPr>
              <a:t>If the value to be deleted is less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chemeClr val="accent2"/>
              </a:solidFill>
            </a:endParaRPr>
          </a:p>
          <a:p>
            <a:pPr lvl="1">
              <a:buFontTx/>
              <a:buAutoNum type="alphaLcPeriod"/>
            </a:pPr>
            <a:r>
              <a:rPr lang="en-US" sz="1200">
                <a:solidFill>
                  <a:schemeClr val="accent2"/>
                </a:solidFill>
              </a:rPr>
              <a:t>If the value to be deleted is greater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601164" name="Text Box 76"/>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01232" name="Line 144"/>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33" name="Line 145"/>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34" name="Line 146"/>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35" name="Line 147"/>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36" name="Line 148"/>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37" name="Line 149"/>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38" name="Line 150"/>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39" name="Rectangle 151"/>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40" name="Line 152"/>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41" name="Rectangle 153"/>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42" name="Rectangle 154"/>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44" name="Rectangle 156"/>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45" name="Rectangle 157"/>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46" name="Rectangle 158"/>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47" name="Rectangle 159"/>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48" name="Rectangle 160"/>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49" name="Text Box 161"/>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01250" name="Text Box 162"/>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01251" name="Text Box 163"/>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01252" name="Text Box 164"/>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01253" name="Line 165"/>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54" name="Line 166"/>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55" name="Line 167"/>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56" name="Line 168"/>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57" name="Line 169"/>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58" name="Line 170"/>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59" name="Line 171"/>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60" name="Line 172"/>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61" name="Line 173"/>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62" name="Line 174"/>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63" name="Line 175"/>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64" name="Line 176"/>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67" name="Line 179"/>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68" name="Line 180"/>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69" name="Line 181"/>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70" name="Line 182"/>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71" name="Rectangle 183"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72" name="Rectangle 184"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73" name="Rectangle 185"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76" name="Rectangle 188"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77" name="Rectangle 189"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78" name="Rectangle 190"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79" name="Rectangle 191"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80" name="Rectangle 192"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81" name="Text Box 193"/>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01282" name="Text Box 194"/>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01283" name="Text Box 195"/>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01284" name="Text Box 196"/>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01285" name="Text Box 197"/>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1286" name="Text Box 198"/>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1287" name="Text Box 199"/>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1288" name="Text Box 200"/>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1289" name="Text Box 201"/>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1290" name="Text Box 202"/>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1291" name="Text Box 203"/>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1292" name="Text Box 204"/>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1293" name="Line 205"/>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294" name="Text Box 206"/>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01295" name="Rectangle 207"/>
          <p:cNvSpPr>
            <a:spLocks noChangeArrowheads="1"/>
          </p:cNvSpPr>
          <p:nvPr/>
        </p:nvSpPr>
        <p:spPr bwMode="auto">
          <a:xfrm>
            <a:off x="1525588" y="1600200"/>
            <a:ext cx="3748087"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01297" name="Rectangle 209"/>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298" name="Text Box 210"/>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01299" name="Line 211"/>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300" name="Line 212"/>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1301" name="Rectangle 213"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302" name="Rectangle 214"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1157"/>
                                        </p:tgtEl>
                                        <p:attrNameLst>
                                          <p:attrName>style.visibility</p:attrName>
                                        </p:attrNameLst>
                                      </p:cBhvr>
                                      <p:to>
                                        <p:strVal val="visible"/>
                                      </p:to>
                                    </p:set>
                                    <p:animEffect transition="in" filter="dissolve">
                                      <p:cBhvr>
                                        <p:cTn id="7" dur="500"/>
                                        <p:tgtEl>
                                          <p:spTgt spid="60115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01156"/>
                                        </p:tgtEl>
                                        <p:attrNameLst>
                                          <p:attrName>style.visibility</p:attrName>
                                        </p:attrNameLst>
                                      </p:cBhvr>
                                      <p:to>
                                        <p:strVal val="visible"/>
                                      </p:to>
                                    </p:set>
                                    <p:animEffect transition="in" filter="dissolve">
                                      <p:cBhvr>
                                        <p:cTn id="10" dur="500"/>
                                        <p:tgtEl>
                                          <p:spTgt spid="601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156" grpId="0"/>
      <p:bldP spid="60115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204" name="Text Box 68"/>
          <p:cNvSpPr txBox="1">
            <a:spLocks noChangeArrowheads="1"/>
          </p:cNvSpPr>
          <p:nvPr/>
        </p:nvSpPr>
        <p:spPr bwMode="auto">
          <a:xfrm>
            <a:off x="685800" y="30638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03205" name="Line 69"/>
          <p:cNvSpPr>
            <a:spLocks noChangeShapeType="1"/>
          </p:cNvSpPr>
          <p:nvPr/>
        </p:nvSpPr>
        <p:spPr bwMode="auto">
          <a:xfrm>
            <a:off x="1905000" y="3216275"/>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06" name="Text Box 70"/>
          <p:cNvSpPr txBox="1">
            <a:spLocks noChangeArrowheads="1"/>
          </p:cNvSpPr>
          <p:nvPr/>
        </p:nvSpPr>
        <p:spPr bwMode="auto">
          <a:xfrm>
            <a:off x="685800" y="3292475"/>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 = NULL</a:t>
            </a:r>
          </a:p>
        </p:txBody>
      </p:sp>
      <p:sp>
        <p:nvSpPr>
          <p:cNvPr id="603212" name="Text Box 76"/>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03213" name="Text Box 77"/>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rgbClr val="CC0000"/>
                </a:solidFill>
              </a:rPr>
              <a:t>Make a variable/pointer parent point to NULL.</a:t>
            </a:r>
          </a:p>
          <a:p>
            <a:pPr>
              <a:buFontTx/>
              <a:buAutoNum type="arabicPeriod"/>
            </a:pPr>
            <a:endParaRPr lang="en-US" sz="1200">
              <a:solidFill>
                <a:srgbClr val="CC0000"/>
              </a:solidFill>
            </a:endParaRPr>
          </a:p>
          <a:p>
            <a:pPr>
              <a:buFontTx/>
              <a:buAutoNum type="arabicPeriod"/>
            </a:pPr>
            <a:r>
              <a:rPr lang="en-US" sz="1200">
                <a:solidFill>
                  <a:schemeClr val="accent2"/>
                </a:solidFill>
              </a:rPr>
              <a:t>Repeat steps a, b, and c until currentNode becomes NULL or the value of the node to be searched becomes equal to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parent point to currentNode.</a:t>
            </a:r>
          </a:p>
          <a:p>
            <a:pPr lvl="1">
              <a:buFontTx/>
              <a:buAutoNum type="alphaLcPeriod"/>
            </a:pPr>
            <a:endParaRPr lang="en-US" sz="1200">
              <a:solidFill>
                <a:schemeClr val="accent2"/>
              </a:solidFill>
            </a:endParaRPr>
          </a:p>
          <a:p>
            <a:pPr lvl="1">
              <a:buFontTx/>
              <a:buAutoNum type="alphaLcPeriod"/>
            </a:pPr>
            <a:r>
              <a:rPr lang="en-US" sz="1200">
                <a:solidFill>
                  <a:schemeClr val="accent2"/>
                </a:solidFill>
              </a:rPr>
              <a:t>If the value to be deleted is less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chemeClr val="accent2"/>
              </a:solidFill>
            </a:endParaRPr>
          </a:p>
          <a:p>
            <a:pPr lvl="1">
              <a:buFontTx/>
              <a:buAutoNum type="alphaLcPeriod"/>
            </a:pPr>
            <a:r>
              <a:rPr lang="en-US" sz="1200">
                <a:solidFill>
                  <a:schemeClr val="accent2"/>
                </a:solidFill>
              </a:rPr>
              <a:t>If the value to be deleted is greater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603214" name="Line 78"/>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15" name="Line 79"/>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16" name="Line 80"/>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17" name="Line 81"/>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18" name="Line 82"/>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19" name="Line 83"/>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20" name="Line 84"/>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21" name="Rectangle 85"/>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22" name="Line 86"/>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23" name="Rectangle 87"/>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24" name="Rectangle 88"/>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26" name="Rectangle 90"/>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27" name="Rectangle 91"/>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28" name="Rectangle 92"/>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29" name="Rectangle 93"/>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30" name="Rectangle 94"/>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31" name="Text Box 95"/>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03232" name="Text Box 96"/>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03233" name="Text Box 97"/>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03234" name="Text Box 98"/>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03235" name="Line 99"/>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36" name="Line 100"/>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37" name="Line 101"/>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38" name="Line 102"/>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39" name="Line 103"/>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40" name="Line 104"/>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41" name="Line 105"/>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42" name="Line 106"/>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43" name="Line 107"/>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44" name="Line 108"/>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45" name="Line 109"/>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46" name="Line 110"/>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49" name="Line 113"/>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50" name="Line 114"/>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51" name="Line 115"/>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52" name="Line 116"/>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53" name="Rectangle 117"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54" name="Rectangle 118"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55" name="Rectangle 119"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58" name="Rectangle 122"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59" name="Rectangle 123"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60" name="Rectangle 124"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61" name="Rectangle 125"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62" name="Rectangle 126"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63" name="Text Box 127"/>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03264" name="Text Box 128"/>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03265" name="Text Box 129"/>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03266" name="Text Box 130"/>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03267" name="Text Box 131"/>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3268" name="Text Box 132"/>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3269" name="Text Box 133"/>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3270" name="Text Box 134"/>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3271" name="Text Box 135"/>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3272" name="Text Box 136"/>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3273" name="Text Box 137"/>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3274" name="Text Box 138"/>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3275" name="Line 139"/>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76" name="Text Box 140"/>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03278" name="Rectangle 142"/>
          <p:cNvSpPr>
            <a:spLocks noChangeArrowheads="1"/>
          </p:cNvSpPr>
          <p:nvPr/>
        </p:nvSpPr>
        <p:spPr bwMode="auto">
          <a:xfrm>
            <a:off x="1525588" y="1600200"/>
            <a:ext cx="3748087"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03279" name="Rectangle 143"/>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80" name="Text Box 144"/>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03281" name="Line 145"/>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82" name="Line 146"/>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3283" name="Rectangle 147"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284" name="Rectangle 148"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3206"/>
                                        </p:tgtEl>
                                        <p:attrNameLst>
                                          <p:attrName>style.visibility</p:attrName>
                                        </p:attrNameLst>
                                      </p:cBhvr>
                                      <p:to>
                                        <p:strVal val="visible"/>
                                      </p:to>
                                    </p:set>
                                    <p:animEffect transition="in" filter="dissolve">
                                      <p:cBhvr>
                                        <p:cTn id="7" dur="500"/>
                                        <p:tgtEl>
                                          <p:spTgt spid="603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20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321" name="Text Box 137"/>
          <p:cNvSpPr txBox="1">
            <a:spLocks noChangeArrowheads="1"/>
          </p:cNvSpPr>
          <p:nvPr/>
        </p:nvSpPr>
        <p:spPr bwMode="auto">
          <a:xfrm>
            <a:off x="685800" y="30638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05322" name="Line 138"/>
          <p:cNvSpPr>
            <a:spLocks noChangeShapeType="1"/>
          </p:cNvSpPr>
          <p:nvPr/>
        </p:nvSpPr>
        <p:spPr bwMode="auto">
          <a:xfrm>
            <a:off x="1905000" y="3216275"/>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23" name="Text Box 139"/>
          <p:cNvSpPr txBox="1">
            <a:spLocks noChangeArrowheads="1"/>
          </p:cNvSpPr>
          <p:nvPr/>
        </p:nvSpPr>
        <p:spPr bwMode="auto">
          <a:xfrm>
            <a:off x="685800" y="3292475"/>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 = NULL</a:t>
            </a:r>
          </a:p>
        </p:txBody>
      </p:sp>
      <p:sp>
        <p:nvSpPr>
          <p:cNvPr id="605326" name="Text Box 14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05327" name="Text Box 143"/>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rgbClr val="CC0000"/>
              </a:solidFill>
            </a:endParaRPr>
          </a:p>
          <a:p>
            <a:pPr>
              <a:buFontTx/>
              <a:buAutoNum type="arabicPeriod"/>
            </a:pPr>
            <a:r>
              <a:rPr lang="en-US" sz="1200">
                <a:solidFill>
                  <a:srgbClr val="CC0000"/>
                </a:solidFill>
              </a:rPr>
              <a:t>Repeat steps a, b, and c until currentNode becomes NULL or the value of the node to be searched becomes equal to that of currentNode:</a:t>
            </a:r>
          </a:p>
          <a:p>
            <a:pPr>
              <a:buFontTx/>
              <a:buAutoNum type="arabicPeriod"/>
            </a:pPr>
            <a:endParaRPr lang="en-US" sz="1200">
              <a:solidFill>
                <a:srgbClr val="CC0000"/>
              </a:solidFill>
            </a:endParaRPr>
          </a:p>
          <a:p>
            <a:pPr lvl="1">
              <a:buFontTx/>
              <a:buAutoNum type="alphaLcPeriod"/>
            </a:pPr>
            <a:r>
              <a:rPr lang="en-US" sz="1200">
                <a:solidFill>
                  <a:schemeClr val="accent2"/>
                </a:solidFill>
              </a:rPr>
              <a:t>Make parent point to currentNode.</a:t>
            </a:r>
          </a:p>
          <a:p>
            <a:pPr lvl="1">
              <a:buFontTx/>
              <a:buAutoNum type="alphaLcPeriod"/>
            </a:pPr>
            <a:endParaRPr lang="en-US" sz="1200">
              <a:solidFill>
                <a:schemeClr val="accent2"/>
              </a:solidFill>
            </a:endParaRPr>
          </a:p>
          <a:p>
            <a:pPr lvl="1">
              <a:buFontTx/>
              <a:buAutoNum type="alphaLcPeriod"/>
            </a:pPr>
            <a:r>
              <a:rPr lang="en-US" sz="1200">
                <a:solidFill>
                  <a:schemeClr val="accent2"/>
                </a:solidFill>
              </a:rPr>
              <a:t>If the value to be deleted is less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chemeClr val="accent2"/>
              </a:solidFill>
            </a:endParaRPr>
          </a:p>
          <a:p>
            <a:pPr lvl="1">
              <a:buFontTx/>
              <a:buAutoNum type="alphaLcPeriod"/>
            </a:pPr>
            <a:r>
              <a:rPr lang="en-US" sz="1200">
                <a:solidFill>
                  <a:schemeClr val="accent2"/>
                </a:solidFill>
              </a:rPr>
              <a:t>If the value to be deleted is greater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605329" name="Line 145"/>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30" name="Line 146"/>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31" name="Line 147"/>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32" name="Line 148"/>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33" name="Line 149"/>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34" name="Line 150"/>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35" name="Line 151"/>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36" name="Rectangle 152"/>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37" name="Line 153"/>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38" name="Rectangle 154"/>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39" name="Rectangle 155"/>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41" name="Rectangle 157"/>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42" name="Rectangle 158"/>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43" name="Rectangle 159"/>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44" name="Rectangle 160"/>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45" name="Rectangle 161"/>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46" name="Text Box 162"/>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05347" name="Text Box 163"/>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05348" name="Text Box 164"/>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05349" name="Text Box 165"/>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05350" name="Line 166"/>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51" name="Line 167"/>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52" name="Line 168"/>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53" name="Line 169"/>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54" name="Line 170"/>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55" name="Line 171"/>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56" name="Line 172"/>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57" name="Line 173"/>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58" name="Line 174"/>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59" name="Line 175"/>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60" name="Line 176"/>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61" name="Line 177"/>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64" name="Line 180"/>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65" name="Line 181"/>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66" name="Line 182"/>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67" name="Line 183"/>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68" name="Rectangle 184"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69" name="Rectangle 185"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70" name="Rectangle 186"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73" name="Rectangle 189"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74" name="Rectangle 190"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75" name="Rectangle 191"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76" name="Rectangle 192"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77" name="Rectangle 193"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78" name="Text Box 194"/>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05379" name="Text Box 195"/>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05380" name="Text Box 196"/>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05381" name="Text Box 197"/>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05382" name="Text Box 198"/>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5383" name="Text Box 199"/>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5384" name="Text Box 200"/>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5385" name="Text Box 201"/>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5386" name="Text Box 202"/>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5387" name="Text Box 203"/>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5388" name="Text Box 204"/>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5389" name="Text Box 205"/>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5390" name="Line 206"/>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91" name="Text Box 207"/>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05392" name="Rectangle 208"/>
          <p:cNvSpPr>
            <a:spLocks noChangeArrowheads="1"/>
          </p:cNvSpPr>
          <p:nvPr/>
        </p:nvSpPr>
        <p:spPr bwMode="auto">
          <a:xfrm>
            <a:off x="1525588" y="1600200"/>
            <a:ext cx="3748087"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05393" name="Rectangle 209"/>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94" name="Text Box 210"/>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05395" name="Line 211"/>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96" name="Line 212"/>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397" name="Rectangle 213"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398" name="Rectangle 214"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300" name="Text Box 68"/>
          <p:cNvSpPr txBox="1">
            <a:spLocks noChangeArrowheads="1"/>
          </p:cNvSpPr>
          <p:nvPr/>
        </p:nvSpPr>
        <p:spPr bwMode="auto">
          <a:xfrm>
            <a:off x="685800" y="30638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07301" name="Line 69"/>
          <p:cNvSpPr>
            <a:spLocks noChangeShapeType="1"/>
          </p:cNvSpPr>
          <p:nvPr/>
        </p:nvSpPr>
        <p:spPr bwMode="auto">
          <a:xfrm>
            <a:off x="1905000" y="3216275"/>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302" name="Text Box 70"/>
          <p:cNvSpPr txBox="1">
            <a:spLocks noChangeArrowheads="1"/>
          </p:cNvSpPr>
          <p:nvPr/>
        </p:nvSpPr>
        <p:spPr bwMode="auto">
          <a:xfrm>
            <a:off x="685800" y="3292475"/>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 = NULL</a:t>
            </a:r>
          </a:p>
        </p:txBody>
      </p:sp>
      <p:sp>
        <p:nvSpPr>
          <p:cNvPr id="607303" name="Text Box 71"/>
          <p:cNvSpPr txBox="1">
            <a:spLocks noChangeArrowheads="1"/>
          </p:cNvSpPr>
          <p:nvPr/>
        </p:nvSpPr>
        <p:spPr bwMode="auto">
          <a:xfrm>
            <a:off x="3124200" y="30638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07304" name="Line 72"/>
          <p:cNvSpPr>
            <a:spLocks noChangeShapeType="1"/>
          </p:cNvSpPr>
          <p:nvPr/>
        </p:nvSpPr>
        <p:spPr bwMode="auto">
          <a:xfrm flipH="1">
            <a:off x="2895600" y="321627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309" name="Text Box 77"/>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07310" name="Text Box 78"/>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a, b, and c until currentNode becomes NULL or the value of the node to be searched becomes equal to that of currentNode:</a:t>
            </a:r>
          </a:p>
          <a:p>
            <a:pPr>
              <a:buFontTx/>
              <a:buAutoNum type="arabicPeriod"/>
            </a:pPr>
            <a:endParaRPr lang="en-US" sz="1200">
              <a:solidFill>
                <a:schemeClr val="accent2"/>
              </a:solidFill>
            </a:endParaRPr>
          </a:p>
          <a:p>
            <a:pPr lvl="1">
              <a:buFontTx/>
              <a:buAutoNum type="alphaLcPeriod"/>
            </a:pPr>
            <a:r>
              <a:rPr lang="en-US" sz="1200">
                <a:solidFill>
                  <a:srgbClr val="CC0000"/>
                </a:solidFill>
              </a:rPr>
              <a:t>Make parent point to currentNode.</a:t>
            </a:r>
          </a:p>
          <a:p>
            <a:pPr lvl="1">
              <a:buFontTx/>
              <a:buAutoNum type="alphaLcPeriod"/>
            </a:pPr>
            <a:endParaRPr lang="en-US" sz="1200">
              <a:solidFill>
                <a:srgbClr val="CC0000"/>
              </a:solidFill>
            </a:endParaRPr>
          </a:p>
          <a:p>
            <a:pPr lvl="1">
              <a:buFontTx/>
              <a:buAutoNum type="alphaLcPeriod"/>
            </a:pPr>
            <a:r>
              <a:rPr lang="en-US" sz="1200">
                <a:solidFill>
                  <a:schemeClr val="accent2"/>
                </a:solidFill>
              </a:rPr>
              <a:t>If the value to be deleted is less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chemeClr val="accent2"/>
              </a:solidFill>
            </a:endParaRPr>
          </a:p>
          <a:p>
            <a:pPr lvl="1">
              <a:buFontTx/>
              <a:buAutoNum type="alphaLcPeriod"/>
            </a:pPr>
            <a:r>
              <a:rPr lang="en-US" sz="1200">
                <a:solidFill>
                  <a:schemeClr val="accent2"/>
                </a:solidFill>
              </a:rPr>
              <a:t>If the value to be deleted is greater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607374" name="Line 142"/>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375" name="Line 143"/>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376" name="Line 144"/>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377" name="Line 145"/>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378" name="Line 146"/>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379" name="Line 147"/>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380" name="Line 148"/>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381" name="Rectangle 149"/>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382" name="Line 150"/>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383" name="Rectangle 151"/>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384" name="Rectangle 152"/>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386" name="Rectangle 154"/>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387" name="Rectangle 155"/>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388" name="Rectangle 156"/>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389" name="Rectangle 157"/>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390" name="Rectangle 158"/>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391" name="Text Box 159"/>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07392" name="Text Box 160"/>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07393" name="Text Box 161"/>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07394" name="Text Box 162"/>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07395" name="Line 163"/>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396" name="Line 164"/>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397" name="Line 165"/>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398" name="Line 166"/>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399" name="Line 167"/>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400" name="Line 168"/>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401" name="Line 169"/>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402" name="Line 170"/>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403" name="Line 171"/>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404" name="Line 172"/>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405" name="Line 173"/>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406" name="Line 174"/>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409" name="Line 177"/>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410" name="Line 178"/>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411" name="Line 179"/>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412" name="Line 180"/>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413" name="Rectangle 181"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414" name="Rectangle 182"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415" name="Rectangle 183"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418" name="Rectangle 186"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419" name="Rectangle 187"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420" name="Rectangle 188"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421" name="Rectangle 189"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422" name="Rectangle 190"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423" name="Text Box 191"/>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07424" name="Text Box 192"/>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07425" name="Text Box 193"/>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07426" name="Text Box 194"/>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07427" name="Text Box 195"/>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7428" name="Text Box 196"/>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7429" name="Text Box 197"/>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7430" name="Text Box 198"/>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7431" name="Text Box 199"/>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7432" name="Text Box 200"/>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7433" name="Text Box 201"/>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7434" name="Text Box 202"/>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7435" name="Line 203"/>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436" name="Text Box 204"/>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07437" name="Rectangle 205"/>
          <p:cNvSpPr>
            <a:spLocks noChangeArrowheads="1"/>
          </p:cNvSpPr>
          <p:nvPr/>
        </p:nvSpPr>
        <p:spPr bwMode="auto">
          <a:xfrm>
            <a:off x="1525588" y="1600200"/>
            <a:ext cx="3748087"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07438" name="Rectangle 206"/>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439" name="Text Box 207"/>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07440" name="Line 208"/>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441" name="Line 209"/>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442" name="Rectangle 210"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443" name="Rectangle 211"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7304"/>
                                        </p:tgtEl>
                                        <p:attrNameLst>
                                          <p:attrName>style.visibility</p:attrName>
                                        </p:attrNameLst>
                                      </p:cBhvr>
                                      <p:to>
                                        <p:strVal val="visible"/>
                                      </p:to>
                                    </p:set>
                                    <p:animEffect transition="in" filter="dissolve">
                                      <p:cBhvr>
                                        <p:cTn id="7" dur="500"/>
                                        <p:tgtEl>
                                          <p:spTgt spid="60730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07303"/>
                                        </p:tgtEl>
                                        <p:attrNameLst>
                                          <p:attrName>style.visibility</p:attrName>
                                        </p:attrNameLst>
                                      </p:cBhvr>
                                      <p:to>
                                        <p:strVal val="visible"/>
                                      </p:to>
                                    </p:set>
                                    <p:animEffect transition="in" filter="dissolve">
                                      <p:cBhvr>
                                        <p:cTn id="10" dur="500"/>
                                        <p:tgtEl>
                                          <p:spTgt spid="607303"/>
                                        </p:tgtEl>
                                      </p:cBhvr>
                                    </p:animEffect>
                                  </p:childTnLst>
                                </p:cTn>
                              </p:par>
                              <p:par>
                                <p:cTn id="11" presetID="9" presetClass="exit" presetSubtype="0" fill="hold" grpId="0" nodeType="withEffect">
                                  <p:stCondLst>
                                    <p:cond delay="0"/>
                                  </p:stCondLst>
                                  <p:childTnLst>
                                    <p:animEffect transition="out" filter="dissolve">
                                      <p:cBhvr>
                                        <p:cTn id="12" dur="500"/>
                                        <p:tgtEl>
                                          <p:spTgt spid="607302"/>
                                        </p:tgtEl>
                                      </p:cBhvr>
                                    </p:animEffect>
                                    <p:set>
                                      <p:cBhvr>
                                        <p:cTn id="13" dur="1" fill="hold">
                                          <p:stCondLst>
                                            <p:cond delay="499"/>
                                          </p:stCondLst>
                                        </p:cTn>
                                        <p:tgtEl>
                                          <p:spTgt spid="6073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302" grpId="0"/>
      <p:bldP spid="607303" grpId="0"/>
      <p:bldP spid="60730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4" name="Rectangle 6"/>
          <p:cNvSpPr>
            <a:spLocks noChangeArrowheads="1"/>
          </p:cNvSpPr>
          <p:nvPr/>
        </p:nvSpPr>
        <p:spPr bwMode="auto">
          <a:xfrm>
            <a:off x="5346700" y="2514600"/>
            <a:ext cx="36607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a:solidFill>
                <a:schemeClr val="accent2"/>
              </a:solidFill>
              <a:cs typeface="Times New Roman" pitchFamily="18" charset="0"/>
            </a:endParaRPr>
          </a:p>
          <a:p>
            <a:pPr marL="742950" lvl="1" indent="-285750">
              <a:spcBef>
                <a:spcPct val="20000"/>
              </a:spcBef>
            </a:pPr>
            <a:r>
              <a:rPr lang="en-US" sz="2000">
                <a:solidFill>
                  <a:schemeClr val="accent2"/>
                </a:solidFill>
                <a:cs typeface="Times New Roman" pitchFamily="18" charset="0"/>
              </a:rPr>
              <a:t>    </a:t>
            </a:r>
            <a:r>
              <a:rPr lang="en-US">
                <a:solidFill>
                  <a:schemeClr val="accent2"/>
                </a:solidFill>
                <a:cs typeface="Times New Roman" pitchFamily="18" charset="0"/>
              </a:rPr>
              <a:t>Nodes B, C, and D are siblings of each other.</a:t>
            </a:r>
          </a:p>
          <a:p>
            <a:pPr marL="742950" lvl="1" indent="-285750">
              <a:spcBef>
                <a:spcPct val="20000"/>
              </a:spcBef>
            </a:pPr>
            <a:r>
              <a:rPr lang="en-US">
                <a:solidFill>
                  <a:schemeClr val="accent2"/>
                </a:solidFill>
              </a:rPr>
              <a:t>     Nodes E, F, G, and H are siblings of each other.</a:t>
            </a:r>
            <a:endParaRPr lang="en-US">
              <a:solidFill>
                <a:schemeClr val="accent2"/>
              </a:solidFill>
              <a:cs typeface="Times New Roman" pitchFamily="18" charset="0"/>
            </a:endParaRPr>
          </a:p>
        </p:txBody>
      </p:sp>
      <p:sp>
        <p:nvSpPr>
          <p:cNvPr id="826370" name="Rectangle 2"/>
          <p:cNvSpPr>
            <a:spLocks noChangeArrowheads="1"/>
          </p:cNvSpPr>
          <p:nvPr/>
        </p:nvSpPr>
        <p:spPr bwMode="auto">
          <a:xfrm>
            <a:off x="1525588" y="1600200"/>
            <a:ext cx="7315200"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b="1">
                <a:solidFill>
                  <a:schemeClr val="accent2"/>
                </a:solidFill>
                <a:cs typeface="Times New Roman" pitchFamily="18" charset="0"/>
              </a:rPr>
              <a:t>Siblings/Brothers</a:t>
            </a:r>
            <a:r>
              <a:rPr lang="en-US" sz="2000">
                <a:solidFill>
                  <a:schemeClr val="accent2"/>
                </a:solidFill>
                <a:cs typeface="Times New Roman" pitchFamily="18" charset="0"/>
              </a:rPr>
              <a:t>: It refers to the children of the same node.</a:t>
            </a:r>
          </a:p>
          <a:p>
            <a:pPr marL="742950" lvl="1" indent="-285750">
              <a:spcBef>
                <a:spcPct val="20000"/>
              </a:spcBef>
              <a:buFontTx/>
              <a:buBlip>
                <a:blip r:embed="rId3"/>
              </a:buBlip>
            </a:pPr>
            <a:endParaRPr lang="en-US" sz="2000">
              <a:solidFill>
                <a:schemeClr val="accent2"/>
              </a:solidFill>
              <a:cs typeface="Times New Roman" pitchFamily="18" charset="0"/>
            </a:endParaRPr>
          </a:p>
        </p:txBody>
      </p:sp>
      <p:sp>
        <p:nvSpPr>
          <p:cNvPr id="826371" name="Text Box 3"/>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Tree Terminology (Contd.)</a:t>
            </a:r>
          </a:p>
        </p:txBody>
      </p:sp>
      <p:sp>
        <p:nvSpPr>
          <p:cNvPr id="826375" name="Text Box 7"/>
          <p:cNvSpPr txBox="1">
            <a:spLocks noChangeArrowheads="1"/>
          </p:cNvSpPr>
          <p:nvPr/>
        </p:nvSpPr>
        <p:spPr bwMode="auto">
          <a:xfrm>
            <a:off x="6167438"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a:p>
        </p:txBody>
      </p:sp>
      <p:sp>
        <p:nvSpPr>
          <p:cNvPr id="826376" name="Line 8"/>
          <p:cNvSpPr>
            <a:spLocks noChangeShapeType="1"/>
          </p:cNvSpPr>
          <p:nvPr/>
        </p:nvSpPr>
        <p:spPr bwMode="auto">
          <a:xfrm flipH="1">
            <a:off x="4814888" y="39624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77" name="Line 9"/>
          <p:cNvSpPr>
            <a:spLocks noChangeShapeType="1"/>
          </p:cNvSpPr>
          <p:nvPr/>
        </p:nvSpPr>
        <p:spPr bwMode="auto">
          <a:xfrm>
            <a:off x="6034088" y="48768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78" name="Line 10"/>
          <p:cNvSpPr>
            <a:spLocks noChangeShapeType="1"/>
          </p:cNvSpPr>
          <p:nvPr/>
        </p:nvSpPr>
        <p:spPr bwMode="auto">
          <a:xfrm>
            <a:off x="5272088" y="38862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79" name="Line 11"/>
          <p:cNvSpPr>
            <a:spLocks noChangeShapeType="1"/>
          </p:cNvSpPr>
          <p:nvPr/>
        </p:nvSpPr>
        <p:spPr bwMode="auto">
          <a:xfrm>
            <a:off x="4129088" y="3962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80" name="Line 12"/>
          <p:cNvSpPr>
            <a:spLocks noChangeShapeType="1"/>
          </p:cNvSpPr>
          <p:nvPr/>
        </p:nvSpPr>
        <p:spPr bwMode="auto">
          <a:xfrm flipH="1">
            <a:off x="3138488" y="3124200"/>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81" name="Oval 13"/>
          <p:cNvSpPr>
            <a:spLocks noChangeArrowheads="1"/>
          </p:cNvSpPr>
          <p:nvPr/>
        </p:nvSpPr>
        <p:spPr bwMode="auto">
          <a:xfrm>
            <a:off x="3900488" y="2819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6382" name="Oval 14"/>
          <p:cNvSpPr>
            <a:spLocks noChangeArrowheads="1"/>
          </p:cNvSpPr>
          <p:nvPr/>
        </p:nvSpPr>
        <p:spPr bwMode="auto">
          <a:xfrm>
            <a:off x="2757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6383" name="Line 15"/>
          <p:cNvSpPr>
            <a:spLocks noChangeShapeType="1"/>
          </p:cNvSpPr>
          <p:nvPr/>
        </p:nvSpPr>
        <p:spPr bwMode="auto">
          <a:xfrm>
            <a:off x="4357688" y="31242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84" name="Oval 16"/>
          <p:cNvSpPr>
            <a:spLocks noChangeArrowheads="1"/>
          </p:cNvSpPr>
          <p:nvPr/>
        </p:nvSpPr>
        <p:spPr bwMode="auto">
          <a:xfrm>
            <a:off x="49672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6385" name="Line 17"/>
          <p:cNvSpPr>
            <a:spLocks noChangeShapeType="1"/>
          </p:cNvSpPr>
          <p:nvPr/>
        </p:nvSpPr>
        <p:spPr bwMode="auto">
          <a:xfrm>
            <a:off x="4129088" y="32766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86" name="Oval 18"/>
          <p:cNvSpPr>
            <a:spLocks noChangeArrowheads="1"/>
          </p:cNvSpPr>
          <p:nvPr/>
        </p:nvSpPr>
        <p:spPr bwMode="auto">
          <a:xfrm>
            <a:off x="3900488" y="35814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6387" name="Line 19"/>
          <p:cNvSpPr>
            <a:spLocks noChangeShapeType="1"/>
          </p:cNvSpPr>
          <p:nvPr/>
        </p:nvSpPr>
        <p:spPr bwMode="auto">
          <a:xfrm flipH="1">
            <a:off x="2071688" y="38862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88" name="Oval 20"/>
          <p:cNvSpPr>
            <a:spLocks noChangeArrowheads="1"/>
          </p:cNvSpPr>
          <p:nvPr/>
        </p:nvSpPr>
        <p:spPr bwMode="auto">
          <a:xfrm>
            <a:off x="17668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6389" name="Oval 21"/>
          <p:cNvSpPr>
            <a:spLocks noChangeArrowheads="1"/>
          </p:cNvSpPr>
          <p:nvPr/>
        </p:nvSpPr>
        <p:spPr bwMode="auto">
          <a:xfrm>
            <a:off x="2300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6390" name="Line 22"/>
          <p:cNvSpPr>
            <a:spLocks noChangeShapeType="1"/>
          </p:cNvSpPr>
          <p:nvPr/>
        </p:nvSpPr>
        <p:spPr bwMode="auto">
          <a:xfrm flipH="1">
            <a:off x="2605088" y="39624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91" name="Oval 23"/>
          <p:cNvSpPr>
            <a:spLocks noChangeArrowheads="1"/>
          </p:cNvSpPr>
          <p:nvPr/>
        </p:nvSpPr>
        <p:spPr bwMode="auto">
          <a:xfrm>
            <a:off x="28336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6392" name="Line 24"/>
          <p:cNvSpPr>
            <a:spLocks noChangeShapeType="1"/>
          </p:cNvSpPr>
          <p:nvPr/>
        </p:nvSpPr>
        <p:spPr bwMode="auto">
          <a:xfrm>
            <a:off x="2986088" y="40386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93" name="Oval 25"/>
          <p:cNvSpPr>
            <a:spLocks noChangeArrowheads="1"/>
          </p:cNvSpPr>
          <p:nvPr/>
        </p:nvSpPr>
        <p:spPr bwMode="auto">
          <a:xfrm>
            <a:off x="33670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6394" name="Line 26"/>
          <p:cNvSpPr>
            <a:spLocks noChangeShapeType="1"/>
          </p:cNvSpPr>
          <p:nvPr/>
        </p:nvSpPr>
        <p:spPr bwMode="auto">
          <a:xfrm>
            <a:off x="3138488" y="39624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95" name="Oval 27"/>
          <p:cNvSpPr>
            <a:spLocks noChangeArrowheads="1"/>
          </p:cNvSpPr>
          <p:nvPr/>
        </p:nvSpPr>
        <p:spPr bwMode="auto">
          <a:xfrm>
            <a:off x="39004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6396" name="Oval 28"/>
          <p:cNvSpPr>
            <a:spLocks noChangeArrowheads="1"/>
          </p:cNvSpPr>
          <p:nvPr/>
        </p:nvSpPr>
        <p:spPr bwMode="auto">
          <a:xfrm>
            <a:off x="4586288" y="45720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6397" name="Oval 29"/>
          <p:cNvSpPr>
            <a:spLocks noChangeArrowheads="1"/>
          </p:cNvSpPr>
          <p:nvPr/>
        </p:nvSpPr>
        <p:spPr bwMode="auto">
          <a:xfrm>
            <a:off x="5653088" y="44958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6398" name="Line 30"/>
          <p:cNvSpPr>
            <a:spLocks noChangeShapeType="1"/>
          </p:cNvSpPr>
          <p:nvPr/>
        </p:nvSpPr>
        <p:spPr bwMode="auto">
          <a:xfrm flipH="1">
            <a:off x="5424488" y="48768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99" name="Oval 31"/>
          <p:cNvSpPr>
            <a:spLocks noChangeArrowheads="1"/>
          </p:cNvSpPr>
          <p:nvPr/>
        </p:nvSpPr>
        <p:spPr bwMode="auto">
          <a:xfrm>
            <a:off x="52720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6400" name="Oval 32"/>
          <p:cNvSpPr>
            <a:spLocks noChangeArrowheads="1"/>
          </p:cNvSpPr>
          <p:nvPr/>
        </p:nvSpPr>
        <p:spPr bwMode="auto">
          <a:xfrm>
            <a:off x="6110288" y="5181600"/>
            <a:ext cx="457200" cy="457200"/>
          </a:xfrm>
          <a:prstGeom prst="ellipse">
            <a:avLst/>
          </a:prstGeom>
          <a:gradFill rotWithShape="1">
            <a:gsLst>
              <a:gs pos="0">
                <a:srgbClr val="FFFF66">
                  <a:gamma/>
                  <a:shade val="82745"/>
                  <a:invGamma/>
                </a:srgbClr>
              </a:gs>
              <a:gs pos="50000">
                <a:srgbClr val="FFFF66"/>
              </a:gs>
              <a:gs pos="100000">
                <a:srgbClr val="FFFF66">
                  <a:gamma/>
                  <a:shade val="8274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26401" name="Text Box 33"/>
          <p:cNvSpPr txBox="1">
            <a:spLocks noChangeArrowheads="1"/>
          </p:cNvSpPr>
          <p:nvPr/>
        </p:nvSpPr>
        <p:spPr bwMode="auto">
          <a:xfrm>
            <a:off x="3976688" y="28400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A</a:t>
            </a:r>
          </a:p>
        </p:txBody>
      </p:sp>
      <p:sp>
        <p:nvSpPr>
          <p:cNvPr id="826402" name="Text Box 34"/>
          <p:cNvSpPr txBox="1">
            <a:spLocks noChangeArrowheads="1"/>
          </p:cNvSpPr>
          <p:nvPr/>
        </p:nvSpPr>
        <p:spPr bwMode="auto">
          <a:xfrm>
            <a:off x="2833688" y="35956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B</a:t>
            </a:r>
          </a:p>
        </p:txBody>
      </p:sp>
      <p:sp>
        <p:nvSpPr>
          <p:cNvPr id="826403" name="Text Box 35"/>
          <p:cNvSpPr txBox="1">
            <a:spLocks noChangeArrowheads="1"/>
          </p:cNvSpPr>
          <p:nvPr/>
        </p:nvSpPr>
        <p:spPr bwMode="auto">
          <a:xfrm>
            <a:off x="39766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C</a:t>
            </a:r>
          </a:p>
        </p:txBody>
      </p:sp>
      <p:sp>
        <p:nvSpPr>
          <p:cNvPr id="826404" name="Text Box 36"/>
          <p:cNvSpPr txBox="1">
            <a:spLocks noChangeArrowheads="1"/>
          </p:cNvSpPr>
          <p:nvPr/>
        </p:nvSpPr>
        <p:spPr bwMode="auto">
          <a:xfrm>
            <a:off x="5043488" y="3581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D</a:t>
            </a:r>
          </a:p>
        </p:txBody>
      </p:sp>
      <p:sp>
        <p:nvSpPr>
          <p:cNvPr id="826405" name="Text Box 37"/>
          <p:cNvSpPr txBox="1">
            <a:spLocks noChangeArrowheads="1"/>
          </p:cNvSpPr>
          <p:nvPr/>
        </p:nvSpPr>
        <p:spPr bwMode="auto">
          <a:xfrm>
            <a:off x="4033838" y="457200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I</a:t>
            </a:r>
          </a:p>
        </p:txBody>
      </p:sp>
      <p:sp>
        <p:nvSpPr>
          <p:cNvPr id="826406" name="Text Box 38"/>
          <p:cNvSpPr txBox="1">
            <a:spLocks noChangeArrowheads="1"/>
          </p:cNvSpPr>
          <p:nvPr/>
        </p:nvSpPr>
        <p:spPr bwMode="auto">
          <a:xfrm>
            <a:off x="4662488" y="4572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J</a:t>
            </a:r>
          </a:p>
        </p:txBody>
      </p:sp>
      <p:sp>
        <p:nvSpPr>
          <p:cNvPr id="826407" name="Text Box 39"/>
          <p:cNvSpPr txBox="1">
            <a:spLocks noChangeArrowheads="1"/>
          </p:cNvSpPr>
          <p:nvPr/>
        </p:nvSpPr>
        <p:spPr bwMode="auto">
          <a:xfrm>
            <a:off x="3443288" y="45862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H</a:t>
            </a:r>
          </a:p>
        </p:txBody>
      </p:sp>
      <p:sp>
        <p:nvSpPr>
          <p:cNvPr id="826408" name="Text Box 40"/>
          <p:cNvSpPr txBox="1">
            <a:spLocks noChangeArrowheads="1"/>
          </p:cNvSpPr>
          <p:nvPr/>
        </p:nvSpPr>
        <p:spPr bwMode="auto">
          <a:xfrm>
            <a:off x="5729288" y="44958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K</a:t>
            </a:r>
          </a:p>
        </p:txBody>
      </p:sp>
      <p:sp>
        <p:nvSpPr>
          <p:cNvPr id="826409" name="Text Box 41"/>
          <p:cNvSpPr txBox="1">
            <a:spLocks noChangeArrowheads="1"/>
          </p:cNvSpPr>
          <p:nvPr/>
        </p:nvSpPr>
        <p:spPr bwMode="auto">
          <a:xfrm>
            <a:off x="2909888" y="4572000"/>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G</a:t>
            </a:r>
          </a:p>
        </p:txBody>
      </p:sp>
      <p:sp>
        <p:nvSpPr>
          <p:cNvPr id="826410" name="Text Box 42"/>
          <p:cNvSpPr txBox="1">
            <a:spLocks noChangeArrowheads="1"/>
          </p:cNvSpPr>
          <p:nvPr/>
        </p:nvSpPr>
        <p:spPr bwMode="auto">
          <a:xfrm>
            <a:off x="5348288" y="519588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L</a:t>
            </a:r>
          </a:p>
        </p:txBody>
      </p:sp>
      <p:sp>
        <p:nvSpPr>
          <p:cNvPr id="826411" name="Text Box 43"/>
          <p:cNvSpPr txBox="1">
            <a:spLocks noChangeArrowheads="1"/>
          </p:cNvSpPr>
          <p:nvPr/>
        </p:nvSpPr>
        <p:spPr bwMode="auto">
          <a:xfrm>
            <a:off x="6192838" y="5195888"/>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M</a:t>
            </a:r>
          </a:p>
        </p:txBody>
      </p:sp>
      <p:sp>
        <p:nvSpPr>
          <p:cNvPr id="826412" name="Text Box 44"/>
          <p:cNvSpPr txBox="1">
            <a:spLocks noChangeArrowheads="1"/>
          </p:cNvSpPr>
          <p:nvPr/>
        </p:nvSpPr>
        <p:spPr bwMode="auto">
          <a:xfrm>
            <a:off x="2376488" y="45720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F</a:t>
            </a:r>
          </a:p>
        </p:txBody>
      </p:sp>
      <p:sp>
        <p:nvSpPr>
          <p:cNvPr id="826413" name="Text Box 45"/>
          <p:cNvSpPr txBox="1">
            <a:spLocks noChangeArrowheads="1"/>
          </p:cNvSpPr>
          <p:nvPr/>
        </p:nvSpPr>
        <p:spPr bwMode="auto">
          <a:xfrm>
            <a:off x="1811338" y="45862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826370"/>
                                        </p:tgtEl>
                                        <p:attrNameLst>
                                          <p:attrName>style.visibility</p:attrName>
                                        </p:attrNameLst>
                                      </p:cBhvr>
                                      <p:to>
                                        <p:strVal val="visible"/>
                                      </p:to>
                                    </p:set>
                                    <p:animEffect transition="in" filter="dissolve">
                                      <p:cBhvr>
                                        <p:cTn id="7" dur="500"/>
                                        <p:tgtEl>
                                          <p:spTgt spid="826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6374"/>
                                        </p:tgtEl>
                                        <p:attrNameLst>
                                          <p:attrName>style.visibility</p:attrName>
                                        </p:attrNameLst>
                                      </p:cBhvr>
                                      <p:to>
                                        <p:strVal val="visible"/>
                                      </p:to>
                                    </p:set>
                                    <p:animEffect transition="in" filter="dissolve">
                                      <p:cBhvr>
                                        <p:cTn id="12" dur="500"/>
                                        <p:tgtEl>
                                          <p:spTgt spid="826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4" grpId="0"/>
      <p:bldP spid="82637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348" name="Text Box 68"/>
          <p:cNvSpPr txBox="1">
            <a:spLocks noChangeArrowheads="1"/>
          </p:cNvSpPr>
          <p:nvPr/>
        </p:nvSpPr>
        <p:spPr bwMode="auto">
          <a:xfrm>
            <a:off x="685800" y="30638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09349" name="Line 69"/>
          <p:cNvSpPr>
            <a:spLocks noChangeShapeType="1"/>
          </p:cNvSpPr>
          <p:nvPr/>
        </p:nvSpPr>
        <p:spPr bwMode="auto">
          <a:xfrm>
            <a:off x="1905000" y="3216275"/>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54" name="Text Box 74"/>
          <p:cNvSpPr txBox="1">
            <a:spLocks noChangeArrowheads="1"/>
          </p:cNvSpPr>
          <p:nvPr/>
        </p:nvSpPr>
        <p:spPr bwMode="auto">
          <a:xfrm>
            <a:off x="3124200" y="30638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09355" name="Line 75"/>
          <p:cNvSpPr>
            <a:spLocks noChangeShapeType="1"/>
          </p:cNvSpPr>
          <p:nvPr/>
        </p:nvSpPr>
        <p:spPr bwMode="auto">
          <a:xfrm flipH="1">
            <a:off x="2895600" y="321627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58" name="Text Box 78"/>
          <p:cNvSpPr txBox="1">
            <a:spLocks noChangeArrowheads="1"/>
          </p:cNvSpPr>
          <p:nvPr/>
        </p:nvSpPr>
        <p:spPr bwMode="auto">
          <a:xfrm>
            <a:off x="4191000" y="3902075"/>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70 &gt; 52</a:t>
            </a:r>
          </a:p>
        </p:txBody>
      </p:sp>
      <p:sp>
        <p:nvSpPr>
          <p:cNvPr id="609361" name="Text Box 81"/>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09362" name="Text Box 82"/>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a, b, and c until currentNode becomes NULL or the value of the node to be searched becomes equal to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parent point to currentNode.</a:t>
            </a:r>
          </a:p>
          <a:p>
            <a:pPr lvl="1">
              <a:buFontTx/>
              <a:buAutoNum type="alphaLcPeriod"/>
            </a:pPr>
            <a:endParaRPr lang="en-US" sz="1200">
              <a:solidFill>
                <a:srgbClr val="CC0000"/>
              </a:solidFill>
            </a:endParaRPr>
          </a:p>
          <a:p>
            <a:pPr lvl="1">
              <a:buFontTx/>
              <a:buAutoNum type="alphaLcPeriod"/>
            </a:pPr>
            <a:r>
              <a:rPr lang="en-US" sz="1200">
                <a:solidFill>
                  <a:srgbClr val="CC0000"/>
                </a:solidFill>
              </a:rPr>
              <a:t>If the value to be deleted is less than that of currentNode:</a:t>
            </a:r>
          </a:p>
          <a:p>
            <a:pPr lvl="1">
              <a:buFontTx/>
              <a:buAutoNum type="alphaLcPeriod"/>
            </a:pPr>
            <a:endParaRPr lang="en-US" sz="1200">
              <a:solidFill>
                <a:srgbClr val="CC0000"/>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chemeClr val="accent2"/>
              </a:solidFill>
            </a:endParaRPr>
          </a:p>
          <a:p>
            <a:pPr lvl="1">
              <a:buFontTx/>
              <a:buAutoNum type="alphaLcPeriod"/>
            </a:pPr>
            <a:r>
              <a:rPr lang="en-US" sz="1200">
                <a:solidFill>
                  <a:schemeClr val="accent2"/>
                </a:solidFill>
              </a:rPr>
              <a:t>If the value to be deleted is greater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609363" name="Line 83"/>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64" name="Line 84"/>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65" name="Line 85"/>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66" name="Line 86"/>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67" name="Line 87"/>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68" name="Line 88"/>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69" name="Line 89"/>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70" name="Rectangle 90"/>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371" name="Line 91"/>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72" name="Rectangle 92"/>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373" name="Rectangle 93"/>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375" name="Rectangle 95"/>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376" name="Rectangle 96"/>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377" name="Rectangle 97"/>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378" name="Rectangle 98"/>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379" name="Rectangle 99"/>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380" name="Text Box 100"/>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09381" name="Text Box 101"/>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09382" name="Text Box 102"/>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09383" name="Text Box 103"/>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09384" name="Line 104"/>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85" name="Line 105"/>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86" name="Line 106"/>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87" name="Line 107"/>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88" name="Line 108"/>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89" name="Line 109"/>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90" name="Line 110"/>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91" name="Line 111"/>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92" name="Line 112"/>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93" name="Line 113"/>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94" name="Line 114"/>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95" name="Line 115"/>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98" name="Line 118"/>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399" name="Line 119"/>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400" name="Line 120"/>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401" name="Line 121"/>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402" name="Rectangle 122"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403" name="Rectangle 123"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404" name="Rectangle 124"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407" name="Rectangle 127"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408" name="Rectangle 128"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409" name="Rectangle 129"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410" name="Rectangle 130"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411" name="Rectangle 131"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412" name="Text Box 132"/>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09413" name="Text Box 133"/>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09414" name="Text Box 134"/>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09415" name="Text Box 135"/>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09416" name="Text Box 136"/>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9417" name="Text Box 137"/>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9418" name="Text Box 138"/>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9419" name="Text Box 139"/>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9420" name="Text Box 140"/>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9421" name="Text Box 141"/>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9422" name="Text Box 142"/>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9423" name="Text Box 143"/>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09424" name="Line 144"/>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425" name="Text Box 145"/>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09426" name="Rectangle 146"/>
          <p:cNvSpPr>
            <a:spLocks noChangeArrowheads="1"/>
          </p:cNvSpPr>
          <p:nvPr/>
        </p:nvSpPr>
        <p:spPr bwMode="auto">
          <a:xfrm>
            <a:off x="1525588" y="1600200"/>
            <a:ext cx="3748087"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09427" name="Rectangle 147"/>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428" name="Text Box 148"/>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09429" name="Line 149"/>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430" name="Line 150"/>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9431" name="Rectangle 151"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432" name="Rectangle 152"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09358"/>
                                        </p:tgtEl>
                                        <p:attrNameLst>
                                          <p:attrName>style.visibility</p:attrName>
                                        </p:attrNameLst>
                                      </p:cBhvr>
                                      <p:to>
                                        <p:strVal val="visible"/>
                                      </p:to>
                                    </p:set>
                                    <p:animEffect transition="in" filter="dissolve">
                                      <p:cBhvr>
                                        <p:cTn id="7" dur="500"/>
                                        <p:tgtEl>
                                          <p:spTgt spid="609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358"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96" name="Text Box 68"/>
          <p:cNvSpPr txBox="1">
            <a:spLocks noChangeArrowheads="1"/>
          </p:cNvSpPr>
          <p:nvPr/>
        </p:nvSpPr>
        <p:spPr bwMode="auto">
          <a:xfrm>
            <a:off x="685800" y="30638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11397" name="Line 69"/>
          <p:cNvSpPr>
            <a:spLocks noChangeShapeType="1"/>
          </p:cNvSpPr>
          <p:nvPr/>
        </p:nvSpPr>
        <p:spPr bwMode="auto">
          <a:xfrm>
            <a:off x="1905000" y="3216275"/>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01" name="Text Box 73"/>
          <p:cNvSpPr txBox="1">
            <a:spLocks noChangeArrowheads="1"/>
          </p:cNvSpPr>
          <p:nvPr/>
        </p:nvSpPr>
        <p:spPr bwMode="auto">
          <a:xfrm>
            <a:off x="3124200" y="30638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11402" name="Line 74"/>
          <p:cNvSpPr>
            <a:spLocks noChangeShapeType="1"/>
          </p:cNvSpPr>
          <p:nvPr/>
        </p:nvSpPr>
        <p:spPr bwMode="auto">
          <a:xfrm flipH="1">
            <a:off x="2895600" y="321627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06" name="Text Box 78"/>
          <p:cNvSpPr txBox="1">
            <a:spLocks noChangeArrowheads="1"/>
          </p:cNvSpPr>
          <p:nvPr/>
        </p:nvSpPr>
        <p:spPr bwMode="auto">
          <a:xfrm>
            <a:off x="4191000" y="3902075"/>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70 &gt; 52</a:t>
            </a:r>
          </a:p>
        </p:txBody>
      </p:sp>
      <p:sp>
        <p:nvSpPr>
          <p:cNvPr id="611409" name="Text Box 81"/>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11410" name="Text Box 82"/>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a, b, and c until currentNode becomes NULL or the value of the node to be searched becomes equal to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parent point to currentNode.</a:t>
            </a:r>
          </a:p>
          <a:p>
            <a:pPr lvl="1">
              <a:buFontTx/>
              <a:buAutoNum type="alphaLcPeriod"/>
            </a:pPr>
            <a:endParaRPr lang="en-US" sz="1200">
              <a:solidFill>
                <a:schemeClr val="accent2"/>
              </a:solidFill>
            </a:endParaRPr>
          </a:p>
          <a:p>
            <a:pPr lvl="1">
              <a:buFontTx/>
              <a:buAutoNum type="alphaLcPeriod"/>
            </a:pPr>
            <a:r>
              <a:rPr lang="en-US" sz="1200">
                <a:solidFill>
                  <a:schemeClr val="accent2"/>
                </a:solidFill>
              </a:rPr>
              <a:t>If the value to be deleted is less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chemeClr val="accent2"/>
              </a:solidFill>
            </a:endParaRPr>
          </a:p>
          <a:p>
            <a:pPr lvl="1">
              <a:buFontTx/>
              <a:buAutoNum type="alphaLcPeriod"/>
            </a:pPr>
            <a:r>
              <a:rPr lang="en-US" sz="1200">
                <a:solidFill>
                  <a:srgbClr val="CC0000"/>
                </a:solidFill>
              </a:rPr>
              <a:t>If the value to be deleted is greater than that of currentNode:</a:t>
            </a:r>
          </a:p>
          <a:p>
            <a:pPr lvl="1">
              <a:buFontTx/>
              <a:buAutoNum type="alphaLcPeriod"/>
            </a:pPr>
            <a:endParaRPr lang="en-US" sz="1200">
              <a:solidFill>
                <a:srgbClr val="CC0000"/>
              </a:solidFill>
            </a:endParaRPr>
          </a:p>
          <a:p>
            <a:pPr lvl="2">
              <a:buFontTx/>
              <a:buAutoNum type="roman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611411" name="Line 83"/>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12" name="Line 84"/>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13" name="Line 85"/>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14" name="Line 86"/>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15" name="Line 87"/>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16" name="Line 88"/>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17" name="Line 89"/>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18" name="Rectangle 90"/>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19" name="Line 91"/>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20" name="Rectangle 92"/>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21" name="Rectangle 93"/>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23" name="Rectangle 95"/>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24" name="Rectangle 96"/>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25" name="Rectangle 97"/>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26" name="Rectangle 98"/>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27" name="Rectangle 99"/>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28" name="Text Box 100"/>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11429" name="Text Box 101"/>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11430" name="Text Box 102"/>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11431" name="Text Box 103"/>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11432" name="Line 104"/>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33" name="Line 105"/>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34" name="Line 106"/>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35" name="Line 107"/>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36" name="Line 108"/>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37" name="Line 109"/>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38" name="Line 110"/>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39" name="Line 111"/>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40" name="Line 112"/>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41" name="Line 113"/>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42" name="Line 114"/>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43" name="Line 115"/>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46" name="Line 118"/>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47" name="Line 119"/>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48" name="Line 120"/>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49" name="Line 121"/>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50" name="Rectangle 122"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51" name="Rectangle 123"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52" name="Rectangle 124"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55" name="Rectangle 127"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56" name="Rectangle 128"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57" name="Rectangle 129"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58" name="Rectangle 130"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59" name="Rectangle 131"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60" name="Text Box 132"/>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11461" name="Text Box 133"/>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11462" name="Text Box 134"/>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11463" name="Text Box 135"/>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11464" name="Text Box 136"/>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1465" name="Text Box 137"/>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1466" name="Text Box 138"/>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1467" name="Text Box 139"/>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1468" name="Text Box 140"/>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1469" name="Text Box 141"/>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1470" name="Text Box 142"/>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1471" name="Text Box 143"/>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1472" name="Line 144"/>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73" name="Text Box 145"/>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11474" name="Rectangle 146"/>
          <p:cNvSpPr>
            <a:spLocks noChangeArrowheads="1"/>
          </p:cNvSpPr>
          <p:nvPr/>
        </p:nvSpPr>
        <p:spPr bwMode="auto">
          <a:xfrm>
            <a:off x="1525588" y="1600200"/>
            <a:ext cx="3748087"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11475" name="Rectangle 147"/>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76" name="Text Box 148"/>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11477" name="Line 149"/>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78" name="Line 150"/>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479" name="Rectangle 151"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480" name="Rectangle 152"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444" name="Text Box 68"/>
          <p:cNvSpPr txBox="1">
            <a:spLocks noChangeArrowheads="1"/>
          </p:cNvSpPr>
          <p:nvPr/>
        </p:nvSpPr>
        <p:spPr bwMode="auto">
          <a:xfrm>
            <a:off x="685800" y="30638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13445" name="Line 69"/>
          <p:cNvSpPr>
            <a:spLocks noChangeShapeType="1"/>
          </p:cNvSpPr>
          <p:nvPr/>
        </p:nvSpPr>
        <p:spPr bwMode="auto">
          <a:xfrm>
            <a:off x="1905000" y="3216275"/>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49" name="Text Box 73"/>
          <p:cNvSpPr txBox="1">
            <a:spLocks noChangeArrowheads="1"/>
          </p:cNvSpPr>
          <p:nvPr/>
        </p:nvSpPr>
        <p:spPr bwMode="auto">
          <a:xfrm>
            <a:off x="3124200" y="33686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13450" name="Line 74"/>
          <p:cNvSpPr>
            <a:spLocks noChangeShapeType="1"/>
          </p:cNvSpPr>
          <p:nvPr/>
        </p:nvSpPr>
        <p:spPr bwMode="auto">
          <a:xfrm>
            <a:off x="3581400" y="36734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51" name="Text Box 75"/>
          <p:cNvSpPr txBox="1">
            <a:spLocks noChangeArrowheads="1"/>
          </p:cNvSpPr>
          <p:nvPr/>
        </p:nvSpPr>
        <p:spPr bwMode="auto">
          <a:xfrm>
            <a:off x="3124200" y="30638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13452" name="Line 76"/>
          <p:cNvSpPr>
            <a:spLocks noChangeShapeType="1"/>
          </p:cNvSpPr>
          <p:nvPr/>
        </p:nvSpPr>
        <p:spPr bwMode="auto">
          <a:xfrm flipH="1">
            <a:off x="2895600" y="321627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55" name="Text Box 79"/>
          <p:cNvSpPr txBox="1">
            <a:spLocks noChangeArrowheads="1"/>
          </p:cNvSpPr>
          <p:nvPr/>
        </p:nvSpPr>
        <p:spPr bwMode="auto">
          <a:xfrm>
            <a:off x="4191000" y="3902075"/>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70 &gt; 52</a:t>
            </a:r>
          </a:p>
        </p:txBody>
      </p:sp>
      <p:sp>
        <p:nvSpPr>
          <p:cNvPr id="613458" name="Text Box 82"/>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13459" name="Text Box 83"/>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a, b, and c until currentNode becomes NULL or the value of the node to be searched becomes equal to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parent point to currentNode.</a:t>
            </a:r>
          </a:p>
          <a:p>
            <a:pPr lvl="1">
              <a:buFontTx/>
              <a:buAutoNum type="alphaLcPeriod"/>
            </a:pPr>
            <a:endParaRPr lang="en-US" sz="1200">
              <a:solidFill>
                <a:schemeClr val="accent2"/>
              </a:solidFill>
            </a:endParaRPr>
          </a:p>
          <a:p>
            <a:pPr lvl="1">
              <a:buFontTx/>
              <a:buAutoNum type="alphaLcPeriod"/>
            </a:pPr>
            <a:r>
              <a:rPr lang="en-US" sz="1200">
                <a:solidFill>
                  <a:schemeClr val="accent2"/>
                </a:solidFill>
              </a:rPr>
              <a:t>If the value to be deleted is less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chemeClr val="accent2"/>
              </a:solidFill>
            </a:endParaRPr>
          </a:p>
          <a:p>
            <a:pPr lvl="1">
              <a:buFontTx/>
              <a:buAutoNum type="alphaLcPeriod"/>
            </a:pPr>
            <a:r>
              <a:rPr lang="en-US" sz="1200">
                <a:solidFill>
                  <a:schemeClr val="accent2"/>
                </a:solidFill>
              </a:rPr>
              <a:t>If the value to be deleted is greater than that of currentNode:</a:t>
            </a:r>
          </a:p>
          <a:p>
            <a:pPr lvl="1">
              <a:buFontTx/>
              <a:buAutoNum type="alphaLcPeriod"/>
            </a:pPr>
            <a:endParaRPr lang="en-US" sz="1200">
              <a:solidFill>
                <a:schemeClr val="accent2"/>
              </a:solidFill>
            </a:endParaRPr>
          </a:p>
          <a:p>
            <a:pPr lvl="2">
              <a:buFontTx/>
              <a:buAutoNum type="romanLcPeriod"/>
            </a:pPr>
            <a:r>
              <a:rPr lang="en-US" sz="1200">
                <a:solidFill>
                  <a:srgbClr val="CC0000"/>
                </a:solidFill>
              </a:rPr>
              <a:t>Make currentNode point to its right child.</a:t>
            </a:r>
          </a:p>
          <a:p>
            <a:pPr>
              <a:buFontTx/>
              <a:buAutoNum type="arabicPeriod"/>
            </a:pPr>
            <a:endParaRPr lang="en-US" sz="1200">
              <a:solidFill>
                <a:srgbClr val="CC0000"/>
              </a:solidFill>
            </a:endParaRPr>
          </a:p>
        </p:txBody>
      </p:sp>
      <p:sp>
        <p:nvSpPr>
          <p:cNvPr id="613460" name="Line 84"/>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61" name="Line 85"/>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62" name="Line 86"/>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63" name="Line 87"/>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64" name="Line 88"/>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65" name="Line 89"/>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66" name="Line 90"/>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67" name="Rectangle 91"/>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468" name="Line 92"/>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69" name="Rectangle 93"/>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470" name="Rectangle 94"/>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472" name="Rectangle 96"/>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473" name="Rectangle 97"/>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474" name="Rectangle 98"/>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475" name="Rectangle 99"/>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476" name="Rectangle 100"/>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477" name="Text Box 101"/>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13478" name="Text Box 102"/>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13479" name="Text Box 103"/>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13480" name="Text Box 104"/>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13481" name="Line 105"/>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82" name="Line 106"/>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83" name="Line 107"/>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84" name="Line 108"/>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85" name="Line 109"/>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86" name="Line 110"/>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87" name="Line 111"/>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88" name="Line 112"/>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89" name="Line 113"/>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90" name="Line 114"/>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91" name="Line 115"/>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92" name="Line 116"/>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95" name="Line 119"/>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96" name="Line 120"/>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97" name="Line 121"/>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98" name="Line 122"/>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99" name="Rectangle 123"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500" name="Rectangle 124"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501" name="Rectangle 125"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504" name="Rectangle 128"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505" name="Rectangle 129"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506" name="Rectangle 130"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507" name="Rectangle 131"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508" name="Rectangle 132"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509" name="Text Box 133"/>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13510" name="Text Box 134"/>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13511" name="Text Box 135"/>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13512" name="Text Box 136"/>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13513" name="Text Box 137"/>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3514" name="Text Box 138"/>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3515" name="Text Box 139"/>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3516" name="Text Box 140"/>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3517" name="Text Box 141"/>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3518" name="Text Box 142"/>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3519" name="Text Box 143"/>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3520" name="Text Box 144"/>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3521" name="Line 145"/>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522" name="Text Box 146"/>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13523" name="Rectangle 147"/>
          <p:cNvSpPr>
            <a:spLocks noChangeArrowheads="1"/>
          </p:cNvSpPr>
          <p:nvPr/>
        </p:nvSpPr>
        <p:spPr bwMode="auto">
          <a:xfrm>
            <a:off x="1524000" y="1600200"/>
            <a:ext cx="3748088"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13524" name="Rectangle 148"/>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525" name="Text Box 149"/>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13526" name="Line 150"/>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527" name="Line 151"/>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528" name="Rectangle 152"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529" name="Rectangle 153"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3450"/>
                                        </p:tgtEl>
                                        <p:attrNameLst>
                                          <p:attrName>style.visibility</p:attrName>
                                        </p:attrNameLst>
                                      </p:cBhvr>
                                      <p:to>
                                        <p:strVal val="visible"/>
                                      </p:to>
                                    </p:set>
                                    <p:animEffect transition="in" filter="dissolve">
                                      <p:cBhvr>
                                        <p:cTn id="7" dur="500"/>
                                        <p:tgtEl>
                                          <p:spTgt spid="6134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3449"/>
                                        </p:tgtEl>
                                        <p:attrNameLst>
                                          <p:attrName>style.visibility</p:attrName>
                                        </p:attrNameLst>
                                      </p:cBhvr>
                                      <p:to>
                                        <p:strVal val="visible"/>
                                      </p:to>
                                    </p:set>
                                    <p:animEffect transition="in" filter="dissolve">
                                      <p:cBhvr>
                                        <p:cTn id="10" dur="500"/>
                                        <p:tgtEl>
                                          <p:spTgt spid="613449"/>
                                        </p:tgtEl>
                                      </p:cBhvr>
                                    </p:animEffect>
                                  </p:childTnLst>
                                </p:cTn>
                              </p:par>
                              <p:par>
                                <p:cTn id="11" presetID="9" presetClass="exit" presetSubtype="0" fill="hold" grpId="0" nodeType="withEffect">
                                  <p:stCondLst>
                                    <p:cond delay="0"/>
                                  </p:stCondLst>
                                  <p:childTnLst>
                                    <p:animEffect transition="out" filter="dissolve">
                                      <p:cBhvr>
                                        <p:cTn id="12" dur="500"/>
                                        <p:tgtEl>
                                          <p:spTgt spid="613444"/>
                                        </p:tgtEl>
                                      </p:cBhvr>
                                    </p:animEffect>
                                    <p:set>
                                      <p:cBhvr>
                                        <p:cTn id="13" dur="1" fill="hold">
                                          <p:stCondLst>
                                            <p:cond delay="499"/>
                                          </p:stCondLst>
                                        </p:cTn>
                                        <p:tgtEl>
                                          <p:spTgt spid="613444"/>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613445"/>
                                        </p:tgtEl>
                                      </p:cBhvr>
                                    </p:animEffect>
                                    <p:set>
                                      <p:cBhvr>
                                        <p:cTn id="16" dur="1" fill="hold">
                                          <p:stCondLst>
                                            <p:cond delay="499"/>
                                          </p:stCondLst>
                                        </p:cTn>
                                        <p:tgtEl>
                                          <p:spTgt spid="613445"/>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613455"/>
                                        </p:tgtEl>
                                      </p:cBhvr>
                                    </p:animEffect>
                                    <p:set>
                                      <p:cBhvr>
                                        <p:cTn id="19" dur="1" fill="hold">
                                          <p:stCondLst>
                                            <p:cond delay="499"/>
                                          </p:stCondLst>
                                        </p:cTn>
                                        <p:tgtEl>
                                          <p:spTgt spid="6134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44" grpId="0"/>
      <p:bldP spid="613445" grpId="0" animBg="1"/>
      <p:bldP spid="613449" grpId="0"/>
      <p:bldP spid="613450" grpId="0" animBg="1"/>
      <p:bldP spid="61345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97" name="Text Box 73"/>
          <p:cNvSpPr txBox="1">
            <a:spLocks noChangeArrowheads="1"/>
          </p:cNvSpPr>
          <p:nvPr/>
        </p:nvSpPr>
        <p:spPr bwMode="auto">
          <a:xfrm>
            <a:off x="3124200" y="33686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15498" name="Line 74"/>
          <p:cNvSpPr>
            <a:spLocks noChangeShapeType="1"/>
          </p:cNvSpPr>
          <p:nvPr/>
        </p:nvSpPr>
        <p:spPr bwMode="auto">
          <a:xfrm>
            <a:off x="3581400" y="36734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99" name="Text Box 75"/>
          <p:cNvSpPr txBox="1">
            <a:spLocks noChangeArrowheads="1"/>
          </p:cNvSpPr>
          <p:nvPr/>
        </p:nvSpPr>
        <p:spPr bwMode="auto">
          <a:xfrm>
            <a:off x="3124200" y="30638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15500" name="Line 76"/>
          <p:cNvSpPr>
            <a:spLocks noChangeShapeType="1"/>
          </p:cNvSpPr>
          <p:nvPr/>
        </p:nvSpPr>
        <p:spPr bwMode="auto">
          <a:xfrm flipH="1">
            <a:off x="2895600" y="321627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07" name="Text Box 83"/>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15508" name="Text Box 84"/>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chemeClr val="accent2"/>
              </a:solidFill>
            </a:endParaRPr>
          </a:p>
          <a:p>
            <a:pPr>
              <a:buFontTx/>
              <a:buAutoNum type="arabicPeriod"/>
            </a:pPr>
            <a:r>
              <a:rPr lang="en-US" sz="1200">
                <a:solidFill>
                  <a:srgbClr val="CC0000"/>
                </a:solidFill>
              </a:rPr>
              <a:t>Repeat steps a, b, and c until currentNode becomes NULL or the value of the node to be searched becomes equal to that of currentNode:</a:t>
            </a:r>
          </a:p>
          <a:p>
            <a:pPr>
              <a:buFontTx/>
              <a:buAutoNum type="arabicPeriod"/>
            </a:pPr>
            <a:endParaRPr lang="en-US" sz="1200">
              <a:solidFill>
                <a:srgbClr val="CC0000"/>
              </a:solidFill>
            </a:endParaRPr>
          </a:p>
          <a:p>
            <a:pPr lvl="1">
              <a:buFontTx/>
              <a:buAutoNum type="alphaLcPeriod"/>
            </a:pPr>
            <a:r>
              <a:rPr lang="en-US" sz="1200">
                <a:solidFill>
                  <a:schemeClr val="accent2"/>
                </a:solidFill>
              </a:rPr>
              <a:t>Make parent point to currentNode.</a:t>
            </a:r>
          </a:p>
          <a:p>
            <a:pPr lvl="1">
              <a:buFontTx/>
              <a:buAutoNum type="alphaLcPeriod"/>
            </a:pPr>
            <a:endParaRPr lang="en-US" sz="1200">
              <a:solidFill>
                <a:schemeClr val="accent2"/>
              </a:solidFill>
            </a:endParaRPr>
          </a:p>
          <a:p>
            <a:pPr lvl="1">
              <a:buFontTx/>
              <a:buAutoNum type="alphaLcPeriod"/>
            </a:pPr>
            <a:r>
              <a:rPr lang="en-US" sz="1200">
                <a:solidFill>
                  <a:schemeClr val="accent2"/>
                </a:solidFill>
              </a:rPr>
              <a:t>If the value to be deleted is less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chemeClr val="accent2"/>
              </a:solidFill>
            </a:endParaRPr>
          </a:p>
          <a:p>
            <a:pPr lvl="1">
              <a:buFontTx/>
              <a:buAutoNum type="alphaLcPeriod"/>
            </a:pPr>
            <a:r>
              <a:rPr lang="en-US" sz="1200">
                <a:solidFill>
                  <a:schemeClr val="accent2"/>
                </a:solidFill>
              </a:rPr>
              <a:t>If the value to be deleted is greater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615572" name="Line 148"/>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73" name="Line 149"/>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74" name="Line 150"/>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75" name="Line 151"/>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76" name="Line 152"/>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77" name="Line 153"/>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78" name="Line 154"/>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79" name="Rectangle 155"/>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80" name="Line 156"/>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81" name="Rectangle 157"/>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82" name="Rectangle 158"/>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84" name="Rectangle 160"/>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85" name="Rectangle 161"/>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86" name="Rectangle 162"/>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87" name="Rectangle 163"/>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88" name="Rectangle 164"/>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89" name="Text Box 165"/>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15590" name="Text Box 166"/>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15591" name="Text Box 167"/>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15592" name="Text Box 168"/>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15593" name="Line 169"/>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94" name="Line 170"/>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95" name="Line 171"/>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96" name="Line 172"/>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97" name="Line 173"/>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98" name="Line 174"/>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99" name="Line 175"/>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00" name="Line 176"/>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01" name="Line 177"/>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02" name="Line 178"/>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03" name="Line 179"/>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04" name="Line 180"/>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07" name="Line 183"/>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08" name="Line 184"/>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09" name="Line 185"/>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10" name="Line 186"/>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11" name="Rectangle 187"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12" name="Rectangle 188"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13" name="Rectangle 189"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16" name="Rectangle 192"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17" name="Rectangle 193"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18" name="Rectangle 194"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19" name="Rectangle 195"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20" name="Rectangle 196"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21" name="Text Box 197"/>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15622" name="Text Box 198"/>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15623" name="Text Box 199"/>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15624" name="Text Box 200"/>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15625" name="Text Box 201"/>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5626" name="Text Box 202"/>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5627" name="Text Box 203"/>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5628" name="Text Box 204"/>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5629" name="Text Box 205"/>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5630" name="Text Box 206"/>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5631" name="Text Box 207"/>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5632" name="Text Box 208"/>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5633" name="Line 209"/>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34" name="Text Box 210"/>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15635" name="Rectangle 211"/>
          <p:cNvSpPr>
            <a:spLocks noChangeArrowheads="1"/>
          </p:cNvSpPr>
          <p:nvPr/>
        </p:nvSpPr>
        <p:spPr bwMode="auto">
          <a:xfrm>
            <a:off x="1525588" y="1600200"/>
            <a:ext cx="3748087"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15636" name="Rectangle 212"/>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37" name="Text Box 213"/>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15638" name="Line 214"/>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39" name="Line 215"/>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40" name="Rectangle 216"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41" name="Rectangle 217"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534" name="Text Box 62"/>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7542" name="Text Box 70"/>
          <p:cNvSpPr txBox="1">
            <a:spLocks noChangeArrowheads="1"/>
          </p:cNvSpPr>
          <p:nvPr/>
        </p:nvSpPr>
        <p:spPr bwMode="auto">
          <a:xfrm>
            <a:off x="3124200" y="33686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17543" name="Line 71"/>
          <p:cNvSpPr>
            <a:spLocks noChangeShapeType="1"/>
          </p:cNvSpPr>
          <p:nvPr/>
        </p:nvSpPr>
        <p:spPr bwMode="auto">
          <a:xfrm>
            <a:off x="3581400" y="36734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44" name="Text Box 72"/>
          <p:cNvSpPr txBox="1">
            <a:spLocks noChangeArrowheads="1"/>
          </p:cNvSpPr>
          <p:nvPr/>
        </p:nvSpPr>
        <p:spPr bwMode="auto">
          <a:xfrm>
            <a:off x="2362200" y="39020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17545" name="Line 73"/>
          <p:cNvSpPr>
            <a:spLocks noChangeShapeType="1"/>
          </p:cNvSpPr>
          <p:nvPr/>
        </p:nvSpPr>
        <p:spPr bwMode="auto">
          <a:xfrm>
            <a:off x="3048000" y="405447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46" name="Text Box 74"/>
          <p:cNvSpPr txBox="1">
            <a:spLocks noChangeArrowheads="1"/>
          </p:cNvSpPr>
          <p:nvPr/>
        </p:nvSpPr>
        <p:spPr bwMode="auto">
          <a:xfrm>
            <a:off x="3124200" y="30638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17547" name="Line 75"/>
          <p:cNvSpPr>
            <a:spLocks noChangeShapeType="1"/>
          </p:cNvSpPr>
          <p:nvPr/>
        </p:nvSpPr>
        <p:spPr bwMode="auto">
          <a:xfrm flipH="1">
            <a:off x="2895600" y="321627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52" name="Text Box 80"/>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17553" name="Text Box 81"/>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a, b, and c until currentNode becomes NULL or the value of the node to be searched becomes equal to that of currentNode:</a:t>
            </a:r>
          </a:p>
          <a:p>
            <a:pPr>
              <a:buFontTx/>
              <a:buAutoNum type="arabicPeriod"/>
            </a:pPr>
            <a:endParaRPr lang="en-US" sz="1200">
              <a:solidFill>
                <a:schemeClr val="accent2"/>
              </a:solidFill>
            </a:endParaRPr>
          </a:p>
          <a:p>
            <a:pPr lvl="1">
              <a:buFontTx/>
              <a:buAutoNum type="alphaLcPeriod"/>
            </a:pPr>
            <a:r>
              <a:rPr lang="en-US" sz="1200">
                <a:solidFill>
                  <a:srgbClr val="CC0000"/>
                </a:solidFill>
              </a:rPr>
              <a:t>Make parent point to currentNode.</a:t>
            </a:r>
          </a:p>
          <a:p>
            <a:pPr lvl="1">
              <a:buFontTx/>
              <a:buAutoNum type="alphaLcPeriod"/>
            </a:pPr>
            <a:endParaRPr lang="en-US" sz="1200">
              <a:solidFill>
                <a:srgbClr val="CC0000"/>
              </a:solidFill>
            </a:endParaRPr>
          </a:p>
          <a:p>
            <a:pPr lvl="1">
              <a:buFontTx/>
              <a:buAutoNum type="alphaLcPeriod"/>
            </a:pPr>
            <a:r>
              <a:rPr lang="en-US" sz="1200">
                <a:solidFill>
                  <a:schemeClr val="accent2"/>
                </a:solidFill>
              </a:rPr>
              <a:t>If the value to be deleted is less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chemeClr val="accent2"/>
              </a:solidFill>
            </a:endParaRPr>
          </a:p>
          <a:p>
            <a:pPr lvl="1">
              <a:buFontTx/>
              <a:buAutoNum type="alphaLcPeriod"/>
            </a:pPr>
            <a:r>
              <a:rPr lang="en-US" sz="1200">
                <a:solidFill>
                  <a:schemeClr val="accent2"/>
                </a:solidFill>
              </a:rPr>
              <a:t>If the value to be deleted is greater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617617" name="Line 145"/>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18" name="Line 146"/>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19" name="Line 147"/>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20" name="Line 148"/>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21" name="Line 149"/>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22" name="Line 150"/>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23" name="Line 151"/>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24" name="Rectangle 152"/>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25" name="Line 153"/>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26" name="Rectangle 154"/>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27" name="Rectangle 155"/>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29" name="Rectangle 157"/>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30" name="Rectangle 158"/>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31" name="Rectangle 159"/>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32" name="Rectangle 160"/>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33" name="Rectangle 161"/>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34" name="Text Box 162"/>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17635" name="Text Box 163"/>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17636" name="Text Box 164"/>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17637" name="Text Box 165"/>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17638" name="Line 166"/>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39" name="Line 167"/>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40" name="Line 168"/>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41" name="Line 169"/>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42" name="Line 170"/>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43" name="Line 171"/>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44" name="Line 172"/>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45" name="Line 173"/>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46" name="Line 174"/>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47" name="Line 175"/>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48" name="Line 176"/>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49" name="Line 177"/>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52" name="Line 180"/>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53" name="Line 181"/>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54" name="Line 182"/>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55" name="Line 183"/>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56" name="Rectangle 184"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57" name="Rectangle 185"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58" name="Rectangle 186"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61" name="Rectangle 189"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62" name="Rectangle 190"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63" name="Rectangle 191"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64" name="Rectangle 192"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65" name="Rectangle 193"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66" name="Text Box 194"/>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17667" name="Text Box 195"/>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17668" name="Text Box 196"/>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17669" name="Text Box 197"/>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17670" name="Text Box 198"/>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7671" name="Text Box 199"/>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7672" name="Text Box 200"/>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7673" name="Text Box 201"/>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7674" name="Text Box 202"/>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7675" name="Text Box 203"/>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7676" name="Text Box 204"/>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7677" name="Text Box 205"/>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7678" name="Line 206"/>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79" name="Text Box 207"/>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17680" name="Rectangle 208"/>
          <p:cNvSpPr>
            <a:spLocks noChangeArrowheads="1"/>
          </p:cNvSpPr>
          <p:nvPr/>
        </p:nvSpPr>
        <p:spPr bwMode="auto">
          <a:xfrm>
            <a:off x="1525588" y="1600200"/>
            <a:ext cx="3748087"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17681" name="Rectangle 209"/>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82" name="Text Box 210"/>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17683" name="Line 211"/>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84" name="Line 212"/>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85" name="Rectangle 213"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86" name="Rectangle 214"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7545"/>
                                        </p:tgtEl>
                                        <p:attrNameLst>
                                          <p:attrName>style.visibility</p:attrName>
                                        </p:attrNameLst>
                                      </p:cBhvr>
                                      <p:to>
                                        <p:strVal val="visible"/>
                                      </p:to>
                                    </p:set>
                                    <p:animEffect transition="in" filter="dissolve">
                                      <p:cBhvr>
                                        <p:cTn id="7" dur="500"/>
                                        <p:tgtEl>
                                          <p:spTgt spid="61754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7544"/>
                                        </p:tgtEl>
                                        <p:attrNameLst>
                                          <p:attrName>style.visibility</p:attrName>
                                        </p:attrNameLst>
                                      </p:cBhvr>
                                      <p:to>
                                        <p:strVal val="visible"/>
                                      </p:to>
                                    </p:set>
                                    <p:animEffect transition="in" filter="dissolve">
                                      <p:cBhvr>
                                        <p:cTn id="10" dur="500"/>
                                        <p:tgtEl>
                                          <p:spTgt spid="617544"/>
                                        </p:tgtEl>
                                      </p:cBhvr>
                                    </p:animEffect>
                                  </p:childTnLst>
                                </p:cTn>
                              </p:par>
                              <p:par>
                                <p:cTn id="11" presetID="9" presetClass="exit" presetSubtype="0" fill="hold" grpId="0" nodeType="withEffect">
                                  <p:stCondLst>
                                    <p:cond delay="0"/>
                                  </p:stCondLst>
                                  <p:childTnLst>
                                    <p:animEffect transition="out" filter="dissolve">
                                      <p:cBhvr>
                                        <p:cTn id="12" dur="500"/>
                                        <p:tgtEl>
                                          <p:spTgt spid="617547"/>
                                        </p:tgtEl>
                                      </p:cBhvr>
                                    </p:animEffect>
                                    <p:set>
                                      <p:cBhvr>
                                        <p:cTn id="13" dur="1" fill="hold">
                                          <p:stCondLst>
                                            <p:cond delay="499"/>
                                          </p:stCondLst>
                                        </p:cTn>
                                        <p:tgtEl>
                                          <p:spTgt spid="617547"/>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617546"/>
                                        </p:tgtEl>
                                      </p:cBhvr>
                                    </p:animEffect>
                                    <p:set>
                                      <p:cBhvr>
                                        <p:cTn id="16" dur="1" fill="hold">
                                          <p:stCondLst>
                                            <p:cond delay="499"/>
                                          </p:stCondLst>
                                        </p:cTn>
                                        <p:tgtEl>
                                          <p:spTgt spid="6175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544" grpId="0"/>
      <p:bldP spid="617545" grpId="0" animBg="1"/>
      <p:bldP spid="617546" grpId="0"/>
      <p:bldP spid="61754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90" name="Text Box 70"/>
          <p:cNvSpPr txBox="1">
            <a:spLocks noChangeArrowheads="1"/>
          </p:cNvSpPr>
          <p:nvPr/>
        </p:nvSpPr>
        <p:spPr bwMode="auto">
          <a:xfrm>
            <a:off x="3124200" y="33686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19591" name="Line 71"/>
          <p:cNvSpPr>
            <a:spLocks noChangeShapeType="1"/>
          </p:cNvSpPr>
          <p:nvPr/>
        </p:nvSpPr>
        <p:spPr bwMode="auto">
          <a:xfrm>
            <a:off x="3581400" y="36734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92" name="Text Box 72"/>
          <p:cNvSpPr txBox="1">
            <a:spLocks noChangeArrowheads="1"/>
          </p:cNvSpPr>
          <p:nvPr/>
        </p:nvSpPr>
        <p:spPr bwMode="auto">
          <a:xfrm>
            <a:off x="2362200" y="39020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19593" name="Line 73"/>
          <p:cNvSpPr>
            <a:spLocks noChangeShapeType="1"/>
          </p:cNvSpPr>
          <p:nvPr/>
        </p:nvSpPr>
        <p:spPr bwMode="auto">
          <a:xfrm>
            <a:off x="3048000" y="405447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94" name="Text Box 74"/>
          <p:cNvSpPr txBox="1">
            <a:spLocks noChangeArrowheads="1"/>
          </p:cNvSpPr>
          <p:nvPr/>
        </p:nvSpPr>
        <p:spPr bwMode="auto">
          <a:xfrm>
            <a:off x="3505200" y="2759075"/>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70 &gt; 68</a:t>
            </a:r>
          </a:p>
        </p:txBody>
      </p:sp>
      <p:sp>
        <p:nvSpPr>
          <p:cNvPr id="619601" name="Text Box 81"/>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19602" name="Text Box 82"/>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a, b, and c until currentNode becomes NULL or the value of the node to be searched becomes equal to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parent point to currentNode.</a:t>
            </a:r>
          </a:p>
          <a:p>
            <a:pPr lvl="1">
              <a:buFontTx/>
              <a:buAutoNum type="alphaLcPeriod"/>
            </a:pPr>
            <a:endParaRPr lang="en-US" sz="1200">
              <a:solidFill>
                <a:srgbClr val="CC0000"/>
              </a:solidFill>
            </a:endParaRPr>
          </a:p>
          <a:p>
            <a:pPr lvl="1">
              <a:buFontTx/>
              <a:buAutoNum type="alphaLcPeriod"/>
            </a:pPr>
            <a:r>
              <a:rPr lang="en-US" sz="1200">
                <a:solidFill>
                  <a:srgbClr val="CC0000"/>
                </a:solidFill>
              </a:rPr>
              <a:t>If the value to be deleted is less than that of currentNode:</a:t>
            </a:r>
          </a:p>
          <a:p>
            <a:pPr lvl="1">
              <a:buFontTx/>
              <a:buAutoNum type="alphaLcPeriod"/>
            </a:pPr>
            <a:endParaRPr lang="en-US" sz="1200">
              <a:solidFill>
                <a:srgbClr val="CC0000"/>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chemeClr val="accent2"/>
              </a:solidFill>
            </a:endParaRPr>
          </a:p>
          <a:p>
            <a:pPr lvl="1">
              <a:buFontTx/>
              <a:buAutoNum type="alphaLcPeriod"/>
            </a:pPr>
            <a:r>
              <a:rPr lang="en-US" sz="1200">
                <a:solidFill>
                  <a:schemeClr val="accent2"/>
                </a:solidFill>
              </a:rPr>
              <a:t>If the value to be deleted is greater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619666" name="Line 146"/>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67" name="Line 147"/>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68" name="Line 148"/>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69" name="Line 149"/>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70" name="Line 150"/>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71" name="Line 151"/>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72" name="Line 152"/>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73" name="Rectangle 153"/>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674" name="Line 154"/>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75" name="Rectangle 155"/>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676" name="Rectangle 156"/>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678" name="Rectangle 158"/>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679" name="Rectangle 159"/>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680" name="Rectangle 160"/>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681" name="Rectangle 161"/>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682" name="Rectangle 162"/>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683" name="Text Box 163"/>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19684" name="Text Box 164"/>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19685" name="Text Box 165"/>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19686" name="Text Box 166"/>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19687" name="Line 167"/>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88" name="Line 168"/>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89" name="Line 169"/>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90" name="Line 170"/>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91" name="Line 171"/>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92" name="Line 172"/>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93" name="Line 173"/>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94" name="Line 174"/>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95" name="Line 175"/>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96" name="Line 176"/>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97" name="Line 177"/>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98" name="Line 178"/>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701" name="Line 181"/>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702" name="Line 182"/>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703" name="Line 183"/>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704" name="Line 184"/>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705" name="Rectangle 185"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706" name="Rectangle 186"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707" name="Rectangle 187"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710" name="Rectangle 190"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711" name="Rectangle 191"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712" name="Rectangle 192"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713" name="Rectangle 193"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714" name="Rectangle 194"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715" name="Text Box 195"/>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19716" name="Text Box 196"/>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19717" name="Text Box 197"/>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19718" name="Text Box 198"/>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19719" name="Text Box 199"/>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9720" name="Text Box 200"/>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9721" name="Text Box 201"/>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9722" name="Text Box 202"/>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9723" name="Text Box 203"/>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9724" name="Text Box 204"/>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9725" name="Text Box 205"/>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9726" name="Text Box 206"/>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19727" name="Line 207"/>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728" name="Text Box 208"/>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19729" name="Rectangle 209"/>
          <p:cNvSpPr>
            <a:spLocks noChangeArrowheads="1"/>
          </p:cNvSpPr>
          <p:nvPr/>
        </p:nvSpPr>
        <p:spPr bwMode="auto">
          <a:xfrm>
            <a:off x="1525588" y="1600200"/>
            <a:ext cx="3748087"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19730" name="Rectangle 210"/>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731" name="Text Box 211"/>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19732" name="Line 212"/>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733" name="Line 213"/>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734" name="Rectangle 214"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735" name="Rectangle 215"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19594"/>
                                        </p:tgtEl>
                                        <p:attrNameLst>
                                          <p:attrName>style.visibility</p:attrName>
                                        </p:attrNameLst>
                                      </p:cBhvr>
                                      <p:to>
                                        <p:strVal val="visible"/>
                                      </p:to>
                                    </p:set>
                                    <p:animEffect transition="in" filter="dissolve">
                                      <p:cBhvr>
                                        <p:cTn id="7" dur="500"/>
                                        <p:tgtEl>
                                          <p:spTgt spid="619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9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636" name="Text Box 68"/>
          <p:cNvSpPr txBox="1">
            <a:spLocks noChangeArrowheads="1"/>
          </p:cNvSpPr>
          <p:nvPr/>
        </p:nvSpPr>
        <p:spPr bwMode="auto">
          <a:xfrm>
            <a:off x="3124200" y="33686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21637" name="Line 69"/>
          <p:cNvSpPr>
            <a:spLocks noChangeShapeType="1"/>
          </p:cNvSpPr>
          <p:nvPr/>
        </p:nvSpPr>
        <p:spPr bwMode="auto">
          <a:xfrm>
            <a:off x="3581400" y="36734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38" name="Text Box 70"/>
          <p:cNvSpPr txBox="1">
            <a:spLocks noChangeArrowheads="1"/>
          </p:cNvSpPr>
          <p:nvPr/>
        </p:nvSpPr>
        <p:spPr bwMode="auto">
          <a:xfrm>
            <a:off x="2362200" y="39020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21639" name="Line 71"/>
          <p:cNvSpPr>
            <a:spLocks noChangeShapeType="1"/>
          </p:cNvSpPr>
          <p:nvPr/>
        </p:nvSpPr>
        <p:spPr bwMode="auto">
          <a:xfrm>
            <a:off x="3048000" y="405447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40" name="Text Box 72"/>
          <p:cNvSpPr txBox="1">
            <a:spLocks noChangeArrowheads="1"/>
          </p:cNvSpPr>
          <p:nvPr/>
        </p:nvSpPr>
        <p:spPr bwMode="auto">
          <a:xfrm>
            <a:off x="3505200" y="2759075"/>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70 &gt; 68</a:t>
            </a:r>
          </a:p>
        </p:txBody>
      </p:sp>
      <p:sp>
        <p:nvSpPr>
          <p:cNvPr id="621646" name="Text Box 78"/>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21647" name="Text Box 79"/>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a, b, and c until currentNode becomes NULL or the value of the node to be searched becomes equal to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parent point to currentNode.</a:t>
            </a:r>
          </a:p>
          <a:p>
            <a:pPr lvl="1">
              <a:buFontTx/>
              <a:buAutoNum type="alphaLcPeriod"/>
            </a:pPr>
            <a:endParaRPr lang="en-US" sz="1200">
              <a:solidFill>
                <a:schemeClr val="accent2"/>
              </a:solidFill>
            </a:endParaRPr>
          </a:p>
          <a:p>
            <a:pPr lvl="1">
              <a:buFontTx/>
              <a:buAutoNum type="alphaLcPeriod"/>
            </a:pPr>
            <a:r>
              <a:rPr lang="en-US" sz="1200">
                <a:solidFill>
                  <a:schemeClr val="accent2"/>
                </a:solidFill>
              </a:rPr>
              <a:t>If the value to be deleted is less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rgbClr val="CC0000"/>
              </a:solidFill>
            </a:endParaRPr>
          </a:p>
          <a:p>
            <a:pPr lvl="1">
              <a:buFontTx/>
              <a:buAutoNum type="alphaLcPeriod"/>
            </a:pPr>
            <a:r>
              <a:rPr lang="en-US" sz="1200">
                <a:solidFill>
                  <a:srgbClr val="CC0000"/>
                </a:solidFill>
              </a:rPr>
              <a:t>If the value to be deleted is greater than that of currentNode:</a:t>
            </a:r>
          </a:p>
          <a:p>
            <a:pPr lvl="1">
              <a:buFontTx/>
              <a:buAutoNum type="alphaLcPeriod"/>
            </a:pPr>
            <a:endParaRPr lang="en-US" sz="1200">
              <a:solidFill>
                <a:srgbClr val="CC0000"/>
              </a:solidFill>
            </a:endParaRPr>
          </a:p>
          <a:p>
            <a:pPr lvl="2">
              <a:buFontTx/>
              <a:buAutoNum type="roman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621648" name="Line 80"/>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49" name="Line 81"/>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50" name="Line 82"/>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51" name="Line 83"/>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52" name="Line 84"/>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53" name="Line 85"/>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54" name="Line 86"/>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55" name="Rectangle 87"/>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56" name="Line 88"/>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57" name="Rectangle 89"/>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58" name="Rectangle 90"/>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60" name="Rectangle 92"/>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61" name="Rectangle 93"/>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62" name="Rectangle 94"/>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63" name="Rectangle 95"/>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64" name="Rectangle 96"/>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65" name="Text Box 97"/>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21666" name="Text Box 98"/>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21667" name="Text Box 99"/>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21668" name="Text Box 100"/>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21669" name="Line 101"/>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70" name="Line 102"/>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71" name="Line 103"/>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72" name="Line 104"/>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73" name="Line 105"/>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74" name="Line 106"/>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75" name="Line 107"/>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76" name="Line 108"/>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77" name="Line 109"/>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78" name="Line 110"/>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79" name="Line 111"/>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80" name="Line 112"/>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83" name="Line 115"/>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84" name="Line 116"/>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85" name="Line 117"/>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86" name="Line 118"/>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87" name="Rectangle 119"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88" name="Rectangle 120"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89" name="Rectangle 121"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92" name="Rectangle 124"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93" name="Rectangle 125"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94" name="Rectangle 126"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95" name="Rectangle 127"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96" name="Rectangle 128"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697" name="Text Box 129"/>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21698" name="Text Box 130"/>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21699" name="Text Box 131"/>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21700" name="Text Box 132"/>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21701" name="Text Box 133"/>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1702" name="Text Box 134"/>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1703" name="Text Box 135"/>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1704" name="Text Box 136"/>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1705" name="Text Box 137"/>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1706" name="Text Box 138"/>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1707" name="Text Box 139"/>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1708" name="Text Box 140"/>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1709" name="Line 141"/>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710" name="Text Box 142"/>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21711" name="Rectangle 143"/>
          <p:cNvSpPr>
            <a:spLocks noChangeArrowheads="1"/>
          </p:cNvSpPr>
          <p:nvPr/>
        </p:nvSpPr>
        <p:spPr bwMode="auto">
          <a:xfrm>
            <a:off x="1525588" y="1600200"/>
            <a:ext cx="3748087"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21712" name="Rectangle 144"/>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13" name="Text Box 145"/>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21714" name="Line 146"/>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715" name="Line 147"/>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716" name="Rectangle 148"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17" name="Rectangle 149"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84" name="Text Box 68"/>
          <p:cNvSpPr txBox="1">
            <a:spLocks noChangeArrowheads="1"/>
          </p:cNvSpPr>
          <p:nvPr/>
        </p:nvSpPr>
        <p:spPr bwMode="auto">
          <a:xfrm>
            <a:off x="3124200" y="33686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23685" name="Line 69"/>
          <p:cNvSpPr>
            <a:spLocks noChangeShapeType="1"/>
          </p:cNvSpPr>
          <p:nvPr/>
        </p:nvSpPr>
        <p:spPr bwMode="auto">
          <a:xfrm>
            <a:off x="3581400" y="36734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686" name="Text Box 70"/>
          <p:cNvSpPr txBox="1">
            <a:spLocks noChangeArrowheads="1"/>
          </p:cNvSpPr>
          <p:nvPr/>
        </p:nvSpPr>
        <p:spPr bwMode="auto">
          <a:xfrm>
            <a:off x="2362200" y="39020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23687" name="Line 71"/>
          <p:cNvSpPr>
            <a:spLocks noChangeShapeType="1"/>
          </p:cNvSpPr>
          <p:nvPr/>
        </p:nvSpPr>
        <p:spPr bwMode="auto">
          <a:xfrm>
            <a:off x="3048000" y="405447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688" name="Text Box 72"/>
          <p:cNvSpPr txBox="1">
            <a:spLocks noChangeArrowheads="1"/>
          </p:cNvSpPr>
          <p:nvPr/>
        </p:nvSpPr>
        <p:spPr bwMode="auto">
          <a:xfrm>
            <a:off x="3505200" y="2759075"/>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chemeClr val="accent2"/>
                </a:solidFill>
              </a:rPr>
              <a:t>70 &gt; 68</a:t>
            </a:r>
          </a:p>
        </p:txBody>
      </p:sp>
      <p:sp>
        <p:nvSpPr>
          <p:cNvPr id="623689" name="Text Box 73"/>
          <p:cNvSpPr txBox="1">
            <a:spLocks noChangeArrowheads="1"/>
          </p:cNvSpPr>
          <p:nvPr/>
        </p:nvSpPr>
        <p:spPr bwMode="auto">
          <a:xfrm>
            <a:off x="3962400" y="41306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23690" name="Line 74"/>
          <p:cNvSpPr>
            <a:spLocks noChangeShapeType="1"/>
          </p:cNvSpPr>
          <p:nvPr/>
        </p:nvSpPr>
        <p:spPr bwMode="auto">
          <a:xfrm>
            <a:off x="4419600" y="44354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695" name="Text Box 79"/>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23696" name="Text Box 80"/>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a, b, and c until currentNode becomes NULL or the value of the node to be searched becomes equal to that of currentNode:</a:t>
            </a:r>
          </a:p>
          <a:p>
            <a:pPr>
              <a:buFontTx/>
              <a:buAutoNum type="arabicPeriod"/>
            </a:pPr>
            <a:endParaRPr lang="en-US" sz="1200">
              <a:solidFill>
                <a:schemeClr val="accent2"/>
              </a:solidFill>
            </a:endParaRPr>
          </a:p>
          <a:p>
            <a:pPr lvl="1">
              <a:buFontTx/>
              <a:buAutoNum type="alphaLcPeriod"/>
            </a:pPr>
            <a:r>
              <a:rPr lang="en-US" sz="1200">
                <a:solidFill>
                  <a:schemeClr val="accent2"/>
                </a:solidFill>
              </a:rPr>
              <a:t>Make parent point to currentNode.</a:t>
            </a:r>
          </a:p>
          <a:p>
            <a:pPr lvl="1">
              <a:buFontTx/>
              <a:buAutoNum type="alphaLcPeriod"/>
            </a:pPr>
            <a:endParaRPr lang="en-US" sz="1200">
              <a:solidFill>
                <a:schemeClr val="accent2"/>
              </a:solidFill>
            </a:endParaRPr>
          </a:p>
          <a:p>
            <a:pPr lvl="1">
              <a:buFontTx/>
              <a:buAutoNum type="alphaLcPeriod"/>
            </a:pPr>
            <a:r>
              <a:rPr lang="en-US" sz="1200">
                <a:solidFill>
                  <a:schemeClr val="accent2"/>
                </a:solidFill>
              </a:rPr>
              <a:t>If the value to be deleted is less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chemeClr val="accent2"/>
              </a:solidFill>
            </a:endParaRPr>
          </a:p>
          <a:p>
            <a:pPr lvl="1">
              <a:buFontTx/>
              <a:buAutoNum type="alphaLcPeriod"/>
            </a:pPr>
            <a:r>
              <a:rPr lang="en-US" sz="1200">
                <a:solidFill>
                  <a:schemeClr val="accent2"/>
                </a:solidFill>
              </a:rPr>
              <a:t>If the value to be deleted is greater than that of currentNode:</a:t>
            </a:r>
          </a:p>
          <a:p>
            <a:pPr lvl="1">
              <a:buFontTx/>
              <a:buAutoNum type="alphaLcPeriod"/>
            </a:pPr>
            <a:endParaRPr lang="en-US" sz="1200">
              <a:solidFill>
                <a:schemeClr val="accent2"/>
              </a:solidFill>
            </a:endParaRPr>
          </a:p>
          <a:p>
            <a:pPr lvl="2">
              <a:buFontTx/>
              <a:buAutoNum type="romanLcPeriod"/>
            </a:pPr>
            <a:r>
              <a:rPr lang="en-US" sz="1200">
                <a:solidFill>
                  <a:srgbClr val="CC0000"/>
                </a:solidFill>
              </a:rPr>
              <a:t>Make currentNode point to its right child.</a:t>
            </a:r>
          </a:p>
          <a:p>
            <a:pPr>
              <a:buFontTx/>
              <a:buAutoNum type="arabicPeriod"/>
            </a:pPr>
            <a:endParaRPr lang="en-US" sz="1200">
              <a:solidFill>
                <a:srgbClr val="CC0000"/>
              </a:solidFill>
            </a:endParaRPr>
          </a:p>
        </p:txBody>
      </p:sp>
      <p:sp>
        <p:nvSpPr>
          <p:cNvPr id="623697" name="Line 81"/>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698" name="Line 82"/>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699" name="Line 83"/>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00" name="Line 84"/>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01" name="Line 85"/>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02" name="Line 86"/>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03" name="Line 87"/>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04" name="Rectangle 88"/>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05" name="Line 89"/>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06" name="Rectangle 90"/>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07" name="Rectangle 91"/>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09" name="Rectangle 93"/>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10" name="Rectangle 94"/>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11" name="Rectangle 95"/>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12" name="Rectangle 96"/>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13" name="Rectangle 97"/>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14" name="Text Box 98"/>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23715" name="Text Box 99"/>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23716" name="Text Box 100"/>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23717" name="Text Box 101"/>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23718" name="Line 102"/>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19" name="Line 103"/>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20" name="Line 104"/>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21" name="Line 105"/>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22" name="Line 106"/>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23" name="Line 107"/>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24" name="Line 108"/>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25" name="Line 109"/>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26" name="Line 110"/>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27" name="Line 111"/>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28" name="Line 112"/>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29" name="Line 113"/>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32" name="Line 116"/>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33" name="Line 117"/>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34" name="Line 118"/>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35" name="Line 119"/>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36" name="Rectangle 120"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37" name="Rectangle 121"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38" name="Rectangle 122"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41" name="Rectangle 125"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42" name="Rectangle 126"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43" name="Rectangle 127"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44" name="Rectangle 128"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45" name="Rectangle 129"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46" name="Text Box 130"/>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23747" name="Text Box 131"/>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23748" name="Text Box 132"/>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23749" name="Text Box 133"/>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23750" name="Text Box 134"/>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3751" name="Text Box 135"/>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3752" name="Text Box 136"/>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3753" name="Text Box 137"/>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3754" name="Text Box 138"/>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3755" name="Text Box 139"/>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3756" name="Text Box 140"/>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3757" name="Text Box 141"/>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3758" name="Line 142"/>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59" name="Text Box 143"/>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23760" name="Rectangle 144"/>
          <p:cNvSpPr>
            <a:spLocks noChangeArrowheads="1"/>
          </p:cNvSpPr>
          <p:nvPr/>
        </p:nvSpPr>
        <p:spPr bwMode="auto">
          <a:xfrm>
            <a:off x="1525588" y="1600200"/>
            <a:ext cx="3748087"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23761" name="Rectangle 145"/>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62" name="Text Box 146"/>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23763" name="Line 147"/>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64" name="Line 148"/>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65" name="Rectangle 149"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766" name="Rectangle 150"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3689"/>
                                        </p:tgtEl>
                                        <p:attrNameLst>
                                          <p:attrName>style.visibility</p:attrName>
                                        </p:attrNameLst>
                                      </p:cBhvr>
                                      <p:to>
                                        <p:strVal val="visible"/>
                                      </p:to>
                                    </p:set>
                                    <p:animEffect transition="in" filter="dissolve">
                                      <p:cBhvr>
                                        <p:cTn id="7" dur="500"/>
                                        <p:tgtEl>
                                          <p:spTgt spid="62368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23690"/>
                                        </p:tgtEl>
                                        <p:attrNameLst>
                                          <p:attrName>style.visibility</p:attrName>
                                        </p:attrNameLst>
                                      </p:cBhvr>
                                      <p:to>
                                        <p:strVal val="visible"/>
                                      </p:to>
                                    </p:set>
                                    <p:animEffect transition="in" filter="dissolve">
                                      <p:cBhvr>
                                        <p:cTn id="10" dur="500"/>
                                        <p:tgtEl>
                                          <p:spTgt spid="623690"/>
                                        </p:tgtEl>
                                      </p:cBhvr>
                                    </p:animEffect>
                                  </p:childTnLst>
                                </p:cTn>
                              </p:par>
                              <p:par>
                                <p:cTn id="11" presetID="9" presetClass="exit" presetSubtype="0" fill="hold" grpId="0" nodeType="withEffect">
                                  <p:stCondLst>
                                    <p:cond delay="0"/>
                                  </p:stCondLst>
                                  <p:childTnLst>
                                    <p:animEffect transition="out" filter="dissolve">
                                      <p:cBhvr>
                                        <p:cTn id="12" dur="500"/>
                                        <p:tgtEl>
                                          <p:spTgt spid="623685"/>
                                        </p:tgtEl>
                                      </p:cBhvr>
                                    </p:animEffect>
                                    <p:set>
                                      <p:cBhvr>
                                        <p:cTn id="13" dur="1" fill="hold">
                                          <p:stCondLst>
                                            <p:cond delay="499"/>
                                          </p:stCondLst>
                                        </p:cTn>
                                        <p:tgtEl>
                                          <p:spTgt spid="623685"/>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623684"/>
                                        </p:tgtEl>
                                      </p:cBhvr>
                                    </p:animEffect>
                                    <p:set>
                                      <p:cBhvr>
                                        <p:cTn id="16" dur="1" fill="hold">
                                          <p:stCondLst>
                                            <p:cond delay="499"/>
                                          </p:stCondLst>
                                        </p:cTn>
                                        <p:tgtEl>
                                          <p:spTgt spid="623684"/>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623688"/>
                                        </p:tgtEl>
                                      </p:cBhvr>
                                    </p:animEffect>
                                    <p:set>
                                      <p:cBhvr>
                                        <p:cTn id="19" dur="1" fill="hold">
                                          <p:stCondLst>
                                            <p:cond delay="499"/>
                                          </p:stCondLst>
                                        </p:cTn>
                                        <p:tgtEl>
                                          <p:spTgt spid="6236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84" grpId="0"/>
      <p:bldP spid="623685" grpId="0" animBg="1"/>
      <p:bldP spid="623688" grpId="0"/>
      <p:bldP spid="623689" grpId="0"/>
      <p:bldP spid="623690"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734" name="Text Box 70"/>
          <p:cNvSpPr txBox="1">
            <a:spLocks noChangeArrowheads="1"/>
          </p:cNvSpPr>
          <p:nvPr/>
        </p:nvSpPr>
        <p:spPr bwMode="auto">
          <a:xfrm>
            <a:off x="2362200" y="39020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25735" name="Line 71"/>
          <p:cNvSpPr>
            <a:spLocks noChangeShapeType="1"/>
          </p:cNvSpPr>
          <p:nvPr/>
        </p:nvSpPr>
        <p:spPr bwMode="auto">
          <a:xfrm>
            <a:off x="3048000" y="405447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37" name="Text Box 73"/>
          <p:cNvSpPr txBox="1">
            <a:spLocks noChangeArrowheads="1"/>
          </p:cNvSpPr>
          <p:nvPr/>
        </p:nvSpPr>
        <p:spPr bwMode="auto">
          <a:xfrm>
            <a:off x="3962400" y="41306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25738" name="Line 74"/>
          <p:cNvSpPr>
            <a:spLocks noChangeShapeType="1"/>
          </p:cNvSpPr>
          <p:nvPr/>
        </p:nvSpPr>
        <p:spPr bwMode="auto">
          <a:xfrm>
            <a:off x="4419600" y="44354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43" name="Text Box 79"/>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25744" name="Text Box 80"/>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chemeClr val="accent2"/>
              </a:solidFill>
            </a:endParaRPr>
          </a:p>
          <a:p>
            <a:pPr>
              <a:buFontTx/>
              <a:buAutoNum type="arabicPeriod"/>
            </a:pPr>
            <a:r>
              <a:rPr lang="en-US" sz="1200">
                <a:solidFill>
                  <a:srgbClr val="CC0000"/>
                </a:solidFill>
              </a:rPr>
              <a:t>Repeat steps a, b, and c until currentNode becomes NULL or the value of the node to be searched becomes equal to that of currentNode:</a:t>
            </a:r>
          </a:p>
          <a:p>
            <a:pPr>
              <a:buFontTx/>
              <a:buAutoNum type="arabicPeriod"/>
            </a:pPr>
            <a:endParaRPr lang="en-US" sz="1200">
              <a:solidFill>
                <a:srgbClr val="CC0000"/>
              </a:solidFill>
            </a:endParaRPr>
          </a:p>
          <a:p>
            <a:pPr lvl="1">
              <a:buFontTx/>
              <a:buAutoNum type="alphaLcPeriod"/>
            </a:pPr>
            <a:r>
              <a:rPr lang="en-US" sz="1200">
                <a:solidFill>
                  <a:schemeClr val="accent2"/>
                </a:solidFill>
              </a:rPr>
              <a:t>Make parent point to currentNode.</a:t>
            </a:r>
          </a:p>
          <a:p>
            <a:pPr lvl="1">
              <a:buFontTx/>
              <a:buAutoNum type="alphaLcPeriod"/>
            </a:pPr>
            <a:endParaRPr lang="en-US" sz="1200">
              <a:solidFill>
                <a:schemeClr val="accent2"/>
              </a:solidFill>
            </a:endParaRPr>
          </a:p>
          <a:p>
            <a:pPr lvl="1">
              <a:buFontTx/>
              <a:buAutoNum type="alphaLcPeriod"/>
            </a:pPr>
            <a:r>
              <a:rPr lang="en-US" sz="1200">
                <a:solidFill>
                  <a:schemeClr val="accent2"/>
                </a:solidFill>
              </a:rPr>
              <a:t>If the value to be deleted is less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chemeClr val="accent2"/>
              </a:solidFill>
            </a:endParaRPr>
          </a:p>
          <a:p>
            <a:pPr lvl="1">
              <a:buFontTx/>
              <a:buAutoNum type="alphaLcPeriod"/>
            </a:pPr>
            <a:r>
              <a:rPr lang="en-US" sz="1200">
                <a:solidFill>
                  <a:schemeClr val="accent2"/>
                </a:solidFill>
              </a:rPr>
              <a:t>If the value to be deleted is greater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625745" name="Line 81"/>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46" name="Line 82"/>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47" name="Line 83"/>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48" name="Line 84"/>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49" name="Line 85"/>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50" name="Line 86"/>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51" name="Line 87"/>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52" name="Rectangle 88"/>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53" name="Line 89"/>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54" name="Rectangle 90"/>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55" name="Rectangle 91"/>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57" name="Rectangle 93"/>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58" name="Rectangle 94"/>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59" name="Rectangle 95"/>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60" name="Rectangle 96"/>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61" name="Rectangle 97"/>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62" name="Text Box 98"/>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25763" name="Text Box 99"/>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25764" name="Text Box 100"/>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25765" name="Text Box 101"/>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25766" name="Line 102"/>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67" name="Line 103"/>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68" name="Line 104"/>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69" name="Line 105"/>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70" name="Line 106"/>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71" name="Line 107"/>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72" name="Line 108"/>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73" name="Line 109"/>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74" name="Line 110"/>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75" name="Line 111"/>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76" name="Line 112"/>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77" name="Line 113"/>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80" name="Line 116"/>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81" name="Line 117"/>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82" name="Line 118"/>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83" name="Line 119"/>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84" name="Rectangle 120"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85" name="Rectangle 121"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86" name="Rectangle 122"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89" name="Rectangle 125"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90" name="Rectangle 126"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91" name="Rectangle 127"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92" name="Rectangle 128"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93" name="Rectangle 129"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94" name="Text Box 130"/>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25795" name="Text Box 131"/>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25796" name="Text Box 132"/>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25797" name="Text Box 133"/>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25798" name="Text Box 134"/>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5799" name="Text Box 135"/>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5800" name="Text Box 136"/>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5801" name="Text Box 137"/>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5802" name="Text Box 138"/>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5803" name="Text Box 139"/>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5804" name="Text Box 140"/>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5805" name="Text Box 141"/>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5806" name="Line 142"/>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807" name="Text Box 143"/>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25808" name="Rectangle 144"/>
          <p:cNvSpPr>
            <a:spLocks noChangeArrowheads="1"/>
          </p:cNvSpPr>
          <p:nvPr/>
        </p:nvSpPr>
        <p:spPr bwMode="auto">
          <a:xfrm>
            <a:off x="1525588" y="1600200"/>
            <a:ext cx="3748087"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25809" name="Rectangle 145"/>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810" name="Text Box 146"/>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25811" name="Line 147"/>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812" name="Line 148"/>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813" name="Rectangle 149"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814" name="Rectangle 150"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854" name="Text Box 142"/>
          <p:cNvSpPr txBox="1">
            <a:spLocks noChangeArrowheads="1"/>
          </p:cNvSpPr>
          <p:nvPr/>
        </p:nvSpPr>
        <p:spPr bwMode="auto">
          <a:xfrm>
            <a:off x="2362200" y="39020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27855" name="Line 143"/>
          <p:cNvSpPr>
            <a:spLocks noChangeShapeType="1"/>
          </p:cNvSpPr>
          <p:nvPr/>
        </p:nvSpPr>
        <p:spPr bwMode="auto">
          <a:xfrm>
            <a:off x="3048000" y="405447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56" name="Text Box 144"/>
          <p:cNvSpPr txBox="1">
            <a:spLocks noChangeArrowheads="1"/>
          </p:cNvSpPr>
          <p:nvPr/>
        </p:nvSpPr>
        <p:spPr bwMode="auto">
          <a:xfrm>
            <a:off x="3962400" y="4130675"/>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currentNode</a:t>
            </a:r>
          </a:p>
        </p:txBody>
      </p:sp>
      <p:sp>
        <p:nvSpPr>
          <p:cNvPr id="627857" name="Line 145"/>
          <p:cNvSpPr>
            <a:spLocks noChangeShapeType="1"/>
          </p:cNvSpPr>
          <p:nvPr/>
        </p:nvSpPr>
        <p:spPr bwMode="auto">
          <a:xfrm>
            <a:off x="4419600" y="44354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62" name="Text Box 150"/>
          <p:cNvSpPr txBox="1">
            <a:spLocks noChangeArrowheads="1"/>
          </p:cNvSpPr>
          <p:nvPr/>
        </p:nvSpPr>
        <p:spPr bwMode="auto">
          <a:xfrm>
            <a:off x="152400"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Deleting Nodes from a Binary Search Tree (Contd.)</a:t>
            </a:r>
          </a:p>
        </p:txBody>
      </p:sp>
      <p:sp>
        <p:nvSpPr>
          <p:cNvPr id="627863" name="Text Box 151"/>
          <p:cNvSpPr txBox="1">
            <a:spLocks noChangeArrowheads="1"/>
          </p:cNvSpPr>
          <p:nvPr/>
        </p:nvSpPr>
        <p:spPr bwMode="auto">
          <a:xfrm>
            <a:off x="5257800" y="1363663"/>
            <a:ext cx="3657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charset="0"/>
              </a:defRPr>
            </a:lvl1pPr>
            <a:lvl2pPr marL="828675" indent="-371475">
              <a:defRPr>
                <a:solidFill>
                  <a:schemeClr val="tx1"/>
                </a:solidFill>
                <a:latin typeface="Arial" charset="0"/>
              </a:defRPr>
            </a:lvl2pPr>
            <a:lvl3pPr marL="1285875" indent="-371475">
              <a:defRPr>
                <a:solidFill>
                  <a:schemeClr val="tx1"/>
                </a:solidFill>
                <a:latin typeface="Arial" charset="0"/>
              </a:defRPr>
            </a:lvl3pPr>
            <a:lvl4pPr marL="1743075" indent="-371475">
              <a:defRPr>
                <a:solidFill>
                  <a:schemeClr val="tx1"/>
                </a:solidFill>
                <a:latin typeface="Arial" charset="0"/>
              </a:defRPr>
            </a:lvl4pPr>
            <a:lvl5pPr marL="2200275" indent="-371475">
              <a:defRPr>
                <a:solidFill>
                  <a:schemeClr val="tx1"/>
                </a:solidFill>
                <a:latin typeface="Arial" charset="0"/>
              </a:defRPr>
            </a:lvl5pPr>
            <a:lvl6pPr marL="2657475" indent="-371475" fontAlgn="base">
              <a:spcBef>
                <a:spcPct val="0"/>
              </a:spcBef>
              <a:spcAft>
                <a:spcPct val="0"/>
              </a:spcAft>
              <a:defRPr>
                <a:solidFill>
                  <a:schemeClr val="tx1"/>
                </a:solidFill>
                <a:latin typeface="Arial" charset="0"/>
              </a:defRPr>
            </a:lvl6pPr>
            <a:lvl7pPr marL="3114675" indent="-371475" fontAlgn="base">
              <a:spcBef>
                <a:spcPct val="0"/>
              </a:spcBef>
              <a:spcAft>
                <a:spcPct val="0"/>
              </a:spcAft>
              <a:defRPr>
                <a:solidFill>
                  <a:schemeClr val="tx1"/>
                </a:solidFill>
                <a:latin typeface="Arial" charset="0"/>
              </a:defRPr>
            </a:lvl7pPr>
            <a:lvl8pPr marL="3571875" indent="-371475" fontAlgn="base">
              <a:spcBef>
                <a:spcPct val="0"/>
              </a:spcBef>
              <a:spcAft>
                <a:spcPct val="0"/>
              </a:spcAft>
              <a:defRPr>
                <a:solidFill>
                  <a:schemeClr val="tx1"/>
                </a:solidFill>
                <a:latin typeface="Arial" charset="0"/>
              </a:defRPr>
            </a:lvl8pPr>
            <a:lvl9pPr marL="4029075" indent="-371475" fontAlgn="base">
              <a:spcBef>
                <a:spcPct val="0"/>
              </a:spcBef>
              <a:spcAft>
                <a:spcPct val="0"/>
              </a:spcAft>
              <a:defRPr>
                <a:solidFill>
                  <a:schemeClr val="tx1"/>
                </a:solidFill>
                <a:latin typeface="Arial" charset="0"/>
              </a:defRPr>
            </a:lvl9pPr>
          </a:lstStyle>
          <a:p>
            <a:pPr>
              <a:buFontTx/>
              <a:buAutoNum type="arabicPeriod"/>
            </a:pPr>
            <a:r>
              <a:rPr lang="en-US" sz="1200">
                <a:solidFill>
                  <a:schemeClr val="accent2"/>
                </a:solidFill>
              </a:rPr>
              <a:t>Make a variable/pointer currentNode point to the ROOT node.</a:t>
            </a:r>
          </a:p>
          <a:p>
            <a:pPr>
              <a:buFontTx/>
              <a:buAutoNum type="arabicPeriod"/>
            </a:pPr>
            <a:endParaRPr lang="en-US" sz="1200">
              <a:solidFill>
                <a:schemeClr val="accent2"/>
              </a:solidFill>
            </a:endParaRPr>
          </a:p>
          <a:p>
            <a:pPr>
              <a:buFontTx/>
              <a:buAutoNum type="arabicPeriod"/>
            </a:pPr>
            <a:r>
              <a:rPr lang="en-US" sz="1200">
                <a:solidFill>
                  <a:schemeClr val="accent2"/>
                </a:solidFill>
              </a:rPr>
              <a:t>Make a variable/pointer parent point to</a:t>
            </a:r>
            <a:r>
              <a:rPr lang="en-US" sz="1200" b="1">
                <a:solidFill>
                  <a:schemeClr val="accent2"/>
                </a:solidFill>
              </a:rPr>
              <a:t> </a:t>
            </a:r>
            <a:r>
              <a:rPr lang="en-US" sz="1200">
                <a:solidFill>
                  <a:schemeClr val="accent2"/>
                </a:solidFill>
              </a:rPr>
              <a:t>NULL.</a:t>
            </a:r>
          </a:p>
          <a:p>
            <a:pPr>
              <a:buFontTx/>
              <a:buAutoNum type="arabicPeriod"/>
            </a:pPr>
            <a:endParaRPr lang="en-US" sz="1200">
              <a:solidFill>
                <a:schemeClr val="accent2"/>
              </a:solidFill>
            </a:endParaRPr>
          </a:p>
          <a:p>
            <a:pPr>
              <a:buFontTx/>
              <a:buAutoNum type="arabicPeriod"/>
            </a:pPr>
            <a:r>
              <a:rPr lang="en-US" sz="1200">
                <a:solidFill>
                  <a:schemeClr val="accent2"/>
                </a:solidFill>
              </a:rPr>
              <a:t>Repeat steps a, b, and c until currentNode becomes NULL or the value of the node to be searched becomes equal to that of currentNode:</a:t>
            </a:r>
          </a:p>
          <a:p>
            <a:pPr>
              <a:buFontTx/>
              <a:buAutoNum type="arabicPeriod"/>
            </a:pPr>
            <a:endParaRPr lang="en-US" sz="1200">
              <a:solidFill>
                <a:schemeClr val="accent2"/>
              </a:solidFill>
            </a:endParaRPr>
          </a:p>
          <a:p>
            <a:pPr lvl="1">
              <a:buFontTx/>
              <a:buAutoNum type="alphaLcPeriod"/>
            </a:pPr>
            <a:r>
              <a:rPr lang="en-US" sz="1200">
                <a:solidFill>
                  <a:srgbClr val="CC0000"/>
                </a:solidFill>
              </a:rPr>
              <a:t>Make parent point to currentNode.</a:t>
            </a:r>
          </a:p>
          <a:p>
            <a:pPr lvl="1">
              <a:buFontTx/>
              <a:buAutoNum type="alphaLcPeriod"/>
            </a:pPr>
            <a:endParaRPr lang="en-US" sz="1200">
              <a:solidFill>
                <a:srgbClr val="CC0000"/>
              </a:solidFill>
            </a:endParaRPr>
          </a:p>
          <a:p>
            <a:pPr lvl="1">
              <a:buFontTx/>
              <a:buAutoNum type="alphaLcPeriod"/>
            </a:pPr>
            <a:r>
              <a:rPr lang="en-US" sz="1200">
                <a:solidFill>
                  <a:schemeClr val="accent2"/>
                </a:solidFill>
              </a:rPr>
              <a:t>If the value to be deleted is less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left child.</a:t>
            </a:r>
          </a:p>
          <a:p>
            <a:pPr lvl="2">
              <a:buFontTx/>
              <a:buAutoNum type="romanLcPeriod"/>
            </a:pPr>
            <a:endParaRPr lang="en-US" sz="1200">
              <a:solidFill>
                <a:schemeClr val="accent2"/>
              </a:solidFill>
            </a:endParaRPr>
          </a:p>
          <a:p>
            <a:pPr lvl="1">
              <a:buFontTx/>
              <a:buAutoNum type="alphaLcPeriod"/>
            </a:pPr>
            <a:r>
              <a:rPr lang="en-US" sz="1200">
                <a:solidFill>
                  <a:schemeClr val="accent2"/>
                </a:solidFill>
              </a:rPr>
              <a:t>If the value to be deleted is greater than that of currentNode:</a:t>
            </a:r>
          </a:p>
          <a:p>
            <a:pPr lvl="1">
              <a:buFontTx/>
              <a:buAutoNum type="alphaLcPeriod"/>
            </a:pPr>
            <a:endParaRPr lang="en-US" sz="1200">
              <a:solidFill>
                <a:schemeClr val="accent2"/>
              </a:solidFill>
            </a:endParaRPr>
          </a:p>
          <a:p>
            <a:pPr lvl="2">
              <a:buFontTx/>
              <a:buAutoNum type="romanLcPeriod"/>
            </a:pPr>
            <a:r>
              <a:rPr lang="en-US" sz="1200">
                <a:solidFill>
                  <a:schemeClr val="accent2"/>
                </a:solidFill>
              </a:rPr>
              <a:t>Make currentNode point to its right child.</a:t>
            </a:r>
          </a:p>
          <a:p>
            <a:pPr>
              <a:buFontTx/>
              <a:buAutoNum type="arabicPeriod"/>
            </a:pPr>
            <a:endParaRPr lang="en-US" sz="1200">
              <a:solidFill>
                <a:schemeClr val="accent2"/>
              </a:solidFill>
            </a:endParaRPr>
          </a:p>
        </p:txBody>
      </p:sp>
      <p:sp>
        <p:nvSpPr>
          <p:cNvPr id="627864" name="Line 152"/>
          <p:cNvSpPr>
            <a:spLocks noChangeShapeType="1"/>
          </p:cNvSpPr>
          <p:nvPr/>
        </p:nvSpPr>
        <p:spPr bwMode="auto">
          <a:xfrm>
            <a:off x="3886200" y="4206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65" name="Line 153"/>
          <p:cNvSpPr>
            <a:spLocks noChangeShapeType="1"/>
          </p:cNvSpPr>
          <p:nvPr/>
        </p:nvSpPr>
        <p:spPr bwMode="auto">
          <a:xfrm>
            <a:off x="4611688" y="4968875"/>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66" name="Line 154"/>
          <p:cNvSpPr>
            <a:spLocks noChangeShapeType="1"/>
          </p:cNvSpPr>
          <p:nvPr/>
        </p:nvSpPr>
        <p:spPr bwMode="auto">
          <a:xfrm flipH="1">
            <a:off x="2971800" y="420687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67" name="Line 155"/>
          <p:cNvSpPr>
            <a:spLocks noChangeShapeType="1"/>
          </p:cNvSpPr>
          <p:nvPr/>
        </p:nvSpPr>
        <p:spPr bwMode="auto">
          <a:xfrm flipH="1">
            <a:off x="3048000" y="573087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68" name="Line 156"/>
          <p:cNvSpPr>
            <a:spLocks noChangeShapeType="1"/>
          </p:cNvSpPr>
          <p:nvPr/>
        </p:nvSpPr>
        <p:spPr bwMode="auto">
          <a:xfrm flipH="1">
            <a:off x="3505200" y="4816475"/>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69" name="Line 157"/>
          <p:cNvSpPr>
            <a:spLocks noChangeShapeType="1"/>
          </p:cNvSpPr>
          <p:nvPr/>
        </p:nvSpPr>
        <p:spPr bwMode="auto">
          <a:xfrm flipH="1">
            <a:off x="1066800" y="42068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70" name="Line 158"/>
          <p:cNvSpPr>
            <a:spLocks noChangeShapeType="1"/>
          </p:cNvSpPr>
          <p:nvPr/>
        </p:nvSpPr>
        <p:spPr bwMode="auto">
          <a:xfrm flipH="1">
            <a:off x="1752600" y="3368675"/>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71" name="Rectangle 159"/>
          <p:cNvSpPr>
            <a:spLocks noChangeArrowheads="1"/>
          </p:cNvSpPr>
          <p:nvPr/>
        </p:nvSpPr>
        <p:spPr bwMode="auto">
          <a:xfrm>
            <a:off x="2286000" y="3063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72" name="Line 160"/>
          <p:cNvSpPr>
            <a:spLocks noChangeShapeType="1"/>
          </p:cNvSpPr>
          <p:nvPr/>
        </p:nvSpPr>
        <p:spPr bwMode="auto">
          <a:xfrm>
            <a:off x="2895600" y="336867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73" name="Rectangle 161"/>
          <p:cNvSpPr>
            <a:spLocks noChangeArrowheads="1"/>
          </p:cNvSpPr>
          <p:nvPr/>
        </p:nvSpPr>
        <p:spPr bwMode="auto">
          <a:xfrm>
            <a:off x="34290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74" name="Rectangle 162"/>
          <p:cNvSpPr>
            <a:spLocks noChangeArrowheads="1"/>
          </p:cNvSpPr>
          <p:nvPr/>
        </p:nvSpPr>
        <p:spPr bwMode="auto">
          <a:xfrm>
            <a:off x="4078288"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76" name="Rectangle 164"/>
          <p:cNvSpPr>
            <a:spLocks noChangeArrowheads="1"/>
          </p:cNvSpPr>
          <p:nvPr/>
        </p:nvSpPr>
        <p:spPr bwMode="auto">
          <a:xfrm>
            <a:off x="32766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77" name="Rectangle 165"/>
          <p:cNvSpPr>
            <a:spLocks noChangeArrowheads="1"/>
          </p:cNvSpPr>
          <p:nvPr/>
        </p:nvSpPr>
        <p:spPr bwMode="auto">
          <a:xfrm>
            <a:off x="4800600" y="5426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78" name="Rectangle 166"/>
          <p:cNvSpPr>
            <a:spLocks noChangeArrowheads="1"/>
          </p:cNvSpPr>
          <p:nvPr/>
        </p:nvSpPr>
        <p:spPr bwMode="auto">
          <a:xfrm>
            <a:off x="2667000" y="4664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79" name="Rectangle 167"/>
          <p:cNvSpPr>
            <a:spLocks noChangeArrowheads="1"/>
          </p:cNvSpPr>
          <p:nvPr/>
        </p:nvSpPr>
        <p:spPr bwMode="auto">
          <a:xfrm>
            <a:off x="1447800" y="3902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80" name="Rectangle 168"/>
          <p:cNvSpPr>
            <a:spLocks noChangeArrowheads="1"/>
          </p:cNvSpPr>
          <p:nvPr/>
        </p:nvSpPr>
        <p:spPr bwMode="auto">
          <a:xfrm>
            <a:off x="838200" y="45878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81" name="Text Box 169"/>
          <p:cNvSpPr txBox="1">
            <a:spLocks noChangeArrowheads="1"/>
          </p:cNvSpPr>
          <p:nvPr/>
        </p:nvSpPr>
        <p:spPr bwMode="auto">
          <a:xfrm>
            <a:off x="2438400" y="3063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52</a:t>
            </a:r>
          </a:p>
        </p:txBody>
      </p:sp>
      <p:sp>
        <p:nvSpPr>
          <p:cNvPr id="627882" name="Text Box 170"/>
          <p:cNvSpPr txBox="1">
            <a:spLocks noChangeArrowheads="1"/>
          </p:cNvSpPr>
          <p:nvPr/>
        </p:nvSpPr>
        <p:spPr bwMode="auto">
          <a:xfrm>
            <a:off x="34290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68</a:t>
            </a:r>
          </a:p>
        </p:txBody>
      </p:sp>
      <p:sp>
        <p:nvSpPr>
          <p:cNvPr id="627883" name="Text Box 171"/>
          <p:cNvSpPr txBox="1">
            <a:spLocks noChangeArrowheads="1"/>
          </p:cNvSpPr>
          <p:nvPr/>
        </p:nvSpPr>
        <p:spPr bwMode="auto">
          <a:xfrm>
            <a:off x="2819400"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59</a:t>
            </a:r>
          </a:p>
        </p:txBody>
      </p:sp>
      <p:sp>
        <p:nvSpPr>
          <p:cNvPr id="627884" name="Text Box 172"/>
          <p:cNvSpPr txBox="1">
            <a:spLocks noChangeArrowheads="1"/>
          </p:cNvSpPr>
          <p:nvPr/>
        </p:nvSpPr>
        <p:spPr bwMode="auto">
          <a:xfrm>
            <a:off x="4230688" y="4664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72</a:t>
            </a:r>
          </a:p>
        </p:txBody>
      </p:sp>
      <p:sp>
        <p:nvSpPr>
          <p:cNvPr id="627885" name="Line 173"/>
          <p:cNvSpPr>
            <a:spLocks noChangeShapeType="1"/>
          </p:cNvSpPr>
          <p:nvPr/>
        </p:nvSpPr>
        <p:spPr bwMode="auto">
          <a:xfrm>
            <a:off x="27432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86" name="Line 174"/>
          <p:cNvSpPr>
            <a:spLocks noChangeShapeType="1"/>
          </p:cNvSpPr>
          <p:nvPr/>
        </p:nvSpPr>
        <p:spPr bwMode="auto">
          <a:xfrm>
            <a:off x="2438400" y="3063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87" name="Line 175"/>
          <p:cNvSpPr>
            <a:spLocks noChangeShapeType="1"/>
          </p:cNvSpPr>
          <p:nvPr/>
        </p:nvSpPr>
        <p:spPr bwMode="auto">
          <a:xfrm>
            <a:off x="37338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88" name="Line 176"/>
          <p:cNvSpPr>
            <a:spLocks noChangeShapeType="1"/>
          </p:cNvSpPr>
          <p:nvPr/>
        </p:nvSpPr>
        <p:spPr bwMode="auto">
          <a:xfrm>
            <a:off x="3429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89" name="Line 177"/>
          <p:cNvSpPr>
            <a:spLocks noChangeShapeType="1"/>
          </p:cNvSpPr>
          <p:nvPr/>
        </p:nvSpPr>
        <p:spPr bwMode="auto">
          <a:xfrm>
            <a:off x="31242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90" name="Line 178"/>
          <p:cNvSpPr>
            <a:spLocks noChangeShapeType="1"/>
          </p:cNvSpPr>
          <p:nvPr/>
        </p:nvSpPr>
        <p:spPr bwMode="auto">
          <a:xfrm>
            <a:off x="2819400"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91" name="Line 179"/>
          <p:cNvSpPr>
            <a:spLocks noChangeShapeType="1"/>
          </p:cNvSpPr>
          <p:nvPr/>
        </p:nvSpPr>
        <p:spPr bwMode="auto">
          <a:xfrm>
            <a:off x="45354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92" name="Line 180"/>
          <p:cNvSpPr>
            <a:spLocks noChangeShapeType="1"/>
          </p:cNvSpPr>
          <p:nvPr/>
        </p:nvSpPr>
        <p:spPr bwMode="auto">
          <a:xfrm>
            <a:off x="4230688" y="4664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93" name="Line 181"/>
          <p:cNvSpPr>
            <a:spLocks noChangeShapeType="1"/>
          </p:cNvSpPr>
          <p:nvPr/>
        </p:nvSpPr>
        <p:spPr bwMode="auto">
          <a:xfrm>
            <a:off x="52578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94" name="Line 182"/>
          <p:cNvSpPr>
            <a:spLocks noChangeShapeType="1"/>
          </p:cNvSpPr>
          <p:nvPr/>
        </p:nvSpPr>
        <p:spPr bwMode="auto">
          <a:xfrm>
            <a:off x="49530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95" name="Line 183"/>
          <p:cNvSpPr>
            <a:spLocks noChangeShapeType="1"/>
          </p:cNvSpPr>
          <p:nvPr/>
        </p:nvSpPr>
        <p:spPr bwMode="auto">
          <a:xfrm>
            <a:off x="38862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96" name="Line 184"/>
          <p:cNvSpPr>
            <a:spLocks noChangeShapeType="1"/>
          </p:cNvSpPr>
          <p:nvPr/>
        </p:nvSpPr>
        <p:spPr bwMode="auto">
          <a:xfrm>
            <a:off x="3581400" y="5426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99" name="Line 187"/>
          <p:cNvSpPr>
            <a:spLocks noChangeShapeType="1"/>
          </p:cNvSpPr>
          <p:nvPr/>
        </p:nvSpPr>
        <p:spPr bwMode="auto">
          <a:xfrm>
            <a:off x="19050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900" name="Line 188"/>
          <p:cNvSpPr>
            <a:spLocks noChangeShapeType="1"/>
          </p:cNvSpPr>
          <p:nvPr/>
        </p:nvSpPr>
        <p:spPr bwMode="auto">
          <a:xfrm>
            <a:off x="1600200" y="3902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901" name="Line 189"/>
          <p:cNvSpPr>
            <a:spLocks noChangeShapeType="1"/>
          </p:cNvSpPr>
          <p:nvPr/>
        </p:nvSpPr>
        <p:spPr bwMode="auto">
          <a:xfrm>
            <a:off x="12954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902" name="Line 190"/>
          <p:cNvSpPr>
            <a:spLocks noChangeShapeType="1"/>
          </p:cNvSpPr>
          <p:nvPr/>
        </p:nvSpPr>
        <p:spPr bwMode="auto">
          <a:xfrm>
            <a:off x="990600" y="45878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903" name="Rectangle 191" descr="Dark downward diagonal"/>
          <p:cNvSpPr>
            <a:spLocks noChangeArrowheads="1"/>
          </p:cNvSpPr>
          <p:nvPr/>
        </p:nvSpPr>
        <p:spPr bwMode="auto">
          <a:xfrm>
            <a:off x="52578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904" name="Rectangle 192" descr="Dark downward diagonal"/>
          <p:cNvSpPr>
            <a:spLocks noChangeArrowheads="1"/>
          </p:cNvSpPr>
          <p:nvPr/>
        </p:nvSpPr>
        <p:spPr bwMode="auto">
          <a:xfrm>
            <a:off x="48006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905" name="Rectangle 193" descr="Dark downward diagonal"/>
          <p:cNvSpPr>
            <a:spLocks noChangeArrowheads="1"/>
          </p:cNvSpPr>
          <p:nvPr/>
        </p:nvSpPr>
        <p:spPr bwMode="auto">
          <a:xfrm>
            <a:off x="3886200" y="5426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908" name="Rectangle 196" descr="Dark downward diagonal"/>
          <p:cNvSpPr>
            <a:spLocks noChangeArrowheads="1"/>
          </p:cNvSpPr>
          <p:nvPr/>
        </p:nvSpPr>
        <p:spPr bwMode="auto">
          <a:xfrm>
            <a:off x="26670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909" name="Rectangle 197" descr="Dark downward diagonal"/>
          <p:cNvSpPr>
            <a:spLocks noChangeArrowheads="1"/>
          </p:cNvSpPr>
          <p:nvPr/>
        </p:nvSpPr>
        <p:spPr bwMode="auto">
          <a:xfrm>
            <a:off x="3124200" y="4664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910" name="Rectangle 198" descr="Dark downward diagonal"/>
          <p:cNvSpPr>
            <a:spLocks noChangeArrowheads="1"/>
          </p:cNvSpPr>
          <p:nvPr/>
        </p:nvSpPr>
        <p:spPr bwMode="auto">
          <a:xfrm>
            <a:off x="1905000" y="3902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911" name="Rectangle 199" descr="Dark downward diagonal"/>
          <p:cNvSpPr>
            <a:spLocks noChangeArrowheads="1"/>
          </p:cNvSpPr>
          <p:nvPr/>
        </p:nvSpPr>
        <p:spPr bwMode="auto">
          <a:xfrm>
            <a:off x="8382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912" name="Rectangle 200" descr="Dark downward diagonal"/>
          <p:cNvSpPr>
            <a:spLocks noChangeArrowheads="1"/>
          </p:cNvSpPr>
          <p:nvPr/>
        </p:nvSpPr>
        <p:spPr bwMode="auto">
          <a:xfrm>
            <a:off x="1295400" y="45878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913" name="Text Box 201"/>
          <p:cNvSpPr txBox="1">
            <a:spLocks noChangeArrowheads="1"/>
          </p:cNvSpPr>
          <p:nvPr/>
        </p:nvSpPr>
        <p:spPr bwMode="auto">
          <a:xfrm>
            <a:off x="990600" y="4587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24</a:t>
            </a:r>
          </a:p>
        </p:txBody>
      </p:sp>
      <p:sp>
        <p:nvSpPr>
          <p:cNvPr id="627914" name="Text Box 202"/>
          <p:cNvSpPr txBox="1">
            <a:spLocks noChangeArrowheads="1"/>
          </p:cNvSpPr>
          <p:nvPr/>
        </p:nvSpPr>
        <p:spPr bwMode="auto">
          <a:xfrm>
            <a:off x="49530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80</a:t>
            </a:r>
          </a:p>
        </p:txBody>
      </p:sp>
      <p:sp>
        <p:nvSpPr>
          <p:cNvPr id="627915" name="Text Box 203"/>
          <p:cNvSpPr txBox="1">
            <a:spLocks noChangeArrowheads="1"/>
          </p:cNvSpPr>
          <p:nvPr/>
        </p:nvSpPr>
        <p:spPr bwMode="auto">
          <a:xfrm>
            <a:off x="3581400" y="5426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70</a:t>
            </a:r>
          </a:p>
        </p:txBody>
      </p:sp>
      <p:sp>
        <p:nvSpPr>
          <p:cNvPr id="627916" name="Text Box 204"/>
          <p:cNvSpPr txBox="1">
            <a:spLocks noChangeArrowheads="1"/>
          </p:cNvSpPr>
          <p:nvPr/>
        </p:nvSpPr>
        <p:spPr bwMode="auto">
          <a:xfrm>
            <a:off x="1600200" y="39020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36</a:t>
            </a:r>
          </a:p>
        </p:txBody>
      </p:sp>
      <p:sp>
        <p:nvSpPr>
          <p:cNvPr id="627917" name="Text Box 205"/>
          <p:cNvSpPr txBox="1">
            <a:spLocks noChangeArrowheads="1"/>
          </p:cNvSpPr>
          <p:nvPr/>
        </p:nvSpPr>
        <p:spPr bwMode="auto">
          <a:xfrm>
            <a:off x="3389313" y="5273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7918" name="Text Box 206"/>
          <p:cNvSpPr txBox="1">
            <a:spLocks noChangeArrowheads="1"/>
          </p:cNvSpPr>
          <p:nvPr/>
        </p:nvSpPr>
        <p:spPr bwMode="auto">
          <a:xfrm>
            <a:off x="1371600" y="3749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7919" name="Text Box 207"/>
          <p:cNvSpPr txBox="1">
            <a:spLocks noChangeArrowheads="1"/>
          </p:cNvSpPr>
          <p:nvPr/>
        </p:nvSpPr>
        <p:spPr bwMode="auto">
          <a:xfrm>
            <a:off x="27035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7920" name="Text Box 208"/>
          <p:cNvSpPr txBox="1">
            <a:spLocks noChangeArrowheads="1"/>
          </p:cNvSpPr>
          <p:nvPr/>
        </p:nvSpPr>
        <p:spPr bwMode="auto">
          <a:xfrm>
            <a:off x="2246313" y="29114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7921" name="Text Box 209"/>
          <p:cNvSpPr txBox="1">
            <a:spLocks noChangeArrowheads="1"/>
          </p:cNvSpPr>
          <p:nvPr/>
        </p:nvSpPr>
        <p:spPr bwMode="auto">
          <a:xfrm>
            <a:off x="36941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7922" name="Text Box 210"/>
          <p:cNvSpPr txBox="1">
            <a:spLocks noChangeArrowheads="1"/>
          </p:cNvSpPr>
          <p:nvPr/>
        </p:nvSpPr>
        <p:spPr bwMode="auto">
          <a:xfrm>
            <a:off x="3236913" y="374967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7923" name="Text Box 211"/>
          <p:cNvSpPr txBox="1">
            <a:spLocks noChangeArrowheads="1"/>
          </p:cNvSpPr>
          <p:nvPr/>
        </p:nvSpPr>
        <p:spPr bwMode="auto">
          <a:xfrm>
            <a:off x="44958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7924" name="Text Box 212"/>
          <p:cNvSpPr txBox="1">
            <a:spLocks noChangeArrowheads="1"/>
          </p:cNvSpPr>
          <p:nvPr/>
        </p:nvSpPr>
        <p:spPr bwMode="auto">
          <a:xfrm>
            <a:off x="4038600" y="451167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627925" name="Line 213"/>
          <p:cNvSpPr>
            <a:spLocks noChangeShapeType="1"/>
          </p:cNvSpPr>
          <p:nvPr/>
        </p:nvSpPr>
        <p:spPr bwMode="auto">
          <a:xfrm>
            <a:off x="2590800" y="28352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926" name="Text Box 214"/>
          <p:cNvSpPr txBox="1">
            <a:spLocks noChangeArrowheads="1"/>
          </p:cNvSpPr>
          <p:nvPr/>
        </p:nvSpPr>
        <p:spPr bwMode="auto">
          <a:xfrm>
            <a:off x="2438400" y="26066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cs typeface="Times New Roman" pitchFamily="18" charset="0"/>
              </a:rPr>
              <a:t>root</a:t>
            </a:r>
          </a:p>
        </p:txBody>
      </p:sp>
      <p:sp>
        <p:nvSpPr>
          <p:cNvPr id="627927" name="Rectangle 215"/>
          <p:cNvSpPr>
            <a:spLocks noChangeArrowheads="1"/>
          </p:cNvSpPr>
          <p:nvPr/>
        </p:nvSpPr>
        <p:spPr bwMode="auto">
          <a:xfrm>
            <a:off x="1525588" y="1600200"/>
            <a:ext cx="3748087"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cs typeface="Times New Roman" pitchFamily="18" charset="0"/>
              </a:rPr>
              <a:t>Suppose you want to delete node 70</a:t>
            </a:r>
          </a:p>
        </p:txBody>
      </p:sp>
      <p:sp>
        <p:nvSpPr>
          <p:cNvPr id="627928" name="Rectangle 216"/>
          <p:cNvSpPr>
            <a:spLocks noChangeArrowheads="1"/>
          </p:cNvSpPr>
          <p:nvPr/>
        </p:nvSpPr>
        <p:spPr bwMode="auto">
          <a:xfrm>
            <a:off x="2743200" y="6188075"/>
            <a:ext cx="609600" cy="304800"/>
          </a:xfrm>
          <a:prstGeom prst="rect">
            <a:avLst/>
          </a:prstGeom>
          <a:gradFill rotWithShape="1">
            <a:gsLst>
              <a:gs pos="0">
                <a:srgbClr val="FFFF66"/>
              </a:gs>
              <a:gs pos="100000">
                <a:srgbClr val="FFFF66">
                  <a:gamma/>
                  <a:shade val="7921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929" name="Text Box 217"/>
          <p:cNvSpPr txBox="1">
            <a:spLocks noChangeArrowheads="1"/>
          </p:cNvSpPr>
          <p:nvPr/>
        </p:nvSpPr>
        <p:spPr bwMode="auto">
          <a:xfrm>
            <a:off x="2895600" y="6188075"/>
            <a:ext cx="381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t>69</a:t>
            </a:r>
          </a:p>
          <a:p>
            <a:endParaRPr lang="en-US" sz="1400" b="1"/>
          </a:p>
        </p:txBody>
      </p:sp>
      <p:sp>
        <p:nvSpPr>
          <p:cNvPr id="627930" name="Line 218"/>
          <p:cNvSpPr>
            <a:spLocks noChangeShapeType="1"/>
          </p:cNvSpPr>
          <p:nvPr/>
        </p:nvSpPr>
        <p:spPr bwMode="auto">
          <a:xfrm>
            <a:off x="32004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931" name="Line 219"/>
          <p:cNvSpPr>
            <a:spLocks noChangeShapeType="1"/>
          </p:cNvSpPr>
          <p:nvPr/>
        </p:nvSpPr>
        <p:spPr bwMode="auto">
          <a:xfrm>
            <a:off x="2895600" y="618807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932" name="Rectangle 220" descr="Dark downward diagonal"/>
          <p:cNvSpPr>
            <a:spLocks noChangeArrowheads="1"/>
          </p:cNvSpPr>
          <p:nvPr/>
        </p:nvSpPr>
        <p:spPr bwMode="auto">
          <a:xfrm>
            <a:off x="27432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933" name="Rectangle 221" descr="Dark downward diagonal"/>
          <p:cNvSpPr>
            <a:spLocks noChangeArrowheads="1"/>
          </p:cNvSpPr>
          <p:nvPr/>
        </p:nvSpPr>
        <p:spPr bwMode="auto">
          <a:xfrm>
            <a:off x="3200400" y="6188075"/>
            <a:ext cx="152400" cy="304800"/>
          </a:xfrm>
          <a:prstGeom prst="rect">
            <a:avLst/>
          </a:prstGeom>
          <a:pattFill prst="dkDnDiag">
            <a:fgClr>
              <a:schemeClr val="tx2"/>
            </a:fgClr>
            <a:bgClr>
              <a:srgbClr val="CACA5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934" name="Text Box 222"/>
          <p:cNvSpPr txBox="1">
            <a:spLocks noChangeArrowheads="1"/>
          </p:cNvSpPr>
          <p:nvPr/>
        </p:nvSpPr>
        <p:spPr bwMode="auto">
          <a:xfrm>
            <a:off x="4038600" y="520065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solidFill>
                  <a:schemeClr val="accent2"/>
                </a:solidFill>
              </a:rPr>
              <a:t>parent</a:t>
            </a:r>
          </a:p>
        </p:txBody>
      </p:sp>
      <p:sp>
        <p:nvSpPr>
          <p:cNvPr id="627935" name="Line 223"/>
          <p:cNvSpPr>
            <a:spLocks noChangeShapeType="1"/>
          </p:cNvSpPr>
          <p:nvPr/>
        </p:nvSpPr>
        <p:spPr bwMode="auto">
          <a:xfrm flipV="1">
            <a:off x="4419600" y="497205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627854"/>
                                        </p:tgtEl>
                                      </p:cBhvr>
                                    </p:animEffect>
                                    <p:set>
                                      <p:cBhvr>
                                        <p:cTn id="7" dur="1" fill="hold">
                                          <p:stCondLst>
                                            <p:cond delay="499"/>
                                          </p:stCondLst>
                                        </p:cTn>
                                        <p:tgtEl>
                                          <p:spTgt spid="627854"/>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627855"/>
                                        </p:tgtEl>
                                      </p:cBhvr>
                                    </p:animEffect>
                                    <p:set>
                                      <p:cBhvr>
                                        <p:cTn id="10" dur="1" fill="hold">
                                          <p:stCondLst>
                                            <p:cond delay="499"/>
                                          </p:stCondLst>
                                        </p:cTn>
                                        <p:tgtEl>
                                          <p:spTgt spid="627855"/>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627934"/>
                                        </p:tgtEl>
                                        <p:attrNameLst>
                                          <p:attrName>style.visibility</p:attrName>
                                        </p:attrNameLst>
                                      </p:cBhvr>
                                      <p:to>
                                        <p:strVal val="visible"/>
                                      </p:to>
                                    </p:set>
                                    <p:animEffect transition="in" filter="dissolve">
                                      <p:cBhvr>
                                        <p:cTn id="13" dur="500"/>
                                        <p:tgtEl>
                                          <p:spTgt spid="62793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27935"/>
                                        </p:tgtEl>
                                        <p:attrNameLst>
                                          <p:attrName>style.visibility</p:attrName>
                                        </p:attrNameLst>
                                      </p:cBhvr>
                                      <p:to>
                                        <p:strVal val="visible"/>
                                      </p:to>
                                    </p:set>
                                    <p:animEffect transition="in" filter="dissolve">
                                      <p:cBhvr>
                                        <p:cTn id="16" dur="500"/>
                                        <p:tgtEl>
                                          <p:spTgt spid="627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854" grpId="0"/>
      <p:bldP spid="627855" grpId="0" animBg="1"/>
      <p:bldP spid="627934" grpId="0"/>
      <p:bldP spid="627935"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TotalTime>
  <Words>14020</Words>
  <Application>Microsoft Office PowerPoint</Application>
  <PresentationFormat>On-screen Show (4:3)</PresentationFormat>
  <Paragraphs>3889</Paragraphs>
  <Slides>136</Slides>
  <Notes>136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136</vt:i4>
      </vt:variant>
    </vt:vector>
  </HeadingPairs>
  <TitlesOfParts>
    <vt:vector size="142" baseType="lpstr">
      <vt:lpstr>Arial</vt:lpstr>
      <vt:lpstr>Tahoma</vt:lpstr>
      <vt:lpstr>Times New Roman</vt:lpstr>
      <vt:lpstr>Arial Unicode MS</vt:lpstr>
      <vt:lpstr>Wingdings</vt:lpstr>
      <vt:lpstr>Civic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Sharad</dc:creator>
  <cp:lastModifiedBy>Sharad</cp:lastModifiedBy>
  <cp:revision>1</cp:revision>
  <dcterms:created xsi:type="dcterms:W3CDTF">2020-02-26T02:54:34Z</dcterms:created>
  <dcterms:modified xsi:type="dcterms:W3CDTF">2020-02-26T03:04:09Z</dcterms:modified>
</cp:coreProperties>
</file>