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2" r:id="rId2"/>
    <p:sldId id="304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70" r:id="rId12"/>
    <p:sldId id="271" r:id="rId13"/>
    <p:sldId id="277" r:id="rId14"/>
    <p:sldId id="278" r:id="rId15"/>
    <p:sldId id="279" r:id="rId16"/>
    <p:sldId id="283" r:id="rId17"/>
    <p:sldId id="285" r:id="rId18"/>
    <p:sldId id="286" r:id="rId19"/>
    <p:sldId id="288" r:id="rId20"/>
    <p:sldId id="289" r:id="rId21"/>
    <p:sldId id="290" r:id="rId22"/>
    <p:sldId id="291" r:id="rId23"/>
    <p:sldId id="305" r:id="rId24"/>
    <p:sldId id="306" r:id="rId25"/>
  </p:sldIdLst>
  <p:sldSz cx="9144000" cy="6858000" type="screen4x3"/>
  <p:notesSz cx="9144000" cy="6858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FB45E-0CD5-41E7-9C1A-E54F77C8BA7C}" type="datetimeFigureOut">
              <a:rPr lang="en-IN" smtClean="0"/>
              <a:pPr/>
              <a:t>14-01-2019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23F0F-69C6-49D8-AF45-D4F271C79F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208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1313296" y="813828"/>
            <a:ext cx="4026477" cy="2931739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eaLnBrk="0" hangingPunct="0">
              <a:lnSpc>
                <a:spcPct val="126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/>
          </p:nvPr>
        </p:nvSpPr>
        <p:spPr>
          <a:xfrm>
            <a:off x="1028989" y="4029916"/>
            <a:ext cx="4572000" cy="325530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5679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397">
              <a:lnSpc>
                <a:spcPts val="1430"/>
              </a:lnSpc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2895" y="496646"/>
            <a:ext cx="4998211" cy="611027"/>
          </a:xfrm>
        </p:spPr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976499"/>
            <a:ext cx="7844790" cy="488822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397">
              <a:lnSpc>
                <a:spcPts val="1430"/>
              </a:lnSpc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2895" y="496646"/>
            <a:ext cx="4998211" cy="611027"/>
          </a:xfrm>
        </p:spPr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397">
              <a:lnSpc>
                <a:spcPts val="1430"/>
              </a:lnSpc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2895" y="496646"/>
            <a:ext cx="4998211" cy="611027"/>
          </a:xfrm>
        </p:spPr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397">
              <a:lnSpc>
                <a:spcPts val="1430"/>
              </a:lnSpc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25397">
              <a:lnSpc>
                <a:spcPts val="1430"/>
              </a:lnSpc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77" y="441954"/>
            <a:ext cx="4319155" cy="1231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86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2895" y="496646"/>
            <a:ext cx="499821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976500"/>
            <a:ext cx="784479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4617" y="6354379"/>
            <a:ext cx="135890" cy="54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397">
              <a:lnSpc>
                <a:spcPts val="1430"/>
              </a:lnSpc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fld id="{81D60167-4931-47E6-BA6A-407CBD079E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46">
        <a:defRPr>
          <a:latin typeface="+mn-lt"/>
          <a:ea typeface="+mn-ea"/>
          <a:cs typeface="+mn-cs"/>
        </a:defRPr>
      </a:lvl2pPr>
      <a:lvl3pPr marL="914293">
        <a:defRPr>
          <a:latin typeface="+mn-lt"/>
          <a:ea typeface="+mn-ea"/>
          <a:cs typeface="+mn-cs"/>
        </a:defRPr>
      </a:lvl3pPr>
      <a:lvl4pPr marL="1371440">
        <a:defRPr>
          <a:latin typeface="+mn-lt"/>
          <a:ea typeface="+mn-ea"/>
          <a:cs typeface="+mn-cs"/>
        </a:defRPr>
      </a:lvl4pPr>
      <a:lvl5pPr marL="1828586">
        <a:defRPr>
          <a:latin typeface="+mn-lt"/>
          <a:ea typeface="+mn-ea"/>
          <a:cs typeface="+mn-cs"/>
        </a:defRPr>
      </a:lvl5pPr>
      <a:lvl6pPr marL="2285733">
        <a:defRPr>
          <a:latin typeface="+mn-lt"/>
          <a:ea typeface="+mn-ea"/>
          <a:cs typeface="+mn-cs"/>
        </a:defRPr>
      </a:lvl6pPr>
      <a:lvl7pPr marL="2742879">
        <a:defRPr>
          <a:latin typeface="+mn-lt"/>
          <a:ea typeface="+mn-ea"/>
          <a:cs typeface="+mn-cs"/>
        </a:defRPr>
      </a:lvl7pPr>
      <a:lvl8pPr marL="3200026">
        <a:defRPr>
          <a:latin typeface="+mn-lt"/>
          <a:ea typeface="+mn-ea"/>
          <a:cs typeface="+mn-cs"/>
        </a:defRPr>
      </a:lvl8pPr>
      <a:lvl9pPr marL="365717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46">
        <a:defRPr>
          <a:latin typeface="+mn-lt"/>
          <a:ea typeface="+mn-ea"/>
          <a:cs typeface="+mn-cs"/>
        </a:defRPr>
      </a:lvl2pPr>
      <a:lvl3pPr marL="914293">
        <a:defRPr>
          <a:latin typeface="+mn-lt"/>
          <a:ea typeface="+mn-ea"/>
          <a:cs typeface="+mn-cs"/>
        </a:defRPr>
      </a:lvl3pPr>
      <a:lvl4pPr marL="1371440">
        <a:defRPr>
          <a:latin typeface="+mn-lt"/>
          <a:ea typeface="+mn-ea"/>
          <a:cs typeface="+mn-cs"/>
        </a:defRPr>
      </a:lvl4pPr>
      <a:lvl5pPr marL="1828586">
        <a:defRPr>
          <a:latin typeface="+mn-lt"/>
          <a:ea typeface="+mn-ea"/>
          <a:cs typeface="+mn-cs"/>
        </a:defRPr>
      </a:lvl5pPr>
      <a:lvl6pPr marL="2285733">
        <a:defRPr>
          <a:latin typeface="+mn-lt"/>
          <a:ea typeface="+mn-ea"/>
          <a:cs typeface="+mn-cs"/>
        </a:defRPr>
      </a:lvl6pPr>
      <a:lvl7pPr marL="2742879">
        <a:defRPr>
          <a:latin typeface="+mn-lt"/>
          <a:ea typeface="+mn-ea"/>
          <a:cs typeface="+mn-cs"/>
        </a:defRPr>
      </a:lvl7pPr>
      <a:lvl8pPr marL="3200026">
        <a:defRPr>
          <a:latin typeface="+mn-lt"/>
          <a:ea typeface="+mn-ea"/>
          <a:cs typeface="+mn-cs"/>
        </a:defRPr>
      </a:lvl8pPr>
      <a:lvl9pPr marL="365717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1" y="410115"/>
            <a:ext cx="7888080" cy="9553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tabLst>
                <a:tab pos="0" algn="l"/>
                <a:tab pos="409255" algn="l"/>
                <a:tab pos="795775" algn="l"/>
                <a:tab pos="1227767" algn="l"/>
                <a:tab pos="1637023" algn="l"/>
                <a:tab pos="2046279" algn="l"/>
                <a:tab pos="2432799" algn="l"/>
                <a:tab pos="2864792" algn="l"/>
                <a:tab pos="3274047" algn="l"/>
                <a:tab pos="3683303" algn="l"/>
                <a:tab pos="4069823" algn="l"/>
                <a:tab pos="4501814" algn="l"/>
                <a:tab pos="4911070" algn="l"/>
                <a:tab pos="5296170" algn="l"/>
                <a:tab pos="5706846" algn="l"/>
                <a:tab pos="6138839" algn="l"/>
                <a:tab pos="6548094" algn="l"/>
                <a:tab pos="6933193" algn="l"/>
                <a:tab pos="7343871" algn="l"/>
                <a:tab pos="7775862" algn="l"/>
                <a:tab pos="8185118" algn="l"/>
                <a:tab pos="8570218" algn="l"/>
                <a:tab pos="8979472" algn="l"/>
                <a:tab pos="9412885" algn="l"/>
                <a:tab pos="9624619" algn="l"/>
                <a:tab pos="9627462" algn="l"/>
                <a:tab pos="9647355" algn="l"/>
                <a:tab pos="9783774" algn="l"/>
              </a:tabLst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Software Engineering</a:t>
            </a:r>
          </a:p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tabLst>
                <a:tab pos="0" algn="l"/>
                <a:tab pos="409255" algn="l"/>
                <a:tab pos="795775" algn="l"/>
                <a:tab pos="1227767" algn="l"/>
                <a:tab pos="1637023" algn="l"/>
                <a:tab pos="2046279" algn="l"/>
                <a:tab pos="2432799" algn="l"/>
                <a:tab pos="2864792" algn="l"/>
                <a:tab pos="3274047" algn="l"/>
                <a:tab pos="3683303" algn="l"/>
                <a:tab pos="4069823" algn="l"/>
                <a:tab pos="4501814" algn="l"/>
                <a:tab pos="4911070" algn="l"/>
                <a:tab pos="5296170" algn="l"/>
                <a:tab pos="5706846" algn="l"/>
                <a:tab pos="6138839" algn="l"/>
                <a:tab pos="6548094" algn="l"/>
                <a:tab pos="6933193" algn="l"/>
                <a:tab pos="7343871" algn="l"/>
                <a:tab pos="7775862" algn="l"/>
                <a:tab pos="8185118" algn="l"/>
                <a:tab pos="8570218" algn="l"/>
                <a:tab pos="8979472" algn="l"/>
                <a:tab pos="9412885" algn="l"/>
                <a:tab pos="9624619" algn="l"/>
                <a:tab pos="9627462" algn="l"/>
                <a:tab pos="9647355" algn="l"/>
                <a:tab pos="9783774" algn="l"/>
              </a:tabLst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(BCSC0009)</a:t>
            </a:r>
            <a:endParaRPr lang="en-GB" sz="3600" b="1" dirty="0">
              <a:solidFill>
                <a:schemeClr val="accent3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55681" y="4646354"/>
            <a:ext cx="8252640" cy="928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316890" lvl="1" indent="-173365" algn="ctr">
              <a:lnSpc>
                <a:spcPts val="3223"/>
              </a:lnSpc>
              <a:buClr>
                <a:srgbClr val="000000"/>
              </a:buClr>
              <a:buSzPct val="100000"/>
              <a:tabLst>
                <a:tab pos="316890" algn="l"/>
                <a:tab pos="726146" algn="l"/>
                <a:tab pos="1135401" algn="l"/>
                <a:tab pos="1544657" algn="l"/>
                <a:tab pos="1953914" algn="l"/>
                <a:tab pos="2363170" algn="l"/>
                <a:tab pos="2772426" algn="l"/>
                <a:tab pos="3181680" algn="l"/>
                <a:tab pos="3589517" algn="l"/>
                <a:tab pos="3998771" algn="l"/>
                <a:tab pos="4409448" algn="l"/>
                <a:tab pos="4818704" algn="l"/>
                <a:tab pos="5226537" algn="l"/>
                <a:tab pos="5635795" algn="l"/>
                <a:tab pos="6046472" algn="l"/>
                <a:tab pos="6455727" algn="l"/>
                <a:tab pos="6863562" algn="l"/>
                <a:tab pos="7272819" algn="l"/>
                <a:tab pos="7683496" algn="l"/>
                <a:tab pos="8091331" algn="l"/>
                <a:tab pos="8500586" algn="l"/>
              </a:tabLst>
            </a:pPr>
            <a:r>
              <a:rPr lang="en-GB" sz="29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Mona </a:t>
            </a:r>
            <a:r>
              <a:rPr lang="en-GB" sz="2900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Kumari</a:t>
            </a:r>
            <a:endParaRPr lang="en-GB" sz="29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  <a:p>
            <a:pPr marL="316890" lvl="1" indent="-173365" algn="ctr">
              <a:lnSpc>
                <a:spcPct val="116000"/>
              </a:lnSpc>
              <a:buClr>
                <a:srgbClr val="000000"/>
              </a:buClr>
              <a:buSzPct val="100000"/>
              <a:tabLst>
                <a:tab pos="316890" algn="l"/>
                <a:tab pos="726146" algn="l"/>
                <a:tab pos="1135401" algn="l"/>
                <a:tab pos="1544657" algn="l"/>
                <a:tab pos="1953914" algn="l"/>
                <a:tab pos="2363170" algn="l"/>
                <a:tab pos="2772426" algn="l"/>
                <a:tab pos="3181680" algn="l"/>
                <a:tab pos="3589517" algn="l"/>
                <a:tab pos="3998771" algn="l"/>
                <a:tab pos="4409448" algn="l"/>
                <a:tab pos="4818704" algn="l"/>
                <a:tab pos="5226537" algn="l"/>
                <a:tab pos="5635795" algn="l"/>
                <a:tab pos="6046472" algn="l"/>
                <a:tab pos="6455727" algn="l"/>
                <a:tab pos="6863562" algn="l"/>
                <a:tab pos="7272819" algn="l"/>
                <a:tab pos="7683496" algn="l"/>
                <a:tab pos="8091331" algn="l"/>
                <a:tab pos="8500586" algn="l"/>
              </a:tabLst>
            </a:pPr>
            <a:r>
              <a:rPr lang="en-GB" sz="29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GLA UNIVERSITY Mathura, Uttar Pradesh, India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6321" y="2154348"/>
            <a:ext cx="5384160" cy="16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2186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84617" y="6354379"/>
            <a:ext cx="135890" cy="36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6">
              <a:lnSpc>
                <a:spcPts val="1425"/>
              </a:lnSpc>
            </a:pPr>
            <a:r>
              <a:rPr spc="-5" dirty="0"/>
              <a:t>1</a:t>
            </a:r>
          </a:p>
          <a:p>
            <a:pPr>
              <a:lnSpc>
                <a:spcPct val="100000"/>
              </a:lnSpc>
            </a:pPr>
            <a:r>
              <a:rPr spc="-5" dirty="0"/>
              <a:t>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4" y="496646"/>
            <a:ext cx="7477125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spc="-125" dirty="0">
                <a:solidFill>
                  <a:srgbClr val="C00000"/>
                </a:solidFill>
              </a:rPr>
              <a:t>Importance </a:t>
            </a:r>
            <a:r>
              <a:rPr spc="-10" dirty="0">
                <a:solidFill>
                  <a:srgbClr val="C00000"/>
                </a:solidFill>
              </a:rPr>
              <a:t>of </a:t>
            </a:r>
            <a:r>
              <a:rPr spc="-155" dirty="0">
                <a:solidFill>
                  <a:srgbClr val="C00000"/>
                </a:solidFill>
              </a:rPr>
              <a:t>Software</a:t>
            </a:r>
            <a:r>
              <a:rPr spc="-515" dirty="0">
                <a:solidFill>
                  <a:srgbClr val="C00000"/>
                </a:solidFill>
              </a:rPr>
              <a:t> </a:t>
            </a:r>
            <a:r>
              <a:rPr spc="-195" dirty="0">
                <a:solidFill>
                  <a:srgbClr val="C00000"/>
                </a:solidFill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0135"/>
            <a:ext cx="8074025" cy="4005834"/>
          </a:xfrm>
          <a:prstGeom prst="rect">
            <a:avLst/>
          </a:prstGeom>
        </p:spPr>
        <p:txBody>
          <a:bodyPr vert="horz" wrap="square" lIns="0" tIns="53969" rIns="0" bIns="0" rtlCol="0">
            <a:spAutoFit/>
          </a:bodyPr>
          <a:lstStyle/>
          <a:p>
            <a:pPr marL="355559" marR="5079" indent="-342860" algn="just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More and </a:t>
            </a:r>
            <a:r>
              <a:rPr sz="2400" spc="-5" dirty="0">
                <a:latin typeface="Times New Roman"/>
                <a:cs typeface="Times New Roman"/>
              </a:rPr>
              <a:t>more, </a:t>
            </a:r>
            <a:r>
              <a:rPr sz="2400" dirty="0">
                <a:latin typeface="Times New Roman"/>
                <a:cs typeface="Times New Roman"/>
              </a:rPr>
              <a:t>individuals and </a:t>
            </a:r>
            <a:r>
              <a:rPr sz="2400" spc="-5" dirty="0">
                <a:latin typeface="Times New Roman"/>
                <a:cs typeface="Times New Roman"/>
              </a:rPr>
              <a:t>society </a:t>
            </a:r>
            <a:r>
              <a:rPr sz="2400" dirty="0">
                <a:latin typeface="Times New Roman"/>
                <a:cs typeface="Times New Roman"/>
              </a:rPr>
              <a:t>rely </a:t>
            </a:r>
            <a:r>
              <a:rPr sz="2400" spc="5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advanced software systems. </a:t>
            </a: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need to be able 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produce </a:t>
            </a:r>
            <a:r>
              <a:rPr sz="2400" spc="-5" dirty="0">
                <a:solidFill>
                  <a:srgbClr val="AC0000"/>
                </a:solidFill>
                <a:latin typeface="Times New Roman"/>
                <a:cs typeface="Times New Roman"/>
              </a:rPr>
              <a:t>reliable </a:t>
            </a:r>
            <a:r>
              <a:rPr sz="2400" dirty="0">
                <a:solidFill>
                  <a:srgbClr val="AC000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AC0000"/>
                </a:solidFill>
                <a:latin typeface="Times New Roman"/>
                <a:cs typeface="Times New Roman"/>
              </a:rPr>
              <a:t>trustworthy systems </a:t>
            </a:r>
            <a:r>
              <a:rPr sz="2400" dirty="0">
                <a:solidFill>
                  <a:srgbClr val="AC0000"/>
                </a:solidFill>
                <a:latin typeface="Times New Roman"/>
                <a:cs typeface="Times New Roman"/>
              </a:rPr>
              <a:t>economically  and</a:t>
            </a:r>
            <a:r>
              <a:rPr sz="240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20">
                <a:solidFill>
                  <a:srgbClr val="AC0000"/>
                </a:solidFill>
                <a:latin typeface="Times New Roman"/>
                <a:cs typeface="Times New Roman"/>
              </a:rPr>
              <a:t>quickly</a:t>
            </a:r>
            <a:r>
              <a:rPr sz="2400" spc="-20" smtClean="0">
                <a:solidFill>
                  <a:srgbClr val="AC0000"/>
                </a:solidFill>
                <a:latin typeface="Times New Roman"/>
                <a:cs typeface="Times New Roman"/>
              </a:rPr>
              <a:t>.</a:t>
            </a:r>
            <a:endParaRPr lang="en-US" sz="2400" spc="-20" dirty="0" smtClean="0">
              <a:solidFill>
                <a:srgbClr val="AC0000"/>
              </a:solidFill>
              <a:latin typeface="Times New Roman"/>
              <a:cs typeface="Times New Roman"/>
            </a:endParaRPr>
          </a:p>
          <a:p>
            <a:pPr marL="355559" marR="5079" indent="-342860" algn="just">
              <a:lnSpc>
                <a:spcPct val="90000"/>
              </a:lnSpc>
              <a:spcBef>
                <a:spcPts val="425"/>
              </a:spcBef>
              <a:tabLst>
                <a:tab pos="355559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355559" marR="6349" indent="-342860" algn="just">
              <a:lnSpc>
                <a:spcPct val="90000"/>
              </a:lnSpc>
              <a:spcBef>
                <a:spcPts val="645"/>
              </a:spcBef>
              <a:buFont typeface="Arial"/>
              <a:buChar char="•"/>
              <a:tabLst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It is usually </a:t>
            </a:r>
            <a:r>
              <a:rPr sz="2400" spc="-15" dirty="0">
                <a:solidFill>
                  <a:srgbClr val="AC0000"/>
                </a:solidFill>
                <a:latin typeface="Times New Roman"/>
                <a:cs typeface="Times New Roman"/>
              </a:rPr>
              <a:t>cheaper, </a:t>
            </a:r>
            <a:r>
              <a:rPr sz="2400" dirty="0">
                <a:solidFill>
                  <a:srgbClr val="AC0000"/>
                </a:solidFill>
                <a:latin typeface="Times New Roman"/>
                <a:cs typeface="Times New Roman"/>
              </a:rPr>
              <a:t>in the long run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software  </a:t>
            </a:r>
            <a:r>
              <a:rPr sz="2400" dirty="0">
                <a:latin typeface="Times New Roman"/>
                <a:cs typeface="Times New Roman"/>
              </a:rPr>
              <a:t>engineering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and techniques </a:t>
            </a:r>
            <a:r>
              <a:rPr sz="2400" spc="-5" dirty="0">
                <a:latin typeface="Times New Roman"/>
                <a:cs typeface="Times New Roman"/>
              </a:rPr>
              <a:t>for software  systems </a:t>
            </a:r>
            <a:r>
              <a:rPr sz="2400" dirty="0">
                <a:latin typeface="Times New Roman"/>
                <a:cs typeface="Times New Roman"/>
              </a:rPr>
              <a:t>rather than </a:t>
            </a:r>
            <a:r>
              <a:rPr sz="2400" spc="-5" dirty="0">
                <a:latin typeface="Times New Roman"/>
                <a:cs typeface="Times New Roman"/>
              </a:rPr>
              <a:t>just </a:t>
            </a:r>
            <a:r>
              <a:rPr sz="2400" dirty="0">
                <a:latin typeface="Times New Roman"/>
                <a:cs typeface="Times New Roman"/>
              </a:rPr>
              <a:t>write the </a:t>
            </a:r>
            <a:r>
              <a:rPr sz="2400" spc="-5" dirty="0">
                <a:latin typeface="Times New Roman"/>
                <a:cs typeface="Times New Roman"/>
              </a:rPr>
              <a:t>programs as </a:t>
            </a:r>
            <a:r>
              <a:rPr sz="2400" dirty="0">
                <a:latin typeface="Times New Roman"/>
                <a:cs typeface="Times New Roman"/>
              </a:rPr>
              <a:t>if it </a:t>
            </a:r>
            <a:r>
              <a:rPr sz="2400" spc="-5" dirty="0">
                <a:latin typeface="Times New Roman"/>
                <a:cs typeface="Times New Roman"/>
              </a:rPr>
              <a:t>was  </a:t>
            </a:r>
            <a:r>
              <a:rPr sz="2400" dirty="0">
                <a:latin typeface="Times New Roman"/>
                <a:cs typeface="Times New Roman"/>
              </a:rPr>
              <a:t>a personal </a:t>
            </a:r>
            <a:r>
              <a:rPr sz="2400" spc="-5" dirty="0">
                <a:latin typeface="Times New Roman"/>
                <a:cs typeface="Times New Roman"/>
              </a:rPr>
              <a:t>programming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project</a:t>
            </a:r>
            <a:r>
              <a:rPr sz="240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559" marR="6349" indent="-342860" algn="just">
              <a:lnSpc>
                <a:spcPct val="90000"/>
              </a:lnSpc>
              <a:spcBef>
                <a:spcPts val="645"/>
              </a:spcBef>
              <a:tabLst>
                <a:tab pos="355559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355559" marR="5079" indent="-342860" algn="just">
              <a:lnSpc>
                <a:spcPct val="90000"/>
              </a:lnSpc>
              <a:spcBef>
                <a:spcPts val="650"/>
              </a:spcBef>
              <a:buFont typeface="Arial"/>
              <a:buChar char="•"/>
              <a:tabLst>
                <a:tab pos="355559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most </a:t>
            </a:r>
            <a:r>
              <a:rPr sz="2400" dirty="0">
                <a:latin typeface="Times New Roman"/>
                <a:cs typeface="Times New Roman"/>
              </a:rPr>
              <a:t>types of </a:t>
            </a:r>
            <a:r>
              <a:rPr sz="2400" spc="-5" dirty="0">
                <a:latin typeface="Times New Roman"/>
                <a:cs typeface="Times New Roman"/>
              </a:rPr>
              <a:t>system,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dirty="0">
                <a:latin typeface="Times New Roman"/>
                <a:cs typeface="Times New Roman"/>
              </a:rPr>
              <a:t>of costs are the </a:t>
            </a:r>
            <a:r>
              <a:rPr sz="2400" dirty="0">
                <a:solidFill>
                  <a:srgbClr val="AC0000"/>
                </a:solidFill>
                <a:latin typeface="Times New Roman"/>
                <a:cs typeface="Times New Roman"/>
              </a:rPr>
              <a:t> costs of changing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software after </a:t>
            </a:r>
            <a:r>
              <a:rPr sz="2400" dirty="0">
                <a:latin typeface="Times New Roman"/>
                <a:cs typeface="Times New Roman"/>
              </a:rPr>
              <a:t>it has gone </a:t>
            </a:r>
            <a:r>
              <a:rPr sz="2400" spc="-5" dirty="0">
                <a:latin typeface="Times New Roman"/>
                <a:cs typeface="Times New Roman"/>
              </a:rPr>
              <a:t>into  </a:t>
            </a:r>
            <a:r>
              <a:rPr sz="2400" dirty="0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6995159" cy="505907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12698">
              <a:spcBef>
                <a:spcPts val="105"/>
              </a:spcBef>
            </a:pPr>
            <a:r>
              <a:rPr sz="3200" spc="-90" dirty="0">
                <a:solidFill>
                  <a:srgbClr val="C00000"/>
                </a:solidFill>
              </a:rPr>
              <a:t>What </a:t>
            </a:r>
            <a:r>
              <a:rPr sz="3200" spc="-140" dirty="0">
                <a:solidFill>
                  <a:srgbClr val="C00000"/>
                </a:solidFill>
              </a:rPr>
              <a:t>are </a:t>
            </a:r>
            <a:r>
              <a:rPr sz="3200" spc="-35" dirty="0">
                <a:solidFill>
                  <a:srgbClr val="C00000"/>
                </a:solidFill>
              </a:rPr>
              <a:t>the </a:t>
            </a:r>
            <a:r>
              <a:rPr sz="3200" spc="-50" dirty="0">
                <a:solidFill>
                  <a:srgbClr val="C00000"/>
                </a:solidFill>
              </a:rPr>
              <a:t>attributes </a:t>
            </a:r>
            <a:r>
              <a:rPr sz="3200" spc="-5" dirty="0">
                <a:solidFill>
                  <a:srgbClr val="C00000"/>
                </a:solidFill>
              </a:rPr>
              <a:t>of</a:t>
            </a:r>
            <a:r>
              <a:rPr sz="3200" spc="-555" dirty="0">
                <a:solidFill>
                  <a:srgbClr val="C00000"/>
                </a:solidFill>
              </a:rPr>
              <a:t> </a:t>
            </a:r>
            <a:r>
              <a:rPr sz="3200" spc="-150" dirty="0">
                <a:solidFill>
                  <a:srgbClr val="C00000"/>
                </a:solidFill>
              </a:rPr>
              <a:t>good </a:t>
            </a:r>
            <a:r>
              <a:rPr sz="3200" spc="-110" dirty="0">
                <a:solidFill>
                  <a:srgbClr val="C00000"/>
                </a:solidFill>
              </a:rPr>
              <a:t>software?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066800"/>
            <a:ext cx="7708265" cy="5492006"/>
          </a:xfrm>
          <a:prstGeom prst="rect">
            <a:avLst/>
          </a:prstGeom>
        </p:spPr>
        <p:txBody>
          <a:bodyPr vert="horz" wrap="square" lIns="0" tIns="85080" rIns="0" bIns="0" rtlCol="0">
            <a:spAutoFit/>
          </a:bodyPr>
          <a:lstStyle/>
          <a:p>
            <a:pPr marL="355559" marR="254605" indent="-342860">
              <a:lnSpc>
                <a:spcPct val="80100"/>
              </a:lnSpc>
              <a:spcBef>
                <a:spcPts val="67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The software should deliver the required functionality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performance </a:t>
            </a:r>
            <a:r>
              <a:rPr sz="2400" dirty="0">
                <a:latin typeface="Times New Roman"/>
                <a:cs typeface="Times New Roman"/>
              </a:rPr>
              <a:t>to the user and should be </a:t>
            </a:r>
            <a:r>
              <a:rPr sz="2400" spc="-5" dirty="0">
                <a:latin typeface="Times New Roman"/>
                <a:cs typeface="Times New Roman"/>
              </a:rPr>
              <a:t>maintainable,  </a:t>
            </a:r>
            <a:r>
              <a:rPr sz="2400" dirty="0">
                <a:latin typeface="Times New Roman"/>
                <a:cs typeface="Times New Roman"/>
              </a:rPr>
              <a:t>dependable 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acceptable</a:t>
            </a:r>
            <a:r>
              <a:rPr sz="240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559" marR="254605" indent="-342860">
              <a:lnSpc>
                <a:spcPct val="80100"/>
              </a:lnSpc>
              <a:spcBef>
                <a:spcPts val="670"/>
              </a:spcBef>
              <a:tabLst>
                <a:tab pos="354923" algn="l"/>
                <a:tab pos="355559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355559" indent="-342860"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pc="-5" dirty="0">
                <a:latin typeface="Times New Roman"/>
                <a:cs typeface="Times New Roman"/>
              </a:rPr>
              <a:t>Maintainability</a:t>
            </a:r>
            <a:endParaRPr sz="2400">
              <a:latin typeface="Times New Roman"/>
              <a:cs typeface="Times New Roman"/>
            </a:endParaRPr>
          </a:p>
          <a:p>
            <a:pPr marL="756197" lvl="1" indent="-286351">
              <a:lnSpc>
                <a:spcPts val="2390"/>
              </a:lnSpc>
              <a:spcBef>
                <a:spcPts val="20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Software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evolve to </a:t>
            </a:r>
            <a:r>
              <a:rPr sz="2000" spc="-5" dirty="0">
                <a:latin typeface="Times New Roman"/>
                <a:cs typeface="Times New Roman"/>
              </a:rPr>
              <a:t>meet </a:t>
            </a:r>
            <a:r>
              <a:rPr sz="2000" dirty="0">
                <a:latin typeface="Times New Roman"/>
                <a:cs typeface="Times New Roman"/>
              </a:rPr>
              <a:t>changing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needs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197" lvl="1" indent="-286351">
              <a:lnSpc>
                <a:spcPts val="2390"/>
              </a:lnSpc>
              <a:spcBef>
                <a:spcPts val="20"/>
              </a:spcBef>
              <a:tabLst>
                <a:tab pos="756197" algn="l"/>
                <a:tab pos="756831" algn="l"/>
              </a:tabLst>
            </a:pPr>
            <a:endParaRPr sz="2000">
              <a:latin typeface="Times New Roman"/>
              <a:cs typeface="Times New Roman"/>
            </a:endParaRPr>
          </a:p>
          <a:p>
            <a:pPr marL="355559" indent="-342860">
              <a:lnSpc>
                <a:spcPts val="2870"/>
              </a:lnSpc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Dependability</a:t>
            </a:r>
            <a:endParaRPr sz="2400">
              <a:latin typeface="Times New Roman"/>
              <a:cs typeface="Times New Roman"/>
            </a:endParaRPr>
          </a:p>
          <a:p>
            <a:pPr marL="756197" lvl="1" indent="-286351">
              <a:lnSpc>
                <a:spcPts val="2390"/>
              </a:lnSpc>
              <a:spcBef>
                <a:spcPts val="15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Software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trustworthy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197" lvl="1" indent="-286351">
              <a:lnSpc>
                <a:spcPts val="2390"/>
              </a:lnSpc>
              <a:spcBef>
                <a:spcPts val="15"/>
              </a:spcBef>
              <a:tabLst>
                <a:tab pos="756197" algn="l"/>
                <a:tab pos="756831" algn="l"/>
              </a:tabLst>
            </a:pPr>
            <a:endParaRPr sz="2000">
              <a:latin typeface="Times New Roman"/>
              <a:cs typeface="Times New Roman"/>
            </a:endParaRPr>
          </a:p>
          <a:p>
            <a:pPr marL="355559" indent="-342860">
              <a:lnSpc>
                <a:spcPts val="2870"/>
              </a:lnSpc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pc="-10" dirty="0">
                <a:latin typeface="Times New Roman"/>
                <a:cs typeface="Times New Roman"/>
              </a:rPr>
              <a:t>Efficiency</a:t>
            </a:r>
            <a:endParaRPr sz="2400">
              <a:latin typeface="Times New Roman"/>
              <a:cs typeface="Times New Roman"/>
            </a:endParaRPr>
          </a:p>
          <a:p>
            <a:pPr marL="756197" lvl="1" indent="-286351">
              <a:lnSpc>
                <a:spcPts val="2390"/>
              </a:lnSpc>
              <a:spcBef>
                <a:spcPts val="15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Software should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wasteful use of system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resources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197" lvl="1" indent="-286351">
              <a:lnSpc>
                <a:spcPts val="2390"/>
              </a:lnSpc>
              <a:spcBef>
                <a:spcPts val="15"/>
              </a:spcBef>
              <a:tabLst>
                <a:tab pos="756197" algn="l"/>
                <a:tab pos="756831" algn="l"/>
              </a:tabLst>
            </a:pPr>
            <a:endParaRPr sz="2000">
              <a:latin typeface="Times New Roman"/>
              <a:cs typeface="Times New Roman"/>
            </a:endParaRPr>
          </a:p>
          <a:p>
            <a:pPr marL="355559" indent="-342860">
              <a:lnSpc>
                <a:spcPts val="2870"/>
              </a:lnSpc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pc="-5" dirty="0">
                <a:latin typeface="Times New Roman"/>
                <a:cs typeface="Times New Roman"/>
              </a:rPr>
              <a:t>Acceptability</a:t>
            </a:r>
            <a:endParaRPr sz="2400">
              <a:latin typeface="Times New Roman"/>
              <a:cs typeface="Times New Roman"/>
            </a:endParaRPr>
          </a:p>
          <a:p>
            <a:pPr marL="756197" marR="5079" lvl="1" indent="-286351">
              <a:lnSpc>
                <a:spcPct val="80100"/>
              </a:lnSpc>
              <a:spcBef>
                <a:spcPts val="495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Software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accepted by the users for which it was designed.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understandable, usable and </a:t>
            </a:r>
            <a:r>
              <a:rPr sz="2000" spc="-5" dirty="0">
                <a:latin typeface="Times New Roman"/>
                <a:cs typeface="Times New Roman"/>
              </a:rPr>
              <a:t>compatible </a:t>
            </a:r>
            <a:r>
              <a:rPr sz="2000" dirty="0">
                <a:latin typeface="Times New Roman"/>
                <a:cs typeface="Times New Roman"/>
              </a:rPr>
              <a:t>with other 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84617" y="6354379"/>
            <a:ext cx="135890" cy="36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6">
              <a:lnSpc>
                <a:spcPts val="1425"/>
              </a:lnSpc>
            </a:pPr>
            <a:r>
              <a:rPr spc="-5" dirty="0"/>
              <a:t>1</a:t>
            </a:r>
          </a:p>
          <a:p>
            <a:pPr>
              <a:lnSpc>
                <a:spcPct val="100000"/>
              </a:lnSpc>
            </a:pPr>
            <a:r>
              <a:rPr spc="-5" dirty="0"/>
              <a:t>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319862"/>
            <a:ext cx="7292340" cy="998349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2569544" marR="5079" indent="-2557481">
              <a:spcBef>
                <a:spcPts val="105"/>
              </a:spcBef>
            </a:pPr>
            <a:r>
              <a:rPr sz="3200" spc="-90" dirty="0">
                <a:solidFill>
                  <a:srgbClr val="C00000"/>
                </a:solidFill>
              </a:rPr>
              <a:t>What </a:t>
            </a:r>
            <a:r>
              <a:rPr sz="3200" spc="-140" dirty="0">
                <a:solidFill>
                  <a:srgbClr val="C00000"/>
                </a:solidFill>
              </a:rPr>
              <a:t>are </a:t>
            </a:r>
            <a:r>
              <a:rPr sz="3200" spc="-35" dirty="0">
                <a:solidFill>
                  <a:srgbClr val="C00000"/>
                </a:solidFill>
              </a:rPr>
              <a:t>the </a:t>
            </a:r>
            <a:r>
              <a:rPr sz="3200" spc="-204" dirty="0">
                <a:solidFill>
                  <a:srgbClr val="C00000"/>
                </a:solidFill>
              </a:rPr>
              <a:t>key </a:t>
            </a:r>
            <a:r>
              <a:rPr sz="3200" spc="-170" dirty="0">
                <a:solidFill>
                  <a:srgbClr val="C00000"/>
                </a:solidFill>
              </a:rPr>
              <a:t>challenges </a:t>
            </a:r>
            <a:r>
              <a:rPr sz="3200" spc="-135" dirty="0">
                <a:solidFill>
                  <a:srgbClr val="C00000"/>
                </a:solidFill>
              </a:rPr>
              <a:t>facing</a:t>
            </a:r>
            <a:r>
              <a:rPr sz="3200" spc="-395" dirty="0">
                <a:solidFill>
                  <a:srgbClr val="C00000"/>
                </a:solidFill>
              </a:rPr>
              <a:t> </a:t>
            </a:r>
            <a:r>
              <a:rPr sz="3200" spc="-85" dirty="0">
                <a:solidFill>
                  <a:srgbClr val="C00000"/>
                </a:solidFill>
              </a:rPr>
              <a:t>software  </a:t>
            </a:r>
            <a:r>
              <a:rPr sz="3200" spc="-135" dirty="0">
                <a:solidFill>
                  <a:srgbClr val="C00000"/>
                </a:solidFill>
              </a:rPr>
              <a:t>engineering?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651"/>
            <a:ext cx="8013700" cy="3625983"/>
          </a:xfrm>
          <a:prstGeom prst="rect">
            <a:avLst/>
          </a:prstGeom>
        </p:spPr>
        <p:txBody>
          <a:bodyPr vert="horz" wrap="square" lIns="0" tIns="85715" rIns="0" bIns="0" rtlCol="0">
            <a:spAutoFit/>
          </a:bodyPr>
          <a:lstStyle/>
          <a:p>
            <a:pPr marL="355559" indent="-342860">
              <a:spcBef>
                <a:spcPts val="67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pc="-15" dirty="0">
                <a:latin typeface="Times New Roman"/>
                <a:cs typeface="Times New Roman"/>
              </a:rPr>
              <a:t>Heterogeneity, </a:t>
            </a:r>
            <a:r>
              <a:rPr sz="2400" dirty="0">
                <a:latin typeface="Times New Roman"/>
                <a:cs typeface="Times New Roman"/>
              </a:rPr>
              <a:t>delivery 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trust.</a:t>
            </a:r>
            <a:endParaRPr sz="2400">
              <a:latin typeface="Times New Roman"/>
              <a:cs typeface="Times New Roman"/>
            </a:endParaRPr>
          </a:p>
          <a:p>
            <a:pPr marL="355559" indent="-342860">
              <a:spcBef>
                <a:spcPts val="58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Heterogeneity</a:t>
            </a:r>
            <a:endParaRPr sz="2400">
              <a:latin typeface="Times New Roman"/>
              <a:cs typeface="Times New Roman"/>
            </a:endParaRPr>
          </a:p>
          <a:p>
            <a:pPr marL="756197" marR="798102" lvl="1" indent="-286351">
              <a:spcBef>
                <a:spcPts val="495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Developing techniques for building software that can cope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 heterogeneous </a:t>
            </a: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dirty="0">
                <a:latin typeface="Times New Roman"/>
                <a:cs typeface="Times New Roman"/>
              </a:rPr>
              <a:t>and execution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environments;</a:t>
            </a:r>
            <a:endParaRPr sz="2000">
              <a:latin typeface="Times New Roman"/>
              <a:cs typeface="Times New Roman"/>
            </a:endParaRPr>
          </a:p>
          <a:p>
            <a:pPr marL="355559" indent="-342860">
              <a:spcBef>
                <a:spcPts val="56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Delivery</a:t>
            </a:r>
            <a:endParaRPr sz="2400">
              <a:latin typeface="Times New Roman"/>
              <a:cs typeface="Times New Roman"/>
            </a:endParaRPr>
          </a:p>
          <a:p>
            <a:pPr marL="756197" lvl="1" indent="-286351">
              <a:spcBef>
                <a:spcPts val="500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Developing techniques that lead to faster delivery of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software;</a:t>
            </a:r>
            <a:endParaRPr sz="2000">
              <a:latin typeface="Times New Roman"/>
              <a:cs typeface="Times New Roman"/>
            </a:endParaRPr>
          </a:p>
          <a:p>
            <a:pPr marL="355559" indent="-342860">
              <a:spcBef>
                <a:spcPts val="56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pc="-20" dirty="0">
                <a:latin typeface="Times New Roman"/>
                <a:cs typeface="Times New Roman"/>
              </a:rPr>
              <a:t>Trust</a:t>
            </a:r>
            <a:endParaRPr sz="2400">
              <a:latin typeface="Times New Roman"/>
              <a:cs typeface="Times New Roman"/>
            </a:endParaRPr>
          </a:p>
          <a:p>
            <a:pPr marL="756197" marR="5079" lvl="1" indent="-286351">
              <a:spcBef>
                <a:spcPts val="495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Developing techniques that demonstrate that software can be </a:t>
            </a:r>
            <a:r>
              <a:rPr sz="2000" spc="-5" dirty="0">
                <a:latin typeface="Times New Roman"/>
                <a:cs typeface="Times New Roman"/>
              </a:rPr>
              <a:t>trusted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10017" y="6367078"/>
            <a:ext cx="850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7316" y="6523126"/>
            <a:ext cx="110489" cy="19748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150" y="533400"/>
            <a:ext cx="8197850" cy="592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97316" y="6339942"/>
            <a:ext cx="110489" cy="38215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2698"/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771" y="1132542"/>
            <a:ext cx="7765966" cy="503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0664" y="679450"/>
            <a:ext cx="6116320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spc="-290" dirty="0">
                <a:solidFill>
                  <a:srgbClr val="C00000"/>
                </a:solidFill>
              </a:rPr>
              <a:t>The </a:t>
            </a:r>
            <a:r>
              <a:rPr spc="-229" dirty="0">
                <a:solidFill>
                  <a:srgbClr val="C00000"/>
                </a:solidFill>
              </a:rPr>
              <a:t>Evolving </a:t>
            </a:r>
            <a:r>
              <a:rPr spc="-285" dirty="0">
                <a:solidFill>
                  <a:srgbClr val="C00000"/>
                </a:solidFill>
              </a:rPr>
              <a:t>Role </a:t>
            </a:r>
            <a:r>
              <a:rPr spc="-10" dirty="0">
                <a:solidFill>
                  <a:srgbClr val="C00000"/>
                </a:solidFill>
              </a:rPr>
              <a:t>of</a:t>
            </a:r>
            <a:r>
              <a:rPr spc="-95" dirty="0">
                <a:solidFill>
                  <a:srgbClr val="C00000"/>
                </a:solidFill>
              </a:rPr>
              <a:t> </a:t>
            </a:r>
            <a:r>
              <a:rPr spc="-155" dirty="0">
                <a:solidFill>
                  <a:srgbClr val="C00000"/>
                </a:solidFill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45082"/>
            <a:ext cx="7997825" cy="3682417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 marR="5079" algn="just"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The role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spc="-10" dirty="0">
                <a:latin typeface="Times New Roman"/>
                <a:cs typeface="Times New Roman"/>
              </a:rPr>
              <a:t>undergone  </a:t>
            </a:r>
            <a:r>
              <a:rPr sz="2400" spc="-5" dirty="0">
                <a:latin typeface="Times New Roman"/>
                <a:cs typeface="Times New Roman"/>
              </a:rPr>
              <a:t>significant change </a:t>
            </a:r>
            <a:r>
              <a:rPr sz="2400" dirty="0">
                <a:latin typeface="Times New Roman"/>
                <a:cs typeface="Times New Roman"/>
              </a:rPr>
              <a:t>over </a:t>
            </a:r>
            <a:r>
              <a:rPr sz="2400" spc="-5" dirty="0">
                <a:latin typeface="Times New Roman"/>
                <a:cs typeface="Times New Roman"/>
              </a:rPr>
              <a:t>a time span of little more than  </a:t>
            </a:r>
            <a:r>
              <a:rPr sz="2400" dirty="0">
                <a:latin typeface="Times New Roman"/>
                <a:cs typeface="Times New Roman"/>
              </a:rPr>
              <a:t>50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years.</a:t>
            </a:r>
            <a:endParaRPr sz="2400">
              <a:latin typeface="Times New Roman"/>
              <a:cs typeface="Times New Roman"/>
            </a:endParaRPr>
          </a:p>
          <a:p>
            <a:pPr marL="12698">
              <a:spcBef>
                <a:spcPts val="1684"/>
              </a:spcBef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Reason: </a:t>
            </a:r>
            <a:r>
              <a:rPr sz="2400" spc="-5" dirty="0">
                <a:latin typeface="Times New Roman"/>
                <a:cs typeface="Times New Roman"/>
              </a:rPr>
              <a:t>Improvement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hardware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12698" marR="7619" algn="just">
              <a:spcBef>
                <a:spcPts val="1680"/>
              </a:spcBef>
            </a:pPr>
            <a:r>
              <a:rPr sz="2400" spc="-5" dirty="0">
                <a:latin typeface="Times New Roman"/>
                <a:cs typeface="Times New Roman"/>
              </a:rPr>
              <a:t>Naisbitt predicted a transformation from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industrial  society to 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society.</a:t>
            </a:r>
            <a:endParaRPr sz="2400">
              <a:latin typeface="Times New Roman"/>
              <a:cs typeface="Times New Roman"/>
            </a:endParaRPr>
          </a:p>
          <a:p>
            <a:pPr marL="12698" marR="6349" algn="just">
              <a:spcBef>
                <a:spcPts val="1680"/>
              </a:spcBef>
            </a:pPr>
            <a:r>
              <a:rPr sz="2400" spc="-5" dirty="0">
                <a:latin typeface="Times New Roman"/>
                <a:cs typeface="Times New Roman"/>
              </a:rPr>
              <a:t>The lone programmer has been replaced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a team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software experts </a:t>
            </a:r>
            <a:r>
              <a:rPr sz="2400" spc="-10" dirty="0">
                <a:latin typeface="Times New Roman"/>
                <a:cs typeface="Times New Roman"/>
              </a:rPr>
              <a:t>-&gt; </a:t>
            </a:r>
            <a:r>
              <a:rPr sz="2400" spc="-5" dirty="0">
                <a:latin typeface="Times New Roman"/>
                <a:cs typeface="Times New Roman"/>
              </a:rPr>
              <a:t>importance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applying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software engineering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943" y="1156281"/>
            <a:ext cx="7644377" cy="4824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570" y="1047625"/>
            <a:ext cx="8297003" cy="438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947" y="1001336"/>
            <a:ext cx="8002727" cy="4583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484617" y="6354379"/>
            <a:ext cx="135890" cy="36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5"/>
              </a:lnSpc>
            </a:pPr>
            <a:r>
              <a:rPr spc="-5" dirty="0"/>
              <a:t>3</a:t>
            </a:r>
          </a:p>
          <a:p>
            <a:pPr>
              <a:lnSpc>
                <a:spcPct val="100000"/>
              </a:lnSpc>
            </a:pPr>
            <a:r>
              <a:rPr spc="-5" dirty="0"/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496646"/>
            <a:ext cx="3291840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spc="-155" dirty="0">
                <a:solidFill>
                  <a:srgbClr val="C00000"/>
                </a:solidFill>
              </a:rPr>
              <a:t>Software</a:t>
            </a:r>
            <a:r>
              <a:rPr spc="-300" dirty="0">
                <a:solidFill>
                  <a:srgbClr val="C00000"/>
                </a:solidFill>
              </a:rPr>
              <a:t> </a:t>
            </a:r>
            <a:r>
              <a:rPr spc="-85" dirty="0">
                <a:solidFill>
                  <a:srgbClr val="C00000"/>
                </a:solidFill>
              </a:rPr>
              <a:t>Myths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1905000"/>
            <a:ext cx="4387850" cy="3290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84617" y="6354379"/>
            <a:ext cx="1358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5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4319155" cy="61555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Module-I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8863720"/>
              </p:ext>
            </p:extLst>
          </p:nvPr>
        </p:nvGraphicFramePr>
        <p:xfrm>
          <a:off x="152400" y="838199"/>
          <a:ext cx="8839200" cy="579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xmlns="" val="146128324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xmlns="" val="1283869372"/>
                    </a:ext>
                  </a:extLst>
                </a:gridCol>
              </a:tblGrid>
              <a:tr h="6770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 smtClean="0">
                          <a:effectLst/>
                        </a:rPr>
                        <a:t>Introductory Concepts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 of Software Engineering, Software Failures, Program Vs Software, Software Myths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927" marR="6927" marT="6724" marB="0" anchor="b"/>
                </a:tc>
                <a:extLst>
                  <a:ext uri="{0D108BD9-81ED-4DB2-BD59-A6C34878D82A}">
                    <a16:rowId xmlns:a16="http://schemas.microsoft.com/office/drawing/2014/main" xmlns="" val="3680535046"/>
                  </a:ext>
                </a:extLst>
              </a:tr>
              <a:tr h="362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Software – Its Characteristics</a:t>
                      </a:r>
                    </a:p>
                  </a:txBody>
                  <a:tcPr marL="6927" marR="6927" marT="6724" marB="0" anchor="b"/>
                </a:tc>
              </a:tr>
              <a:tr h="6901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 smtClean="0">
                          <a:effectLst/>
                        </a:rPr>
                        <a:t>Process Models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Build &amp; Fix Model, Waterfall Model, Iterative Enhancement Model, Prototyping Model,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Sprial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Model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  <a:extLst>
                  <a:ext uri="{0D108BD9-81ED-4DB2-BD59-A6C34878D82A}">
                    <a16:rowId xmlns:a16="http://schemas.microsoft.com/office/drawing/2014/main" xmlns="" val="539410905"/>
                  </a:ext>
                </a:extLst>
              </a:tr>
              <a:tr h="578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Agile software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Dovelopment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Model- Scrum, Sprint, Product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Backlog,Sprint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Backlog.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</a:tr>
              <a:tr h="36255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Software Requirement Specification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Requirement Engineering, Types of Requirements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  <a:extLst>
                  <a:ext uri="{0D108BD9-81ED-4DB2-BD59-A6C34878D82A}">
                    <a16:rowId xmlns:a16="http://schemas.microsoft.com/office/drawing/2014/main" xmlns="" val="1789793718"/>
                  </a:ext>
                </a:extLst>
              </a:tr>
              <a:tr h="550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Feasibility Studies, Requirement Elicitation-Interviews,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Brainstroming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FAST, QFD, Use Case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</a:tr>
              <a:tr h="2751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Requirement Analysis-DFD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</a:tr>
              <a:tr h="550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Requirement Documentation-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Characterstics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Organization of SRS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</a:tr>
              <a:tr h="462496">
                <a:tc rowSpan="4"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 smtClean="0">
                          <a:effectLst/>
                        </a:rPr>
                        <a:t>Software Project Planning &amp;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IN" sz="1800" u="none" strike="noStrike" dirty="0" smtClean="0">
                          <a:effectLst/>
                        </a:rPr>
                        <a:t>Software Metrics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Planning Objectives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  <a:extLst>
                  <a:ext uri="{0D108BD9-81ED-4DB2-BD59-A6C34878D82A}">
                    <a16:rowId xmlns:a16="http://schemas.microsoft.com/office/drawing/2014/main" xmlns="" val="4092623172"/>
                  </a:ext>
                </a:extLst>
              </a:tr>
              <a:tr h="369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Size Estimation-LOC, Function Point; Cost Estimation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</a:tr>
              <a:tr h="55020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Models-Static, Single Variable Model, Static, Multivariable Models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  <a:extLst>
                  <a:ext uri="{0D108BD9-81ED-4DB2-BD59-A6C34878D82A}">
                    <a16:rowId xmlns:a16="http://schemas.microsoft.com/office/drawing/2014/main" xmlns="" val="1092098706"/>
                  </a:ext>
                </a:extLst>
              </a:tr>
              <a:tr h="36255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 smtClean="0">
                          <a:effectLst/>
                        </a:rPr>
                        <a:t>COCOMO </a:t>
                      </a:r>
                      <a:r>
                        <a:rPr lang="en-IN" sz="1400" u="none" strike="noStrike" baseline="0" dirty="0" smtClean="0">
                          <a:effectLst/>
                        </a:rPr>
                        <a:t>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927" marR="6927" marT="6724" marB="0" anchor="b"/>
                </a:tc>
                <a:extLst>
                  <a:ext uri="{0D108BD9-81ED-4DB2-BD59-A6C34878D82A}">
                    <a16:rowId xmlns:a16="http://schemas.microsoft.com/office/drawing/2014/main" xmlns="" val="175384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77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84617" y="6354379"/>
            <a:ext cx="135890" cy="36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5"/>
              </a:lnSpc>
            </a:pPr>
            <a:r>
              <a:rPr spc="-5" dirty="0"/>
              <a:t>3</a:t>
            </a:r>
          </a:p>
          <a:p>
            <a:pPr>
              <a:lnSpc>
                <a:spcPct val="100000"/>
              </a:lnSpc>
            </a:pPr>
            <a:r>
              <a:rPr spc="-5" dirty="0"/>
              <a:t>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290" y="496646"/>
            <a:ext cx="4522470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spc="-165" dirty="0">
                <a:solidFill>
                  <a:srgbClr val="C00000"/>
                </a:solidFill>
              </a:rPr>
              <a:t>Management’s</a:t>
            </a:r>
            <a:r>
              <a:rPr spc="-320" dirty="0">
                <a:solidFill>
                  <a:srgbClr val="C00000"/>
                </a:solidFill>
              </a:rPr>
              <a:t> </a:t>
            </a:r>
            <a:r>
              <a:rPr spc="-85" dirty="0">
                <a:solidFill>
                  <a:srgbClr val="C00000"/>
                </a:solidFill>
              </a:rPr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1055"/>
            <a:ext cx="8067040" cy="4934033"/>
          </a:xfrm>
          <a:prstGeom prst="rect">
            <a:avLst/>
          </a:prstGeom>
        </p:spPr>
        <p:txBody>
          <a:bodyPr vert="horz" wrap="square" lIns="0" tIns="85715" rIns="0" bIns="0" rtlCol="0">
            <a:spAutoFit/>
          </a:bodyPr>
          <a:lstStyle/>
          <a:p>
            <a:pPr marL="355559" indent="-342860">
              <a:spcBef>
                <a:spcPts val="67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Myth(1)</a:t>
            </a:r>
            <a:endParaRPr sz="2400">
              <a:latin typeface="Times New Roman"/>
              <a:cs typeface="Times New Roman"/>
            </a:endParaRPr>
          </a:p>
          <a:p>
            <a:pPr marL="756197" marR="497781" lvl="1" indent="-286351">
              <a:spcBef>
                <a:spcPts val="575"/>
              </a:spcBef>
              <a:buFont typeface="Arial"/>
              <a:buChar char="–"/>
              <a:tabLst>
                <a:tab pos="756831" algn="l"/>
              </a:tabLst>
            </a:pPr>
            <a:r>
              <a:rPr sz="2400" dirty="0">
                <a:latin typeface="Times New Roman"/>
                <a:cs typeface="Times New Roman"/>
              </a:rPr>
              <a:t>The available standards and procedures for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 enough.</a:t>
            </a:r>
            <a:endParaRPr sz="2400">
              <a:latin typeface="Times New Roman"/>
              <a:cs typeface="Times New Roman"/>
            </a:endParaRPr>
          </a:p>
          <a:p>
            <a:pPr marL="355559" indent="-342860">
              <a:spcBef>
                <a:spcPts val="58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Myth(2)</a:t>
            </a:r>
            <a:endParaRPr sz="2400">
              <a:latin typeface="Times New Roman"/>
              <a:cs typeface="Times New Roman"/>
            </a:endParaRPr>
          </a:p>
          <a:p>
            <a:pPr marL="756197" marR="252065" lvl="1" indent="-286351">
              <a:spcBef>
                <a:spcPts val="575"/>
              </a:spcBef>
              <a:buFont typeface="Arial"/>
              <a:buChar char="–"/>
              <a:tabLst>
                <a:tab pos="756831" algn="l"/>
              </a:tabLst>
            </a:pP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organization </a:t>
            </a:r>
            <a:r>
              <a:rPr sz="2400" dirty="0">
                <a:latin typeface="Times New Roman"/>
                <a:cs typeface="Times New Roman"/>
              </a:rPr>
              <a:t>feel that they have state-of-art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 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tools since they have latest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 marL="355559" indent="-342860">
              <a:spcBef>
                <a:spcPts val="58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Myth(3)</a:t>
            </a:r>
            <a:endParaRPr sz="2400">
              <a:latin typeface="Times New Roman"/>
              <a:cs typeface="Times New Roman"/>
            </a:endParaRPr>
          </a:p>
          <a:p>
            <a:pPr marL="756197" marR="915562" lvl="1" indent="-286351">
              <a:spcBef>
                <a:spcPts val="575"/>
              </a:spcBef>
              <a:buFont typeface="Arial"/>
              <a:buChar char="–"/>
              <a:tabLst>
                <a:tab pos="756831" algn="l"/>
              </a:tabLst>
            </a:pPr>
            <a:r>
              <a:rPr sz="2400" dirty="0">
                <a:latin typeface="Times New Roman"/>
                <a:cs typeface="Times New Roman"/>
              </a:rPr>
              <a:t>Adding </a:t>
            </a:r>
            <a:r>
              <a:rPr sz="2400" spc="-5" dirty="0">
                <a:latin typeface="Times New Roman"/>
                <a:cs typeface="Times New Roman"/>
              </a:rPr>
              <a:t>more programmers </a:t>
            </a:r>
            <a:r>
              <a:rPr sz="2400" dirty="0">
                <a:latin typeface="Times New Roman"/>
                <a:cs typeface="Times New Roman"/>
              </a:rPr>
              <a:t>when the work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behind  schedule can catch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up.</a:t>
            </a:r>
            <a:endParaRPr sz="2400">
              <a:latin typeface="Times New Roman"/>
              <a:cs typeface="Times New Roman"/>
            </a:endParaRPr>
          </a:p>
          <a:p>
            <a:pPr marL="355559" indent="-342860">
              <a:spcBef>
                <a:spcPts val="58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Myth(4)</a:t>
            </a:r>
            <a:endParaRPr sz="2400">
              <a:latin typeface="Times New Roman"/>
              <a:cs typeface="Times New Roman"/>
            </a:endParaRPr>
          </a:p>
          <a:p>
            <a:pPr marL="756197" marR="5079" lvl="1" indent="-286351">
              <a:spcBef>
                <a:spcPts val="495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Outsourcing the software project to third </a:t>
            </a:r>
            <a:r>
              <a:rPr sz="2000" spc="-25" dirty="0">
                <a:latin typeface="Times New Roman"/>
                <a:cs typeface="Times New Roman"/>
              </a:rPr>
              <a:t>party, </a:t>
            </a:r>
            <a:r>
              <a:rPr sz="2000" dirty="0">
                <a:latin typeface="Times New Roman"/>
                <a:cs typeface="Times New Roman"/>
              </a:rPr>
              <a:t>we can relax and </a:t>
            </a:r>
            <a:r>
              <a:rPr sz="2000" spc="-5" dirty="0">
                <a:latin typeface="Times New Roman"/>
                <a:cs typeface="Times New Roman"/>
              </a:rPr>
              <a:t>let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party build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146" y="496646"/>
            <a:ext cx="3757929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spc="-204" dirty="0">
                <a:solidFill>
                  <a:srgbClr val="C00000"/>
                </a:solidFill>
              </a:rPr>
              <a:t>Customer’s</a:t>
            </a:r>
            <a:r>
              <a:rPr spc="-270" dirty="0">
                <a:solidFill>
                  <a:srgbClr val="C00000"/>
                </a:solidFill>
              </a:rPr>
              <a:t> </a:t>
            </a:r>
            <a:r>
              <a:rPr spc="-85" dirty="0">
                <a:solidFill>
                  <a:srgbClr val="C00000"/>
                </a:solidFill>
              </a:rPr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549650"/>
            <a:ext cx="7770495" cy="2164044"/>
          </a:xfrm>
          <a:prstGeom prst="rect">
            <a:avLst/>
          </a:prstGeom>
        </p:spPr>
        <p:txBody>
          <a:bodyPr vert="horz" wrap="square" lIns="0" tIns="85715" rIns="0" bIns="0" rtlCol="0">
            <a:spAutoFit/>
          </a:bodyPr>
          <a:lstStyle/>
          <a:p>
            <a:pPr marL="355559" indent="-342860">
              <a:spcBef>
                <a:spcPts val="67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Myth(1)</a:t>
            </a:r>
            <a:endParaRPr sz="2400">
              <a:latin typeface="Times New Roman"/>
              <a:cs typeface="Times New Roman"/>
            </a:endParaRPr>
          </a:p>
          <a:p>
            <a:pPr marL="756197" lvl="1" indent="-286351">
              <a:spcBef>
                <a:spcPts val="580"/>
              </a:spcBef>
              <a:buFont typeface="Arial"/>
              <a:buChar char="–"/>
              <a:tabLst>
                <a:tab pos="756831" algn="l"/>
              </a:tabLst>
            </a:pPr>
            <a:r>
              <a:rPr sz="2400" dirty="0">
                <a:latin typeface="Times New Roman"/>
                <a:cs typeface="Times New Roman"/>
              </a:rPr>
              <a:t>General </a:t>
            </a:r>
            <a:r>
              <a:rPr sz="2400" spc="-5" dirty="0">
                <a:latin typeface="Times New Roman"/>
                <a:cs typeface="Times New Roman"/>
              </a:rPr>
              <a:t>statement </a:t>
            </a:r>
            <a:r>
              <a:rPr sz="2400" dirty="0">
                <a:latin typeface="Times New Roman"/>
                <a:cs typeface="Times New Roman"/>
              </a:rPr>
              <a:t>of objective is </a:t>
            </a:r>
            <a:r>
              <a:rPr sz="2400" spc="-5" dirty="0">
                <a:latin typeface="Times New Roman"/>
                <a:cs typeface="Times New Roman"/>
              </a:rPr>
              <a:t>enough </a:t>
            </a:r>
            <a:r>
              <a:rPr sz="2400" dirty="0">
                <a:latin typeface="Times New Roman"/>
                <a:cs typeface="Times New Roman"/>
              </a:rPr>
              <a:t>to begin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writing</a:t>
            </a:r>
            <a:endParaRPr sz="2400">
              <a:latin typeface="Times New Roman"/>
              <a:cs typeface="Times New Roman"/>
            </a:endParaRPr>
          </a:p>
          <a:p>
            <a:pPr marL="756197"/>
            <a:r>
              <a:rPr sz="2400" spc="-5" dirty="0">
                <a:latin typeface="Times New Roman"/>
                <a:cs typeface="Times New Roman"/>
              </a:rPr>
              <a:t>programs, </a:t>
            </a:r>
            <a:r>
              <a:rPr sz="2400" dirty="0">
                <a:latin typeface="Times New Roman"/>
                <a:cs typeface="Times New Roman"/>
              </a:rPr>
              <a:t>the details can be filled in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later.</a:t>
            </a:r>
            <a:endParaRPr sz="2400">
              <a:latin typeface="Times New Roman"/>
              <a:cs typeface="Times New Roman"/>
            </a:endParaRPr>
          </a:p>
          <a:p>
            <a:pPr marL="355559" indent="-342860">
              <a:spcBef>
                <a:spcPts val="57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Myth(2)</a:t>
            </a:r>
            <a:endParaRPr sz="2400">
              <a:latin typeface="Times New Roman"/>
              <a:cs typeface="Times New Roman"/>
            </a:endParaRPr>
          </a:p>
          <a:p>
            <a:pPr marL="756197" lvl="1" indent="-286351">
              <a:spcBef>
                <a:spcPts val="575"/>
              </a:spcBef>
              <a:buFont typeface="Arial"/>
              <a:buChar char="–"/>
              <a:tabLst>
                <a:tab pos="756831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is </a:t>
            </a:r>
            <a:r>
              <a:rPr sz="2400" dirty="0">
                <a:latin typeface="Times New Roman"/>
                <a:cs typeface="Times New Roman"/>
              </a:rPr>
              <a:t>easy to change </a:t>
            </a:r>
            <a:r>
              <a:rPr sz="2400" spc="-5" dirty="0">
                <a:latin typeface="Times New Roman"/>
                <a:cs typeface="Times New Roman"/>
              </a:rPr>
              <a:t>because software is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flexible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833" y="496646"/>
            <a:ext cx="4180204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lang="en-US" spc="-114" dirty="0" smtClean="0">
                <a:solidFill>
                  <a:srgbClr val="C00000"/>
                </a:solidFill>
              </a:rPr>
              <a:t>Developer’s </a:t>
            </a:r>
            <a:r>
              <a:rPr spc="-275" smtClean="0">
                <a:solidFill>
                  <a:srgbClr val="C00000"/>
                </a:solidFill>
              </a:rPr>
              <a:t> </a:t>
            </a:r>
            <a:r>
              <a:rPr spc="-85" dirty="0">
                <a:solidFill>
                  <a:srgbClr val="C00000"/>
                </a:solidFill>
              </a:rPr>
              <a:t>Myths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7950200" cy="4687812"/>
          </a:xfrm>
          <a:prstGeom prst="rect">
            <a:avLst/>
          </a:prstGeom>
        </p:spPr>
        <p:txBody>
          <a:bodyPr vert="horz" wrap="square" lIns="0" tIns="85715" rIns="0" bIns="0" rtlCol="0">
            <a:spAutoFit/>
          </a:bodyPr>
          <a:lstStyle/>
          <a:p>
            <a:pPr marL="355559" indent="-342860">
              <a:spcBef>
                <a:spcPts val="67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Myth(1)</a:t>
            </a:r>
            <a:endParaRPr sz="2400">
              <a:latin typeface="Times New Roman"/>
              <a:cs typeface="Times New Roman"/>
            </a:endParaRPr>
          </a:p>
          <a:p>
            <a:pPr marL="756197" lvl="1" indent="-286351">
              <a:spcBef>
                <a:spcPts val="580"/>
              </a:spcBef>
              <a:buFont typeface="Arial"/>
              <a:buChar char="–"/>
              <a:tabLst>
                <a:tab pos="756831" algn="l"/>
              </a:tabLst>
            </a:pPr>
            <a:r>
              <a:rPr sz="2400" spc="-5" dirty="0">
                <a:latin typeface="Times New Roman"/>
                <a:cs typeface="Times New Roman"/>
              </a:rPr>
              <a:t>Once </a:t>
            </a:r>
            <a:r>
              <a:rPr sz="2400" dirty="0">
                <a:latin typeface="Times New Roman"/>
                <a:cs typeface="Times New Roman"/>
              </a:rPr>
              <a:t>the program is written, the job has been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done.</a:t>
            </a:r>
            <a:endParaRPr sz="2400">
              <a:latin typeface="Times New Roman"/>
              <a:cs typeface="Times New Roman"/>
            </a:endParaRPr>
          </a:p>
          <a:p>
            <a:pPr marL="355559" indent="-342860">
              <a:spcBef>
                <a:spcPts val="57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Myth(2)</a:t>
            </a:r>
            <a:endParaRPr sz="2400">
              <a:latin typeface="Times New Roman"/>
              <a:cs typeface="Times New Roman"/>
            </a:endParaRPr>
          </a:p>
          <a:p>
            <a:pPr marL="756197" marR="157461" lvl="1" indent="-286351">
              <a:spcBef>
                <a:spcPts val="575"/>
              </a:spcBef>
              <a:buFont typeface="Arial"/>
              <a:buChar char="–"/>
              <a:tabLst>
                <a:tab pos="756831" algn="l"/>
              </a:tabLst>
            </a:pPr>
            <a:r>
              <a:rPr sz="2400" dirty="0">
                <a:latin typeface="Times New Roman"/>
                <a:cs typeface="Times New Roman"/>
              </a:rPr>
              <a:t>Until the program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running,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assessing 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quality.</a:t>
            </a:r>
            <a:endParaRPr sz="2400">
              <a:latin typeface="Times New Roman"/>
              <a:cs typeface="Times New Roman"/>
            </a:endParaRPr>
          </a:p>
          <a:p>
            <a:pPr marL="355559" indent="-342860">
              <a:spcBef>
                <a:spcPts val="58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Myth(3)</a:t>
            </a:r>
            <a:endParaRPr sz="2400">
              <a:latin typeface="Times New Roman"/>
              <a:cs typeface="Times New Roman"/>
            </a:endParaRPr>
          </a:p>
          <a:p>
            <a:pPr marL="756197" lvl="1" indent="-286351">
              <a:spcBef>
                <a:spcPts val="575"/>
              </a:spcBef>
              <a:buFont typeface="Arial"/>
              <a:buChar char="–"/>
              <a:tabLst>
                <a:tab pos="756831" algn="l"/>
              </a:tabLst>
            </a:pPr>
            <a:r>
              <a:rPr sz="2400" dirty="0">
                <a:latin typeface="Times New Roman"/>
                <a:cs typeface="Times New Roman"/>
              </a:rPr>
              <a:t>The only deliverable work product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working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355559" indent="-342860">
              <a:spcBef>
                <a:spcPts val="57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Myth(4)</a:t>
            </a:r>
            <a:endParaRPr sz="2400">
              <a:latin typeface="Times New Roman"/>
              <a:cs typeface="Times New Roman"/>
            </a:endParaRPr>
          </a:p>
          <a:p>
            <a:pPr marL="756197" marR="5079" lvl="1" indent="-286351">
              <a:spcBef>
                <a:spcPts val="580"/>
              </a:spcBef>
              <a:buFont typeface="Arial"/>
              <a:buChar char="–"/>
              <a:tabLst>
                <a:tab pos="756831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Engineering creates </a:t>
            </a:r>
            <a:r>
              <a:rPr sz="2400" spc="-5" dirty="0">
                <a:latin typeface="Times New Roman"/>
                <a:cs typeface="Times New Roman"/>
              </a:rPr>
              <a:t>voluminous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unnecessary  </a:t>
            </a:r>
            <a:r>
              <a:rPr sz="2400" spc="-5" dirty="0">
                <a:latin typeface="Times New Roman"/>
                <a:cs typeface="Times New Roman"/>
              </a:rPr>
              <a:t>documentation </a:t>
            </a:r>
            <a:r>
              <a:rPr sz="2400" dirty="0">
                <a:latin typeface="Times New Roman"/>
                <a:cs typeface="Times New Roman"/>
              </a:rPr>
              <a:t>and invariably </a:t>
            </a:r>
            <a:r>
              <a:rPr sz="2400" spc="-5" dirty="0">
                <a:latin typeface="Times New Roman"/>
                <a:cs typeface="Times New Roman"/>
              </a:rPr>
              <a:t>slows </a:t>
            </a:r>
            <a:r>
              <a:rPr sz="2400" dirty="0">
                <a:latin typeface="Times New Roman"/>
                <a:cs typeface="Times New Roman"/>
              </a:rPr>
              <a:t>down </a:t>
            </a:r>
            <a:r>
              <a:rPr sz="2400" spc="-5" dirty="0">
                <a:latin typeface="Times New Roman"/>
                <a:cs typeface="Times New Roman"/>
              </a:rPr>
              <a:t>software  development.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685800"/>
            <a:ext cx="5943599" cy="62648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-144">
                <a:solidFill>
                  <a:srgbClr val="C00000"/>
                </a:solidFill>
              </a:rPr>
              <a:t>Software</a:t>
            </a:r>
            <a:r>
              <a:rPr spc="-139">
                <a:solidFill>
                  <a:srgbClr val="C00000"/>
                </a:solidFill>
              </a:rPr>
              <a:t> </a:t>
            </a:r>
            <a:r>
              <a:rPr spc="-238" smtClean="0">
                <a:solidFill>
                  <a:srgbClr val="C00000"/>
                </a:solidFill>
              </a:rPr>
              <a:t>Characteristics</a:t>
            </a:r>
            <a:endParaRPr spc="-238" dirty="0"/>
          </a:p>
        </p:txBody>
      </p:sp>
      <p:sp>
        <p:nvSpPr>
          <p:cNvPr id="3" name="object 3"/>
          <p:cNvSpPr txBox="1"/>
          <p:nvPr/>
        </p:nvSpPr>
        <p:spPr>
          <a:xfrm>
            <a:off x="902848" y="1969545"/>
            <a:ext cx="6793352" cy="9297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6799" indent="-215402">
              <a:spcBef>
                <a:spcPts val="90"/>
              </a:spcBef>
              <a:buSzPct val="95833"/>
              <a:buFont typeface="DejaVu Sans"/>
              <a:buChar char="✓"/>
              <a:tabLst>
                <a:tab pos="227370" algn="l"/>
              </a:tabLst>
            </a:pP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Software 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does not </a:t>
            </a:r>
            <a:r>
              <a:rPr sz="2200" spc="-4">
                <a:solidFill>
                  <a:srgbClr val="990000"/>
                </a:solidFill>
                <a:latin typeface="Times New Roman"/>
                <a:cs typeface="Times New Roman"/>
              </a:rPr>
              <a:t>wear</a:t>
            </a:r>
            <a:r>
              <a:rPr sz="2200" spc="-67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200" smtClean="0">
                <a:solidFill>
                  <a:srgbClr val="990000"/>
                </a:solidFill>
                <a:latin typeface="Times New Roman"/>
                <a:cs typeface="Times New Roman"/>
              </a:rPr>
              <a:t>out</a:t>
            </a:r>
            <a:r>
              <a:rPr lang="en-US" sz="2200" dirty="0" smtClean="0">
                <a:solidFill>
                  <a:srgbClr val="990000"/>
                </a:solidFill>
                <a:latin typeface="Times New Roman"/>
                <a:cs typeface="Times New Roman"/>
              </a:rPr>
              <a:t>                 </a:t>
            </a:r>
          </a:p>
          <a:p>
            <a:pPr marL="226799" indent="-215402">
              <a:spcBef>
                <a:spcPts val="90"/>
              </a:spcBef>
              <a:buSzPct val="95833"/>
              <a:tabLst>
                <a:tab pos="22737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                                        </a:t>
            </a:r>
          </a:p>
          <a:p>
            <a:pPr marL="226799" indent="-215402">
              <a:spcBef>
                <a:spcPts val="90"/>
              </a:spcBef>
              <a:buSzPct val="95833"/>
              <a:tabLst>
                <a:tab pos="227370" algn="l"/>
              </a:tabLst>
            </a:pPr>
            <a:r>
              <a:rPr lang="en-US" sz="1600" b="1" dirty="0" smtClean="0">
                <a:latin typeface="Times New Roman"/>
                <a:cs typeface="Times New Roman"/>
              </a:rPr>
              <a:t>                                                              (Failure Curve for Hardware)</a:t>
            </a:r>
            <a:endParaRPr sz="1600" b="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2182" y="5849471"/>
            <a:ext cx="1039091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7753" y="2891118"/>
            <a:ext cx="77932" cy="2756647"/>
          </a:xfrm>
          <a:custGeom>
            <a:avLst/>
            <a:gdLst/>
            <a:ahLst/>
            <a:cxnLst/>
            <a:rect l="l" t="t" r="r" b="b"/>
            <a:pathLst>
              <a:path w="85725" h="3124200">
                <a:moveTo>
                  <a:pt x="85344" y="85344"/>
                </a:moveTo>
                <a:lnTo>
                  <a:pt x="42672" y="0"/>
                </a:lnTo>
                <a:lnTo>
                  <a:pt x="0" y="85344"/>
                </a:lnTo>
                <a:lnTo>
                  <a:pt x="28956" y="85344"/>
                </a:lnTo>
                <a:lnTo>
                  <a:pt x="28956" y="71628"/>
                </a:lnTo>
                <a:lnTo>
                  <a:pt x="56388" y="71628"/>
                </a:lnTo>
                <a:lnTo>
                  <a:pt x="56388" y="85344"/>
                </a:lnTo>
                <a:lnTo>
                  <a:pt x="85344" y="85344"/>
                </a:lnTo>
                <a:close/>
              </a:path>
              <a:path w="85725" h="3124200">
                <a:moveTo>
                  <a:pt x="56388" y="85344"/>
                </a:moveTo>
                <a:lnTo>
                  <a:pt x="56388" y="71628"/>
                </a:lnTo>
                <a:lnTo>
                  <a:pt x="28956" y="71628"/>
                </a:lnTo>
                <a:lnTo>
                  <a:pt x="28956" y="85344"/>
                </a:lnTo>
                <a:lnTo>
                  <a:pt x="56388" y="85344"/>
                </a:lnTo>
                <a:close/>
              </a:path>
              <a:path w="85725" h="3124200">
                <a:moveTo>
                  <a:pt x="56388" y="3124200"/>
                </a:moveTo>
                <a:lnTo>
                  <a:pt x="56388" y="85344"/>
                </a:lnTo>
                <a:lnTo>
                  <a:pt x="28956" y="85344"/>
                </a:lnTo>
                <a:lnTo>
                  <a:pt x="28956" y="3124200"/>
                </a:lnTo>
                <a:lnTo>
                  <a:pt x="56388" y="312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5" y="5596666"/>
            <a:ext cx="3671455" cy="100853"/>
          </a:xfrm>
          <a:custGeom>
            <a:avLst/>
            <a:gdLst/>
            <a:ahLst/>
            <a:cxnLst/>
            <a:rect l="l" t="t" r="r" b="b"/>
            <a:pathLst>
              <a:path w="4038600" h="114300">
                <a:moveTo>
                  <a:pt x="3942588" y="76200"/>
                </a:moveTo>
                <a:lnTo>
                  <a:pt x="3942588" y="38100"/>
                </a:lnTo>
                <a:lnTo>
                  <a:pt x="0" y="38100"/>
                </a:lnTo>
                <a:lnTo>
                  <a:pt x="0" y="76200"/>
                </a:lnTo>
                <a:lnTo>
                  <a:pt x="3942588" y="76200"/>
                </a:lnTo>
                <a:close/>
              </a:path>
              <a:path w="4038600" h="114300">
                <a:moveTo>
                  <a:pt x="4038600" y="57912"/>
                </a:moveTo>
                <a:lnTo>
                  <a:pt x="3924300" y="0"/>
                </a:lnTo>
                <a:lnTo>
                  <a:pt x="3924300" y="38100"/>
                </a:lnTo>
                <a:lnTo>
                  <a:pt x="3942588" y="38100"/>
                </a:lnTo>
                <a:lnTo>
                  <a:pt x="3942588" y="105277"/>
                </a:lnTo>
                <a:lnTo>
                  <a:pt x="4038600" y="57912"/>
                </a:lnTo>
                <a:close/>
              </a:path>
              <a:path w="4038600" h="114300">
                <a:moveTo>
                  <a:pt x="3942588" y="105277"/>
                </a:moveTo>
                <a:lnTo>
                  <a:pt x="3942588" y="76200"/>
                </a:lnTo>
                <a:lnTo>
                  <a:pt x="3924300" y="76200"/>
                </a:lnTo>
                <a:lnTo>
                  <a:pt x="3924300" y="114300"/>
                </a:lnTo>
                <a:lnTo>
                  <a:pt x="3942588" y="105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5091" y="3630706"/>
            <a:ext cx="3532909" cy="1746997"/>
          </a:xfrm>
          <a:custGeom>
            <a:avLst/>
            <a:gdLst/>
            <a:ahLst/>
            <a:cxnLst/>
            <a:rect l="l" t="t" r="r" b="b"/>
            <a:pathLst>
              <a:path w="3886200" h="1979929">
                <a:moveTo>
                  <a:pt x="0" y="0"/>
                </a:moveTo>
                <a:lnTo>
                  <a:pt x="10150" y="53742"/>
                </a:lnTo>
                <a:lnTo>
                  <a:pt x="20325" y="107446"/>
                </a:lnTo>
                <a:lnTo>
                  <a:pt x="30556" y="161074"/>
                </a:lnTo>
                <a:lnTo>
                  <a:pt x="40875" y="214586"/>
                </a:lnTo>
                <a:lnTo>
                  <a:pt x="51311" y="267945"/>
                </a:lnTo>
                <a:lnTo>
                  <a:pt x="61895" y="321112"/>
                </a:lnTo>
                <a:lnTo>
                  <a:pt x="72659" y="374050"/>
                </a:lnTo>
                <a:lnTo>
                  <a:pt x="83633" y="426719"/>
                </a:lnTo>
                <a:lnTo>
                  <a:pt x="94847" y="479081"/>
                </a:lnTo>
                <a:lnTo>
                  <a:pt x="106334" y="531098"/>
                </a:lnTo>
                <a:lnTo>
                  <a:pt x="118122" y="582731"/>
                </a:lnTo>
                <a:lnTo>
                  <a:pt x="130244" y="633943"/>
                </a:lnTo>
                <a:lnTo>
                  <a:pt x="142729" y="684695"/>
                </a:lnTo>
                <a:lnTo>
                  <a:pt x="155610" y="734948"/>
                </a:lnTo>
                <a:lnTo>
                  <a:pt x="168916" y="784665"/>
                </a:lnTo>
                <a:lnTo>
                  <a:pt x="182678" y="833806"/>
                </a:lnTo>
                <a:lnTo>
                  <a:pt x="196927" y="882334"/>
                </a:lnTo>
                <a:lnTo>
                  <a:pt x="211694" y="930210"/>
                </a:lnTo>
                <a:lnTo>
                  <a:pt x="227009" y="977396"/>
                </a:lnTo>
                <a:lnTo>
                  <a:pt x="242904" y="1023853"/>
                </a:lnTo>
                <a:lnTo>
                  <a:pt x="259409" y="1069544"/>
                </a:lnTo>
                <a:lnTo>
                  <a:pt x="276555" y="1114429"/>
                </a:lnTo>
                <a:lnTo>
                  <a:pt x="294373" y="1158471"/>
                </a:lnTo>
                <a:lnTo>
                  <a:pt x="312893" y="1201631"/>
                </a:lnTo>
                <a:lnTo>
                  <a:pt x="332147" y="1243871"/>
                </a:lnTo>
                <a:lnTo>
                  <a:pt x="352164" y="1285152"/>
                </a:lnTo>
                <a:lnTo>
                  <a:pt x="372977" y="1325436"/>
                </a:lnTo>
                <a:lnTo>
                  <a:pt x="394615" y="1364685"/>
                </a:lnTo>
                <a:lnTo>
                  <a:pt x="417110" y="1402860"/>
                </a:lnTo>
                <a:lnTo>
                  <a:pt x="440491" y="1439924"/>
                </a:lnTo>
                <a:lnTo>
                  <a:pt x="464791" y="1475837"/>
                </a:lnTo>
                <a:lnTo>
                  <a:pt x="490039" y="1510561"/>
                </a:lnTo>
                <a:lnTo>
                  <a:pt x="516267" y="1544059"/>
                </a:lnTo>
                <a:lnTo>
                  <a:pt x="543506" y="1576291"/>
                </a:lnTo>
                <a:lnTo>
                  <a:pt x="571785" y="1607220"/>
                </a:lnTo>
                <a:lnTo>
                  <a:pt x="601136" y="1636806"/>
                </a:lnTo>
                <a:lnTo>
                  <a:pt x="631590" y="1665013"/>
                </a:lnTo>
                <a:lnTo>
                  <a:pt x="663177" y="1691800"/>
                </a:lnTo>
                <a:lnTo>
                  <a:pt x="695929" y="1717131"/>
                </a:lnTo>
                <a:lnTo>
                  <a:pt x="729875" y="1740966"/>
                </a:lnTo>
                <a:lnTo>
                  <a:pt x="765047" y="1763267"/>
                </a:lnTo>
                <a:lnTo>
                  <a:pt x="832353" y="1799907"/>
                </a:lnTo>
                <a:lnTo>
                  <a:pt x="868656" y="1816935"/>
                </a:lnTo>
                <a:lnTo>
                  <a:pt x="906619" y="1833104"/>
                </a:lnTo>
                <a:lnTo>
                  <a:pt x="946160" y="1848418"/>
                </a:lnTo>
                <a:lnTo>
                  <a:pt x="987199" y="1862877"/>
                </a:lnTo>
                <a:lnTo>
                  <a:pt x="1029655" y="1876483"/>
                </a:lnTo>
                <a:lnTo>
                  <a:pt x="1073448" y="1889239"/>
                </a:lnTo>
                <a:lnTo>
                  <a:pt x="1118496" y="1901147"/>
                </a:lnTo>
                <a:lnTo>
                  <a:pt x="1164720" y="1912208"/>
                </a:lnTo>
                <a:lnTo>
                  <a:pt x="1212038" y="1922424"/>
                </a:lnTo>
                <a:lnTo>
                  <a:pt x="1260370" y="1931798"/>
                </a:lnTo>
                <a:lnTo>
                  <a:pt x="1309635" y="1940332"/>
                </a:lnTo>
                <a:lnTo>
                  <a:pt x="1359752" y="1948026"/>
                </a:lnTo>
                <a:lnTo>
                  <a:pt x="1410641" y="1954884"/>
                </a:lnTo>
                <a:lnTo>
                  <a:pt x="1462221" y="1960908"/>
                </a:lnTo>
                <a:lnTo>
                  <a:pt x="1514411" y="1966098"/>
                </a:lnTo>
                <a:lnTo>
                  <a:pt x="1567131" y="1970458"/>
                </a:lnTo>
                <a:lnTo>
                  <a:pt x="1620299" y="1973989"/>
                </a:lnTo>
                <a:lnTo>
                  <a:pt x="1673836" y="1976694"/>
                </a:lnTo>
                <a:lnTo>
                  <a:pt x="1727660" y="1978573"/>
                </a:lnTo>
                <a:lnTo>
                  <a:pt x="1781691" y="1979630"/>
                </a:lnTo>
                <a:lnTo>
                  <a:pt x="1835848" y="1979866"/>
                </a:lnTo>
                <a:lnTo>
                  <a:pt x="1890050" y="1979283"/>
                </a:lnTo>
                <a:lnTo>
                  <a:pt x="1944217" y="1977883"/>
                </a:lnTo>
                <a:lnTo>
                  <a:pt x="1998268" y="1975668"/>
                </a:lnTo>
                <a:lnTo>
                  <a:pt x="2052123" y="1972640"/>
                </a:lnTo>
                <a:lnTo>
                  <a:pt x="2105699" y="1968801"/>
                </a:lnTo>
                <a:lnTo>
                  <a:pt x="2158918" y="1964153"/>
                </a:lnTo>
                <a:lnTo>
                  <a:pt x="2211698" y="1958698"/>
                </a:lnTo>
                <a:lnTo>
                  <a:pt x="2263959" y="1952438"/>
                </a:lnTo>
                <a:lnTo>
                  <a:pt x="2315619" y="1945375"/>
                </a:lnTo>
                <a:lnTo>
                  <a:pt x="2366598" y="1937511"/>
                </a:lnTo>
                <a:lnTo>
                  <a:pt x="2416816" y="1928847"/>
                </a:lnTo>
                <a:lnTo>
                  <a:pt x="2466192" y="1919386"/>
                </a:lnTo>
                <a:lnTo>
                  <a:pt x="2514644" y="1909130"/>
                </a:lnTo>
                <a:lnTo>
                  <a:pt x="2562093" y="1898081"/>
                </a:lnTo>
                <a:lnTo>
                  <a:pt x="2608457" y="1886241"/>
                </a:lnTo>
                <a:lnTo>
                  <a:pt x="2653657" y="1873611"/>
                </a:lnTo>
                <a:lnTo>
                  <a:pt x="2697610" y="1860194"/>
                </a:lnTo>
                <a:lnTo>
                  <a:pt x="2740237" y="1845991"/>
                </a:lnTo>
                <a:lnTo>
                  <a:pt x="2781457" y="1831005"/>
                </a:lnTo>
                <a:lnTo>
                  <a:pt x="2821189" y="1815238"/>
                </a:lnTo>
                <a:lnTo>
                  <a:pt x="2859353" y="1798691"/>
                </a:lnTo>
                <a:lnTo>
                  <a:pt x="2895867" y="1781367"/>
                </a:lnTo>
                <a:lnTo>
                  <a:pt x="2930651" y="1763267"/>
                </a:lnTo>
                <a:lnTo>
                  <a:pt x="2968262" y="1741126"/>
                </a:lnTo>
                <a:lnTo>
                  <a:pt x="3005049" y="1716062"/>
                </a:lnTo>
                <a:lnTo>
                  <a:pt x="3041021" y="1688227"/>
                </a:lnTo>
                <a:lnTo>
                  <a:pt x="3076185" y="1657770"/>
                </a:lnTo>
                <a:lnTo>
                  <a:pt x="3110551" y="1624844"/>
                </a:lnTo>
                <a:lnTo>
                  <a:pt x="3144126" y="1589599"/>
                </a:lnTo>
                <a:lnTo>
                  <a:pt x="3176918" y="1552185"/>
                </a:lnTo>
                <a:lnTo>
                  <a:pt x="3208938" y="1512754"/>
                </a:lnTo>
                <a:lnTo>
                  <a:pt x="3240191" y="1471456"/>
                </a:lnTo>
                <a:lnTo>
                  <a:pt x="3270688" y="1428442"/>
                </a:lnTo>
                <a:lnTo>
                  <a:pt x="3300436" y="1383864"/>
                </a:lnTo>
                <a:lnTo>
                  <a:pt x="3329444" y="1337871"/>
                </a:lnTo>
                <a:lnTo>
                  <a:pt x="3357719" y="1290616"/>
                </a:lnTo>
                <a:lnTo>
                  <a:pt x="3385272" y="1242248"/>
                </a:lnTo>
                <a:lnTo>
                  <a:pt x="3412108" y="1192918"/>
                </a:lnTo>
                <a:lnTo>
                  <a:pt x="3438238" y="1142778"/>
                </a:lnTo>
                <a:lnTo>
                  <a:pt x="3463670" y="1091978"/>
                </a:lnTo>
                <a:lnTo>
                  <a:pt x="3488411" y="1040670"/>
                </a:lnTo>
                <a:lnTo>
                  <a:pt x="3512471" y="989003"/>
                </a:lnTo>
                <a:lnTo>
                  <a:pt x="3535857" y="937129"/>
                </a:lnTo>
                <a:lnTo>
                  <a:pt x="3558578" y="885198"/>
                </a:lnTo>
                <a:lnTo>
                  <a:pt x="3580642" y="833362"/>
                </a:lnTo>
                <a:lnTo>
                  <a:pt x="3602058" y="781771"/>
                </a:lnTo>
                <a:lnTo>
                  <a:pt x="3622834" y="730577"/>
                </a:lnTo>
                <a:lnTo>
                  <a:pt x="3642978" y="679929"/>
                </a:lnTo>
                <a:lnTo>
                  <a:pt x="3662499" y="629979"/>
                </a:lnTo>
                <a:lnTo>
                  <a:pt x="3681405" y="580878"/>
                </a:lnTo>
                <a:lnTo>
                  <a:pt x="3699704" y="532777"/>
                </a:lnTo>
                <a:lnTo>
                  <a:pt x="3717405" y="485826"/>
                </a:lnTo>
                <a:lnTo>
                  <a:pt x="3734516" y="440176"/>
                </a:lnTo>
                <a:lnTo>
                  <a:pt x="3751046" y="395979"/>
                </a:lnTo>
                <a:lnTo>
                  <a:pt x="3767003" y="353384"/>
                </a:lnTo>
                <a:lnTo>
                  <a:pt x="3782394" y="312543"/>
                </a:lnTo>
                <a:lnTo>
                  <a:pt x="3797230" y="273607"/>
                </a:lnTo>
                <a:lnTo>
                  <a:pt x="3811517" y="236726"/>
                </a:lnTo>
                <a:lnTo>
                  <a:pt x="3838481" y="169735"/>
                </a:lnTo>
                <a:lnTo>
                  <a:pt x="3863353" y="112776"/>
                </a:lnTo>
                <a:lnTo>
                  <a:pt x="3875025" y="88435"/>
                </a:lnTo>
                <a:lnTo>
                  <a:pt x="3886199" y="67055"/>
                </a:lnTo>
              </a:path>
            </a:pathLst>
          </a:custGeom>
          <a:ln w="571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3294530"/>
            <a:ext cx="0" cy="2353235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69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9273" y="3294530"/>
            <a:ext cx="0" cy="2353235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69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86546" y="3462618"/>
            <a:ext cx="692727" cy="67235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9436" y="67818"/>
                </a:lnTo>
                <a:lnTo>
                  <a:pt x="59436" y="35052"/>
                </a:lnTo>
                <a:lnTo>
                  <a:pt x="64008" y="33528"/>
                </a:lnTo>
                <a:lnTo>
                  <a:pt x="76200" y="33528"/>
                </a:lnTo>
                <a:close/>
              </a:path>
              <a:path w="762000" h="76200">
                <a:moveTo>
                  <a:pt x="702564" y="41148"/>
                </a:moveTo>
                <a:lnTo>
                  <a:pt x="702564" y="35052"/>
                </a:lnTo>
                <a:lnTo>
                  <a:pt x="697992" y="33528"/>
                </a:lnTo>
                <a:lnTo>
                  <a:pt x="64008" y="33528"/>
                </a:lnTo>
                <a:lnTo>
                  <a:pt x="59436" y="35052"/>
                </a:lnTo>
                <a:lnTo>
                  <a:pt x="59436" y="41148"/>
                </a:lnTo>
                <a:lnTo>
                  <a:pt x="64008" y="42672"/>
                </a:lnTo>
                <a:lnTo>
                  <a:pt x="697992" y="42672"/>
                </a:lnTo>
                <a:lnTo>
                  <a:pt x="702564" y="41148"/>
                </a:lnTo>
                <a:close/>
              </a:path>
              <a:path w="762000" h="76200">
                <a:moveTo>
                  <a:pt x="76200" y="76200"/>
                </a:moveTo>
                <a:lnTo>
                  <a:pt x="76200" y="42672"/>
                </a:lnTo>
                <a:lnTo>
                  <a:pt x="64008" y="42672"/>
                </a:lnTo>
                <a:lnTo>
                  <a:pt x="59436" y="41148"/>
                </a:lnTo>
                <a:lnTo>
                  <a:pt x="59436" y="67818"/>
                </a:lnTo>
                <a:lnTo>
                  <a:pt x="76200" y="76200"/>
                </a:lnTo>
                <a:close/>
              </a:path>
              <a:path w="762000" h="76200">
                <a:moveTo>
                  <a:pt x="762000" y="38100"/>
                </a:moveTo>
                <a:lnTo>
                  <a:pt x="685800" y="0"/>
                </a:lnTo>
                <a:lnTo>
                  <a:pt x="685800" y="33528"/>
                </a:lnTo>
                <a:lnTo>
                  <a:pt x="697992" y="33528"/>
                </a:lnTo>
                <a:lnTo>
                  <a:pt x="702564" y="35052"/>
                </a:lnTo>
                <a:lnTo>
                  <a:pt x="702564" y="67818"/>
                </a:lnTo>
                <a:lnTo>
                  <a:pt x="762000" y="38100"/>
                </a:lnTo>
                <a:close/>
              </a:path>
              <a:path w="762000" h="76200">
                <a:moveTo>
                  <a:pt x="702564" y="67818"/>
                </a:moveTo>
                <a:lnTo>
                  <a:pt x="702564" y="41148"/>
                </a:lnTo>
                <a:lnTo>
                  <a:pt x="697992" y="42672"/>
                </a:lnTo>
                <a:lnTo>
                  <a:pt x="685800" y="42672"/>
                </a:lnTo>
                <a:lnTo>
                  <a:pt x="685800" y="76200"/>
                </a:lnTo>
                <a:lnTo>
                  <a:pt x="702564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6935" y="3731559"/>
            <a:ext cx="489527" cy="67235"/>
          </a:xfrm>
          <a:custGeom>
            <a:avLst/>
            <a:gdLst/>
            <a:ahLst/>
            <a:cxnLst/>
            <a:rect l="l" t="t" r="r" b="b"/>
            <a:pathLst>
              <a:path w="538479" h="76200">
                <a:moveTo>
                  <a:pt x="478536" y="41148"/>
                </a:moveTo>
                <a:lnTo>
                  <a:pt x="478536" y="35052"/>
                </a:lnTo>
                <a:lnTo>
                  <a:pt x="4739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73964" y="42672"/>
                </a:lnTo>
                <a:lnTo>
                  <a:pt x="478536" y="41148"/>
                </a:lnTo>
                <a:close/>
              </a:path>
              <a:path w="538479" h="76200">
                <a:moveTo>
                  <a:pt x="537972" y="38100"/>
                </a:moveTo>
                <a:lnTo>
                  <a:pt x="461772" y="0"/>
                </a:lnTo>
                <a:lnTo>
                  <a:pt x="461772" y="33528"/>
                </a:lnTo>
                <a:lnTo>
                  <a:pt x="473964" y="33528"/>
                </a:lnTo>
                <a:lnTo>
                  <a:pt x="478536" y="35052"/>
                </a:lnTo>
                <a:lnTo>
                  <a:pt x="478536" y="67818"/>
                </a:lnTo>
                <a:lnTo>
                  <a:pt x="537972" y="38100"/>
                </a:lnTo>
                <a:close/>
              </a:path>
              <a:path w="538479" h="76200">
                <a:moveTo>
                  <a:pt x="478536" y="67818"/>
                </a:moveTo>
                <a:lnTo>
                  <a:pt x="478536" y="41148"/>
                </a:lnTo>
                <a:lnTo>
                  <a:pt x="473964" y="42672"/>
                </a:lnTo>
                <a:lnTo>
                  <a:pt x="461772" y="42672"/>
                </a:lnTo>
                <a:lnTo>
                  <a:pt x="461772" y="76200"/>
                </a:lnTo>
                <a:lnTo>
                  <a:pt x="4785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9273" y="3731559"/>
            <a:ext cx="558800" cy="67235"/>
          </a:xfrm>
          <a:custGeom>
            <a:avLst/>
            <a:gdLst/>
            <a:ahLst/>
            <a:cxnLst/>
            <a:rect l="l" t="t" r="r" b="b"/>
            <a:pathLst>
              <a:path w="614679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9436" y="67818"/>
                </a:lnTo>
                <a:lnTo>
                  <a:pt x="59436" y="35052"/>
                </a:lnTo>
                <a:lnTo>
                  <a:pt x="64008" y="33528"/>
                </a:lnTo>
                <a:lnTo>
                  <a:pt x="76200" y="33528"/>
                </a:lnTo>
                <a:close/>
              </a:path>
              <a:path w="614679" h="76200">
                <a:moveTo>
                  <a:pt x="614172" y="38100"/>
                </a:moveTo>
                <a:lnTo>
                  <a:pt x="612648" y="35052"/>
                </a:lnTo>
                <a:lnTo>
                  <a:pt x="609600" y="33528"/>
                </a:lnTo>
                <a:lnTo>
                  <a:pt x="64008" y="33528"/>
                </a:lnTo>
                <a:lnTo>
                  <a:pt x="59436" y="35052"/>
                </a:lnTo>
                <a:lnTo>
                  <a:pt x="59436" y="41148"/>
                </a:lnTo>
                <a:lnTo>
                  <a:pt x="64008" y="42672"/>
                </a:lnTo>
                <a:lnTo>
                  <a:pt x="609600" y="42672"/>
                </a:lnTo>
                <a:lnTo>
                  <a:pt x="612648" y="41148"/>
                </a:lnTo>
                <a:lnTo>
                  <a:pt x="614172" y="38100"/>
                </a:lnTo>
                <a:close/>
              </a:path>
              <a:path w="614679" h="76200">
                <a:moveTo>
                  <a:pt x="76200" y="76200"/>
                </a:moveTo>
                <a:lnTo>
                  <a:pt x="76200" y="42672"/>
                </a:lnTo>
                <a:lnTo>
                  <a:pt x="64008" y="42672"/>
                </a:lnTo>
                <a:lnTo>
                  <a:pt x="59436" y="41148"/>
                </a:lnTo>
                <a:lnTo>
                  <a:pt x="59436" y="67818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33454" y="3563471"/>
            <a:ext cx="1108364" cy="470647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0"/>
                </a:moveTo>
                <a:lnTo>
                  <a:pt x="0" y="533399"/>
                </a:lnTo>
                <a:lnTo>
                  <a:pt x="1219199" y="533399"/>
                </a:lnTo>
                <a:lnTo>
                  <a:pt x="1219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52386" y="3509233"/>
            <a:ext cx="1017155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9024" marR="4559" indent="-238197">
              <a:spcBef>
                <a:spcPts val="90"/>
              </a:spcBef>
            </a:pP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Useful</a:t>
            </a:r>
            <a:r>
              <a:rPr b="1" spc="-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spc="-9" dirty="0">
                <a:solidFill>
                  <a:srgbClr val="0000FF"/>
                </a:solidFill>
                <a:latin typeface="Times New Roman"/>
                <a:cs typeface="Times New Roman"/>
              </a:rPr>
              <a:t>life  </a:t>
            </a:r>
            <a:r>
              <a:rPr b="1" spc="-4" dirty="0">
                <a:solidFill>
                  <a:srgbClr val="0000FF"/>
                </a:solidFill>
                <a:latin typeface="Times New Roman"/>
                <a:cs typeface="Times New Roman"/>
              </a:rPr>
              <a:t>phase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7139" y="2967855"/>
            <a:ext cx="953655" cy="65963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84631" marR="4559" indent="-173804">
              <a:lnSpc>
                <a:spcPct val="116500"/>
              </a:lnSpc>
              <a:spcBef>
                <a:spcPts val="90"/>
              </a:spcBef>
            </a:pP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Wear</a:t>
            </a:r>
            <a:r>
              <a:rPr b="1" spc="-8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spc="-4" dirty="0">
                <a:solidFill>
                  <a:srgbClr val="0000FF"/>
                </a:solidFill>
                <a:latin typeface="Times New Roman"/>
                <a:cs typeface="Times New Roman"/>
              </a:rPr>
              <a:t>out  phase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3846" y="2769645"/>
            <a:ext cx="807605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9098" marR="4559" indent="-108271">
              <a:spcBef>
                <a:spcPts val="90"/>
              </a:spcBef>
            </a:pPr>
            <a:r>
              <a:rPr b="1" spc="-4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b="1" smtClean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b="1" spc="-4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b="1" smtClean="0">
                <a:solidFill>
                  <a:srgbClr val="0000FF"/>
                </a:solidFill>
                <a:latin typeface="Times New Roman"/>
                <a:cs typeface="Times New Roman"/>
              </a:rPr>
              <a:t>n-</a:t>
            </a:r>
            <a:r>
              <a:rPr b="1" spc="-9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b="1" smtClean="0">
                <a:solidFill>
                  <a:srgbClr val="0000FF"/>
                </a:solidFill>
                <a:latin typeface="Times New Roman"/>
                <a:cs typeface="Times New Roman"/>
              </a:rPr>
              <a:t>n  </a:t>
            </a:r>
            <a:r>
              <a:rPr b="1" spc="-4" dirty="0">
                <a:solidFill>
                  <a:srgbClr val="0000FF"/>
                </a:solidFill>
                <a:latin typeface="Times New Roman"/>
                <a:cs typeface="Times New Roman"/>
              </a:rPr>
              <a:t>phase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4600" y="3505200"/>
            <a:ext cx="564257" cy="17923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397">
              <a:lnSpc>
                <a:spcPts val="2158"/>
              </a:lnSpc>
            </a:pPr>
            <a:r>
              <a:rPr sz="2200" spc="-4" dirty="0">
                <a:latin typeface="Times New Roman"/>
                <a:cs typeface="Times New Roman"/>
              </a:rPr>
              <a:t>Failure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Intensity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40727" y="5715000"/>
            <a:ext cx="2493818" cy="336176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0" y="0"/>
                </a:moveTo>
                <a:lnTo>
                  <a:pt x="0" y="380999"/>
                </a:lnTo>
                <a:lnTo>
                  <a:pt x="2743199" y="380999"/>
                </a:lnTo>
                <a:lnTo>
                  <a:pt x="2743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85143" y="5701102"/>
            <a:ext cx="6061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spc="-4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18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29844" y="5815853"/>
            <a:ext cx="1043709" cy="67235"/>
          </a:xfrm>
          <a:custGeom>
            <a:avLst/>
            <a:gdLst/>
            <a:ahLst/>
            <a:cxnLst/>
            <a:rect l="l" t="t" r="r" b="b"/>
            <a:pathLst>
              <a:path w="1148079" h="76200">
                <a:moveTo>
                  <a:pt x="1088136" y="41148"/>
                </a:moveTo>
                <a:lnTo>
                  <a:pt x="1088136" y="35052"/>
                </a:lnTo>
                <a:lnTo>
                  <a:pt x="10835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83564" y="42672"/>
                </a:lnTo>
                <a:lnTo>
                  <a:pt x="1088136" y="41148"/>
                </a:lnTo>
                <a:close/>
              </a:path>
              <a:path w="1148079" h="76200">
                <a:moveTo>
                  <a:pt x="1147572" y="38100"/>
                </a:moveTo>
                <a:lnTo>
                  <a:pt x="1071372" y="0"/>
                </a:lnTo>
                <a:lnTo>
                  <a:pt x="1071372" y="33528"/>
                </a:lnTo>
                <a:lnTo>
                  <a:pt x="1083564" y="33528"/>
                </a:lnTo>
                <a:lnTo>
                  <a:pt x="1088136" y="35052"/>
                </a:lnTo>
                <a:lnTo>
                  <a:pt x="1088136" y="67818"/>
                </a:lnTo>
                <a:lnTo>
                  <a:pt x="1147572" y="38100"/>
                </a:lnTo>
                <a:close/>
              </a:path>
              <a:path w="1148079" h="76200">
                <a:moveTo>
                  <a:pt x="1088136" y="67818"/>
                </a:moveTo>
                <a:lnTo>
                  <a:pt x="1088136" y="41148"/>
                </a:lnTo>
                <a:lnTo>
                  <a:pt x="1083564" y="42672"/>
                </a:lnTo>
                <a:lnTo>
                  <a:pt x="1071372" y="42672"/>
                </a:lnTo>
                <a:lnTo>
                  <a:pt x="1071372" y="76200"/>
                </a:lnTo>
                <a:lnTo>
                  <a:pt x="10881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5545" y="3092824"/>
            <a:ext cx="69273" cy="407894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62279">
                <a:moveTo>
                  <a:pt x="42672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5052" y="59436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462279">
                <a:moveTo>
                  <a:pt x="42672" y="45720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457200"/>
                </a:lnTo>
                <a:lnTo>
                  <a:pt x="35052" y="460248"/>
                </a:lnTo>
                <a:lnTo>
                  <a:pt x="38100" y="461772"/>
                </a:lnTo>
                <a:lnTo>
                  <a:pt x="41148" y="460248"/>
                </a:lnTo>
                <a:lnTo>
                  <a:pt x="4267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0182" y="5311588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1538" y="3214820"/>
            <a:ext cx="4037516" cy="2767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4254" y="700143"/>
            <a:ext cx="4145973" cy="62648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endParaRPr spc="-238" dirty="0"/>
          </a:p>
        </p:txBody>
      </p:sp>
      <p:sp>
        <p:nvSpPr>
          <p:cNvPr id="4" name="object 4"/>
          <p:cNvSpPr txBox="1"/>
          <p:nvPr/>
        </p:nvSpPr>
        <p:spPr>
          <a:xfrm>
            <a:off x="990600" y="1371600"/>
            <a:ext cx="3869459" cy="1512505"/>
          </a:xfrm>
          <a:prstGeom prst="rect">
            <a:avLst/>
          </a:prstGeom>
        </p:spPr>
        <p:txBody>
          <a:bodyPr vert="horz" wrap="square" lIns="0" tIns="161837" rIns="0" bIns="0" rtlCol="0">
            <a:spAutoFit/>
          </a:bodyPr>
          <a:lstStyle/>
          <a:p>
            <a:pPr marL="581246" indent="-569849">
              <a:spcBef>
                <a:spcPts val="1274"/>
              </a:spcBef>
              <a:buFont typeface="DejaVu Sans"/>
              <a:buChar char="✓"/>
              <a:tabLst>
                <a:tab pos="581246" algn="l"/>
                <a:tab pos="581816" algn="l"/>
              </a:tabLst>
            </a:pPr>
            <a:r>
              <a:rPr sz="2200" spc="-4" dirty="0">
                <a:solidFill>
                  <a:srgbClr val="650065"/>
                </a:solidFill>
                <a:latin typeface="Times New Roman"/>
                <a:cs typeface="Times New Roman"/>
              </a:rPr>
              <a:t>Software </a:t>
            </a:r>
            <a:r>
              <a:rPr sz="2200" dirty="0">
                <a:solidFill>
                  <a:srgbClr val="650065"/>
                </a:solidFill>
                <a:latin typeface="Times New Roman"/>
                <a:cs typeface="Times New Roman"/>
              </a:rPr>
              <a:t>is not</a:t>
            </a:r>
            <a:r>
              <a:rPr sz="2200" spc="-54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650065"/>
                </a:solidFill>
                <a:latin typeface="Times New Roman"/>
                <a:cs typeface="Times New Roman"/>
              </a:rPr>
              <a:t>manufactured</a:t>
            </a:r>
            <a:endParaRPr sz="2200">
              <a:latin typeface="Times New Roman"/>
              <a:cs typeface="Times New Roman"/>
            </a:endParaRPr>
          </a:p>
          <a:p>
            <a:pPr marL="623985" indent="-612588">
              <a:spcBef>
                <a:spcPts val="1185"/>
              </a:spcBef>
              <a:buFont typeface="DejaVu Sans"/>
              <a:buChar char="✓"/>
              <a:tabLst>
                <a:tab pos="623985" algn="l"/>
                <a:tab pos="624555" algn="l"/>
              </a:tabLst>
            </a:pP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Reusability </a:t>
            </a:r>
            <a:r>
              <a:rPr sz="2200" dirty="0">
                <a:solidFill>
                  <a:srgbClr val="990000"/>
                </a:solidFill>
                <a:latin typeface="Times New Roman"/>
                <a:cs typeface="Times New Roman"/>
              </a:rPr>
              <a:t>of</a:t>
            </a:r>
            <a:r>
              <a:rPr sz="2200" spc="-31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200" spc="-4" dirty="0">
                <a:solidFill>
                  <a:srgbClr val="990000"/>
                </a:solidFill>
                <a:latin typeface="Times New Roman"/>
                <a:cs typeface="Times New Roman"/>
              </a:rPr>
              <a:t>components</a:t>
            </a:r>
            <a:endParaRPr sz="2200">
              <a:latin typeface="Times New Roman"/>
              <a:cs typeface="Times New Roman"/>
            </a:endParaRPr>
          </a:p>
          <a:p>
            <a:pPr marL="581246" indent="-569849">
              <a:spcBef>
                <a:spcPts val="1185"/>
              </a:spcBef>
              <a:buFont typeface="DejaVu Sans"/>
              <a:buChar char="✓"/>
              <a:tabLst>
                <a:tab pos="581246" algn="l"/>
                <a:tab pos="581816" algn="l"/>
              </a:tabLst>
            </a:pPr>
            <a:r>
              <a:rPr sz="2200" spc="-4" dirty="0">
                <a:solidFill>
                  <a:srgbClr val="000099"/>
                </a:solidFill>
                <a:latin typeface="Times New Roman"/>
                <a:cs typeface="Times New Roman"/>
              </a:rPr>
              <a:t>Software </a:t>
            </a:r>
            <a:r>
              <a:rPr sz="2200" dirty="0">
                <a:solidFill>
                  <a:srgbClr val="000099"/>
                </a:solidFill>
                <a:latin typeface="Times New Roman"/>
                <a:cs typeface="Times New Roman"/>
              </a:rPr>
              <a:t>is</a:t>
            </a:r>
            <a:r>
              <a:rPr sz="2200" spc="-4" dirty="0">
                <a:solidFill>
                  <a:srgbClr val="000099"/>
                </a:solidFill>
                <a:latin typeface="Times New Roman"/>
                <a:cs typeface="Times New Roman"/>
              </a:rPr>
              <a:t> flexible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316" y="6431382"/>
            <a:ext cx="110489" cy="19748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"/>
            <a:ext cx="7718425" cy="5819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8794" y="6378652"/>
            <a:ext cx="4035806" cy="22826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1400" spc="-65" dirty="0">
                <a:solidFill>
                  <a:srgbClr val="4F6128"/>
                </a:solidFill>
                <a:latin typeface="Arial"/>
                <a:cs typeface="Arial"/>
              </a:rPr>
              <a:t>Subject: </a:t>
            </a:r>
            <a:r>
              <a:rPr sz="1400" spc="-55" dirty="0">
                <a:solidFill>
                  <a:srgbClr val="4F6128"/>
                </a:solidFill>
                <a:latin typeface="Arial"/>
                <a:cs typeface="Arial"/>
              </a:rPr>
              <a:t>Software </a:t>
            </a:r>
            <a:r>
              <a:rPr sz="1400" spc="-70" dirty="0">
                <a:solidFill>
                  <a:srgbClr val="4F6128"/>
                </a:solidFill>
                <a:latin typeface="Arial"/>
                <a:cs typeface="Arial"/>
              </a:rPr>
              <a:t>Engineering </a:t>
            </a:r>
            <a:r>
              <a:rPr sz="1400" spc="-75" dirty="0">
                <a:solidFill>
                  <a:srgbClr val="4F6128"/>
                </a:solidFill>
                <a:latin typeface="Arial"/>
                <a:cs typeface="Arial"/>
              </a:rPr>
              <a:t>Subject </a:t>
            </a:r>
            <a:r>
              <a:rPr sz="1400" spc="-95" dirty="0">
                <a:solidFill>
                  <a:srgbClr val="4F6128"/>
                </a:solidFill>
                <a:latin typeface="Arial"/>
                <a:cs typeface="Arial"/>
              </a:rPr>
              <a:t>Code</a:t>
            </a:r>
            <a:r>
              <a:rPr sz="1400" spc="-95">
                <a:solidFill>
                  <a:srgbClr val="4F6128"/>
                </a:solidFill>
                <a:latin typeface="Arial"/>
                <a:cs typeface="Arial"/>
              </a:rPr>
              <a:t>:</a:t>
            </a:r>
            <a:r>
              <a:rPr sz="1400" spc="-10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lang="en-US" sz="1400" spc="-160" dirty="0" smtClean="0">
                <a:solidFill>
                  <a:srgbClr val="4F6128"/>
                </a:solidFill>
                <a:latin typeface="Arial"/>
                <a:cs typeface="Arial"/>
              </a:rPr>
              <a:t>BCSC0009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84617" y="6354378"/>
            <a:ext cx="135890" cy="271848"/>
          </a:xfrm>
          <a:prstGeom prst="rect">
            <a:avLst/>
          </a:prstGeom>
        </p:spPr>
        <p:txBody>
          <a:bodyPr vert="horz" wrap="square" lIns="0" tIns="91458" rIns="0" bIns="0" rtlCol="0">
            <a:spAutoFit/>
          </a:bodyPr>
          <a:lstStyle/>
          <a:p>
            <a:fld id="{81D60167-4931-47E6-BA6A-407CBD079E47}" type="slidenum">
              <a:rPr dirty="0"/>
              <a:pPr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433" y="496646"/>
            <a:ext cx="3724910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b="1" spc="-240" dirty="0">
                <a:solidFill>
                  <a:srgbClr val="C00000"/>
                </a:solidFill>
                <a:latin typeface="Trebuchet MS"/>
                <a:cs typeface="Trebuchet MS"/>
              </a:rPr>
              <a:t>Course</a:t>
            </a:r>
            <a:r>
              <a:rPr b="1" spc="-3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b="1" spc="-250" dirty="0">
                <a:solidFill>
                  <a:srgbClr val="C00000"/>
                </a:solidFill>
                <a:latin typeface="Trebuchet MS"/>
                <a:cs typeface="Trebuchet MS"/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8"/>
            <a:ext cx="8073390" cy="3811940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5559" marR="5079" indent="-342860" algn="just">
              <a:spcBef>
                <a:spcPts val="105"/>
              </a:spcBef>
              <a:buFont typeface="Arial"/>
              <a:buChar char="•"/>
              <a:tabLst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In this course, students will gain a </a:t>
            </a:r>
            <a:r>
              <a:rPr sz="2400" spc="-5" dirty="0">
                <a:latin typeface="Times New Roman"/>
                <a:cs typeface="Times New Roman"/>
              </a:rPr>
              <a:t>broad  </a:t>
            </a:r>
            <a:r>
              <a:rPr sz="2400" dirty="0">
                <a:latin typeface="Times New Roman"/>
                <a:cs typeface="Times New Roman"/>
              </a:rPr>
              <a:t>understanding </a:t>
            </a:r>
            <a:r>
              <a:rPr sz="2400" spc="-5" dirty="0">
                <a:latin typeface="Times New Roman"/>
                <a:cs typeface="Times New Roman"/>
              </a:rPr>
              <a:t>of the discipline of software  </a:t>
            </a:r>
            <a:r>
              <a:rPr sz="2400" dirty="0">
                <a:latin typeface="Times New Roman"/>
                <a:cs typeface="Times New Roman"/>
              </a:rPr>
              <a:t>engineering and </a:t>
            </a:r>
            <a:r>
              <a:rPr sz="2400" spc="-5" dirty="0">
                <a:latin typeface="Times New Roman"/>
                <a:cs typeface="Times New Roman"/>
              </a:rPr>
              <a:t>its application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">
                <a:latin typeface="Times New Roman"/>
                <a:cs typeface="Times New Roman"/>
              </a:rPr>
              <a:t>the  </a:t>
            </a:r>
            <a:r>
              <a:rPr sz="2400" smtClean="0">
                <a:latin typeface="Times New Roman"/>
                <a:cs typeface="Times New Roman"/>
              </a:rPr>
              <a:t>development</a:t>
            </a:r>
            <a:r>
              <a:rPr sz="2400" spc="-5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management of </a:t>
            </a:r>
            <a:r>
              <a:rPr sz="2400" spc="-5" dirty="0">
                <a:latin typeface="Times New Roman"/>
                <a:cs typeface="Times New Roman"/>
              </a:rPr>
              <a:t>software  </a:t>
            </a:r>
            <a:r>
              <a:rPr sz="2400">
                <a:latin typeface="Times New Roman"/>
                <a:cs typeface="Times New Roman"/>
              </a:rPr>
              <a:t>systems</a:t>
            </a:r>
            <a:r>
              <a:rPr sz="240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559" marR="5079" indent="-342860" algn="just">
              <a:spcBef>
                <a:spcPts val="105"/>
              </a:spcBef>
              <a:tabLst>
                <a:tab pos="355559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355559" marR="5079" indent="-342860" algn="just">
              <a:spcBef>
                <a:spcPts val="770"/>
              </a:spcBef>
              <a:buFont typeface="Arial"/>
              <a:buChar char="•"/>
              <a:tabLst>
                <a:tab pos="355559" algn="l"/>
              </a:tabLst>
            </a:pPr>
            <a:r>
              <a:rPr sz="2400" dirty="0">
                <a:latin typeface="Times New Roman"/>
                <a:cs typeface="Times New Roman"/>
              </a:rPr>
              <a:t>knowledge of basic </a:t>
            </a:r>
            <a:r>
              <a:rPr sz="2400" spc="-5" dirty="0">
                <a:latin typeface="Times New Roman"/>
                <a:cs typeface="Times New Roman"/>
              </a:rPr>
              <a:t>SW </a:t>
            </a:r>
            <a:r>
              <a:rPr sz="2400" dirty="0">
                <a:latin typeface="Times New Roman"/>
                <a:cs typeface="Times New Roman"/>
              </a:rPr>
              <a:t>engineering </a:t>
            </a:r>
            <a:r>
              <a:rPr sz="2400" spc="-5" dirty="0">
                <a:latin typeface="Times New Roman"/>
                <a:cs typeface="Times New Roman"/>
              </a:rPr>
              <a:t>methods  </a:t>
            </a:r>
            <a:r>
              <a:rPr sz="2400" dirty="0">
                <a:latin typeface="Times New Roman"/>
                <a:cs typeface="Times New Roman"/>
              </a:rPr>
              <a:t>and practices, </a:t>
            </a:r>
            <a:r>
              <a:rPr sz="2400" spc="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their </a:t>
            </a:r>
            <a:r>
              <a:rPr sz="2400" spc="-5" dirty="0">
                <a:latin typeface="Times New Roman"/>
                <a:cs typeface="Times New Roman"/>
              </a:rPr>
              <a:t>appropriate  </a:t>
            </a:r>
            <a:r>
              <a:rPr sz="2400">
                <a:latin typeface="Times New Roman"/>
                <a:cs typeface="Times New Roman"/>
              </a:rPr>
              <a:t>application</a:t>
            </a:r>
            <a:r>
              <a:rPr sz="2400" smtClean="0">
                <a:latin typeface="Times New Roman"/>
                <a:cs typeface="Times New Roman"/>
              </a:rPr>
              <a:t>;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559" marR="5079" indent="-342860" algn="just">
              <a:spcBef>
                <a:spcPts val="770"/>
              </a:spcBef>
              <a:buFont typeface="Arial"/>
              <a:buChar char="•"/>
              <a:tabLst>
                <a:tab pos="355559" algn="l"/>
              </a:tabLst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5559" marR="5079" indent="-342860" algn="just">
              <a:spcBef>
                <a:spcPts val="770"/>
              </a:spcBef>
              <a:buFont typeface="Arial"/>
              <a:buChar char="•"/>
              <a:tabLst>
                <a:tab pos="355559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A general u</a:t>
            </a:r>
            <a:r>
              <a:rPr lang="en-US" sz="2400" spc="-15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d</a:t>
            </a:r>
            <a:r>
              <a:rPr lang="en-US" sz="2400" spc="5" dirty="0" smtClean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rs</a:t>
            </a:r>
            <a:r>
              <a:rPr lang="en-US" sz="2400" spc="-15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anding </a:t>
            </a:r>
            <a:r>
              <a:rPr lang="en-US" sz="2400" spc="-10" dirty="0" smtClean="0">
                <a:latin typeface="Times New Roman"/>
                <a:cs typeface="Times New Roman"/>
              </a:rPr>
              <a:t>o</a:t>
            </a:r>
            <a:r>
              <a:rPr lang="en-US" sz="2400" dirty="0" smtClean="0">
                <a:latin typeface="Times New Roman"/>
                <a:cs typeface="Times New Roman"/>
              </a:rPr>
              <a:t>f softw</a:t>
            </a:r>
            <a:r>
              <a:rPr lang="en-US" sz="2400" spc="-10" dirty="0" smtClean="0">
                <a:latin typeface="Times New Roman"/>
                <a:cs typeface="Times New Roman"/>
              </a:rPr>
              <a:t>ar</a:t>
            </a:r>
            <a:r>
              <a:rPr lang="en-US" sz="2400" dirty="0" smtClean="0">
                <a:latin typeface="Times New Roman"/>
                <a:cs typeface="Times New Roman"/>
              </a:rPr>
              <a:t>e p</a:t>
            </a:r>
            <a:r>
              <a:rPr lang="en-US" sz="2400" spc="-20" dirty="0" smtClean="0"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o</a:t>
            </a:r>
            <a:r>
              <a:rPr lang="en-US" sz="2400" spc="5" dirty="0" smtClean="0">
                <a:latin typeface="Times New Roman"/>
                <a:cs typeface="Times New Roman"/>
              </a:rPr>
              <a:t>c</a:t>
            </a:r>
            <a:r>
              <a:rPr lang="en-US" sz="2400" dirty="0" smtClean="0">
                <a:latin typeface="Times New Roman"/>
                <a:cs typeface="Times New Roman"/>
              </a:rPr>
              <a:t>ess  models.</a:t>
            </a:r>
          </a:p>
          <a:p>
            <a:pPr marL="355559" marR="5079" indent="-342860" algn="just">
              <a:spcBef>
                <a:spcPts val="770"/>
              </a:spcBef>
              <a:buFont typeface="Arial"/>
              <a:buChar char="•"/>
              <a:tabLst>
                <a:tab pos="355559" algn="l"/>
              </a:tabLst>
            </a:pP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84617" y="6354378"/>
            <a:ext cx="135890" cy="271848"/>
          </a:xfrm>
          <a:prstGeom prst="rect">
            <a:avLst/>
          </a:prstGeom>
        </p:spPr>
        <p:txBody>
          <a:bodyPr vert="horz" wrap="square" lIns="0" tIns="91458" rIns="0" bIns="0" rtlCol="0">
            <a:spAutoFit/>
          </a:bodyPr>
          <a:lstStyle/>
          <a:p>
            <a:fld id="{81D60167-4931-47E6-BA6A-407CBD079E47}" type="slidenum">
              <a:rPr dirty="0"/>
              <a:pPr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3400" y="914401"/>
            <a:ext cx="8073390" cy="436529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355559" indent="-342860">
              <a:spcBef>
                <a:spcPts val="77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mtClean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756197" marR="5079" lvl="1" indent="-286351">
              <a:spcBef>
                <a:spcPts val="675"/>
              </a:spcBef>
              <a:buFont typeface="Arial"/>
              <a:buChar char="–"/>
              <a:tabLst>
                <a:tab pos="756831" algn="l"/>
                <a:tab pos="1565092" algn="l"/>
                <a:tab pos="2493989" algn="l"/>
                <a:tab pos="3165740" algn="l"/>
                <a:tab pos="4529560" algn="l"/>
                <a:tab pos="6718148" algn="l"/>
              </a:tabLst>
            </a:pP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le</a:t>
            </a: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000" spc="5" smtClean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ject</a:t>
            </a: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20" smtClean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age</a:t>
            </a:r>
            <a:r>
              <a:rPr sz="2000" spc="-25" smtClean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ent</a:t>
            </a: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clud</a:t>
            </a:r>
            <a:r>
              <a:rPr sz="2000" spc="-20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ng 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planning,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scheduling, risk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management,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etc.</a:t>
            </a:r>
            <a:endParaRPr sz="20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6197" lvl="1" indent="-286351">
              <a:spcBef>
                <a:spcPts val="675"/>
              </a:spcBef>
              <a:buFont typeface="Arial"/>
              <a:buChar char="–"/>
              <a:tabLst>
                <a:tab pos="756831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software requirements and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SRS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document.</a:t>
            </a:r>
            <a:endParaRPr sz="20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6197" marR="5079" lvl="1" indent="-286351">
              <a:spcBef>
                <a:spcPts val="670"/>
              </a:spcBef>
              <a:buFont typeface="Arial"/>
              <a:buChar char="–"/>
              <a:tabLst>
                <a:tab pos="756831" algn="l"/>
                <a:tab pos="3415900" algn="l"/>
                <a:tab pos="4692736" algn="l"/>
                <a:tab pos="5773380" algn="l"/>
                <a:tab pos="6500370" algn="l"/>
              </a:tabLst>
            </a:pP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spc="-20" smtClean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spc="-15" smtClean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entati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5" smtClean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ssues</a:t>
            </a: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ch</a:t>
            </a: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5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2000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mo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000" smtClean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-20" smtClean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ity 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coding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standards.</a:t>
            </a:r>
            <a:endParaRPr sz="20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6197" lvl="1" indent="-286351">
              <a:spcBef>
                <a:spcPts val="675"/>
              </a:spcBef>
              <a:buFont typeface="Arial"/>
              <a:buChar char="–"/>
              <a:tabLst>
                <a:tab pos="756831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approaches to verification and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validation.</a:t>
            </a:r>
            <a:endParaRPr sz="20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6197" lvl="1" indent="-286351">
              <a:spcBef>
                <a:spcPts val="670"/>
              </a:spcBef>
              <a:buFont typeface="Arial"/>
              <a:buChar char="–"/>
              <a:tabLst>
                <a:tab pos="756831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some ethical and professional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>
                <a:solidFill>
                  <a:srgbClr val="C00000"/>
                </a:solidFill>
                <a:latin typeface="Times New Roman"/>
                <a:cs typeface="Times New Roman"/>
              </a:rPr>
              <a:t>issues</a:t>
            </a:r>
            <a:r>
              <a:rPr sz="2000" spc="-5" smtClean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lang="en-US" sz="2000" spc="-5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6197" lvl="1" indent="-286351">
              <a:spcBef>
                <a:spcPts val="670"/>
              </a:spcBef>
              <a:buFont typeface="Arial"/>
              <a:buChar char="–"/>
              <a:tabLst>
                <a:tab pos="756831" algn="l"/>
              </a:tabLst>
            </a:pPr>
            <a:endParaRPr lang="en-US" sz="2000" spc="-5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6197" lvl="1" indent="-286351">
              <a:spcBef>
                <a:spcPts val="670"/>
              </a:spcBef>
              <a:tabLst>
                <a:tab pos="756831" algn="l"/>
              </a:tabLst>
            </a:pPr>
            <a:endParaRPr sz="20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559" marR="6349" indent="-342860">
              <a:spcBef>
                <a:spcPts val="770"/>
              </a:spcBef>
              <a:buFont typeface="Arial"/>
              <a:buChar char="•"/>
              <a:tabLst>
                <a:tab pos="354923" algn="l"/>
                <a:tab pos="355559" algn="l"/>
                <a:tab pos="2791134" algn="l"/>
                <a:tab pos="3461616" algn="l"/>
                <a:tab pos="5512426" algn="l"/>
                <a:tab pos="7469902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D</a:t>
            </a:r>
            <a:r>
              <a:rPr sz="2400" smtClean="0">
                <a:latin typeface="Times New Roman"/>
                <a:cs typeface="Times New Roman"/>
              </a:rPr>
              <a:t>ev</a:t>
            </a:r>
            <a:r>
              <a:rPr sz="2400" spc="5" smtClean="0">
                <a:latin typeface="Times New Roman"/>
                <a:cs typeface="Times New Roman"/>
              </a:rPr>
              <a:t>e</a:t>
            </a:r>
            <a:r>
              <a:rPr sz="2400" spc="-20" smtClean="0">
                <a:latin typeface="Times New Roman"/>
                <a:cs typeface="Times New Roman"/>
              </a:rPr>
              <a:t>l</a:t>
            </a:r>
            <a:r>
              <a:rPr sz="2400" smtClean="0">
                <a:latin typeface="Times New Roman"/>
                <a:cs typeface="Times New Roman"/>
              </a:rPr>
              <a:t>opment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o</a:t>
            </a:r>
            <a:r>
              <a:rPr sz="2400" smtClean="0">
                <a:latin typeface="Times New Roman"/>
                <a:cs typeface="Times New Roman"/>
              </a:rPr>
              <a:t>f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sig</a:t>
            </a:r>
            <a:r>
              <a:rPr sz="2400" spc="5" smtClean="0">
                <a:latin typeface="Times New Roman"/>
                <a:cs typeface="Times New Roman"/>
              </a:rPr>
              <a:t>n</a:t>
            </a:r>
            <a:r>
              <a:rPr sz="2400" spc="-20" smtClean="0">
                <a:latin typeface="Times New Roman"/>
                <a:cs typeface="Times New Roman"/>
              </a:rPr>
              <a:t>i</a:t>
            </a:r>
            <a:r>
              <a:rPr sz="2400" smtClean="0">
                <a:latin typeface="Times New Roman"/>
                <a:cs typeface="Times New Roman"/>
              </a:rPr>
              <a:t>ficant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te</a:t>
            </a:r>
            <a:r>
              <a:rPr sz="2400" spc="-20" smtClean="0">
                <a:latin typeface="Times New Roman"/>
                <a:cs typeface="Times New Roman"/>
              </a:rPr>
              <a:t>a</a:t>
            </a:r>
            <a:r>
              <a:rPr sz="2400" smtClean="0">
                <a:latin typeface="Times New Roman"/>
                <a:cs typeface="Times New Roman"/>
              </a:rPr>
              <a:t>mwo</a:t>
            </a:r>
            <a:r>
              <a:rPr sz="2400" spc="-10" smtClean="0">
                <a:latin typeface="Times New Roman"/>
                <a:cs typeface="Times New Roman"/>
              </a:rPr>
              <a:t>r</a:t>
            </a:r>
            <a:r>
              <a:rPr sz="240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project based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8120" y="590550"/>
            <a:ext cx="3780790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spc="-120" dirty="0">
                <a:solidFill>
                  <a:srgbClr val="C00000"/>
                </a:solidFill>
              </a:rPr>
              <a:t>What </a:t>
            </a:r>
            <a:r>
              <a:rPr spc="-215" dirty="0">
                <a:solidFill>
                  <a:srgbClr val="C00000"/>
                </a:solidFill>
              </a:rPr>
              <a:t>is</a:t>
            </a:r>
            <a:r>
              <a:rPr spc="-365" dirty="0">
                <a:solidFill>
                  <a:srgbClr val="C00000"/>
                </a:solidFill>
              </a:rPr>
              <a:t> </a:t>
            </a:r>
            <a:r>
              <a:rPr spc="-180" dirty="0">
                <a:solidFill>
                  <a:srgbClr val="C00000"/>
                </a:solidFill>
              </a:rPr>
              <a:t>Software?</a:t>
            </a:r>
          </a:p>
        </p:txBody>
      </p:sp>
      <p:sp>
        <p:nvSpPr>
          <p:cNvPr id="3" name="object 3"/>
          <p:cNvSpPr/>
          <p:nvPr/>
        </p:nvSpPr>
        <p:spPr>
          <a:xfrm>
            <a:off x="2116836" y="2743200"/>
            <a:ext cx="493775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6836" y="3072383"/>
            <a:ext cx="493775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6836" y="3457955"/>
            <a:ext cx="493775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6836" y="3787140"/>
            <a:ext cx="493775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6836" y="4171188"/>
            <a:ext cx="493775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6836" y="4500371"/>
            <a:ext cx="493775" cy="49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6836" y="4885944"/>
            <a:ext cx="493775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6836" y="5215128"/>
            <a:ext cx="493775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341" y="1461262"/>
            <a:ext cx="7920355" cy="130035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 marR="5079">
              <a:spcBef>
                <a:spcPts val="100"/>
              </a:spcBef>
            </a:pPr>
            <a:r>
              <a:rPr sz="2400" i="1" spc="-160" dirty="0">
                <a:latin typeface="Trebuchet MS"/>
                <a:cs typeface="Trebuchet MS"/>
              </a:rPr>
              <a:t>The </a:t>
            </a:r>
            <a:r>
              <a:rPr sz="2400" i="1" spc="-125" dirty="0">
                <a:latin typeface="Trebuchet MS"/>
                <a:cs typeface="Trebuchet MS"/>
              </a:rPr>
              <a:t>product </a:t>
            </a:r>
            <a:r>
              <a:rPr sz="2400" i="1" spc="-135" dirty="0">
                <a:latin typeface="Trebuchet MS"/>
                <a:cs typeface="Trebuchet MS"/>
              </a:rPr>
              <a:t>that </a:t>
            </a:r>
            <a:r>
              <a:rPr sz="2400" i="1" spc="-125" dirty="0">
                <a:latin typeface="Trebuchet MS"/>
                <a:cs typeface="Trebuchet MS"/>
              </a:rPr>
              <a:t>software </a:t>
            </a:r>
            <a:r>
              <a:rPr sz="2400" i="1" spc="-114" dirty="0">
                <a:latin typeface="Trebuchet MS"/>
                <a:cs typeface="Trebuchet MS"/>
              </a:rPr>
              <a:t>professionals </a:t>
            </a:r>
            <a:r>
              <a:rPr sz="2400" i="1" spc="-150" dirty="0">
                <a:solidFill>
                  <a:srgbClr val="AC0000"/>
                </a:solidFill>
                <a:latin typeface="Trebuchet MS"/>
                <a:cs typeface="Trebuchet MS"/>
              </a:rPr>
              <a:t>build </a:t>
            </a:r>
            <a:r>
              <a:rPr sz="2400" i="1" spc="-70" dirty="0">
                <a:latin typeface="Trebuchet MS"/>
                <a:cs typeface="Trebuchet MS"/>
              </a:rPr>
              <a:t>and </a:t>
            </a:r>
            <a:r>
              <a:rPr sz="2400" i="1" spc="-135" dirty="0">
                <a:latin typeface="Trebuchet MS"/>
                <a:cs typeface="Trebuchet MS"/>
              </a:rPr>
              <a:t>then </a:t>
            </a:r>
            <a:r>
              <a:rPr sz="2400" i="1" spc="-114" dirty="0">
                <a:solidFill>
                  <a:srgbClr val="AC0000"/>
                </a:solidFill>
                <a:latin typeface="Trebuchet MS"/>
                <a:cs typeface="Trebuchet MS"/>
              </a:rPr>
              <a:t>support  </a:t>
            </a:r>
            <a:r>
              <a:rPr sz="2400" i="1" spc="-125" dirty="0">
                <a:latin typeface="Trebuchet MS"/>
                <a:cs typeface="Trebuchet MS"/>
              </a:rPr>
              <a:t>over </a:t>
            </a:r>
            <a:r>
              <a:rPr sz="2400" i="1" spc="-150" dirty="0">
                <a:latin typeface="Trebuchet MS"/>
                <a:cs typeface="Trebuchet MS"/>
              </a:rPr>
              <a:t>the </a:t>
            </a:r>
            <a:r>
              <a:rPr sz="2400" i="1" spc="-80" dirty="0">
                <a:latin typeface="Trebuchet MS"/>
                <a:cs typeface="Trebuchet MS"/>
              </a:rPr>
              <a:t>long</a:t>
            </a:r>
            <a:r>
              <a:rPr sz="2400" i="1" spc="-280" dirty="0">
                <a:latin typeface="Trebuchet MS"/>
                <a:cs typeface="Trebuchet MS"/>
              </a:rPr>
              <a:t> </a:t>
            </a:r>
            <a:r>
              <a:rPr sz="2400" i="1" spc="-185" dirty="0">
                <a:latin typeface="Trebuchet MS"/>
                <a:cs typeface="Trebuchet MS"/>
              </a:rPr>
              <a:t>term.</a:t>
            </a:r>
            <a:endParaRPr sz="2400">
              <a:latin typeface="Trebuchet MS"/>
              <a:cs typeface="Trebuchet MS"/>
            </a:endParaRPr>
          </a:p>
          <a:p>
            <a:pPr marL="12698">
              <a:spcBef>
                <a:spcPts val="1439"/>
              </a:spcBef>
            </a:pPr>
            <a:r>
              <a:rPr sz="2400" i="1" spc="-130" dirty="0">
                <a:latin typeface="Trebuchet MS"/>
                <a:cs typeface="Trebuchet MS"/>
              </a:rPr>
              <a:t>Software</a:t>
            </a:r>
            <a:r>
              <a:rPr sz="2400" i="1" spc="-190" dirty="0">
                <a:latin typeface="Trebuchet MS"/>
                <a:cs typeface="Trebuchet MS"/>
              </a:rPr>
              <a:t> </a:t>
            </a:r>
            <a:r>
              <a:rPr sz="2400" i="1" spc="-95" dirty="0">
                <a:latin typeface="Trebuchet MS"/>
                <a:cs typeface="Trebuchet MS"/>
              </a:rPr>
              <a:t>encompasses: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99857" y="6460433"/>
            <a:ext cx="1212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/>
            <a:fld id="{81D60167-4931-47E6-BA6A-407CBD079E47}" type="slidenum">
              <a:rPr sz="1000" spc="-5" dirty="0">
                <a:latin typeface="Arial"/>
                <a:cs typeface="Arial"/>
              </a:rPr>
              <a:pPr marL="25397"/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2924683"/>
            <a:ext cx="3425825" cy="38215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2135256" algn="l"/>
              </a:tabLst>
            </a:pPr>
            <a:r>
              <a:rPr sz="2400" i="1" spc="-130" dirty="0">
                <a:solidFill>
                  <a:srgbClr val="800080"/>
                </a:solidFill>
                <a:latin typeface="Trebuchet MS"/>
                <a:cs typeface="Trebuchet MS"/>
              </a:rPr>
              <a:t>(1</a:t>
            </a:r>
            <a:r>
              <a:rPr sz="2400" i="1" spc="-105" dirty="0">
                <a:solidFill>
                  <a:srgbClr val="800080"/>
                </a:solidFill>
                <a:latin typeface="Trebuchet MS"/>
                <a:cs typeface="Trebuchet MS"/>
              </a:rPr>
              <a:t>)</a:t>
            </a:r>
            <a:r>
              <a:rPr sz="2400" i="1" spc="204" dirty="0">
                <a:solidFill>
                  <a:srgbClr val="800080"/>
                </a:solidFill>
                <a:latin typeface="Trebuchet MS"/>
                <a:cs typeface="Trebuchet MS"/>
              </a:rPr>
              <a:t> </a:t>
            </a:r>
            <a:r>
              <a:rPr sz="2400" i="1" spc="-105" dirty="0">
                <a:solidFill>
                  <a:srgbClr val="800080"/>
                </a:solidFill>
                <a:latin typeface="Trebuchet MS"/>
                <a:cs typeface="Trebuchet MS"/>
              </a:rPr>
              <a:t>in</a:t>
            </a:r>
            <a:r>
              <a:rPr sz="2400" i="1" spc="-120" dirty="0">
                <a:solidFill>
                  <a:srgbClr val="800080"/>
                </a:solidFill>
                <a:latin typeface="Trebuchet MS"/>
                <a:cs typeface="Trebuchet MS"/>
              </a:rPr>
              <a:t>s</a:t>
            </a:r>
            <a:r>
              <a:rPr sz="2400" i="1" spc="-165" dirty="0">
                <a:solidFill>
                  <a:srgbClr val="800080"/>
                </a:solidFill>
                <a:latin typeface="Trebuchet MS"/>
                <a:cs typeface="Trebuchet MS"/>
              </a:rPr>
              <a:t>tru</a:t>
            </a:r>
            <a:r>
              <a:rPr sz="2400" i="1" spc="-114" dirty="0">
                <a:solidFill>
                  <a:srgbClr val="800080"/>
                </a:solidFill>
                <a:latin typeface="Trebuchet MS"/>
                <a:cs typeface="Trebuchet MS"/>
              </a:rPr>
              <a:t>ctions</a:t>
            </a:r>
            <a:r>
              <a:rPr sz="2400" i="1" dirty="0">
                <a:solidFill>
                  <a:srgbClr val="800080"/>
                </a:solidFill>
                <a:latin typeface="Trebuchet MS"/>
                <a:cs typeface="Trebuchet MS"/>
              </a:rPr>
              <a:t>	</a:t>
            </a:r>
            <a:r>
              <a:rPr sz="2400" i="1" spc="-120" dirty="0">
                <a:latin typeface="Trebuchet MS"/>
                <a:cs typeface="Trebuchet MS"/>
              </a:rPr>
              <a:t>(</a:t>
            </a:r>
            <a:r>
              <a:rPr sz="2400" i="1" spc="-170" dirty="0">
                <a:latin typeface="Trebuchet MS"/>
                <a:cs typeface="Trebuchet MS"/>
              </a:rPr>
              <a:t>c</a:t>
            </a:r>
            <a:r>
              <a:rPr sz="2400" i="1" spc="-100" dirty="0">
                <a:latin typeface="Trebuchet MS"/>
                <a:cs typeface="Trebuchet MS"/>
              </a:rPr>
              <a:t>omp</a:t>
            </a:r>
            <a:r>
              <a:rPr sz="2400" i="1" spc="-80" dirty="0">
                <a:latin typeface="Trebuchet MS"/>
                <a:cs typeface="Trebuchet MS"/>
              </a:rPr>
              <a:t>u</a:t>
            </a:r>
            <a:r>
              <a:rPr sz="2400" i="1" spc="-229" dirty="0">
                <a:latin typeface="Trebuchet MS"/>
                <a:cs typeface="Trebuchet MS"/>
              </a:rPr>
              <a:t>t</a:t>
            </a:r>
            <a:r>
              <a:rPr sz="2400" i="1" spc="-160" dirty="0">
                <a:latin typeface="Trebuchet MS"/>
                <a:cs typeface="Trebuchet MS"/>
              </a:rPr>
              <a:t>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6619" y="2924684"/>
            <a:ext cx="4291965" cy="38215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  <a:tabLst>
                <a:tab pos="1530171" algn="l"/>
                <a:tab pos="2275574" algn="l"/>
                <a:tab pos="3179708" algn="l"/>
              </a:tabLst>
            </a:pPr>
            <a:r>
              <a:rPr sz="2400" i="1" spc="-90" dirty="0">
                <a:latin typeface="Trebuchet MS"/>
                <a:cs typeface="Trebuchet MS"/>
              </a:rPr>
              <a:t>programs)	</a:t>
            </a:r>
            <a:r>
              <a:rPr sz="2400" i="1" spc="-135" dirty="0">
                <a:latin typeface="Trebuchet MS"/>
                <a:cs typeface="Trebuchet MS"/>
              </a:rPr>
              <a:t>that	</a:t>
            </a:r>
            <a:r>
              <a:rPr sz="2400" i="1" spc="-100" dirty="0">
                <a:latin typeface="Trebuchet MS"/>
                <a:cs typeface="Trebuchet MS"/>
              </a:rPr>
              <a:t>when	</a:t>
            </a:r>
            <a:r>
              <a:rPr sz="2400" i="1" spc="-155" dirty="0">
                <a:latin typeface="Trebuchet MS"/>
                <a:cs typeface="Trebuchet MS"/>
              </a:rPr>
              <a:t>executed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3107308"/>
            <a:ext cx="7919720" cy="2428847"/>
          </a:xfrm>
          <a:prstGeom prst="rect">
            <a:avLst/>
          </a:prstGeom>
        </p:spPr>
        <p:txBody>
          <a:bodyPr vert="horz" wrap="square" lIns="0" tIns="195557" rIns="0" bIns="0" rtlCol="0">
            <a:spAutoFit/>
          </a:bodyPr>
          <a:lstStyle/>
          <a:p>
            <a:pPr marL="469845">
              <a:spcBef>
                <a:spcPts val="1540"/>
              </a:spcBef>
            </a:pPr>
            <a:r>
              <a:rPr sz="2400" i="1" spc="-130" dirty="0">
                <a:latin typeface="Trebuchet MS"/>
                <a:cs typeface="Trebuchet MS"/>
              </a:rPr>
              <a:t>provide desired </a:t>
            </a:r>
            <a:r>
              <a:rPr sz="2400" i="1" spc="-155" dirty="0">
                <a:latin typeface="Trebuchet MS"/>
                <a:cs typeface="Trebuchet MS"/>
              </a:rPr>
              <a:t>features, function, </a:t>
            </a:r>
            <a:r>
              <a:rPr sz="2400" i="1" spc="-70" dirty="0">
                <a:latin typeface="Trebuchet MS"/>
                <a:cs typeface="Trebuchet MS"/>
              </a:rPr>
              <a:t>and</a:t>
            </a:r>
            <a:r>
              <a:rPr sz="2400" i="1" spc="-335" dirty="0">
                <a:latin typeface="Trebuchet MS"/>
                <a:cs typeface="Trebuchet MS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performance;</a:t>
            </a:r>
            <a:endParaRPr sz="2400">
              <a:latin typeface="Trebuchet MS"/>
              <a:cs typeface="Trebuchet MS"/>
            </a:endParaRPr>
          </a:p>
          <a:p>
            <a:pPr marL="469845" marR="5079" indent="-457146">
              <a:spcBef>
                <a:spcPts val="1445"/>
              </a:spcBef>
              <a:buAutoNum type="arabicParenBoth" startAt="2"/>
              <a:tabLst>
                <a:tab pos="469845" algn="l"/>
                <a:tab pos="1187311" algn="l"/>
                <a:tab pos="2571449" algn="l"/>
                <a:tab pos="3237486" algn="l"/>
                <a:tab pos="4218447" algn="l"/>
                <a:tab pos="4773372" algn="l"/>
                <a:tab pos="6119415" algn="l"/>
                <a:tab pos="6523228" algn="l"/>
              </a:tabLst>
            </a:pPr>
            <a:r>
              <a:rPr sz="2400" i="1" spc="-130" dirty="0">
                <a:solidFill>
                  <a:srgbClr val="800080"/>
                </a:solidFill>
                <a:latin typeface="Trebuchet MS"/>
                <a:cs typeface="Trebuchet MS"/>
              </a:rPr>
              <a:t>dat</a:t>
            </a:r>
            <a:r>
              <a:rPr sz="2400" i="1" spc="-30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sz="2400" i="1" dirty="0">
                <a:solidFill>
                  <a:srgbClr val="800080"/>
                </a:solidFill>
                <a:latin typeface="Trebuchet MS"/>
                <a:cs typeface="Trebuchet MS"/>
              </a:rPr>
              <a:t>	</a:t>
            </a:r>
            <a:r>
              <a:rPr sz="2400" i="1" spc="-65" dirty="0">
                <a:solidFill>
                  <a:srgbClr val="800080"/>
                </a:solidFill>
                <a:latin typeface="Trebuchet MS"/>
                <a:cs typeface="Trebuchet MS"/>
              </a:rPr>
              <a:t>s</a:t>
            </a:r>
            <a:r>
              <a:rPr sz="2400" i="1" spc="-165" dirty="0">
                <a:solidFill>
                  <a:srgbClr val="800080"/>
                </a:solidFill>
                <a:latin typeface="Trebuchet MS"/>
                <a:cs typeface="Trebuchet MS"/>
              </a:rPr>
              <a:t>truct</a:t>
            </a:r>
            <a:r>
              <a:rPr sz="2400" i="1" spc="-145" dirty="0">
                <a:solidFill>
                  <a:srgbClr val="800080"/>
                </a:solidFill>
                <a:latin typeface="Trebuchet MS"/>
                <a:cs typeface="Trebuchet MS"/>
              </a:rPr>
              <a:t>ure</a:t>
            </a:r>
            <a:r>
              <a:rPr sz="2400" i="1" spc="-40" dirty="0">
                <a:solidFill>
                  <a:srgbClr val="800080"/>
                </a:solidFill>
                <a:latin typeface="Trebuchet MS"/>
                <a:cs typeface="Trebuchet MS"/>
              </a:rPr>
              <a:t>s</a:t>
            </a:r>
            <a:r>
              <a:rPr sz="2400" i="1" dirty="0">
                <a:solidFill>
                  <a:srgbClr val="800080"/>
                </a:solidFill>
                <a:latin typeface="Trebuchet MS"/>
                <a:cs typeface="Trebuchet MS"/>
              </a:rPr>
              <a:t>	</a:t>
            </a:r>
            <a:r>
              <a:rPr sz="2400" i="1" spc="-135" dirty="0">
                <a:latin typeface="Trebuchet MS"/>
                <a:cs typeface="Trebuchet MS"/>
              </a:rPr>
              <a:t>that</a:t>
            </a:r>
            <a:r>
              <a:rPr sz="2400" i="1" dirty="0">
                <a:latin typeface="Trebuchet MS"/>
                <a:cs typeface="Trebuchet MS"/>
              </a:rPr>
              <a:t>	</a:t>
            </a:r>
            <a:r>
              <a:rPr sz="2400" i="1" spc="-120" dirty="0">
                <a:latin typeface="Trebuchet MS"/>
                <a:cs typeface="Trebuchet MS"/>
              </a:rPr>
              <a:t>enable</a:t>
            </a:r>
            <a:r>
              <a:rPr sz="2400" i="1" dirty="0">
                <a:latin typeface="Trebuchet MS"/>
                <a:cs typeface="Trebuchet MS"/>
              </a:rPr>
              <a:t>	</a:t>
            </a:r>
            <a:r>
              <a:rPr sz="2400" i="1" spc="-150" dirty="0">
                <a:latin typeface="Trebuchet MS"/>
                <a:cs typeface="Trebuchet MS"/>
              </a:rPr>
              <a:t>the</a:t>
            </a:r>
            <a:r>
              <a:rPr sz="2400" i="1" dirty="0">
                <a:latin typeface="Trebuchet MS"/>
                <a:cs typeface="Trebuchet MS"/>
              </a:rPr>
              <a:t>	</a:t>
            </a:r>
            <a:r>
              <a:rPr sz="2400" i="1" spc="-114" dirty="0">
                <a:latin typeface="Trebuchet MS"/>
                <a:cs typeface="Trebuchet MS"/>
              </a:rPr>
              <a:t>p</a:t>
            </a:r>
            <a:r>
              <a:rPr sz="2400" i="1" spc="-105" dirty="0">
                <a:latin typeface="Trebuchet MS"/>
                <a:cs typeface="Trebuchet MS"/>
              </a:rPr>
              <a:t>r</a:t>
            </a:r>
            <a:r>
              <a:rPr sz="2400" i="1" spc="-130" dirty="0">
                <a:latin typeface="Trebuchet MS"/>
                <a:cs typeface="Trebuchet MS"/>
              </a:rPr>
              <a:t>o</a:t>
            </a:r>
            <a:r>
              <a:rPr sz="2400" i="1" spc="-65" dirty="0">
                <a:latin typeface="Trebuchet MS"/>
                <a:cs typeface="Trebuchet MS"/>
              </a:rPr>
              <a:t>gr</a:t>
            </a:r>
            <a:r>
              <a:rPr sz="2400" i="1" spc="-60" dirty="0">
                <a:latin typeface="Trebuchet MS"/>
                <a:cs typeface="Trebuchet MS"/>
              </a:rPr>
              <a:t>a</a:t>
            </a:r>
            <a:r>
              <a:rPr sz="2400" i="1" spc="-70" dirty="0">
                <a:latin typeface="Trebuchet MS"/>
                <a:cs typeface="Trebuchet MS"/>
              </a:rPr>
              <a:t>ms</a:t>
            </a:r>
            <a:r>
              <a:rPr sz="2400" i="1" dirty="0">
                <a:latin typeface="Trebuchet MS"/>
                <a:cs typeface="Trebuchet MS"/>
              </a:rPr>
              <a:t>	</a:t>
            </a:r>
            <a:r>
              <a:rPr sz="2400" i="1" spc="-140" dirty="0">
                <a:latin typeface="Trebuchet MS"/>
                <a:cs typeface="Trebuchet MS"/>
              </a:rPr>
              <a:t>t</a:t>
            </a:r>
            <a:r>
              <a:rPr sz="2400" i="1" spc="-150" dirty="0">
                <a:latin typeface="Trebuchet MS"/>
                <a:cs typeface="Trebuchet MS"/>
              </a:rPr>
              <a:t>o</a:t>
            </a:r>
            <a:r>
              <a:rPr sz="2400" i="1" dirty="0">
                <a:latin typeface="Trebuchet MS"/>
                <a:cs typeface="Trebuchet MS"/>
              </a:rPr>
              <a:t>	</a:t>
            </a:r>
            <a:r>
              <a:rPr sz="2400" i="1" spc="-100" dirty="0">
                <a:latin typeface="Trebuchet MS"/>
                <a:cs typeface="Trebuchet MS"/>
              </a:rPr>
              <a:t>ad</a:t>
            </a:r>
            <a:r>
              <a:rPr sz="2400" i="1" spc="-90" dirty="0">
                <a:latin typeface="Trebuchet MS"/>
                <a:cs typeface="Trebuchet MS"/>
              </a:rPr>
              <a:t>e</a:t>
            </a:r>
            <a:r>
              <a:rPr sz="2400" i="1" spc="-125" dirty="0">
                <a:latin typeface="Trebuchet MS"/>
                <a:cs typeface="Trebuchet MS"/>
              </a:rPr>
              <a:t>qua</a:t>
            </a:r>
            <a:r>
              <a:rPr sz="2400" i="1" spc="-110" dirty="0">
                <a:latin typeface="Trebuchet MS"/>
                <a:cs typeface="Trebuchet MS"/>
              </a:rPr>
              <a:t>t</a:t>
            </a:r>
            <a:r>
              <a:rPr sz="2400" i="1" spc="-145" dirty="0">
                <a:latin typeface="Trebuchet MS"/>
                <a:cs typeface="Trebuchet MS"/>
              </a:rPr>
              <a:t>ely </a:t>
            </a:r>
            <a:r>
              <a:rPr sz="2400" i="1" spc="-110" dirty="0">
                <a:latin typeface="Trebuchet MS"/>
                <a:cs typeface="Trebuchet MS"/>
              </a:rPr>
              <a:t> </a:t>
            </a:r>
            <a:r>
              <a:rPr sz="2400" i="1" spc="-135" dirty="0">
                <a:latin typeface="Trebuchet MS"/>
                <a:cs typeface="Trebuchet MS"/>
              </a:rPr>
              <a:t>store </a:t>
            </a:r>
            <a:r>
              <a:rPr sz="2400" i="1" spc="-70" dirty="0">
                <a:latin typeface="Trebuchet MS"/>
                <a:cs typeface="Trebuchet MS"/>
              </a:rPr>
              <a:t>and </a:t>
            </a:r>
            <a:r>
              <a:rPr sz="2400" i="1" spc="-125" dirty="0">
                <a:latin typeface="Trebuchet MS"/>
                <a:cs typeface="Trebuchet MS"/>
              </a:rPr>
              <a:t>manipulate </a:t>
            </a:r>
            <a:r>
              <a:rPr sz="2400" i="1" spc="-130" dirty="0">
                <a:latin typeface="Trebuchet MS"/>
                <a:cs typeface="Trebuchet MS"/>
              </a:rPr>
              <a:t>information</a:t>
            </a:r>
            <a:r>
              <a:rPr sz="2400" i="1" spc="-425" dirty="0">
                <a:latin typeface="Trebuchet MS"/>
                <a:cs typeface="Trebuchet MS"/>
              </a:rPr>
              <a:t> </a:t>
            </a:r>
            <a:r>
              <a:rPr sz="2400" i="1" spc="-70" dirty="0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469845" marR="6349" indent="-457146">
              <a:spcBef>
                <a:spcPts val="1439"/>
              </a:spcBef>
              <a:buAutoNum type="arabicParenBoth" startAt="2"/>
              <a:tabLst>
                <a:tab pos="469845" algn="l"/>
              </a:tabLst>
            </a:pPr>
            <a:r>
              <a:rPr sz="2400" i="1" spc="-114" dirty="0">
                <a:solidFill>
                  <a:srgbClr val="800080"/>
                </a:solidFill>
                <a:latin typeface="Trebuchet MS"/>
                <a:cs typeface="Trebuchet MS"/>
              </a:rPr>
              <a:t>documentation </a:t>
            </a:r>
            <a:r>
              <a:rPr sz="2400" i="1" spc="-135" dirty="0">
                <a:latin typeface="Trebuchet MS"/>
                <a:cs typeface="Trebuchet MS"/>
              </a:rPr>
              <a:t>that </a:t>
            </a:r>
            <a:r>
              <a:rPr sz="2400" i="1" spc="-120" dirty="0">
                <a:latin typeface="Trebuchet MS"/>
                <a:cs typeface="Trebuchet MS"/>
              </a:rPr>
              <a:t>describes </a:t>
            </a:r>
            <a:r>
              <a:rPr sz="2400" i="1" spc="-150" dirty="0">
                <a:latin typeface="Trebuchet MS"/>
                <a:cs typeface="Trebuchet MS"/>
              </a:rPr>
              <a:t>the </a:t>
            </a:r>
            <a:r>
              <a:rPr sz="2400" i="1" spc="-120" dirty="0">
                <a:latin typeface="Trebuchet MS"/>
                <a:cs typeface="Trebuchet MS"/>
              </a:rPr>
              <a:t>operation </a:t>
            </a:r>
            <a:r>
              <a:rPr sz="2400" i="1" spc="-70" dirty="0">
                <a:latin typeface="Trebuchet MS"/>
                <a:cs typeface="Trebuchet MS"/>
              </a:rPr>
              <a:t>and </a:t>
            </a:r>
            <a:r>
              <a:rPr sz="2400" i="1" spc="-95" dirty="0">
                <a:latin typeface="Trebuchet MS"/>
                <a:cs typeface="Trebuchet MS"/>
              </a:rPr>
              <a:t>use </a:t>
            </a:r>
            <a:r>
              <a:rPr sz="2400" i="1" spc="-145" dirty="0">
                <a:latin typeface="Trebuchet MS"/>
                <a:cs typeface="Trebuchet MS"/>
              </a:rPr>
              <a:t>of </a:t>
            </a:r>
            <a:r>
              <a:rPr sz="2400" i="1" spc="-150" dirty="0">
                <a:latin typeface="Trebuchet MS"/>
                <a:cs typeface="Trebuchet MS"/>
              </a:rPr>
              <a:t>the  </a:t>
            </a:r>
            <a:r>
              <a:rPr sz="2400" i="1" spc="-105" dirty="0">
                <a:latin typeface="Trebuchet MS"/>
                <a:cs typeface="Trebuchet MS"/>
              </a:rPr>
              <a:t>programs.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84617" y="6354379"/>
            <a:ext cx="135890" cy="452892"/>
          </a:xfrm>
          <a:prstGeom prst="rect">
            <a:avLst/>
          </a:prstGeom>
        </p:spPr>
        <p:txBody>
          <a:bodyPr vert="horz" wrap="square" lIns="0" tIns="91458" rIns="0" bIns="0" rtlCol="0">
            <a:spAutoFit/>
          </a:bodyPr>
          <a:lstStyle/>
          <a:p>
            <a:fld id="{81D60167-4931-47E6-BA6A-407CBD079E47}" type="slidenum">
              <a:rPr dirty="0"/>
              <a:pPr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04800"/>
            <a:ext cx="3748404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spc="-114" dirty="0">
                <a:solidFill>
                  <a:srgbClr val="C00000"/>
                </a:solidFill>
              </a:rPr>
              <a:t>What </a:t>
            </a:r>
            <a:r>
              <a:rPr spc="-215" dirty="0">
                <a:solidFill>
                  <a:srgbClr val="C00000"/>
                </a:solidFill>
              </a:rPr>
              <a:t>is</a:t>
            </a:r>
            <a:r>
              <a:rPr spc="-385" dirty="0">
                <a:solidFill>
                  <a:srgbClr val="C00000"/>
                </a:solidFill>
              </a:rPr>
              <a:t> </a:t>
            </a:r>
            <a:r>
              <a:rPr spc="-135" dirty="0">
                <a:solidFill>
                  <a:srgbClr val="C00000"/>
                </a:solidFill>
              </a:rPr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143000"/>
            <a:ext cx="8038465" cy="5332351"/>
          </a:xfrm>
          <a:prstGeom prst="rect">
            <a:avLst/>
          </a:prstGeom>
        </p:spPr>
        <p:txBody>
          <a:bodyPr vert="horz" wrap="square" lIns="0" tIns="53969" rIns="0" bIns="0" rtlCol="0">
            <a:spAutoFit/>
          </a:bodyPr>
          <a:lstStyle/>
          <a:p>
            <a:pPr marL="355559" marR="540322" indent="-34286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Computer programs </a:t>
            </a:r>
            <a:r>
              <a:rPr sz="2400" dirty="0">
                <a:latin typeface="Times New Roman"/>
                <a:cs typeface="Times New Roman"/>
              </a:rPr>
              <a:t>and associated </a:t>
            </a:r>
            <a:r>
              <a:rPr sz="2400" spc="-5" dirty="0">
                <a:latin typeface="Times New Roman"/>
                <a:cs typeface="Times New Roman"/>
              </a:rPr>
              <a:t>documentation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 </a:t>
            </a:r>
            <a:r>
              <a:rPr sz="2400" spc="-5" dirty="0">
                <a:latin typeface="Times New Roman"/>
                <a:cs typeface="Times New Roman"/>
              </a:rPr>
              <a:t>requirements, </a:t>
            </a:r>
            <a:r>
              <a:rPr sz="2400" dirty="0">
                <a:latin typeface="Times New Roman"/>
                <a:cs typeface="Times New Roman"/>
              </a:rPr>
              <a:t>design </a:t>
            </a:r>
            <a:r>
              <a:rPr sz="2400" spc="-5" dirty="0">
                <a:latin typeface="Times New Roman"/>
                <a:cs typeface="Times New Roman"/>
              </a:rPr>
              <a:t>models </a:t>
            </a:r>
            <a:r>
              <a:rPr sz="2400" dirty="0">
                <a:latin typeface="Times New Roman"/>
                <a:cs typeface="Times New Roman"/>
              </a:rPr>
              <a:t>and user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manuals</a:t>
            </a:r>
            <a:r>
              <a:rPr sz="2400" spc="-5" smtClean="0">
                <a:latin typeface="Times New Roman"/>
                <a:cs typeface="Times New Roman"/>
              </a:rPr>
              <a:t>.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355559" marR="540322" indent="-342860">
              <a:lnSpc>
                <a:spcPts val="2590"/>
              </a:lnSpc>
              <a:spcBef>
                <a:spcPts val="425"/>
              </a:spcBef>
              <a:tabLst>
                <a:tab pos="354923" algn="l"/>
                <a:tab pos="355559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355559" marR="85715" indent="-34286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products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developed for a particular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customer 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developed for a general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market</a:t>
            </a:r>
            <a:r>
              <a:rPr sz="2400" spc="-5" smtClean="0">
                <a:latin typeface="Times New Roman"/>
                <a:cs typeface="Times New Roman"/>
              </a:rPr>
              <a:t>.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355559" marR="85715" indent="-342860">
              <a:lnSpc>
                <a:spcPts val="2590"/>
              </a:lnSpc>
              <a:spcBef>
                <a:spcPts val="585"/>
              </a:spcBef>
              <a:tabLst>
                <a:tab pos="354923" algn="l"/>
                <a:tab pos="355559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355559" indent="-342860">
              <a:spcBef>
                <a:spcPts val="25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products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756197" marR="5079" lvl="1" indent="-286351">
              <a:lnSpc>
                <a:spcPts val="2160"/>
              </a:lnSpc>
              <a:spcBef>
                <a:spcPts val="530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Generic - developed to be sold to a range of </a:t>
            </a:r>
            <a:r>
              <a:rPr sz="2000" spc="-5" dirty="0">
                <a:latin typeface="Times New Roman"/>
                <a:cs typeface="Times New Roman"/>
              </a:rPr>
              <a:t>different customers </a:t>
            </a:r>
            <a:r>
              <a:rPr sz="2000" dirty="0">
                <a:latin typeface="Times New Roman"/>
                <a:cs typeface="Times New Roman"/>
              </a:rPr>
              <a:t>e.g.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  software such as Excel or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Word.</a:t>
            </a:r>
            <a:endParaRPr sz="2000">
              <a:latin typeface="Times New Roman"/>
              <a:cs typeface="Times New Roman"/>
            </a:endParaRPr>
          </a:p>
          <a:p>
            <a:pPr marL="756197" marR="133969" lvl="1" indent="-286351">
              <a:lnSpc>
                <a:spcPts val="2160"/>
              </a:lnSpc>
              <a:spcBef>
                <a:spcPts val="480"/>
              </a:spcBef>
              <a:buFont typeface="Arial"/>
              <a:buChar char="–"/>
              <a:tabLst>
                <a:tab pos="756197" algn="l"/>
                <a:tab pos="756831" algn="l"/>
              </a:tabLst>
            </a:pPr>
            <a:r>
              <a:rPr sz="2000" dirty="0">
                <a:latin typeface="Times New Roman"/>
                <a:cs typeface="Times New Roman"/>
              </a:rPr>
              <a:t>Bespoke </a:t>
            </a:r>
            <a:r>
              <a:rPr sz="2000" spc="-5" dirty="0">
                <a:latin typeface="Times New Roman"/>
                <a:cs typeface="Times New Roman"/>
              </a:rPr>
              <a:t>(custom) </a:t>
            </a:r>
            <a:r>
              <a:rPr sz="2000" dirty="0">
                <a:latin typeface="Times New Roman"/>
                <a:cs typeface="Times New Roman"/>
              </a:rPr>
              <a:t>- developed for a single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according to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  </a:t>
            </a:r>
            <a:r>
              <a:rPr sz="2000">
                <a:latin typeface="Times New Roman"/>
                <a:cs typeface="Times New Roman"/>
              </a:rPr>
              <a:t>specification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197" marR="133969" lvl="1" indent="-286351">
              <a:lnSpc>
                <a:spcPts val="2160"/>
              </a:lnSpc>
              <a:spcBef>
                <a:spcPts val="480"/>
              </a:spcBef>
              <a:tabLst>
                <a:tab pos="756197" algn="l"/>
                <a:tab pos="756831" algn="l"/>
              </a:tabLst>
            </a:pPr>
            <a:endParaRPr sz="2000">
              <a:latin typeface="Times New Roman"/>
              <a:cs typeface="Times New Roman"/>
            </a:endParaRPr>
          </a:p>
          <a:p>
            <a:pPr marL="355559" marR="463495" indent="-342860">
              <a:lnSpc>
                <a:spcPct val="90000"/>
              </a:lnSpc>
              <a:spcBef>
                <a:spcPts val="530"/>
              </a:spcBef>
              <a:buFont typeface="Arial"/>
              <a:buChar char="•"/>
              <a:tabLst>
                <a:tab pos="354923" algn="l"/>
                <a:tab pos="355559" algn="l"/>
              </a:tabLst>
            </a:pPr>
            <a:r>
              <a:rPr sz="2400" spc="-5" dirty="0">
                <a:latin typeface="Times New Roman"/>
                <a:cs typeface="Times New Roman"/>
              </a:rPr>
              <a:t>New software </a:t>
            </a:r>
            <a:r>
              <a:rPr sz="2400" dirty="0">
                <a:latin typeface="Times New Roman"/>
                <a:cs typeface="Times New Roman"/>
              </a:rPr>
              <a:t>can be created by developing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programs,  </a:t>
            </a:r>
            <a:r>
              <a:rPr sz="2400" dirty="0">
                <a:latin typeface="Times New Roman"/>
                <a:cs typeface="Times New Roman"/>
              </a:rPr>
              <a:t>configuring generic </a:t>
            </a:r>
            <a:r>
              <a:rPr sz="2400" spc="-5" dirty="0">
                <a:latin typeface="Times New Roman"/>
                <a:cs typeface="Times New Roman"/>
              </a:rPr>
              <a:t>software systems </a:t>
            </a:r>
            <a:r>
              <a:rPr sz="2400" dirty="0">
                <a:latin typeface="Times New Roman"/>
                <a:cs typeface="Times New Roman"/>
              </a:rPr>
              <a:t>or reusing existing  </a:t>
            </a:r>
            <a:r>
              <a:rPr sz="2400" spc="-5" dirty="0"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226" y="496646"/>
            <a:ext cx="6307455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spc="-114" dirty="0">
                <a:solidFill>
                  <a:srgbClr val="C00000"/>
                </a:solidFill>
              </a:rPr>
              <a:t>What </a:t>
            </a:r>
            <a:r>
              <a:rPr spc="-215" dirty="0">
                <a:solidFill>
                  <a:srgbClr val="C00000"/>
                </a:solidFill>
              </a:rPr>
              <a:t>is </a:t>
            </a:r>
            <a:r>
              <a:rPr spc="-110" dirty="0">
                <a:solidFill>
                  <a:srgbClr val="C00000"/>
                </a:solidFill>
              </a:rPr>
              <a:t>software</a:t>
            </a:r>
            <a:r>
              <a:rPr spc="-305" dirty="0">
                <a:solidFill>
                  <a:srgbClr val="C00000"/>
                </a:solidFill>
              </a:rPr>
              <a:t> </a:t>
            </a:r>
            <a:r>
              <a:rPr spc="-175" dirty="0">
                <a:solidFill>
                  <a:srgbClr val="C00000"/>
                </a:solidFill>
              </a:rPr>
              <a:t>engineering?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757"/>
            <a:ext cx="8074025" cy="2714204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 marL="355559" marR="5079" indent="-342860" algn="just">
              <a:spcBef>
                <a:spcPts val="105"/>
              </a:spcBef>
              <a:buFont typeface="Arial"/>
              <a:buChar char="•"/>
              <a:tabLst>
                <a:tab pos="355559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engineering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engineering  </a:t>
            </a:r>
            <a:r>
              <a:rPr sz="2400" dirty="0">
                <a:latin typeface="Times New Roman"/>
                <a:cs typeface="Times New Roman"/>
              </a:rPr>
              <a:t>discipline that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concerned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spc="-10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aspects of  software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production</a:t>
            </a:r>
            <a:r>
              <a:rPr sz="240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559" marR="5079" indent="-342860" algn="just">
              <a:spcBef>
                <a:spcPts val="105"/>
              </a:spcBef>
              <a:tabLst>
                <a:tab pos="355559" algn="l"/>
              </a:tabLst>
            </a:pPr>
            <a:endParaRPr sz="2400">
              <a:latin typeface="Times New Roman"/>
              <a:cs typeface="Times New Roman"/>
            </a:endParaRPr>
          </a:p>
          <a:p>
            <a:pPr marL="355559" marR="5079" indent="-342860" algn="just">
              <a:spcBef>
                <a:spcPts val="770"/>
              </a:spcBef>
              <a:buFont typeface="Arial"/>
              <a:buChar char="•"/>
              <a:tabLst>
                <a:tab pos="355559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engineers </a:t>
            </a:r>
            <a:r>
              <a:rPr sz="2400" dirty="0">
                <a:latin typeface="Times New Roman"/>
                <a:cs typeface="Times New Roman"/>
              </a:rPr>
              <a:t>should adopt a systematic  and </a:t>
            </a:r>
            <a:r>
              <a:rPr sz="2400" spc="-5" dirty="0">
                <a:latin typeface="Times New Roman"/>
                <a:cs typeface="Times New Roman"/>
              </a:rPr>
              <a:t>organised </a:t>
            </a:r>
            <a:r>
              <a:rPr sz="2400" dirty="0">
                <a:latin typeface="Times New Roman"/>
                <a:cs typeface="Times New Roman"/>
              </a:rPr>
              <a:t>approach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their </a:t>
            </a:r>
            <a:r>
              <a:rPr sz="2400" spc="-5" dirty="0">
                <a:latin typeface="Times New Roman"/>
                <a:cs typeface="Times New Roman"/>
              </a:rPr>
              <a:t>work </a:t>
            </a:r>
            <a:r>
              <a:rPr sz="2400" dirty="0">
                <a:latin typeface="Times New Roman"/>
                <a:cs typeface="Times New Roman"/>
              </a:rPr>
              <a:t>and use  appropriate tools and </a:t>
            </a:r>
            <a:r>
              <a:rPr sz="2400" spc="-5" dirty="0">
                <a:latin typeface="Times New Roman"/>
                <a:cs typeface="Times New Roman"/>
              </a:rPr>
              <a:t>techniques </a:t>
            </a:r>
            <a:r>
              <a:rPr sz="2400" dirty="0">
                <a:latin typeface="Times New Roman"/>
                <a:cs typeface="Times New Roman"/>
              </a:rPr>
              <a:t>depending </a:t>
            </a:r>
            <a:r>
              <a:rPr sz="2400" spc="-10" dirty="0">
                <a:latin typeface="Times New Roman"/>
                <a:cs typeface="Times New Roman"/>
              </a:rPr>
              <a:t>on  </a:t>
            </a:r>
            <a:r>
              <a:rPr sz="2400" dirty="0">
                <a:latin typeface="Times New Roman"/>
                <a:cs typeface="Times New Roman"/>
              </a:rPr>
              <a:t>the problem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solved,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development  constraints and the resources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available.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84617" y="6354379"/>
            <a:ext cx="135890" cy="36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6">
              <a:lnSpc>
                <a:spcPts val="1425"/>
              </a:lnSpc>
            </a:pPr>
            <a:r>
              <a:rPr spc="-5" dirty="0"/>
              <a:t>1</a:t>
            </a:r>
          </a:p>
          <a:p>
            <a:pPr>
              <a:lnSpc>
                <a:spcPct val="100000"/>
              </a:lnSpc>
            </a:pPr>
            <a:r>
              <a:rPr spc="-5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64541" y="1470405"/>
            <a:ext cx="7663815" cy="449353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8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seminal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  <a:p>
            <a:pPr marL="469845" marR="534607"/>
            <a:r>
              <a:rPr sz="2400" i="1" spc="-10" dirty="0">
                <a:latin typeface="Times New Roman"/>
                <a:cs typeface="Times New Roman"/>
              </a:rPr>
              <a:t>[Software </a:t>
            </a:r>
            <a:r>
              <a:rPr sz="2400" i="1" dirty="0">
                <a:latin typeface="Times New Roman"/>
                <a:cs typeface="Times New Roman"/>
              </a:rPr>
              <a:t>engineering is] the establishment and </a:t>
            </a:r>
            <a:r>
              <a:rPr sz="2400" i="1" spc="-5" dirty="0">
                <a:latin typeface="Times New Roman"/>
                <a:cs typeface="Times New Roman"/>
              </a:rPr>
              <a:t>use</a:t>
            </a:r>
            <a:r>
              <a:rPr sz="2400" i="1" spc="-1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  </a:t>
            </a:r>
            <a:r>
              <a:rPr sz="2400" i="1" spc="-5" dirty="0">
                <a:solidFill>
                  <a:srgbClr val="AC0000"/>
                </a:solidFill>
                <a:latin typeface="Times New Roman"/>
                <a:cs typeface="Times New Roman"/>
              </a:rPr>
              <a:t>sound </a:t>
            </a:r>
            <a:r>
              <a:rPr sz="2400" i="1" dirty="0">
                <a:solidFill>
                  <a:srgbClr val="AC0000"/>
                </a:solidFill>
                <a:latin typeface="Times New Roman"/>
                <a:cs typeface="Times New Roman"/>
              </a:rPr>
              <a:t>engineering principles </a:t>
            </a:r>
            <a:r>
              <a:rPr sz="2400" i="1" dirty="0">
                <a:latin typeface="Times New Roman"/>
                <a:cs typeface="Times New Roman"/>
              </a:rPr>
              <a:t>in </a:t>
            </a:r>
            <a:r>
              <a:rPr sz="2400" i="1" spc="-20" dirty="0">
                <a:latin typeface="Times New Roman"/>
                <a:cs typeface="Times New Roman"/>
              </a:rPr>
              <a:t>order </a:t>
            </a:r>
            <a:r>
              <a:rPr sz="2400" i="1" dirty="0">
                <a:latin typeface="Times New Roman"/>
                <a:cs typeface="Times New Roman"/>
              </a:rPr>
              <a:t>to obtain  </a:t>
            </a:r>
            <a:r>
              <a:rPr sz="2400" i="1" dirty="0">
                <a:solidFill>
                  <a:srgbClr val="AC0000"/>
                </a:solidFill>
                <a:latin typeface="Times New Roman"/>
                <a:cs typeface="Times New Roman"/>
              </a:rPr>
              <a:t>economically </a:t>
            </a:r>
            <a:r>
              <a:rPr sz="2400" i="1" spc="-15" dirty="0">
                <a:latin typeface="Times New Roman"/>
                <a:cs typeface="Times New Roman"/>
              </a:rPr>
              <a:t>software </a:t>
            </a:r>
            <a:r>
              <a:rPr sz="2400" i="1" dirty="0">
                <a:latin typeface="Times New Roman"/>
                <a:cs typeface="Times New Roman"/>
              </a:rPr>
              <a:t>that </a:t>
            </a:r>
            <a:r>
              <a:rPr sz="2400" i="1" spc="-5" dirty="0">
                <a:latin typeface="Times New Roman"/>
                <a:cs typeface="Times New Roman"/>
              </a:rPr>
              <a:t>is </a:t>
            </a:r>
            <a:r>
              <a:rPr sz="2400" i="1" spc="-10" dirty="0">
                <a:solidFill>
                  <a:srgbClr val="AC0000"/>
                </a:solidFill>
                <a:latin typeface="Times New Roman"/>
                <a:cs typeface="Times New Roman"/>
              </a:rPr>
              <a:t>reliable </a:t>
            </a:r>
            <a:r>
              <a:rPr sz="2400" i="1" dirty="0">
                <a:solidFill>
                  <a:srgbClr val="AC0000"/>
                </a:solidFill>
                <a:latin typeface="Times New Roman"/>
                <a:cs typeface="Times New Roman"/>
              </a:rPr>
              <a:t>and works  efficiently on </a:t>
            </a:r>
            <a:r>
              <a:rPr sz="2400" i="1" spc="-20" dirty="0">
                <a:solidFill>
                  <a:srgbClr val="AC0000"/>
                </a:solidFill>
                <a:latin typeface="Times New Roman"/>
                <a:cs typeface="Times New Roman"/>
              </a:rPr>
              <a:t>real</a:t>
            </a:r>
            <a:r>
              <a:rPr sz="2400" i="1" spc="-8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AC0000"/>
                </a:solidFill>
                <a:latin typeface="Times New Roman"/>
                <a:cs typeface="Times New Roman"/>
              </a:rPr>
              <a:t>machines.</a:t>
            </a:r>
            <a:endParaRPr sz="2400">
              <a:latin typeface="Times New Roman"/>
              <a:cs typeface="Times New Roman"/>
            </a:endParaRPr>
          </a:p>
          <a:p>
            <a:pPr marL="88889">
              <a:spcBef>
                <a:spcPts val="2330"/>
              </a:spcBef>
            </a:pPr>
            <a:r>
              <a:rPr sz="2400" spc="-175">
                <a:latin typeface="Arial"/>
                <a:cs typeface="Arial"/>
              </a:rPr>
              <a:t>The </a:t>
            </a:r>
            <a:r>
              <a:rPr lang="en-US" sz="2400" spc="-175" dirty="0" smtClean="0">
                <a:latin typeface="Arial"/>
                <a:cs typeface="Arial"/>
              </a:rPr>
              <a:t>I</a:t>
            </a:r>
            <a:r>
              <a:rPr sz="2400" spc="-340" smtClean="0">
                <a:latin typeface="Arial"/>
                <a:cs typeface="Arial"/>
              </a:rPr>
              <a:t>IEEE</a:t>
            </a:r>
            <a:r>
              <a:rPr sz="2400" spc="-95" smtClean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definition:</a:t>
            </a:r>
            <a:endParaRPr sz="2400">
              <a:latin typeface="Arial"/>
              <a:cs typeface="Arial"/>
            </a:endParaRPr>
          </a:p>
          <a:p>
            <a:pPr marL="546036" marR="5079">
              <a:spcBef>
                <a:spcPts val="300"/>
              </a:spcBef>
            </a:pPr>
            <a:r>
              <a:rPr sz="2400" i="1" spc="-125" dirty="0">
                <a:latin typeface="Trebuchet MS"/>
                <a:cs typeface="Trebuchet MS"/>
              </a:rPr>
              <a:t>Software </a:t>
            </a:r>
            <a:r>
              <a:rPr sz="2400" i="1" spc="-114" dirty="0">
                <a:latin typeface="Trebuchet MS"/>
                <a:cs typeface="Trebuchet MS"/>
              </a:rPr>
              <a:t>Engineering: </a:t>
            </a:r>
            <a:r>
              <a:rPr sz="2400" i="1" spc="-120" dirty="0">
                <a:latin typeface="Trebuchet MS"/>
                <a:cs typeface="Trebuchet MS"/>
              </a:rPr>
              <a:t>(1) </a:t>
            </a:r>
            <a:r>
              <a:rPr sz="2400" i="1" spc="-160" dirty="0">
                <a:latin typeface="Trebuchet MS"/>
                <a:cs typeface="Trebuchet MS"/>
              </a:rPr>
              <a:t>The </a:t>
            </a:r>
            <a:r>
              <a:rPr sz="2400" i="1" spc="-125" dirty="0">
                <a:latin typeface="Trebuchet MS"/>
                <a:cs typeface="Trebuchet MS"/>
              </a:rPr>
              <a:t>application </a:t>
            </a:r>
            <a:r>
              <a:rPr sz="2400" i="1" spc="-145" dirty="0">
                <a:latin typeface="Trebuchet MS"/>
                <a:cs typeface="Trebuchet MS"/>
              </a:rPr>
              <a:t>of </a:t>
            </a:r>
            <a:r>
              <a:rPr sz="2400" i="1" spc="-30" dirty="0">
                <a:latin typeface="Trebuchet MS"/>
                <a:cs typeface="Trebuchet MS"/>
              </a:rPr>
              <a:t>a</a:t>
            </a:r>
            <a:r>
              <a:rPr sz="2400" i="1" spc="-540" dirty="0">
                <a:latin typeface="Trebuchet MS"/>
                <a:cs typeface="Trebuchet MS"/>
              </a:rPr>
              <a:t> </a:t>
            </a:r>
            <a:r>
              <a:rPr sz="2400" i="1" spc="-140" dirty="0">
                <a:solidFill>
                  <a:srgbClr val="AC0000"/>
                </a:solidFill>
                <a:latin typeface="Trebuchet MS"/>
                <a:cs typeface="Trebuchet MS"/>
              </a:rPr>
              <a:t>systematic,  </a:t>
            </a:r>
            <a:r>
              <a:rPr sz="2400" i="1" spc="-145" dirty="0">
                <a:solidFill>
                  <a:srgbClr val="AC0000"/>
                </a:solidFill>
                <a:latin typeface="Trebuchet MS"/>
                <a:cs typeface="Trebuchet MS"/>
              </a:rPr>
              <a:t>disciplined, </a:t>
            </a:r>
            <a:r>
              <a:rPr sz="2400" i="1" spc="-135" dirty="0">
                <a:solidFill>
                  <a:srgbClr val="AC0000"/>
                </a:solidFill>
                <a:latin typeface="Trebuchet MS"/>
                <a:cs typeface="Trebuchet MS"/>
              </a:rPr>
              <a:t>quantifiable </a:t>
            </a:r>
            <a:r>
              <a:rPr sz="2400" i="1" spc="-90" dirty="0">
                <a:solidFill>
                  <a:srgbClr val="AC0000"/>
                </a:solidFill>
                <a:latin typeface="Trebuchet MS"/>
                <a:cs typeface="Trebuchet MS"/>
              </a:rPr>
              <a:t>approach </a:t>
            </a:r>
            <a:r>
              <a:rPr sz="2400" i="1" spc="-145" dirty="0">
                <a:latin typeface="Trebuchet MS"/>
                <a:cs typeface="Trebuchet MS"/>
              </a:rPr>
              <a:t>to </a:t>
            </a:r>
            <a:r>
              <a:rPr sz="2400" i="1" spc="-150" dirty="0">
                <a:latin typeface="Trebuchet MS"/>
                <a:cs typeface="Trebuchet MS"/>
              </a:rPr>
              <a:t>the </a:t>
            </a:r>
            <a:r>
              <a:rPr sz="2400" i="1" spc="-145" dirty="0">
                <a:solidFill>
                  <a:srgbClr val="AC0000"/>
                </a:solidFill>
                <a:latin typeface="Trebuchet MS"/>
                <a:cs typeface="Trebuchet MS"/>
              </a:rPr>
              <a:t>development,  </a:t>
            </a:r>
            <a:r>
              <a:rPr sz="2400" i="1" spc="-135" dirty="0">
                <a:solidFill>
                  <a:srgbClr val="AC0000"/>
                </a:solidFill>
                <a:latin typeface="Trebuchet MS"/>
                <a:cs typeface="Trebuchet MS"/>
              </a:rPr>
              <a:t>operation, </a:t>
            </a:r>
            <a:r>
              <a:rPr sz="2400" i="1" spc="-70" dirty="0">
                <a:solidFill>
                  <a:srgbClr val="AC0000"/>
                </a:solidFill>
                <a:latin typeface="Trebuchet MS"/>
                <a:cs typeface="Trebuchet MS"/>
              </a:rPr>
              <a:t>and </a:t>
            </a:r>
            <a:r>
              <a:rPr sz="2400" i="1" spc="-110" dirty="0">
                <a:solidFill>
                  <a:srgbClr val="AC0000"/>
                </a:solidFill>
                <a:latin typeface="Trebuchet MS"/>
                <a:cs typeface="Trebuchet MS"/>
              </a:rPr>
              <a:t>maintenance </a:t>
            </a:r>
            <a:r>
              <a:rPr sz="2400" i="1" spc="-150" dirty="0">
                <a:latin typeface="Trebuchet MS"/>
                <a:cs typeface="Trebuchet MS"/>
              </a:rPr>
              <a:t>of </a:t>
            </a:r>
            <a:r>
              <a:rPr sz="2400" i="1" spc="-135" dirty="0">
                <a:latin typeface="Trebuchet MS"/>
                <a:cs typeface="Trebuchet MS"/>
              </a:rPr>
              <a:t>software; that </a:t>
            </a:r>
            <a:r>
              <a:rPr sz="2400" i="1" spc="-170" dirty="0">
                <a:latin typeface="Trebuchet MS"/>
                <a:cs typeface="Trebuchet MS"/>
              </a:rPr>
              <a:t>is, </a:t>
            </a:r>
            <a:r>
              <a:rPr sz="2400" i="1" spc="-150" dirty="0">
                <a:latin typeface="Trebuchet MS"/>
                <a:cs typeface="Trebuchet MS"/>
              </a:rPr>
              <a:t>the  </a:t>
            </a:r>
            <a:r>
              <a:rPr sz="2400" i="1" spc="-120" dirty="0">
                <a:latin typeface="Trebuchet MS"/>
                <a:cs typeface="Trebuchet MS"/>
              </a:rPr>
              <a:t>application </a:t>
            </a:r>
            <a:r>
              <a:rPr sz="2400" i="1" spc="-150" dirty="0">
                <a:latin typeface="Trebuchet MS"/>
                <a:cs typeface="Trebuchet MS"/>
              </a:rPr>
              <a:t>of </a:t>
            </a:r>
            <a:r>
              <a:rPr sz="2400" i="1" spc="-105" dirty="0">
                <a:latin typeface="Trebuchet MS"/>
                <a:cs typeface="Trebuchet MS"/>
              </a:rPr>
              <a:t>engineering </a:t>
            </a:r>
            <a:r>
              <a:rPr sz="2400" i="1" spc="-145" dirty="0">
                <a:latin typeface="Trebuchet MS"/>
                <a:cs typeface="Trebuchet MS"/>
              </a:rPr>
              <a:t>to </a:t>
            </a:r>
            <a:r>
              <a:rPr sz="2400" i="1" spc="-140" dirty="0">
                <a:latin typeface="Trebuchet MS"/>
                <a:cs typeface="Trebuchet MS"/>
              </a:rPr>
              <a:t>software. </a:t>
            </a:r>
            <a:r>
              <a:rPr sz="2400" i="1" spc="-120" dirty="0">
                <a:latin typeface="Trebuchet MS"/>
                <a:cs typeface="Trebuchet MS"/>
              </a:rPr>
              <a:t>(2) </a:t>
            </a:r>
            <a:r>
              <a:rPr sz="2400" i="1" spc="-160" dirty="0">
                <a:latin typeface="Trebuchet MS"/>
                <a:cs typeface="Trebuchet MS"/>
              </a:rPr>
              <a:t>The </a:t>
            </a:r>
            <a:r>
              <a:rPr sz="2400" i="1" spc="-114" dirty="0">
                <a:latin typeface="Trebuchet MS"/>
                <a:cs typeface="Trebuchet MS"/>
              </a:rPr>
              <a:t>study </a:t>
            </a:r>
            <a:r>
              <a:rPr sz="2400" i="1" spc="-150" dirty="0">
                <a:latin typeface="Trebuchet MS"/>
                <a:cs typeface="Trebuchet MS"/>
              </a:rPr>
              <a:t>of  </a:t>
            </a:r>
            <a:r>
              <a:rPr sz="2400" i="1" spc="-90" dirty="0">
                <a:latin typeface="Trebuchet MS"/>
                <a:cs typeface="Trebuchet MS"/>
              </a:rPr>
              <a:t>approaches </a:t>
            </a:r>
            <a:r>
              <a:rPr sz="2400" i="1" spc="-35" dirty="0">
                <a:latin typeface="Trebuchet MS"/>
                <a:cs typeface="Trebuchet MS"/>
              </a:rPr>
              <a:t>as </a:t>
            </a:r>
            <a:r>
              <a:rPr sz="2400" i="1" spc="-135" dirty="0">
                <a:latin typeface="Trebuchet MS"/>
                <a:cs typeface="Trebuchet MS"/>
              </a:rPr>
              <a:t>in</a:t>
            </a:r>
            <a:r>
              <a:rPr sz="2400" i="1" spc="-440" dirty="0">
                <a:latin typeface="Trebuchet MS"/>
                <a:cs typeface="Trebuchet MS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(1).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4367" y="705435"/>
            <a:ext cx="6574790" cy="62773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698">
              <a:spcBef>
                <a:spcPts val="95"/>
              </a:spcBef>
            </a:pPr>
            <a:r>
              <a:rPr spc="-155" dirty="0">
                <a:solidFill>
                  <a:srgbClr val="C00000"/>
                </a:solidFill>
              </a:rPr>
              <a:t>Software </a:t>
            </a:r>
            <a:r>
              <a:rPr spc="-200" dirty="0">
                <a:solidFill>
                  <a:srgbClr val="C00000"/>
                </a:solidFill>
              </a:rPr>
              <a:t>Engineering</a:t>
            </a:r>
            <a:r>
              <a:rPr spc="-305" dirty="0">
                <a:solidFill>
                  <a:srgbClr val="C00000"/>
                </a:solidFill>
              </a:rPr>
              <a:t> </a:t>
            </a:r>
            <a:r>
              <a:rPr spc="-75" dirty="0">
                <a:solidFill>
                  <a:srgbClr val="C00000"/>
                </a:solidFill>
              </a:rPr>
              <a:t>Definition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1034</Words>
  <Application>Microsoft Office PowerPoint</Application>
  <PresentationFormat>On-screen Show (4:3)</PresentationFormat>
  <Paragraphs>154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Module-I</vt:lpstr>
      <vt:lpstr>Slide 3</vt:lpstr>
      <vt:lpstr>Course objectives</vt:lpstr>
      <vt:lpstr>Slide 5</vt:lpstr>
      <vt:lpstr>What is Software?</vt:lpstr>
      <vt:lpstr>What is software?</vt:lpstr>
      <vt:lpstr>What is software engineering?</vt:lpstr>
      <vt:lpstr>Software Engineering Definition</vt:lpstr>
      <vt:lpstr>Importance of Software Engineering</vt:lpstr>
      <vt:lpstr>What are the attributes of good software?</vt:lpstr>
      <vt:lpstr>What are the key challenges facing software  engineering?</vt:lpstr>
      <vt:lpstr>Slide 13</vt:lpstr>
      <vt:lpstr>Slide 14</vt:lpstr>
      <vt:lpstr>The Evolving Role of Software</vt:lpstr>
      <vt:lpstr>Slide 16</vt:lpstr>
      <vt:lpstr>Slide 17</vt:lpstr>
      <vt:lpstr>Slide 18</vt:lpstr>
      <vt:lpstr>Software Myths</vt:lpstr>
      <vt:lpstr>Management’s Myths</vt:lpstr>
      <vt:lpstr>Customer’s Myths</vt:lpstr>
      <vt:lpstr>Developer’s  Myths</vt:lpstr>
      <vt:lpstr>Software Characteristics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Windows User</cp:lastModifiedBy>
  <cp:revision>63</cp:revision>
  <dcterms:created xsi:type="dcterms:W3CDTF">2018-08-13T07:04:09Z</dcterms:created>
  <dcterms:modified xsi:type="dcterms:W3CDTF">2019-01-14T01:33:46Z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2018-08-13T00:00:00Z</vt:filetime>
  </property>
</Properties>
</file>