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handoutMasterIdLst>
    <p:handoutMasterId r:id="rId19"/>
  </p:handoutMasterIdLst>
  <p:sldIdLst>
    <p:sldId id="260" r:id="rId2"/>
    <p:sldId id="308" r:id="rId3"/>
    <p:sldId id="309" r:id="rId4"/>
    <p:sldId id="313" r:id="rId5"/>
    <p:sldId id="310" r:id="rId6"/>
    <p:sldId id="311" r:id="rId7"/>
    <p:sldId id="314" r:id="rId8"/>
    <p:sldId id="315" r:id="rId9"/>
    <p:sldId id="316" r:id="rId10"/>
    <p:sldId id="321" r:id="rId11"/>
    <p:sldId id="317" r:id="rId12"/>
    <p:sldId id="318" r:id="rId13"/>
    <p:sldId id="322" r:id="rId14"/>
    <p:sldId id="320" r:id="rId15"/>
    <p:sldId id="319" r:id="rId16"/>
    <p:sldId id="305"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66"/>
    <a:srgbClr val="FF993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9" d="100"/>
          <a:sy n="89" d="100"/>
        </p:scale>
        <p:origin x="466" y="72"/>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pPr/>
              <a:t>2/27/2023</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pPr/>
              <a:t>‹#›</a:t>
            </a:fld>
            <a:endParaRPr dirty="0"/>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pPr/>
              <a:t>2/27/2023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pPr/>
              <a:t>‹#›</a:t>
            </a:fld>
            <a:endParaRPr dirty="0"/>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371600"/>
            <a:ext cx="9144000" cy="3505200"/>
          </a:xfrm>
        </p:spPr>
        <p:txBody>
          <a:bodyPr>
            <a:noAutofit/>
          </a:bodyPr>
          <a:lstStyle>
            <a:lvl1pPr>
              <a:defRPr sz="7200"/>
            </a:lvl1pPr>
          </a:lstStyle>
          <a:p>
            <a:r>
              <a:rPr lang="en-US"/>
              <a:t>Click to edit Master title style</a:t>
            </a:r>
            <a:endParaRPr/>
          </a:p>
        </p:txBody>
      </p:sp>
      <p:sp>
        <p:nvSpPr>
          <p:cNvPr id="3" name="Subtitle 2"/>
          <p:cNvSpPr>
            <a:spLocks noGrp="1"/>
          </p:cNvSpPr>
          <p:nvPr>
            <p:ph type="subTitle" idx="1"/>
          </p:nvPr>
        </p:nvSpPr>
        <p:spPr>
          <a:xfrm>
            <a:off x="1522413" y="4953000"/>
            <a:ext cx="8229600" cy="10668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pPr/>
              <a:t>2/27/2023</a:t>
            </a:fld>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dirty="0"/>
          </a:p>
        </p:txBody>
      </p:sp>
    </p:spTree>
    <p:extLst>
      <p:ext uri="{BB962C8B-B14F-4D97-AF65-F5344CB8AC3E}">
        <p14:creationId xmlns:p14="http://schemas.microsoft.com/office/powerpoint/2010/main" val="410750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pPr/>
              <a:t>2/27/2023</a:t>
            </a:fld>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dirty="0"/>
          </a:p>
        </p:txBody>
      </p:sp>
    </p:spTree>
    <p:extLst>
      <p:ext uri="{BB962C8B-B14F-4D97-AF65-F5344CB8AC3E}">
        <p14:creationId xmlns:p14="http://schemas.microsoft.com/office/powerpoint/2010/main" val="117331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2" y="533400"/>
            <a:ext cx="1371600" cy="559276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1" y="533400"/>
            <a:ext cx="8077201" cy="5592764"/>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pPr/>
              <a:t>2/27/2023</a:t>
            </a:fld>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dirty="0"/>
          </a:p>
        </p:txBody>
      </p:sp>
    </p:spTree>
    <p:extLst>
      <p:ext uri="{BB962C8B-B14F-4D97-AF65-F5344CB8AC3E}">
        <p14:creationId xmlns:p14="http://schemas.microsoft.com/office/powerpoint/2010/main" val="88754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2pPr>
              <a:buClr>
                <a:schemeClr val="accent2"/>
              </a:buClr>
              <a:defRPr/>
            </a:lvl2pPr>
            <a:lvl5pPr>
              <a:defRPr/>
            </a:lvl5pPr>
            <a:lvl6pPr>
              <a:buClr>
                <a:schemeClr val="accent2"/>
              </a:buClr>
              <a:defRPr baseline="0"/>
            </a:lvl6pPr>
            <a:lvl7pPr>
              <a:buClr>
                <a:schemeClr val="accent2"/>
              </a:buClr>
              <a:defRPr baseline="0"/>
            </a:lvl7pPr>
            <a:lvl8pPr>
              <a:buClr>
                <a:schemeClr val="accent2"/>
              </a:buClr>
              <a:defRPr baseline="0"/>
            </a:lvl8pPr>
            <a:lvl9pPr>
              <a:buClr>
                <a:schemeClr val="accent2"/>
              </a:buCl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pPr/>
              <a:t>2/27/2023</a:t>
            </a:fld>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dirty="0"/>
          </a:p>
        </p:txBody>
      </p:sp>
    </p:spTree>
    <p:extLst>
      <p:ext uri="{BB962C8B-B14F-4D97-AF65-F5344CB8AC3E}">
        <p14:creationId xmlns:p14="http://schemas.microsoft.com/office/powerpoint/2010/main" val="83633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4" y="2514601"/>
            <a:ext cx="9144000" cy="2819400"/>
          </a:xfrm>
        </p:spPr>
        <p:txBody>
          <a:bodyPr anchor="b">
            <a:noAutofit/>
          </a:bodyPr>
          <a:lstStyle>
            <a:lvl1pPr algn="l">
              <a:defRPr sz="6600" b="0" i="0" cap="none" baseline="0"/>
            </a:lvl1pPr>
          </a:lstStyle>
          <a:p>
            <a:r>
              <a:rPr lang="en-US"/>
              <a:t>Click to edit Master title style</a:t>
            </a:r>
            <a:endParaRPr/>
          </a:p>
        </p:txBody>
      </p:sp>
      <p:sp>
        <p:nvSpPr>
          <p:cNvPr id="3" name="Text Placeholder 2"/>
          <p:cNvSpPr>
            <a:spLocks noGrp="1"/>
          </p:cNvSpPr>
          <p:nvPr>
            <p:ph type="body" idx="1"/>
          </p:nvPr>
        </p:nvSpPr>
        <p:spPr>
          <a:xfrm>
            <a:off x="1522413" y="990600"/>
            <a:ext cx="8229600"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pPr/>
              <a:t>2/27/2023</a:t>
            </a:fld>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dirty="0"/>
          </a:p>
        </p:txBody>
      </p:sp>
    </p:spTree>
    <p:extLst>
      <p:ext uri="{BB962C8B-B14F-4D97-AF65-F5344CB8AC3E}">
        <p14:creationId xmlns:p14="http://schemas.microsoft.com/office/powerpoint/2010/main" val="359165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p>
            <a:r>
              <a:rPr lang="en-US"/>
              <a:t>Click to edit Master title style</a:t>
            </a:r>
            <a:endParaRPr/>
          </a:p>
        </p:txBody>
      </p:sp>
      <p:sp>
        <p:nvSpPr>
          <p:cNvPr id="3" name="Content Placeholder 2"/>
          <p:cNvSpPr>
            <a:spLocks noGrp="1"/>
          </p:cNvSpPr>
          <p:nvPr>
            <p:ph sz="half" idx="1"/>
          </p:nvPr>
        </p:nvSpPr>
        <p:spPr>
          <a:xfrm>
            <a:off x="1522414" y="1828800"/>
            <a:ext cx="4645152"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475412" y="1828800"/>
            <a:ext cx="46482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83829175-527E-46A3-863C-1BB1F163B849}" type="datetimeFigureOut">
              <a:rPr lang="en-US" smtClean="0"/>
              <a:pPr/>
              <a:t>2/27/2023</a:t>
            </a:fld>
            <a:endParaRPr lang="en-US" dirty="0"/>
          </a:p>
        </p:txBody>
      </p:sp>
      <p:sp>
        <p:nvSpPr>
          <p:cNvPr id="7" name="Slide Number Placeholder 6"/>
          <p:cNvSpPr>
            <a:spLocks noGrp="1"/>
          </p:cNvSpPr>
          <p:nvPr>
            <p:ph type="sldNum" sz="quarter" idx="12"/>
          </p:nvPr>
        </p:nvSpPr>
        <p:spPr/>
        <p:txBody>
          <a:bodyPr/>
          <a:lstStyle/>
          <a:p>
            <a:fld id="{E5137D0E-4A4F-4307-8994-C1891D747D59}" type="slidenum">
              <a:rPr lang="en-US" smtClean="0"/>
              <a:pPr/>
              <a:t>‹#›</a:t>
            </a:fld>
            <a:endParaRPr lang="en-US" dirty="0"/>
          </a:p>
        </p:txBody>
      </p:sp>
    </p:spTree>
    <p:extLst>
      <p:ext uri="{BB962C8B-B14F-4D97-AF65-F5344CB8AC3E}">
        <p14:creationId xmlns:p14="http://schemas.microsoft.com/office/powerpoint/2010/main" val="38315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4"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4"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78462"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78462"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83829175-527E-46A3-863C-1BB1F163B849}" type="datetimeFigureOut">
              <a:rPr lang="en-US" smtClean="0"/>
              <a:pPr/>
              <a:t>2/27/2023</a:t>
            </a:fld>
            <a:endParaRPr lang="en-US" dirty="0"/>
          </a:p>
        </p:txBody>
      </p:sp>
      <p:sp>
        <p:nvSpPr>
          <p:cNvPr id="9" name="Slide Number Placeholder 8"/>
          <p:cNvSpPr>
            <a:spLocks noGrp="1"/>
          </p:cNvSpPr>
          <p:nvPr>
            <p:ph type="sldNum" sz="quarter" idx="12"/>
          </p:nvPr>
        </p:nvSpPr>
        <p:spPr/>
        <p:txBody>
          <a:bodyPr/>
          <a:lstStyle/>
          <a:p>
            <a:fld id="{E5137D0E-4A4F-4307-8994-C1891D747D59}" type="slidenum">
              <a:rPr lang="en-US" smtClean="0"/>
              <a:pPr/>
              <a:t>‹#›</a:t>
            </a:fld>
            <a:endParaRPr lang="en-US" dirty="0"/>
          </a:p>
        </p:txBody>
      </p:sp>
    </p:spTree>
    <p:extLst>
      <p:ext uri="{BB962C8B-B14F-4D97-AF65-F5344CB8AC3E}">
        <p14:creationId xmlns:p14="http://schemas.microsoft.com/office/powerpoint/2010/main" val="381292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3829175-527E-46A3-863C-1BB1F163B849}" type="datetimeFigureOut">
              <a:rPr lang="en-US" smtClean="0"/>
              <a:pPr/>
              <a:t>2/27/2023</a:t>
            </a:fld>
            <a:endParaRPr lang="en-US" dirty="0"/>
          </a:p>
        </p:txBody>
      </p:sp>
      <p:sp>
        <p:nvSpPr>
          <p:cNvPr id="5" name="Slide Number Placeholder 4"/>
          <p:cNvSpPr>
            <a:spLocks noGrp="1"/>
          </p:cNvSpPr>
          <p:nvPr>
            <p:ph type="sldNum" sz="quarter" idx="12"/>
          </p:nvPr>
        </p:nvSpPr>
        <p:spPr/>
        <p:txBody>
          <a:bodyPr/>
          <a:lstStyle/>
          <a:p>
            <a:fld id="{E5137D0E-4A4F-4307-8994-C1891D747D59}" type="slidenum">
              <a:rPr lang="en-US" smtClean="0"/>
              <a:pPr/>
              <a:t>‹#›</a:t>
            </a:fld>
            <a:endParaRPr lang="en-US" dirty="0"/>
          </a:p>
        </p:txBody>
      </p:sp>
    </p:spTree>
    <p:extLst>
      <p:ext uri="{BB962C8B-B14F-4D97-AF65-F5344CB8AC3E}">
        <p14:creationId xmlns:p14="http://schemas.microsoft.com/office/powerpoint/2010/main" val="223656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83829175-527E-46A3-863C-1BB1F163B849}" type="datetimeFigureOut">
              <a:rPr lang="en-US" smtClean="0"/>
              <a:pPr/>
              <a:t>2/27/2023</a:t>
            </a:fld>
            <a:endParaRPr lang="en-US" dirty="0"/>
          </a:p>
        </p:txBody>
      </p:sp>
      <p:sp>
        <p:nvSpPr>
          <p:cNvPr id="4" name="Slide Number Placeholder 3"/>
          <p:cNvSpPr>
            <a:spLocks noGrp="1"/>
          </p:cNvSpPr>
          <p:nvPr>
            <p:ph type="sldNum" sz="quarter" idx="12"/>
          </p:nvPr>
        </p:nvSpPr>
        <p:spPr/>
        <p:txBody>
          <a:bodyPr/>
          <a:lstStyle/>
          <a:p>
            <a:fld id="{E5137D0E-4A4F-4307-8994-C1891D747D59}" type="slidenum">
              <a:rPr lang="en-US" smtClean="0"/>
              <a:pPr/>
              <a:t>‹#›</a:t>
            </a:fld>
            <a:endParaRPr lang="en-US" dirty="0"/>
          </a:p>
        </p:txBody>
      </p:sp>
    </p:spTree>
    <p:extLst>
      <p:ext uri="{BB962C8B-B14F-4D97-AF65-F5344CB8AC3E}">
        <p14:creationId xmlns:p14="http://schemas.microsoft.com/office/powerpoint/2010/main" val="346525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5180012" y="838200"/>
            <a:ext cx="6172201"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Footer Placeholder 8"/>
          <p:cNvSpPr>
            <a:spLocks noGrp="1"/>
          </p:cNvSpPr>
          <p:nvPr>
            <p:ph type="ftr" sz="quarter" idx="11"/>
          </p:nvPr>
        </p:nvSpPr>
        <p:spPr/>
        <p:txBody>
          <a:bodyPr/>
          <a:lstStyle/>
          <a:p>
            <a:r>
              <a:rPr lang="en-US" dirty="0"/>
              <a:t>Add a footer</a:t>
            </a:r>
          </a:p>
        </p:txBody>
      </p:sp>
      <p:sp>
        <p:nvSpPr>
          <p:cNvPr id="8" name="Date Placeholder 7"/>
          <p:cNvSpPr>
            <a:spLocks noGrp="1"/>
          </p:cNvSpPr>
          <p:nvPr>
            <p:ph type="dt" sz="half" idx="10"/>
          </p:nvPr>
        </p:nvSpPr>
        <p:spPr/>
        <p:txBody>
          <a:bodyPr/>
          <a:lstStyle/>
          <a:p>
            <a:fld id="{83829175-527E-46A3-863C-1BB1F163B849}" type="datetimeFigureOut">
              <a:rPr lang="en-US" smtClean="0"/>
              <a:pPr/>
              <a:t>2/27/2023</a:t>
            </a:fld>
            <a:endParaRPr lang="en-US" dirty="0"/>
          </a:p>
        </p:txBody>
      </p:sp>
      <p:sp>
        <p:nvSpPr>
          <p:cNvPr id="10" name="Slide Number Placeholder 9"/>
          <p:cNvSpPr>
            <a:spLocks noGrp="1"/>
          </p:cNvSpPr>
          <p:nvPr>
            <p:ph type="sldNum" sz="quarter" idx="12"/>
          </p:nvPr>
        </p:nvSpPr>
        <p:spPr/>
        <p:txBody>
          <a:bodyPr/>
          <a:lstStyle/>
          <a:p>
            <a:fld id="{E5137D0E-4A4F-4307-8994-C1891D747D59}" type="slidenum">
              <a:rPr lang="en-US" smtClean="0"/>
              <a:pPr/>
              <a:t>‹#›</a:t>
            </a:fld>
            <a:endParaRPr lang="en-US" dirty="0"/>
          </a:p>
        </p:txBody>
      </p:sp>
    </p:spTree>
    <p:extLst>
      <p:ext uri="{BB962C8B-B14F-4D97-AF65-F5344CB8AC3E}">
        <p14:creationId xmlns:p14="http://schemas.microsoft.com/office/powerpoint/2010/main" val="391364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endParaRPr/>
          </a:p>
        </p:txBody>
      </p:sp>
      <p:sp>
        <p:nvSpPr>
          <p:cNvPr id="5" name="Rectangle 4"/>
          <p:cNvSpPr/>
          <p:nvPr/>
        </p:nvSpPr>
        <p:spPr>
          <a:xfrm>
            <a:off x="5103812" y="457200"/>
            <a:ext cx="6629400" cy="594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5484812" y="836610"/>
            <a:ext cx="5867401" cy="518319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77385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pSp>
        <p:nvGrpSpPr>
          <p:cNvPr id="32" name="Group 31"/>
          <p:cNvGrpSpPr/>
          <p:nvPr/>
        </p:nvGrpSpPr>
        <p:grpSpPr>
          <a:xfrm>
            <a:off x="-1" y="0"/>
            <a:ext cx="12188825" cy="6858000"/>
            <a:chOff x="-1" y="0"/>
            <a:chExt cx="12188825" cy="6858000"/>
          </a:xfrm>
        </p:grpSpPr>
        <p:sp>
          <p:nvSpPr>
            <p:cNvPr id="8" name="Rectangle 8"/>
            <p:cNvSpPr>
              <a:spLocks noChangeArrowheads="1"/>
            </p:cNvSpPr>
            <p:nvPr/>
          </p:nvSpPr>
          <p:spPr bwMode="auto">
            <a:xfrm>
              <a:off x="4164514" y="6705600"/>
              <a:ext cx="8024310" cy="152400"/>
            </a:xfrm>
            <a:prstGeom prst="rect">
              <a:avLst/>
            </a:prstGeom>
            <a:gradFill rotWithShape="0">
              <a:gsLst>
                <a:gs pos="0">
                  <a:schemeClr val="accent5">
                    <a:lumMod val="20000"/>
                    <a:lumOff val="80000"/>
                  </a:schemeClr>
                </a:gs>
                <a:gs pos="100000">
                  <a:schemeClr val="accent5">
                    <a:lumMod val="75000"/>
                  </a:schemeClr>
                </a:gs>
              </a:gsLst>
              <a:lin ang="0" scaled="1"/>
            </a:gradFill>
            <a:ln w="9525">
              <a:solidFill>
                <a:schemeClr val="tx1"/>
              </a:solidFill>
              <a:miter lim="800000"/>
              <a:headEnd/>
              <a:tailEnd/>
            </a:ln>
            <a:effectLst/>
          </p:spPr>
          <p:txBody>
            <a:bodyPr wrap="none" anchor="ctr"/>
            <a:lstStyle/>
            <a:p>
              <a:pPr algn="ctr"/>
              <a:endParaRPr kumimoji="1" lang="en-US" sz="2400" dirty="0">
                <a:latin typeface="굴림" pitchFamily="50" charset="-127"/>
              </a:endParaRPr>
            </a:p>
          </p:txBody>
        </p:sp>
        <p:sp>
          <p:nvSpPr>
            <p:cNvPr id="9" name="Rectangle 9"/>
            <p:cNvSpPr>
              <a:spLocks noChangeArrowheads="1"/>
            </p:cNvSpPr>
            <p:nvPr/>
          </p:nvSpPr>
          <p:spPr bwMode="auto">
            <a:xfrm>
              <a:off x="11680956" y="1981200"/>
              <a:ext cx="507868" cy="4267200"/>
            </a:xfrm>
            <a:prstGeom prst="rect">
              <a:avLst/>
            </a:prstGeom>
            <a:gradFill rotWithShape="0">
              <a:gsLst>
                <a:gs pos="0">
                  <a:schemeClr val="tx2">
                    <a:lumMod val="20000"/>
                    <a:lumOff val="80000"/>
                  </a:schemeClr>
                </a:gs>
                <a:gs pos="100000">
                  <a:schemeClr val="tx2">
                    <a:lumMod val="60000"/>
                    <a:lumOff val="40000"/>
                  </a:schemeClr>
                </a:gs>
              </a:gsLst>
              <a:lin ang="5400000" scaled="1"/>
            </a:gradFill>
            <a:ln w="9525">
              <a:solidFill>
                <a:schemeClr val="tx1"/>
              </a:solidFill>
              <a:miter lim="800000"/>
              <a:headEnd/>
              <a:tailEnd/>
            </a:ln>
            <a:effectLst/>
          </p:spPr>
          <p:txBody>
            <a:bodyPr wrap="none" anchor="ctr"/>
            <a:lstStyle/>
            <a:p>
              <a:pPr algn="ctr"/>
              <a:endParaRPr kumimoji="1" lang="en-US" sz="2400" dirty="0">
                <a:latin typeface="굴림" pitchFamily="50" charset="-127"/>
              </a:endParaRPr>
            </a:p>
          </p:txBody>
        </p:sp>
        <p:sp>
          <p:nvSpPr>
            <p:cNvPr id="10" name="Rectangle 10"/>
            <p:cNvSpPr>
              <a:spLocks noChangeArrowheads="1"/>
            </p:cNvSpPr>
            <p:nvPr/>
          </p:nvSpPr>
          <p:spPr bwMode="auto">
            <a:xfrm>
              <a:off x="-1" y="5257800"/>
              <a:ext cx="609441" cy="152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dirty="0">
                <a:latin typeface="굴림" pitchFamily="50" charset="-127"/>
              </a:endParaRPr>
            </a:p>
          </p:txBody>
        </p:sp>
        <p:sp>
          <p:nvSpPr>
            <p:cNvPr id="11" name="Rectangle 11"/>
            <p:cNvSpPr>
              <a:spLocks noChangeArrowheads="1"/>
            </p:cNvSpPr>
            <p:nvPr/>
          </p:nvSpPr>
          <p:spPr bwMode="auto">
            <a:xfrm>
              <a:off x="-1" y="5410200"/>
              <a:ext cx="609441" cy="1447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dirty="0">
                <a:latin typeface="굴림" pitchFamily="50" charset="-127"/>
              </a:endParaRPr>
            </a:p>
          </p:txBody>
        </p:sp>
        <p:sp>
          <p:nvSpPr>
            <p:cNvPr id="12" name="Rectangle 12"/>
            <p:cNvSpPr>
              <a:spLocks noChangeArrowheads="1"/>
            </p:cNvSpPr>
            <p:nvPr/>
          </p:nvSpPr>
          <p:spPr bwMode="auto">
            <a:xfrm>
              <a:off x="11680956" y="0"/>
              <a:ext cx="507868" cy="1981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dirty="0">
                <a:latin typeface="굴림" pitchFamily="50" charset="-127"/>
              </a:endParaRPr>
            </a:p>
          </p:txBody>
        </p:sp>
        <p:sp>
          <p:nvSpPr>
            <p:cNvPr id="13" name="Rectangle 13"/>
            <p:cNvSpPr>
              <a:spLocks noChangeArrowheads="1"/>
            </p:cNvSpPr>
            <p:nvPr/>
          </p:nvSpPr>
          <p:spPr bwMode="auto">
            <a:xfrm>
              <a:off x="7618015" y="0"/>
              <a:ext cx="4062942" cy="304800"/>
            </a:xfrm>
            <a:prstGeom prst="rect">
              <a:avLst/>
            </a:prstGeom>
            <a:solidFill>
              <a:schemeClr val="accent1"/>
            </a:solidFill>
            <a:ln w="9525">
              <a:solidFill>
                <a:schemeClr val="accent3"/>
              </a:solidFill>
              <a:miter lim="800000"/>
              <a:headEnd/>
              <a:tailEnd/>
            </a:ln>
            <a:effectLst/>
          </p:spPr>
          <p:txBody>
            <a:bodyPr wrap="none" anchor="ctr"/>
            <a:lstStyle/>
            <a:p>
              <a:pPr algn="ctr"/>
              <a:endParaRPr kumimoji="1" lang="en-US" sz="2400" dirty="0">
                <a:latin typeface="굴림" pitchFamily="50" charset="-127"/>
              </a:endParaRPr>
            </a:p>
          </p:txBody>
        </p:sp>
        <p:sp>
          <p:nvSpPr>
            <p:cNvPr id="14" name="Rectangle 14"/>
            <p:cNvSpPr>
              <a:spLocks noChangeArrowheads="1"/>
            </p:cNvSpPr>
            <p:nvPr/>
          </p:nvSpPr>
          <p:spPr bwMode="auto">
            <a:xfrm>
              <a:off x="609440" y="304800"/>
              <a:ext cx="711015" cy="762000"/>
            </a:xfrm>
            <a:prstGeom prst="rect">
              <a:avLst/>
            </a:prstGeom>
            <a:solidFill>
              <a:schemeClr val="bg2">
                <a:lumMod val="50000"/>
                <a:alpha val="50000"/>
              </a:schemeClr>
            </a:solidFill>
            <a:ln w="9525">
              <a:solidFill>
                <a:schemeClr val="tx1"/>
              </a:solidFill>
              <a:miter lim="800000"/>
              <a:headEnd/>
              <a:tailEnd/>
            </a:ln>
            <a:effectLst/>
          </p:spPr>
          <p:txBody>
            <a:bodyPr wrap="none" anchor="ctr"/>
            <a:lstStyle/>
            <a:p>
              <a:pPr algn="ctr"/>
              <a:endParaRPr kumimoji="1" lang="en-US" sz="2400" dirty="0">
                <a:latin typeface="굴림" pitchFamily="50" charset="-127"/>
              </a:endParaRPr>
            </a:p>
          </p:txBody>
        </p:sp>
        <p:sp>
          <p:nvSpPr>
            <p:cNvPr id="15" name="Rectangle 15"/>
            <p:cNvSpPr>
              <a:spLocks noChangeArrowheads="1"/>
            </p:cNvSpPr>
            <p:nvPr/>
          </p:nvSpPr>
          <p:spPr bwMode="auto">
            <a:xfrm>
              <a:off x="-1" y="1066800"/>
              <a:ext cx="609441" cy="4191000"/>
            </a:xfrm>
            <a:prstGeom prst="rect">
              <a:avLst/>
            </a:prstGeom>
            <a:gradFill rotWithShape="0">
              <a:gsLst>
                <a:gs pos="0">
                  <a:schemeClr val="bg2">
                    <a:lumMod val="50000"/>
                  </a:schemeClr>
                </a:gs>
                <a:gs pos="100000">
                  <a:schemeClr val="bg1"/>
                </a:gs>
              </a:gsLst>
              <a:lin ang="5400000" scaled="1"/>
            </a:gradFill>
            <a:ln w="9525">
              <a:solidFill>
                <a:schemeClr val="tx1"/>
              </a:solidFill>
              <a:miter lim="800000"/>
              <a:headEnd/>
              <a:tailEnd/>
            </a:ln>
            <a:effectLst/>
          </p:spPr>
          <p:txBody>
            <a:bodyPr wrap="none" anchor="ctr"/>
            <a:lstStyle/>
            <a:p>
              <a:pPr algn="ctr"/>
              <a:endParaRPr kumimoji="1" lang="en-US" sz="2400" dirty="0">
                <a:latin typeface="굴림" pitchFamily="50" charset="-127"/>
              </a:endParaRPr>
            </a:p>
          </p:txBody>
        </p:sp>
        <p:sp>
          <p:nvSpPr>
            <p:cNvPr id="16" name="Rectangle 16"/>
            <p:cNvSpPr>
              <a:spLocks noChangeArrowheads="1"/>
            </p:cNvSpPr>
            <p:nvPr/>
          </p:nvSpPr>
          <p:spPr bwMode="auto">
            <a:xfrm>
              <a:off x="-1" y="304800"/>
              <a:ext cx="609441"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dirty="0">
                <a:latin typeface="굴림" pitchFamily="50" charset="-127"/>
              </a:endParaRPr>
            </a:p>
          </p:txBody>
        </p:sp>
        <p:sp>
          <p:nvSpPr>
            <p:cNvPr id="17" name="Rectangle 17"/>
            <p:cNvSpPr>
              <a:spLocks noChangeArrowheads="1"/>
            </p:cNvSpPr>
            <p:nvPr/>
          </p:nvSpPr>
          <p:spPr bwMode="auto">
            <a:xfrm>
              <a:off x="-1" y="0"/>
              <a:ext cx="1320456" cy="304800"/>
            </a:xfrm>
            <a:prstGeom prst="rect">
              <a:avLst/>
            </a:prstGeom>
            <a:solidFill>
              <a:schemeClr val="accent1"/>
            </a:solidFill>
            <a:ln w="19050">
              <a:solidFill>
                <a:schemeClr val="accent1"/>
              </a:solidFill>
              <a:miter lim="800000"/>
              <a:headEnd/>
              <a:tailEnd/>
            </a:ln>
            <a:effectLst/>
          </p:spPr>
          <p:txBody>
            <a:bodyPr wrap="none" anchor="ctr"/>
            <a:lstStyle/>
            <a:p>
              <a:pPr algn="ctr"/>
              <a:endParaRPr kumimoji="1" lang="en-US" sz="2400" dirty="0">
                <a:latin typeface="굴림" pitchFamily="50" charset="-127"/>
              </a:endParaRPr>
            </a:p>
          </p:txBody>
        </p:sp>
        <p:sp>
          <p:nvSpPr>
            <p:cNvPr id="18" name="Rectangle 18"/>
            <p:cNvSpPr>
              <a:spLocks noChangeArrowheads="1"/>
            </p:cNvSpPr>
            <p:nvPr/>
          </p:nvSpPr>
          <p:spPr bwMode="auto">
            <a:xfrm>
              <a:off x="1320455" y="0"/>
              <a:ext cx="6297560" cy="304800"/>
            </a:xfrm>
            <a:prstGeom prst="rect">
              <a:avLst/>
            </a:prstGeom>
            <a:solidFill>
              <a:schemeClr val="bg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dirty="0">
                <a:latin typeface="굴림" pitchFamily="50" charset="-127"/>
              </a:endParaRPr>
            </a:p>
          </p:txBody>
        </p:sp>
        <p:sp>
          <p:nvSpPr>
            <p:cNvPr id="19" name="Line 19"/>
            <p:cNvSpPr>
              <a:spLocks noChangeShapeType="1"/>
            </p:cNvSpPr>
            <p:nvPr/>
          </p:nvSpPr>
          <p:spPr bwMode="auto">
            <a:xfrm flipV="1">
              <a:off x="609440" y="304800"/>
              <a:ext cx="0" cy="6553200"/>
            </a:xfrm>
            <a:prstGeom prst="line">
              <a:avLst/>
            </a:prstGeom>
            <a:noFill/>
            <a:ln w="762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0" name="Line 20"/>
            <p:cNvSpPr>
              <a:spLocks noChangeShapeType="1"/>
            </p:cNvSpPr>
            <p:nvPr/>
          </p:nvSpPr>
          <p:spPr bwMode="auto">
            <a:xfrm>
              <a:off x="609440" y="6705600"/>
              <a:ext cx="11579384" cy="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 name="Line 21"/>
            <p:cNvSpPr>
              <a:spLocks noChangeShapeType="1"/>
            </p:cNvSpPr>
            <p:nvPr/>
          </p:nvSpPr>
          <p:spPr bwMode="auto">
            <a:xfrm flipV="1">
              <a:off x="11680956" y="0"/>
              <a:ext cx="0" cy="670560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2" name="Line 22"/>
            <p:cNvSpPr>
              <a:spLocks noChangeShapeType="1"/>
            </p:cNvSpPr>
            <p:nvPr/>
          </p:nvSpPr>
          <p:spPr bwMode="auto">
            <a:xfrm>
              <a:off x="-1" y="304800"/>
              <a:ext cx="12188825" cy="0"/>
            </a:xfrm>
            <a:prstGeom prst="line">
              <a:avLst/>
            </a:prstGeom>
            <a:noFill/>
            <a:ln w="381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3" name="Line 23"/>
            <p:cNvSpPr>
              <a:spLocks noChangeShapeType="1"/>
            </p:cNvSpPr>
            <p:nvPr/>
          </p:nvSpPr>
          <p:spPr bwMode="auto">
            <a:xfrm flipH="1">
              <a:off x="7618015" y="457200"/>
              <a:ext cx="4570809" cy="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4" name="Line 24"/>
            <p:cNvSpPr>
              <a:spLocks noChangeShapeType="1"/>
            </p:cNvSpPr>
            <p:nvPr/>
          </p:nvSpPr>
          <p:spPr bwMode="auto">
            <a:xfrm flipV="1">
              <a:off x="7618015" y="0"/>
              <a:ext cx="0" cy="4572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5" name="Line 25"/>
            <p:cNvSpPr>
              <a:spLocks noChangeShapeType="1"/>
            </p:cNvSpPr>
            <p:nvPr/>
          </p:nvSpPr>
          <p:spPr bwMode="auto">
            <a:xfrm>
              <a:off x="11680956" y="1981200"/>
              <a:ext cx="5078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6" name="Line 26"/>
            <p:cNvSpPr>
              <a:spLocks noChangeShapeType="1"/>
            </p:cNvSpPr>
            <p:nvPr/>
          </p:nvSpPr>
          <p:spPr bwMode="auto">
            <a:xfrm>
              <a:off x="1320455" y="0"/>
              <a:ext cx="0" cy="10668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7" name="Line 27"/>
            <p:cNvSpPr>
              <a:spLocks noChangeShapeType="1"/>
            </p:cNvSpPr>
            <p:nvPr/>
          </p:nvSpPr>
          <p:spPr bwMode="auto">
            <a:xfrm flipH="1">
              <a:off x="-1" y="1066800"/>
              <a:ext cx="1320456"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0" name="Line 30"/>
            <p:cNvSpPr>
              <a:spLocks noChangeShapeType="1"/>
            </p:cNvSpPr>
            <p:nvPr/>
          </p:nvSpPr>
          <p:spPr bwMode="auto">
            <a:xfrm flipH="1">
              <a:off x="-1" y="5257800"/>
              <a:ext cx="609441"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1" name="Line 31"/>
            <p:cNvSpPr>
              <a:spLocks noChangeShapeType="1"/>
            </p:cNvSpPr>
            <p:nvPr/>
          </p:nvSpPr>
          <p:spPr bwMode="auto">
            <a:xfrm flipH="1">
              <a:off x="-1" y="5410200"/>
              <a:ext cx="609441"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2" name="Title Placeholder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defRPr>
            </a:lvl1pPr>
          </a:lstStyle>
          <a:p>
            <a:fld id="{83829175-527E-46A3-863C-1BB1F163B849}" type="datetimeFigureOut">
              <a:rPr lang="en-US" smtClean="0"/>
              <a:pPr/>
              <a:t>2/27/2023</a:t>
            </a:fld>
            <a:endParaRPr lang="en-US" dirty="0"/>
          </a:p>
        </p:txBody>
      </p:sp>
      <p:sp>
        <p:nvSpPr>
          <p:cNvPr id="6" name="Slide Number Placeholder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defRPr>
            </a:lvl1pPr>
          </a:lstStyle>
          <a:p>
            <a:fld id="{E5137D0E-4A4F-4307-8994-C1891D747D59}" type="slidenum">
              <a:rPr lang="en-US" smtClean="0"/>
              <a:pPr/>
              <a:t>‹#›</a:t>
            </a:fld>
            <a:endParaRPr lang="en-US" dirty="0"/>
          </a:p>
        </p:txBody>
      </p:sp>
    </p:spTree>
    <p:extLst>
      <p:ext uri="{BB962C8B-B14F-4D97-AF65-F5344CB8AC3E}">
        <p14:creationId xmlns:p14="http://schemas.microsoft.com/office/powerpoint/2010/main" val="7745226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2"/>
        </a:buClr>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Clr>
          <a:schemeClr val="accent2"/>
        </a:buClr>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Clr>
          <a:schemeClr val="accent2"/>
        </a:buClr>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i="1" dirty="0">
                <a:latin typeface="Arial" pitchFamily="34" charset="0"/>
                <a:cs typeface="Arial" pitchFamily="34" charset="0"/>
              </a:rPr>
              <a:t>IoT  Automated Door</a:t>
            </a:r>
          </a:p>
        </p:txBody>
      </p:sp>
      <p:sp>
        <p:nvSpPr>
          <p:cNvPr id="14" name="Content Placeholder 13"/>
          <p:cNvSpPr>
            <a:spLocks noGrp="1"/>
          </p:cNvSpPr>
          <p:nvPr>
            <p:ph idx="1"/>
          </p:nvPr>
        </p:nvSpPr>
        <p:spPr>
          <a:xfrm>
            <a:off x="1446212" y="1828800"/>
            <a:ext cx="9601200" cy="4191000"/>
          </a:xfrm>
        </p:spPr>
        <p:txBody>
          <a:bodyPr>
            <a:normAutofit/>
          </a:bodyPr>
          <a:lstStyle/>
          <a:p>
            <a:pPr marL="0" lvl="0" indent="0" algn="ctr">
              <a:buNone/>
            </a:pPr>
            <a:r>
              <a:rPr lang="en-US" dirty="0">
                <a:latin typeface="Arial" pitchFamily="34" charset="0"/>
                <a:cs typeface="Arial" pitchFamily="34" charset="0"/>
              </a:rPr>
              <a:t>( Paper id: </a:t>
            </a:r>
            <a:r>
              <a:rPr lang="en-IN" b="0" i="0" dirty="0">
                <a:solidFill>
                  <a:srgbClr val="242424"/>
                </a:solidFill>
                <a:effectLst/>
                <a:latin typeface="Segoe UI" panose="020B0502040204020203" pitchFamily="34" charset="0"/>
              </a:rPr>
              <a:t>EMERGIN-2023-02-05-126</a:t>
            </a:r>
            <a:r>
              <a:rPr lang="en-US" b="1" dirty="0">
                <a:solidFill>
                  <a:schemeClr val="accent1">
                    <a:lumMod val="75000"/>
                  </a:schemeClr>
                </a:solidFill>
                <a:latin typeface="Arial" pitchFamily="34" charset="0"/>
                <a:cs typeface="Arial" pitchFamily="34" charset="0"/>
              </a:rPr>
              <a:t> </a:t>
            </a:r>
            <a:r>
              <a:rPr lang="en-US" dirty="0">
                <a:latin typeface="Arial" pitchFamily="34" charset="0"/>
                <a:cs typeface="Arial" pitchFamily="34" charset="0"/>
              </a:rPr>
              <a:t>)</a:t>
            </a:r>
          </a:p>
          <a:p>
            <a:pPr marL="0" lvl="0" indent="0" algn="ctr">
              <a:buNone/>
            </a:pPr>
            <a:endParaRPr lang="en-US" dirty="0">
              <a:latin typeface="Times New Roman" panose="02020603050405020304" pitchFamily="18" charset="0"/>
              <a:cs typeface="Times New Roman" panose="02020603050405020304" pitchFamily="18" charset="0"/>
            </a:endParaRPr>
          </a:p>
          <a:p>
            <a:pPr marL="0" lvl="0" indent="0" algn="ctr">
              <a:buNone/>
            </a:pPr>
            <a:endParaRPr lang="en-US" dirty="0"/>
          </a:p>
          <a:p>
            <a:pPr marL="0" lvl="0" indent="0" algn="ctr">
              <a:buNone/>
            </a:pPr>
            <a:endParaRPr lang="en-US" dirty="0"/>
          </a:p>
          <a:p>
            <a:pPr marL="0" lvl="0" indent="0" algn="ctr">
              <a:buNone/>
            </a:pPr>
            <a:endParaRPr lang="en-US" dirty="0"/>
          </a:p>
          <a:p>
            <a:pPr marL="0" lvl="0" indent="0" algn="ctr">
              <a:buNone/>
            </a:pPr>
            <a:endParaRPr lang="en-US" dirty="0"/>
          </a:p>
        </p:txBody>
      </p:sp>
      <p:graphicFrame>
        <p:nvGraphicFramePr>
          <p:cNvPr id="6" name="Table 5">
            <a:extLst>
              <a:ext uri="{FF2B5EF4-FFF2-40B4-BE49-F238E27FC236}">
                <a16:creationId xmlns:a16="http://schemas.microsoft.com/office/drawing/2014/main" id="{B8D35DFE-0D21-4638-83BD-6EE30128DF90}"/>
              </a:ext>
            </a:extLst>
          </p:cNvPr>
          <p:cNvGraphicFramePr>
            <a:graphicFrameLocks noGrp="1"/>
          </p:cNvGraphicFramePr>
          <p:nvPr>
            <p:extLst>
              <p:ext uri="{D42A27DB-BD31-4B8C-83A1-F6EECF244321}">
                <p14:modId xmlns:p14="http://schemas.microsoft.com/office/powerpoint/2010/main" val="1744905981"/>
              </p:ext>
            </p:extLst>
          </p:nvPr>
        </p:nvGraphicFramePr>
        <p:xfrm>
          <a:off x="5158308" y="4250204"/>
          <a:ext cx="5832648" cy="1737652"/>
        </p:xfrm>
        <a:graphic>
          <a:graphicData uri="http://schemas.openxmlformats.org/drawingml/2006/table">
            <a:tbl>
              <a:tblPr firstRow="1" bandRow="1">
                <a:tableStyleId>{22838BEF-8BB2-4498-84A7-C5851F593DF1}</a:tableStyleId>
              </a:tblPr>
              <a:tblGrid>
                <a:gridCol w="2827950">
                  <a:extLst>
                    <a:ext uri="{9D8B030D-6E8A-4147-A177-3AD203B41FA5}">
                      <a16:colId xmlns:a16="http://schemas.microsoft.com/office/drawing/2014/main" val="1489308670"/>
                    </a:ext>
                  </a:extLst>
                </a:gridCol>
                <a:gridCol w="3004698">
                  <a:extLst>
                    <a:ext uri="{9D8B030D-6E8A-4147-A177-3AD203B41FA5}">
                      <a16:colId xmlns:a16="http://schemas.microsoft.com/office/drawing/2014/main" val="833637310"/>
                    </a:ext>
                  </a:extLst>
                </a:gridCol>
              </a:tblGrid>
              <a:tr h="338300">
                <a:tc>
                  <a:txBody>
                    <a:bodyPr/>
                    <a:lstStyle/>
                    <a:p>
                      <a:pPr algn="ctr"/>
                      <a:r>
                        <a:rPr lang="en-US" sz="1100" b="1" kern="1200" dirty="0">
                          <a:solidFill>
                            <a:schemeClr val="dk1"/>
                          </a:solidFill>
                          <a:latin typeface="+mn-lt"/>
                          <a:ea typeface="+mn-ea"/>
                          <a:cs typeface="+mn-cs"/>
                        </a:rPr>
                        <a:t>Team Member</a:t>
                      </a:r>
                    </a:p>
                  </a:txBody>
                  <a:tcPr/>
                </a:tc>
                <a:tc>
                  <a:txBody>
                    <a:bodyPr/>
                    <a:lstStyle/>
                    <a:p>
                      <a:pPr algn="ctr"/>
                      <a:r>
                        <a:rPr lang="en-US" sz="1100" dirty="0"/>
                        <a:t>Designation</a:t>
                      </a:r>
                      <a:endParaRPr lang="en-US" sz="1100" dirty="0">
                        <a:latin typeface="Arial" pitchFamily="34" charset="0"/>
                        <a:cs typeface="Arial" pitchFamily="34" charset="0"/>
                      </a:endParaRPr>
                    </a:p>
                  </a:txBody>
                  <a:tcPr/>
                </a:tc>
                <a:extLst>
                  <a:ext uri="{0D108BD9-81ED-4DB2-BD59-A6C34878D82A}">
                    <a16:rowId xmlns:a16="http://schemas.microsoft.com/office/drawing/2014/main" val="1548739875"/>
                  </a:ext>
                </a:extLst>
              </a:tr>
              <a:tr h="339914">
                <a:tc>
                  <a:txBody>
                    <a:bodyPr/>
                    <a:lstStyle/>
                    <a:p>
                      <a:pPr algn="ctr"/>
                      <a:r>
                        <a:rPr lang="en-US" sz="1400" dirty="0"/>
                        <a:t>Aman Vishwakarma</a:t>
                      </a:r>
                      <a:endParaRPr lang="en-US" sz="1400" dirty="0">
                        <a:latin typeface="Arial" pitchFamily="34" charset="0"/>
                        <a:cs typeface="Arial" pitchFamily="34" charset="0"/>
                      </a:endParaRPr>
                    </a:p>
                  </a:txBody>
                  <a:tcPr/>
                </a:tc>
                <a:tc>
                  <a:txBody>
                    <a:bodyPr/>
                    <a:lstStyle/>
                    <a:p>
                      <a:pPr algn="ctr"/>
                      <a:r>
                        <a:rPr lang="en-GB" sz="1400" b="1" kern="1200" baseline="30000" dirty="0">
                          <a:solidFill>
                            <a:schemeClr val="dk1"/>
                          </a:solidFill>
                          <a:effectLst/>
                        </a:rPr>
                        <a:t> </a:t>
                      </a:r>
                      <a:r>
                        <a:rPr lang="en-GB" sz="1400" kern="1200" dirty="0">
                          <a:solidFill>
                            <a:schemeClr val="dk1"/>
                          </a:solidFill>
                          <a:effectLst/>
                        </a:rPr>
                        <a:t>B. Tech (CSE IoT) NIET</a:t>
                      </a:r>
                      <a:endParaRPr lang="en-US" sz="1100" dirty="0">
                        <a:latin typeface="Arial" pitchFamily="34" charset="0"/>
                        <a:cs typeface="Arial" pitchFamily="34" charset="0"/>
                      </a:endParaRPr>
                    </a:p>
                  </a:txBody>
                  <a:tcPr/>
                </a:tc>
                <a:extLst>
                  <a:ext uri="{0D108BD9-81ED-4DB2-BD59-A6C34878D82A}">
                    <a16:rowId xmlns:a16="http://schemas.microsoft.com/office/drawing/2014/main" val="1774639081"/>
                  </a:ext>
                </a:extLst>
              </a:tr>
              <a:tr h="292653">
                <a:tc>
                  <a:txBody>
                    <a:bodyPr/>
                    <a:lstStyle/>
                    <a:p>
                      <a:pPr algn="ctr"/>
                      <a:r>
                        <a:rPr lang="en-US" sz="1400" dirty="0"/>
                        <a:t>Hemant Kumar Verma</a:t>
                      </a:r>
                      <a:endParaRPr lang="en-US" sz="1400" dirty="0">
                        <a:latin typeface="Arial" pitchFamily="34" charset="0"/>
                        <a:cs typeface="Arial" pitchFamily="34" charset="0"/>
                      </a:endParaRPr>
                    </a:p>
                  </a:txBody>
                  <a:tcPr/>
                </a:tc>
                <a:tc>
                  <a:txBody>
                    <a:bodyPr/>
                    <a:lstStyle/>
                    <a:p>
                      <a:pPr algn="ctr"/>
                      <a:r>
                        <a:rPr lang="en-GB" sz="1400" b="1" kern="1200" baseline="30000" dirty="0">
                          <a:solidFill>
                            <a:schemeClr val="dk1"/>
                          </a:solidFill>
                          <a:effectLst/>
                        </a:rPr>
                        <a:t> </a:t>
                      </a:r>
                      <a:r>
                        <a:rPr lang="en-GB" sz="1400" kern="1200" dirty="0">
                          <a:solidFill>
                            <a:schemeClr val="dk1"/>
                          </a:solidFill>
                          <a:effectLst/>
                        </a:rPr>
                        <a:t>B. Tech (CSE IoT) NIET</a:t>
                      </a:r>
                      <a:endParaRPr lang="en-US" sz="1100" dirty="0">
                        <a:latin typeface="Arial" pitchFamily="34" charset="0"/>
                        <a:cs typeface="Arial" pitchFamily="34" charset="0"/>
                      </a:endParaRPr>
                    </a:p>
                  </a:txBody>
                  <a:tcPr/>
                </a:tc>
                <a:extLst>
                  <a:ext uri="{0D108BD9-81ED-4DB2-BD59-A6C34878D82A}">
                    <a16:rowId xmlns:a16="http://schemas.microsoft.com/office/drawing/2014/main" val="3233880534"/>
                  </a:ext>
                </a:extLst>
              </a:tr>
              <a:tr h="356022">
                <a:tc>
                  <a:txBody>
                    <a:bodyPr/>
                    <a:lstStyle/>
                    <a:p>
                      <a:pPr algn="ctr"/>
                      <a:r>
                        <a:rPr lang="en-US" sz="1400" dirty="0"/>
                        <a:t>Sahil Srivastava</a:t>
                      </a:r>
                      <a:endParaRPr lang="en-US" sz="1400" dirty="0">
                        <a:latin typeface="Arial" pitchFamily="34" charset="0"/>
                        <a:cs typeface="Arial" pitchFamily="34" charset="0"/>
                      </a:endParaRPr>
                    </a:p>
                  </a:txBody>
                  <a:tcPr/>
                </a:tc>
                <a:tc>
                  <a:txBody>
                    <a:bodyPr/>
                    <a:lstStyle/>
                    <a:p>
                      <a:pPr algn="ctr"/>
                      <a:r>
                        <a:rPr lang="en-GB" sz="1400" b="1" kern="1200" baseline="30000" dirty="0">
                          <a:solidFill>
                            <a:schemeClr val="dk1"/>
                          </a:solidFill>
                          <a:effectLst/>
                        </a:rPr>
                        <a:t> </a:t>
                      </a:r>
                      <a:r>
                        <a:rPr lang="en-GB" sz="1400" kern="1200" dirty="0">
                          <a:solidFill>
                            <a:schemeClr val="dk1"/>
                          </a:solidFill>
                          <a:effectLst/>
                        </a:rPr>
                        <a:t>B. Tech (CSE IoT) NIET</a:t>
                      </a:r>
                      <a:endParaRPr lang="en-US" sz="1100" dirty="0">
                        <a:latin typeface="Arial" pitchFamily="34" charset="0"/>
                        <a:cs typeface="Arial" pitchFamily="34" charset="0"/>
                      </a:endParaRPr>
                    </a:p>
                  </a:txBody>
                  <a:tcPr/>
                </a:tc>
                <a:extLst>
                  <a:ext uri="{0D108BD9-81ED-4DB2-BD59-A6C34878D82A}">
                    <a16:rowId xmlns:a16="http://schemas.microsoft.com/office/drawing/2014/main" val="3119938205"/>
                  </a:ext>
                </a:extLst>
              </a:tr>
              <a:tr h="398616">
                <a:tc>
                  <a:txBody>
                    <a:bodyPr/>
                    <a:lstStyle/>
                    <a:p>
                      <a:pPr algn="ctr"/>
                      <a:r>
                        <a:rPr lang="en-US" sz="1400" dirty="0"/>
                        <a:t>Utsav Kumar Malviya</a:t>
                      </a:r>
                      <a:endParaRPr lang="en-US" sz="1400" dirty="0">
                        <a:latin typeface="Arial" pitchFamily="34" charset="0"/>
                        <a:cs typeface="Arial" pitchFamily="34" charset="0"/>
                      </a:endParaRPr>
                    </a:p>
                  </a:txBody>
                  <a:tcPr/>
                </a:tc>
                <a:tc>
                  <a:txBody>
                    <a:bodyPr/>
                    <a:lstStyle/>
                    <a:p>
                      <a:pPr algn="ctr"/>
                      <a:r>
                        <a:rPr lang="en-GB" sz="1400" kern="1200" dirty="0">
                          <a:solidFill>
                            <a:schemeClr val="dk1"/>
                          </a:solidFill>
                          <a:effectLst/>
                        </a:rPr>
                        <a:t>Assistant Professor (CSE IoT) NIET</a:t>
                      </a:r>
                      <a:endParaRPr lang="en-US" sz="1100" dirty="0">
                        <a:latin typeface="Arial" pitchFamily="34" charset="0"/>
                        <a:cs typeface="Arial" pitchFamily="34" charset="0"/>
                      </a:endParaRPr>
                    </a:p>
                  </a:txBody>
                  <a:tcPr/>
                </a:tc>
                <a:extLst>
                  <a:ext uri="{0D108BD9-81ED-4DB2-BD59-A6C34878D82A}">
                    <a16:rowId xmlns:a16="http://schemas.microsoft.com/office/drawing/2014/main" val="3120086947"/>
                  </a:ext>
                </a:extLst>
              </a:tr>
            </a:tbl>
          </a:graphicData>
        </a:graphic>
      </p:graphicFrame>
      <p:pic>
        <p:nvPicPr>
          <p:cNvPr id="3" name="Picture 2">
            <a:extLst>
              <a:ext uri="{FF2B5EF4-FFF2-40B4-BE49-F238E27FC236}">
                <a16:creationId xmlns:a16="http://schemas.microsoft.com/office/drawing/2014/main" id="{56978229-A73F-4594-9AB6-0924B84B91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5820" y="1122944"/>
            <a:ext cx="2160240" cy="1225936"/>
          </a:xfrm>
          <a:prstGeom prst="rect">
            <a:avLst/>
          </a:prstGeom>
        </p:spPr>
      </p:pic>
      <p:pic>
        <p:nvPicPr>
          <p:cNvPr id="2" name="Picture 1">
            <a:extLst>
              <a:ext uri="{FF2B5EF4-FFF2-40B4-BE49-F238E27FC236}">
                <a16:creationId xmlns:a16="http://schemas.microsoft.com/office/drawing/2014/main" id="{B74E2A04-3405-6842-08F8-76CECED813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2850" y="1081657"/>
            <a:ext cx="2142162" cy="1123207"/>
          </a:xfrm>
          <a:prstGeom prst="rect">
            <a:avLst/>
          </a:prstGeom>
        </p:spPr>
      </p:pic>
      <p:sp>
        <p:nvSpPr>
          <p:cNvPr id="4" name="Rectangle 3">
            <a:extLst>
              <a:ext uri="{FF2B5EF4-FFF2-40B4-BE49-F238E27FC236}">
                <a16:creationId xmlns:a16="http://schemas.microsoft.com/office/drawing/2014/main" id="{FA2B3E74-E455-5F8B-5225-9BE58FEB5B5A}"/>
              </a:ext>
            </a:extLst>
          </p:cNvPr>
          <p:cNvSpPr/>
          <p:nvPr/>
        </p:nvSpPr>
        <p:spPr>
          <a:xfrm>
            <a:off x="2854052" y="3640316"/>
            <a:ext cx="2808312" cy="3647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Presented By:-</a:t>
            </a:r>
          </a:p>
        </p:txBody>
      </p:sp>
    </p:spTree>
    <p:extLst>
      <p:ext uri="{BB962C8B-B14F-4D97-AF65-F5344CB8AC3E}">
        <p14:creationId xmlns:p14="http://schemas.microsoft.com/office/powerpoint/2010/main" val="68599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09B0-8F9F-B652-8B56-E2332B5DA396}"/>
              </a:ext>
            </a:extLst>
          </p:cNvPr>
          <p:cNvSpPr>
            <a:spLocks noGrp="1"/>
          </p:cNvSpPr>
          <p:nvPr>
            <p:ph type="title"/>
          </p:nvPr>
        </p:nvSpPr>
        <p:spPr>
          <a:xfrm>
            <a:off x="1522414" y="533400"/>
            <a:ext cx="9601200" cy="519336"/>
          </a:xfrm>
        </p:spPr>
        <p:txBody>
          <a:bodyPr>
            <a:normAutofit fontScale="90000"/>
          </a:bodyPr>
          <a:lstStyle/>
          <a:p>
            <a:r>
              <a:rPr lang="en-IN" dirty="0"/>
              <a:t>Software Implementation</a:t>
            </a:r>
          </a:p>
        </p:txBody>
      </p:sp>
      <p:graphicFrame>
        <p:nvGraphicFramePr>
          <p:cNvPr id="4" name="Content Placeholder 3">
            <a:extLst>
              <a:ext uri="{FF2B5EF4-FFF2-40B4-BE49-F238E27FC236}">
                <a16:creationId xmlns:a16="http://schemas.microsoft.com/office/drawing/2014/main" id="{E132AE46-61C0-AB32-BC2D-BA025DC86C1C}"/>
              </a:ext>
            </a:extLst>
          </p:cNvPr>
          <p:cNvGraphicFramePr>
            <a:graphicFrameLocks noGrp="1"/>
          </p:cNvGraphicFramePr>
          <p:nvPr>
            <p:ph idx="1"/>
            <p:extLst>
              <p:ext uri="{D42A27DB-BD31-4B8C-83A1-F6EECF244321}">
                <p14:modId xmlns:p14="http://schemas.microsoft.com/office/powerpoint/2010/main" val="287490512"/>
              </p:ext>
            </p:extLst>
          </p:nvPr>
        </p:nvGraphicFramePr>
        <p:xfrm>
          <a:off x="1773932" y="1268760"/>
          <a:ext cx="8352928" cy="4952176"/>
        </p:xfrm>
        <a:graphic>
          <a:graphicData uri="http://schemas.openxmlformats.org/drawingml/2006/table">
            <a:tbl>
              <a:tblPr firstRow="1" firstCol="1" bandRow="1">
                <a:tableStyleId>{BDBED569-4797-4DF1-A0F4-6AAB3CD982D8}</a:tableStyleId>
              </a:tblPr>
              <a:tblGrid>
                <a:gridCol w="4176464">
                  <a:extLst>
                    <a:ext uri="{9D8B030D-6E8A-4147-A177-3AD203B41FA5}">
                      <a16:colId xmlns:a16="http://schemas.microsoft.com/office/drawing/2014/main" val="504727617"/>
                    </a:ext>
                  </a:extLst>
                </a:gridCol>
                <a:gridCol w="4176464">
                  <a:extLst>
                    <a:ext uri="{9D8B030D-6E8A-4147-A177-3AD203B41FA5}">
                      <a16:colId xmlns:a16="http://schemas.microsoft.com/office/drawing/2014/main" val="160455615"/>
                    </a:ext>
                  </a:extLst>
                </a:gridCol>
              </a:tblGrid>
              <a:tr h="4464496">
                <a:tc>
                  <a:txBody>
                    <a:bodyPr/>
                    <a:lstStyle/>
                    <a:p>
                      <a:pPr algn="ctr">
                        <a:lnSpc>
                          <a:spcPct val="107000"/>
                        </a:lnSpc>
                        <a:spcAft>
                          <a:spcPts val="800"/>
                        </a:spcAft>
                      </a:pPr>
                      <a:endParaRPr lang="en-GB" sz="1600" kern="1400" spc="-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GB"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6897865"/>
                  </a:ext>
                </a:extLst>
              </a:tr>
              <a:tr h="216024">
                <a:tc>
                  <a:txBody>
                    <a:bodyPr/>
                    <a:lstStyle/>
                    <a:p>
                      <a:pPr algn="ctr">
                        <a:spcAft>
                          <a:spcPts val="1000"/>
                        </a:spcAft>
                      </a:pPr>
                      <a:r>
                        <a:rPr lang="en-IN" sz="1600" kern="1200" dirty="0">
                          <a:solidFill>
                            <a:schemeClr val="tx1"/>
                          </a:solidFill>
                          <a:effectLst/>
                          <a:latin typeface="+mn-lt"/>
                          <a:ea typeface="+mn-ea"/>
                          <a:cs typeface="+mn-cs"/>
                        </a:rPr>
                        <a:t> </a:t>
                      </a:r>
                      <a:r>
                        <a:rPr lang="en-IN" sz="1600" b="0" kern="1200" dirty="0">
                          <a:solidFill>
                            <a:schemeClr val="tx1"/>
                          </a:solidFill>
                          <a:effectLst/>
                          <a:latin typeface="+mn-lt"/>
                          <a:ea typeface="+mn-ea"/>
                          <a:cs typeface="+mn-cs"/>
                        </a:rPr>
                        <a:t>Register now on the </a:t>
                      </a:r>
                      <a:r>
                        <a:rPr lang="en-IN" sz="1600" b="0" kern="1200" dirty="0" err="1">
                          <a:solidFill>
                            <a:schemeClr val="tx1"/>
                          </a:solidFill>
                          <a:effectLst/>
                          <a:latin typeface="+mn-lt"/>
                          <a:ea typeface="+mn-ea"/>
                          <a:cs typeface="+mn-cs"/>
                        </a:rPr>
                        <a:t>IOTGecko</a:t>
                      </a:r>
                      <a:r>
                        <a:rPr lang="en-IN" sz="1600" b="0" kern="1200" dirty="0">
                          <a:solidFill>
                            <a:schemeClr val="tx1"/>
                          </a:solidFill>
                          <a:effectLst/>
                          <a:latin typeface="+mn-lt"/>
                          <a:ea typeface="+mn-ea"/>
                          <a:cs typeface="+mn-cs"/>
                        </a:rPr>
                        <a:t> Web page</a:t>
                      </a:r>
                    </a:p>
                  </a:txBody>
                  <a:tcPr marL="68580" marR="68580" marT="0" marB="0"/>
                </a:tc>
                <a:tc>
                  <a:txBody>
                    <a:bodyPr/>
                    <a:lstStyle/>
                    <a:p>
                      <a:pPr algn="ctr">
                        <a:spcAft>
                          <a:spcPts val="1000"/>
                        </a:spcAft>
                      </a:pPr>
                      <a:r>
                        <a:rPr lang="en-IN" sz="1600" dirty="0">
                          <a:effectLst/>
                        </a:rPr>
                        <a:t> Login page of IoT Gecko</a:t>
                      </a:r>
                      <a:endParaRPr lang="en-IN" sz="16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3292350"/>
                  </a:ext>
                </a:extLst>
              </a:tr>
            </a:tbl>
          </a:graphicData>
        </a:graphic>
      </p:graphicFrame>
      <p:pic>
        <p:nvPicPr>
          <p:cNvPr id="8" name="Picture 7" descr="Graphical user interface, text, email&#10;&#10;Description automatically generated">
            <a:extLst>
              <a:ext uri="{FF2B5EF4-FFF2-40B4-BE49-F238E27FC236}">
                <a16:creationId xmlns:a16="http://schemas.microsoft.com/office/drawing/2014/main" id="{DD5DFD87-43FD-911B-A15D-C742857DB6CE}"/>
              </a:ext>
            </a:extLst>
          </p:cNvPr>
          <p:cNvPicPr>
            <a:picLocks noChangeAspect="1"/>
          </p:cNvPicPr>
          <p:nvPr/>
        </p:nvPicPr>
        <p:blipFill>
          <a:blip r:embed="rId2" cstate="print">
            <a:extLst>
              <a:ext uri="{28A0092B-C50C-407E-A947-70E740481C1C}">
                <a14:useLocalDpi xmlns:a14="http://schemas.microsoft.com/office/drawing/2010/main" val="0"/>
              </a:ext>
            </a:extLst>
          </a:blip>
          <a:srcRect l="17968" t="11390" r="21603" b="4777"/>
          <a:stretch>
            <a:fillRect/>
          </a:stretch>
        </p:blipFill>
        <p:spPr bwMode="auto">
          <a:xfrm>
            <a:off x="1952573" y="1356362"/>
            <a:ext cx="3744416" cy="42110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9" name="Picture 8" descr="Graphical user interface, table&#10;&#10;Description automatically generated">
            <a:extLst>
              <a:ext uri="{FF2B5EF4-FFF2-40B4-BE49-F238E27FC236}">
                <a16:creationId xmlns:a16="http://schemas.microsoft.com/office/drawing/2014/main" id="{BBB5D7DB-2397-3481-93CD-33324902B4F7}"/>
              </a:ext>
            </a:extLst>
          </p:cNvPr>
          <p:cNvPicPr>
            <a:picLocks noChangeAspect="1"/>
          </p:cNvPicPr>
          <p:nvPr/>
        </p:nvPicPr>
        <p:blipFill>
          <a:blip r:embed="rId3" cstate="print">
            <a:extLst>
              <a:ext uri="{28A0092B-C50C-407E-A947-70E740481C1C}">
                <a14:useLocalDpi xmlns:a14="http://schemas.microsoft.com/office/drawing/2010/main" val="0"/>
              </a:ext>
            </a:extLst>
          </a:blip>
          <a:srcRect l="12073" t="11773" r="14843" b="19198"/>
          <a:stretch>
            <a:fillRect/>
          </a:stretch>
        </p:blipFill>
        <p:spPr bwMode="auto">
          <a:xfrm>
            <a:off x="6094412" y="1435686"/>
            <a:ext cx="3816424" cy="42110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404648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B7AE6-ADFC-75D3-F616-A5233EC217D5}"/>
              </a:ext>
            </a:extLst>
          </p:cNvPr>
          <p:cNvSpPr>
            <a:spLocks noGrp="1"/>
          </p:cNvSpPr>
          <p:nvPr>
            <p:ph type="title"/>
          </p:nvPr>
        </p:nvSpPr>
        <p:spPr>
          <a:xfrm>
            <a:off x="5284577" y="562372"/>
            <a:ext cx="1619670" cy="551656"/>
          </a:xfrm>
        </p:spPr>
        <p:txBody>
          <a:bodyPr/>
          <a:lstStyle/>
          <a:p>
            <a:r>
              <a:rPr lang="en-IN" dirty="0"/>
              <a:t>Result</a:t>
            </a:r>
          </a:p>
        </p:txBody>
      </p:sp>
      <p:sp>
        <p:nvSpPr>
          <p:cNvPr id="3" name="Content Placeholder 2">
            <a:extLst>
              <a:ext uri="{FF2B5EF4-FFF2-40B4-BE49-F238E27FC236}">
                <a16:creationId xmlns:a16="http://schemas.microsoft.com/office/drawing/2014/main" id="{38BBCF41-06CF-ACEF-FA1E-9A3C9D72A3BF}"/>
              </a:ext>
            </a:extLst>
          </p:cNvPr>
          <p:cNvSpPr>
            <a:spLocks noGrp="1"/>
          </p:cNvSpPr>
          <p:nvPr>
            <p:ph idx="1"/>
          </p:nvPr>
        </p:nvSpPr>
        <p:spPr>
          <a:xfrm>
            <a:off x="1522414" y="1828800"/>
            <a:ext cx="9601200" cy="4048472"/>
          </a:xfrm>
        </p:spPr>
        <p:txBody>
          <a:bodyPr>
            <a:normAutofit lnSpcReduction="10000"/>
          </a:bodyPr>
          <a:lstStyle/>
          <a:p>
            <a:pPr algn="just"/>
            <a:r>
              <a:rPr lang="en-US" dirty="0"/>
              <a:t>The key features of an IoT-based automated door system include real-time monitoring, remote control, access control, compatibility with various IoT devices, and easy installation and maintenance. </a:t>
            </a:r>
          </a:p>
          <a:p>
            <a:pPr algn="just"/>
            <a:r>
              <a:rPr lang="en-US" dirty="0"/>
              <a:t>The system also provides real-time alerts in case of unauthorized access attempts, ensuring that users can take appropriate action to prevent any security breaches.</a:t>
            </a:r>
          </a:p>
          <a:p>
            <a:pPr algn="just"/>
            <a:r>
              <a:rPr lang="en-US" dirty="0"/>
              <a:t>The benefits of an IoT-based automated door system include enhanced security, improved accessibility, convenience, and seamless integration with other IoT devices and smart home systems. </a:t>
            </a:r>
          </a:p>
          <a:p>
            <a:pPr algn="just"/>
            <a:r>
              <a:rPr lang="en-US" dirty="0"/>
              <a:t>This system is ideal for homeowners, businesses, and property managers who are looking for a more secure and efficient way to manage access to their premises.</a:t>
            </a:r>
          </a:p>
          <a:p>
            <a:pPr algn="just"/>
            <a:endParaRPr lang="en-IN" dirty="0"/>
          </a:p>
        </p:txBody>
      </p:sp>
    </p:spTree>
    <p:extLst>
      <p:ext uri="{BB962C8B-B14F-4D97-AF65-F5344CB8AC3E}">
        <p14:creationId xmlns:p14="http://schemas.microsoft.com/office/powerpoint/2010/main" val="1984734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27E02-6447-167A-0DB9-EEFD6314629F}"/>
              </a:ext>
            </a:extLst>
          </p:cNvPr>
          <p:cNvSpPr>
            <a:spLocks noGrp="1"/>
          </p:cNvSpPr>
          <p:nvPr>
            <p:ph type="title"/>
          </p:nvPr>
        </p:nvSpPr>
        <p:spPr>
          <a:xfrm>
            <a:off x="1526653" y="620688"/>
            <a:ext cx="9601200" cy="735360"/>
          </a:xfrm>
        </p:spPr>
        <p:txBody>
          <a:bodyPr/>
          <a:lstStyle/>
          <a:p>
            <a:pPr algn="ctr"/>
            <a:r>
              <a:rPr lang="en-IN" dirty="0"/>
              <a:t>Results</a:t>
            </a:r>
          </a:p>
        </p:txBody>
      </p:sp>
      <p:graphicFrame>
        <p:nvGraphicFramePr>
          <p:cNvPr id="4" name="Content Placeholder 3">
            <a:extLst>
              <a:ext uri="{FF2B5EF4-FFF2-40B4-BE49-F238E27FC236}">
                <a16:creationId xmlns:a16="http://schemas.microsoft.com/office/drawing/2014/main" id="{77677AD0-2CF9-679B-64CD-E3DBD8DD313D}"/>
              </a:ext>
            </a:extLst>
          </p:cNvPr>
          <p:cNvGraphicFramePr>
            <a:graphicFrameLocks noGrp="1"/>
          </p:cNvGraphicFramePr>
          <p:nvPr>
            <p:ph idx="1"/>
            <p:extLst>
              <p:ext uri="{D42A27DB-BD31-4B8C-83A1-F6EECF244321}">
                <p14:modId xmlns:p14="http://schemas.microsoft.com/office/powerpoint/2010/main" val="3928280898"/>
              </p:ext>
            </p:extLst>
          </p:nvPr>
        </p:nvGraphicFramePr>
        <p:xfrm>
          <a:off x="1192578" y="1642839"/>
          <a:ext cx="9937105" cy="3572321"/>
        </p:xfrm>
        <a:graphic>
          <a:graphicData uri="http://schemas.openxmlformats.org/drawingml/2006/table">
            <a:tbl>
              <a:tblPr firstRow="1" firstCol="1" bandRow="1">
                <a:tableStyleId>{22838BEF-8BB2-4498-84A7-C5851F593DF1}</a:tableStyleId>
              </a:tblPr>
              <a:tblGrid>
                <a:gridCol w="1656184">
                  <a:extLst>
                    <a:ext uri="{9D8B030D-6E8A-4147-A177-3AD203B41FA5}">
                      <a16:colId xmlns:a16="http://schemas.microsoft.com/office/drawing/2014/main" val="4212428925"/>
                    </a:ext>
                  </a:extLst>
                </a:gridCol>
                <a:gridCol w="2723669">
                  <a:extLst>
                    <a:ext uri="{9D8B030D-6E8A-4147-A177-3AD203B41FA5}">
                      <a16:colId xmlns:a16="http://schemas.microsoft.com/office/drawing/2014/main" val="1408390898"/>
                    </a:ext>
                  </a:extLst>
                </a:gridCol>
                <a:gridCol w="2778626">
                  <a:extLst>
                    <a:ext uri="{9D8B030D-6E8A-4147-A177-3AD203B41FA5}">
                      <a16:colId xmlns:a16="http://schemas.microsoft.com/office/drawing/2014/main" val="846578132"/>
                    </a:ext>
                  </a:extLst>
                </a:gridCol>
                <a:gridCol w="2778626">
                  <a:extLst>
                    <a:ext uri="{9D8B030D-6E8A-4147-A177-3AD203B41FA5}">
                      <a16:colId xmlns:a16="http://schemas.microsoft.com/office/drawing/2014/main" val="2488685249"/>
                    </a:ext>
                  </a:extLst>
                </a:gridCol>
              </a:tblGrid>
              <a:tr h="146685">
                <a:tc>
                  <a:txBody>
                    <a:bodyPr/>
                    <a:lstStyle/>
                    <a:p>
                      <a:pPr algn="ctr">
                        <a:lnSpc>
                          <a:spcPct val="107000"/>
                        </a:lnSpc>
                        <a:spcAft>
                          <a:spcPts val="800"/>
                        </a:spcAft>
                      </a:pPr>
                      <a:r>
                        <a:rPr lang="en-IN" sz="1600">
                          <a:effectLst/>
                        </a:rPr>
                        <a:t>Case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600">
                          <a:effectLst/>
                        </a:rPr>
                        <a:t>Test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600" dirty="0">
                          <a:effectLst/>
                        </a:rPr>
                        <a:t>Position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600">
                          <a:effectLst/>
                        </a:rPr>
                        <a:t>Output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73035058"/>
                  </a:ext>
                </a:extLst>
              </a:tr>
              <a:tr h="199390">
                <a:tc rowSpan="2">
                  <a:txBody>
                    <a:bodyPr/>
                    <a:lstStyle/>
                    <a:p>
                      <a:pPr algn="ctr">
                        <a:lnSpc>
                          <a:spcPct val="107000"/>
                        </a:lnSpc>
                        <a:spcAft>
                          <a:spcPts val="800"/>
                        </a:spcAft>
                      </a:pPr>
                      <a:r>
                        <a:rPr lang="en-IN" sz="1600" dirty="0">
                          <a:effectLst/>
                        </a:rPr>
                        <a:t>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07000"/>
                        </a:lnSpc>
                        <a:spcAft>
                          <a:spcPts val="800"/>
                        </a:spcAft>
                      </a:pPr>
                      <a:r>
                        <a:rPr lang="en-IN" sz="1600" dirty="0">
                          <a:effectLst/>
                        </a:rPr>
                        <a:t>When person is standing in front of door at 90°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600">
                          <a:effectLst/>
                        </a:rPr>
                        <a:t>Under 2  meters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600">
                          <a:effectLst/>
                        </a:rPr>
                        <a:t>Open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33428179"/>
                  </a:ext>
                </a:extLst>
              </a:tr>
              <a:tr h="208280">
                <a:tc vMerge="1">
                  <a:txBody>
                    <a:bodyPr/>
                    <a:lstStyle/>
                    <a:p>
                      <a:endParaRPr lang="en-IN"/>
                    </a:p>
                  </a:txBody>
                  <a:tcPr/>
                </a:tc>
                <a:tc vMerge="1">
                  <a:txBody>
                    <a:bodyPr/>
                    <a:lstStyle/>
                    <a:p>
                      <a:endParaRPr lang="en-IN"/>
                    </a:p>
                  </a:txBody>
                  <a:tcPr/>
                </a:tc>
                <a:tc>
                  <a:txBody>
                    <a:bodyPr/>
                    <a:lstStyle/>
                    <a:p>
                      <a:pPr algn="ctr">
                        <a:lnSpc>
                          <a:spcPct val="107000"/>
                        </a:lnSpc>
                        <a:spcAft>
                          <a:spcPts val="800"/>
                        </a:spcAft>
                      </a:pPr>
                      <a:r>
                        <a:rPr lang="en-IN" sz="1600">
                          <a:effectLst/>
                        </a:rPr>
                        <a:t>Above 2 meters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600">
                          <a:effectLst/>
                        </a:rPr>
                        <a:t>Closed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15631372"/>
                  </a:ext>
                </a:extLst>
              </a:tr>
              <a:tr h="267335">
                <a:tc>
                  <a:txBody>
                    <a:bodyPr/>
                    <a:lstStyle/>
                    <a:p>
                      <a:pPr algn="ctr">
                        <a:lnSpc>
                          <a:spcPct val="107000"/>
                        </a:lnSpc>
                        <a:spcAft>
                          <a:spcPts val="800"/>
                        </a:spcAft>
                      </a:pPr>
                      <a:r>
                        <a:rPr lang="en-IN" sz="1600">
                          <a:effectLst/>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600">
                          <a:effectLst/>
                        </a:rPr>
                        <a:t>When the person is standing at the centre of door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600">
                          <a:effectLst/>
                        </a:rPr>
                        <a:t>Centre of the door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600">
                          <a:effectLst/>
                        </a:rPr>
                        <a:t>Remains opened until he moves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27074012"/>
                  </a:ext>
                </a:extLst>
              </a:tr>
              <a:tr h="190500">
                <a:tc rowSpan="2">
                  <a:txBody>
                    <a:bodyPr/>
                    <a:lstStyle/>
                    <a:p>
                      <a:pPr algn="ctr">
                        <a:lnSpc>
                          <a:spcPct val="107000"/>
                        </a:lnSpc>
                        <a:spcAft>
                          <a:spcPts val="800"/>
                        </a:spcAft>
                      </a:pPr>
                      <a:r>
                        <a:rPr lang="en-IN" sz="1600">
                          <a:effectLst/>
                        </a:rPr>
                        <a:t>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07000"/>
                        </a:lnSpc>
                        <a:spcAft>
                          <a:spcPts val="800"/>
                        </a:spcAft>
                      </a:pPr>
                      <a:r>
                        <a:rPr lang="en-IN" sz="1600">
                          <a:effectLst/>
                        </a:rPr>
                        <a:t>When person is standing at an angle of 45° to the door (left &amp; right)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600">
                          <a:effectLst/>
                        </a:rPr>
                        <a:t>Under the 0.5 meter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600">
                          <a:effectLst/>
                        </a:rPr>
                        <a:t>Door opened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2839908"/>
                  </a:ext>
                </a:extLst>
              </a:tr>
              <a:tr h="243840">
                <a:tc vMerge="1">
                  <a:txBody>
                    <a:bodyPr/>
                    <a:lstStyle/>
                    <a:p>
                      <a:endParaRPr lang="en-IN"/>
                    </a:p>
                  </a:txBody>
                  <a:tcPr/>
                </a:tc>
                <a:tc vMerge="1">
                  <a:txBody>
                    <a:bodyPr/>
                    <a:lstStyle/>
                    <a:p>
                      <a:endParaRPr lang="en-IN"/>
                    </a:p>
                  </a:txBody>
                  <a:tcPr/>
                </a:tc>
                <a:tc>
                  <a:txBody>
                    <a:bodyPr/>
                    <a:lstStyle/>
                    <a:p>
                      <a:pPr algn="ctr">
                        <a:lnSpc>
                          <a:spcPct val="107000"/>
                        </a:lnSpc>
                        <a:spcAft>
                          <a:spcPts val="800"/>
                        </a:spcAft>
                      </a:pPr>
                      <a:r>
                        <a:rPr lang="en-IN" sz="1600">
                          <a:effectLst/>
                        </a:rPr>
                        <a:t>Above the 0.5 meter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600">
                          <a:effectLst/>
                        </a:rPr>
                        <a:t>Door closed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53780770"/>
                  </a:ext>
                </a:extLst>
              </a:tr>
              <a:tr h="196850">
                <a:tc rowSpan="2">
                  <a:txBody>
                    <a:bodyPr/>
                    <a:lstStyle/>
                    <a:p>
                      <a:pPr algn="ctr">
                        <a:lnSpc>
                          <a:spcPct val="107000"/>
                        </a:lnSpc>
                        <a:spcAft>
                          <a:spcPts val="800"/>
                        </a:spcAft>
                      </a:pPr>
                      <a:r>
                        <a:rPr lang="en-IN" sz="1600">
                          <a:effectLst/>
                        </a:rPr>
                        <a:t>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07000"/>
                        </a:lnSpc>
                        <a:spcAft>
                          <a:spcPts val="800"/>
                        </a:spcAft>
                      </a:pPr>
                      <a:r>
                        <a:rPr lang="en-IN" sz="1600">
                          <a:effectLst/>
                        </a:rPr>
                        <a:t>When person is standing at 90° inside to door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600">
                          <a:effectLst/>
                        </a:rPr>
                        <a:t>Under 2 meters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600">
                          <a:effectLst/>
                        </a:rPr>
                        <a:t>Door remains Opened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38365677"/>
                  </a:ext>
                </a:extLst>
              </a:tr>
              <a:tr h="201295">
                <a:tc vMerge="1">
                  <a:txBody>
                    <a:bodyPr/>
                    <a:lstStyle/>
                    <a:p>
                      <a:endParaRPr lang="en-IN"/>
                    </a:p>
                  </a:txBody>
                  <a:tcPr/>
                </a:tc>
                <a:tc vMerge="1">
                  <a:txBody>
                    <a:bodyPr/>
                    <a:lstStyle/>
                    <a:p>
                      <a:endParaRPr lang="en-IN"/>
                    </a:p>
                  </a:txBody>
                  <a:tcPr/>
                </a:tc>
                <a:tc>
                  <a:txBody>
                    <a:bodyPr/>
                    <a:lstStyle/>
                    <a:p>
                      <a:pPr algn="ctr">
                        <a:lnSpc>
                          <a:spcPct val="107000"/>
                        </a:lnSpc>
                        <a:spcAft>
                          <a:spcPts val="800"/>
                        </a:spcAft>
                      </a:pPr>
                      <a:r>
                        <a:rPr lang="en-IN" sz="1600">
                          <a:effectLst/>
                        </a:rPr>
                        <a:t>Above 2 meters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600">
                          <a:effectLst/>
                        </a:rPr>
                        <a:t>Door gets closed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77146757"/>
                  </a:ext>
                </a:extLst>
              </a:tr>
              <a:tr h="209550">
                <a:tc rowSpan="2">
                  <a:txBody>
                    <a:bodyPr/>
                    <a:lstStyle/>
                    <a:p>
                      <a:pPr algn="ctr">
                        <a:lnSpc>
                          <a:spcPct val="107000"/>
                        </a:lnSpc>
                        <a:spcAft>
                          <a:spcPts val="800"/>
                        </a:spcAft>
                      </a:pPr>
                      <a:r>
                        <a:rPr lang="en-IN" sz="1600">
                          <a:effectLst/>
                        </a:rPr>
                        <a:t>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07000"/>
                        </a:lnSpc>
                        <a:spcAft>
                          <a:spcPts val="800"/>
                        </a:spcAft>
                      </a:pPr>
                      <a:r>
                        <a:rPr lang="en-IN" sz="1600">
                          <a:effectLst/>
                        </a:rPr>
                        <a:t>When person is standing at an angle of 45° inside door (left &amp; right)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600">
                          <a:effectLst/>
                        </a:rPr>
                        <a:t>Under 0.5 meter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600">
                          <a:effectLst/>
                        </a:rPr>
                        <a:t>Door remains opened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26946492"/>
                  </a:ext>
                </a:extLst>
              </a:tr>
              <a:tr h="213360">
                <a:tc vMerge="1">
                  <a:txBody>
                    <a:bodyPr/>
                    <a:lstStyle/>
                    <a:p>
                      <a:endParaRPr lang="en-IN"/>
                    </a:p>
                  </a:txBody>
                  <a:tcPr/>
                </a:tc>
                <a:tc vMerge="1">
                  <a:txBody>
                    <a:bodyPr/>
                    <a:lstStyle/>
                    <a:p>
                      <a:endParaRPr lang="en-IN"/>
                    </a:p>
                  </a:txBody>
                  <a:tcPr/>
                </a:tc>
                <a:tc>
                  <a:txBody>
                    <a:bodyPr/>
                    <a:lstStyle/>
                    <a:p>
                      <a:pPr algn="ctr">
                        <a:lnSpc>
                          <a:spcPct val="107000"/>
                        </a:lnSpc>
                        <a:spcAft>
                          <a:spcPts val="800"/>
                        </a:spcAft>
                      </a:pPr>
                      <a:r>
                        <a:rPr lang="en-IN" sz="1600">
                          <a:effectLst/>
                        </a:rPr>
                        <a:t>Above 0.5 meters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600" dirty="0">
                          <a:effectLst/>
                        </a:rPr>
                        <a:t>Door gets closed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279034"/>
                  </a:ext>
                </a:extLst>
              </a:tr>
            </a:tbl>
          </a:graphicData>
        </a:graphic>
      </p:graphicFrame>
    </p:spTree>
    <p:extLst>
      <p:ext uri="{BB962C8B-B14F-4D97-AF65-F5344CB8AC3E}">
        <p14:creationId xmlns:p14="http://schemas.microsoft.com/office/powerpoint/2010/main" val="146091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53AE6-F638-E657-B959-0EB3C1CA0156}"/>
              </a:ext>
            </a:extLst>
          </p:cNvPr>
          <p:cNvSpPr>
            <a:spLocks noGrp="1"/>
          </p:cNvSpPr>
          <p:nvPr>
            <p:ph type="title"/>
          </p:nvPr>
        </p:nvSpPr>
        <p:spPr>
          <a:xfrm>
            <a:off x="1522414" y="533400"/>
            <a:ext cx="9601200" cy="807368"/>
          </a:xfrm>
        </p:spPr>
        <p:txBody>
          <a:bodyPr>
            <a:normAutofit/>
          </a:bodyPr>
          <a:lstStyle/>
          <a:p>
            <a:pPr algn="ctr"/>
            <a:r>
              <a:rPr lang="en-IN"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Demo of Door</a:t>
            </a:r>
            <a:endParaRPr lang="en-IN" dirty="0">
              <a:solidFill>
                <a:schemeClr val="tx1"/>
              </a:solidFill>
            </a:endParaRPr>
          </a:p>
        </p:txBody>
      </p:sp>
      <p:pic>
        <p:nvPicPr>
          <p:cNvPr id="4" name="Picture 3" descr="Diagram, engineering drawing&#10;&#10;Description automatically generated">
            <a:extLst>
              <a:ext uri="{FF2B5EF4-FFF2-40B4-BE49-F238E27FC236}">
                <a16:creationId xmlns:a16="http://schemas.microsoft.com/office/drawing/2014/main" id="{B7784633-2D02-8A68-37AB-565077D45A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7813" y="1628800"/>
            <a:ext cx="9453197" cy="45840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3475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EB45-7700-FDB2-48C9-FBC2712395C6}"/>
              </a:ext>
            </a:extLst>
          </p:cNvPr>
          <p:cNvSpPr>
            <a:spLocks noGrp="1"/>
          </p:cNvSpPr>
          <p:nvPr>
            <p:ph type="title"/>
          </p:nvPr>
        </p:nvSpPr>
        <p:spPr>
          <a:xfrm>
            <a:off x="1522414" y="533400"/>
            <a:ext cx="9601200" cy="735360"/>
          </a:xfrm>
        </p:spPr>
        <p:txBody>
          <a:bodyPr>
            <a:normAutofit/>
          </a:bodyPr>
          <a:lstStyle/>
          <a:p>
            <a:r>
              <a:rPr lang="en-GB" b="1"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B6C74743-5D8B-D590-3963-4560EEC852F9}"/>
              </a:ext>
            </a:extLst>
          </p:cNvPr>
          <p:cNvSpPr>
            <a:spLocks noGrp="1"/>
          </p:cNvSpPr>
          <p:nvPr>
            <p:ph idx="1"/>
          </p:nvPr>
        </p:nvSpPr>
        <p:spPr>
          <a:xfrm>
            <a:off x="1522414" y="1484784"/>
            <a:ext cx="9601200" cy="4191000"/>
          </a:xfrm>
        </p:spPr>
        <p:txBody>
          <a:bodyPr/>
          <a:lstStyle/>
          <a:p>
            <a:pPr algn="just">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Through this project, we can conclude that we can open the door when it is closed and we can close the door when it is open remotely from any place using ESP8266, Arduino Uno, PIR, Servo motors, and IoT Gecko.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Process of opening the door when someone opens the adafruit.io server from any phone or PC, we can control the gate with the help of Atmega328 Arduino IC, PIR, Wi-Fi module, and servo motor. With the help of an automatic gate, we can guard our college, House, and other property by controlling the entry and exits in the area. </a:t>
            </a:r>
          </a:p>
          <a:p>
            <a:pPr algn="just">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It will provide convenience to the owner of the area by controlling entry and exit of the door.[2],[1] There are some disadvantages of automatic door openers like they are pricier than the normal gate. Installation and maintenance costs will also be high. If any component of the gate stops working, then obviously there will be trouble to open the gate.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79912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555B5-211F-11EF-D4FA-EE976A9A0B8E}"/>
              </a:ext>
            </a:extLst>
          </p:cNvPr>
          <p:cNvSpPr>
            <a:spLocks noGrp="1"/>
          </p:cNvSpPr>
          <p:nvPr>
            <p:ph type="title"/>
          </p:nvPr>
        </p:nvSpPr>
        <p:spPr>
          <a:xfrm>
            <a:off x="1522414" y="562372"/>
            <a:ext cx="9601200" cy="551656"/>
          </a:xfrm>
        </p:spPr>
        <p:txBody>
          <a:bodyPr/>
          <a:lstStyle/>
          <a:p>
            <a:pPr algn="ctr"/>
            <a:r>
              <a:rPr lang="en-IN" dirty="0"/>
              <a:t>References</a:t>
            </a:r>
          </a:p>
        </p:txBody>
      </p:sp>
      <p:sp>
        <p:nvSpPr>
          <p:cNvPr id="3" name="Content Placeholder 2">
            <a:extLst>
              <a:ext uri="{FF2B5EF4-FFF2-40B4-BE49-F238E27FC236}">
                <a16:creationId xmlns:a16="http://schemas.microsoft.com/office/drawing/2014/main" id="{F68BE255-58DC-88CB-FE45-AD906D0610DE}"/>
              </a:ext>
            </a:extLst>
          </p:cNvPr>
          <p:cNvSpPr>
            <a:spLocks noGrp="1"/>
          </p:cNvSpPr>
          <p:nvPr>
            <p:ph idx="1"/>
          </p:nvPr>
        </p:nvSpPr>
        <p:spPr>
          <a:xfrm>
            <a:off x="1413892" y="1114028"/>
            <a:ext cx="9601200" cy="5339308"/>
          </a:xfrm>
        </p:spPr>
        <p:txBody>
          <a:bodyPr>
            <a:noAutofit/>
          </a:bodyPr>
          <a:lstStyle/>
          <a:p>
            <a:pPr marL="36000" lvl="0" indent="-342900" algn="just">
              <a:lnSpc>
                <a:spcPct val="100000"/>
              </a:lnSpc>
              <a:spcBef>
                <a:spcPts val="200"/>
              </a:spcBef>
              <a:buFont typeface="+mj-lt"/>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Nayana R and Shashidhar R, “Smart Door Lock System,” International Journal for Modern Trends in Science and Technology, Vol. 05, Issue 02, February 2019</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6000" lvl="0" indent="-342900" algn="just">
              <a:lnSpc>
                <a:spcPct val="100000"/>
              </a:lnSpc>
              <a:spcBef>
                <a:spcPts val="200"/>
              </a:spcBef>
              <a:buFont typeface="+mj-lt"/>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 Novel Recommender System in IoT Remo Manuel Frey</a:t>
            </a:r>
            <a:r>
              <a:rPr lang="en-US" sz="1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Runhua</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Xu</a:t>
            </a:r>
            <a:r>
              <a:rPr lang="en-US" sz="1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and Alexander Ilic</a:t>
            </a:r>
            <a:r>
              <a:rPr lang="en-US" sz="1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6000" lvl="0" indent="-342900" algn="just">
              <a:lnSpc>
                <a:spcPct val="100000"/>
              </a:lnSpc>
              <a:spcBef>
                <a:spcPts val="200"/>
              </a:spcBef>
              <a:buFont typeface="+mj-lt"/>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Consumer IoT: Security Vulnerability Case Studies and Solutions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Tejasvi</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Alladi</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Vinay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Chamola</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Biplab</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Sikdar</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and Kim-Kwang Raymond Choo</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6000" lvl="0" indent="-342900" algn="just">
              <a:lnSpc>
                <a:spcPct val="100000"/>
              </a:lnSpc>
              <a:spcBef>
                <a:spcPts val="200"/>
              </a:spcBef>
              <a:buFont typeface="+mj-lt"/>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IoT-based Home Automation using Raspberry pi S. Indumathi</a:t>
            </a:r>
            <a:r>
              <a:rPr lang="en-US" sz="1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Nagabhirava</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Sravyasruthi</a:t>
            </a:r>
            <a:r>
              <a:rPr lang="en-US" sz="1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and S. Neha Vimala</a:t>
            </a:r>
            <a:r>
              <a:rPr lang="en-US" sz="1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1,2,3</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CMR College of Engineering and Technology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6000" lvl="0" indent="-342900" algn="just">
              <a:lnSpc>
                <a:spcPct val="100000"/>
              </a:lnSpc>
              <a:spcBef>
                <a:spcPts val="200"/>
              </a:spcBef>
              <a:buFont typeface="+mj-lt"/>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https://www.researchgate.net/publication/337000920_Automated_Data_Acquisition_and_Controlling_System_in_Housing_Line_Using_Internet_of_Things_IoT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6000" lvl="0" indent="-342900" algn="just">
              <a:lnSpc>
                <a:spcPct val="100000"/>
              </a:lnSpc>
              <a:spcBef>
                <a:spcPts val="200"/>
              </a:spcBef>
              <a:buFont typeface="+mj-lt"/>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Arduino,  https://www.arduino.cc/en/main/arduinoBoardUno</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6000" lvl="0" indent="-342900" algn="just">
              <a:lnSpc>
                <a:spcPct val="100000"/>
              </a:lnSpc>
              <a:spcBef>
                <a:spcPts val="200"/>
              </a:spcBef>
              <a:buFont typeface="+mj-lt"/>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 review of the use of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Nodemcu</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ESP8266 in IoT products </a:t>
            </a:r>
            <a:r>
              <a:rPr lang="en-US" sz="1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Yogendra Singh Parihar </a:t>
            </a:r>
            <a:r>
              <a:rPr lang="en-US" sz="1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Scientist D and District Informatics Officer </a:t>
            </a:r>
            <a:r>
              <a:rPr lang="en-US" sz="1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National Informatics Centre,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Mahoba</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(U.P.), India</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6000" lvl="0" indent="-342900" algn="just">
              <a:lnSpc>
                <a:spcPct val="100000"/>
              </a:lnSpc>
              <a:spcBef>
                <a:spcPts val="200"/>
              </a:spcBef>
              <a:buFont typeface="+mj-lt"/>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MOTION DETECTION USING PIR SENSOR </a:t>
            </a:r>
            <a:r>
              <a:rPr lang="en-US" sz="1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Ajay Kumar Tiwari, </a:t>
            </a:r>
            <a:r>
              <a:rPr lang="en-US" sz="1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Prince Raj, </a:t>
            </a:r>
            <a:r>
              <a:rPr lang="en-US" sz="1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Justice Kumar, </a:t>
            </a:r>
            <a:r>
              <a:rPr lang="en-US" sz="1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Mr. Ashish Tiwary, Gandhi Institute of Engineering &amp; Technology Department of Applied Electronics &amp; Instrumentation Engineering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Gunupur</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Rayagada</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Odisha, India</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6000" lvl="0" indent="-342900" algn="just">
              <a:lnSpc>
                <a:spcPct val="100000"/>
              </a:lnSpc>
              <a:spcBef>
                <a:spcPts val="200"/>
              </a:spcBef>
              <a:buFont typeface="+mj-lt"/>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https://www.researchgate.net/publication/250928842_Passive_Infrared_PIR_Sensor_Based_Security_System?enrichId=rgreq-3f8a0827acc21b8ca4881ca3855c6005-XXX&amp;enrichSource=wODExMzc2ODky&amp;el=1_x_2&amp;_esc=publicationCoverPdf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6000" lvl="0" indent="-342900" algn="just">
              <a:lnSpc>
                <a:spcPct val="100000"/>
              </a:lnSpc>
              <a:spcBef>
                <a:spcPts val="200"/>
              </a:spcBef>
              <a:buFont typeface="+mj-lt"/>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exploring the serial capabilities for 16x2 lcd interface, Pooja Soni</a:t>
            </a:r>
            <a:r>
              <a:rPr lang="en-US" sz="1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Kapil Suchdeo</a:t>
            </a:r>
            <a:r>
              <a:rPr lang="en-US" sz="1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Research scholar, </a:t>
            </a:r>
            <a:r>
              <a:rPr lang="en-US" sz="1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T&amp;P Head, Acropolis Institute of Technology and Research, Indore, Madhya Pradesh, India</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6000" lvl="0" indent="-342900" algn="just">
              <a:lnSpc>
                <a:spcPct val="100000"/>
              </a:lnSpc>
              <a:spcBef>
                <a:spcPts val="200"/>
              </a:spcBef>
              <a:buFont typeface="+mj-lt"/>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interfacing a servomotor with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arduino</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uno microcontroller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Moyeed</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Abrar Department of Computer Science &amp; Engineering, Khaja Banda Nawaz College of Engineering, Kalaburagi, Karnataka, India</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6000">
              <a:lnSpc>
                <a:spcPct val="100000"/>
              </a:lnSpc>
              <a:spcBef>
                <a:spcPts val="200"/>
              </a:spcBef>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9067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9504" y="2667000"/>
            <a:ext cx="9601200" cy="4191000"/>
          </a:xfrm>
        </p:spPr>
        <p:txBody>
          <a:bodyPr>
            <a:normAutofit/>
          </a:bodyPr>
          <a:lstStyle/>
          <a:p>
            <a:pPr algn="ctr">
              <a:buNone/>
            </a:pPr>
            <a:r>
              <a:rPr lang="en-GB" sz="8800" dirty="0">
                <a:solidFill>
                  <a:schemeClr val="accent1">
                    <a:lumMod val="75000"/>
                  </a:schemeClr>
                </a:solidFill>
              </a:rPr>
              <a:t>Thank You</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4D96-F475-43D1-9948-96D2814DE838}"/>
              </a:ext>
            </a:extLst>
          </p:cNvPr>
          <p:cNvSpPr>
            <a:spLocks noGrp="1"/>
          </p:cNvSpPr>
          <p:nvPr>
            <p:ph type="title"/>
          </p:nvPr>
        </p:nvSpPr>
        <p:spPr/>
        <p:txBody>
          <a:bodyPr/>
          <a:lstStyle/>
          <a:p>
            <a:pPr algn="ctr"/>
            <a:r>
              <a:rPr lang="en-IN"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20ADF295-FE8B-475A-A7E6-8DCD82BDA71F}"/>
              </a:ext>
            </a:extLst>
          </p:cNvPr>
          <p:cNvSpPr>
            <a:spLocks noGrp="1"/>
          </p:cNvSpPr>
          <p:nvPr>
            <p:ph idx="1"/>
          </p:nvPr>
        </p:nvSpPr>
        <p:spPr/>
        <p:txBody>
          <a:bodyPr/>
          <a:lstStyle/>
          <a:p>
            <a:pPr marL="0" indent="0" algn="just">
              <a:buNone/>
            </a:pPr>
            <a:r>
              <a:rPr lang="en-IN" dirty="0"/>
              <a:t>Since from the Covid-19 arises, touching things like door ,window , etc is not considered safe due to the fear of infection.</a:t>
            </a:r>
          </a:p>
          <a:p>
            <a:pPr marL="0" indent="0" algn="just">
              <a:buNone/>
            </a:pPr>
            <a:r>
              <a:rPr lang="en-IN" dirty="0"/>
              <a:t>We likely to introduce Electronic Door for such a problem embedded with the latest stack of technology i.e. Internet of Things .</a:t>
            </a:r>
          </a:p>
          <a:p>
            <a:pPr marL="0" indent="0" algn="just">
              <a:buNone/>
            </a:pPr>
            <a:r>
              <a:rPr lang="en-IN" dirty="0"/>
              <a:t>With the help of IoT using IoTGecko website user can control, check status of the door.</a:t>
            </a:r>
          </a:p>
          <a:p>
            <a:pPr marL="0" indent="0" algn="just">
              <a:buNone/>
            </a:pPr>
            <a:r>
              <a:rPr lang="en-IN" dirty="0"/>
              <a:t>It provides statistical features like accessing remotely , 24x7 control , low or easily maintenance .</a:t>
            </a:r>
          </a:p>
        </p:txBody>
      </p:sp>
    </p:spTree>
    <p:extLst>
      <p:ext uri="{BB962C8B-B14F-4D97-AF65-F5344CB8AC3E}">
        <p14:creationId xmlns:p14="http://schemas.microsoft.com/office/powerpoint/2010/main" val="168232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1DF19-EB11-44A3-8B56-822C642B5A20}"/>
              </a:ext>
            </a:extLst>
          </p:cNvPr>
          <p:cNvSpPr>
            <a:spLocks noGrp="1"/>
          </p:cNvSpPr>
          <p:nvPr>
            <p:ph type="title"/>
          </p:nvPr>
        </p:nvSpPr>
        <p:spPr>
          <a:xfrm>
            <a:off x="1413892" y="357064"/>
            <a:ext cx="9601201" cy="623664"/>
          </a:xfrm>
        </p:spPr>
        <p:txBody>
          <a:bodyPr/>
          <a:lstStyle/>
          <a:p>
            <a:pPr algn="ctr"/>
            <a:r>
              <a:rPr lang="en-IN" dirty="0">
                <a:latin typeface="Arial" panose="020B0604020202020204" pitchFamily="34" charset="0"/>
                <a:cs typeface="Arial" panose="020B0604020202020204" pitchFamily="34" charset="0"/>
              </a:rPr>
              <a:t>LITERATURE SURVEY</a:t>
            </a:r>
          </a:p>
        </p:txBody>
      </p:sp>
      <p:graphicFrame>
        <p:nvGraphicFramePr>
          <p:cNvPr id="4" name="Table 4">
            <a:extLst>
              <a:ext uri="{FF2B5EF4-FFF2-40B4-BE49-F238E27FC236}">
                <a16:creationId xmlns:a16="http://schemas.microsoft.com/office/drawing/2014/main" id="{D302B4B1-BC79-4D44-AFB8-E52E716485DC}"/>
              </a:ext>
            </a:extLst>
          </p:cNvPr>
          <p:cNvGraphicFramePr>
            <a:graphicFrameLocks noGrp="1"/>
          </p:cNvGraphicFramePr>
          <p:nvPr>
            <p:ph idx="1"/>
            <p:extLst>
              <p:ext uri="{D42A27DB-BD31-4B8C-83A1-F6EECF244321}">
                <p14:modId xmlns:p14="http://schemas.microsoft.com/office/powerpoint/2010/main" val="2183374053"/>
              </p:ext>
            </p:extLst>
          </p:nvPr>
        </p:nvGraphicFramePr>
        <p:xfrm>
          <a:off x="916855" y="980728"/>
          <a:ext cx="10578157" cy="5079580"/>
        </p:xfrm>
        <a:graphic>
          <a:graphicData uri="http://schemas.openxmlformats.org/drawingml/2006/table">
            <a:tbl>
              <a:tblPr firstRow="1" bandRow="1">
                <a:tableStyleId>{5C22544A-7EE6-4342-B048-85BDC9FD1C3A}</a:tableStyleId>
              </a:tblPr>
              <a:tblGrid>
                <a:gridCol w="2574187">
                  <a:extLst>
                    <a:ext uri="{9D8B030D-6E8A-4147-A177-3AD203B41FA5}">
                      <a16:colId xmlns:a16="http://schemas.microsoft.com/office/drawing/2014/main" val="635823612"/>
                    </a:ext>
                  </a:extLst>
                </a:gridCol>
                <a:gridCol w="5267666">
                  <a:extLst>
                    <a:ext uri="{9D8B030D-6E8A-4147-A177-3AD203B41FA5}">
                      <a16:colId xmlns:a16="http://schemas.microsoft.com/office/drawing/2014/main" val="1300180633"/>
                    </a:ext>
                  </a:extLst>
                </a:gridCol>
                <a:gridCol w="2736304">
                  <a:extLst>
                    <a:ext uri="{9D8B030D-6E8A-4147-A177-3AD203B41FA5}">
                      <a16:colId xmlns:a16="http://schemas.microsoft.com/office/drawing/2014/main" val="4288357028"/>
                    </a:ext>
                  </a:extLst>
                </a:gridCol>
              </a:tblGrid>
              <a:tr h="282312">
                <a:tc>
                  <a:txBody>
                    <a:bodyPr/>
                    <a:lstStyle/>
                    <a:p>
                      <a:pPr algn="just"/>
                      <a:r>
                        <a:rPr lang="en-IN" dirty="0"/>
                        <a:t>Title</a:t>
                      </a:r>
                    </a:p>
                  </a:txBody>
                  <a:tcPr>
                    <a:lnB w="12700" cap="flat" cmpd="sng" algn="ctr">
                      <a:solidFill>
                        <a:schemeClr val="tx1"/>
                      </a:solidFill>
                      <a:prstDash val="solid"/>
                      <a:round/>
                      <a:headEnd type="none" w="med" len="med"/>
                      <a:tailEnd type="none" w="med" len="med"/>
                    </a:lnB>
                  </a:tcPr>
                </a:tc>
                <a:tc>
                  <a:txBody>
                    <a:bodyPr/>
                    <a:lstStyle/>
                    <a:p>
                      <a:pPr algn="just"/>
                      <a:r>
                        <a:rPr lang="en-IN" sz="1800" b="1" kern="1200" dirty="0">
                          <a:solidFill>
                            <a:schemeClr val="lt1"/>
                          </a:solidFill>
                          <a:latin typeface="+mn-lt"/>
                          <a:ea typeface="+mn-ea"/>
                          <a:cs typeface="+mn-cs"/>
                        </a:rPr>
                        <a:t>Summary</a:t>
                      </a:r>
                    </a:p>
                  </a:txBody>
                  <a:tcPr>
                    <a:lnB w="12700" cap="flat" cmpd="sng" algn="ctr">
                      <a:solidFill>
                        <a:schemeClr val="tx1"/>
                      </a:solidFill>
                      <a:prstDash val="solid"/>
                      <a:round/>
                      <a:headEnd type="none" w="med" len="med"/>
                      <a:tailEnd type="none" w="med" len="med"/>
                    </a:lnB>
                  </a:tcPr>
                </a:tc>
                <a:tc>
                  <a:txBody>
                    <a:bodyPr/>
                    <a:lstStyle/>
                    <a:p>
                      <a:pPr algn="just"/>
                      <a:endParaRPr lang="en-IN" sz="1800" b="1" kern="1200" dirty="0">
                        <a:solidFill>
                          <a:schemeClr val="lt1"/>
                        </a:solidFill>
                        <a:latin typeface="+mn-lt"/>
                        <a:ea typeface="+mn-ea"/>
                        <a:cs typeface="+mn-cs"/>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322674"/>
                  </a:ext>
                </a:extLst>
              </a:tr>
              <a:tr h="1192768">
                <a:tc rowSpan="2">
                  <a:txBody>
                    <a:bodyPr/>
                    <a:lstStyle/>
                    <a:p>
                      <a:pPr algn="just"/>
                      <a:r>
                        <a:rPr lang="en-US" sz="1200" kern="1200" dirty="0">
                          <a:solidFill>
                            <a:schemeClr val="dk1"/>
                          </a:solidFill>
                          <a:effectLst/>
                          <a:latin typeface="+mn-lt"/>
                          <a:ea typeface="+mn-ea"/>
                          <a:cs typeface="+mn-cs"/>
                        </a:rPr>
                        <a:t>IoT Enabled Door Lock System</a:t>
                      </a:r>
                    </a:p>
                    <a:p>
                      <a:pPr algn="just"/>
                      <a:endParaRPr lang="en-US" sz="1200" kern="1200" dirty="0">
                        <a:solidFill>
                          <a:schemeClr val="dk1"/>
                        </a:solidFill>
                        <a:effectLst/>
                        <a:latin typeface="+mn-lt"/>
                        <a:ea typeface="+mn-ea"/>
                        <a:cs typeface="+mn-cs"/>
                      </a:endParaRPr>
                    </a:p>
                    <a:p>
                      <a:pPr algn="just"/>
                      <a:r>
                        <a:rPr lang="en-US" sz="1200" kern="1200" dirty="0">
                          <a:solidFill>
                            <a:schemeClr val="dk1"/>
                          </a:solidFill>
                          <a:effectLst/>
                          <a:latin typeface="+mn-lt"/>
                          <a:ea typeface="+mn-ea"/>
                          <a:cs typeface="+mn-cs"/>
                        </a:rPr>
                        <a:t>By</a:t>
                      </a:r>
                    </a:p>
                    <a:p>
                      <a:pPr algn="just"/>
                      <a:r>
                        <a:rPr lang="en-IN" sz="1200" dirty="0"/>
                        <a:t>Trio Adiono , Syifaul Fuada</a:t>
                      </a:r>
                    </a:p>
                    <a:p>
                      <a:pPr algn="just"/>
                      <a:r>
                        <a:rPr lang="en-IN" sz="1200" dirty="0"/>
                        <a:t>Sinantya Feranti Anindya , Irfan Gani Purwanda  Maulana Yusuf Fathany</a:t>
                      </a:r>
                      <a:endParaRPr lang="en-IN" sz="1200" kern="1200" dirty="0">
                        <a:solidFill>
                          <a:schemeClr val="dk1"/>
                        </a:solidFill>
                        <a:effectLst/>
                        <a:latin typeface="+mn-lt"/>
                        <a:ea typeface="+mn-ea"/>
                        <a:cs typeface="+mn-cs"/>
                      </a:endParaRPr>
                    </a:p>
                    <a:p>
                      <a:pPr algn="just"/>
                      <a:endParaRPr lang="en-IN" sz="1200"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just"/>
                      <a:r>
                        <a:rPr lang="en-US" sz="1200" dirty="0"/>
                        <a:t>In this paper, a prototype of location-based smart door lock system is designed. </a:t>
                      </a:r>
                    </a:p>
                    <a:p>
                      <a:pPr algn="just"/>
                      <a:r>
                        <a:rPr lang="en-US" sz="1200" dirty="0"/>
                        <a:t>The system utilizes the user‟s GPS coordinate that is captured from a mobile application, which is then sent to a smart home system‟s central host to enable or disable the door lock based on the user‟s proximity to the door‟s designated GPS coordinates. Based on the testing conducted, it can be concluded GPS coordinates can be used for controlling door lock. </a:t>
                      </a:r>
                    </a:p>
                    <a:p>
                      <a:pPr algn="just"/>
                      <a:r>
                        <a:rPr lang="en-US" sz="1200" dirty="0"/>
                        <a:t>However, further study is required to improve the quality of the system, whether in terms of power efficiency, area tracking and indoor accuracy, and further increase the security</a:t>
                      </a:r>
                      <a:endParaRPr lang="en-IN"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a:buNone/>
                      </a:pPr>
                      <a:r>
                        <a:rPr lang="en-IN" sz="1200" dirty="0"/>
                        <a:t>Pros:</a:t>
                      </a:r>
                    </a:p>
                    <a:p>
                      <a:pPr marL="0" indent="0" algn="just">
                        <a:buNone/>
                      </a:pPr>
                      <a:r>
                        <a:rPr lang="en-IN" sz="1200" dirty="0"/>
                        <a:t>It covers the design of a prototype for IoT and GPS enabled door lock system.</a:t>
                      </a:r>
                    </a:p>
                    <a:p>
                      <a:pPr marL="0" indent="0" algn="just">
                        <a:buNone/>
                      </a:pPr>
                      <a:r>
                        <a:rPr lang="en-IN" sz="1200" dirty="0"/>
                        <a:t>It signifies the uses of STM32L100 microcontroller and Xbee module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7724077"/>
                  </a:ext>
                </a:extLst>
              </a:tr>
              <a:tr h="1033760">
                <a:tc vMerge="1">
                  <a:txBody>
                    <a:bodyPr/>
                    <a:lstStyle/>
                    <a:p>
                      <a:endParaRPr lang="en-IN"/>
                    </a:p>
                  </a:txBody>
                  <a:tcPr/>
                </a:tc>
                <a:tc vMerge="1">
                  <a:txBody>
                    <a:bodyPr/>
                    <a:lstStyle/>
                    <a:p>
                      <a:endParaRPr lang="en-IN"/>
                    </a:p>
                  </a:txBody>
                  <a:tcPr/>
                </a:tc>
                <a:tc>
                  <a:txBody>
                    <a:bodyPr/>
                    <a:lstStyle/>
                    <a:p>
                      <a:pPr marL="0" indent="0" algn="just">
                        <a:buNone/>
                      </a:pPr>
                      <a:r>
                        <a:rPr lang="en-IN" sz="1200" dirty="0"/>
                        <a:t>Cons:</a:t>
                      </a:r>
                    </a:p>
                    <a:p>
                      <a:pPr marL="0" indent="0" algn="just">
                        <a:buNone/>
                      </a:pPr>
                      <a:r>
                        <a:rPr lang="en-IN" sz="1200" dirty="0"/>
                        <a:t>GPS coordinates are the input for door locking and unlocking.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3012518"/>
                  </a:ext>
                </a:extLst>
              </a:tr>
              <a:tr h="1318728">
                <a:tc rowSpan="2">
                  <a:txBody>
                    <a:bodyPr/>
                    <a:lstStyle/>
                    <a:p>
                      <a:pPr algn="just"/>
                      <a:r>
                        <a:rPr lang="en-US" sz="1200" dirty="0"/>
                        <a:t>DESIGN AND IMPLEMENTATION OF DOOR ACCESS CONTROL AND SECURITY SYSTEM BASED ON IOT</a:t>
                      </a:r>
                    </a:p>
                    <a:p>
                      <a:pPr algn="just"/>
                      <a:endParaRPr lang="en-US" sz="1200" dirty="0"/>
                    </a:p>
                    <a:p>
                      <a:pPr algn="just"/>
                      <a:r>
                        <a:rPr lang="en-US" sz="1200" dirty="0"/>
                        <a:t>By</a:t>
                      </a:r>
                    </a:p>
                    <a:p>
                      <a:pPr algn="just"/>
                      <a:r>
                        <a:rPr lang="en-IN" sz="1200" dirty="0"/>
                        <a:t>G.Sowjanya, S.Nagaraju</a:t>
                      </a:r>
                    </a:p>
                    <a:p>
                      <a:pPr algn="just"/>
                      <a:endParaRPr lang="en-IN"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t>This paper presents the design and implementation of an interactive home/other applications security system using biometric with IoT Server.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t>IoT based monitoring and control of equipment is forming a trend in automation field.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t>This system mainly used in high security applications such as museums, bank lockers, home applications, libraries, ATM’s, shopping malls, laboratories etc. Remote operating can be done using IoT Server.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t>In addition to this, sensors will give the current status of the system using IoT, thus enhance the security and eliminates the human monitoring near the system</a:t>
                      </a:r>
                      <a:endParaRPr lang="en-IN"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200" dirty="0"/>
                        <a:t>Pros </a:t>
                      </a:r>
                    </a:p>
                    <a:p>
                      <a:pPr algn="just"/>
                      <a:r>
                        <a:rPr lang="en-IN" sz="1200" dirty="0"/>
                        <a:t>Explains use of IoT Server along with Raspberry pi2.</a:t>
                      </a:r>
                    </a:p>
                    <a:p>
                      <a:pPr algn="just"/>
                      <a:endParaRPr lang="en-IN"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5511729"/>
                  </a:ext>
                </a:extLst>
              </a:tr>
              <a:tr h="1168564">
                <a:tc vMerge="1">
                  <a:txBody>
                    <a:bodyPr/>
                    <a:lstStyle/>
                    <a:p>
                      <a:endParaRPr lang="en-IN"/>
                    </a:p>
                  </a:txBody>
                  <a:tcPr/>
                </a:tc>
                <a:tc vMerge="1">
                  <a:txBody>
                    <a:bodyPr/>
                    <a:lstStyle/>
                    <a:p>
                      <a:endParaRPr lang="en-IN"/>
                    </a:p>
                  </a:txBody>
                  <a:tcPr/>
                </a:tc>
                <a:tc>
                  <a:txBody>
                    <a:bodyPr/>
                    <a:lstStyle/>
                    <a:p>
                      <a:pPr algn="just"/>
                      <a:r>
                        <a:rPr lang="en-IN" sz="1200" dirty="0"/>
                        <a:t>Cons</a:t>
                      </a:r>
                    </a:p>
                    <a:p>
                      <a:pPr algn="just"/>
                      <a:r>
                        <a:rPr lang="en-IN" sz="1200" dirty="0"/>
                        <a:t>Not feasible for the system development cost.</a:t>
                      </a:r>
                    </a:p>
                    <a:p>
                      <a:pPr algn="just"/>
                      <a:endParaRPr lang="en-IN"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3675639"/>
                  </a:ext>
                </a:extLst>
              </a:tr>
            </a:tbl>
          </a:graphicData>
        </a:graphic>
      </p:graphicFrame>
    </p:spTree>
    <p:extLst>
      <p:ext uri="{BB962C8B-B14F-4D97-AF65-F5344CB8AC3E}">
        <p14:creationId xmlns:p14="http://schemas.microsoft.com/office/powerpoint/2010/main" val="3033821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AD8F90F4-4091-2367-4AB6-F38C8CB10B20}"/>
              </a:ext>
            </a:extLst>
          </p:cNvPr>
          <p:cNvGraphicFramePr>
            <a:graphicFrameLocks noGrp="1"/>
          </p:cNvGraphicFramePr>
          <p:nvPr>
            <p:ph idx="1"/>
            <p:extLst>
              <p:ext uri="{D42A27DB-BD31-4B8C-83A1-F6EECF244321}">
                <p14:modId xmlns:p14="http://schemas.microsoft.com/office/powerpoint/2010/main" val="22245727"/>
              </p:ext>
            </p:extLst>
          </p:nvPr>
        </p:nvGraphicFramePr>
        <p:xfrm>
          <a:off x="837828" y="1124744"/>
          <a:ext cx="10728941" cy="3806230"/>
        </p:xfrm>
        <a:graphic>
          <a:graphicData uri="http://schemas.openxmlformats.org/drawingml/2006/table">
            <a:tbl>
              <a:tblPr firstRow="1" bandRow="1">
                <a:tableStyleId>{5C22544A-7EE6-4342-B048-85BDC9FD1C3A}</a:tableStyleId>
              </a:tblPr>
              <a:tblGrid>
                <a:gridCol w="2610880">
                  <a:extLst>
                    <a:ext uri="{9D8B030D-6E8A-4147-A177-3AD203B41FA5}">
                      <a16:colId xmlns:a16="http://schemas.microsoft.com/office/drawing/2014/main" val="635823612"/>
                    </a:ext>
                  </a:extLst>
                </a:gridCol>
                <a:gridCol w="4484073">
                  <a:extLst>
                    <a:ext uri="{9D8B030D-6E8A-4147-A177-3AD203B41FA5}">
                      <a16:colId xmlns:a16="http://schemas.microsoft.com/office/drawing/2014/main" val="1300180633"/>
                    </a:ext>
                  </a:extLst>
                </a:gridCol>
                <a:gridCol w="3633988">
                  <a:extLst>
                    <a:ext uri="{9D8B030D-6E8A-4147-A177-3AD203B41FA5}">
                      <a16:colId xmlns:a16="http://schemas.microsoft.com/office/drawing/2014/main" val="4288357028"/>
                    </a:ext>
                  </a:extLst>
                </a:gridCol>
              </a:tblGrid>
              <a:tr h="557009">
                <a:tc>
                  <a:txBody>
                    <a:bodyPr/>
                    <a:lstStyle/>
                    <a:p>
                      <a:pPr algn="just"/>
                      <a:r>
                        <a:rPr lang="en-IN" dirty="0"/>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800" b="1" kern="1200" dirty="0">
                          <a:solidFill>
                            <a:schemeClr val="lt1"/>
                          </a:solidFill>
                          <a:latin typeface="+mn-lt"/>
                          <a:ea typeface="+mn-ea"/>
                          <a:cs typeface="+mn-cs"/>
                        </a:rPr>
                        <a:t>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sz="1800" b="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322674"/>
                  </a:ext>
                </a:extLst>
              </a:tr>
              <a:tr h="1763863">
                <a:tc rowSpan="2">
                  <a:txBody>
                    <a:bodyPr/>
                    <a:lstStyle/>
                    <a:p>
                      <a:pPr algn="just"/>
                      <a:r>
                        <a:rPr lang="en-US" sz="1400" dirty="0"/>
                        <a:t>Development of IoT Automated Door Lock System Using Blynk Application</a:t>
                      </a:r>
                    </a:p>
                    <a:p>
                      <a:pPr algn="just"/>
                      <a:endParaRPr lang="en-US" sz="1400" dirty="0"/>
                    </a:p>
                    <a:p>
                      <a:pPr algn="just"/>
                      <a:r>
                        <a:rPr lang="en-US" sz="1200" dirty="0"/>
                        <a:t>By</a:t>
                      </a:r>
                    </a:p>
                    <a:p>
                      <a:pPr algn="just"/>
                      <a:r>
                        <a:rPr lang="en-IN" sz="1100" dirty="0"/>
                        <a:t>Mohamed </a:t>
                      </a:r>
                      <a:r>
                        <a:rPr lang="en-IN" sz="1100" dirty="0" err="1"/>
                        <a:t>Affiq</a:t>
                      </a:r>
                      <a:r>
                        <a:rPr lang="en-IN" sz="1100" dirty="0"/>
                        <a:t> Mohamed </a:t>
                      </a:r>
                      <a:r>
                        <a:rPr lang="en-IN" sz="1100" dirty="0" err="1"/>
                        <a:t>Bakhory</a:t>
                      </a:r>
                      <a:r>
                        <a:rPr lang="en-IN" sz="1100" dirty="0"/>
                        <a:t> , Suzanna </a:t>
                      </a:r>
                      <a:r>
                        <a:rPr lang="en-IN" sz="1100" dirty="0" err="1"/>
                        <a:t>Ridzuan</a:t>
                      </a:r>
                      <a:r>
                        <a:rPr lang="en-IN" sz="1100" dirty="0"/>
                        <a:t> Aw  , Nurul Huda Mat Tahir , </a:t>
                      </a:r>
                      <a:r>
                        <a:rPr lang="en-IN" sz="1100" dirty="0" err="1"/>
                        <a:t>Arfah</a:t>
                      </a:r>
                      <a:r>
                        <a:rPr lang="en-IN" sz="1100" dirty="0"/>
                        <a:t> </a:t>
                      </a:r>
                      <a:r>
                        <a:rPr lang="en-IN" sz="1100" dirty="0" err="1"/>
                        <a:t>Syahida</a:t>
                      </a:r>
                      <a:r>
                        <a:rPr lang="en-IN" sz="1100" dirty="0"/>
                        <a:t> </a:t>
                      </a:r>
                      <a:r>
                        <a:rPr lang="en-IN" sz="1100" dirty="0" err="1"/>
                        <a:t>Mohd</a:t>
                      </a:r>
                      <a:r>
                        <a:rPr lang="en-IN" sz="1100" dirty="0"/>
                        <a:t> Nor  , Farah Hanan </a:t>
                      </a:r>
                      <a:r>
                        <a:rPr lang="en-IN" sz="1100" dirty="0" err="1"/>
                        <a:t>Azimi</a:t>
                      </a:r>
                      <a:r>
                        <a:rPr lang="en-IN" sz="1100" dirty="0"/>
                        <a:t>  , Lia </a:t>
                      </a:r>
                      <a:r>
                        <a:rPr lang="en-IN" sz="1100" dirty="0" err="1"/>
                        <a:t>Safiyah</a:t>
                      </a:r>
                      <a:r>
                        <a:rPr lang="en-IN" sz="1100" dirty="0"/>
                        <a:t> </a:t>
                      </a:r>
                      <a:r>
                        <a:rPr lang="en-IN" sz="1100" dirty="0" err="1"/>
                        <a:t>Syafie</a:t>
                      </a:r>
                      <a:r>
                        <a:rPr lang="en-IN" sz="1100" dirty="0"/>
                        <a:t> , </a:t>
                      </a:r>
                      <a:r>
                        <a:rPr lang="en-IN" sz="1100" dirty="0" err="1"/>
                        <a:t>Safuan</a:t>
                      </a:r>
                      <a:r>
                        <a:rPr lang="en-IN" sz="1100" dirty="0"/>
                        <a:t> </a:t>
                      </a:r>
                      <a:r>
                        <a:rPr lang="en-IN" sz="1100" dirty="0" err="1"/>
                        <a:t>Naim</a:t>
                      </a:r>
                      <a:r>
                        <a:rPr lang="en-IN" sz="1100" dirty="0"/>
                        <a:t> Mohamad  , </a:t>
                      </a:r>
                      <a:r>
                        <a:rPr lang="en-IN" sz="1100" dirty="0" err="1"/>
                        <a:t>Nooraida</a:t>
                      </a:r>
                      <a:r>
                        <a:rPr lang="en-IN" sz="1100" dirty="0"/>
                        <a:t> </a:t>
                      </a:r>
                      <a:r>
                        <a:rPr lang="en-IN" sz="1100" dirty="0" err="1"/>
                        <a:t>Samsudin</a:t>
                      </a:r>
                      <a:r>
                        <a:rPr lang="en-IN" sz="1100"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just"/>
                      <a:r>
                        <a:rPr lang="en-US" sz="1100" dirty="0"/>
                        <a:t>This project is developed in purposes the most obvious improvement smart technology delivers to door locks are keyless system that strongly simplify the entry procedures to the point that you need to try and find the best home security system. </a:t>
                      </a:r>
                    </a:p>
                    <a:p>
                      <a:pPr algn="just"/>
                      <a:r>
                        <a:rPr lang="en-US" sz="1100" dirty="0"/>
                        <a:t>House keys stand among the most commonly misplaced items. </a:t>
                      </a:r>
                    </a:p>
                    <a:p>
                      <a:pPr algn="just"/>
                      <a:r>
                        <a:rPr lang="en-US" sz="1100" dirty="0"/>
                        <a:t>So, it is more convenient, that the user does not have to keep track of yet another key or worry about how to pass off the key to someone else. </a:t>
                      </a:r>
                    </a:p>
                    <a:p>
                      <a:pPr algn="just"/>
                      <a:r>
                        <a:rPr lang="en-US" sz="1100" dirty="0"/>
                        <a:t>It ensures the convenient authentication and unlocks, so you don’t have to worry about lost or forgotten keys. </a:t>
                      </a:r>
                    </a:p>
                    <a:p>
                      <a:pPr algn="just"/>
                      <a:r>
                        <a:rPr lang="en-US" sz="1100" dirty="0"/>
                        <a:t>This project has successfully achieved the objectives. The aim of this project is to build the IoT monitoring system by using Blynk application platform. </a:t>
                      </a:r>
                    </a:p>
                    <a:p>
                      <a:pPr algn="just"/>
                      <a:r>
                        <a:rPr lang="en-US" sz="1100" dirty="0"/>
                        <a:t>This project consists of IoT system that was build up using the Arduino </a:t>
                      </a:r>
                      <a:r>
                        <a:rPr lang="en-US" sz="1100" dirty="0" err="1"/>
                        <a:t>Wemos</a:t>
                      </a:r>
                      <a:r>
                        <a:rPr lang="en-US" sz="1100" dirty="0"/>
                        <a:t> D1, ESP8266 as the microcontroller and the Blynk application as for the monitoring. </a:t>
                      </a:r>
                      <a:endParaRPr lang="en-IN"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100" dirty="0"/>
                        <a:t>Pros</a:t>
                      </a:r>
                      <a:br>
                        <a:rPr lang="en-IN" sz="1100" dirty="0"/>
                      </a:br>
                      <a:r>
                        <a:rPr lang="en-IN" sz="1100" dirty="0"/>
                        <a:t>1-</a:t>
                      </a:r>
                      <a:r>
                        <a:rPr lang="en-US" sz="1100" dirty="0"/>
                        <a:t>This system consists of IoT system that was build up using the Arduino </a:t>
                      </a:r>
                      <a:r>
                        <a:rPr lang="en-US" sz="1100" dirty="0" err="1"/>
                        <a:t>Wemos</a:t>
                      </a:r>
                      <a:r>
                        <a:rPr lang="en-US" sz="1100" dirty="0"/>
                        <a:t> D1, ESP8266 as the microcontroller and the Blynk application as for the monitoring.</a:t>
                      </a:r>
                      <a:br>
                        <a:rPr lang="en-US" sz="1100" dirty="0"/>
                      </a:br>
                      <a:r>
                        <a:rPr lang="en-US" sz="1100" dirty="0"/>
                        <a:t>2-The monitoring process of this door lock can be monitored anywhere and anytime</a:t>
                      </a:r>
                      <a:endParaRPr lang="en-IN" sz="11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961450"/>
                  </a:ext>
                </a:extLst>
              </a:tr>
              <a:tr h="1485358">
                <a:tc vMerge="1">
                  <a:txBody>
                    <a:bodyPr/>
                    <a:lstStyle/>
                    <a:p>
                      <a:endParaRPr lang="en-IN"/>
                    </a:p>
                  </a:txBody>
                  <a:tcPr/>
                </a:tc>
                <a:tc vMerge="1">
                  <a:txBody>
                    <a:bodyPr/>
                    <a:lstStyle/>
                    <a:p>
                      <a:endParaRPr lang="en-IN"/>
                    </a:p>
                  </a:txBody>
                  <a:tcPr/>
                </a:tc>
                <a:tc>
                  <a:txBody>
                    <a:bodyPr/>
                    <a:lstStyle/>
                    <a:p>
                      <a:pPr algn="just"/>
                      <a:r>
                        <a:rPr lang="en-IN" sz="1100" dirty="0"/>
                        <a:t>Cons</a:t>
                      </a:r>
                    </a:p>
                    <a:p>
                      <a:pPr algn="just"/>
                      <a:r>
                        <a:rPr lang="en-US" sz="1100" dirty="0"/>
                        <a:t>Servo motor operate smoothly with Arduino </a:t>
                      </a:r>
                      <a:r>
                        <a:rPr lang="en-US" sz="1100" dirty="0" err="1"/>
                        <a:t>WeMos</a:t>
                      </a:r>
                      <a:r>
                        <a:rPr lang="en-US" sz="1100" dirty="0"/>
                        <a:t> and Blynk without any overshoots and lagging count by 200 until 400. </a:t>
                      </a:r>
                      <a:endParaRPr lang="en-IN" sz="1100" dirty="0"/>
                    </a:p>
                    <a:p>
                      <a:pPr algn="just"/>
                      <a:endParaRPr lang="en-IN" sz="105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030213"/>
                  </a:ext>
                </a:extLst>
              </a:tr>
            </a:tbl>
          </a:graphicData>
        </a:graphic>
      </p:graphicFrame>
    </p:spTree>
    <p:extLst>
      <p:ext uri="{BB962C8B-B14F-4D97-AF65-F5344CB8AC3E}">
        <p14:creationId xmlns:p14="http://schemas.microsoft.com/office/powerpoint/2010/main" val="395599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B11A0-0139-4F86-A492-A6C7669B4ED8}"/>
              </a:ext>
            </a:extLst>
          </p:cNvPr>
          <p:cNvSpPr>
            <a:spLocks noGrp="1"/>
          </p:cNvSpPr>
          <p:nvPr>
            <p:ph type="title"/>
          </p:nvPr>
        </p:nvSpPr>
        <p:spPr/>
        <p:txBody>
          <a:bodyPr/>
          <a:lstStyle/>
          <a:p>
            <a:pPr algn="ctr"/>
            <a:r>
              <a:rPr lang="en-US" dirty="0">
                <a:latin typeface="Arial" pitchFamily="34" charset="0"/>
                <a:cs typeface="Arial" pitchFamily="34" charset="0"/>
              </a:rPr>
              <a:t>Problem Statement</a:t>
            </a:r>
            <a:br>
              <a:rPr lang="en-US" dirty="0">
                <a:latin typeface="Arial" pitchFamily="34" charset="0"/>
                <a:cs typeface="Arial" pitchFamily="34" charset="0"/>
              </a:rPr>
            </a:b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8316517-FA76-4087-AD8D-B197CE604884}"/>
              </a:ext>
            </a:extLst>
          </p:cNvPr>
          <p:cNvSpPr>
            <a:spLocks noGrp="1"/>
          </p:cNvSpPr>
          <p:nvPr>
            <p:ph idx="1"/>
          </p:nvPr>
        </p:nvSpPr>
        <p:spPr>
          <a:xfrm>
            <a:off x="1522414" y="1340768"/>
            <a:ext cx="9601200" cy="4483928"/>
          </a:xfrm>
        </p:spPr>
        <p:txBody>
          <a:bodyPr>
            <a:noAutofit/>
          </a:bodyPr>
          <a:lstStyle/>
          <a:p>
            <a:pPr algn="just"/>
            <a:r>
              <a:rPr lang="en-US" dirty="0"/>
              <a:t>IoT-based automated door system that offers improved security, convenience, and accessibility. </a:t>
            </a:r>
          </a:p>
          <a:p>
            <a:pPr algn="just"/>
            <a:r>
              <a:rPr lang="en-US" dirty="0"/>
              <a:t>The system should allow authorized individuals to remotely lock or unlock the door, monitor its status in real-time, and grant access to specific individuals through a mobile application or web portal. </a:t>
            </a:r>
          </a:p>
          <a:p>
            <a:pPr algn="just"/>
            <a:r>
              <a:rPr lang="en-US" dirty="0"/>
              <a:t>The system should also provide alerts to the owner in case of any unauthorized attempts to access the door. </a:t>
            </a:r>
          </a:p>
          <a:p>
            <a:pPr algn="just"/>
            <a:r>
              <a:rPr lang="en-US" dirty="0"/>
              <a:t>The automated door should be compatible with various IoT devices and be able to integrate with smart home systems.</a:t>
            </a:r>
            <a:endParaRPr lang="en-IN" dirty="0"/>
          </a:p>
        </p:txBody>
      </p:sp>
    </p:spTree>
    <p:extLst>
      <p:ext uri="{BB962C8B-B14F-4D97-AF65-F5344CB8AC3E}">
        <p14:creationId xmlns:p14="http://schemas.microsoft.com/office/powerpoint/2010/main" val="184325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3668-F92D-491D-8F6C-AAA6135459A5}"/>
              </a:ext>
            </a:extLst>
          </p:cNvPr>
          <p:cNvSpPr>
            <a:spLocks noGrp="1"/>
          </p:cNvSpPr>
          <p:nvPr>
            <p:ph type="title"/>
          </p:nvPr>
        </p:nvSpPr>
        <p:spPr>
          <a:xfrm>
            <a:off x="1543814" y="529140"/>
            <a:ext cx="9601200" cy="551656"/>
          </a:xfrm>
        </p:spPr>
        <p:txBody>
          <a:bodyPr/>
          <a:lstStyle/>
          <a:p>
            <a:pPr algn="ctr"/>
            <a:r>
              <a:rPr lang="en-US" dirty="0">
                <a:latin typeface="Arial" pitchFamily="34" charset="0"/>
                <a:cs typeface="Arial" pitchFamily="34" charset="0"/>
              </a:rPr>
              <a:t>Proposed Methodology</a:t>
            </a:r>
            <a:endParaRPr lang="en-IN"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4F7C56EB-A085-8758-CA80-26D07D634A2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20" r="4985"/>
          <a:stretch/>
        </p:blipFill>
        <p:spPr>
          <a:xfrm>
            <a:off x="1543813" y="1120958"/>
            <a:ext cx="9015095" cy="524380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95440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F730D-785D-B07B-6FB7-E565283CFB1C}"/>
              </a:ext>
            </a:extLst>
          </p:cNvPr>
          <p:cNvSpPr>
            <a:spLocks noGrp="1"/>
          </p:cNvSpPr>
          <p:nvPr>
            <p:ph type="title"/>
          </p:nvPr>
        </p:nvSpPr>
        <p:spPr>
          <a:xfrm>
            <a:off x="2980321" y="548680"/>
            <a:ext cx="6228182" cy="623664"/>
          </a:xfrm>
        </p:spPr>
        <p:txBody>
          <a:bodyPr/>
          <a:lstStyle/>
          <a:p>
            <a:pPr algn="ctr"/>
            <a:r>
              <a:rPr lang="en-IN" dirty="0"/>
              <a:t>System Setup</a:t>
            </a:r>
          </a:p>
        </p:txBody>
      </p:sp>
      <p:pic>
        <p:nvPicPr>
          <p:cNvPr id="4" name="Picture 3">
            <a:extLst>
              <a:ext uri="{FF2B5EF4-FFF2-40B4-BE49-F238E27FC236}">
                <a16:creationId xmlns:a16="http://schemas.microsoft.com/office/drawing/2014/main" id="{1637105C-1411-8404-5CEC-EAB255AF49E0}"/>
              </a:ext>
            </a:extLst>
          </p:cNvPr>
          <p:cNvPicPr>
            <a:picLocks noChangeAspect="1"/>
          </p:cNvPicPr>
          <p:nvPr/>
        </p:nvPicPr>
        <p:blipFill>
          <a:blip r:embed="rId2" cstate="print">
            <a:extLst>
              <a:ext uri="{28A0092B-C50C-407E-A947-70E740481C1C}">
                <a14:useLocalDpi xmlns:a14="http://schemas.microsoft.com/office/drawing/2010/main" val="0"/>
              </a:ext>
            </a:extLst>
          </a:blip>
          <a:srcRect t="20641" b="9206"/>
          <a:stretch>
            <a:fillRect/>
          </a:stretch>
        </p:blipFill>
        <p:spPr bwMode="auto">
          <a:xfrm>
            <a:off x="1765005" y="1916832"/>
            <a:ext cx="8658813" cy="3600400"/>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80096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8A08F-03B0-080A-F42C-4AD0C035EAB3}"/>
              </a:ext>
            </a:extLst>
          </p:cNvPr>
          <p:cNvSpPr>
            <a:spLocks noGrp="1"/>
          </p:cNvSpPr>
          <p:nvPr>
            <p:ph type="title"/>
          </p:nvPr>
        </p:nvSpPr>
        <p:spPr>
          <a:xfrm>
            <a:off x="3520381" y="548680"/>
            <a:ext cx="5148062" cy="695672"/>
          </a:xfrm>
        </p:spPr>
        <p:txBody>
          <a:bodyPr>
            <a:normAutofit fontScale="90000"/>
          </a:bodyPr>
          <a:lstStyle/>
          <a:p>
            <a:pPr algn="ctr"/>
            <a:r>
              <a:rPr lang="en-IN" dirty="0"/>
              <a:t>Hardware Implementation</a:t>
            </a:r>
          </a:p>
        </p:txBody>
      </p:sp>
      <p:pic>
        <p:nvPicPr>
          <p:cNvPr id="5" name="Picture 4" descr="Diagram, schematic&#10;&#10;Description automatically generated">
            <a:extLst>
              <a:ext uri="{FF2B5EF4-FFF2-40B4-BE49-F238E27FC236}">
                <a16:creationId xmlns:a16="http://schemas.microsoft.com/office/drawing/2014/main" id="{1A74C5DD-56AC-9581-A1F4-860350D01A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777" y="1556792"/>
            <a:ext cx="8193270" cy="42051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4925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94DBF-997C-C83D-A0EB-221B6C5607B0}"/>
              </a:ext>
            </a:extLst>
          </p:cNvPr>
          <p:cNvSpPr>
            <a:spLocks noGrp="1"/>
          </p:cNvSpPr>
          <p:nvPr>
            <p:ph type="title"/>
          </p:nvPr>
        </p:nvSpPr>
        <p:spPr>
          <a:xfrm>
            <a:off x="3646140" y="548680"/>
            <a:ext cx="5364086" cy="767680"/>
          </a:xfrm>
        </p:spPr>
        <p:txBody>
          <a:bodyPr/>
          <a:lstStyle/>
          <a:p>
            <a:r>
              <a:rPr lang="en-IN" dirty="0"/>
              <a:t>Software Implementation</a:t>
            </a:r>
          </a:p>
        </p:txBody>
      </p:sp>
      <p:sp>
        <p:nvSpPr>
          <p:cNvPr id="3" name="Content Placeholder 2">
            <a:extLst>
              <a:ext uri="{FF2B5EF4-FFF2-40B4-BE49-F238E27FC236}">
                <a16:creationId xmlns:a16="http://schemas.microsoft.com/office/drawing/2014/main" id="{5DE6DC5F-DCCC-E3D2-BE29-11A1D96E53D7}"/>
              </a:ext>
            </a:extLst>
          </p:cNvPr>
          <p:cNvSpPr>
            <a:spLocks noGrp="1"/>
          </p:cNvSpPr>
          <p:nvPr>
            <p:ph idx="1"/>
          </p:nvPr>
        </p:nvSpPr>
        <p:spPr>
          <a:xfrm>
            <a:off x="1413892" y="1412776"/>
            <a:ext cx="9601200" cy="4680520"/>
          </a:xfrm>
        </p:spPr>
        <p:txBody>
          <a:bodyPr>
            <a:noAutofit/>
          </a:bodyPr>
          <a:lstStyle/>
          <a:p>
            <a:pPr algn="l">
              <a:buFont typeface="+mj-lt"/>
              <a:buAutoNum type="arabicPeriod"/>
            </a:pPr>
            <a:r>
              <a:rPr lang="en-US" sz="1600" b="0" i="0" dirty="0">
                <a:effectLst/>
                <a:latin typeface="Söhne"/>
              </a:rPr>
              <a:t>Mobile Application or Web Portal: The system requires a mobile application or web portal through which users can remotely monitor and control the door. The application or portal should be user-friendly and allow for easy management of access control.</a:t>
            </a:r>
          </a:p>
          <a:p>
            <a:pPr algn="l">
              <a:buFont typeface="+mj-lt"/>
              <a:buAutoNum type="arabicPeriod"/>
            </a:pPr>
            <a:r>
              <a:rPr lang="en-US" sz="1600" b="0" i="0" dirty="0">
                <a:effectLst/>
                <a:latin typeface="Söhne"/>
              </a:rPr>
              <a:t>IoT Devices: The system requires various IoT devices, such as sensors, cameras, and smart locks, to enable remote monitoring and control of the door. These devices should be compatible with the software and capable of communicating with each other.</a:t>
            </a:r>
          </a:p>
          <a:p>
            <a:pPr algn="l">
              <a:buFont typeface="+mj-lt"/>
              <a:buAutoNum type="arabicPeriod"/>
            </a:pPr>
            <a:r>
              <a:rPr lang="en-US" sz="1600" b="0" i="0" dirty="0">
                <a:effectLst/>
                <a:latin typeface="Söhne"/>
              </a:rPr>
              <a:t>Cloud Platform: The system requires a cloud platform for data storage, processing, and analysis. The cloud platform enables users to access real-time data and receive alerts in case of any security breaches.</a:t>
            </a:r>
          </a:p>
          <a:p>
            <a:pPr algn="l">
              <a:buFont typeface="+mj-lt"/>
              <a:buAutoNum type="arabicPeriod"/>
            </a:pPr>
            <a:r>
              <a:rPr lang="en-US" sz="1600" b="0" i="0" dirty="0">
                <a:effectLst/>
                <a:latin typeface="Söhne"/>
              </a:rPr>
              <a:t>APIs: The system requires APIs to enable communication between the IoT devices and the cloud platform. APIs allow for seamless integration of the system with other IoT devices and smart home systems.</a:t>
            </a:r>
          </a:p>
          <a:p>
            <a:pPr algn="l">
              <a:buFont typeface="+mj-lt"/>
              <a:buAutoNum type="arabicPeriod"/>
            </a:pPr>
            <a:r>
              <a:rPr lang="en-US" sz="1600" b="0" i="0" dirty="0">
                <a:effectLst/>
                <a:latin typeface="Söhne"/>
              </a:rPr>
              <a:t>Security Features: The system must have robust security features, such as multi-factor authentication, encryption, and access control, to prevent unauthorized access to the system and protect user data.</a:t>
            </a:r>
          </a:p>
          <a:p>
            <a:pPr algn="l">
              <a:buFont typeface="+mj-lt"/>
              <a:buAutoNum type="arabicPeriod"/>
            </a:pPr>
            <a:r>
              <a:rPr lang="en-US" sz="1600" b="0" i="0" dirty="0">
                <a:effectLst/>
                <a:latin typeface="Söhne"/>
              </a:rPr>
              <a:t>Testing and Maintenance: The system requires regular testing and maintenance to ensure its proper functioning. The testing should include functional and security testing to identify and fix any bugs or vulnerabilities.</a:t>
            </a:r>
          </a:p>
          <a:p>
            <a:pPr marL="0" indent="0">
              <a:buNone/>
            </a:pPr>
            <a:br>
              <a:rPr lang="en-US" sz="1600" dirty="0"/>
            </a:br>
            <a:endParaRPr lang="en-IN" sz="1600" dirty="0"/>
          </a:p>
        </p:txBody>
      </p:sp>
    </p:spTree>
    <p:extLst>
      <p:ext uri="{BB962C8B-B14F-4D97-AF65-F5344CB8AC3E}">
        <p14:creationId xmlns:p14="http://schemas.microsoft.com/office/powerpoint/2010/main" val="1151912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ertical and Horizontal design templat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Vertical and horizontal design slides.potx" id="{7E307492-4344-40EC-954C-E30551E95991}" vid="{493C3130-E1FA-416B-8465-D41FAD56C1B7}"/>
    </a:ext>
  </a:extLst>
</a:theme>
</file>

<file path=ppt/theme/theme2.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Vertical and horizontal design slides</Template>
  <TotalTime>5776</TotalTime>
  <Words>1860</Words>
  <Application>Microsoft Office PowerPoint</Application>
  <PresentationFormat>Custom</PresentationFormat>
  <Paragraphs>139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굴림</vt:lpstr>
      <vt:lpstr>Arial</vt:lpstr>
      <vt:lpstr>Calibri</vt:lpstr>
      <vt:lpstr>Century Gothic</vt:lpstr>
      <vt:lpstr>Segoe UI</vt:lpstr>
      <vt:lpstr>Söhne</vt:lpstr>
      <vt:lpstr>Times New Roman</vt:lpstr>
      <vt:lpstr>Vertical and Horizontal design template</vt:lpstr>
      <vt:lpstr>IoT  Automated Door</vt:lpstr>
      <vt:lpstr>INTRODUCTION</vt:lpstr>
      <vt:lpstr>LITERATURE SURVEY</vt:lpstr>
      <vt:lpstr>PowerPoint Presentation</vt:lpstr>
      <vt:lpstr>Problem Statement </vt:lpstr>
      <vt:lpstr>Proposed Methodology</vt:lpstr>
      <vt:lpstr>System Setup</vt:lpstr>
      <vt:lpstr>Hardware Implementation</vt:lpstr>
      <vt:lpstr>Software Implementation</vt:lpstr>
      <vt:lpstr>Software Implementation</vt:lpstr>
      <vt:lpstr>Result</vt:lpstr>
      <vt:lpstr>Results</vt:lpstr>
      <vt:lpstr>Demo of Door</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Exam Duty Allocation</dc:title>
  <dc:creator>Sudhanshu</dc:creator>
  <cp:lastModifiedBy>AMAN  VISHWAKARMA</cp:lastModifiedBy>
  <cp:revision>125</cp:revision>
  <dcterms:created xsi:type="dcterms:W3CDTF">2017-11-16T17:39:44Z</dcterms:created>
  <dcterms:modified xsi:type="dcterms:W3CDTF">2023-02-27T14:56:49Z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