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pectral_density" TargetMode="External"/><Relationship Id="rId3" Type="http://schemas.openxmlformats.org/officeDocument/2006/relationships/hyperlink" Target="https://en.wikipedia.org/wiki/Frequencies" TargetMode="External"/><Relationship Id="rId4" Type="http://schemas.openxmlformats.org/officeDocument/2006/relationships/hyperlink" Target="https://en.wikipedia.org/wiki/Sound_recording" TargetMode="External"/><Relationship Id="rId5" Type="http://schemas.openxmlformats.org/officeDocument/2006/relationships/hyperlink" Target="https://en.wikipedia.org/wiki/Pitch_(music)"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ower_spectrum" TargetMode="External"/><Relationship Id="rId3" Type="http://schemas.openxmlformats.org/officeDocument/2006/relationships/hyperlink" Target="https://en.wikipedia.org/wiki/Cosine_transform" TargetMode="External"/><Relationship Id="rId4" Type="http://schemas.openxmlformats.org/officeDocument/2006/relationships/hyperlink" Target="https://en.wikipedia.org/wiki/Power_spectrum" TargetMode="External"/><Relationship Id="rId5" Type="http://schemas.openxmlformats.org/officeDocument/2006/relationships/hyperlink" Target="https://en.wikipedia.org/wiki/Nonlinear_system" TargetMode="External"/><Relationship Id="rId6" Type="http://schemas.openxmlformats.org/officeDocument/2006/relationships/hyperlink" Target="https://en.wikipedia.org/wiki/Mel_scale" TargetMode="External"/><Relationship Id="rId7" Type="http://schemas.openxmlformats.org/officeDocument/2006/relationships/hyperlink" Target="https://en.wikipedia.org/wiki/Mel-frequency_cepstrum#cite_note-1" TargetMode="External"/><Relationship Id="rId8" Type="http://schemas.openxmlformats.org/officeDocument/2006/relationships/hyperlink" Target="https://en.wikipedia.org/wiki/Cepstrum"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27f1550778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27f1550778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Since Alexnet requires 3D convolution(As spectrogram is a 2D image), we stacked delta spectrogram as the third dimension</a:t>
            </a:r>
            <a:endParaRPr/>
          </a:p>
          <a:p>
            <a:pPr indent="-298450" lvl="0" marL="457200" rtl="0" algn="l">
              <a:spcBef>
                <a:spcPts val="0"/>
              </a:spcBef>
              <a:spcAft>
                <a:spcPts val="0"/>
              </a:spcAft>
              <a:buSzPts val="1100"/>
              <a:buAutoNum type="arabicPeriod"/>
            </a:pPr>
            <a:r>
              <a:rPr lang="en-GB"/>
              <a:t>This is an example of Transductive Transfer learning where there is </a:t>
            </a:r>
            <a:r>
              <a:rPr lang="en-GB"/>
              <a:t>similarities</a:t>
            </a:r>
            <a:r>
              <a:rPr lang="en-GB"/>
              <a:t> between the tasks but the domains are different. Hence it requires more epoch to get trained </a:t>
            </a:r>
            <a:r>
              <a:rPr lang="en-GB"/>
              <a:t>compared</a:t>
            </a:r>
            <a:r>
              <a:rPr lang="en-GB"/>
              <a:t> to other transfer learning approaches used in NLP.</a:t>
            </a:r>
            <a:endParaRPr/>
          </a:p>
          <a:p>
            <a:pPr indent="-298450" lvl="0" marL="457200" rtl="0" algn="l">
              <a:spcBef>
                <a:spcPts val="0"/>
              </a:spcBef>
              <a:spcAft>
                <a:spcPts val="0"/>
              </a:spcAft>
              <a:buSzPts val="1100"/>
              <a:buAutoNum type="arabicPeriod"/>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127f45ad74e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127f45ad74e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27f7c60e11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27f7c60e11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found that the emotion distribution in the dataset is expectedly non-uniform with the majority emotion being neutral. Hence we decided to choose only 4 emotions for classification ie. anger, happy, neutral, sad.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27f7c60e11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27f7c60e11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LSTM : Able to learn </a:t>
            </a:r>
            <a:r>
              <a:rPr lang="en-GB"/>
              <a:t>dependencies</a:t>
            </a:r>
            <a:r>
              <a:rPr lang="en-GB"/>
              <a:t> between sequence of input. Sequence of dialogues in this case.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27f45ad74e_6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27f45ad74e_6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stemming is done for word ‘reaaly’ to ‘really’.</a:t>
            </a:r>
            <a:endParaRPr/>
          </a:p>
          <a:p>
            <a:pPr indent="0" lvl="0" marL="0" rtl="0" algn="l">
              <a:spcBef>
                <a:spcPts val="0"/>
              </a:spcBef>
              <a:spcAft>
                <a:spcPts val="0"/>
              </a:spcAft>
              <a:buNone/>
            </a:pPr>
            <a:r>
              <a:rPr b="1" lang="en-GB"/>
              <a:t>Stemming</a:t>
            </a:r>
            <a:r>
              <a:rPr lang="en-GB"/>
              <a:t> is a natural language processing technique that lowers inflection in words to their root forms, hence aiding in the preprocessing of text, words, and documents for text normalization.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27f45ad74e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27f45ad74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GB"/>
              <a:t>BERT : Bidirectional Encoder Representations from Transformers, Every </a:t>
            </a:r>
            <a:r>
              <a:rPr lang="en-GB"/>
              <a:t>output</a:t>
            </a:r>
            <a:r>
              <a:rPr lang="en-GB"/>
              <a:t> element is connected with every input element and </a:t>
            </a:r>
            <a:r>
              <a:rPr lang="en-GB"/>
              <a:t>weight</a:t>
            </a:r>
            <a:r>
              <a:rPr lang="en-GB"/>
              <a:t> between then is calculated using attention score.</a:t>
            </a:r>
            <a:endParaRPr/>
          </a:p>
          <a:p>
            <a:pPr indent="-298450" lvl="0" marL="457200" rtl="0" algn="l">
              <a:spcBef>
                <a:spcPts val="0"/>
              </a:spcBef>
              <a:spcAft>
                <a:spcPts val="0"/>
              </a:spcAft>
              <a:buSzPts val="1100"/>
              <a:buAutoNum type="arabicPeriod"/>
            </a:pPr>
            <a:r>
              <a:rPr lang="en-GB"/>
              <a:t>Bert-based-uncased : Is a Masked Language Model(MLM) (trained basically like fill-in-the-blanks kind of). Uncased here means the predictions are case insensitive to the input.</a:t>
            </a:r>
            <a:endParaRPr/>
          </a:p>
          <a:p>
            <a:pPr indent="-298450" lvl="0" marL="457200" rtl="0" algn="l">
              <a:spcBef>
                <a:spcPts val="0"/>
              </a:spcBef>
              <a:spcAft>
                <a:spcPts val="0"/>
              </a:spcAft>
              <a:buSzPts val="1100"/>
              <a:buAutoNum type="arabicPeriod"/>
            </a:pPr>
            <a:r>
              <a:rPr lang="en-GB"/>
              <a:t>Semi-supervised : train on labelled data and predict unlabelled data. Re-train on new data.</a:t>
            </a:r>
            <a:endParaRPr/>
          </a:p>
          <a:p>
            <a:pPr indent="-298450" lvl="0" marL="457200" rtl="0" algn="l">
              <a:spcBef>
                <a:spcPts val="0"/>
              </a:spcBef>
              <a:spcAft>
                <a:spcPts val="0"/>
              </a:spcAft>
              <a:buSzPts val="1100"/>
              <a:buAutoNum type="arabicPeriod"/>
            </a:pPr>
            <a:r>
              <a:rPr lang="en-GB"/>
              <a:t>Max sentence length = 512</a:t>
            </a:r>
            <a:endParaRPr/>
          </a:p>
          <a:p>
            <a:pPr indent="-298450" lvl="0" marL="457200" rtl="0" algn="l">
              <a:spcBef>
                <a:spcPts val="0"/>
              </a:spcBef>
              <a:spcAft>
                <a:spcPts val="0"/>
              </a:spcAft>
              <a:buSzPts val="1100"/>
              <a:buAutoNum type="arabicPeriod"/>
            </a:pPr>
            <a:r>
              <a:rPr lang="en-GB"/>
              <a:t>BertForSequenceClassification : This is the normal BERT model with an added single linear layer on top for classification that we will use as a sentence classifier. </a:t>
            </a:r>
            <a:endParaRPr/>
          </a:p>
          <a:p>
            <a:pPr indent="-298450" lvl="1" marL="914400" rtl="0" algn="l">
              <a:spcBef>
                <a:spcPts val="0"/>
              </a:spcBef>
              <a:spcAft>
                <a:spcPts val="0"/>
              </a:spcAft>
              <a:buSzPts val="1100"/>
              <a:buAutoNum type="alphaLcPeriod"/>
            </a:pPr>
            <a:r>
              <a:rPr lang="en-GB"/>
              <a:t>One of many other interfaces designed to use pre-trained BERT for specific requirement</a:t>
            </a:r>
            <a:endParaRPr/>
          </a:p>
          <a:p>
            <a:pPr indent="-298450" lvl="1" marL="914400" rtl="0" algn="l">
              <a:spcBef>
                <a:spcPts val="0"/>
              </a:spcBef>
              <a:spcAft>
                <a:spcPts val="0"/>
              </a:spcAft>
              <a:buSzPts val="1100"/>
              <a:buAutoNum type="alphaLcPeriod"/>
            </a:pPr>
            <a:r>
              <a:rPr lang="en-GB"/>
              <a:t>Another example : BertForNextSentencePrediction - To predict next sentence</a:t>
            </a:r>
            <a:endParaRPr/>
          </a:p>
          <a:p>
            <a:pPr indent="-298450" lvl="0" marL="457200" rtl="0" algn="l">
              <a:spcBef>
                <a:spcPts val="0"/>
              </a:spcBef>
              <a:spcAft>
                <a:spcPts val="0"/>
              </a:spcAft>
              <a:buSzPts val="1100"/>
              <a:buAutoNum type="arabicPeriod"/>
            </a:pPr>
            <a:r>
              <a:rPr lang="en-GB"/>
              <a:t>Adam : Every model parameter will have </a:t>
            </a:r>
            <a:r>
              <a:rPr lang="en-GB"/>
              <a:t>separate</a:t>
            </a:r>
            <a:r>
              <a:rPr lang="en-GB"/>
              <a:t> learning rate and they will be updated based on both 1st and 2nd moment of gradient descent.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127f1550778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27f1550778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27f45ad74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27f45ad74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f1550778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f1550778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27f155077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27f1550778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27f1550778_1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27f1550778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126faf14d2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126faf14d2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27f1550778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27f1550778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27f1550778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27f1550778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Detecting and recognizing human emotion is a big challenge in computer vision and artificial intelligence be- cause of three main reasons: 1) Human emotion is abstract, which means it is hard to distinguish; 2) In general, human emotion can only be detected in some specific moments during a long utterance; 3) Speech data with emotional labeling is usually limited.  This system can also be used to detect and recognize racial differences in emotion recognition. In the automobile industry, in the pursuit to build smart car features, car manufacturers use AI to help them understand human emotions.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 It is useful and important for security, healthcare purposes and robotic applications.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27f155077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27f155077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27f1550778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27f1550778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27f1550778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27f1550778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b="1" i="1">
              <a:solidFill>
                <a:schemeClr val="dk1"/>
              </a:solidFill>
            </a:endParaRPr>
          </a:p>
          <a:p>
            <a:pPr indent="-298450" lvl="0" marL="457200" rtl="0" algn="l">
              <a:spcBef>
                <a:spcPts val="0"/>
              </a:spcBef>
              <a:spcAft>
                <a:spcPts val="0"/>
              </a:spcAft>
              <a:buSzPts val="1100"/>
              <a:buAutoNum type="arabicPeriod"/>
            </a:pPr>
            <a:r>
              <a:rPr b="1" i="1" lang="en-GB">
                <a:solidFill>
                  <a:schemeClr val="dk1"/>
                </a:solidFill>
              </a:rPr>
              <a:t>reduced training time,the absence of a large amount of data  ,improved neural network performance (in most circumstances),</a:t>
            </a:r>
            <a:endParaRPr>
              <a:solidFill>
                <a:schemeClr val="dk1"/>
              </a:solidFill>
            </a:endParaRPr>
          </a:p>
          <a:p>
            <a:pPr indent="-298450" lvl="0" marL="457200" rtl="0" algn="l">
              <a:spcBef>
                <a:spcPts val="0"/>
              </a:spcBef>
              <a:spcAft>
                <a:spcPts val="0"/>
              </a:spcAft>
              <a:buSzPts val="1100"/>
              <a:buAutoNum type="arabicPeriod"/>
            </a:pPr>
            <a:r>
              <a:rPr lang="en-GB"/>
              <a:t>Pre-trained model has already encoded a lot of information related to text or images. Hence it requires less time and data to get trained. For example in case for fine-tuning bert it requires 2 to 4 epochs in text classification.</a:t>
            </a:r>
            <a:endParaRPr/>
          </a:p>
          <a:p>
            <a:pPr indent="-298450" lvl="0" marL="457200" rtl="0" algn="l">
              <a:spcBef>
                <a:spcPts val="0"/>
              </a:spcBef>
              <a:spcAft>
                <a:spcPts val="0"/>
              </a:spcAft>
              <a:buSzPts val="1100"/>
              <a:buAutoNum type="arabicPeriod"/>
            </a:pPr>
            <a:r>
              <a:rPr lang="en-GB"/>
              <a:t>Transfer learning has shown to </a:t>
            </a:r>
            <a:r>
              <a:rPr lang="en-GB"/>
              <a:t>achieve much better performance compared to custom models.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7f1550778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7f1550778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27f1550778_3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27f1550778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050">
                <a:solidFill>
                  <a:srgbClr val="202122"/>
                </a:solidFill>
                <a:highlight>
                  <a:srgbClr val="FFFFFF"/>
                </a:highlight>
              </a:rPr>
              <a:t>A </a:t>
            </a:r>
            <a:r>
              <a:rPr b="1" lang="en-GB" sz="1050">
                <a:solidFill>
                  <a:srgbClr val="202122"/>
                </a:solidFill>
                <a:highlight>
                  <a:srgbClr val="FFFFFF"/>
                </a:highlight>
              </a:rPr>
              <a:t>spectrogram</a:t>
            </a:r>
            <a:r>
              <a:rPr lang="en-GB" sz="1050">
                <a:solidFill>
                  <a:srgbClr val="202122"/>
                </a:solidFill>
                <a:highlight>
                  <a:srgbClr val="FFFFFF"/>
                </a:highlight>
              </a:rPr>
              <a:t> is a visual representation of the </a:t>
            </a:r>
            <a:r>
              <a:rPr lang="en-GB" sz="1050">
                <a:solidFill>
                  <a:srgbClr val="0645AD"/>
                </a:solidFill>
                <a:highlight>
                  <a:srgbClr val="FFFFFF"/>
                </a:highlight>
                <a:uFill>
                  <a:noFill/>
                </a:uFill>
                <a:hlinkClick r:id="rId2">
                  <a:extLst>
                    <a:ext uri="{A12FA001-AC4F-418D-AE19-62706E023703}">
                      <ahyp:hlinkClr val="tx"/>
                    </a:ext>
                  </a:extLst>
                </a:hlinkClick>
              </a:rPr>
              <a:t>spectrum</a:t>
            </a:r>
            <a:r>
              <a:rPr lang="en-GB" sz="1050">
                <a:solidFill>
                  <a:srgbClr val="202122"/>
                </a:solidFill>
                <a:highlight>
                  <a:srgbClr val="FFFFFF"/>
                </a:highlight>
              </a:rPr>
              <a:t> of </a:t>
            </a:r>
            <a:r>
              <a:rPr lang="en-GB" sz="1050">
                <a:solidFill>
                  <a:srgbClr val="0645AD"/>
                </a:solidFill>
                <a:highlight>
                  <a:srgbClr val="FFFFFF"/>
                </a:highlight>
                <a:uFill>
                  <a:noFill/>
                </a:uFill>
                <a:hlinkClick r:id="rId3">
                  <a:extLst>
                    <a:ext uri="{A12FA001-AC4F-418D-AE19-62706E023703}">
                      <ahyp:hlinkClr val="tx"/>
                    </a:ext>
                  </a:extLst>
                </a:hlinkClick>
              </a:rPr>
              <a:t>frequencies</a:t>
            </a:r>
            <a:r>
              <a:rPr lang="en-GB" sz="1050">
                <a:solidFill>
                  <a:srgbClr val="202122"/>
                </a:solidFill>
                <a:highlight>
                  <a:srgbClr val="FFFFFF"/>
                </a:highlight>
              </a:rPr>
              <a:t> of a signal as it varies with time.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Data augmentation was done to make the model robust and generalize it.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GB" sz="1050">
                <a:solidFill>
                  <a:srgbClr val="202122"/>
                </a:solidFill>
                <a:highlight>
                  <a:srgbClr val="FFFFFF"/>
                </a:highlight>
              </a:rPr>
              <a:t>Pitch shifting</a:t>
            </a:r>
            <a:r>
              <a:rPr lang="en-GB" sz="1050">
                <a:solidFill>
                  <a:srgbClr val="202122"/>
                </a:solidFill>
                <a:highlight>
                  <a:srgbClr val="FFFFFF"/>
                </a:highlight>
              </a:rPr>
              <a:t> is a </a:t>
            </a:r>
            <a:r>
              <a:rPr lang="en-GB" sz="1050">
                <a:solidFill>
                  <a:srgbClr val="0645AD"/>
                </a:solidFill>
                <a:highlight>
                  <a:srgbClr val="FFFFFF"/>
                </a:highlight>
                <a:uFill>
                  <a:noFill/>
                </a:uFill>
                <a:hlinkClick r:id="rId4">
                  <a:extLst>
                    <a:ext uri="{A12FA001-AC4F-418D-AE19-62706E023703}">
                      <ahyp:hlinkClr val="tx"/>
                    </a:ext>
                  </a:extLst>
                </a:hlinkClick>
              </a:rPr>
              <a:t>sound recording</a:t>
            </a:r>
            <a:r>
              <a:rPr lang="en-GB" sz="1050">
                <a:solidFill>
                  <a:srgbClr val="202122"/>
                </a:solidFill>
                <a:highlight>
                  <a:srgbClr val="FFFFFF"/>
                </a:highlight>
              </a:rPr>
              <a:t> technique in which the original </a:t>
            </a:r>
            <a:r>
              <a:rPr lang="en-GB" sz="1050">
                <a:solidFill>
                  <a:srgbClr val="0645AD"/>
                </a:solidFill>
                <a:highlight>
                  <a:srgbClr val="FFFFFF"/>
                </a:highlight>
                <a:uFill>
                  <a:noFill/>
                </a:uFill>
                <a:hlinkClick r:id="rId5">
                  <a:extLst>
                    <a:ext uri="{A12FA001-AC4F-418D-AE19-62706E023703}">
                      <ahyp:hlinkClr val="tx"/>
                    </a:ext>
                  </a:extLst>
                </a:hlinkClick>
              </a:rPr>
              <a:t>pitch</a:t>
            </a:r>
            <a:r>
              <a:rPr lang="en-GB" sz="1050">
                <a:solidFill>
                  <a:srgbClr val="202122"/>
                </a:solidFill>
                <a:highlight>
                  <a:srgbClr val="FFFFFF"/>
                </a:highlight>
              </a:rPr>
              <a:t> of a sound is raised or lowered.</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a:p>
            <a:pPr indent="0" lvl="0" marL="0" rtl="0" algn="l">
              <a:spcBef>
                <a:spcPts val="0"/>
              </a:spcBef>
              <a:spcAft>
                <a:spcPts val="0"/>
              </a:spcAft>
              <a:buNone/>
            </a:pPr>
            <a:r>
              <a:t/>
            </a:r>
            <a:endParaRPr sz="1050">
              <a:solidFill>
                <a:srgbClr val="202122"/>
              </a:solidFill>
              <a:highlight>
                <a:srgbClr val="FFFFFF"/>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127f1550778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127f1550778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chemeClr val="dk1"/>
                </a:solidFill>
                <a:highlight>
                  <a:schemeClr val="lt1"/>
                </a:highlight>
              </a:rPr>
              <a:t>The zero-crossing rate (ZCR) is </a:t>
            </a:r>
            <a:r>
              <a:rPr b="1" lang="en-GB" sz="1200">
                <a:solidFill>
                  <a:schemeClr val="dk1"/>
                </a:solidFill>
                <a:highlight>
                  <a:schemeClr val="lt1"/>
                </a:highlight>
              </a:rPr>
              <a:t>the rate at which a signal transitions from positive to zero to negative or negative to zero to positive</a:t>
            </a:r>
            <a:r>
              <a:rPr lang="en-GB" sz="1200">
                <a:solidFill>
                  <a:schemeClr val="dk1"/>
                </a:solidFill>
                <a:highlight>
                  <a:schemeClr val="lt1"/>
                </a:highlight>
              </a:rPr>
              <a:t>.</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None/>
            </a:pPr>
            <a:r>
              <a:rPr lang="en-GB" sz="1200">
                <a:solidFill>
                  <a:schemeClr val="dk1"/>
                </a:solidFill>
                <a:highlight>
                  <a:schemeClr val="lt1"/>
                </a:highlight>
              </a:rPr>
              <a:t>Chromagram is defined as </a:t>
            </a:r>
            <a:r>
              <a:rPr b="1" lang="en-GB" sz="1200">
                <a:solidFill>
                  <a:schemeClr val="dk1"/>
                </a:solidFill>
                <a:highlight>
                  <a:schemeClr val="lt1"/>
                </a:highlight>
              </a:rPr>
              <a:t>the whole spectral audio information mapped into one octave</a:t>
            </a:r>
            <a:r>
              <a:rPr lang="en-GB" sz="1200">
                <a:solidFill>
                  <a:schemeClr val="dk1"/>
                </a:solidFill>
                <a:highlight>
                  <a:schemeClr val="lt1"/>
                </a:highlight>
              </a:rPr>
              <a:t>. Each octave is divided into 12 bins representing each one semitone.</a:t>
            </a:r>
            <a:r>
              <a:rPr lang="en-GB" sz="1200">
                <a:solidFill>
                  <a:srgbClr val="292929"/>
                </a:solidFill>
                <a:highlight>
                  <a:srgbClr val="FFFFFF"/>
                </a:highlight>
                <a:latin typeface="Georgia"/>
                <a:ea typeface="Georgia"/>
                <a:cs typeface="Georgia"/>
                <a:sym typeface="Georgia"/>
              </a:rPr>
              <a:t>The Chroma filters can be derived from the Chroma filter bank. The filter bank aims to project all the energy of the recorded sound into 12 bins i.e. all the notes we saw, plus the minor/major keys (which is also the black keys of the piano) irrespective of the octave it is in.</a:t>
            </a:r>
            <a:endParaRPr sz="1200">
              <a:solidFill>
                <a:schemeClr val="dk1"/>
              </a:solidFill>
              <a:highlight>
                <a:schemeClr val="lt1"/>
              </a:highlight>
            </a:endParaRPr>
          </a:p>
          <a:p>
            <a:pPr indent="0" lvl="0" marL="0" rtl="0" algn="l">
              <a:spcBef>
                <a:spcPts val="0"/>
              </a:spcBef>
              <a:spcAft>
                <a:spcPts val="0"/>
              </a:spcAft>
              <a:buNone/>
            </a:pPr>
            <a:r>
              <a:t/>
            </a:r>
            <a:endParaRPr sz="1200">
              <a:solidFill>
                <a:schemeClr val="dk1"/>
              </a:solidFill>
              <a:highlight>
                <a:schemeClr val="lt1"/>
              </a:highlight>
            </a:endParaRPr>
          </a:p>
          <a:p>
            <a:pPr indent="0" lvl="0" marL="0" rtl="0" algn="l">
              <a:spcBef>
                <a:spcPts val="0"/>
              </a:spcBef>
              <a:spcAft>
                <a:spcPts val="0"/>
              </a:spcAft>
              <a:buNone/>
            </a:pPr>
            <a:r>
              <a:rPr b="1" lang="en-GB" sz="1200">
                <a:solidFill>
                  <a:srgbClr val="202122"/>
                </a:solidFill>
                <a:highlight>
                  <a:srgbClr val="FFFFFF"/>
                </a:highlight>
              </a:rPr>
              <a:t>mel-frequency cepstrum</a:t>
            </a:r>
            <a:r>
              <a:rPr lang="en-GB" sz="1200">
                <a:solidFill>
                  <a:srgbClr val="202122"/>
                </a:solidFill>
                <a:highlight>
                  <a:srgbClr val="FFFFFF"/>
                </a:highlight>
              </a:rPr>
              <a:t> (</a:t>
            </a:r>
            <a:r>
              <a:rPr b="1" lang="en-GB" sz="1200">
                <a:solidFill>
                  <a:srgbClr val="202122"/>
                </a:solidFill>
                <a:highlight>
                  <a:srgbClr val="FFFFFF"/>
                </a:highlight>
              </a:rPr>
              <a:t>MFC</a:t>
            </a:r>
            <a:r>
              <a:rPr lang="en-GB" sz="1200">
                <a:solidFill>
                  <a:srgbClr val="202122"/>
                </a:solidFill>
                <a:highlight>
                  <a:srgbClr val="FFFFFF"/>
                </a:highlight>
              </a:rPr>
              <a:t>) is a representation of the short-term </a:t>
            </a:r>
            <a:r>
              <a:rPr lang="en-GB" sz="1200">
                <a:solidFill>
                  <a:srgbClr val="0645AD"/>
                </a:solidFill>
                <a:highlight>
                  <a:srgbClr val="FFFFFF"/>
                </a:highlight>
                <a:uFill>
                  <a:noFill/>
                </a:uFill>
                <a:hlinkClick r:id="rId2">
                  <a:extLst>
                    <a:ext uri="{A12FA001-AC4F-418D-AE19-62706E023703}">
                      <ahyp:hlinkClr val="tx"/>
                    </a:ext>
                  </a:extLst>
                </a:hlinkClick>
              </a:rPr>
              <a:t>power spectrum</a:t>
            </a:r>
            <a:r>
              <a:rPr lang="en-GB" sz="1200">
                <a:solidFill>
                  <a:srgbClr val="202122"/>
                </a:solidFill>
                <a:highlight>
                  <a:srgbClr val="FFFFFF"/>
                </a:highlight>
              </a:rPr>
              <a:t> of a sound, based on a </a:t>
            </a:r>
            <a:r>
              <a:rPr lang="en-GB" sz="1200">
                <a:solidFill>
                  <a:srgbClr val="0645AD"/>
                </a:solidFill>
                <a:highlight>
                  <a:srgbClr val="FFFFFF"/>
                </a:highlight>
                <a:uFill>
                  <a:noFill/>
                </a:uFill>
                <a:hlinkClick r:id="rId3">
                  <a:extLst>
                    <a:ext uri="{A12FA001-AC4F-418D-AE19-62706E023703}">
                      <ahyp:hlinkClr val="tx"/>
                    </a:ext>
                  </a:extLst>
                </a:hlinkClick>
              </a:rPr>
              <a:t>linear cosine transform</a:t>
            </a:r>
            <a:r>
              <a:rPr lang="en-GB" sz="1200">
                <a:solidFill>
                  <a:srgbClr val="202122"/>
                </a:solidFill>
                <a:highlight>
                  <a:srgbClr val="FFFFFF"/>
                </a:highlight>
              </a:rPr>
              <a:t> of a </a:t>
            </a:r>
            <a:r>
              <a:rPr lang="en-GB" sz="1200">
                <a:solidFill>
                  <a:srgbClr val="0645AD"/>
                </a:solidFill>
                <a:highlight>
                  <a:srgbClr val="FFFFFF"/>
                </a:highlight>
                <a:uFill>
                  <a:noFill/>
                </a:uFill>
                <a:hlinkClick r:id="rId4">
                  <a:extLst>
                    <a:ext uri="{A12FA001-AC4F-418D-AE19-62706E023703}">
                      <ahyp:hlinkClr val="tx"/>
                    </a:ext>
                  </a:extLst>
                </a:hlinkClick>
              </a:rPr>
              <a:t>log power spectrum</a:t>
            </a:r>
            <a:r>
              <a:rPr lang="en-GB" sz="1200">
                <a:solidFill>
                  <a:srgbClr val="202122"/>
                </a:solidFill>
                <a:highlight>
                  <a:srgbClr val="FFFFFF"/>
                </a:highlight>
              </a:rPr>
              <a:t> on a </a:t>
            </a:r>
            <a:r>
              <a:rPr lang="en-GB" sz="1200">
                <a:solidFill>
                  <a:srgbClr val="0645AD"/>
                </a:solidFill>
                <a:highlight>
                  <a:srgbClr val="FFFFFF"/>
                </a:highlight>
                <a:uFill>
                  <a:noFill/>
                </a:uFill>
                <a:hlinkClick r:id="rId5">
                  <a:extLst>
                    <a:ext uri="{A12FA001-AC4F-418D-AE19-62706E023703}">
                      <ahyp:hlinkClr val="tx"/>
                    </a:ext>
                  </a:extLst>
                </a:hlinkClick>
              </a:rPr>
              <a:t>nonlinear</a:t>
            </a:r>
            <a:r>
              <a:rPr lang="en-GB" sz="1200">
                <a:solidFill>
                  <a:srgbClr val="202122"/>
                </a:solidFill>
                <a:highlight>
                  <a:srgbClr val="FFFFFF"/>
                </a:highlight>
              </a:rPr>
              <a:t> </a:t>
            </a:r>
            <a:r>
              <a:rPr lang="en-GB" sz="1200">
                <a:solidFill>
                  <a:srgbClr val="0645AD"/>
                </a:solidFill>
                <a:highlight>
                  <a:srgbClr val="FFFFFF"/>
                </a:highlight>
                <a:uFill>
                  <a:noFill/>
                </a:uFill>
                <a:hlinkClick r:id="rId6">
                  <a:extLst>
                    <a:ext uri="{A12FA001-AC4F-418D-AE19-62706E023703}">
                      <ahyp:hlinkClr val="tx"/>
                    </a:ext>
                  </a:extLst>
                </a:hlinkClick>
              </a:rPr>
              <a:t>mel scale</a:t>
            </a:r>
            <a:r>
              <a:rPr lang="en-GB" sz="1200">
                <a:solidFill>
                  <a:srgbClr val="202122"/>
                </a:solidFill>
                <a:highlight>
                  <a:srgbClr val="FFFFFF"/>
                </a:highlight>
              </a:rPr>
              <a:t> of frequency. </a:t>
            </a:r>
            <a:r>
              <a:rPr b="1" lang="en-GB" sz="1200">
                <a:solidFill>
                  <a:srgbClr val="202122"/>
                </a:solidFill>
                <a:highlight>
                  <a:srgbClr val="FFFFFF"/>
                </a:highlight>
              </a:rPr>
              <a:t>Mel-frequency cepstral coefficients</a:t>
            </a:r>
            <a:r>
              <a:rPr lang="en-GB" sz="1200">
                <a:solidFill>
                  <a:srgbClr val="202122"/>
                </a:solidFill>
                <a:highlight>
                  <a:srgbClr val="FFFFFF"/>
                </a:highlight>
              </a:rPr>
              <a:t> (</a:t>
            </a:r>
            <a:r>
              <a:rPr b="1" lang="en-GB" sz="1200">
                <a:solidFill>
                  <a:srgbClr val="202122"/>
                </a:solidFill>
                <a:highlight>
                  <a:srgbClr val="FFFFFF"/>
                </a:highlight>
              </a:rPr>
              <a:t>MFCCs</a:t>
            </a:r>
            <a:r>
              <a:rPr lang="en-GB" sz="1200">
                <a:solidFill>
                  <a:srgbClr val="202122"/>
                </a:solidFill>
                <a:highlight>
                  <a:srgbClr val="FFFFFF"/>
                </a:highlight>
              </a:rPr>
              <a:t>) are coefficients that collectively make up an MFC.</a:t>
            </a:r>
            <a:r>
              <a:rPr baseline="30000" lang="en-GB" sz="1200">
                <a:solidFill>
                  <a:srgbClr val="0645AD"/>
                </a:solidFill>
                <a:highlight>
                  <a:srgbClr val="FFFFFF"/>
                </a:highlight>
                <a:uFill>
                  <a:noFill/>
                </a:uFill>
                <a:hlinkClick r:id="rId7">
                  <a:extLst>
                    <a:ext uri="{A12FA001-AC4F-418D-AE19-62706E023703}">
                      <ahyp:hlinkClr val="tx"/>
                    </a:ext>
                  </a:extLst>
                </a:hlinkClick>
              </a:rPr>
              <a:t>[1]</a:t>
            </a:r>
            <a:r>
              <a:rPr lang="en-GB" sz="1200">
                <a:solidFill>
                  <a:srgbClr val="202122"/>
                </a:solidFill>
                <a:highlight>
                  <a:srgbClr val="FFFFFF"/>
                </a:highlight>
              </a:rPr>
              <a:t> They are derived from a type of </a:t>
            </a:r>
            <a:r>
              <a:rPr lang="en-GB" sz="1200">
                <a:solidFill>
                  <a:srgbClr val="0645AD"/>
                </a:solidFill>
                <a:highlight>
                  <a:srgbClr val="FFFFFF"/>
                </a:highlight>
                <a:uFill>
                  <a:noFill/>
                </a:uFill>
                <a:hlinkClick r:id="rId8">
                  <a:extLst>
                    <a:ext uri="{A12FA001-AC4F-418D-AE19-62706E023703}">
                      <ahyp:hlinkClr val="tx"/>
                    </a:ext>
                  </a:extLst>
                </a:hlinkClick>
              </a:rPr>
              <a:t>cepstral</a:t>
            </a:r>
            <a:r>
              <a:rPr lang="en-GB" sz="1200">
                <a:solidFill>
                  <a:srgbClr val="202122"/>
                </a:solidFill>
                <a:highlight>
                  <a:srgbClr val="FFFFFF"/>
                </a:highlight>
              </a:rPr>
              <a:t> representation of the audio clip (a nonlinear "spectrum-of-a-spectrum"). </a:t>
            </a:r>
            <a:endParaRPr sz="1200">
              <a:solidFill>
                <a:srgbClr val="202122"/>
              </a:solidFill>
              <a:highlight>
                <a:srgbClr val="FFFFFF"/>
              </a:highlight>
            </a:endParaRPr>
          </a:p>
          <a:p>
            <a:pPr indent="0" lvl="0" marL="0" rtl="0" algn="l">
              <a:spcBef>
                <a:spcPts val="0"/>
              </a:spcBef>
              <a:spcAft>
                <a:spcPts val="0"/>
              </a:spcAft>
              <a:buNone/>
            </a:pPr>
            <a:r>
              <a:t/>
            </a:r>
            <a:endParaRPr sz="1200">
              <a:solidFill>
                <a:srgbClr val="202122"/>
              </a:solidFill>
              <a:highlight>
                <a:srgbClr val="FFFFFF"/>
              </a:highlight>
            </a:endParaRPr>
          </a:p>
          <a:p>
            <a:pPr indent="0" lvl="0" marL="0" rtl="0" algn="l">
              <a:spcBef>
                <a:spcPts val="0"/>
              </a:spcBef>
              <a:spcAft>
                <a:spcPts val="0"/>
              </a:spcAft>
              <a:buNone/>
            </a:pPr>
            <a:r>
              <a:rPr lang="en-GB" sz="1200">
                <a:solidFill>
                  <a:schemeClr val="dk1"/>
                </a:solidFill>
                <a:highlight>
                  <a:schemeClr val="lt1"/>
                </a:highlight>
              </a:rPr>
              <a:t>The RMS (Root-Mean-Square) value is </a:t>
            </a:r>
            <a:r>
              <a:rPr b="1" lang="en-GB" sz="1200">
                <a:solidFill>
                  <a:schemeClr val="dk1"/>
                </a:solidFill>
                <a:highlight>
                  <a:schemeClr val="lt1"/>
                </a:highlight>
              </a:rPr>
              <a:t>the effective value of the total waveform</a:t>
            </a:r>
            <a:r>
              <a:rPr lang="en-GB" sz="1200">
                <a:solidFill>
                  <a:schemeClr val="dk1"/>
                </a:solidFill>
                <a:highlight>
                  <a:schemeClr val="lt1"/>
                </a:highlight>
              </a:rPr>
              <a:t>.</a:t>
            </a:r>
            <a:endParaRPr sz="1200">
              <a:solidFill>
                <a:schemeClr val="dk1"/>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9.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rotWithShape="1">
          <a:blip r:embed="rId1">
            <a:alphaModFix amt="80000"/>
          </a:blip>
          <a:srcRect b="33644" l="0" r="1671" t="25179"/>
          <a:stretch/>
        </p:blipFill>
        <p:spPr>
          <a:xfrm>
            <a:off x="7406750" y="-18600"/>
            <a:ext cx="1737251" cy="4636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lS0cssKVmywnjXAdAa3sQGwgHv8hIaU_/view" TargetMode="External"/><Relationship Id="rId4" Type="http://schemas.openxmlformats.org/officeDocument/2006/relationships/image" Target="../media/image1.png"/><Relationship Id="rId5" Type="http://schemas.openxmlformats.org/officeDocument/2006/relationships/image" Target="../media/image19.png"/><Relationship Id="rId6"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 Id="rId4" Type="http://schemas.openxmlformats.org/officeDocument/2006/relationships/image" Target="../media/image5.png"/><Relationship Id="rId5"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6.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jp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txBox="1"/>
          <p:nvPr>
            <p:ph type="ctrTitle"/>
          </p:nvPr>
        </p:nvSpPr>
        <p:spPr>
          <a:xfrm>
            <a:off x="311708" y="411850"/>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780">
                <a:latin typeface="Times New Roman"/>
                <a:ea typeface="Times New Roman"/>
                <a:cs typeface="Times New Roman"/>
                <a:sym typeface="Times New Roman"/>
              </a:rPr>
              <a:t>Speech and Text Emotion Detection using Different Approaches</a:t>
            </a:r>
            <a:endParaRPr b="1" sz="3780">
              <a:latin typeface="Times New Roman"/>
              <a:ea typeface="Times New Roman"/>
              <a:cs typeface="Times New Roman"/>
              <a:sym typeface="Times New Roman"/>
            </a:endParaRPr>
          </a:p>
        </p:txBody>
      </p:sp>
      <p:sp>
        <p:nvSpPr>
          <p:cNvPr id="56" name="Google Shape;56;p13"/>
          <p:cNvSpPr txBox="1"/>
          <p:nvPr>
            <p:ph idx="1" type="subTitle"/>
          </p:nvPr>
        </p:nvSpPr>
        <p:spPr>
          <a:xfrm>
            <a:off x="311700" y="2834125"/>
            <a:ext cx="5649900" cy="2052600"/>
          </a:xfrm>
          <a:prstGeom prst="rect">
            <a:avLst/>
          </a:prstGeom>
        </p:spPr>
        <p:txBody>
          <a:bodyPr anchorCtr="0" anchor="t" bIns="91425" lIns="91425" spcFirstLastPara="1" rIns="91425" wrap="square" tIns="91425">
            <a:normAutofit/>
          </a:bodyPr>
          <a:lstStyle/>
          <a:p>
            <a:pPr indent="457200" lvl="0" marL="2743200" rtl="0" algn="ctr">
              <a:spcBef>
                <a:spcPts val="0"/>
              </a:spcBef>
              <a:spcAft>
                <a:spcPts val="0"/>
              </a:spcAft>
              <a:buNone/>
            </a:pPr>
            <a:r>
              <a:rPr b="1" lang="en-GB" sz="2100">
                <a:latin typeface="Times New Roman"/>
                <a:ea typeface="Times New Roman"/>
                <a:cs typeface="Times New Roman"/>
                <a:sym typeface="Times New Roman"/>
              </a:rPr>
              <a:t>Course:</a:t>
            </a:r>
            <a:r>
              <a:rPr lang="en-GB" sz="2100">
                <a:latin typeface="Times New Roman"/>
                <a:ea typeface="Times New Roman"/>
                <a:cs typeface="Times New Roman"/>
                <a:sym typeface="Times New Roman"/>
              </a:rPr>
              <a:t> AI5100</a:t>
            </a:r>
            <a:endParaRPr sz="2100">
              <a:latin typeface="Times New Roman"/>
              <a:ea typeface="Times New Roman"/>
              <a:cs typeface="Times New Roman"/>
              <a:sym typeface="Times New Roman"/>
            </a:endParaRPr>
          </a:p>
          <a:p>
            <a:pPr indent="0" lvl="0" marL="0" rtl="0" algn="l">
              <a:spcBef>
                <a:spcPts val="0"/>
              </a:spcBef>
              <a:spcAft>
                <a:spcPts val="0"/>
              </a:spcAft>
              <a:buNone/>
            </a:pPr>
            <a:r>
              <a:rPr b="1" lang="en-GB" sz="1679">
                <a:latin typeface="Times New Roman"/>
                <a:ea typeface="Times New Roman"/>
                <a:cs typeface="Times New Roman"/>
                <a:sym typeface="Times New Roman"/>
              </a:rPr>
              <a:t>Team members:</a:t>
            </a:r>
            <a:endParaRPr b="1" sz="1679">
              <a:latin typeface="Times New Roman"/>
              <a:ea typeface="Times New Roman"/>
              <a:cs typeface="Times New Roman"/>
              <a:sym typeface="Times New Roman"/>
            </a:endParaRPr>
          </a:p>
          <a:p>
            <a:pPr indent="0" lvl="0" marL="0" rtl="0" algn="l">
              <a:spcBef>
                <a:spcPts val="0"/>
              </a:spcBef>
              <a:spcAft>
                <a:spcPts val="0"/>
              </a:spcAft>
              <a:buNone/>
            </a:pPr>
            <a:r>
              <a:rPr lang="en-GB" sz="1379">
                <a:latin typeface="Times New Roman"/>
                <a:ea typeface="Times New Roman"/>
                <a:cs typeface="Times New Roman"/>
                <a:sym typeface="Times New Roman"/>
              </a:rPr>
              <a:t>Shashank Jerri (AI21MTECH11003)</a:t>
            </a:r>
            <a:endParaRPr sz="1379">
              <a:latin typeface="Times New Roman"/>
              <a:ea typeface="Times New Roman"/>
              <a:cs typeface="Times New Roman"/>
              <a:sym typeface="Times New Roman"/>
            </a:endParaRPr>
          </a:p>
          <a:p>
            <a:pPr indent="0" lvl="0" marL="0" rtl="0" algn="l">
              <a:spcBef>
                <a:spcPts val="0"/>
              </a:spcBef>
              <a:spcAft>
                <a:spcPts val="0"/>
              </a:spcAft>
              <a:buNone/>
            </a:pPr>
            <a:r>
              <a:rPr lang="en-GB" sz="1379">
                <a:latin typeface="Times New Roman"/>
                <a:ea typeface="Times New Roman"/>
                <a:cs typeface="Times New Roman"/>
                <a:sym typeface="Times New Roman"/>
              </a:rPr>
              <a:t>Aman Ladkat (AI21MTECH14011)</a:t>
            </a:r>
            <a:endParaRPr sz="1379">
              <a:latin typeface="Times New Roman"/>
              <a:ea typeface="Times New Roman"/>
              <a:cs typeface="Times New Roman"/>
              <a:sym typeface="Times New Roman"/>
            </a:endParaRPr>
          </a:p>
          <a:p>
            <a:pPr indent="0" lvl="0" marL="0" rtl="0" algn="l">
              <a:spcBef>
                <a:spcPts val="0"/>
              </a:spcBef>
              <a:spcAft>
                <a:spcPts val="0"/>
              </a:spcAft>
              <a:buNone/>
            </a:pPr>
            <a:r>
              <a:rPr lang="en-GB" sz="1379">
                <a:latin typeface="Times New Roman"/>
                <a:ea typeface="Times New Roman"/>
                <a:cs typeface="Times New Roman"/>
                <a:sym typeface="Times New Roman"/>
              </a:rPr>
              <a:t>Varshita Sharma(AI21MTECH14009)</a:t>
            </a:r>
            <a:endParaRPr sz="1379">
              <a:latin typeface="Times New Roman"/>
              <a:ea typeface="Times New Roman"/>
              <a:cs typeface="Times New Roman"/>
              <a:sym typeface="Times New Roman"/>
            </a:endParaRPr>
          </a:p>
          <a:p>
            <a:pPr indent="0" lvl="0" marL="0" rtl="0" algn="l">
              <a:spcBef>
                <a:spcPts val="0"/>
              </a:spcBef>
              <a:spcAft>
                <a:spcPts val="0"/>
              </a:spcAft>
              <a:buNone/>
            </a:pPr>
            <a:r>
              <a:rPr lang="en-GB" sz="1379">
                <a:latin typeface="Times New Roman"/>
                <a:ea typeface="Times New Roman"/>
                <a:cs typeface="Times New Roman"/>
                <a:sym typeface="Times New Roman"/>
              </a:rPr>
              <a:t>Pratik Shetty (AI21MTECH12005)</a:t>
            </a:r>
            <a:endParaRPr sz="1379">
              <a:latin typeface="Times New Roman"/>
              <a:ea typeface="Times New Roman"/>
              <a:cs typeface="Times New Roman"/>
              <a:sym typeface="Times New Roman"/>
            </a:endParaRPr>
          </a:p>
          <a:p>
            <a:pPr indent="0" lvl="0" marL="0" rtl="0" algn="l">
              <a:spcBef>
                <a:spcPts val="0"/>
              </a:spcBef>
              <a:spcAft>
                <a:spcPts val="0"/>
              </a:spcAft>
              <a:buNone/>
            </a:pPr>
            <a:r>
              <a:rPr lang="en-GB" sz="1379">
                <a:latin typeface="Times New Roman"/>
                <a:ea typeface="Times New Roman"/>
                <a:cs typeface="Times New Roman"/>
                <a:sym typeface="Times New Roman"/>
              </a:rPr>
              <a:t>Maddula Sai Sunamdha Harinhi (AI21MTECH14002)</a:t>
            </a:r>
            <a:endParaRPr sz="1379">
              <a:latin typeface="Times New Roman"/>
              <a:ea typeface="Times New Roman"/>
              <a:cs typeface="Times New Roman"/>
              <a:sym typeface="Times New Roman"/>
            </a:endParaRPr>
          </a:p>
        </p:txBody>
      </p:sp>
      <p:sp>
        <p:nvSpPr>
          <p:cNvPr id="57" name="Google Shape;57;p13"/>
          <p:cNvSpPr txBox="1"/>
          <p:nvPr/>
        </p:nvSpPr>
        <p:spPr>
          <a:xfrm>
            <a:off x="5961600" y="3204650"/>
            <a:ext cx="32304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650">
                <a:latin typeface="Times New Roman"/>
                <a:ea typeface="Times New Roman"/>
                <a:cs typeface="Times New Roman"/>
                <a:sym typeface="Times New Roman"/>
              </a:rPr>
              <a:t>Instructor:</a:t>
            </a:r>
            <a:endParaRPr b="1" sz="1650">
              <a:latin typeface="Times New Roman"/>
              <a:ea typeface="Times New Roman"/>
              <a:cs typeface="Times New Roman"/>
              <a:sym typeface="Times New Roman"/>
            </a:endParaRPr>
          </a:p>
          <a:p>
            <a:pPr indent="0" lvl="0" marL="0" rtl="0" algn="l">
              <a:spcBef>
                <a:spcPts val="0"/>
              </a:spcBef>
              <a:spcAft>
                <a:spcPts val="0"/>
              </a:spcAft>
              <a:buNone/>
            </a:pPr>
            <a:r>
              <a:rPr lang="en-GB" sz="1650">
                <a:latin typeface="Times New Roman"/>
                <a:ea typeface="Times New Roman"/>
                <a:cs typeface="Times New Roman"/>
                <a:sym typeface="Times New Roman"/>
              </a:rPr>
              <a:t>Dr. Sumohana S. Channappayya</a:t>
            </a:r>
            <a:endParaRPr sz="1650">
              <a:latin typeface="Times New Roman"/>
              <a:ea typeface="Times New Roman"/>
              <a:cs typeface="Times New Roman"/>
              <a:sym typeface="Times New Roman"/>
            </a:endParaRPr>
          </a:p>
          <a:p>
            <a:pPr indent="0" lvl="0" marL="0" rtl="0" algn="l">
              <a:spcBef>
                <a:spcPts val="0"/>
              </a:spcBef>
              <a:spcAft>
                <a:spcPts val="0"/>
              </a:spcAft>
              <a:buNone/>
            </a:pPr>
            <a:r>
              <a:rPr lang="en-GB" sz="1650">
                <a:latin typeface="Times New Roman"/>
                <a:ea typeface="Times New Roman"/>
                <a:cs typeface="Times New Roman"/>
                <a:sym typeface="Times New Roman"/>
              </a:rPr>
              <a:t>Professor</a:t>
            </a:r>
            <a:endParaRPr sz="1650">
              <a:latin typeface="Times New Roman"/>
              <a:ea typeface="Times New Roman"/>
              <a:cs typeface="Times New Roman"/>
              <a:sym typeface="Times New Roman"/>
            </a:endParaRPr>
          </a:p>
          <a:p>
            <a:pPr indent="0" lvl="0" marL="0" rtl="0" algn="l">
              <a:spcBef>
                <a:spcPts val="0"/>
              </a:spcBef>
              <a:spcAft>
                <a:spcPts val="0"/>
              </a:spcAft>
              <a:buNone/>
            </a:pPr>
            <a:r>
              <a:rPr lang="en-GB" sz="1650">
                <a:latin typeface="Times New Roman"/>
                <a:ea typeface="Times New Roman"/>
                <a:cs typeface="Times New Roman"/>
                <a:sym typeface="Times New Roman"/>
              </a:rPr>
              <a:t>IIT Hyderabad</a:t>
            </a:r>
            <a:endParaRPr sz="1650">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 </a:t>
            </a:r>
            <a:r>
              <a:rPr lang="en-GB">
                <a:latin typeface="Times New Roman"/>
                <a:ea typeface="Times New Roman"/>
                <a:cs typeface="Times New Roman"/>
                <a:sym typeface="Times New Roman"/>
              </a:rPr>
              <a:t>contd.</a:t>
            </a:r>
            <a:endParaRPr>
              <a:latin typeface="Times New Roman"/>
              <a:ea typeface="Times New Roman"/>
              <a:cs typeface="Times New Roman"/>
              <a:sym typeface="Times New Roman"/>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Times New Roman"/>
                <a:ea typeface="Times New Roman"/>
                <a:cs typeface="Times New Roman"/>
                <a:sym typeface="Times New Roman"/>
              </a:rPr>
              <a:t>Speech Emotion Recognition (using Transfer Learning)</a:t>
            </a:r>
            <a:endParaRPr b="1">
              <a:latin typeface="Times New Roman"/>
              <a:ea typeface="Times New Roman"/>
              <a:cs typeface="Times New Roman"/>
              <a:sym typeface="Times New Roman"/>
            </a:endParaRPr>
          </a:p>
          <a:p>
            <a:pPr indent="-342900" lvl="0" marL="457200" rtl="0" algn="l">
              <a:lnSpc>
                <a:spcPct val="170000"/>
              </a:lnSpc>
              <a:spcBef>
                <a:spcPts val="1200"/>
              </a:spcBef>
              <a:spcAft>
                <a:spcPts val="0"/>
              </a:spcAft>
              <a:buSzPts val="1800"/>
              <a:buFont typeface="Times New Roman"/>
              <a:buChar char="●"/>
            </a:pPr>
            <a:r>
              <a:rPr lang="en-GB">
                <a:latin typeface="Times New Roman"/>
                <a:ea typeface="Times New Roman"/>
                <a:cs typeface="Times New Roman"/>
                <a:sym typeface="Times New Roman"/>
              </a:rPr>
              <a:t>Datasets used: TESS, RAVDESS AND SAVEE</a:t>
            </a:r>
            <a:endParaRPr>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1800"/>
              <a:buFont typeface="Times New Roman"/>
              <a:buChar char="●"/>
            </a:pPr>
            <a:r>
              <a:rPr lang="en-GB">
                <a:latin typeface="Times New Roman"/>
                <a:ea typeface="Times New Roman"/>
                <a:cs typeface="Times New Roman"/>
                <a:sym typeface="Times New Roman"/>
              </a:rPr>
              <a:t>Step 1: Extracted labels from each of the datasets </a:t>
            </a:r>
            <a:endParaRPr>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1800"/>
              <a:buFont typeface="Times New Roman"/>
              <a:buChar char="●"/>
            </a:pPr>
            <a:r>
              <a:rPr lang="en-GB">
                <a:latin typeface="Times New Roman"/>
                <a:ea typeface="Times New Roman"/>
                <a:cs typeface="Times New Roman"/>
                <a:sym typeface="Times New Roman"/>
              </a:rPr>
              <a:t>Step 2: Feature Extraction</a:t>
            </a:r>
            <a:endParaRPr>
              <a:latin typeface="Times New Roman"/>
              <a:ea typeface="Times New Roman"/>
              <a:cs typeface="Times New Roman"/>
              <a:sym typeface="Times New Roman"/>
            </a:endParaRPr>
          </a:p>
          <a:p>
            <a:pPr indent="-317500" lvl="1" marL="914400" rtl="0" algn="l">
              <a:lnSpc>
                <a:spcPct val="170000"/>
              </a:lnSpc>
              <a:spcBef>
                <a:spcPts val="0"/>
              </a:spcBef>
              <a:spcAft>
                <a:spcPts val="0"/>
              </a:spcAft>
              <a:buSzPts val="1400"/>
              <a:buFont typeface="Times New Roman"/>
              <a:buChar char="○"/>
            </a:pPr>
            <a:r>
              <a:rPr lang="en-GB">
                <a:latin typeface="Times New Roman"/>
                <a:ea typeface="Times New Roman"/>
                <a:cs typeface="Times New Roman"/>
                <a:sym typeface="Times New Roman"/>
              </a:rPr>
              <a:t>Extracted 3D audio spectrogram</a:t>
            </a:r>
            <a:endParaRPr>
              <a:latin typeface="Times New Roman"/>
              <a:ea typeface="Times New Roman"/>
              <a:cs typeface="Times New Roman"/>
              <a:sym typeface="Times New Roman"/>
            </a:endParaRPr>
          </a:p>
          <a:p>
            <a:pPr indent="-342900" lvl="0" marL="457200" rtl="0" algn="l">
              <a:lnSpc>
                <a:spcPct val="170000"/>
              </a:lnSpc>
              <a:spcBef>
                <a:spcPts val="0"/>
              </a:spcBef>
              <a:spcAft>
                <a:spcPts val="0"/>
              </a:spcAft>
              <a:buSzPts val="1800"/>
              <a:buFont typeface="Times New Roman"/>
              <a:buChar char="●"/>
            </a:pPr>
            <a:r>
              <a:rPr lang="en-GB">
                <a:latin typeface="Times New Roman"/>
                <a:ea typeface="Times New Roman"/>
                <a:cs typeface="Times New Roman"/>
                <a:sym typeface="Times New Roman"/>
              </a:rPr>
              <a:t>Step 3: Training</a:t>
            </a:r>
            <a:endParaRPr>
              <a:latin typeface="Times New Roman"/>
              <a:ea typeface="Times New Roman"/>
              <a:cs typeface="Times New Roman"/>
              <a:sym typeface="Times New Roman"/>
            </a:endParaRPr>
          </a:p>
          <a:p>
            <a:pPr indent="-317500" lvl="1" marL="914400" rtl="0" algn="l">
              <a:lnSpc>
                <a:spcPct val="170000"/>
              </a:lnSpc>
              <a:spcBef>
                <a:spcPts val="0"/>
              </a:spcBef>
              <a:spcAft>
                <a:spcPts val="0"/>
              </a:spcAft>
              <a:buSzPts val="1400"/>
              <a:buFont typeface="Times New Roman"/>
              <a:buChar char="○"/>
            </a:pPr>
            <a:r>
              <a:rPr lang="en-GB">
                <a:latin typeface="Times New Roman"/>
                <a:ea typeface="Times New Roman"/>
                <a:cs typeface="Times New Roman"/>
                <a:sym typeface="Times New Roman"/>
              </a:rPr>
              <a:t>Used pre-trained AlexNet model</a:t>
            </a:r>
            <a:endParaRPr>
              <a:latin typeface="Times New Roman"/>
              <a:ea typeface="Times New Roman"/>
              <a:cs typeface="Times New Roman"/>
              <a:sym typeface="Times New Roman"/>
            </a:endParaRPr>
          </a:p>
          <a:p>
            <a:pPr indent="0" lvl="0" marL="457200" rtl="0" algn="l">
              <a:spcBef>
                <a:spcPts val="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Instance</a:t>
            </a:r>
            <a:endParaRPr>
              <a:latin typeface="Times New Roman"/>
              <a:ea typeface="Times New Roman"/>
              <a:cs typeface="Times New Roman"/>
              <a:sym typeface="Times New Roman"/>
            </a:endParaRPr>
          </a:p>
        </p:txBody>
      </p:sp>
      <p:sp>
        <p:nvSpPr>
          <p:cNvPr id="125" name="Google Shape;125;p23"/>
          <p:cNvSpPr txBox="1"/>
          <p:nvPr>
            <p:ph idx="1" type="body"/>
          </p:nvPr>
        </p:nvSpPr>
        <p:spPr>
          <a:xfrm>
            <a:off x="62125" y="1017725"/>
            <a:ext cx="87702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pic>
        <p:nvPicPr>
          <p:cNvPr id="126" name="Google Shape;126;p23" title="download.wav">
            <a:hlinkClick r:id="rId3"/>
          </p:cNvPr>
          <p:cNvPicPr preferRelativeResize="0"/>
          <p:nvPr/>
        </p:nvPicPr>
        <p:blipFill>
          <a:blip r:embed="rId4">
            <a:alphaModFix/>
          </a:blip>
          <a:stretch>
            <a:fillRect/>
          </a:stretch>
        </p:blipFill>
        <p:spPr>
          <a:xfrm>
            <a:off x="430212" y="2061775"/>
            <a:ext cx="539100" cy="539100"/>
          </a:xfrm>
          <a:prstGeom prst="rect">
            <a:avLst/>
          </a:prstGeom>
          <a:noFill/>
          <a:ln>
            <a:noFill/>
          </a:ln>
        </p:spPr>
      </p:pic>
      <p:sp>
        <p:nvSpPr>
          <p:cNvPr id="127" name="Google Shape;127;p23"/>
          <p:cNvSpPr txBox="1"/>
          <p:nvPr/>
        </p:nvSpPr>
        <p:spPr>
          <a:xfrm>
            <a:off x="190272" y="2600875"/>
            <a:ext cx="1060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Input audio</a:t>
            </a:r>
            <a:endParaRPr b="1" sz="1200"/>
          </a:p>
        </p:txBody>
      </p:sp>
      <p:pic>
        <p:nvPicPr>
          <p:cNvPr id="128" name="Google Shape;128;p23"/>
          <p:cNvPicPr preferRelativeResize="0"/>
          <p:nvPr/>
        </p:nvPicPr>
        <p:blipFill rotWithShape="1">
          <a:blip r:embed="rId5">
            <a:alphaModFix/>
          </a:blip>
          <a:srcRect b="0" l="0" r="0" t="9706"/>
          <a:stretch/>
        </p:blipFill>
        <p:spPr>
          <a:xfrm>
            <a:off x="2120488" y="1896150"/>
            <a:ext cx="4691350" cy="1351200"/>
          </a:xfrm>
          <a:prstGeom prst="rect">
            <a:avLst/>
          </a:prstGeom>
          <a:noFill/>
          <a:ln>
            <a:noFill/>
          </a:ln>
        </p:spPr>
      </p:pic>
      <p:sp>
        <p:nvSpPr>
          <p:cNvPr id="129" name="Google Shape;129;p23"/>
          <p:cNvSpPr txBox="1"/>
          <p:nvPr/>
        </p:nvSpPr>
        <p:spPr>
          <a:xfrm>
            <a:off x="2236300" y="3503550"/>
            <a:ext cx="334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0" name="Google Shape;130;p23"/>
          <p:cNvSpPr txBox="1"/>
          <p:nvPr/>
        </p:nvSpPr>
        <p:spPr>
          <a:xfrm>
            <a:off x="2385425" y="3329625"/>
            <a:ext cx="44265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One of the extracted features: </a:t>
            </a:r>
            <a:r>
              <a:rPr b="1" lang="en-GB" sz="1200"/>
              <a:t>Spectrogram</a:t>
            </a:r>
            <a:r>
              <a:rPr b="1" lang="en-GB" sz="1200"/>
              <a:t> for input audio</a:t>
            </a:r>
            <a:endParaRPr b="1" sz="1200"/>
          </a:p>
        </p:txBody>
      </p:sp>
      <p:sp>
        <p:nvSpPr>
          <p:cNvPr id="131" name="Google Shape;131;p23"/>
          <p:cNvSpPr/>
          <p:nvPr/>
        </p:nvSpPr>
        <p:spPr>
          <a:xfrm>
            <a:off x="1130700" y="2461600"/>
            <a:ext cx="931800" cy="220200"/>
          </a:xfrm>
          <a:prstGeom prst="rightArrow">
            <a:avLst>
              <a:gd fmla="val 22525" name="adj1"/>
              <a:gd fmla="val 28224"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1155CC">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3"/>
          <p:cNvSpPr/>
          <p:nvPr/>
        </p:nvSpPr>
        <p:spPr>
          <a:xfrm>
            <a:off x="6927575" y="2331600"/>
            <a:ext cx="753600" cy="220200"/>
          </a:xfrm>
          <a:prstGeom prst="rightArrow">
            <a:avLst>
              <a:gd fmla="val 22525" name="adj1"/>
              <a:gd fmla="val 28224"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1155CC">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3"/>
          <p:cNvSpPr txBox="1"/>
          <p:nvPr/>
        </p:nvSpPr>
        <p:spPr>
          <a:xfrm>
            <a:off x="983400" y="1983588"/>
            <a:ext cx="1226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Feature extraction</a:t>
            </a:r>
            <a:endParaRPr b="1" sz="1200"/>
          </a:p>
        </p:txBody>
      </p:sp>
      <p:sp>
        <p:nvSpPr>
          <p:cNvPr id="134" name="Google Shape;134;p23"/>
          <p:cNvSpPr txBox="1"/>
          <p:nvPr/>
        </p:nvSpPr>
        <p:spPr>
          <a:xfrm>
            <a:off x="7465188" y="2756350"/>
            <a:ext cx="1226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200"/>
              <a:t>Predicted Emotion</a:t>
            </a:r>
            <a:endParaRPr b="1" sz="1200"/>
          </a:p>
        </p:txBody>
      </p:sp>
      <p:pic>
        <p:nvPicPr>
          <p:cNvPr id="135" name="Google Shape;135;p23"/>
          <p:cNvPicPr preferRelativeResize="0"/>
          <p:nvPr/>
        </p:nvPicPr>
        <p:blipFill>
          <a:blip r:embed="rId6">
            <a:alphaModFix/>
          </a:blip>
          <a:stretch>
            <a:fillRect/>
          </a:stretch>
        </p:blipFill>
        <p:spPr>
          <a:xfrm>
            <a:off x="7681250" y="1799550"/>
            <a:ext cx="794275" cy="794275"/>
          </a:xfrm>
          <a:prstGeom prst="rect">
            <a:avLst/>
          </a:prstGeom>
          <a:noFill/>
          <a:ln>
            <a:noFill/>
          </a:ln>
        </p:spPr>
      </p:pic>
      <p:sp>
        <p:nvSpPr>
          <p:cNvPr id="136" name="Google Shape;136;p23"/>
          <p:cNvSpPr txBox="1"/>
          <p:nvPr/>
        </p:nvSpPr>
        <p:spPr>
          <a:xfrm>
            <a:off x="7681250" y="2525813"/>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rPr>
              <a:t>ANGRY</a:t>
            </a:r>
            <a:endParaRPr b="1">
              <a:solidFill>
                <a:srgbClr val="FF0000"/>
              </a:solidFill>
            </a:endParaRPr>
          </a:p>
        </p:txBody>
      </p:sp>
      <p:sp>
        <p:nvSpPr>
          <p:cNvPr id="137" name="Google Shape;137;p23"/>
          <p:cNvSpPr txBox="1"/>
          <p:nvPr/>
        </p:nvSpPr>
        <p:spPr>
          <a:xfrm>
            <a:off x="6811825" y="1973575"/>
            <a:ext cx="931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t>Testing</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 </a:t>
            </a:r>
            <a:r>
              <a:rPr lang="en-GB">
                <a:latin typeface="Times New Roman"/>
                <a:ea typeface="Times New Roman"/>
                <a:cs typeface="Times New Roman"/>
                <a:sym typeface="Times New Roman"/>
              </a:rPr>
              <a:t>contd.</a:t>
            </a:r>
            <a:endParaRPr/>
          </a:p>
        </p:txBody>
      </p:sp>
      <p:sp>
        <p:nvSpPr>
          <p:cNvPr id="143" name="Google Shape;14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Times New Roman"/>
                <a:ea typeface="Times New Roman"/>
                <a:cs typeface="Times New Roman"/>
                <a:sym typeface="Times New Roman"/>
              </a:rPr>
              <a:t>Text Emotion Recognition (using LSTM)</a:t>
            </a:r>
            <a:endParaRPr b="1">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Dataset used: IEMOCAP (text)</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Step 1 - Data Visualization</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Step 2 - Data pre-processing: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Label encoded target classes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Lower casing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Removal of Stop words</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Stemming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Tokenization</a:t>
            </a:r>
            <a:br>
              <a:rPr lang="en-GB">
                <a:latin typeface="Times New Roman"/>
                <a:ea typeface="Times New Roman"/>
                <a:cs typeface="Times New Roman"/>
                <a:sym typeface="Times New Roman"/>
              </a:rPr>
            </a:br>
            <a:r>
              <a:rPr lang="en-GB">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 contd.</a:t>
            </a:r>
            <a:endParaRPr>
              <a:latin typeface="Times New Roman"/>
              <a:ea typeface="Times New Roman"/>
              <a:cs typeface="Times New Roman"/>
              <a:sym typeface="Times New Roman"/>
            </a:endParaRPr>
          </a:p>
        </p:txBody>
      </p:sp>
      <p:sp>
        <p:nvSpPr>
          <p:cNvPr id="149" name="Google Shape;14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Step 3 - Model training:</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Used an embedding, an LSTM and a dense layer.</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pic>
        <p:nvPicPr>
          <p:cNvPr id="150" name="Google Shape;150;p25"/>
          <p:cNvPicPr preferRelativeResize="0"/>
          <p:nvPr/>
        </p:nvPicPr>
        <p:blipFill>
          <a:blip r:embed="rId3">
            <a:alphaModFix/>
          </a:blip>
          <a:stretch>
            <a:fillRect/>
          </a:stretch>
        </p:blipFill>
        <p:spPr>
          <a:xfrm>
            <a:off x="1122700" y="2327213"/>
            <a:ext cx="6724650" cy="17811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Instance</a:t>
            </a:r>
            <a:endParaRPr>
              <a:latin typeface="Times New Roman"/>
              <a:ea typeface="Times New Roman"/>
              <a:cs typeface="Times New Roman"/>
              <a:sym typeface="Times New Roman"/>
            </a:endParaRPr>
          </a:p>
        </p:txBody>
      </p:sp>
      <p:sp>
        <p:nvSpPr>
          <p:cNvPr id="156" name="Google Shape;156;p26"/>
          <p:cNvSpPr txBox="1"/>
          <p:nvPr>
            <p:ph idx="1" type="body"/>
          </p:nvPr>
        </p:nvSpPr>
        <p:spPr>
          <a:xfrm>
            <a:off x="311700" y="1760087"/>
            <a:ext cx="8520600" cy="280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157" name="Google Shape;157;p26"/>
          <p:cNvSpPr txBox="1"/>
          <p:nvPr/>
        </p:nvSpPr>
        <p:spPr>
          <a:xfrm>
            <a:off x="311700" y="2130218"/>
            <a:ext cx="2533500" cy="831300"/>
          </a:xfrm>
          <a:prstGeom prst="rect">
            <a:avLst/>
          </a:prstGeom>
          <a:solidFill>
            <a:srgbClr val="9FF79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“No we won't.  It's pointless it's like a waiting up to see Santa Claus.”</a:t>
            </a:r>
            <a:endParaRPr b="1">
              <a:latin typeface="Times New Roman"/>
              <a:ea typeface="Times New Roman"/>
              <a:cs typeface="Times New Roman"/>
              <a:sym typeface="Times New Roman"/>
            </a:endParaRPr>
          </a:p>
        </p:txBody>
      </p:sp>
      <p:sp>
        <p:nvSpPr>
          <p:cNvPr id="158" name="Google Shape;158;p26"/>
          <p:cNvSpPr txBox="1"/>
          <p:nvPr/>
        </p:nvSpPr>
        <p:spPr>
          <a:xfrm>
            <a:off x="1076600" y="1737951"/>
            <a:ext cx="1503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Input text</a:t>
            </a:r>
            <a:endParaRPr b="1" sz="1200"/>
          </a:p>
        </p:txBody>
      </p:sp>
      <p:sp>
        <p:nvSpPr>
          <p:cNvPr id="159" name="Google Shape;159;p26"/>
          <p:cNvSpPr/>
          <p:nvPr/>
        </p:nvSpPr>
        <p:spPr>
          <a:xfrm>
            <a:off x="3025363" y="2336330"/>
            <a:ext cx="882000" cy="181200"/>
          </a:xfrm>
          <a:prstGeom prst="rightArrow">
            <a:avLst>
              <a:gd fmla="val 22525" name="adj1"/>
              <a:gd fmla="val 28224"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1155CC">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26"/>
          <p:cNvSpPr txBox="1"/>
          <p:nvPr/>
        </p:nvSpPr>
        <p:spPr>
          <a:xfrm>
            <a:off x="2907313" y="2038302"/>
            <a:ext cx="111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Pre-process</a:t>
            </a:r>
            <a:endParaRPr b="1" sz="1200"/>
          </a:p>
        </p:txBody>
      </p:sp>
      <p:sp>
        <p:nvSpPr>
          <p:cNvPr id="161" name="Google Shape;161;p26"/>
          <p:cNvSpPr txBox="1"/>
          <p:nvPr/>
        </p:nvSpPr>
        <p:spPr>
          <a:xfrm>
            <a:off x="4087525" y="2173792"/>
            <a:ext cx="2335800" cy="615600"/>
          </a:xfrm>
          <a:prstGeom prst="rect">
            <a:avLst/>
          </a:prstGeom>
          <a:solidFill>
            <a:srgbClr val="9FF79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Times New Roman"/>
                <a:ea typeface="Times New Roman"/>
                <a:cs typeface="Times New Roman"/>
                <a:sym typeface="Times New Roman"/>
              </a:rPr>
              <a:t>“</a:t>
            </a:r>
            <a:r>
              <a:rPr b="1" lang="en-GB">
                <a:latin typeface="Times New Roman"/>
                <a:ea typeface="Times New Roman"/>
                <a:cs typeface="Times New Roman"/>
                <a:sym typeface="Times New Roman"/>
              </a:rPr>
              <a:t>pointless like wait see santa clau”</a:t>
            </a:r>
            <a:endParaRPr b="1">
              <a:latin typeface="Times New Roman"/>
              <a:ea typeface="Times New Roman"/>
              <a:cs typeface="Times New Roman"/>
              <a:sym typeface="Times New Roman"/>
            </a:endParaRPr>
          </a:p>
        </p:txBody>
      </p:sp>
      <p:sp>
        <p:nvSpPr>
          <p:cNvPr id="162" name="Google Shape;162;p26"/>
          <p:cNvSpPr/>
          <p:nvPr/>
        </p:nvSpPr>
        <p:spPr>
          <a:xfrm>
            <a:off x="6519798" y="2336330"/>
            <a:ext cx="760500" cy="181200"/>
          </a:xfrm>
          <a:prstGeom prst="rightArrow">
            <a:avLst>
              <a:gd fmla="val 22525" name="adj1"/>
              <a:gd fmla="val 28224" name="adj2"/>
            </a:avLst>
          </a:prstGeom>
          <a:solidFill>
            <a:schemeClr val="lt2"/>
          </a:solidFill>
          <a:ln cap="flat" cmpd="sng" w="9525">
            <a:solidFill>
              <a:schemeClr val="dk2"/>
            </a:solidFill>
            <a:prstDash val="solid"/>
            <a:round/>
            <a:headEnd len="sm" w="sm" type="none"/>
            <a:tailEnd len="sm" w="sm" type="none"/>
          </a:ln>
          <a:effectLst>
            <a:outerShdw blurRad="57150" rotWithShape="0" algn="bl" dir="5400000" dist="19050">
              <a:srgbClr val="1155CC">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6"/>
          <p:cNvSpPr txBox="1"/>
          <p:nvPr/>
        </p:nvSpPr>
        <p:spPr>
          <a:xfrm>
            <a:off x="6485425" y="2042577"/>
            <a:ext cx="1453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200"/>
              <a:t>Predication</a:t>
            </a:r>
            <a:endParaRPr b="1" sz="1200"/>
          </a:p>
        </p:txBody>
      </p:sp>
      <p:pic>
        <p:nvPicPr>
          <p:cNvPr id="164" name="Google Shape;164;p26"/>
          <p:cNvPicPr preferRelativeResize="0"/>
          <p:nvPr/>
        </p:nvPicPr>
        <p:blipFill>
          <a:blip r:embed="rId3">
            <a:alphaModFix/>
          </a:blip>
          <a:stretch>
            <a:fillRect/>
          </a:stretch>
        </p:blipFill>
        <p:spPr>
          <a:xfrm>
            <a:off x="7573274" y="2114226"/>
            <a:ext cx="760500" cy="625244"/>
          </a:xfrm>
          <a:prstGeom prst="rect">
            <a:avLst/>
          </a:prstGeom>
          <a:noFill/>
          <a:ln>
            <a:noFill/>
          </a:ln>
        </p:spPr>
      </p:pic>
      <p:sp>
        <p:nvSpPr>
          <p:cNvPr id="165" name="Google Shape;165;p26"/>
          <p:cNvSpPr txBox="1"/>
          <p:nvPr/>
        </p:nvSpPr>
        <p:spPr>
          <a:xfrm>
            <a:off x="7176975" y="2739471"/>
            <a:ext cx="1553100" cy="585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solidFill>
                  <a:srgbClr val="FF9900"/>
                </a:solidFill>
              </a:rPr>
              <a:t>SAD</a:t>
            </a:r>
            <a:endParaRPr b="1">
              <a:solidFill>
                <a:srgbClr val="FF9900"/>
              </a:solidFill>
            </a:endParaRPr>
          </a:p>
          <a:p>
            <a:pPr indent="0" lvl="0" marL="0" rtl="0" algn="ctr">
              <a:spcBef>
                <a:spcPts val="0"/>
              </a:spcBef>
              <a:spcAft>
                <a:spcPts val="0"/>
              </a:spcAft>
              <a:buNone/>
            </a:pPr>
            <a:r>
              <a:rPr b="1" lang="en-GB" sz="1200"/>
              <a:t>Predicted emotion</a:t>
            </a:r>
            <a:endParaRPr b="1" sz="1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Times New Roman"/>
                <a:ea typeface="Times New Roman"/>
                <a:cs typeface="Times New Roman"/>
                <a:sym typeface="Times New Roman"/>
              </a:rPr>
              <a:t>Methodology contd.</a:t>
            </a:r>
            <a:endParaRPr/>
          </a:p>
        </p:txBody>
      </p:sp>
      <p:sp>
        <p:nvSpPr>
          <p:cNvPr id="171" name="Google Shape;171;p27"/>
          <p:cNvSpPr txBox="1"/>
          <p:nvPr>
            <p:ph idx="1" type="body"/>
          </p:nvPr>
        </p:nvSpPr>
        <p:spPr>
          <a:xfrm>
            <a:off x="254100" y="1144250"/>
            <a:ext cx="8520600" cy="34164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523"/>
              <a:buNone/>
            </a:pPr>
            <a:r>
              <a:rPr b="1" lang="en-GB" sz="1600">
                <a:latin typeface="Times New Roman"/>
                <a:ea typeface="Times New Roman"/>
                <a:cs typeface="Times New Roman"/>
                <a:sym typeface="Times New Roman"/>
              </a:rPr>
              <a:t>Text Emotion Recognition (using Transfer Learning)</a:t>
            </a:r>
            <a:endParaRPr b="1" sz="1600">
              <a:latin typeface="Times New Roman"/>
              <a:ea typeface="Times New Roman"/>
              <a:cs typeface="Times New Roman"/>
              <a:sym typeface="Times New Roman"/>
            </a:endParaRPr>
          </a:p>
          <a:p>
            <a:pPr indent="-317500" lvl="0" marL="457200" rtl="0" algn="l">
              <a:lnSpc>
                <a:spcPct val="180000"/>
              </a:lnSpc>
              <a:spcBef>
                <a:spcPts val="1200"/>
              </a:spcBef>
              <a:spcAft>
                <a:spcPts val="0"/>
              </a:spcAft>
              <a:buSzPts val="1400"/>
              <a:buFont typeface="Times New Roman"/>
              <a:buChar char="●"/>
            </a:pPr>
            <a:r>
              <a:rPr lang="en-GB" sz="1400">
                <a:latin typeface="Times New Roman"/>
                <a:ea typeface="Times New Roman"/>
                <a:cs typeface="Times New Roman"/>
                <a:sym typeface="Times New Roman"/>
              </a:rPr>
              <a:t>Dataset used : IEMOCAP (text)</a:t>
            </a:r>
            <a:endParaRPr sz="1400">
              <a:latin typeface="Times New Roman"/>
              <a:ea typeface="Times New Roman"/>
              <a:cs typeface="Times New Roman"/>
              <a:sym typeface="Times New Roman"/>
            </a:endParaRPr>
          </a:p>
          <a:p>
            <a:pPr indent="-317500" lvl="0" marL="457200" rtl="0" algn="l">
              <a:lnSpc>
                <a:spcPct val="18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Pre-trained Model : BERT (</a:t>
            </a:r>
            <a:r>
              <a:rPr b="1" lang="en-GB" sz="1400">
                <a:latin typeface="Times New Roman"/>
                <a:ea typeface="Times New Roman"/>
                <a:cs typeface="Times New Roman"/>
                <a:sym typeface="Times New Roman"/>
              </a:rPr>
              <a:t>bert-based-uncased</a:t>
            </a:r>
            <a:r>
              <a:rPr lang="en-GB" sz="1400">
                <a:latin typeface="Times New Roman"/>
                <a:ea typeface="Times New Roman"/>
                <a:cs typeface="Times New Roman"/>
                <a:sym typeface="Times New Roman"/>
              </a:rPr>
              <a:t>)</a:t>
            </a:r>
            <a:endParaRPr sz="1400">
              <a:latin typeface="Times New Roman"/>
              <a:ea typeface="Times New Roman"/>
              <a:cs typeface="Times New Roman"/>
              <a:sym typeface="Times New Roman"/>
            </a:endParaRPr>
          </a:p>
          <a:p>
            <a:pPr indent="-317500" lvl="0" marL="457200" rtl="0" algn="l">
              <a:lnSpc>
                <a:spcPct val="18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Step 1 - Input Formatting</a:t>
            </a:r>
            <a:endParaRPr sz="1400">
              <a:latin typeface="Times New Roman"/>
              <a:ea typeface="Times New Roman"/>
              <a:cs typeface="Times New Roman"/>
              <a:sym typeface="Times New Roman"/>
            </a:endParaRPr>
          </a:p>
          <a:p>
            <a:pPr indent="-317500" lvl="1" marL="914400" rtl="0" algn="l">
              <a:lnSpc>
                <a:spcPct val="180000"/>
              </a:lnSpc>
              <a:spcBef>
                <a:spcPts val="0"/>
              </a:spcBef>
              <a:spcAft>
                <a:spcPts val="0"/>
              </a:spcAft>
              <a:buSzPts val="1400"/>
              <a:buFont typeface="Times New Roman"/>
              <a:buChar char="○"/>
            </a:pPr>
            <a:r>
              <a:rPr lang="en-GB">
                <a:latin typeface="Times New Roman"/>
                <a:ea typeface="Times New Roman"/>
                <a:cs typeface="Times New Roman"/>
                <a:sym typeface="Times New Roman"/>
              </a:rPr>
              <a:t>Add Special Tokens</a:t>
            </a:r>
            <a:endParaRPr>
              <a:latin typeface="Times New Roman"/>
              <a:ea typeface="Times New Roman"/>
              <a:cs typeface="Times New Roman"/>
              <a:sym typeface="Times New Roman"/>
            </a:endParaRPr>
          </a:p>
          <a:p>
            <a:pPr indent="-317500" lvl="1" marL="914400" rtl="0" algn="l">
              <a:lnSpc>
                <a:spcPct val="180000"/>
              </a:lnSpc>
              <a:spcBef>
                <a:spcPts val="0"/>
              </a:spcBef>
              <a:spcAft>
                <a:spcPts val="0"/>
              </a:spcAft>
              <a:buSzPts val="1400"/>
              <a:buFont typeface="Times New Roman"/>
              <a:buChar char="○"/>
            </a:pPr>
            <a:r>
              <a:rPr lang="en-GB">
                <a:latin typeface="Times New Roman"/>
                <a:ea typeface="Times New Roman"/>
                <a:cs typeface="Times New Roman"/>
                <a:sym typeface="Times New Roman"/>
              </a:rPr>
              <a:t>Fixed Sentence Length and Attention mask</a:t>
            </a:r>
            <a:endParaRPr>
              <a:latin typeface="Times New Roman"/>
              <a:ea typeface="Times New Roman"/>
              <a:cs typeface="Times New Roman"/>
              <a:sym typeface="Times New Roman"/>
            </a:endParaRPr>
          </a:p>
          <a:p>
            <a:pPr indent="-317500" lvl="0" marL="457200" rtl="0" algn="l">
              <a:lnSpc>
                <a:spcPct val="18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Step 2 - Tokenization using bert tokenizer</a:t>
            </a:r>
            <a:endParaRPr sz="1400">
              <a:latin typeface="Times New Roman"/>
              <a:ea typeface="Times New Roman"/>
              <a:cs typeface="Times New Roman"/>
              <a:sym typeface="Times New Roman"/>
            </a:endParaRPr>
          </a:p>
          <a:p>
            <a:pPr indent="-317500" lvl="0" marL="457200" rtl="0" algn="l">
              <a:lnSpc>
                <a:spcPct val="180000"/>
              </a:lnSpc>
              <a:spcBef>
                <a:spcPts val="0"/>
              </a:spcBef>
              <a:spcAft>
                <a:spcPts val="0"/>
              </a:spcAft>
              <a:buSzPts val="1400"/>
              <a:buFont typeface="Times New Roman"/>
              <a:buChar char="●"/>
            </a:pPr>
            <a:r>
              <a:rPr lang="en-GB" sz="1400">
                <a:latin typeface="Times New Roman"/>
                <a:ea typeface="Times New Roman"/>
                <a:cs typeface="Times New Roman"/>
                <a:sym typeface="Times New Roman"/>
              </a:rPr>
              <a:t>Step 3 - Train using </a:t>
            </a:r>
            <a:r>
              <a:rPr b="1" lang="en-GB" sz="1400">
                <a:solidFill>
                  <a:srgbClr val="303030"/>
                </a:solidFill>
                <a:highlight>
                  <a:srgbClr val="FFFFFF"/>
                </a:highlight>
                <a:latin typeface="Times New Roman"/>
                <a:ea typeface="Times New Roman"/>
                <a:cs typeface="Times New Roman"/>
                <a:sym typeface="Times New Roman"/>
              </a:rPr>
              <a:t>BertForSequenceClassification</a:t>
            </a:r>
            <a:endParaRPr b="1" sz="1400">
              <a:solidFill>
                <a:srgbClr val="303030"/>
              </a:solidFill>
              <a:highlight>
                <a:srgbClr val="FFFFFF"/>
              </a:highlight>
              <a:latin typeface="Times New Roman"/>
              <a:ea typeface="Times New Roman"/>
              <a:cs typeface="Times New Roman"/>
              <a:sym typeface="Times New Roman"/>
            </a:endParaRPr>
          </a:p>
          <a:p>
            <a:pPr indent="-317500" lvl="0" marL="457200" rtl="0" algn="l">
              <a:lnSpc>
                <a:spcPct val="180000"/>
              </a:lnSpc>
              <a:spcBef>
                <a:spcPts val="0"/>
              </a:spcBef>
              <a:spcAft>
                <a:spcPts val="0"/>
              </a:spcAft>
              <a:buClr>
                <a:srgbClr val="303030"/>
              </a:buClr>
              <a:buSzPts val="1400"/>
              <a:buFont typeface="Times New Roman"/>
              <a:buChar char="●"/>
            </a:pPr>
            <a:r>
              <a:rPr lang="en-GB" sz="1400">
                <a:solidFill>
                  <a:srgbClr val="303030"/>
                </a:solidFill>
                <a:highlight>
                  <a:srgbClr val="FFFFFF"/>
                </a:highlight>
                <a:latin typeface="Times New Roman"/>
                <a:ea typeface="Times New Roman"/>
                <a:cs typeface="Times New Roman"/>
                <a:sym typeface="Times New Roman"/>
              </a:rPr>
              <a:t>Step 4 - Use Adam optimiser to update model parameters</a:t>
            </a:r>
            <a:endParaRPr sz="1400">
              <a:solidFill>
                <a:srgbClr val="303030"/>
              </a:solidFill>
              <a:highlight>
                <a:srgbClr val="FFFFFF"/>
              </a:highlight>
              <a:latin typeface="Times New Roman"/>
              <a:ea typeface="Times New Roman"/>
              <a:cs typeface="Times New Roman"/>
              <a:sym typeface="Times New Roman"/>
            </a:endParaRPr>
          </a:p>
          <a:p>
            <a:pPr indent="0" lvl="0" marL="457200" rtl="0" algn="l">
              <a:lnSpc>
                <a:spcPct val="95000"/>
              </a:lnSpc>
              <a:spcBef>
                <a:spcPts val="1200"/>
              </a:spcBef>
              <a:spcAft>
                <a:spcPts val="0"/>
              </a:spcAft>
              <a:buSzPts val="523"/>
              <a:buNone/>
            </a:pPr>
            <a:br>
              <a:rPr lang="en-GB"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indent="0" lvl="0" marL="0" rtl="0" algn="l">
              <a:lnSpc>
                <a:spcPct val="95000"/>
              </a:lnSpc>
              <a:spcBef>
                <a:spcPts val="1200"/>
              </a:spcBef>
              <a:spcAft>
                <a:spcPts val="0"/>
              </a:spcAft>
              <a:buSzPts val="523"/>
              <a:buNone/>
            </a:pPr>
            <a:r>
              <a:t/>
            </a:r>
            <a:endParaRPr b="1" sz="1200">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sz="1200">
              <a:latin typeface="Times New Roman"/>
              <a:ea typeface="Times New Roman"/>
              <a:cs typeface="Times New Roman"/>
              <a:sym typeface="Times New Roman"/>
            </a:endParaRPr>
          </a:p>
        </p:txBody>
      </p:sp>
      <p:pic>
        <p:nvPicPr>
          <p:cNvPr id="172" name="Google Shape;172;p27"/>
          <p:cNvPicPr preferRelativeResize="0"/>
          <p:nvPr/>
        </p:nvPicPr>
        <p:blipFill rotWithShape="1">
          <a:blip r:embed="rId3">
            <a:alphaModFix/>
          </a:blip>
          <a:srcRect b="0" l="0" r="52464" t="0"/>
          <a:stretch/>
        </p:blipFill>
        <p:spPr>
          <a:xfrm>
            <a:off x="6246350" y="1017725"/>
            <a:ext cx="1991576" cy="23536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p:txBody>
      </p:sp>
      <p:sp>
        <p:nvSpPr>
          <p:cNvPr id="178" name="Google Shape;17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Speech Emotion Recognition</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Accuracy and Loss</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79" name="Google Shape;179;p28"/>
          <p:cNvPicPr preferRelativeResize="0"/>
          <p:nvPr/>
        </p:nvPicPr>
        <p:blipFill>
          <a:blip r:embed="rId3">
            <a:alphaModFix/>
          </a:blip>
          <a:stretch>
            <a:fillRect/>
          </a:stretch>
        </p:blipFill>
        <p:spPr>
          <a:xfrm>
            <a:off x="5591300" y="875596"/>
            <a:ext cx="2974750" cy="2041100"/>
          </a:xfrm>
          <a:prstGeom prst="rect">
            <a:avLst/>
          </a:prstGeom>
          <a:noFill/>
          <a:ln>
            <a:noFill/>
          </a:ln>
        </p:spPr>
      </p:pic>
      <p:pic>
        <p:nvPicPr>
          <p:cNvPr id="180" name="Google Shape;180;p28"/>
          <p:cNvPicPr preferRelativeResize="0"/>
          <p:nvPr/>
        </p:nvPicPr>
        <p:blipFill>
          <a:blip r:embed="rId4">
            <a:alphaModFix/>
          </a:blip>
          <a:stretch>
            <a:fillRect/>
          </a:stretch>
        </p:blipFill>
        <p:spPr>
          <a:xfrm>
            <a:off x="5591296" y="3012375"/>
            <a:ext cx="2974750" cy="1978938"/>
          </a:xfrm>
          <a:prstGeom prst="rect">
            <a:avLst/>
          </a:prstGeom>
          <a:noFill/>
          <a:ln>
            <a:noFill/>
          </a:ln>
        </p:spPr>
      </p:pic>
      <p:pic>
        <p:nvPicPr>
          <p:cNvPr id="181" name="Google Shape;181;p28"/>
          <p:cNvPicPr preferRelativeResize="0"/>
          <p:nvPr/>
        </p:nvPicPr>
        <p:blipFill>
          <a:blip r:embed="rId5">
            <a:alphaModFix/>
          </a:blip>
          <a:stretch>
            <a:fillRect/>
          </a:stretch>
        </p:blipFill>
        <p:spPr>
          <a:xfrm>
            <a:off x="311700" y="2916700"/>
            <a:ext cx="4793875" cy="1104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Results	</a:t>
            </a:r>
            <a:endParaRPr>
              <a:latin typeface="Times New Roman"/>
              <a:ea typeface="Times New Roman"/>
              <a:cs typeface="Times New Roman"/>
              <a:sym typeface="Times New Roman"/>
            </a:endParaRPr>
          </a:p>
        </p:txBody>
      </p:sp>
      <p:sp>
        <p:nvSpPr>
          <p:cNvPr id="187" name="Google Shape;18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Text Emotion Recognition</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Accuracy and Loss</a:t>
            </a:r>
            <a:endParaRPr>
              <a:latin typeface="Times New Roman"/>
              <a:ea typeface="Times New Roman"/>
              <a:cs typeface="Times New Roman"/>
              <a:sym typeface="Times New Roman"/>
            </a:endParaRPr>
          </a:p>
        </p:txBody>
      </p:sp>
      <p:pic>
        <p:nvPicPr>
          <p:cNvPr id="188" name="Google Shape;188;p29"/>
          <p:cNvPicPr preferRelativeResize="0"/>
          <p:nvPr/>
        </p:nvPicPr>
        <p:blipFill>
          <a:blip r:embed="rId3">
            <a:alphaModFix/>
          </a:blip>
          <a:stretch>
            <a:fillRect/>
          </a:stretch>
        </p:blipFill>
        <p:spPr>
          <a:xfrm>
            <a:off x="2082100" y="2807213"/>
            <a:ext cx="5257800" cy="1247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94" name="Google Shape;194;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Transfer learning approach for emotion </a:t>
            </a:r>
            <a:r>
              <a:rPr lang="en-GB">
                <a:latin typeface="Times New Roman"/>
                <a:ea typeface="Times New Roman"/>
                <a:cs typeface="Times New Roman"/>
                <a:sym typeface="Times New Roman"/>
              </a:rPr>
              <a:t>detection</a:t>
            </a:r>
            <a:r>
              <a:rPr lang="en-GB">
                <a:latin typeface="Times New Roman"/>
                <a:ea typeface="Times New Roman"/>
                <a:cs typeface="Times New Roman"/>
                <a:sym typeface="Times New Roman"/>
              </a:rPr>
              <a:t> and classification performs better than CNN for speech-emotion-recognition and LSTM for text-emotion recognition.</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Transfer learning has potential of leveraging multiple sources of emotion-specific speech/text data to improve emotion recognition performance. </a:t>
            </a:r>
            <a:br>
              <a:rPr lang="en-GB">
                <a:latin typeface="Times New Roman"/>
                <a:ea typeface="Times New Roman"/>
                <a:cs typeface="Times New Roman"/>
                <a:sym typeface="Times New Roman"/>
              </a:rPr>
            </a:b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p:txBody>
      </p:sp>
      <p:sp>
        <p:nvSpPr>
          <p:cNvPr id="200" name="Google Shape;20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Z. Peng, Y. Lu, S. Pan, and Y. Liu, "Efficient Speech Emotion Recognition Using Multi-Scale CNN and Attention," ICASSP 2021 - 2021 IEEE International Conference on Acoustics, Speech and Signal Processing (ICASSP), 2021, pp. 3020-3024, doi: 10.1109/ICASSP39728.2021.9414286.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Zhang, Yuanyuan &amp; Du, Jun &amp; Wang, Zirui &amp; Zhang, Jianshu &amp; Yanhui, tu. (2018). Attention Based Fully Convolutional Network for Speech Emotion Recognition. 1771-1775. 10.23919/APSIPA.2018.8659587.</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Giannoulis, Panagiotis, and Gerasimos Potamianos. "A hierarchical approach with feature selection for emotion recognition from speech." In LREC, pp. 1203-1206. 2012.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Sharma, J. Jayapradha Soumya, and Yash Dugar. "Detection and recognition of human emotion using a neural network." Int J Appl Eng Res 13, no. 8 (2018): 6472-6477.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Ghosal, Deepanway, Navonil Majumder, Soujanya Poria, Niyati Chhaya, and Alexander Gelbukh. "Dialoguegcn: A graph convolutional neural network for emotion recognition in conversation." arXiv preprint arXiv:1908.11540 (2019). </a:t>
            </a:r>
            <a:endParaRPr sz="1200">
              <a:latin typeface="Times New Roman"/>
              <a:ea typeface="Times New Roman"/>
              <a:cs typeface="Times New Roman"/>
              <a:sym typeface="Times New Roman"/>
            </a:endParaRPr>
          </a:p>
          <a:p>
            <a:pPr indent="-304800" lvl="0" marL="457200" rtl="0" algn="l">
              <a:spcBef>
                <a:spcPts val="0"/>
              </a:spcBef>
              <a:spcAft>
                <a:spcPts val="0"/>
              </a:spcAft>
              <a:buSzPts val="1200"/>
              <a:buFont typeface="Times New Roman"/>
              <a:buChar char="●"/>
            </a:pPr>
            <a:r>
              <a:rPr lang="en-GB" sz="1200">
                <a:latin typeface="Times New Roman"/>
                <a:ea typeface="Times New Roman"/>
                <a:cs typeface="Times New Roman"/>
                <a:sym typeface="Times New Roman"/>
              </a:rPr>
              <a:t>Guizzo, Eric, Tillman Weyde, and Jack Barnett Leveson. "Multi-time-scale convolution for emotion recognition from speech audio signals." In ICASSP 2020-2020 IEEE International Conference on Acoustics, Speech and Signal Processing (ICASSP), pp. 6489-6493. IEEE, 2020. </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Contents</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Literature review</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Transfer Learning</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Results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References</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Group member contributions</a:t>
            </a:r>
            <a:endParaRPr/>
          </a:p>
        </p:txBody>
      </p:sp>
      <p:sp>
        <p:nvSpPr>
          <p:cNvPr id="206" name="Google Shape;20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Shashank (AI21MTECH11003) - Speech Emotion Recognition</a:t>
            </a:r>
            <a:endParaRPr/>
          </a:p>
          <a:p>
            <a:pPr indent="0" lvl="0" marL="0" rtl="0" algn="l">
              <a:spcBef>
                <a:spcPts val="1200"/>
              </a:spcBef>
              <a:spcAft>
                <a:spcPts val="0"/>
              </a:spcAft>
              <a:buNone/>
            </a:pPr>
            <a:r>
              <a:rPr lang="en-GB"/>
              <a:t>Pratik </a:t>
            </a:r>
            <a:r>
              <a:rPr lang="en-GB"/>
              <a:t>(AI21MTECH12005) </a:t>
            </a:r>
            <a:r>
              <a:rPr lang="en-GB"/>
              <a:t>- Text Emotion Recognition</a:t>
            </a:r>
            <a:endParaRPr/>
          </a:p>
          <a:p>
            <a:pPr indent="0" lvl="0" marL="0" rtl="0" algn="l">
              <a:spcBef>
                <a:spcPts val="1200"/>
              </a:spcBef>
              <a:spcAft>
                <a:spcPts val="0"/>
              </a:spcAft>
              <a:buNone/>
            </a:pPr>
            <a:r>
              <a:rPr lang="en-GB"/>
              <a:t>Aman </a:t>
            </a:r>
            <a:r>
              <a:rPr lang="en-GB"/>
              <a:t>(AI21MTECH14011) </a:t>
            </a:r>
            <a:r>
              <a:rPr lang="en-GB"/>
              <a:t>- Speech Emotion Recognition</a:t>
            </a:r>
            <a:endParaRPr/>
          </a:p>
          <a:p>
            <a:pPr indent="0" lvl="0" marL="0" rtl="0" algn="l">
              <a:spcBef>
                <a:spcPts val="1200"/>
              </a:spcBef>
              <a:spcAft>
                <a:spcPts val="0"/>
              </a:spcAft>
              <a:buNone/>
            </a:pPr>
            <a:r>
              <a:rPr lang="en-GB"/>
              <a:t>Varshita </a:t>
            </a:r>
            <a:r>
              <a:rPr lang="en-GB"/>
              <a:t>(AI21MTECH14009) </a:t>
            </a:r>
            <a:r>
              <a:rPr lang="en-GB"/>
              <a:t>- Text Emotion Recognition</a:t>
            </a:r>
            <a:endParaRPr/>
          </a:p>
          <a:p>
            <a:pPr indent="0" lvl="0" marL="0" rtl="0" algn="l">
              <a:spcBef>
                <a:spcPts val="1200"/>
              </a:spcBef>
              <a:spcAft>
                <a:spcPts val="1200"/>
              </a:spcAft>
              <a:buNone/>
            </a:pPr>
            <a:r>
              <a:rPr lang="en-GB"/>
              <a:t>Maddula Sai Sunamdha Harinhi </a:t>
            </a:r>
            <a:r>
              <a:rPr lang="en-GB"/>
              <a:t>(AI21MTECH14002)</a:t>
            </a:r>
            <a:r>
              <a:rPr lang="en-GB" sz="1900"/>
              <a:t> </a:t>
            </a:r>
            <a:r>
              <a:rPr lang="en-GB"/>
              <a:t>- Text Emotion Recognition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 </a:t>
            </a:r>
            <a:endParaRPr/>
          </a:p>
        </p:txBody>
      </p:sp>
      <p:sp>
        <p:nvSpPr>
          <p:cNvPr id="212" name="Google Shape;212;p33"/>
          <p:cNvSpPr/>
          <p:nvPr/>
        </p:nvSpPr>
        <p:spPr>
          <a:xfrm>
            <a:off x="1723252" y="2028850"/>
            <a:ext cx="5697499" cy="1085799"/>
          </a:xfrm>
          <a:prstGeom prst="rect">
            <a:avLst/>
          </a:prstGeom>
        </p:spPr>
        <p:txBody>
          <a:bodyPr>
            <a:prstTxWarp prst="textPlain"/>
          </a:bodyPr>
          <a:lstStyle/>
          <a:p>
            <a:pPr lvl="0" algn="ctr"/>
            <a:r>
              <a:rPr b="0" i="0">
                <a:ln cap="flat" cmpd="sng" w="9525">
                  <a:solidFill>
                    <a:schemeClr val="dk2"/>
                  </a:solidFill>
                  <a:prstDash val="solid"/>
                  <a:round/>
                  <a:headEnd len="sm" w="sm" type="none"/>
                  <a:tailEnd len="sm" w="sm" type="none"/>
                </a:ln>
                <a:solidFill>
                  <a:srgbClr val="FF0000"/>
                </a:solidFill>
                <a:latin typeface="Times New Rom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Problem Statement</a:t>
            </a:r>
            <a:endParaRPr>
              <a:latin typeface="Times New Roman"/>
              <a:ea typeface="Times New Roman"/>
              <a:cs typeface="Times New Roman"/>
              <a:sym typeface="Times New Roman"/>
            </a:endParaRPr>
          </a:p>
        </p:txBody>
      </p:sp>
      <p:sp>
        <p:nvSpPr>
          <p:cNvPr id="69" name="Google Shape;69;p15"/>
          <p:cNvSpPr txBox="1"/>
          <p:nvPr>
            <p:ph idx="1" type="body"/>
          </p:nvPr>
        </p:nvSpPr>
        <p:spPr>
          <a:xfrm>
            <a:off x="311700" y="1152475"/>
            <a:ext cx="5845200" cy="34164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Detecting and recognizing human emotion is a big challenge in computer vision and artificial intelligence.</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The main aim of our project is to develop a robust system which can detect as well as recognize human emotions from provided information.</a:t>
            </a:r>
            <a:endParaRPr>
              <a:latin typeface="Times New Roman"/>
              <a:ea typeface="Times New Roman"/>
              <a:cs typeface="Times New Roman"/>
              <a:sym typeface="Times New Roman"/>
            </a:endParaRPr>
          </a:p>
          <a:p>
            <a:pPr indent="-342900" lvl="0" marL="457200" rtl="0" algn="l">
              <a:lnSpc>
                <a:spcPct val="150000"/>
              </a:lnSpc>
              <a:spcBef>
                <a:spcPts val="0"/>
              </a:spcBef>
              <a:spcAft>
                <a:spcPts val="0"/>
              </a:spcAft>
              <a:buSzPts val="1800"/>
              <a:buFont typeface="Times New Roman"/>
              <a:buChar char="●"/>
            </a:pPr>
            <a:r>
              <a:rPr lang="en-GB">
                <a:latin typeface="Times New Roman"/>
                <a:ea typeface="Times New Roman"/>
                <a:cs typeface="Times New Roman"/>
                <a:sym typeface="Times New Roman"/>
              </a:rPr>
              <a:t>Information provided is in the form of speech or text.</a:t>
            </a:r>
            <a:endParaRPr>
              <a:latin typeface="Times New Roman"/>
              <a:ea typeface="Times New Roman"/>
              <a:cs typeface="Times New Roman"/>
              <a:sym typeface="Times New Roman"/>
            </a:endParaRPr>
          </a:p>
          <a:p>
            <a:pPr indent="0" lvl="0" marL="0" rtl="0" algn="l">
              <a:lnSpc>
                <a:spcPct val="150000"/>
              </a:lnSpc>
              <a:spcBef>
                <a:spcPts val="1200"/>
              </a:spcBef>
              <a:spcAft>
                <a:spcPts val="1200"/>
              </a:spcAft>
              <a:buSzPts val="1018"/>
              <a:buNone/>
            </a:pPr>
            <a:r>
              <a:t/>
            </a:r>
            <a:endParaRPr>
              <a:latin typeface="Times New Roman"/>
              <a:ea typeface="Times New Roman"/>
              <a:cs typeface="Times New Roman"/>
              <a:sym typeface="Times New Roman"/>
            </a:endParaRPr>
          </a:p>
        </p:txBody>
      </p:sp>
      <p:pic>
        <p:nvPicPr>
          <p:cNvPr descr="Diagram&#10;&#10;Description automatically generated" id="70" name="Google Shape;70;p15"/>
          <p:cNvPicPr preferRelativeResize="0"/>
          <p:nvPr/>
        </p:nvPicPr>
        <p:blipFill>
          <a:blip r:embed="rId3">
            <a:alphaModFix/>
          </a:blip>
          <a:stretch>
            <a:fillRect/>
          </a:stretch>
        </p:blipFill>
        <p:spPr>
          <a:xfrm>
            <a:off x="6385775" y="810525"/>
            <a:ext cx="2446525" cy="3820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Motivation?</a:t>
            </a:r>
            <a:endParaRPr>
              <a:latin typeface="Times New Roman"/>
              <a:ea typeface="Times New Roman"/>
              <a:cs typeface="Times New Roman"/>
              <a:sym typeface="Times New Roman"/>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Emotion recognition provides benefits to many institutions and aspects of life.</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It is useful and important for security, healthcare purposes and robotic applications.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This system can also be used to detect and recognize racial differences in emotion recognition.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 the automobile industry, car manufacturers use AI to help them understand human emotions.</a:t>
            </a:r>
            <a:endParaRPr>
              <a:latin typeface="Times New Roman"/>
              <a:ea typeface="Times New Roman"/>
              <a:cs typeface="Times New Roman"/>
              <a:sym typeface="Times New Roman"/>
            </a:endParaRPr>
          </a:p>
        </p:txBody>
      </p:sp>
      <p:pic>
        <p:nvPicPr>
          <p:cNvPr id="77" name="Google Shape;77;p16"/>
          <p:cNvPicPr preferRelativeResize="0"/>
          <p:nvPr/>
        </p:nvPicPr>
        <p:blipFill rotWithShape="1">
          <a:blip r:embed="rId3">
            <a:alphaModFix/>
          </a:blip>
          <a:srcRect b="32201" l="0" r="0" t="31359"/>
          <a:stretch/>
        </p:blipFill>
        <p:spPr>
          <a:xfrm>
            <a:off x="0" y="3465325"/>
            <a:ext cx="9143998" cy="1678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Transfer Learning </a:t>
            </a:r>
            <a:endParaRPr>
              <a:latin typeface="Times New Roman"/>
              <a:ea typeface="Times New Roman"/>
              <a:cs typeface="Times New Roman"/>
              <a:sym typeface="Times New Roman"/>
            </a:endParaRPr>
          </a:p>
        </p:txBody>
      </p:sp>
      <p:sp>
        <p:nvSpPr>
          <p:cNvPr id="83" name="Google Shape;83;p17"/>
          <p:cNvSpPr txBox="1"/>
          <p:nvPr>
            <p:ph idx="1" type="body"/>
          </p:nvPr>
        </p:nvSpPr>
        <p:spPr>
          <a:xfrm>
            <a:off x="311700" y="1152475"/>
            <a:ext cx="8520600" cy="3416400"/>
          </a:xfrm>
          <a:prstGeom prst="rect">
            <a:avLst/>
          </a:prstGeom>
          <a:effectLst>
            <a:outerShdw blurRad="57150" rotWithShape="0" algn="bl" dir="5400000" dist="19050">
              <a:schemeClr val="lt1">
                <a:alpha val="50000"/>
              </a:schemeClr>
            </a:outerShdw>
          </a:effectLst>
        </p:spPr>
        <p:txBody>
          <a:bodyPr anchorCtr="0" anchor="t" bIns="91425" lIns="91425" spcFirstLastPara="1" rIns="91425" wrap="square" tIns="91425">
            <a:normAutofit/>
          </a:bodyPr>
          <a:lstStyle/>
          <a:p>
            <a:pPr indent="-342900" lvl="0" marL="457200" rtl="0" algn="l">
              <a:spcBef>
                <a:spcPts val="0"/>
              </a:spcBef>
              <a:spcAft>
                <a:spcPts val="0"/>
              </a:spcAft>
              <a:buClr>
                <a:srgbClr val="666666"/>
              </a:buClr>
              <a:buSzPts val="1800"/>
              <a:buFont typeface="Times New Roman"/>
              <a:buChar char="●"/>
            </a:pPr>
            <a:r>
              <a:rPr lang="en-GB">
                <a:solidFill>
                  <a:schemeClr val="dk1"/>
                </a:solidFill>
                <a:highlight>
                  <a:schemeClr val="lt1"/>
                </a:highlight>
                <a:latin typeface="Times New Roman"/>
                <a:ea typeface="Times New Roman"/>
                <a:cs typeface="Times New Roman"/>
                <a:sym typeface="Times New Roman"/>
              </a:rPr>
              <a:t>Transfer Learning is a machine learning method where we reuse a pre-trained model as the starting point for a model on a new task. </a:t>
            </a:r>
            <a:endParaRPr>
              <a:solidFill>
                <a:schemeClr val="dk1"/>
              </a:solidFill>
              <a:highlight>
                <a:schemeClr val="lt1"/>
              </a:highlight>
              <a:latin typeface="Times New Roman"/>
              <a:ea typeface="Times New Roman"/>
              <a:cs typeface="Times New Roman"/>
              <a:sym typeface="Times New Roman"/>
            </a:endParaRPr>
          </a:p>
          <a:p>
            <a:pPr indent="-342900" lvl="0" marL="457200" rtl="0" algn="l">
              <a:spcBef>
                <a:spcPts val="0"/>
              </a:spcBef>
              <a:spcAft>
                <a:spcPts val="0"/>
              </a:spcAft>
              <a:buClr>
                <a:srgbClr val="666666"/>
              </a:buClr>
              <a:buSzPts val="1800"/>
              <a:buFont typeface="Times New Roman"/>
              <a:buChar char="●"/>
            </a:pPr>
            <a:r>
              <a:rPr lang="en-GB">
                <a:solidFill>
                  <a:schemeClr val="dk1"/>
                </a:solidFill>
                <a:highlight>
                  <a:schemeClr val="lt1"/>
                </a:highlight>
                <a:latin typeface="Times New Roman"/>
                <a:ea typeface="Times New Roman"/>
                <a:cs typeface="Times New Roman"/>
                <a:sym typeface="Times New Roman"/>
              </a:rPr>
              <a:t>It helps us utilize knowledge from previously learned task and apply it newer (related) ones.</a:t>
            </a:r>
            <a:endParaRPr>
              <a:solidFill>
                <a:schemeClr val="dk1"/>
              </a:solidFill>
              <a:highlight>
                <a:schemeClr val="lt1"/>
              </a:highlight>
              <a:latin typeface="Times New Roman"/>
              <a:ea typeface="Times New Roman"/>
              <a:cs typeface="Times New Roman"/>
              <a:sym typeface="Times New Roman"/>
            </a:endParaRPr>
          </a:p>
        </p:txBody>
      </p:sp>
      <p:pic>
        <p:nvPicPr>
          <p:cNvPr id="84" name="Google Shape;84;p17"/>
          <p:cNvPicPr preferRelativeResize="0"/>
          <p:nvPr/>
        </p:nvPicPr>
        <p:blipFill>
          <a:blip r:embed="rId3">
            <a:alphaModFix/>
          </a:blip>
          <a:stretch>
            <a:fillRect/>
          </a:stretch>
        </p:blipFill>
        <p:spPr>
          <a:xfrm>
            <a:off x="5406375" y="2806750"/>
            <a:ext cx="2857500" cy="1600200"/>
          </a:xfrm>
          <a:prstGeom prst="rect">
            <a:avLst/>
          </a:prstGeom>
          <a:noFill/>
          <a:ln>
            <a:noFill/>
          </a:ln>
        </p:spPr>
      </p:pic>
      <p:pic>
        <p:nvPicPr>
          <p:cNvPr id="85" name="Google Shape;85;p17"/>
          <p:cNvPicPr preferRelativeResize="0"/>
          <p:nvPr/>
        </p:nvPicPr>
        <p:blipFill>
          <a:blip r:embed="rId4">
            <a:alphaModFix/>
          </a:blip>
          <a:stretch>
            <a:fillRect/>
          </a:stretch>
        </p:blipFill>
        <p:spPr>
          <a:xfrm>
            <a:off x="851975" y="2644825"/>
            <a:ext cx="2381250" cy="192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Why Transfer Learning?</a:t>
            </a:r>
            <a:endParaRPr>
              <a:latin typeface="Times New Roman"/>
              <a:ea typeface="Times New Roman"/>
              <a:cs typeface="Times New Roman"/>
              <a:sym typeface="Times New Roman"/>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1950" lvl="0" marL="457200" rtl="0" algn="l">
              <a:lnSpc>
                <a:spcPct val="200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Quicker </a:t>
            </a:r>
            <a:r>
              <a:rPr lang="en-GB" sz="2100">
                <a:latin typeface="Times New Roman"/>
                <a:ea typeface="Times New Roman"/>
                <a:cs typeface="Times New Roman"/>
                <a:sym typeface="Times New Roman"/>
              </a:rPr>
              <a:t>Development</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Less Data</a:t>
            </a:r>
            <a:endParaRPr sz="2100">
              <a:latin typeface="Times New Roman"/>
              <a:ea typeface="Times New Roman"/>
              <a:cs typeface="Times New Roman"/>
              <a:sym typeface="Times New Roman"/>
            </a:endParaRPr>
          </a:p>
          <a:p>
            <a:pPr indent="-361950" lvl="0" marL="457200" rtl="0" algn="l">
              <a:lnSpc>
                <a:spcPct val="200000"/>
              </a:lnSpc>
              <a:spcBef>
                <a:spcPts val="0"/>
              </a:spcBef>
              <a:spcAft>
                <a:spcPts val="0"/>
              </a:spcAft>
              <a:buSzPts val="2100"/>
              <a:buFont typeface="Times New Roman"/>
              <a:buChar char="●"/>
            </a:pPr>
            <a:r>
              <a:rPr lang="en-GB" sz="2100">
                <a:latin typeface="Times New Roman"/>
                <a:ea typeface="Times New Roman"/>
                <a:cs typeface="Times New Roman"/>
                <a:sym typeface="Times New Roman"/>
              </a:rPr>
              <a:t>Better Results</a:t>
            </a:r>
            <a:endParaRPr sz="2100"/>
          </a:p>
        </p:txBody>
      </p:sp>
      <p:pic>
        <p:nvPicPr>
          <p:cNvPr id="92" name="Google Shape;92;p18"/>
          <p:cNvPicPr preferRelativeResize="0"/>
          <p:nvPr/>
        </p:nvPicPr>
        <p:blipFill rotWithShape="1">
          <a:blip r:embed="rId3">
            <a:alphaModFix/>
          </a:blip>
          <a:srcRect b="0" l="0" r="0" t="10474"/>
          <a:stretch/>
        </p:blipFill>
        <p:spPr>
          <a:xfrm>
            <a:off x="3474475" y="2089375"/>
            <a:ext cx="4926751" cy="24795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p:txBody>
      </p:sp>
      <p:sp>
        <p:nvSpPr>
          <p:cNvPr id="98" name="Google Shape;98;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GB">
                <a:latin typeface="Times New Roman"/>
                <a:ea typeface="Times New Roman"/>
                <a:cs typeface="Times New Roman"/>
                <a:sym typeface="Times New Roman"/>
              </a:rPr>
              <a:t>Speech Emotion Recognition (using CNN)</a:t>
            </a:r>
            <a:endParaRPr b="1">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Datasets used: TESS, RAVDESS and SAVEE</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Step 1: Extracted labels from each dataset separately.</a:t>
            </a:r>
            <a:endParaRPr>
              <a:latin typeface="Times New Roman"/>
              <a:ea typeface="Times New Roman"/>
              <a:cs typeface="Times New Roman"/>
              <a:sym typeface="Times New Roman"/>
            </a:endParaRPr>
          </a:p>
          <a:p>
            <a:pPr indent="0" lvl="0" marL="45720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Step 2: Data Visualization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Amplitude envelope of speech signal</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99" name="Google Shape;99;p19"/>
          <p:cNvPicPr preferRelativeResize="0"/>
          <p:nvPr/>
        </p:nvPicPr>
        <p:blipFill rotWithShape="1">
          <a:blip r:embed="rId3">
            <a:alphaModFix/>
          </a:blip>
          <a:srcRect b="0" l="0" r="0" t="9008"/>
          <a:stretch/>
        </p:blipFill>
        <p:spPr>
          <a:xfrm>
            <a:off x="4239025" y="3545400"/>
            <a:ext cx="4904975" cy="1490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 contd.</a:t>
            </a:r>
            <a:endParaRPr>
              <a:latin typeface="Times New Roman"/>
              <a:ea typeface="Times New Roman"/>
              <a:cs typeface="Times New Roman"/>
              <a:sym typeface="Times New Roman"/>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1" marL="914400" rtl="0" algn="l">
              <a:spcBef>
                <a:spcPts val="0"/>
              </a:spcBef>
              <a:spcAft>
                <a:spcPts val="0"/>
              </a:spcAft>
              <a:buSzPts val="1400"/>
              <a:buFont typeface="Times New Roman"/>
              <a:buChar char="○"/>
            </a:pPr>
            <a:r>
              <a:rPr lang="en-GB" sz="1800">
                <a:latin typeface="Times New Roman"/>
                <a:ea typeface="Times New Roman"/>
                <a:cs typeface="Times New Roman"/>
                <a:sym typeface="Times New Roman"/>
              </a:rPr>
              <a:t>Spectrogram of audio file</a:t>
            </a:r>
            <a:endParaRPr sz="1800">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0" lvl="0" marL="0" rtl="0" algn="l">
              <a:spcBef>
                <a:spcPts val="1200"/>
              </a:spcBef>
              <a:spcAft>
                <a:spcPts val="0"/>
              </a:spcAft>
              <a:buNone/>
            </a:pPr>
            <a:r>
              <a:t/>
            </a:r>
            <a:endParaRPr>
              <a:latin typeface="Times New Roman"/>
              <a:ea typeface="Times New Roman"/>
              <a:cs typeface="Times New Roman"/>
              <a:sym typeface="Times New Roman"/>
            </a:endParaRPr>
          </a:p>
          <a:p>
            <a:pPr indent="-342900" lvl="0" marL="457200" rtl="0" algn="l">
              <a:spcBef>
                <a:spcPts val="1200"/>
              </a:spcBef>
              <a:spcAft>
                <a:spcPts val="0"/>
              </a:spcAft>
              <a:buSzPts val="1800"/>
              <a:buFont typeface="Times New Roman"/>
              <a:buChar char="●"/>
            </a:pPr>
            <a:r>
              <a:rPr lang="en-GB">
                <a:latin typeface="Times New Roman"/>
                <a:ea typeface="Times New Roman"/>
                <a:cs typeface="Times New Roman"/>
                <a:sym typeface="Times New Roman"/>
              </a:rPr>
              <a:t>Step 3: Data Augmentation</a:t>
            </a:r>
            <a:endParaRPr>
              <a:latin typeface="Times New Roman"/>
              <a:ea typeface="Times New Roman"/>
              <a:cs typeface="Times New Roman"/>
              <a:sym typeface="Times New Roman"/>
            </a:endParaRPr>
          </a:p>
          <a:p>
            <a:pPr indent="-342900" lvl="1" marL="914400" rtl="0" algn="l">
              <a:spcBef>
                <a:spcPts val="0"/>
              </a:spcBef>
              <a:spcAft>
                <a:spcPts val="0"/>
              </a:spcAft>
              <a:buSzPts val="1800"/>
              <a:buFont typeface="Times New Roman"/>
              <a:buChar char="○"/>
            </a:pPr>
            <a:r>
              <a:rPr lang="en-GB" sz="1800">
                <a:latin typeface="Times New Roman"/>
                <a:ea typeface="Times New Roman"/>
                <a:cs typeface="Times New Roman"/>
                <a:sym typeface="Times New Roman"/>
              </a:rPr>
              <a:t>Added gaussian noise, pitch shift and signal stretching</a:t>
            </a:r>
            <a:endParaRPr>
              <a:latin typeface="Times New Roman"/>
              <a:ea typeface="Times New Roman"/>
              <a:cs typeface="Times New Roman"/>
              <a:sym typeface="Times New Roman"/>
            </a:endParaRPr>
          </a:p>
        </p:txBody>
      </p:sp>
      <p:pic>
        <p:nvPicPr>
          <p:cNvPr id="106" name="Google Shape;106;p20"/>
          <p:cNvPicPr preferRelativeResize="0"/>
          <p:nvPr/>
        </p:nvPicPr>
        <p:blipFill>
          <a:blip r:embed="rId3">
            <a:alphaModFix/>
          </a:blip>
          <a:stretch>
            <a:fillRect/>
          </a:stretch>
        </p:blipFill>
        <p:spPr>
          <a:xfrm>
            <a:off x="1210450" y="1590675"/>
            <a:ext cx="6400800" cy="1962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Times New Roman"/>
                <a:ea typeface="Times New Roman"/>
                <a:cs typeface="Times New Roman"/>
                <a:sym typeface="Times New Roman"/>
              </a:rPr>
              <a:t>Methodology </a:t>
            </a:r>
            <a:r>
              <a:rPr lang="en-GB">
                <a:latin typeface="Times New Roman"/>
                <a:ea typeface="Times New Roman"/>
                <a:cs typeface="Times New Roman"/>
                <a:sym typeface="Times New Roman"/>
              </a:rPr>
              <a:t>contd.</a:t>
            </a:r>
            <a:endParaRPr>
              <a:latin typeface="Times New Roman"/>
              <a:ea typeface="Times New Roman"/>
              <a:cs typeface="Times New Roman"/>
              <a:sym typeface="Times New Roman"/>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Step 4: Feature Extraction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Features extracted: </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GB">
                <a:latin typeface="Times New Roman"/>
                <a:ea typeface="Times New Roman"/>
                <a:cs typeface="Times New Roman"/>
                <a:sym typeface="Times New Roman"/>
              </a:rPr>
              <a:t>Zero-crossing rate </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GB">
                <a:latin typeface="Times New Roman"/>
                <a:ea typeface="Times New Roman"/>
                <a:cs typeface="Times New Roman"/>
                <a:sym typeface="Times New Roman"/>
              </a:rPr>
              <a:t>Chromagram</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GB">
                <a:latin typeface="Times New Roman"/>
                <a:ea typeface="Times New Roman"/>
                <a:cs typeface="Times New Roman"/>
                <a:sym typeface="Times New Roman"/>
              </a:rPr>
              <a:t>Mel Frequency Cepstral Coefficients (MFCC)</a:t>
            </a:r>
            <a:endParaRPr>
              <a:latin typeface="Times New Roman"/>
              <a:ea typeface="Times New Roman"/>
              <a:cs typeface="Times New Roman"/>
              <a:sym typeface="Times New Roman"/>
            </a:endParaRPr>
          </a:p>
          <a:p>
            <a:pPr indent="-317500" lvl="2" marL="1371600" rtl="0" algn="l">
              <a:spcBef>
                <a:spcPts val="0"/>
              </a:spcBef>
              <a:spcAft>
                <a:spcPts val="0"/>
              </a:spcAft>
              <a:buSzPts val="1400"/>
              <a:buFont typeface="Times New Roman"/>
              <a:buChar char="■"/>
            </a:pPr>
            <a:r>
              <a:rPr lang="en-GB">
                <a:latin typeface="Times New Roman"/>
                <a:ea typeface="Times New Roman"/>
                <a:cs typeface="Times New Roman"/>
                <a:sym typeface="Times New Roman"/>
              </a:rPr>
              <a:t>Root Mean Square value (RMS)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Step 5: Training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GB">
                <a:latin typeface="Times New Roman"/>
                <a:ea typeface="Times New Roman"/>
                <a:cs typeface="Times New Roman"/>
                <a:sym typeface="Times New Roman"/>
              </a:rPr>
              <a:t>Model used was a CNN with 1D convolution layers</a:t>
            </a:r>
            <a:endParaRPr>
              <a:latin typeface="Times New Roman"/>
              <a:ea typeface="Times New Roman"/>
              <a:cs typeface="Times New Roman"/>
              <a:sym typeface="Times New Roman"/>
            </a:endParaRPr>
          </a:p>
        </p:txBody>
      </p:sp>
      <p:pic>
        <p:nvPicPr>
          <p:cNvPr id="113" name="Google Shape;113;p21"/>
          <p:cNvPicPr preferRelativeResize="0"/>
          <p:nvPr/>
        </p:nvPicPr>
        <p:blipFill>
          <a:blip r:embed="rId3">
            <a:alphaModFix/>
          </a:blip>
          <a:stretch>
            <a:fillRect/>
          </a:stretch>
        </p:blipFill>
        <p:spPr>
          <a:xfrm>
            <a:off x="1380463" y="3352800"/>
            <a:ext cx="6524625" cy="1790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