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8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06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3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15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7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8734-AED1-422C-BAD9-910D13DF6BC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E107B8-80CD-4415-8662-82458B09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Classifying Reddit Post </a:t>
            </a:r>
            <a:r>
              <a:rPr lang="en-US" b="1" dirty="0" smtClean="0"/>
              <a:t>Titles</a:t>
            </a:r>
            <a:br>
              <a:rPr lang="en-US" b="1" dirty="0" smtClean="0"/>
            </a:br>
            <a:r>
              <a:rPr lang="en-US" sz="4400" b="1" dirty="0" smtClean="0"/>
              <a:t>/r/</a:t>
            </a:r>
            <a:r>
              <a:rPr lang="en-US" sz="4400" b="1" dirty="0" err="1" smtClean="0"/>
              <a:t>WorldNews</a:t>
            </a:r>
            <a:r>
              <a:rPr lang="en-US" sz="4400" b="1" dirty="0" smtClean="0"/>
              <a:t> </a:t>
            </a:r>
            <a:r>
              <a:rPr lang="en-US" sz="4400" b="1" dirty="0"/>
              <a:t>vs </a:t>
            </a:r>
            <a:r>
              <a:rPr lang="en-US" sz="4400" b="1" dirty="0" smtClean="0"/>
              <a:t>/r/</a:t>
            </a:r>
            <a:r>
              <a:rPr lang="en-US" sz="4400" b="1" dirty="0" err="1" smtClean="0"/>
              <a:t>NotTheOnion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5966" y="5686023"/>
            <a:ext cx="3576034" cy="1171977"/>
          </a:xfrm>
        </p:spPr>
        <p:txBody>
          <a:bodyPr/>
          <a:lstStyle/>
          <a:p>
            <a:r>
              <a:rPr lang="en-US" dirty="0" smtClean="0"/>
              <a:t>Manlai </a:t>
            </a:r>
            <a:r>
              <a:rPr lang="en-US" dirty="0" err="1" smtClean="0"/>
              <a:t>Amarsaikhan</a:t>
            </a:r>
            <a:endParaRPr lang="en-US" dirty="0" smtClean="0"/>
          </a:p>
          <a:p>
            <a:r>
              <a:rPr lang="en-US" dirty="0" smtClean="0"/>
              <a:t>DSI-919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79149">
            <a:off x="233521" y="1050068"/>
            <a:ext cx="450532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3647">
            <a:off x="6117346" y="877295"/>
            <a:ext cx="59912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651" y="624110"/>
            <a:ext cx="10028349" cy="1280890"/>
          </a:xfrm>
        </p:spPr>
        <p:txBody>
          <a:bodyPr/>
          <a:lstStyle/>
          <a:p>
            <a:r>
              <a:rPr lang="en-US" dirty="0" smtClean="0"/>
              <a:t>Hyper Parameter Tuning: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388140" cy="4022502"/>
          </a:xfrm>
        </p:spPr>
        <p:txBody>
          <a:bodyPr>
            <a:normAutofit/>
          </a:bodyPr>
          <a:lstStyle/>
          <a:p>
            <a:r>
              <a:rPr lang="en-US" dirty="0" smtClean="0"/>
              <a:t>High-</a:t>
            </a:r>
            <a:r>
              <a:rPr lang="en-US" dirty="0" err="1" smtClean="0"/>
              <a:t>ish</a:t>
            </a:r>
            <a:r>
              <a:rPr lang="en-US" dirty="0" smtClean="0"/>
              <a:t> accuracy</a:t>
            </a:r>
          </a:p>
          <a:p>
            <a:r>
              <a:rPr lang="en-US" dirty="0" err="1" smtClean="0"/>
              <a:t>Overfit</a:t>
            </a:r>
            <a:endParaRPr lang="en-US" dirty="0" smtClean="0"/>
          </a:p>
          <a:p>
            <a:r>
              <a:rPr lang="en-US" dirty="0" smtClean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32800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893" y="624110"/>
            <a:ext cx="10054106" cy="972870"/>
          </a:xfrm>
        </p:spPr>
        <p:txBody>
          <a:bodyPr/>
          <a:lstStyle/>
          <a:p>
            <a:r>
              <a:rPr lang="en-US" dirty="0"/>
              <a:t>Hyper Parameter Tuning: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894" y="2133600"/>
            <a:ext cx="6465194" cy="4589172"/>
          </a:xfrm>
        </p:spPr>
        <p:txBody>
          <a:bodyPr/>
          <a:lstStyle/>
          <a:p>
            <a:r>
              <a:rPr lang="en-US" dirty="0" err="1"/>
              <a:t>ngram</a:t>
            </a:r>
            <a:r>
              <a:rPr lang="en-US" dirty="0"/>
              <a:t> range</a:t>
            </a:r>
          </a:p>
          <a:p>
            <a:r>
              <a:rPr lang="en-US" dirty="0"/>
              <a:t>Lower cutoff point for document frequency</a:t>
            </a:r>
          </a:p>
          <a:p>
            <a:r>
              <a:rPr lang="en-US" dirty="0"/>
              <a:t>Upper cutoff point for document frequency</a:t>
            </a:r>
          </a:p>
          <a:p>
            <a:r>
              <a:rPr lang="en-US" dirty="0"/>
              <a:t>The norm of the penalty term of the Logistic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Optimization algorithm</a:t>
            </a:r>
            <a:endParaRPr lang="en-US" dirty="0"/>
          </a:p>
          <a:p>
            <a:r>
              <a:rPr lang="en-US" dirty="0"/>
              <a:t> Regularization strength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6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893" y="624110"/>
            <a:ext cx="10054106" cy="972870"/>
          </a:xfrm>
        </p:spPr>
        <p:txBody>
          <a:bodyPr/>
          <a:lstStyle/>
          <a:p>
            <a:r>
              <a:rPr lang="en-US" dirty="0"/>
              <a:t>Hyper Parameter Tuning: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88" y="2155065"/>
            <a:ext cx="5525036" cy="4589172"/>
          </a:xfrm>
        </p:spPr>
        <p:txBody>
          <a:bodyPr/>
          <a:lstStyle/>
          <a:p>
            <a:r>
              <a:rPr lang="en-US" dirty="0" err="1"/>
              <a:t>ngram</a:t>
            </a:r>
            <a:r>
              <a:rPr lang="en-US" dirty="0"/>
              <a:t> range</a:t>
            </a:r>
          </a:p>
          <a:p>
            <a:r>
              <a:rPr lang="en-US" dirty="0"/>
              <a:t>Lower cutoff point for document frequency</a:t>
            </a:r>
          </a:p>
          <a:p>
            <a:r>
              <a:rPr lang="en-US" dirty="0"/>
              <a:t>Upper cutoff point for document frequency</a:t>
            </a:r>
          </a:p>
          <a:p>
            <a:r>
              <a:rPr lang="en-US" dirty="0"/>
              <a:t>The norm of the penalty term of the Logistic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Optimization algorithm</a:t>
            </a:r>
            <a:endParaRPr lang="en-US" dirty="0"/>
          </a:p>
          <a:p>
            <a:r>
              <a:rPr lang="en-US" dirty="0"/>
              <a:t> Regularization strength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24" y="2133600"/>
            <a:ext cx="4990476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5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much </a:t>
            </a:r>
            <a:r>
              <a:rPr lang="en-US" dirty="0"/>
              <a:t>better than baseline</a:t>
            </a:r>
          </a:p>
          <a:p>
            <a:r>
              <a:rPr lang="en-US" dirty="0" smtClean="0"/>
              <a:t>Still </a:t>
            </a:r>
            <a:r>
              <a:rPr lang="en-US" dirty="0" err="1" smtClean="0"/>
              <a:t>overfit</a:t>
            </a:r>
            <a:endParaRPr lang="en-US" dirty="0" smtClean="0"/>
          </a:p>
          <a:p>
            <a:r>
              <a:rPr lang="en-US" dirty="0" smtClean="0"/>
              <a:t>Accurately predicts 87%.</a:t>
            </a:r>
          </a:p>
          <a:p>
            <a:endParaRPr lang="en-US" dirty="0" smtClean="0"/>
          </a:p>
          <a:p>
            <a:r>
              <a:rPr lang="en-US" dirty="0" smtClean="0"/>
              <a:t>Use lower cutoff for document frequency</a:t>
            </a:r>
          </a:p>
          <a:p>
            <a:r>
              <a:rPr lang="en-US" dirty="0" smtClean="0"/>
              <a:t>Modify the tokenizer method to filter out more words</a:t>
            </a:r>
          </a:p>
          <a:p>
            <a:r>
              <a:rPr lang="en-US" dirty="0" smtClean="0"/>
              <a:t>Feature engineering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7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4" y="811369"/>
            <a:ext cx="3769237" cy="1034200"/>
          </a:xfrm>
        </p:spPr>
        <p:txBody>
          <a:bodyPr/>
          <a:lstStyle/>
          <a:p>
            <a:r>
              <a:rPr lang="en-US" dirty="0" smtClean="0"/>
              <a:t>/r/</a:t>
            </a:r>
            <a:r>
              <a:rPr lang="en-US" dirty="0" err="1" smtClean="0"/>
              <a:t>worldnews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9" y="1742538"/>
            <a:ext cx="6156888" cy="50124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94599" y="564679"/>
            <a:ext cx="405472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/r/</a:t>
            </a:r>
            <a:r>
              <a:rPr lang="en-US" dirty="0" err="1" smtClean="0"/>
              <a:t>nottheonion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27" y="1742538"/>
            <a:ext cx="5889173" cy="404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6293"/>
          </a:xfrm>
        </p:spPr>
        <p:txBody>
          <a:bodyPr/>
          <a:lstStyle/>
          <a:p>
            <a:r>
              <a:rPr lang="en-US" sz="2400" dirty="0" smtClean="0"/>
              <a:t>/r/</a:t>
            </a:r>
            <a:r>
              <a:rPr lang="en-US" sz="2400" dirty="0" err="1" smtClean="0"/>
              <a:t>WorldNews</a:t>
            </a:r>
            <a:r>
              <a:rPr lang="en-US" sz="2400" dirty="0" smtClean="0"/>
              <a:t> (30.1 </a:t>
            </a:r>
            <a:r>
              <a:rPr lang="en-US" sz="2400" dirty="0"/>
              <a:t>million </a:t>
            </a:r>
            <a:r>
              <a:rPr lang="en-US" sz="2400" dirty="0" smtClean="0"/>
              <a:t>subscribers):</a:t>
            </a:r>
            <a:endParaRPr lang="en-US" sz="2400" dirty="0"/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place for major news from around the world, excluding US-internal news.</a:t>
            </a:r>
          </a:p>
          <a:p>
            <a:r>
              <a:rPr lang="en-US" sz="2400" dirty="0" smtClean="0"/>
              <a:t>/</a:t>
            </a:r>
            <a:r>
              <a:rPr lang="en-US" sz="2400" dirty="0"/>
              <a:t>r/</a:t>
            </a:r>
            <a:r>
              <a:rPr lang="en-US" sz="2400" dirty="0" err="1"/>
              <a:t>NotTheOnion</a:t>
            </a:r>
            <a:r>
              <a:rPr lang="en-US" sz="2400" dirty="0"/>
              <a:t> </a:t>
            </a:r>
            <a:r>
              <a:rPr lang="en-US" sz="2400" dirty="0" smtClean="0"/>
              <a:t>(21.9 million subscribers):</a:t>
            </a:r>
            <a:endParaRPr lang="en-US" sz="2400" dirty="0"/>
          </a:p>
          <a:p>
            <a:pPr lvl="1"/>
            <a:r>
              <a:rPr lang="en-US" sz="1800" dirty="0" smtClean="0"/>
              <a:t>For </a:t>
            </a:r>
            <a:r>
              <a:rPr lang="en-US" sz="1800" dirty="0"/>
              <a:t>true stories that are so mind-blowingly ridiculous that you could have sworn they were from The Onion.</a:t>
            </a:r>
          </a:p>
          <a:p>
            <a:r>
              <a:rPr lang="en-US" sz="2400" dirty="0" smtClean="0"/>
              <a:t>Reddit moderators routinely remove inappropriate posts</a:t>
            </a:r>
          </a:p>
          <a:p>
            <a:r>
              <a:rPr lang="en-US" sz="2400" dirty="0" smtClean="0"/>
              <a:t>Can they use machine learning to more efficient (and perhaps more accurate) filtering?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08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163651"/>
            <a:ext cx="9165487" cy="3747571"/>
          </a:xfrm>
        </p:spPr>
        <p:txBody>
          <a:bodyPr>
            <a:normAutofit/>
          </a:bodyPr>
          <a:lstStyle/>
          <a:p>
            <a:r>
              <a:rPr lang="en-US" sz="2400" dirty="0" err="1"/>
              <a:t>Pushshift</a:t>
            </a:r>
            <a:r>
              <a:rPr lang="en-US" sz="2400" dirty="0"/>
              <a:t> API </a:t>
            </a:r>
            <a:endParaRPr lang="en-US" sz="2400" dirty="0" smtClean="0"/>
          </a:p>
          <a:p>
            <a:r>
              <a:rPr lang="en-US" sz="2400" b="1" dirty="0" smtClean="0"/>
              <a:t>time</a:t>
            </a:r>
            <a:r>
              <a:rPr lang="en-US" sz="2400" dirty="0" smtClean="0"/>
              <a:t>, </a:t>
            </a:r>
            <a:r>
              <a:rPr lang="en-US" sz="2400" b="1" dirty="0" smtClean="0"/>
              <a:t>title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 err="1" smtClean="0"/>
              <a:t>subreddit</a:t>
            </a:r>
            <a:r>
              <a:rPr lang="en-US" sz="2400" dirty="0" smtClean="0"/>
              <a:t> </a:t>
            </a:r>
            <a:r>
              <a:rPr lang="en-US" sz="2400" dirty="0"/>
              <a:t>of each post were downloaded.</a:t>
            </a:r>
          </a:p>
          <a:p>
            <a:r>
              <a:rPr lang="en-US" sz="2400" dirty="0" smtClean="0"/>
              <a:t>24,956 </a:t>
            </a:r>
            <a:r>
              <a:rPr lang="en-US" sz="2400" dirty="0"/>
              <a:t>/</a:t>
            </a:r>
            <a:r>
              <a:rPr lang="en-US" sz="2400" dirty="0" smtClean="0"/>
              <a:t>r/</a:t>
            </a:r>
            <a:r>
              <a:rPr lang="en-US" sz="2400" dirty="0" err="1" smtClean="0"/>
              <a:t>WorldNews</a:t>
            </a:r>
            <a:r>
              <a:rPr lang="en-US" sz="2400" dirty="0" smtClean="0"/>
              <a:t> posts</a:t>
            </a:r>
          </a:p>
          <a:p>
            <a:r>
              <a:rPr lang="en-US" sz="2400" dirty="0" smtClean="0"/>
              <a:t>24,978 </a:t>
            </a:r>
            <a:r>
              <a:rPr lang="en-US" sz="2400" dirty="0"/>
              <a:t>/r/</a:t>
            </a:r>
            <a:r>
              <a:rPr lang="en-US" sz="2400" dirty="0" err="1"/>
              <a:t>NotTheOnion</a:t>
            </a:r>
            <a:r>
              <a:rPr lang="en-US" sz="2400" dirty="0"/>
              <a:t> </a:t>
            </a:r>
            <a:r>
              <a:rPr lang="en-US" sz="2400" dirty="0" smtClean="0"/>
              <a:t>posts</a:t>
            </a:r>
          </a:p>
          <a:p>
            <a:r>
              <a:rPr lang="en-US" sz="2400" dirty="0" smtClean="0"/>
              <a:t>The fate of a post is never tracked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4255"/>
            <a:ext cx="8915400" cy="5035638"/>
          </a:xfrm>
        </p:spPr>
        <p:txBody>
          <a:bodyPr>
            <a:normAutofit/>
          </a:bodyPr>
          <a:lstStyle/>
          <a:p>
            <a:r>
              <a:rPr lang="en-US" dirty="0"/>
              <a:t>English stop words </a:t>
            </a:r>
            <a:r>
              <a:rPr lang="en-US" dirty="0" smtClean="0"/>
              <a:t>were removed</a:t>
            </a:r>
            <a:r>
              <a:rPr lang="en-US" dirty="0"/>
              <a:t>.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NLTK.tokenize.RegexpTokenizer</a:t>
            </a:r>
            <a:r>
              <a:rPr lang="en-US" dirty="0" smtClean="0"/>
              <a:t> that </a:t>
            </a:r>
            <a:r>
              <a:rPr lang="en-US" dirty="0"/>
              <a:t>matches </a:t>
            </a:r>
            <a:endParaRPr lang="en-US" dirty="0" smtClean="0"/>
          </a:p>
          <a:p>
            <a:pPr lvl="1"/>
            <a:r>
              <a:rPr lang="en-US" dirty="0" smtClean="0"/>
              <a:t>alphanumeric characters,</a:t>
            </a:r>
          </a:p>
          <a:p>
            <a:pPr lvl="1"/>
            <a:r>
              <a:rPr lang="en-US" dirty="0" smtClean="0"/>
              <a:t>dollar </a:t>
            </a:r>
            <a:r>
              <a:rPr lang="en-US" dirty="0"/>
              <a:t>amounts </a:t>
            </a:r>
            <a:endParaRPr lang="en-US" dirty="0" smtClean="0"/>
          </a:p>
          <a:p>
            <a:pPr lvl="1"/>
            <a:r>
              <a:rPr lang="en-US" dirty="0" smtClean="0"/>
              <a:t>non-white </a:t>
            </a:r>
            <a:r>
              <a:rPr lang="en-US" dirty="0"/>
              <a:t>space </a:t>
            </a:r>
            <a:r>
              <a:rPr lang="en-US" dirty="0" smtClean="0"/>
              <a:t>characters</a:t>
            </a:r>
            <a:endParaRPr lang="en-US" dirty="0"/>
          </a:p>
          <a:p>
            <a:r>
              <a:rPr lang="en-US" dirty="0" err="1" smtClean="0">
                <a:latin typeface="Consolas" panose="020B0609020204030204" pitchFamily="49" charset="0"/>
              </a:rPr>
              <a:t>NLTK.pos_tag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to identify parts of speech of each word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NLTK.stem.WordLemmatizer</a:t>
            </a:r>
            <a:r>
              <a:rPr lang="en-US" dirty="0" smtClean="0"/>
              <a:t> </a:t>
            </a:r>
            <a:r>
              <a:rPr lang="en-US" dirty="0"/>
              <a:t>was used to group word inflections as a single </a:t>
            </a:r>
            <a:r>
              <a:rPr lang="en-US" dirty="0" smtClean="0"/>
              <a:t>word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sklearn.feature_extraction.text.CountVectorizer</a:t>
            </a:r>
            <a:r>
              <a:rPr lang="en-US" dirty="0" smtClean="0"/>
              <a:t> to convert strings to numeric features</a:t>
            </a:r>
          </a:p>
          <a:p>
            <a:r>
              <a:rPr lang="en-US" dirty="0" smtClean="0"/>
              <a:t>Training data: 37444 x 25075</a:t>
            </a:r>
          </a:p>
          <a:p>
            <a:r>
              <a:rPr lang="en-US" dirty="0" smtClean="0"/>
              <a:t>Testing data: 12482 x </a:t>
            </a:r>
            <a:r>
              <a:rPr lang="en-US" dirty="0" smtClean="0"/>
              <a:t>25075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subreddits</a:t>
            </a:r>
            <a:r>
              <a:rPr lang="en-US" dirty="0" smtClean="0"/>
              <a:t> share about half of their </a:t>
            </a:r>
            <a:r>
              <a:rPr lang="en-US" smtClean="0"/>
              <a:t>unique tokens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1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13" y="939085"/>
            <a:ext cx="10048204" cy="5822324"/>
          </a:xfrm>
        </p:spPr>
      </p:pic>
    </p:spTree>
    <p:extLst>
      <p:ext uri="{BB962C8B-B14F-4D97-AF65-F5344CB8AC3E}">
        <p14:creationId xmlns:p14="http://schemas.microsoft.com/office/powerpoint/2010/main" val="32254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84" y="1000261"/>
            <a:ext cx="9809270" cy="5683876"/>
          </a:xfrm>
        </p:spPr>
      </p:pic>
    </p:spTree>
    <p:extLst>
      <p:ext uri="{BB962C8B-B14F-4D97-AF65-F5344CB8AC3E}">
        <p14:creationId xmlns:p14="http://schemas.microsoft.com/office/powerpoint/2010/main" val="23749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904999"/>
            <a:ext cx="9345791" cy="4598831"/>
          </a:xfrm>
        </p:spPr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  <a:p>
            <a:r>
              <a:rPr lang="en-US" dirty="0"/>
              <a:t>Multinomial Naive Bayes</a:t>
            </a:r>
          </a:p>
          <a:p>
            <a:r>
              <a:rPr lang="en-US" dirty="0"/>
              <a:t>Random </a:t>
            </a:r>
            <a:r>
              <a:rPr lang="en-US" dirty="0" smtClean="0"/>
              <a:t>Forest</a:t>
            </a:r>
            <a:endParaRPr lang="en-US" dirty="0"/>
          </a:p>
          <a:p>
            <a:r>
              <a:rPr lang="en-US" dirty="0"/>
              <a:t>Support Vector </a:t>
            </a:r>
            <a:r>
              <a:rPr lang="en-US" dirty="0" smtClean="0"/>
              <a:t>Machine</a:t>
            </a:r>
            <a:endParaRPr lang="en-US" dirty="0"/>
          </a:p>
          <a:p>
            <a:r>
              <a:rPr lang="en-US" dirty="0"/>
              <a:t>Gradient </a:t>
            </a:r>
            <a:r>
              <a:rPr lang="en-US" dirty="0" smtClean="0"/>
              <a:t>Boosting</a:t>
            </a:r>
            <a:endParaRPr lang="en-US" dirty="0"/>
          </a:p>
          <a:p>
            <a:r>
              <a:rPr lang="en-US" dirty="0"/>
              <a:t>Ensemble of </a:t>
            </a:r>
            <a:endParaRPr lang="en-US" dirty="0" smtClean="0"/>
          </a:p>
          <a:p>
            <a:pPr lvl="1"/>
            <a:r>
              <a:rPr lang="en-US" dirty="0" smtClean="0"/>
              <a:t>Logistic Regression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Multinomial </a:t>
            </a:r>
            <a:r>
              <a:rPr lang="en-US" dirty="0"/>
              <a:t>Naive Bayes, </a:t>
            </a:r>
            <a:endParaRPr lang="en-US" dirty="0" smtClean="0"/>
          </a:p>
          <a:p>
            <a:pPr lvl="1"/>
            <a:r>
              <a:rPr lang="en-US" dirty="0" smtClean="0"/>
              <a:t>Random Forest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Decision Tree,</a:t>
            </a:r>
          </a:p>
          <a:p>
            <a:pPr lvl="1"/>
            <a:r>
              <a:rPr lang="en-US" dirty="0" smtClean="0"/>
              <a:t>Support Vector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1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67" y="2614655"/>
            <a:ext cx="9833601" cy="4043723"/>
          </a:xfrm>
        </p:spPr>
      </p:pic>
    </p:spTree>
    <p:extLst>
      <p:ext uri="{BB962C8B-B14F-4D97-AF65-F5344CB8AC3E}">
        <p14:creationId xmlns:p14="http://schemas.microsoft.com/office/powerpoint/2010/main" val="17622533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67</TotalTime>
  <Words>323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3</vt:lpstr>
      <vt:lpstr>Wisp</vt:lpstr>
      <vt:lpstr>Classifying Reddit Post Titles /r/WorldNews vs /r/NotTheOnion</vt:lpstr>
      <vt:lpstr>/r/worldnews</vt:lpstr>
      <vt:lpstr>Background and Problem Statement</vt:lpstr>
      <vt:lpstr>Data</vt:lpstr>
      <vt:lpstr>Data Cleaning</vt:lpstr>
      <vt:lpstr>PowerPoint Presentation</vt:lpstr>
      <vt:lpstr>PowerPoint Presentation</vt:lpstr>
      <vt:lpstr>Models</vt:lpstr>
      <vt:lpstr>Model evaluation</vt:lpstr>
      <vt:lpstr>Hyper Parameter Tuning: Logistic Regression</vt:lpstr>
      <vt:lpstr>Hyper Parameter Tuning: Logistic Regression</vt:lpstr>
      <vt:lpstr>Hyper Parameter Tuning: Logistic Regression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Reddit Post Titles /r/WorldNews vs /r/NotTheOnion</dc:title>
  <dc:creator>Manlai</dc:creator>
  <cp:lastModifiedBy>Manlai</cp:lastModifiedBy>
  <cp:revision>13</cp:revision>
  <dcterms:created xsi:type="dcterms:W3CDTF">2022-10-28T12:43:15Z</dcterms:created>
  <dcterms:modified xsi:type="dcterms:W3CDTF">2022-10-28T15:04:57Z</dcterms:modified>
</cp:coreProperties>
</file>