
<file path=[Content_Types].xml><?xml version="1.0" encoding="utf-8"?>
<Types xmlns="http://schemas.openxmlformats.org/package/2006/content-types">
  <Default Extension="1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2"/>
  </p:notesMasterIdLst>
  <p:sldIdLst>
    <p:sldId id="26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AMAN MALAIYA TM2221326" userId="98dfdbd2-5a0c-45d7-a30c-a6c9cc1c4366" providerId="ADAL" clId="{8494DF72-81D1-40F6-963A-A378D06BA831}"/>
    <pc:docChg chg="modSld">
      <pc:chgData name="Mr. AMAN MALAIYA TM2221326" userId="98dfdbd2-5a0c-45d7-a30c-a6c9cc1c4366" providerId="ADAL" clId="{8494DF72-81D1-40F6-963A-A378D06BA831}" dt="2024-03-24T10:06:00.615" v="0" actId="20577"/>
      <pc:docMkLst>
        <pc:docMk/>
      </pc:docMkLst>
      <pc:sldChg chg="modSp mod">
        <pc:chgData name="Mr. AMAN MALAIYA TM2221326" userId="98dfdbd2-5a0c-45d7-a30c-a6c9cc1c4366" providerId="ADAL" clId="{8494DF72-81D1-40F6-963A-A378D06BA831}" dt="2024-03-24T10:06:00.615" v="0" actId="20577"/>
        <pc:sldMkLst>
          <pc:docMk/>
          <pc:sldMk cId="1401129786" sldId="266"/>
        </pc:sldMkLst>
        <pc:spChg chg="mod">
          <ac:chgData name="Mr. AMAN MALAIYA TM2221326" userId="98dfdbd2-5a0c-45d7-a30c-a6c9cc1c4366" providerId="ADAL" clId="{8494DF72-81D1-40F6-963A-A378D06BA831}" dt="2024-03-24T10:06:00.615" v="0" actId="20577"/>
          <ac:spMkLst>
            <pc:docMk/>
            <pc:sldMk cId="1401129786" sldId="266"/>
            <ac:spMk id="3" creationId="{F791F5BB-3470-085E-6F20-3AD09650CB2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0B156-E8D0-4EC0-8403-D35D18AEC77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D8C4735-1A31-4495-B6F6-FD37E0034356}">
      <dgm:prSet/>
      <dgm:spPr/>
      <dgm:t>
        <a:bodyPr/>
        <a:lstStyle/>
        <a:p>
          <a:r>
            <a:rPr lang="en-US"/>
            <a:t>Demographics preference</a:t>
          </a:r>
        </a:p>
      </dgm:t>
    </dgm:pt>
    <dgm:pt modelId="{5122DA00-7716-4F19-BA22-4C1D5EDA648A}" type="parTrans" cxnId="{91A4E45A-F199-434D-95C7-B605C168806B}">
      <dgm:prSet/>
      <dgm:spPr/>
      <dgm:t>
        <a:bodyPr/>
        <a:lstStyle/>
        <a:p>
          <a:endParaRPr lang="en-US"/>
        </a:p>
      </dgm:t>
    </dgm:pt>
    <dgm:pt modelId="{47B3DD93-14EF-4F63-9E43-39374BD74107}" type="sibTrans" cxnId="{91A4E45A-F199-434D-95C7-B605C168806B}">
      <dgm:prSet/>
      <dgm:spPr/>
      <dgm:t>
        <a:bodyPr/>
        <a:lstStyle/>
        <a:p>
          <a:endParaRPr lang="en-US"/>
        </a:p>
      </dgm:t>
    </dgm:pt>
    <dgm:pt modelId="{F11D2D0D-8984-4525-A82B-09107CCFA647}">
      <dgm:prSet/>
      <dgm:spPr/>
      <dgm:t>
        <a:bodyPr/>
        <a:lstStyle/>
        <a:p>
          <a:r>
            <a:rPr lang="en-US"/>
            <a:t>Purchase history</a:t>
          </a:r>
        </a:p>
      </dgm:t>
    </dgm:pt>
    <dgm:pt modelId="{A621BCE5-B2DD-4C0F-BDCB-621B3A865581}" type="parTrans" cxnId="{C7753A50-3942-4017-AC71-C1F726E06624}">
      <dgm:prSet/>
      <dgm:spPr/>
      <dgm:t>
        <a:bodyPr/>
        <a:lstStyle/>
        <a:p>
          <a:endParaRPr lang="en-US"/>
        </a:p>
      </dgm:t>
    </dgm:pt>
    <dgm:pt modelId="{0D0B92FC-2742-4AF2-9AA4-CB001FEB564D}" type="sibTrans" cxnId="{C7753A50-3942-4017-AC71-C1F726E06624}">
      <dgm:prSet/>
      <dgm:spPr/>
      <dgm:t>
        <a:bodyPr/>
        <a:lstStyle/>
        <a:p>
          <a:endParaRPr lang="en-US"/>
        </a:p>
      </dgm:t>
    </dgm:pt>
    <dgm:pt modelId="{4E6097C0-0BFF-4E4C-9BAD-823847848F25}">
      <dgm:prSet/>
      <dgm:spPr/>
      <dgm:t>
        <a:bodyPr/>
        <a:lstStyle/>
        <a:p>
          <a:r>
            <a:rPr lang="en-US"/>
            <a:t>Customer feedback</a:t>
          </a:r>
        </a:p>
      </dgm:t>
    </dgm:pt>
    <dgm:pt modelId="{FEB41B96-3070-43A8-9AD0-345B7B45C78C}" type="parTrans" cxnId="{76DCED66-4EB1-4FAB-8197-FB1322C1D64A}">
      <dgm:prSet/>
      <dgm:spPr/>
      <dgm:t>
        <a:bodyPr/>
        <a:lstStyle/>
        <a:p>
          <a:endParaRPr lang="en-US"/>
        </a:p>
      </dgm:t>
    </dgm:pt>
    <dgm:pt modelId="{6EFC37C4-ABCE-4C8C-B46F-346EFB7778E9}" type="sibTrans" cxnId="{76DCED66-4EB1-4FAB-8197-FB1322C1D64A}">
      <dgm:prSet/>
      <dgm:spPr/>
      <dgm:t>
        <a:bodyPr/>
        <a:lstStyle/>
        <a:p>
          <a:endParaRPr lang="en-US"/>
        </a:p>
      </dgm:t>
    </dgm:pt>
    <dgm:pt modelId="{A10A4F4F-1FE2-4947-9393-F2371B2BD409}">
      <dgm:prSet/>
      <dgm:spPr/>
      <dgm:t>
        <a:bodyPr/>
        <a:lstStyle/>
        <a:p>
          <a:r>
            <a:rPr lang="en-US"/>
            <a:t>Customer behavior</a:t>
          </a:r>
        </a:p>
      </dgm:t>
    </dgm:pt>
    <dgm:pt modelId="{C4578D93-40ED-45D1-B0AB-59FCCCADF076}" type="parTrans" cxnId="{A7FAF699-3275-4D90-B8C8-E90B897263ED}">
      <dgm:prSet/>
      <dgm:spPr/>
      <dgm:t>
        <a:bodyPr/>
        <a:lstStyle/>
        <a:p>
          <a:endParaRPr lang="en-US"/>
        </a:p>
      </dgm:t>
    </dgm:pt>
    <dgm:pt modelId="{95B21286-0511-4A9B-A57D-DA0403BBA194}" type="sibTrans" cxnId="{A7FAF699-3275-4D90-B8C8-E90B897263ED}">
      <dgm:prSet/>
      <dgm:spPr/>
      <dgm:t>
        <a:bodyPr/>
        <a:lstStyle/>
        <a:p>
          <a:endParaRPr lang="en-US"/>
        </a:p>
      </dgm:t>
    </dgm:pt>
    <dgm:pt modelId="{F58F48A4-3D89-4895-9087-E1341110F715}">
      <dgm:prSet/>
      <dgm:spPr/>
      <dgm:t>
        <a:bodyPr/>
        <a:lstStyle/>
        <a:p>
          <a:r>
            <a:rPr lang="en-US" dirty="0"/>
            <a:t>Marketing campaign</a:t>
          </a:r>
        </a:p>
      </dgm:t>
    </dgm:pt>
    <dgm:pt modelId="{F4935BB8-E62C-4056-B262-05D3435E27C2}" type="parTrans" cxnId="{BCA29409-3D28-4EE0-B2DD-F36DF0EC6E2B}">
      <dgm:prSet/>
      <dgm:spPr/>
      <dgm:t>
        <a:bodyPr/>
        <a:lstStyle/>
        <a:p>
          <a:endParaRPr lang="en-US"/>
        </a:p>
      </dgm:t>
    </dgm:pt>
    <dgm:pt modelId="{312C72D0-5F4C-4AD5-97A3-16DE0086FB2D}" type="sibTrans" cxnId="{BCA29409-3D28-4EE0-B2DD-F36DF0EC6E2B}">
      <dgm:prSet/>
      <dgm:spPr/>
      <dgm:t>
        <a:bodyPr/>
        <a:lstStyle/>
        <a:p>
          <a:endParaRPr lang="en-US"/>
        </a:p>
      </dgm:t>
    </dgm:pt>
    <dgm:pt modelId="{C394A9C5-509C-4137-BD1B-855EB392B025}">
      <dgm:prSet/>
      <dgm:spPr/>
      <dgm:t>
        <a:bodyPr/>
        <a:lstStyle/>
        <a:p>
          <a:r>
            <a:rPr lang="en-US"/>
            <a:t>Improve the user experience </a:t>
          </a:r>
        </a:p>
      </dgm:t>
    </dgm:pt>
    <dgm:pt modelId="{291738F1-CDD3-45BF-A9B6-56D0AF4B5385}" type="parTrans" cxnId="{B2A17930-AF9E-408E-A7EC-EED2681F7DD0}">
      <dgm:prSet/>
      <dgm:spPr/>
      <dgm:t>
        <a:bodyPr/>
        <a:lstStyle/>
        <a:p>
          <a:endParaRPr lang="en-US"/>
        </a:p>
      </dgm:t>
    </dgm:pt>
    <dgm:pt modelId="{DCA18461-D9B2-475D-B8F7-EA0AFE162492}" type="sibTrans" cxnId="{B2A17930-AF9E-408E-A7EC-EED2681F7DD0}">
      <dgm:prSet/>
      <dgm:spPr/>
      <dgm:t>
        <a:bodyPr/>
        <a:lstStyle/>
        <a:p>
          <a:endParaRPr lang="en-US"/>
        </a:p>
      </dgm:t>
    </dgm:pt>
    <dgm:pt modelId="{EA8466E1-29AC-463E-9B21-E6706984E595}">
      <dgm:prSet/>
      <dgm:spPr/>
      <dgm:t>
        <a:bodyPr/>
        <a:lstStyle/>
        <a:p>
          <a:r>
            <a:rPr lang="en-US" dirty="0"/>
            <a:t>Offer personalized product recommendations</a:t>
          </a:r>
        </a:p>
      </dgm:t>
    </dgm:pt>
    <dgm:pt modelId="{599AA177-3037-4191-A516-2A780001C19E}" type="parTrans" cxnId="{135CFD9C-046E-430B-8A5D-9F2EE529A32C}">
      <dgm:prSet/>
      <dgm:spPr/>
      <dgm:t>
        <a:bodyPr/>
        <a:lstStyle/>
        <a:p>
          <a:endParaRPr lang="en-US"/>
        </a:p>
      </dgm:t>
    </dgm:pt>
    <dgm:pt modelId="{8D9963E0-689B-40AF-9CC0-BE15E526BEAE}" type="sibTrans" cxnId="{135CFD9C-046E-430B-8A5D-9F2EE529A32C}">
      <dgm:prSet/>
      <dgm:spPr/>
      <dgm:t>
        <a:bodyPr/>
        <a:lstStyle/>
        <a:p>
          <a:endParaRPr lang="en-US"/>
        </a:p>
      </dgm:t>
    </dgm:pt>
    <dgm:pt modelId="{573EBC48-3CC9-D547-ACE1-D5CABF8ADAA5}" type="pres">
      <dgm:prSet presAssocID="{9DF0B156-E8D0-4EC0-8403-D35D18AEC77D}" presName="linear" presStyleCnt="0">
        <dgm:presLayoutVars>
          <dgm:animLvl val="lvl"/>
          <dgm:resizeHandles val="exact"/>
        </dgm:presLayoutVars>
      </dgm:prSet>
      <dgm:spPr/>
    </dgm:pt>
    <dgm:pt modelId="{01CF8C9C-4E29-A74C-8C0A-2D7FCE97674D}" type="pres">
      <dgm:prSet presAssocID="{6D8C4735-1A31-4495-B6F6-FD37E003435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DCC4450-0D82-8446-AA7B-BDE1EFF33BB7}" type="pres">
      <dgm:prSet presAssocID="{47B3DD93-14EF-4F63-9E43-39374BD74107}" presName="spacer" presStyleCnt="0"/>
      <dgm:spPr/>
    </dgm:pt>
    <dgm:pt modelId="{202E139E-59BF-494D-AD60-58057CA55E10}" type="pres">
      <dgm:prSet presAssocID="{F11D2D0D-8984-4525-A82B-09107CCFA64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31286CE-ADC3-0C49-91A6-3F13F68729EA}" type="pres">
      <dgm:prSet presAssocID="{0D0B92FC-2742-4AF2-9AA4-CB001FEB564D}" presName="spacer" presStyleCnt="0"/>
      <dgm:spPr/>
    </dgm:pt>
    <dgm:pt modelId="{622CCAB1-033C-F340-9345-DF012BCFB949}" type="pres">
      <dgm:prSet presAssocID="{4E6097C0-0BFF-4E4C-9BAD-823847848F2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1E2F93A-C9D5-D649-9CF5-2CCF79E42826}" type="pres">
      <dgm:prSet presAssocID="{6EFC37C4-ABCE-4C8C-B46F-346EFB7778E9}" presName="spacer" presStyleCnt="0"/>
      <dgm:spPr/>
    </dgm:pt>
    <dgm:pt modelId="{E1758F03-5543-1946-AC38-736CBC553CA3}" type="pres">
      <dgm:prSet presAssocID="{A10A4F4F-1FE2-4947-9393-F2371B2BD40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8869A68-8901-664E-9671-D6835816208F}" type="pres">
      <dgm:prSet presAssocID="{95B21286-0511-4A9B-A57D-DA0403BBA194}" presName="spacer" presStyleCnt="0"/>
      <dgm:spPr/>
    </dgm:pt>
    <dgm:pt modelId="{38E6D7D0-FAD0-E445-8ECD-8046222EBE1F}" type="pres">
      <dgm:prSet presAssocID="{F58F48A4-3D89-4895-9087-E1341110F71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9F66A9C-55D2-6F48-8E17-A468BE9B7B17}" type="pres">
      <dgm:prSet presAssocID="{312C72D0-5F4C-4AD5-97A3-16DE0086FB2D}" presName="spacer" presStyleCnt="0"/>
      <dgm:spPr/>
    </dgm:pt>
    <dgm:pt modelId="{3BF9393F-FCE6-D049-9FD6-805A52CCC3CE}" type="pres">
      <dgm:prSet presAssocID="{C394A9C5-509C-4137-BD1B-855EB392B02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E7E8D1D-714C-6B43-AC82-1A83EBC571BB}" type="pres">
      <dgm:prSet presAssocID="{DCA18461-D9B2-475D-B8F7-EA0AFE162492}" presName="spacer" presStyleCnt="0"/>
      <dgm:spPr/>
    </dgm:pt>
    <dgm:pt modelId="{076206C3-1D85-1340-BA26-CA6852F4B30D}" type="pres">
      <dgm:prSet presAssocID="{EA8466E1-29AC-463E-9B21-E6706984E59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CA29409-3D28-4EE0-B2DD-F36DF0EC6E2B}" srcId="{9DF0B156-E8D0-4EC0-8403-D35D18AEC77D}" destId="{F58F48A4-3D89-4895-9087-E1341110F715}" srcOrd="4" destOrd="0" parTransId="{F4935BB8-E62C-4056-B262-05D3435E27C2}" sibTransId="{312C72D0-5F4C-4AD5-97A3-16DE0086FB2D}"/>
    <dgm:cxn modelId="{DACF1E16-C02C-C247-9DB7-D20238BA07B8}" type="presOf" srcId="{4E6097C0-0BFF-4E4C-9BAD-823847848F25}" destId="{622CCAB1-033C-F340-9345-DF012BCFB949}" srcOrd="0" destOrd="0" presId="urn:microsoft.com/office/officeart/2005/8/layout/vList2"/>
    <dgm:cxn modelId="{B2A17930-AF9E-408E-A7EC-EED2681F7DD0}" srcId="{9DF0B156-E8D0-4EC0-8403-D35D18AEC77D}" destId="{C394A9C5-509C-4137-BD1B-855EB392B025}" srcOrd="5" destOrd="0" parTransId="{291738F1-CDD3-45BF-A9B6-56D0AF4B5385}" sibTransId="{DCA18461-D9B2-475D-B8F7-EA0AFE162492}"/>
    <dgm:cxn modelId="{43354034-FADC-0342-9E01-6132C8B74503}" type="presOf" srcId="{C394A9C5-509C-4137-BD1B-855EB392B025}" destId="{3BF9393F-FCE6-D049-9FD6-805A52CCC3CE}" srcOrd="0" destOrd="0" presId="urn:microsoft.com/office/officeart/2005/8/layout/vList2"/>
    <dgm:cxn modelId="{A7A5A841-0715-014F-99B6-09789BD6254E}" type="presOf" srcId="{9DF0B156-E8D0-4EC0-8403-D35D18AEC77D}" destId="{573EBC48-3CC9-D547-ACE1-D5CABF8ADAA5}" srcOrd="0" destOrd="0" presId="urn:microsoft.com/office/officeart/2005/8/layout/vList2"/>
    <dgm:cxn modelId="{76DCED66-4EB1-4FAB-8197-FB1322C1D64A}" srcId="{9DF0B156-E8D0-4EC0-8403-D35D18AEC77D}" destId="{4E6097C0-0BFF-4E4C-9BAD-823847848F25}" srcOrd="2" destOrd="0" parTransId="{FEB41B96-3070-43A8-9AD0-345B7B45C78C}" sibTransId="{6EFC37C4-ABCE-4C8C-B46F-346EFB7778E9}"/>
    <dgm:cxn modelId="{938DE948-63FF-0B4D-B807-5E67CBF0AA3A}" type="presOf" srcId="{EA8466E1-29AC-463E-9B21-E6706984E595}" destId="{076206C3-1D85-1340-BA26-CA6852F4B30D}" srcOrd="0" destOrd="0" presId="urn:microsoft.com/office/officeart/2005/8/layout/vList2"/>
    <dgm:cxn modelId="{CBEC946B-AFAF-FF47-9901-8A6FD25B70F1}" type="presOf" srcId="{F11D2D0D-8984-4525-A82B-09107CCFA647}" destId="{202E139E-59BF-494D-AD60-58057CA55E10}" srcOrd="0" destOrd="0" presId="urn:microsoft.com/office/officeart/2005/8/layout/vList2"/>
    <dgm:cxn modelId="{C7753A50-3942-4017-AC71-C1F726E06624}" srcId="{9DF0B156-E8D0-4EC0-8403-D35D18AEC77D}" destId="{F11D2D0D-8984-4525-A82B-09107CCFA647}" srcOrd="1" destOrd="0" parTransId="{A621BCE5-B2DD-4C0F-BDCB-621B3A865581}" sibTransId="{0D0B92FC-2742-4AF2-9AA4-CB001FEB564D}"/>
    <dgm:cxn modelId="{91A4E45A-F199-434D-95C7-B605C168806B}" srcId="{9DF0B156-E8D0-4EC0-8403-D35D18AEC77D}" destId="{6D8C4735-1A31-4495-B6F6-FD37E0034356}" srcOrd="0" destOrd="0" parTransId="{5122DA00-7716-4F19-BA22-4C1D5EDA648A}" sibTransId="{47B3DD93-14EF-4F63-9E43-39374BD74107}"/>
    <dgm:cxn modelId="{3ACF2A84-727D-BA48-9F0F-355AB027F719}" type="presOf" srcId="{6D8C4735-1A31-4495-B6F6-FD37E0034356}" destId="{01CF8C9C-4E29-A74C-8C0A-2D7FCE97674D}" srcOrd="0" destOrd="0" presId="urn:microsoft.com/office/officeart/2005/8/layout/vList2"/>
    <dgm:cxn modelId="{A7FAF699-3275-4D90-B8C8-E90B897263ED}" srcId="{9DF0B156-E8D0-4EC0-8403-D35D18AEC77D}" destId="{A10A4F4F-1FE2-4947-9393-F2371B2BD409}" srcOrd="3" destOrd="0" parTransId="{C4578D93-40ED-45D1-B0AB-59FCCCADF076}" sibTransId="{95B21286-0511-4A9B-A57D-DA0403BBA194}"/>
    <dgm:cxn modelId="{135CFD9C-046E-430B-8A5D-9F2EE529A32C}" srcId="{9DF0B156-E8D0-4EC0-8403-D35D18AEC77D}" destId="{EA8466E1-29AC-463E-9B21-E6706984E595}" srcOrd="6" destOrd="0" parTransId="{599AA177-3037-4191-A516-2A780001C19E}" sibTransId="{8D9963E0-689B-40AF-9CC0-BE15E526BEAE}"/>
    <dgm:cxn modelId="{F5EFD3AD-5899-6D44-8686-E577F4EC21F5}" type="presOf" srcId="{F58F48A4-3D89-4895-9087-E1341110F715}" destId="{38E6D7D0-FAD0-E445-8ECD-8046222EBE1F}" srcOrd="0" destOrd="0" presId="urn:microsoft.com/office/officeart/2005/8/layout/vList2"/>
    <dgm:cxn modelId="{45B661D2-2E0D-8844-8CB0-BC4E8E95635D}" type="presOf" srcId="{A10A4F4F-1FE2-4947-9393-F2371B2BD409}" destId="{E1758F03-5543-1946-AC38-736CBC553CA3}" srcOrd="0" destOrd="0" presId="urn:microsoft.com/office/officeart/2005/8/layout/vList2"/>
    <dgm:cxn modelId="{45FC0D95-5D88-2840-B4D0-399A1E418DE4}" type="presParOf" srcId="{573EBC48-3CC9-D547-ACE1-D5CABF8ADAA5}" destId="{01CF8C9C-4E29-A74C-8C0A-2D7FCE97674D}" srcOrd="0" destOrd="0" presId="urn:microsoft.com/office/officeart/2005/8/layout/vList2"/>
    <dgm:cxn modelId="{7F6F71E1-9FF2-3E40-8E5F-5A248427F7FB}" type="presParOf" srcId="{573EBC48-3CC9-D547-ACE1-D5CABF8ADAA5}" destId="{FDCC4450-0D82-8446-AA7B-BDE1EFF33BB7}" srcOrd="1" destOrd="0" presId="urn:microsoft.com/office/officeart/2005/8/layout/vList2"/>
    <dgm:cxn modelId="{38D00BFD-521E-DE44-BA3F-7FAE0FF95C78}" type="presParOf" srcId="{573EBC48-3CC9-D547-ACE1-D5CABF8ADAA5}" destId="{202E139E-59BF-494D-AD60-58057CA55E10}" srcOrd="2" destOrd="0" presId="urn:microsoft.com/office/officeart/2005/8/layout/vList2"/>
    <dgm:cxn modelId="{5E17DB6D-C65E-7844-A7C2-C0096D5543CB}" type="presParOf" srcId="{573EBC48-3CC9-D547-ACE1-D5CABF8ADAA5}" destId="{A31286CE-ADC3-0C49-91A6-3F13F68729EA}" srcOrd="3" destOrd="0" presId="urn:microsoft.com/office/officeart/2005/8/layout/vList2"/>
    <dgm:cxn modelId="{3EC84A2A-9F4D-7B4A-BC4A-C8E02378602E}" type="presParOf" srcId="{573EBC48-3CC9-D547-ACE1-D5CABF8ADAA5}" destId="{622CCAB1-033C-F340-9345-DF012BCFB949}" srcOrd="4" destOrd="0" presId="urn:microsoft.com/office/officeart/2005/8/layout/vList2"/>
    <dgm:cxn modelId="{9465BE4F-C8C9-FF4A-AD3E-333ADB87AC6A}" type="presParOf" srcId="{573EBC48-3CC9-D547-ACE1-D5CABF8ADAA5}" destId="{91E2F93A-C9D5-D649-9CF5-2CCF79E42826}" srcOrd="5" destOrd="0" presId="urn:microsoft.com/office/officeart/2005/8/layout/vList2"/>
    <dgm:cxn modelId="{88ED2E2A-BD19-2442-A62F-EC8BFE27EE7F}" type="presParOf" srcId="{573EBC48-3CC9-D547-ACE1-D5CABF8ADAA5}" destId="{E1758F03-5543-1946-AC38-736CBC553CA3}" srcOrd="6" destOrd="0" presId="urn:microsoft.com/office/officeart/2005/8/layout/vList2"/>
    <dgm:cxn modelId="{F51F5170-E724-974A-81CA-7CA233D7E9DA}" type="presParOf" srcId="{573EBC48-3CC9-D547-ACE1-D5CABF8ADAA5}" destId="{B8869A68-8901-664E-9671-D6835816208F}" srcOrd="7" destOrd="0" presId="urn:microsoft.com/office/officeart/2005/8/layout/vList2"/>
    <dgm:cxn modelId="{2C3B6DD6-1821-E047-A1F2-D85124D7C08C}" type="presParOf" srcId="{573EBC48-3CC9-D547-ACE1-D5CABF8ADAA5}" destId="{38E6D7D0-FAD0-E445-8ECD-8046222EBE1F}" srcOrd="8" destOrd="0" presId="urn:microsoft.com/office/officeart/2005/8/layout/vList2"/>
    <dgm:cxn modelId="{78E51B91-D14D-4743-8BDF-12285654E362}" type="presParOf" srcId="{573EBC48-3CC9-D547-ACE1-D5CABF8ADAA5}" destId="{A9F66A9C-55D2-6F48-8E17-A468BE9B7B17}" srcOrd="9" destOrd="0" presId="urn:microsoft.com/office/officeart/2005/8/layout/vList2"/>
    <dgm:cxn modelId="{1CE0C3AC-B5AB-984B-878D-CDAE3E78F0D6}" type="presParOf" srcId="{573EBC48-3CC9-D547-ACE1-D5CABF8ADAA5}" destId="{3BF9393F-FCE6-D049-9FD6-805A52CCC3CE}" srcOrd="10" destOrd="0" presId="urn:microsoft.com/office/officeart/2005/8/layout/vList2"/>
    <dgm:cxn modelId="{091DDDCB-AC21-AA49-9433-6A9213807121}" type="presParOf" srcId="{573EBC48-3CC9-D547-ACE1-D5CABF8ADAA5}" destId="{FE7E8D1D-714C-6B43-AC82-1A83EBC571BB}" srcOrd="11" destOrd="0" presId="urn:microsoft.com/office/officeart/2005/8/layout/vList2"/>
    <dgm:cxn modelId="{5B4AE33B-5983-2F47-8806-A6C127DC0602}" type="presParOf" srcId="{573EBC48-3CC9-D547-ACE1-D5CABF8ADAA5}" destId="{076206C3-1D85-1340-BA26-CA6852F4B30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F02473-AF04-416B-9701-7E8052265B3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C63B652-3897-4444-A51F-7B3320EA97DD}">
      <dgm:prSet/>
      <dgm:spPr/>
      <dgm:t>
        <a:bodyPr/>
        <a:lstStyle/>
        <a:p>
          <a:r>
            <a:rPr lang="en-US"/>
            <a:t>Customer analysis.</a:t>
          </a:r>
        </a:p>
      </dgm:t>
    </dgm:pt>
    <dgm:pt modelId="{E68B1CC3-7CC6-4B13-9021-2D2ADD1ADFBF}" type="parTrans" cxnId="{68411FEE-B0E3-4DEF-9D76-DE1A5A16DE15}">
      <dgm:prSet/>
      <dgm:spPr/>
      <dgm:t>
        <a:bodyPr/>
        <a:lstStyle/>
        <a:p>
          <a:endParaRPr lang="en-US"/>
        </a:p>
      </dgm:t>
    </dgm:pt>
    <dgm:pt modelId="{6569A532-5600-47CF-8D70-211D53FF12EB}" type="sibTrans" cxnId="{68411FEE-B0E3-4DEF-9D76-DE1A5A16DE15}">
      <dgm:prSet/>
      <dgm:spPr/>
      <dgm:t>
        <a:bodyPr/>
        <a:lstStyle/>
        <a:p>
          <a:endParaRPr lang="en-US"/>
        </a:p>
      </dgm:t>
    </dgm:pt>
    <dgm:pt modelId="{4563782A-4032-4F0A-B002-3305985C08E0}">
      <dgm:prSet/>
      <dgm:spPr/>
      <dgm:t>
        <a:bodyPr/>
        <a:lstStyle/>
        <a:p>
          <a:r>
            <a:rPr lang="en-US"/>
            <a:t>Website behavior.</a:t>
          </a:r>
        </a:p>
      </dgm:t>
    </dgm:pt>
    <dgm:pt modelId="{D31FAA19-DF19-401A-B1C3-E3E2DC70080C}" type="parTrans" cxnId="{3B3DAE64-4E95-4D95-8045-FF88A6185860}">
      <dgm:prSet/>
      <dgm:spPr/>
      <dgm:t>
        <a:bodyPr/>
        <a:lstStyle/>
        <a:p>
          <a:endParaRPr lang="en-US"/>
        </a:p>
      </dgm:t>
    </dgm:pt>
    <dgm:pt modelId="{36EE8348-391E-44D4-9A72-F8732AC8D453}" type="sibTrans" cxnId="{3B3DAE64-4E95-4D95-8045-FF88A6185860}">
      <dgm:prSet/>
      <dgm:spPr/>
      <dgm:t>
        <a:bodyPr/>
        <a:lstStyle/>
        <a:p>
          <a:endParaRPr lang="en-US"/>
        </a:p>
      </dgm:t>
    </dgm:pt>
    <dgm:pt modelId="{A48EA68F-6F29-4D69-8595-8EEFAD78641E}">
      <dgm:prSet/>
      <dgm:spPr/>
      <dgm:t>
        <a:bodyPr/>
        <a:lstStyle/>
        <a:p>
          <a:r>
            <a:rPr lang="en-US"/>
            <a:t>Customer relationship management (CRM).</a:t>
          </a:r>
        </a:p>
      </dgm:t>
    </dgm:pt>
    <dgm:pt modelId="{4BC85025-3E3A-4B0A-9534-A33FBB23BDC9}" type="parTrans" cxnId="{B368692D-A3E5-491A-BB04-8A1AEB1688F4}">
      <dgm:prSet/>
      <dgm:spPr/>
      <dgm:t>
        <a:bodyPr/>
        <a:lstStyle/>
        <a:p>
          <a:endParaRPr lang="en-US"/>
        </a:p>
      </dgm:t>
    </dgm:pt>
    <dgm:pt modelId="{D26D788A-4BAC-42F3-8DE7-F5562B8FBFE3}" type="sibTrans" cxnId="{B368692D-A3E5-491A-BB04-8A1AEB1688F4}">
      <dgm:prSet/>
      <dgm:spPr/>
      <dgm:t>
        <a:bodyPr/>
        <a:lstStyle/>
        <a:p>
          <a:endParaRPr lang="en-US"/>
        </a:p>
      </dgm:t>
    </dgm:pt>
    <dgm:pt modelId="{4BDF63BA-AE88-4809-870D-465FC6397FDA}">
      <dgm:prSet/>
      <dgm:spPr/>
      <dgm:t>
        <a:bodyPr/>
        <a:lstStyle/>
        <a:p>
          <a:r>
            <a:rPr lang="en-US"/>
            <a:t>Data-driven decision-making.</a:t>
          </a:r>
        </a:p>
      </dgm:t>
    </dgm:pt>
    <dgm:pt modelId="{CD591AB2-3AF5-46D6-A3F0-196CE5AFCC43}" type="parTrans" cxnId="{41577426-57C0-4D34-98C1-1701BE911356}">
      <dgm:prSet/>
      <dgm:spPr/>
      <dgm:t>
        <a:bodyPr/>
        <a:lstStyle/>
        <a:p>
          <a:endParaRPr lang="en-US"/>
        </a:p>
      </dgm:t>
    </dgm:pt>
    <dgm:pt modelId="{82D43E7F-6E27-47DE-80E7-6C60F0E3977F}" type="sibTrans" cxnId="{41577426-57C0-4D34-98C1-1701BE911356}">
      <dgm:prSet/>
      <dgm:spPr/>
      <dgm:t>
        <a:bodyPr/>
        <a:lstStyle/>
        <a:p>
          <a:endParaRPr lang="en-US"/>
        </a:p>
      </dgm:t>
    </dgm:pt>
    <dgm:pt modelId="{8A5E2FC0-1A15-461E-B17E-9250614978DE}">
      <dgm:prSet/>
      <dgm:spPr/>
      <dgm:t>
        <a:bodyPr/>
        <a:lstStyle/>
        <a:p>
          <a:r>
            <a:rPr lang="en-US"/>
            <a:t>External expertise to help with customer analysis.</a:t>
          </a:r>
        </a:p>
      </dgm:t>
    </dgm:pt>
    <dgm:pt modelId="{F12D8EA9-36CD-4223-A529-C82BAA8A87F3}" type="parTrans" cxnId="{45F2CD0A-0A34-4B0F-A2AF-09164D3D9E54}">
      <dgm:prSet/>
      <dgm:spPr/>
      <dgm:t>
        <a:bodyPr/>
        <a:lstStyle/>
        <a:p>
          <a:endParaRPr lang="en-US"/>
        </a:p>
      </dgm:t>
    </dgm:pt>
    <dgm:pt modelId="{E2374898-E043-42B2-9FB7-7C97D2EA4268}" type="sibTrans" cxnId="{45F2CD0A-0A34-4B0F-A2AF-09164D3D9E54}">
      <dgm:prSet/>
      <dgm:spPr/>
      <dgm:t>
        <a:bodyPr/>
        <a:lstStyle/>
        <a:p>
          <a:endParaRPr lang="en-US"/>
        </a:p>
      </dgm:t>
    </dgm:pt>
    <dgm:pt modelId="{A2400D48-CA4C-4538-9F94-35019E7F8A73}">
      <dgm:prSet/>
      <dgm:spPr/>
      <dgm:t>
        <a:bodyPr/>
        <a:lstStyle/>
        <a:p>
          <a:r>
            <a:rPr lang="en-US"/>
            <a:t>Identify blind spots.</a:t>
          </a:r>
        </a:p>
      </dgm:t>
    </dgm:pt>
    <dgm:pt modelId="{D12C3726-330E-47E9-969B-9B1FC94AC916}" type="parTrans" cxnId="{DC380089-B205-48BA-8D22-67FF8FBB12A0}">
      <dgm:prSet/>
      <dgm:spPr/>
      <dgm:t>
        <a:bodyPr/>
        <a:lstStyle/>
        <a:p>
          <a:endParaRPr lang="en-US"/>
        </a:p>
      </dgm:t>
    </dgm:pt>
    <dgm:pt modelId="{1A7EFC27-2682-4F77-BE82-B030A522952A}" type="sibTrans" cxnId="{DC380089-B205-48BA-8D22-67FF8FBB12A0}">
      <dgm:prSet/>
      <dgm:spPr/>
      <dgm:t>
        <a:bodyPr/>
        <a:lstStyle/>
        <a:p>
          <a:endParaRPr lang="en-US"/>
        </a:p>
      </dgm:t>
    </dgm:pt>
    <dgm:pt modelId="{577B8355-9988-4820-A009-72D93197436B}" type="pres">
      <dgm:prSet presAssocID="{17F02473-AF04-416B-9701-7E8052265B30}" presName="linear" presStyleCnt="0">
        <dgm:presLayoutVars>
          <dgm:animLvl val="lvl"/>
          <dgm:resizeHandles val="exact"/>
        </dgm:presLayoutVars>
      </dgm:prSet>
      <dgm:spPr/>
    </dgm:pt>
    <dgm:pt modelId="{A74E4AD7-0DA6-4ACC-8228-7116F152A775}" type="pres">
      <dgm:prSet presAssocID="{CC63B652-3897-4444-A51F-7B3320EA97D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FF8F2D5-4063-4C2F-ADB3-187FF6B3283F}" type="pres">
      <dgm:prSet presAssocID="{6569A532-5600-47CF-8D70-211D53FF12EB}" presName="spacer" presStyleCnt="0"/>
      <dgm:spPr/>
    </dgm:pt>
    <dgm:pt modelId="{3A185262-C904-4A12-AE14-44348B8B79AE}" type="pres">
      <dgm:prSet presAssocID="{4563782A-4032-4F0A-B002-3305985C08E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42B5543-2457-4DCA-9A0F-25D3134D86F6}" type="pres">
      <dgm:prSet presAssocID="{36EE8348-391E-44D4-9A72-F8732AC8D453}" presName="spacer" presStyleCnt="0"/>
      <dgm:spPr/>
    </dgm:pt>
    <dgm:pt modelId="{1634769A-4A8D-426D-9BC3-9AC15C5F4958}" type="pres">
      <dgm:prSet presAssocID="{A48EA68F-6F29-4D69-8595-8EEFAD78641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812853F-3C04-4201-9F0D-9C8C27966899}" type="pres">
      <dgm:prSet presAssocID="{D26D788A-4BAC-42F3-8DE7-F5562B8FBFE3}" presName="spacer" presStyleCnt="0"/>
      <dgm:spPr/>
    </dgm:pt>
    <dgm:pt modelId="{299F38D8-DDC6-44EF-9FEE-76C20061FD9E}" type="pres">
      <dgm:prSet presAssocID="{4BDF63BA-AE88-4809-870D-465FC6397FD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80F5433-5C18-4A55-B80D-4A125F96A7A3}" type="pres">
      <dgm:prSet presAssocID="{82D43E7F-6E27-47DE-80E7-6C60F0E3977F}" presName="spacer" presStyleCnt="0"/>
      <dgm:spPr/>
    </dgm:pt>
    <dgm:pt modelId="{301CBE77-4F73-41D0-84CE-6A41DC8CBBE1}" type="pres">
      <dgm:prSet presAssocID="{8A5E2FC0-1A15-461E-B17E-9250614978D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35F626E-2856-497C-81AB-B4EE925A2D70}" type="pres">
      <dgm:prSet presAssocID="{E2374898-E043-42B2-9FB7-7C97D2EA4268}" presName="spacer" presStyleCnt="0"/>
      <dgm:spPr/>
    </dgm:pt>
    <dgm:pt modelId="{8F7D6040-430A-4436-BBFD-6604A48DA5D2}" type="pres">
      <dgm:prSet presAssocID="{A2400D48-CA4C-4538-9F94-35019E7F8A7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5F2CD0A-0A34-4B0F-A2AF-09164D3D9E54}" srcId="{17F02473-AF04-416B-9701-7E8052265B30}" destId="{8A5E2FC0-1A15-461E-B17E-9250614978DE}" srcOrd="4" destOrd="0" parTransId="{F12D8EA9-36CD-4223-A529-C82BAA8A87F3}" sibTransId="{E2374898-E043-42B2-9FB7-7C97D2EA4268}"/>
    <dgm:cxn modelId="{41577426-57C0-4D34-98C1-1701BE911356}" srcId="{17F02473-AF04-416B-9701-7E8052265B30}" destId="{4BDF63BA-AE88-4809-870D-465FC6397FDA}" srcOrd="3" destOrd="0" parTransId="{CD591AB2-3AF5-46D6-A3F0-196CE5AFCC43}" sibTransId="{82D43E7F-6E27-47DE-80E7-6C60F0E3977F}"/>
    <dgm:cxn modelId="{B368692D-A3E5-491A-BB04-8A1AEB1688F4}" srcId="{17F02473-AF04-416B-9701-7E8052265B30}" destId="{A48EA68F-6F29-4D69-8595-8EEFAD78641E}" srcOrd="2" destOrd="0" parTransId="{4BC85025-3E3A-4B0A-9534-A33FBB23BDC9}" sibTransId="{D26D788A-4BAC-42F3-8DE7-F5562B8FBFE3}"/>
    <dgm:cxn modelId="{1CB65041-390B-469A-8377-4291B6E4CD8E}" type="presOf" srcId="{CC63B652-3897-4444-A51F-7B3320EA97DD}" destId="{A74E4AD7-0DA6-4ACC-8228-7116F152A775}" srcOrd="0" destOrd="0" presId="urn:microsoft.com/office/officeart/2005/8/layout/vList2"/>
    <dgm:cxn modelId="{3B3DAE64-4E95-4D95-8045-FF88A6185860}" srcId="{17F02473-AF04-416B-9701-7E8052265B30}" destId="{4563782A-4032-4F0A-B002-3305985C08E0}" srcOrd="1" destOrd="0" parTransId="{D31FAA19-DF19-401A-B1C3-E3E2DC70080C}" sibTransId="{36EE8348-391E-44D4-9A72-F8732AC8D453}"/>
    <dgm:cxn modelId="{D37E8C75-8EA9-4E24-A468-784C17BF350F}" type="presOf" srcId="{A48EA68F-6F29-4D69-8595-8EEFAD78641E}" destId="{1634769A-4A8D-426D-9BC3-9AC15C5F4958}" srcOrd="0" destOrd="0" presId="urn:microsoft.com/office/officeart/2005/8/layout/vList2"/>
    <dgm:cxn modelId="{DC380089-B205-48BA-8D22-67FF8FBB12A0}" srcId="{17F02473-AF04-416B-9701-7E8052265B30}" destId="{A2400D48-CA4C-4538-9F94-35019E7F8A73}" srcOrd="5" destOrd="0" parTransId="{D12C3726-330E-47E9-969B-9B1FC94AC916}" sibTransId="{1A7EFC27-2682-4F77-BE82-B030A522952A}"/>
    <dgm:cxn modelId="{C23D4297-0761-4516-AEDB-FA84F51B6CD2}" type="presOf" srcId="{8A5E2FC0-1A15-461E-B17E-9250614978DE}" destId="{301CBE77-4F73-41D0-84CE-6A41DC8CBBE1}" srcOrd="0" destOrd="0" presId="urn:microsoft.com/office/officeart/2005/8/layout/vList2"/>
    <dgm:cxn modelId="{BD306899-B258-478B-B1DC-6F8BFD0D427C}" type="presOf" srcId="{17F02473-AF04-416B-9701-7E8052265B30}" destId="{577B8355-9988-4820-A009-72D93197436B}" srcOrd="0" destOrd="0" presId="urn:microsoft.com/office/officeart/2005/8/layout/vList2"/>
    <dgm:cxn modelId="{4F0FDEC8-CC50-4338-8AB2-DC4F1A2783B5}" type="presOf" srcId="{4563782A-4032-4F0A-B002-3305985C08E0}" destId="{3A185262-C904-4A12-AE14-44348B8B79AE}" srcOrd="0" destOrd="0" presId="urn:microsoft.com/office/officeart/2005/8/layout/vList2"/>
    <dgm:cxn modelId="{7A435DCA-C7E5-4953-BB4E-D6AF4CFEB3FB}" type="presOf" srcId="{4BDF63BA-AE88-4809-870D-465FC6397FDA}" destId="{299F38D8-DDC6-44EF-9FEE-76C20061FD9E}" srcOrd="0" destOrd="0" presId="urn:microsoft.com/office/officeart/2005/8/layout/vList2"/>
    <dgm:cxn modelId="{60E715E3-A618-4E92-83C6-B024413F0AE9}" type="presOf" srcId="{A2400D48-CA4C-4538-9F94-35019E7F8A73}" destId="{8F7D6040-430A-4436-BBFD-6604A48DA5D2}" srcOrd="0" destOrd="0" presId="urn:microsoft.com/office/officeart/2005/8/layout/vList2"/>
    <dgm:cxn modelId="{68411FEE-B0E3-4DEF-9D76-DE1A5A16DE15}" srcId="{17F02473-AF04-416B-9701-7E8052265B30}" destId="{CC63B652-3897-4444-A51F-7B3320EA97DD}" srcOrd="0" destOrd="0" parTransId="{E68B1CC3-7CC6-4B13-9021-2D2ADD1ADFBF}" sibTransId="{6569A532-5600-47CF-8D70-211D53FF12EB}"/>
    <dgm:cxn modelId="{172B6EDE-19EE-4266-9E1E-8F0D464C8251}" type="presParOf" srcId="{577B8355-9988-4820-A009-72D93197436B}" destId="{A74E4AD7-0DA6-4ACC-8228-7116F152A775}" srcOrd="0" destOrd="0" presId="urn:microsoft.com/office/officeart/2005/8/layout/vList2"/>
    <dgm:cxn modelId="{FA298519-0EC2-4CD8-98FF-6A3163CF3A27}" type="presParOf" srcId="{577B8355-9988-4820-A009-72D93197436B}" destId="{DFF8F2D5-4063-4C2F-ADB3-187FF6B3283F}" srcOrd="1" destOrd="0" presId="urn:microsoft.com/office/officeart/2005/8/layout/vList2"/>
    <dgm:cxn modelId="{DD22610B-1306-46BD-8486-C7306D036D3C}" type="presParOf" srcId="{577B8355-9988-4820-A009-72D93197436B}" destId="{3A185262-C904-4A12-AE14-44348B8B79AE}" srcOrd="2" destOrd="0" presId="urn:microsoft.com/office/officeart/2005/8/layout/vList2"/>
    <dgm:cxn modelId="{B64F7FFA-ECDE-4CDA-9430-D5C0C1698A3C}" type="presParOf" srcId="{577B8355-9988-4820-A009-72D93197436B}" destId="{442B5543-2457-4DCA-9A0F-25D3134D86F6}" srcOrd="3" destOrd="0" presId="urn:microsoft.com/office/officeart/2005/8/layout/vList2"/>
    <dgm:cxn modelId="{A5C12481-1320-41B8-B48E-536A7E72C46C}" type="presParOf" srcId="{577B8355-9988-4820-A009-72D93197436B}" destId="{1634769A-4A8D-426D-9BC3-9AC15C5F4958}" srcOrd="4" destOrd="0" presId="urn:microsoft.com/office/officeart/2005/8/layout/vList2"/>
    <dgm:cxn modelId="{6BDABFA7-99D7-4719-B446-5866C6692D2B}" type="presParOf" srcId="{577B8355-9988-4820-A009-72D93197436B}" destId="{8812853F-3C04-4201-9F0D-9C8C27966899}" srcOrd="5" destOrd="0" presId="urn:microsoft.com/office/officeart/2005/8/layout/vList2"/>
    <dgm:cxn modelId="{B975B911-3AEE-4DC5-A4E8-9425DE02396E}" type="presParOf" srcId="{577B8355-9988-4820-A009-72D93197436B}" destId="{299F38D8-DDC6-44EF-9FEE-76C20061FD9E}" srcOrd="6" destOrd="0" presId="urn:microsoft.com/office/officeart/2005/8/layout/vList2"/>
    <dgm:cxn modelId="{B17BC863-3A04-4645-9B4D-7DE2B86E22DD}" type="presParOf" srcId="{577B8355-9988-4820-A009-72D93197436B}" destId="{080F5433-5C18-4A55-B80D-4A125F96A7A3}" srcOrd="7" destOrd="0" presId="urn:microsoft.com/office/officeart/2005/8/layout/vList2"/>
    <dgm:cxn modelId="{20074530-A925-48F9-9E5B-4C92A52D27F4}" type="presParOf" srcId="{577B8355-9988-4820-A009-72D93197436B}" destId="{301CBE77-4F73-41D0-84CE-6A41DC8CBBE1}" srcOrd="8" destOrd="0" presId="urn:microsoft.com/office/officeart/2005/8/layout/vList2"/>
    <dgm:cxn modelId="{8067C3D9-1C64-46EE-914C-EA6763AFC0F6}" type="presParOf" srcId="{577B8355-9988-4820-A009-72D93197436B}" destId="{435F626E-2856-497C-81AB-B4EE925A2D70}" srcOrd="9" destOrd="0" presId="urn:microsoft.com/office/officeart/2005/8/layout/vList2"/>
    <dgm:cxn modelId="{547ACBC0-0E3B-412C-80EF-66F98B8FF78A}" type="presParOf" srcId="{577B8355-9988-4820-A009-72D93197436B}" destId="{8F7D6040-430A-4436-BBFD-6604A48DA5D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F8C9C-4E29-A74C-8C0A-2D7FCE97674D}">
      <dsp:nvSpPr>
        <dsp:cNvPr id="0" name=""/>
        <dsp:cNvSpPr/>
      </dsp:nvSpPr>
      <dsp:spPr>
        <a:xfrm>
          <a:off x="0" y="46759"/>
          <a:ext cx="10515600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Demographics preference</a:t>
          </a:r>
        </a:p>
      </dsp:txBody>
      <dsp:txXfrm>
        <a:off x="26930" y="73689"/>
        <a:ext cx="10461740" cy="497795"/>
      </dsp:txXfrm>
    </dsp:sp>
    <dsp:sp modelId="{202E139E-59BF-494D-AD60-58057CA55E10}">
      <dsp:nvSpPr>
        <dsp:cNvPr id="0" name=""/>
        <dsp:cNvSpPr/>
      </dsp:nvSpPr>
      <dsp:spPr>
        <a:xfrm>
          <a:off x="0" y="664654"/>
          <a:ext cx="10515600" cy="55165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Purchase history</a:t>
          </a:r>
        </a:p>
      </dsp:txBody>
      <dsp:txXfrm>
        <a:off x="26930" y="691584"/>
        <a:ext cx="10461740" cy="497795"/>
      </dsp:txXfrm>
    </dsp:sp>
    <dsp:sp modelId="{622CCAB1-033C-F340-9345-DF012BCFB949}">
      <dsp:nvSpPr>
        <dsp:cNvPr id="0" name=""/>
        <dsp:cNvSpPr/>
      </dsp:nvSpPr>
      <dsp:spPr>
        <a:xfrm>
          <a:off x="0" y="1282549"/>
          <a:ext cx="10515600" cy="55165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Customer feedback</a:t>
          </a:r>
        </a:p>
      </dsp:txBody>
      <dsp:txXfrm>
        <a:off x="26930" y="1309479"/>
        <a:ext cx="10461740" cy="497795"/>
      </dsp:txXfrm>
    </dsp:sp>
    <dsp:sp modelId="{E1758F03-5543-1946-AC38-736CBC553CA3}">
      <dsp:nvSpPr>
        <dsp:cNvPr id="0" name=""/>
        <dsp:cNvSpPr/>
      </dsp:nvSpPr>
      <dsp:spPr>
        <a:xfrm>
          <a:off x="0" y="1900444"/>
          <a:ext cx="10515600" cy="55165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Customer behavior</a:t>
          </a:r>
        </a:p>
      </dsp:txBody>
      <dsp:txXfrm>
        <a:off x="26930" y="1927374"/>
        <a:ext cx="10461740" cy="497795"/>
      </dsp:txXfrm>
    </dsp:sp>
    <dsp:sp modelId="{38E6D7D0-FAD0-E445-8ECD-8046222EBE1F}">
      <dsp:nvSpPr>
        <dsp:cNvPr id="0" name=""/>
        <dsp:cNvSpPr/>
      </dsp:nvSpPr>
      <dsp:spPr>
        <a:xfrm>
          <a:off x="0" y="2518339"/>
          <a:ext cx="10515600" cy="55165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Marketing campaign</a:t>
          </a:r>
        </a:p>
      </dsp:txBody>
      <dsp:txXfrm>
        <a:off x="26930" y="2545269"/>
        <a:ext cx="10461740" cy="497795"/>
      </dsp:txXfrm>
    </dsp:sp>
    <dsp:sp modelId="{3BF9393F-FCE6-D049-9FD6-805A52CCC3CE}">
      <dsp:nvSpPr>
        <dsp:cNvPr id="0" name=""/>
        <dsp:cNvSpPr/>
      </dsp:nvSpPr>
      <dsp:spPr>
        <a:xfrm>
          <a:off x="0" y="3136234"/>
          <a:ext cx="10515600" cy="55165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Improve the user experience </a:t>
          </a:r>
        </a:p>
      </dsp:txBody>
      <dsp:txXfrm>
        <a:off x="26930" y="3163164"/>
        <a:ext cx="10461740" cy="497795"/>
      </dsp:txXfrm>
    </dsp:sp>
    <dsp:sp modelId="{076206C3-1D85-1340-BA26-CA6852F4B30D}">
      <dsp:nvSpPr>
        <dsp:cNvPr id="0" name=""/>
        <dsp:cNvSpPr/>
      </dsp:nvSpPr>
      <dsp:spPr>
        <a:xfrm>
          <a:off x="0" y="3754129"/>
          <a:ext cx="10515600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Offer personalized product recommendations</a:t>
          </a:r>
        </a:p>
      </dsp:txBody>
      <dsp:txXfrm>
        <a:off x="26930" y="3781059"/>
        <a:ext cx="10461740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E4AD7-0DA6-4ACC-8228-7116F152A775}">
      <dsp:nvSpPr>
        <dsp:cNvPr id="0" name=""/>
        <dsp:cNvSpPr/>
      </dsp:nvSpPr>
      <dsp:spPr>
        <a:xfrm>
          <a:off x="0" y="707519"/>
          <a:ext cx="6253721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Customer analysis.</a:t>
          </a:r>
        </a:p>
      </dsp:txBody>
      <dsp:txXfrm>
        <a:off x="26930" y="734449"/>
        <a:ext cx="6199861" cy="497795"/>
      </dsp:txXfrm>
    </dsp:sp>
    <dsp:sp modelId="{3A185262-C904-4A12-AE14-44348B8B79AE}">
      <dsp:nvSpPr>
        <dsp:cNvPr id="0" name=""/>
        <dsp:cNvSpPr/>
      </dsp:nvSpPr>
      <dsp:spPr>
        <a:xfrm>
          <a:off x="0" y="1325414"/>
          <a:ext cx="6253721" cy="55165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Website behavior.</a:t>
          </a:r>
        </a:p>
      </dsp:txBody>
      <dsp:txXfrm>
        <a:off x="26930" y="1352344"/>
        <a:ext cx="6199861" cy="497795"/>
      </dsp:txXfrm>
    </dsp:sp>
    <dsp:sp modelId="{1634769A-4A8D-426D-9BC3-9AC15C5F4958}">
      <dsp:nvSpPr>
        <dsp:cNvPr id="0" name=""/>
        <dsp:cNvSpPr/>
      </dsp:nvSpPr>
      <dsp:spPr>
        <a:xfrm>
          <a:off x="0" y="1943309"/>
          <a:ext cx="6253721" cy="55165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Customer relationship management (CRM).</a:t>
          </a:r>
        </a:p>
      </dsp:txBody>
      <dsp:txXfrm>
        <a:off x="26930" y="1970239"/>
        <a:ext cx="6199861" cy="497795"/>
      </dsp:txXfrm>
    </dsp:sp>
    <dsp:sp modelId="{299F38D8-DDC6-44EF-9FEE-76C20061FD9E}">
      <dsp:nvSpPr>
        <dsp:cNvPr id="0" name=""/>
        <dsp:cNvSpPr/>
      </dsp:nvSpPr>
      <dsp:spPr>
        <a:xfrm>
          <a:off x="0" y="2561204"/>
          <a:ext cx="6253721" cy="55165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Data-driven decision-making.</a:t>
          </a:r>
        </a:p>
      </dsp:txBody>
      <dsp:txXfrm>
        <a:off x="26930" y="2588134"/>
        <a:ext cx="6199861" cy="497795"/>
      </dsp:txXfrm>
    </dsp:sp>
    <dsp:sp modelId="{301CBE77-4F73-41D0-84CE-6A41DC8CBBE1}">
      <dsp:nvSpPr>
        <dsp:cNvPr id="0" name=""/>
        <dsp:cNvSpPr/>
      </dsp:nvSpPr>
      <dsp:spPr>
        <a:xfrm>
          <a:off x="0" y="3179100"/>
          <a:ext cx="6253721" cy="55165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External expertise to help with customer analysis.</a:t>
          </a:r>
        </a:p>
      </dsp:txBody>
      <dsp:txXfrm>
        <a:off x="26930" y="3206030"/>
        <a:ext cx="6199861" cy="497795"/>
      </dsp:txXfrm>
    </dsp:sp>
    <dsp:sp modelId="{8F7D6040-430A-4436-BBFD-6604A48DA5D2}">
      <dsp:nvSpPr>
        <dsp:cNvPr id="0" name=""/>
        <dsp:cNvSpPr/>
      </dsp:nvSpPr>
      <dsp:spPr>
        <a:xfrm>
          <a:off x="0" y="3796995"/>
          <a:ext cx="6253721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Identify blind spots.</a:t>
          </a:r>
        </a:p>
      </dsp:txBody>
      <dsp:txXfrm>
        <a:off x="26930" y="3823925"/>
        <a:ext cx="6199861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57AE2-88CE-4E4C-9726-5BCBF486E39B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D95FC-B7DD-4188-933C-AF1DDB48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22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089A-EEC1-32B5-490B-F00E30F8C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A0C49-D798-22D4-F803-326E1A54D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B8A10-A576-F40D-5957-52C863AA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47021-E88B-3FD2-7C3E-EB4675B3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505E-03F9-92BC-4D15-29070A4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091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894E-037D-D98A-B772-3E9D8265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40099-8FD9-80C2-8377-66B3D3C7A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7A554-8CCE-0D65-19DF-C19A8ECC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001D9-12CB-6A0E-AEEE-AC2A0D63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79A8C-F9B4-4567-8596-4ED42644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025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D3748-A6D9-4C0D-93C6-17BD15D2C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98692-67DC-133B-7A67-8ECEAB2EC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7983-0FBD-E4DB-C58F-9659A84B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60D3-278C-D84F-EAF7-B5355930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4E1B-5FEE-0B76-CF60-7C9B40F8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386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457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7D3C-B83A-0FF8-2441-DB5CE40D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A18F5-3693-790C-BD89-6B9975AB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9DDE1-78D9-9C4B-3192-C894BF77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CF6D-B448-5BD7-E0EC-27685BA2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29A3B-24B7-614E-1F83-ECB8DC92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953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8F2E-1239-D8A9-61F6-23CA3CA8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FDC1C-5104-5177-4B98-35A6C8C8D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EF5C-B90D-4FA8-DDBD-FC7802CC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BF03F-58A8-C717-4D1E-FD9433F8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37C3-23C8-45FF-69ED-AD55811D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10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EE6C-FC7A-F005-F8D5-AD93673B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3E1E-A84A-2D9B-C56E-DCD53E206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0C972-ED0C-8B6A-6F70-8BCE6486C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101E-0E52-A9B3-1B29-DB928290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18068-2C09-E4E3-27FA-8ADDCCCD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1C5FE-88DF-184F-593F-5B351625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972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B841-FDFA-2D4B-48C5-70E62715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53A1C-D412-83EF-419D-F1436227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63C84-7284-D4BA-475B-966296C8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21E63-9ADA-668A-BEC9-9FFE75E9C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83146-6637-4731-4C7C-D528F2EA7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30F82-DE51-9C4E-8098-466B0586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CDD93-4FAD-8569-F351-43ED54AB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24E92-2331-6953-9AD5-A78699C8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327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2130-86E5-5078-920C-EA33AB39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E6FAF-956A-F5BE-D7B9-E09FE255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A28D2-D2A8-2D5C-0CA1-2BDA2394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92839-BA1D-F6E1-647E-56261797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061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68843-23FE-4F85-03FA-716D7154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EC33B-3F28-4058-3A43-456A6613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4FFC1-CB3C-20BD-05C5-C295A454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128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F9A2-095B-A3F9-E11A-A45F68CB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FE0B-C2A1-ED88-4A07-1F57F39D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67B6E-A577-8C0B-3409-DF43DED23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A42C6-B0F8-D654-0B0A-AA9984AC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81AB7-B17D-A5E0-318C-A3EF6D55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2FD80-240F-AD23-C8DC-56788256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4941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32D7-03A2-393E-A634-CACBB4166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B30DF-9161-0B95-512E-76F48055D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8B16F-B787-3FD4-0107-4F6478AF7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BE17E-7842-9EDF-1737-C179BF7B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6E5EE-9897-9A76-E768-2C981A40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3FCFB-1059-D4F4-5D58-0DB03543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708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6BDF7-CB1A-9E73-F66A-5959DEFD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8819B-9B04-86B4-D9B0-3C265B0D7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C9F5-B641-E927-4A3C-C7ED7434C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7A21-6E1F-18A2-0766-F5CFD6459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935CD-44B5-5F2C-E5D6-25448FA4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6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380326/business-analysis-chart-digital-tablet" TargetMode="External"/><Relationship Id="rId2" Type="http://schemas.openxmlformats.org/officeDocument/2006/relationships/image" Target="../media/image1.1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1F5B2-CCA0-CE12-F3CF-BF3F5879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2600" dirty="0"/>
              <a:t>Case Study : Looking beyond average customers led to 40% increase in website conversion for tourism company.</a:t>
            </a:r>
            <a:br>
              <a:rPr lang="en-US" sz="2600" dirty="0"/>
            </a:br>
            <a:endParaRPr lang="en-IN" sz="2600" dirty="0"/>
          </a:p>
        </p:txBody>
      </p:sp>
      <p:sp>
        <p:nvSpPr>
          <p:cNvPr id="8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F5BB-3470-085E-6F20-3AD09650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IN" sz="2200" dirty="0"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CC92ECA-20B9-AB77-A567-4751B5E542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906" r="2991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112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38" name="Rectangle 3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3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AB2039-9EC2-E81D-8591-AAB6C731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Thank you 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290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84D70-55B0-DF30-3E39-3D606CE1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INDEX </a:t>
            </a:r>
          </a:p>
        </p:txBody>
      </p:sp>
      <p:pic>
        <p:nvPicPr>
          <p:cNvPr id="5" name="Picture 4" descr="Numbers and symbols">
            <a:extLst>
              <a:ext uri="{FF2B5EF4-FFF2-40B4-BE49-F238E27FC236}">
                <a16:creationId xmlns:a16="http://schemas.microsoft.com/office/drawing/2014/main" id="{1859509E-28A8-FF69-EECD-7BD37F96E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08" r="27348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44B-74DB-D2FD-71EB-A973424C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The case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Questions </a:t>
            </a:r>
          </a:p>
          <a:p>
            <a:r>
              <a:rPr lang="en-US" sz="2200" dirty="0"/>
              <a:t>Key </a:t>
            </a:r>
            <a:r>
              <a:rPr lang="en-US" sz="2200"/>
              <a:t>success factors </a:t>
            </a:r>
            <a:endParaRPr lang="en-US" sz="2200" dirty="0"/>
          </a:p>
          <a:p>
            <a:r>
              <a:rPr lang="en-US" sz="2200" dirty="0"/>
              <a:t>Conclusion  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0003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C7C615-022B-06C5-DC50-618A3422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 dirty="0"/>
              <a:t>THE CASE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FBB39-9E34-1891-0DD5-79754BB6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</a:rPr>
              <a:t>They examine sales and marketing data constantly. </a:t>
            </a:r>
          </a:p>
          <a:p>
            <a:pPr marL="0" indent="-228600"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</a:rPr>
              <a:t>T</a:t>
            </a:r>
            <a:r>
              <a:rPr lang="en-IN" sz="1800" dirty="0">
                <a:effectLst/>
                <a:latin typeface="Calibri" panose="020F0502020204030204" pitchFamily="34" charset="0"/>
              </a:rPr>
              <a:t>he problem with average data is that it's average.</a:t>
            </a:r>
            <a:endParaRPr lang="en-US" sz="17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indent="-228600"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</a:rPr>
              <a:t>O</a:t>
            </a:r>
            <a:r>
              <a:rPr lang="en-IN" sz="1800" dirty="0">
                <a:effectLst/>
                <a:latin typeface="Calibri" panose="020F0502020204030204" pitchFamily="34" charset="0"/>
              </a:rPr>
              <a:t>veruse of average.</a:t>
            </a:r>
            <a:endParaRPr lang="en-US" sz="17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indent="-228600"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</a:rPr>
              <a:t>M</a:t>
            </a:r>
            <a:r>
              <a:rPr lang="en-IN" sz="1800" dirty="0">
                <a:effectLst/>
                <a:latin typeface="Calibri" panose="020F0502020204030204" pitchFamily="34" charset="0"/>
              </a:rPr>
              <a:t>ythical average customer. </a:t>
            </a:r>
            <a:endParaRPr lang="en-US" sz="17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indent="-228600"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</a:rPr>
              <a:t>Sometimes you should slice the data differently .</a:t>
            </a:r>
            <a:endParaRPr lang="en-US" sz="17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indent="-228600"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</a:rPr>
              <a:t>D</a:t>
            </a:r>
            <a:r>
              <a:rPr lang="en-IN" sz="1800" dirty="0">
                <a:effectLst/>
                <a:latin typeface="Calibri" panose="020F0502020204030204" pitchFamily="34" charset="0"/>
              </a:rPr>
              <a:t>rove a 40% improvement in the site’s conversion rate</a:t>
            </a:r>
            <a:r>
              <a:rPr lang="en-US" sz="17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.</a:t>
            </a:r>
          </a:p>
          <a:p>
            <a:pPr marL="0" indent="-228600"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ngled shot of pen on a graph">
            <a:extLst>
              <a:ext uri="{FF2B5EF4-FFF2-40B4-BE49-F238E27FC236}">
                <a16:creationId xmlns:a16="http://schemas.microsoft.com/office/drawing/2014/main" id="{91C39713-9DCE-F4F9-6CCF-4AE36F276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43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0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C7C615-022B-06C5-DC50-618A3422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1463040"/>
            <a:ext cx="4294797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800" dirty="0"/>
              <a:t>METHODOLOGY</a:t>
            </a:r>
            <a:br>
              <a:rPr lang="en-US" sz="4800" dirty="0"/>
            </a:br>
            <a:r>
              <a:rPr lang="en-US" sz="4800" dirty="0"/>
              <a:t>USED IN THE CASE 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FBB39-9E34-1891-0DD5-79754BB6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6218" y="1463039"/>
            <a:ext cx="5542387" cy="46224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Bell curve catering to the outliers.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SzPct val="125000"/>
              <a:buNone/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j-lt"/>
            </a:endParaRPr>
          </a:p>
          <a:p>
            <a:pPr marL="0" indent="-228600"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Third-party assistance in analyzing data.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SzPct val="125000"/>
              <a:buNone/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j-lt"/>
            </a:endParaRPr>
          </a:p>
          <a:p>
            <a:pPr marL="0" indent="-228600"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IN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Concealing trends in customer data.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SzPct val="125000"/>
              <a:buNone/>
            </a:pPr>
            <a:endParaRPr lang="en-IN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j-lt"/>
            </a:endParaRPr>
          </a:p>
          <a:p>
            <a:pPr marL="0" indent="-228600">
              <a:spcBef>
                <a:spcPct val="0"/>
              </a:spcBef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IN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</a:rPr>
              <a:t>Analyse the data in clusters and standard deviations.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SzPct val="125000"/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066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127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3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E5F91-6AFA-1613-7054-48B674BC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800" dirty="0"/>
              <a:t>Q. </a:t>
            </a:r>
            <a:r>
              <a:rPr lang="en-US" sz="4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Customer Analysis is the key to success. Explain ??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Customer review with solid fill">
            <a:extLst>
              <a:ext uri="{FF2B5EF4-FFF2-40B4-BE49-F238E27FC236}">
                <a16:creationId xmlns:a16="http://schemas.microsoft.com/office/drawing/2014/main" id="{BDDE0118-F13F-58E8-AD1E-2F0285DAF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3171" y="4717034"/>
            <a:ext cx="1255255" cy="1255255"/>
          </a:xfrm>
          <a:prstGeom prst="rect">
            <a:avLst/>
          </a:prstGeom>
        </p:spPr>
      </p:pic>
      <p:pic>
        <p:nvPicPr>
          <p:cNvPr id="111" name="Graphic 110" descr="Server outline">
            <a:extLst>
              <a:ext uri="{FF2B5EF4-FFF2-40B4-BE49-F238E27FC236}">
                <a16:creationId xmlns:a16="http://schemas.microsoft.com/office/drawing/2014/main" id="{CACAB190-3D0A-66AF-5F7F-DCEC5B4CF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8849" y="3016152"/>
            <a:ext cx="1132969" cy="1132969"/>
          </a:xfrm>
          <a:prstGeom prst="rect">
            <a:avLst/>
          </a:prstGeom>
        </p:spPr>
      </p:pic>
      <p:pic>
        <p:nvPicPr>
          <p:cNvPr id="119" name="Graphic 118" descr="Presentation with pie chart outline">
            <a:extLst>
              <a:ext uri="{FF2B5EF4-FFF2-40B4-BE49-F238E27FC236}">
                <a16:creationId xmlns:a16="http://schemas.microsoft.com/office/drawing/2014/main" id="{35FD597A-DF4F-E80D-2A0E-E09A56EABF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8427" y="3017519"/>
            <a:ext cx="1227398" cy="1227398"/>
          </a:xfrm>
          <a:prstGeom prst="rect">
            <a:avLst/>
          </a:prstGeom>
        </p:spPr>
      </p:pic>
      <p:pic>
        <p:nvPicPr>
          <p:cNvPr id="121" name="Graphic 120" descr="Database with solid fill">
            <a:extLst>
              <a:ext uri="{FF2B5EF4-FFF2-40B4-BE49-F238E27FC236}">
                <a16:creationId xmlns:a16="http://schemas.microsoft.com/office/drawing/2014/main" id="{55B5159D-6482-09C6-9160-CECC15E1E2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0353" y="3078096"/>
            <a:ext cx="1170000" cy="1170000"/>
          </a:xfrm>
          <a:prstGeom prst="rect">
            <a:avLst/>
          </a:prstGeom>
        </p:spPr>
      </p:pic>
      <p:pic>
        <p:nvPicPr>
          <p:cNvPr id="123" name="Graphic 122" descr="Business Growth outline">
            <a:extLst>
              <a:ext uri="{FF2B5EF4-FFF2-40B4-BE49-F238E27FC236}">
                <a16:creationId xmlns:a16="http://schemas.microsoft.com/office/drawing/2014/main" id="{E710F895-7B79-5EF0-52D2-C0FF8563DF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4321" y="3111948"/>
            <a:ext cx="1132969" cy="1132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C96990-664B-9243-6F94-05C91F4C31AE}"/>
              </a:ext>
            </a:extLst>
          </p:cNvPr>
          <p:cNvSpPr txBox="1"/>
          <p:nvPr/>
        </p:nvSpPr>
        <p:spPr>
          <a:xfrm>
            <a:off x="2501462" y="4244916"/>
            <a:ext cx="728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		     CHURNING  	       VIZUALIZATION 	            TRENDS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7C20E-8A51-2EED-ED68-A4D7D93A362C}"/>
              </a:ext>
            </a:extLst>
          </p:cNvPr>
          <p:cNvSpPr txBox="1"/>
          <p:nvPr/>
        </p:nvSpPr>
        <p:spPr>
          <a:xfrm>
            <a:off x="4794509" y="5972289"/>
            <a:ext cx="211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OUTCOME </a:t>
            </a:r>
          </a:p>
        </p:txBody>
      </p:sp>
    </p:spTree>
    <p:extLst>
      <p:ext uri="{BB962C8B-B14F-4D97-AF65-F5344CB8AC3E}">
        <p14:creationId xmlns:p14="http://schemas.microsoft.com/office/powerpoint/2010/main" val="184763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9A63F-A0A7-AA2C-F293-77E8B4B1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8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 company's reliance on average data was providing an inaccurate view of actual customer behavior.</a:t>
            </a:r>
          </a:p>
          <a:p>
            <a:pPr marL="0" indent="0">
              <a:spcAft>
                <a:spcPts val="600"/>
              </a:spcAft>
              <a:buNone/>
            </a:pPr>
            <a:endParaRPr lang="en-US" sz="18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Overlooking the outliers on the bell curve, and by catering to those customers.</a:t>
            </a:r>
          </a:p>
          <a:p>
            <a:pPr marL="0" indent="0">
              <a:spcAft>
                <a:spcPts val="600"/>
              </a:spcAft>
              <a:buNone/>
            </a:pPr>
            <a:endParaRPr lang="en-US" sz="18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8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Understanding customer behavior and preferences.</a:t>
            </a:r>
            <a:endParaRPr lang="en-US" sz="1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ght bulb on yellow background with sketched light beams and cord">
            <a:extLst>
              <a:ext uri="{FF2B5EF4-FFF2-40B4-BE49-F238E27FC236}">
                <a16:creationId xmlns:a16="http://schemas.microsoft.com/office/drawing/2014/main" id="{4D3DFBB1-866F-1E71-745A-C29FB2E19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93" r="1135"/>
          <a:stretch/>
        </p:blipFill>
        <p:spPr>
          <a:xfrm>
            <a:off x="6930493" y="1030488"/>
            <a:ext cx="4223252" cy="485730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E56723-3E3F-493B-4E4A-8FB0CD790CB4}"/>
              </a:ext>
            </a:extLst>
          </p:cNvPr>
          <p:cNvSpPr txBox="1"/>
          <p:nvPr/>
        </p:nvSpPr>
        <p:spPr>
          <a:xfrm>
            <a:off x="1663452" y="365754"/>
            <a:ext cx="3983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  <a:ea typeface="+mj-ea"/>
                <a:cs typeface="+mj-cs"/>
              </a:rPr>
              <a:t>Why Customer Analysis?</a:t>
            </a:r>
          </a:p>
        </p:txBody>
      </p:sp>
    </p:spTree>
    <p:extLst>
      <p:ext uri="{BB962C8B-B14F-4D97-AF65-F5344CB8AC3E}">
        <p14:creationId xmlns:p14="http://schemas.microsoft.com/office/powerpoint/2010/main" val="411207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AFD79-8952-5DB3-EDDB-9429909C278B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success factors 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D79F5E5F-32E2-45D4-3271-68AD79EDFB8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2930787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9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4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5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5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5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5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5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C307F9-D947-19CB-9BB6-F3F1E063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Q. 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4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 you were the CEO of Costa Rican Vacations,          </a:t>
            </a:r>
            <a:br>
              <a:rPr lang="en-US" sz="4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 would you have done differently?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4" name="Text Placeholder 2">
            <a:extLst>
              <a:ext uri="{FF2B5EF4-FFF2-40B4-BE49-F238E27FC236}">
                <a16:creationId xmlns:a16="http://schemas.microsoft.com/office/drawing/2014/main" id="{4B0310EC-C6F0-9AEF-1446-5B1186DAC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150097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747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FC980-C075-4A4E-AB56-91CB5B32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9B45C-29B1-97EF-1386-B9D0480AB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 case study highlights the importance of analyzing data beyond just the average, as relying solely on average data can lead to an inaccurate view of customer behavior.</a:t>
            </a: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By analyzing the data in clusters and standard deviations, Costa Rican Vacations was able to identify and cater to the needs of outliers on the bell curve, resulting in a significant improvement in the website's conversion rate.</a:t>
            </a: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The lesson learned is to not rely solely on average data and to consider analyzing data in different ways to gain a more accurate understanding of customer behavior. </a:t>
            </a: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It is also important to have third parties analyze the data to provide unbiased insights and challenge existing assumptions</a:t>
            </a:r>
            <a:r>
              <a:rPr lang="en-US" sz="2200"/>
              <a:t>.</a:t>
            </a:r>
            <a:endParaRPr lang="en-US" sz="2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366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Case Study : Looking beyond average customers led to 40% increase in website conversion for tourism company. </vt:lpstr>
      <vt:lpstr>INDEX </vt:lpstr>
      <vt:lpstr>THE CASE </vt:lpstr>
      <vt:lpstr>METHODOLOGY USED IN THE CASE </vt:lpstr>
      <vt:lpstr>Q. Customer Analysis is the key to success. Explain ??</vt:lpstr>
      <vt:lpstr>PowerPoint Presentation</vt:lpstr>
      <vt:lpstr>PowerPoint Presentation</vt:lpstr>
      <vt:lpstr>Q. If you were the CEO of Costa Rican Vacations,           how would you have done differently?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 Benefits System Implementation at  Shah Alam Medical Center</dc:title>
  <dc:creator>Mr. AMAN MALAIYA TM2221326</dc:creator>
  <cp:lastModifiedBy>Mr. AMAN MALAIYA TM2221326</cp:lastModifiedBy>
  <cp:revision>7</cp:revision>
  <dcterms:created xsi:type="dcterms:W3CDTF">2023-04-03T17:25:57Z</dcterms:created>
  <dcterms:modified xsi:type="dcterms:W3CDTF">2024-03-24T10:06:06Z</dcterms:modified>
</cp:coreProperties>
</file>