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6" r:id="rId5"/>
    <p:sldId id="273" r:id="rId6"/>
    <p:sldId id="257" r:id="rId7"/>
    <p:sldId id="258" r:id="rId8"/>
    <p:sldId id="270" r:id="rId9"/>
    <p:sldId id="271" r:id="rId10"/>
    <p:sldId id="272" r:id="rId11"/>
    <p:sldId id="274" r:id="rId12"/>
    <p:sldId id="275" r:id="rId13"/>
    <p:sldId id="277" r:id="rId14"/>
    <p:sldId id="276" r:id="rId15"/>
    <p:sldId id="278" r:id="rId16"/>
    <p:sldId id="279" r:id="rId17"/>
    <p:sldId id="266" r:id="rId18"/>
    <p:sldId id="268"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0295" autoAdjust="0"/>
  </p:normalViewPr>
  <p:slideViewPr>
    <p:cSldViewPr>
      <p:cViewPr varScale="1">
        <p:scale>
          <a:sx n="79" d="100"/>
          <a:sy n="79" d="100"/>
        </p:scale>
        <p:origin x="749"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6/18/2019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6/18/2019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296552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Analysis is a branch of mathematics which studies continuous changes and includes the theories of integration, differentiation, measure, limits, analytic functions and infinite series. It is the systematic study of real and complex-valued continuous functions. It describes both the discipline of which calculus is a part and one form of the abstract logic theory. </a:t>
            </a:r>
          </a:p>
          <a:p>
            <a:endParaRPr lang="en-US" dirty="0" smtClean="0"/>
          </a:p>
          <a:p>
            <a:r>
              <a:rPr lang="en-US" dirty="0" smtClean="0"/>
              <a:t>There are 2 types of analysis Quantitative and qualitative.</a:t>
            </a:r>
          </a:p>
          <a:p>
            <a:endParaRPr lang="en-US" dirty="0" smtClean="0"/>
          </a:p>
          <a:p>
            <a:r>
              <a:rPr lang="en-US" dirty="0" smtClean="0"/>
              <a:t>Qualitative analysis uses subjective judgment based on non-quantifiable information, such as management expertise, industry cycles, strength of research and development and labor relations. Qualitative analysis contrasts with quantitative analysis, which focuses on numbers found in reports such as balance sheets. The two techniques, however, will often be used together to examine a company's operations and evaluate its potential as an investment opportunity.</a:t>
            </a:r>
          </a:p>
          <a:p>
            <a:endParaRPr lang="en-US" dirty="0" smtClean="0"/>
          </a:p>
          <a:p>
            <a:r>
              <a:rPr lang="en-US" dirty="0" smtClean="0"/>
              <a:t>Quantitative analysis (QA) is a technique that seeks to understand behavior by using mathematical and statistical modeling, measurement, and research. Quantitative analysts aim to represent a given reality in terms of a numerical value.</a:t>
            </a:r>
          </a:p>
          <a:p>
            <a:endParaRPr lang="en-US" dirty="0" smtClean="0"/>
          </a:p>
          <a:p>
            <a:r>
              <a:rPr lang="en-US" dirty="0" smtClean="0"/>
              <a:t>Quantitative analysis is employed for several reasons, including measurement, performance evaluation or valuation of a financial instrument, and predicting real-world events, such as changes in a country's gross domestic product.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237300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data</a:t>
            </a:r>
            <a:r>
              <a:rPr lang="en-US" baseline="0" dirty="0" smtClean="0"/>
              <a:t> validation</a:t>
            </a:r>
            <a:r>
              <a:rPr lang="en-US" dirty="0" smtClean="0"/>
              <a:t>, analysts</a:t>
            </a:r>
            <a:r>
              <a:rPr lang="en-US" baseline="0" dirty="0" smtClean="0"/>
              <a:t> </a:t>
            </a:r>
            <a:r>
              <a:rPr lang="en-US" dirty="0" smtClean="0"/>
              <a:t>would need to pick a random sample of completed surveys and validate the collected data. This can be time-consuming for surveys with lots of responses</a:t>
            </a:r>
          </a:p>
          <a:p>
            <a:endParaRPr lang="en-US" dirty="0" smtClean="0"/>
          </a:p>
          <a:p>
            <a:r>
              <a:rPr lang="en-US" dirty="0" smtClean="0"/>
              <a:t>.For example, imagine a survey with 200 respondents split into 2 cities. The analyst can pick a sample of 20 random respondents from each city. After this, the researcher can reach out to them through email or phone and check their responses to a certain set of questions.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57266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editing is</a:t>
            </a:r>
            <a:r>
              <a:rPr lang="en-US" baseline="0" dirty="0" smtClean="0"/>
              <a:t> done as t</a:t>
            </a:r>
            <a:r>
              <a:rPr lang="en-US" dirty="0" smtClean="0"/>
              <a:t>ypically, large data sets include errors. For example, respondents may fill fields incorrectly or skip them accidentally. To make sure that there are no such errors, the researcher should conduct basic data checks, check for outliers, and edit the raw research data to identify and clear out any data points that may hamper the accuracy of the results.</a:t>
            </a:r>
          </a:p>
          <a:p>
            <a:endParaRPr lang="en-US" dirty="0" smtClean="0"/>
          </a:p>
          <a:p>
            <a:r>
              <a:rPr lang="en-US" dirty="0" smtClean="0"/>
              <a:t>For example, an error could be fields that were left empty by respondents. While editing the data, it is important to make sure to remove or fill all the empty fields.</a:t>
            </a:r>
          </a:p>
          <a:p>
            <a:endParaRPr lang="en-US" dirty="0" smtClean="0"/>
          </a:p>
          <a:p>
            <a:r>
              <a:rPr lang="en-US" dirty="0" smtClean="0"/>
              <a:t>Data</a:t>
            </a:r>
            <a:r>
              <a:rPr lang="en-US" baseline="0" dirty="0" smtClean="0"/>
              <a:t> coding </a:t>
            </a:r>
            <a:r>
              <a:rPr lang="en-US" dirty="0" smtClean="0"/>
              <a:t>is one of the most important steps in data preparation. It refers to grouping and assigning values to responses from the survey.</a:t>
            </a:r>
          </a:p>
          <a:p>
            <a:r>
              <a:rPr lang="en-US" dirty="0" smtClean="0"/>
              <a:t>For example, if a researcher has interviewed 1,000 people and now wants to find the average age of the respondents, the researcher will create age buckets and categorize the age of each of the respondent as per these codes. </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069306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Descriptive statistics provide absolute numbers. However, they do not explain the rationale or reasoning behind those numbers. Before applying descriptive statistics, it’s important to think about which one is best suited for your research question and what you want to show. For example, a percentage is a good way to show the gender distribution of respondents.</a:t>
            </a:r>
          </a:p>
          <a:p>
            <a:endParaRPr lang="en-US" dirty="0" smtClean="0"/>
          </a:p>
          <a:p>
            <a:r>
              <a:rPr lang="en-US" dirty="0" smtClean="0"/>
              <a:t>Descriptive statistics are most helpful when the research is limited to the sample and does not need to be generalized to a larger population. For example, if you are comparing the percentage of children vaccinated in two different villages, then descriptive statistics is enough.</a:t>
            </a:r>
          </a:p>
          <a:p>
            <a:endParaRPr lang="en-US" dirty="0" smtClean="0"/>
          </a:p>
          <a:p>
            <a:r>
              <a:rPr lang="en-US" dirty="0" smtClean="0"/>
              <a:t>Since descriptive analysis is mostly used for analyzing single variable, it is often called univariate analysis.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294503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complex analyses that show the relationship between several different variables, rather than describing a single variable. They are used when the researcher needs to go beyond absolute values and understand the relations between variables.</a:t>
            </a:r>
          </a:p>
          <a:p>
            <a:endParaRPr lang="en-US" dirty="0" smtClean="0"/>
          </a:p>
          <a:p>
            <a:r>
              <a:rPr lang="en-US" dirty="0" smtClean="0"/>
              <a:t>Correlation: This describes the relationship between two variables. If a correlation is found, it means that there is a relationship among the variables. For example, taller people tend to have a higher weight. Hence, height and weight are correlated with each other. However, this doesn’t necessarily mean that one variable causes the other (e.g. gaining weight doesn’t cause people to grow taller).</a:t>
            </a:r>
          </a:p>
          <a:p>
            <a:r>
              <a:rPr lang="en-US" dirty="0" smtClean="0"/>
              <a:t>Regression: This shows the relationship between two variables. For example, regression can help us guess someone’s weight based on their height.</a:t>
            </a:r>
          </a:p>
          <a:p>
            <a:r>
              <a:rPr lang="en-US" dirty="0" smtClean="0"/>
              <a:t>Analysis of variance: This is a statistical procedure used to test the degree to which two or more groups vary or differ in an experiment. In most experiments, a great deal of variance indicates that there was a significant finding from the research. </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259319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a large lack of numerical data in the process of this analysis. There is poor recording of statistics to even perform the most basics of descriptive statistics in this situation. </a:t>
            </a:r>
          </a:p>
          <a:p>
            <a:r>
              <a:rPr lang="en-US" baseline="0" dirty="0" smtClean="0"/>
              <a:t>The primary goal is to identify the accuracy, presence and the relevance of the information so statistics is of no help. Information gathered comes from sources that are either literate or verbal, not figure-based.</a:t>
            </a:r>
          </a:p>
          <a:p>
            <a:endParaRPr lang="en-US" baseline="0" dirty="0" smtClean="0"/>
          </a:p>
          <a:p>
            <a:r>
              <a:rPr lang="en-US" baseline="0" dirty="0" smtClean="0"/>
              <a:t>This is not a situation as to why products aren’t being delivered, it is a situation as to questioning why they’re not being delivered on time. Qualitative analysis helps to understand the feelings, opinions and the experiences of users, which statistics can’t provide.</a:t>
            </a:r>
          </a:p>
          <a:p>
            <a:r>
              <a:rPr lang="en-US" baseline="0" dirty="0" smtClean="0"/>
              <a:t>This situation is more biased towards users than it is to the system.</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1075549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Quantitative</a:t>
            </a:r>
            <a:r>
              <a:rPr lang="en-US" baseline="0" dirty="0" smtClean="0"/>
              <a:t> analysis requires quite a lot of experience and knowledge of statistics to firmly grasp patterns, differences and relationships between variables, most analysts are not that confident with statistics to perform such analysis by themselves.</a:t>
            </a:r>
          </a:p>
          <a:p>
            <a:endParaRPr lang="en-US" baseline="0" dirty="0" smtClean="0"/>
          </a:p>
          <a:p>
            <a:r>
              <a:rPr lang="en-US" baseline="0" dirty="0" smtClean="0"/>
              <a:t>Statistical modals are usually with their own errors, each operation performed on a particular value may increase this error. Precision of values are very important, as such it’s a risk in terms of missing your accuracy and also a risk in terms of budget because you might have to spend more in order to get accurate results.</a:t>
            </a:r>
          </a:p>
          <a:p>
            <a:endParaRPr lang="en-US" baseline="0" dirty="0" smtClean="0"/>
          </a:p>
          <a:p>
            <a:r>
              <a:rPr lang="en-US" baseline="0" dirty="0" smtClean="0"/>
              <a:t>You need large sets of data in order to provide confident results, because finding patterns, relationships and degree of variance is not something that can be done over a few 100 or 1000 of values. It is simply insufficient and may lead to wrong conclusions.</a:t>
            </a:r>
          </a:p>
          <a:p>
            <a:endParaRPr lang="en-US" baseline="0" dirty="0" smtClean="0"/>
          </a:p>
          <a:p>
            <a:r>
              <a:rPr lang="en-US" baseline="0" dirty="0" smtClean="0"/>
              <a:t>Quantitative analysis takes long periods of times unless automated through computers, but this too takes hours or days at times depending on the size of the data set that has to be processed.</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719259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Quantitative</a:t>
            </a:r>
            <a:r>
              <a:rPr lang="en-US" baseline="0" dirty="0" smtClean="0"/>
              <a:t> analysis requires quite a lot of experience and knowledge of statistics to firmly grasp patterns, differences and relationships between variables, most analysts are not that confident with statistics to perform such analysis by themselves.</a:t>
            </a:r>
          </a:p>
          <a:p>
            <a:endParaRPr lang="en-US" baseline="0" dirty="0" smtClean="0"/>
          </a:p>
          <a:p>
            <a:r>
              <a:rPr lang="en-US" baseline="0" dirty="0" smtClean="0"/>
              <a:t>Statistical modals are usually with their own errors, each operation performed on a particular value may increase this error. Precision of values are very important, as such it’s a risk in terms of missing your accuracy and also a risk in terms of budget because you might have to spend more in order to get accurate results.</a:t>
            </a:r>
          </a:p>
          <a:p>
            <a:endParaRPr lang="en-US" baseline="0" dirty="0" smtClean="0"/>
          </a:p>
          <a:p>
            <a:r>
              <a:rPr lang="en-US" baseline="0" dirty="0" smtClean="0"/>
              <a:t>You need large sets of data in order to provide confident results, because finding patterns, relationships and degree of variance is not something that can be done over a few 100 or 1000 of values. It is simply insufficient and may lead to wrong conclusions.</a:t>
            </a:r>
          </a:p>
          <a:p>
            <a:endParaRPr lang="en-US" baseline="0" dirty="0" smtClean="0"/>
          </a:p>
          <a:p>
            <a:r>
              <a:rPr lang="en-US" baseline="0" dirty="0" smtClean="0"/>
              <a:t>Quantitative analysis takes long periods of times unless automated through computers, but this too takes hours or days at times depending on the size of the data set that has to be processed.</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159910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AFE8FB1-0A7A-443E-AAF7-31D4FA1AA312}" type="datetimeFigureOut">
              <a:rPr lang="en-US"/>
              <a:t>6/18/2019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AFE8FB1-0A7A-443E-AAF7-31D4FA1AA312}" type="datetimeFigureOut">
              <a:rPr lang="en-US"/>
              <a:t>6/18/2019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AFE8FB1-0A7A-443E-AAF7-31D4FA1AA312}" type="datetimeFigureOut">
              <a:rPr lang="en-US"/>
              <a:t>6/18/2019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6/18/2019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9AFE8FB1-0A7A-443E-AAF7-31D4FA1AA312}" type="datetimeFigureOut">
              <a:rPr lang="en-US"/>
              <a:t>6/18/2019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9AFE8FB1-0A7A-443E-AAF7-31D4FA1AA312}" type="datetimeFigureOut">
              <a:rPr lang="en-US"/>
              <a:t>6/18/2019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6/18/2019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6/18/2019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6/18/2019</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Methodologies</a:t>
            </a:r>
            <a:endParaRPr lang="en-US" dirty="0"/>
          </a:p>
        </p:txBody>
      </p:sp>
      <p:sp>
        <p:nvSpPr>
          <p:cNvPr id="3" name="Subtitle 2"/>
          <p:cNvSpPr>
            <a:spLocks noGrp="1"/>
          </p:cNvSpPr>
          <p:nvPr>
            <p:ph type="subTitle" idx="1"/>
          </p:nvPr>
        </p:nvSpPr>
        <p:spPr/>
        <p:txBody>
          <a:bodyPr>
            <a:normAutofit lnSpcReduction="10000"/>
          </a:bodyPr>
          <a:lstStyle/>
          <a:p>
            <a:pPr algn="ctr"/>
            <a:r>
              <a:rPr lang="en-US" dirty="0" smtClean="0"/>
              <a:t>K.P.I. </a:t>
            </a:r>
            <a:r>
              <a:rPr lang="en-US" dirty="0" err="1" smtClean="0"/>
              <a:t>Shenesh</a:t>
            </a:r>
            <a:r>
              <a:rPr lang="en-US" dirty="0" smtClean="0"/>
              <a:t> </a:t>
            </a:r>
            <a:r>
              <a:rPr lang="en-US" dirty="0" err="1" smtClean="0"/>
              <a:t>Perera</a:t>
            </a:r>
            <a:endParaRPr lang="en-US" dirty="0" smtClean="0"/>
          </a:p>
          <a:p>
            <a:pPr algn="ctr"/>
            <a:r>
              <a:rPr lang="en-US" dirty="0" smtClean="0"/>
              <a:t>IDM-</a:t>
            </a:r>
            <a:r>
              <a:rPr lang="en-US" dirty="0" err="1" smtClean="0"/>
              <a:t>Negombo</a:t>
            </a:r>
            <a:endParaRPr lang="en-US" dirty="0"/>
          </a:p>
          <a:p>
            <a:pPr algn="ctr"/>
            <a:r>
              <a:rPr lang="en-US" dirty="0" smtClean="0"/>
              <a:t>System Analysis &amp; Design</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1905000"/>
            <a:ext cx="10744199" cy="2667000"/>
          </a:xfrm>
        </p:spPr>
        <p:txBody>
          <a:bodyPr/>
          <a:lstStyle/>
          <a:p>
            <a:pPr algn="ctr"/>
            <a:r>
              <a:rPr lang="en-US" dirty="0" smtClean="0"/>
              <a:t>Justification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514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274638"/>
            <a:ext cx="10744200" cy="1020762"/>
          </a:xfrm>
        </p:spPr>
        <p:txBody>
          <a:bodyPr>
            <a:normAutofit/>
          </a:bodyPr>
          <a:lstStyle/>
          <a:p>
            <a:pPr lvl="1"/>
            <a:r>
              <a:rPr lang="en-US" sz="2800" dirty="0" smtClean="0">
                <a:solidFill>
                  <a:schemeClr val="tx1"/>
                </a:solidFill>
                <a:latin typeface="+mj-lt"/>
              </a:rPr>
              <a:t>Why I chose qualitative analysis and why it is more suited for situations like this?</a:t>
            </a:r>
            <a:endParaRPr lang="en-US" sz="2800" dirty="0" smtClean="0">
              <a:solidFill>
                <a:schemeClr val="tx1"/>
              </a:solidFill>
              <a:latin typeface="+mj-lt"/>
            </a:endParaRPr>
          </a:p>
        </p:txBody>
      </p:sp>
      <p:sp>
        <p:nvSpPr>
          <p:cNvPr id="14" name="Content Placeholder 13"/>
          <p:cNvSpPr>
            <a:spLocks noGrp="1"/>
          </p:cNvSpPr>
          <p:nvPr>
            <p:ph idx="1"/>
          </p:nvPr>
        </p:nvSpPr>
        <p:spPr>
          <a:xfrm>
            <a:off x="1522414" y="1922417"/>
            <a:ext cx="9144000" cy="4267200"/>
          </a:xfrm>
        </p:spPr>
        <p:txBody>
          <a:bodyPr/>
          <a:lstStyle/>
          <a:p>
            <a:r>
              <a:rPr lang="en-US" dirty="0" smtClean="0"/>
              <a:t>The situation that is being faced by IFR Belts can not be gauged or measured numerically.</a:t>
            </a:r>
          </a:p>
          <a:p>
            <a:r>
              <a:rPr lang="en-US" dirty="0" smtClean="0"/>
              <a:t>The problem at hand is not because IFR Belts can not provide quality products but that they don’t provide it on time.</a:t>
            </a:r>
          </a:p>
          <a:p>
            <a:r>
              <a:rPr lang="en-US" dirty="0" smtClean="0"/>
              <a:t>Quantitative analysis is more suited to analysts that do are working alone during the analysis process, and I am working alone in this project about IFR Belts</a:t>
            </a:r>
          </a:p>
          <a:p>
            <a:r>
              <a:rPr lang="en-US" dirty="0" smtClean="0"/>
              <a:t>Understanding the solution to the problem can not be done through identifying patterns of numerical situations or aspects that are statistically established.</a:t>
            </a:r>
          </a:p>
        </p:txBody>
      </p:sp>
    </p:spTree>
    <p:extLst>
      <p:ext uri="{BB962C8B-B14F-4D97-AF65-F5344CB8AC3E}">
        <p14:creationId xmlns:p14="http://schemas.microsoft.com/office/powerpoint/2010/main" val="209425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274638"/>
            <a:ext cx="10744200" cy="1020762"/>
          </a:xfrm>
        </p:spPr>
        <p:txBody>
          <a:bodyPr>
            <a:normAutofit/>
          </a:bodyPr>
          <a:lstStyle/>
          <a:p>
            <a:pPr lvl="1"/>
            <a:r>
              <a:rPr lang="en-US" sz="2800" dirty="0" smtClean="0">
                <a:solidFill>
                  <a:schemeClr val="tx1"/>
                </a:solidFill>
                <a:latin typeface="+mj-lt"/>
              </a:rPr>
              <a:t>Why is quantitative analysis less suited for situations like this?</a:t>
            </a:r>
            <a:endParaRPr lang="en-US" sz="2800" dirty="0" smtClean="0">
              <a:solidFill>
                <a:schemeClr val="tx1"/>
              </a:solidFill>
              <a:latin typeface="+mj-lt"/>
            </a:endParaRPr>
          </a:p>
        </p:txBody>
      </p:sp>
      <p:sp>
        <p:nvSpPr>
          <p:cNvPr id="14" name="Content Placeholder 13"/>
          <p:cNvSpPr>
            <a:spLocks noGrp="1"/>
          </p:cNvSpPr>
          <p:nvPr>
            <p:ph idx="1"/>
          </p:nvPr>
        </p:nvSpPr>
        <p:spPr>
          <a:xfrm>
            <a:off x="1522414" y="1922417"/>
            <a:ext cx="9144000" cy="4267200"/>
          </a:xfrm>
        </p:spPr>
        <p:txBody>
          <a:bodyPr/>
          <a:lstStyle/>
          <a:p>
            <a:r>
              <a:rPr lang="en-US" dirty="0" smtClean="0"/>
              <a:t>Quantitative analysis can be performed by analysts that have quite the formidable knowledge of statistics and I am not one of them.</a:t>
            </a:r>
          </a:p>
          <a:p>
            <a:r>
              <a:rPr lang="en-US" dirty="0" smtClean="0"/>
              <a:t>Quantitative analysis are more error prone because </a:t>
            </a:r>
            <a:r>
              <a:rPr lang="en-US" dirty="0" err="1" smtClean="0"/>
              <a:t>uncertainities</a:t>
            </a:r>
            <a:r>
              <a:rPr lang="en-US" dirty="0" smtClean="0"/>
              <a:t> exist within the assumptions of mathematical modals themselves.</a:t>
            </a:r>
          </a:p>
          <a:p>
            <a:r>
              <a:rPr lang="en-US" dirty="0" smtClean="0"/>
              <a:t>To receive a result that can confidently provide a reasonable outlook requires a very large set of numerical data.</a:t>
            </a:r>
          </a:p>
          <a:p>
            <a:r>
              <a:rPr lang="en-US" dirty="0" smtClean="0"/>
              <a:t>Quantitative analysis in a situation like this tends to take longer periods of time and more resources which may go beyond the budget that is set for the analysis stage.</a:t>
            </a:r>
          </a:p>
        </p:txBody>
      </p:sp>
    </p:spTree>
    <p:extLst>
      <p:ext uri="{BB962C8B-B14F-4D97-AF65-F5344CB8AC3E}">
        <p14:creationId xmlns:p14="http://schemas.microsoft.com/office/powerpoint/2010/main" val="258995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274638"/>
            <a:ext cx="10744200" cy="1020762"/>
          </a:xfrm>
        </p:spPr>
        <p:txBody>
          <a:bodyPr>
            <a:normAutofit/>
          </a:bodyPr>
          <a:lstStyle/>
          <a:p>
            <a:pPr lvl="1"/>
            <a:r>
              <a:rPr lang="en-US" sz="2800" dirty="0" smtClean="0">
                <a:solidFill>
                  <a:schemeClr val="tx1"/>
                </a:solidFill>
                <a:latin typeface="+mj-lt"/>
              </a:rPr>
              <a:t>Why is quantitative analysis less suited for situations like this?</a:t>
            </a:r>
            <a:endParaRPr lang="en-US" sz="2800" dirty="0" smtClean="0">
              <a:solidFill>
                <a:schemeClr val="tx1"/>
              </a:solidFill>
              <a:latin typeface="+mj-lt"/>
            </a:endParaRPr>
          </a:p>
        </p:txBody>
      </p:sp>
      <p:sp>
        <p:nvSpPr>
          <p:cNvPr id="14" name="Content Placeholder 13"/>
          <p:cNvSpPr>
            <a:spLocks noGrp="1"/>
          </p:cNvSpPr>
          <p:nvPr>
            <p:ph idx="1"/>
          </p:nvPr>
        </p:nvSpPr>
        <p:spPr>
          <a:xfrm>
            <a:off x="1522414" y="1922416"/>
            <a:ext cx="9144000" cy="4630783"/>
          </a:xfrm>
        </p:spPr>
        <p:txBody>
          <a:bodyPr>
            <a:normAutofit/>
          </a:bodyPr>
          <a:lstStyle/>
          <a:p>
            <a:r>
              <a:rPr lang="en-US" dirty="0" smtClean="0"/>
              <a:t>Quantitative analysis can be performed by analysts that have quite the formidable knowledge of statistics and I am not one of them.</a:t>
            </a:r>
          </a:p>
          <a:p>
            <a:r>
              <a:rPr lang="en-US" dirty="0" smtClean="0"/>
              <a:t>Quantitative analysis are more error prone because </a:t>
            </a:r>
            <a:r>
              <a:rPr lang="en-US" dirty="0" err="1" smtClean="0"/>
              <a:t>uncertainities</a:t>
            </a:r>
            <a:r>
              <a:rPr lang="en-US" dirty="0" smtClean="0"/>
              <a:t> exist within the assumptions of mathematical modals themselves, errors will lead to even more time delays in IFR Belts.</a:t>
            </a:r>
          </a:p>
          <a:p>
            <a:r>
              <a:rPr lang="en-US" dirty="0" smtClean="0"/>
              <a:t>To receive a result that can confidently provide a reasonable outlook requires a very large set of numerical data, which IFR Belts lack.</a:t>
            </a:r>
          </a:p>
          <a:p>
            <a:r>
              <a:rPr lang="en-US" dirty="0" smtClean="0"/>
              <a:t>Quantitative analysis in a situation like this tends to take longer periods of time and more resources which may go beyond the budget that is set for the analysis stage, IFR Belts expect a solution fast and time is not our ally.</a:t>
            </a:r>
          </a:p>
        </p:txBody>
      </p:sp>
    </p:spTree>
    <p:extLst>
      <p:ext uri="{BB962C8B-B14F-4D97-AF65-F5344CB8AC3E}">
        <p14:creationId xmlns:p14="http://schemas.microsoft.com/office/powerpoint/2010/main" val="392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274638"/>
            <a:ext cx="11658600" cy="1020762"/>
          </a:xfrm>
        </p:spPr>
        <p:txBody>
          <a:bodyPr/>
          <a:lstStyle/>
          <a:p>
            <a:r>
              <a:rPr lang="en-US" dirty="0" smtClean="0"/>
              <a:t>Differences between quantitative and qualitative analysis</a:t>
            </a:r>
            <a:endParaRPr lang="en-US" dirty="0"/>
          </a:p>
        </p:txBody>
      </p:sp>
      <p:sp>
        <p:nvSpPr>
          <p:cNvPr id="4" name="Text Placeholder 3"/>
          <p:cNvSpPr>
            <a:spLocks noGrp="1"/>
          </p:cNvSpPr>
          <p:nvPr>
            <p:ph type="body" sz="half" idx="2"/>
          </p:nvPr>
        </p:nvSpPr>
        <p:spPr>
          <a:xfrm>
            <a:off x="7999412" y="5329136"/>
            <a:ext cx="3581400" cy="609600"/>
          </a:xfrm>
        </p:spPr>
        <p:txBody>
          <a:bodyPr/>
          <a:lstStyle/>
          <a:p>
            <a:r>
              <a:rPr lang="en-US" dirty="0" smtClean="0"/>
              <a:t>Figure 1.0, differencebetween.net, 23/07/2018, </a:t>
            </a:r>
            <a:r>
              <a:rPr lang="en-US" dirty="0" err="1" smtClean="0"/>
              <a:t>Lusi</a:t>
            </a:r>
            <a:r>
              <a:rPr lang="en-US" dirty="0" smtClean="0"/>
              <a:t> </a:t>
            </a:r>
            <a:r>
              <a:rPr lang="en-US" dirty="0" err="1" smtClean="0"/>
              <a:t>Madisha</a:t>
            </a:r>
            <a:endParaRPr lang="en-US" dirty="0"/>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t="17500" b="17500"/>
          <a:stretch>
            <a:fillRect/>
          </a:stretch>
        </p:blipFill>
        <p:spPr>
          <a:xfrm>
            <a:off x="1746250" y="1884363"/>
            <a:ext cx="5643563" cy="4059237"/>
          </a:xfrm>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t>The End </a:t>
            </a:r>
            <a:endParaRPr lang="en-US" sz="4400" b="1" dirty="0"/>
          </a:p>
        </p:txBody>
      </p:sp>
      <p:sp>
        <p:nvSpPr>
          <p:cNvPr id="5" name="Content Placeholder 4"/>
          <p:cNvSpPr>
            <a:spLocks noGrp="1"/>
          </p:cNvSpPr>
          <p:nvPr>
            <p:ph sz="half" idx="1"/>
          </p:nvPr>
        </p:nvSpPr>
        <p:spPr>
          <a:xfrm>
            <a:off x="1293812" y="1905000"/>
            <a:ext cx="10058399" cy="4267200"/>
          </a:xfrm>
        </p:spPr>
        <p:txBody>
          <a:bodyPr/>
          <a:lstStyle/>
          <a:p>
            <a:pPr marL="0" indent="0" algn="ctr">
              <a:buNone/>
            </a:pPr>
            <a:r>
              <a:rPr lang="en-US" dirty="0" smtClean="0"/>
              <a:t>Analysis Methodologies and justification</a:t>
            </a:r>
          </a:p>
          <a:p>
            <a:pPr marL="0" indent="0" algn="ctr">
              <a:buNone/>
            </a:pPr>
            <a:r>
              <a:rPr lang="en-US" dirty="0" smtClean="0"/>
              <a:t>System Analysis &amp; Design</a:t>
            </a:r>
          </a:p>
          <a:p>
            <a:pPr marL="0" indent="0" algn="ctr">
              <a:buNone/>
            </a:pPr>
            <a:r>
              <a:rPr lang="en-US" dirty="0" smtClean="0"/>
              <a:t>IDM-</a:t>
            </a:r>
            <a:r>
              <a:rPr lang="en-US" dirty="0" err="1" smtClean="0"/>
              <a:t>Negombo</a:t>
            </a:r>
            <a:endParaRPr lang="en-US" dirty="0" smtClean="0"/>
          </a:p>
          <a:p>
            <a:pPr marL="0" indent="0" algn="ctr">
              <a:buNone/>
            </a:pPr>
            <a:r>
              <a:rPr lang="en-US" dirty="0" smtClean="0"/>
              <a:t>K.P.I. </a:t>
            </a:r>
            <a:r>
              <a:rPr lang="en-US" dirty="0" err="1" smtClean="0"/>
              <a:t>Shenesh</a:t>
            </a:r>
            <a:r>
              <a:rPr lang="en-US" dirty="0" smtClean="0"/>
              <a:t> </a:t>
            </a:r>
            <a:r>
              <a:rPr lang="en-US" dirty="0" err="1" smtClean="0"/>
              <a:t>Perera</a:t>
            </a:r>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a:t>
            </a:r>
            <a:endParaRPr lang="en-US" dirty="0"/>
          </a:p>
        </p:txBody>
      </p:sp>
      <p:sp>
        <p:nvSpPr>
          <p:cNvPr id="14" name="Content Placeholder 13"/>
          <p:cNvSpPr>
            <a:spLocks noGrp="1"/>
          </p:cNvSpPr>
          <p:nvPr>
            <p:ph idx="1"/>
          </p:nvPr>
        </p:nvSpPr>
        <p:spPr>
          <a:xfrm>
            <a:off x="1522414" y="1922416"/>
            <a:ext cx="9144000" cy="4859383"/>
          </a:xfrm>
        </p:spPr>
        <p:txBody>
          <a:bodyPr>
            <a:normAutofit/>
          </a:bodyPr>
          <a:lstStyle/>
          <a:p>
            <a:r>
              <a:rPr lang="en-US" dirty="0" smtClean="0"/>
              <a:t>What is analysis?</a:t>
            </a:r>
          </a:p>
          <a:p>
            <a:r>
              <a:rPr lang="en-US" dirty="0" smtClean="0"/>
              <a:t>Performing Qualitative analysis</a:t>
            </a:r>
          </a:p>
          <a:p>
            <a:pPr lvl="1"/>
            <a:r>
              <a:rPr lang="en-US" dirty="0" smtClean="0"/>
              <a:t>Data Validation</a:t>
            </a:r>
          </a:p>
          <a:p>
            <a:pPr lvl="1"/>
            <a:r>
              <a:rPr lang="en-US" dirty="0" smtClean="0"/>
              <a:t>Data editing &amp; Coding</a:t>
            </a:r>
            <a:endParaRPr lang="en-US" dirty="0"/>
          </a:p>
          <a:p>
            <a:r>
              <a:rPr lang="en-US" dirty="0" smtClean="0"/>
              <a:t>Performing Qualitative analysis</a:t>
            </a:r>
          </a:p>
          <a:p>
            <a:pPr lvl="1"/>
            <a:r>
              <a:rPr lang="en-US" dirty="0" smtClean="0"/>
              <a:t>Descriptive statistics</a:t>
            </a:r>
          </a:p>
          <a:p>
            <a:pPr lvl="1"/>
            <a:r>
              <a:rPr lang="en-US" dirty="0" smtClean="0"/>
              <a:t>Inferential analysis</a:t>
            </a:r>
          </a:p>
          <a:p>
            <a:r>
              <a:rPr lang="en-US" dirty="0" smtClean="0"/>
              <a:t>Justification</a:t>
            </a:r>
          </a:p>
          <a:p>
            <a:pPr lvl="1"/>
            <a:r>
              <a:rPr lang="en-US" dirty="0"/>
              <a:t>Why I chose qualitative analysis and why it is more suited for situations like this</a:t>
            </a:r>
            <a:r>
              <a:rPr lang="en-US" dirty="0" smtClean="0"/>
              <a:t>?</a:t>
            </a:r>
          </a:p>
          <a:p>
            <a:pPr lvl="1"/>
            <a:r>
              <a:rPr lang="en-US" dirty="0" smtClean="0"/>
              <a:t>Why is quantitative analysis less suited for situations like this?</a:t>
            </a:r>
          </a:p>
          <a:p>
            <a:pPr lvl="1"/>
            <a:r>
              <a:rPr lang="en-US" dirty="0" smtClean="0"/>
              <a:t>Differences between quantitative and qualitative analysis</a:t>
            </a:r>
          </a:p>
        </p:txBody>
      </p:sp>
    </p:spTree>
    <p:extLst>
      <p:ext uri="{BB962C8B-B14F-4D97-AF65-F5344CB8AC3E}">
        <p14:creationId xmlns:p14="http://schemas.microsoft.com/office/powerpoint/2010/main" val="152866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is analysis?</a:t>
            </a:r>
            <a:endParaRPr lang="en-US" dirty="0"/>
          </a:p>
        </p:txBody>
      </p:sp>
      <p:sp>
        <p:nvSpPr>
          <p:cNvPr id="14" name="Content Placeholder 13"/>
          <p:cNvSpPr>
            <a:spLocks noGrp="1"/>
          </p:cNvSpPr>
          <p:nvPr>
            <p:ph idx="1"/>
          </p:nvPr>
        </p:nvSpPr>
        <p:spPr>
          <a:xfrm>
            <a:off x="1522414" y="1922417"/>
            <a:ext cx="9144000" cy="4267200"/>
          </a:xfrm>
        </p:spPr>
        <p:txBody>
          <a:bodyPr/>
          <a:lstStyle/>
          <a:p>
            <a:pPr>
              <a:buFont typeface="Courier New" panose="02070309020205020404" pitchFamily="49" charset="0"/>
              <a:buChar char="o"/>
            </a:pPr>
            <a:r>
              <a:rPr lang="en-US" dirty="0" smtClean="0"/>
              <a:t>Analysis is the simple understanding of some component, factor or system through observations and data collection.</a:t>
            </a:r>
          </a:p>
          <a:p>
            <a:pPr>
              <a:buFont typeface="Courier New" panose="02070309020205020404" pitchFamily="49" charset="0"/>
              <a:buChar char="o"/>
            </a:pPr>
            <a:r>
              <a:rPr lang="en-US" dirty="0" smtClean="0"/>
              <a:t>Analysis is a branch of statistical mathematics.</a:t>
            </a:r>
            <a:endParaRPr lang="en-US" dirty="0" smtClean="0"/>
          </a:p>
          <a:p>
            <a:pPr>
              <a:buFont typeface="Courier New" panose="02070309020205020404" pitchFamily="49" charset="0"/>
              <a:buChar char="o"/>
            </a:pPr>
            <a:r>
              <a:rPr lang="en-US" dirty="0" smtClean="0"/>
              <a:t>There are 2 types of analysis: Quantitative and Qualitative.</a:t>
            </a:r>
          </a:p>
          <a:p>
            <a:pPr>
              <a:buFont typeface="Courier New" panose="02070309020205020404" pitchFamily="49" charset="0"/>
              <a:buChar char="o"/>
            </a:pPr>
            <a:r>
              <a:rPr lang="en-US" dirty="0" smtClean="0"/>
              <a:t>Qualitative analysis </a:t>
            </a:r>
            <a:r>
              <a:rPr lang="en-US" dirty="0" smtClean="0"/>
              <a:t>revolves around the accuracy, relevance, patterns, meanings and how up to date the information is.</a:t>
            </a:r>
          </a:p>
          <a:p>
            <a:pPr>
              <a:buFont typeface="Courier New" panose="02070309020205020404" pitchFamily="49" charset="0"/>
              <a:buChar char="o"/>
            </a:pPr>
            <a:r>
              <a:rPr lang="en-US" dirty="0" smtClean="0"/>
              <a:t>Quantitative analysis revolves around figures, likelihoods, and generally numerical gauging.</a:t>
            </a:r>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1905000"/>
            <a:ext cx="10744199" cy="2667000"/>
          </a:xfrm>
        </p:spPr>
        <p:txBody>
          <a:bodyPr/>
          <a:lstStyle/>
          <a:p>
            <a:r>
              <a:rPr lang="en-US" dirty="0" smtClean="0"/>
              <a:t>Performing </a:t>
            </a:r>
            <a:r>
              <a:rPr lang="en-US" dirty="0" err="1" smtClean="0"/>
              <a:t>Quanlitative</a:t>
            </a:r>
            <a:r>
              <a:rPr lang="en-US" dirty="0" smtClean="0"/>
              <a:t> analysis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Data Validation</a:t>
            </a:r>
            <a:endParaRPr lang="en-US" dirty="0"/>
          </a:p>
        </p:txBody>
      </p:sp>
      <p:sp>
        <p:nvSpPr>
          <p:cNvPr id="14" name="Content Placeholder 13"/>
          <p:cNvSpPr>
            <a:spLocks noGrp="1"/>
          </p:cNvSpPr>
          <p:nvPr>
            <p:ph idx="1"/>
          </p:nvPr>
        </p:nvSpPr>
        <p:spPr>
          <a:xfrm>
            <a:off x="1522414" y="1922417"/>
            <a:ext cx="9144000" cy="4267200"/>
          </a:xfrm>
        </p:spPr>
        <p:txBody>
          <a:bodyPr/>
          <a:lstStyle/>
          <a:p>
            <a:r>
              <a:rPr lang="en-US" dirty="0" smtClean="0"/>
              <a:t>Primary focus is to check whether data collection was done properly.</a:t>
            </a:r>
          </a:p>
          <a:p>
            <a:r>
              <a:rPr lang="en-US" dirty="0" smtClean="0"/>
              <a:t>Four main aspects are checked, which are:</a:t>
            </a:r>
          </a:p>
          <a:p>
            <a:r>
              <a:rPr lang="en-US" dirty="0" smtClean="0"/>
              <a:t>Fraud – To identify whether or not data is fake</a:t>
            </a:r>
          </a:p>
          <a:p>
            <a:r>
              <a:rPr lang="en-US" dirty="0" smtClean="0"/>
              <a:t>Screening – To check if the collection has been performed per set standards</a:t>
            </a:r>
          </a:p>
          <a:p>
            <a:r>
              <a:rPr lang="en-US" dirty="0" smtClean="0"/>
              <a:t>Procedure – To check if the collection followed as planned </a:t>
            </a:r>
          </a:p>
          <a:p>
            <a:r>
              <a:rPr lang="en-US" dirty="0" smtClean="0"/>
              <a:t>Completeness – To check if the collection has gathered information about all fields than just few</a:t>
            </a:r>
          </a:p>
        </p:txBody>
      </p:sp>
    </p:spTree>
    <p:extLst>
      <p:ext uri="{BB962C8B-B14F-4D97-AF65-F5344CB8AC3E}">
        <p14:creationId xmlns:p14="http://schemas.microsoft.com/office/powerpoint/2010/main" val="379110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Data Editing &amp; Coding</a:t>
            </a:r>
            <a:endParaRPr lang="en-US" dirty="0"/>
          </a:p>
        </p:txBody>
      </p:sp>
      <p:sp>
        <p:nvSpPr>
          <p:cNvPr id="14" name="Content Placeholder 13"/>
          <p:cNvSpPr>
            <a:spLocks noGrp="1"/>
          </p:cNvSpPr>
          <p:nvPr>
            <p:ph idx="1"/>
          </p:nvPr>
        </p:nvSpPr>
        <p:spPr>
          <a:xfrm>
            <a:off x="1522414" y="1922417"/>
            <a:ext cx="9144000" cy="4267200"/>
          </a:xfrm>
        </p:spPr>
        <p:txBody>
          <a:bodyPr/>
          <a:lstStyle/>
          <a:p>
            <a:r>
              <a:rPr lang="en-US" dirty="0" smtClean="0"/>
              <a:t>Large datasets tend to have </a:t>
            </a:r>
            <a:r>
              <a:rPr lang="en-US" dirty="0" err="1" smtClean="0"/>
              <a:t>errrors</a:t>
            </a:r>
            <a:r>
              <a:rPr lang="en-US" dirty="0" smtClean="0"/>
              <a:t>, so the errors must be edited and then data must be coded appropriately.</a:t>
            </a:r>
          </a:p>
          <a:p>
            <a:r>
              <a:rPr lang="en-US" dirty="0" smtClean="0"/>
              <a:t>Editing is done to eliminate errors from the collected data, where data could be missing or improperly matched</a:t>
            </a:r>
          </a:p>
          <a:p>
            <a:r>
              <a:rPr lang="en-US" dirty="0" smtClean="0"/>
              <a:t>Coding is the most important</a:t>
            </a:r>
          </a:p>
          <a:p>
            <a:r>
              <a:rPr lang="en-US" dirty="0" smtClean="0"/>
              <a:t>Coding is done to group like data and assign them to the goal the analysis was performed in order to understand the system</a:t>
            </a:r>
          </a:p>
        </p:txBody>
      </p:sp>
    </p:spTree>
    <p:extLst>
      <p:ext uri="{BB962C8B-B14F-4D97-AF65-F5344CB8AC3E}">
        <p14:creationId xmlns:p14="http://schemas.microsoft.com/office/powerpoint/2010/main" val="326687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1905000"/>
            <a:ext cx="10744199" cy="2667000"/>
          </a:xfrm>
        </p:spPr>
        <p:txBody>
          <a:bodyPr/>
          <a:lstStyle/>
          <a:p>
            <a:r>
              <a:rPr lang="en-US" dirty="0" smtClean="0"/>
              <a:t>Performing Quantitative analysis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800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Using descriptive statistics</a:t>
            </a:r>
            <a:endParaRPr lang="en-US" dirty="0"/>
          </a:p>
        </p:txBody>
      </p:sp>
      <p:sp>
        <p:nvSpPr>
          <p:cNvPr id="14" name="Content Placeholder 13"/>
          <p:cNvSpPr>
            <a:spLocks noGrp="1"/>
          </p:cNvSpPr>
          <p:nvPr>
            <p:ph idx="1"/>
          </p:nvPr>
        </p:nvSpPr>
        <p:spPr>
          <a:xfrm>
            <a:off x="1522414" y="1922417"/>
            <a:ext cx="9144000" cy="4267200"/>
          </a:xfrm>
        </p:spPr>
        <p:txBody>
          <a:bodyPr/>
          <a:lstStyle/>
          <a:p>
            <a:r>
              <a:rPr lang="en-US" dirty="0" smtClean="0"/>
              <a:t>This helps analysts to find patterns in data and summarize them appropriately.</a:t>
            </a:r>
          </a:p>
          <a:p>
            <a:r>
              <a:rPr lang="en-US" dirty="0" smtClean="0"/>
              <a:t>It uses simple statistics based mathematics like:</a:t>
            </a:r>
          </a:p>
          <a:p>
            <a:r>
              <a:rPr lang="en-US" dirty="0" smtClean="0"/>
              <a:t>Finding mean – an average over a set of values</a:t>
            </a:r>
          </a:p>
          <a:p>
            <a:r>
              <a:rPr lang="en-US" dirty="0" smtClean="0"/>
              <a:t>Finding median – the midpoint of a set of values</a:t>
            </a:r>
          </a:p>
          <a:p>
            <a:r>
              <a:rPr lang="en-US" dirty="0" smtClean="0"/>
              <a:t>Finding mode – the most common value in a set of values</a:t>
            </a:r>
          </a:p>
          <a:p>
            <a:r>
              <a:rPr lang="en-US" dirty="0" smtClean="0"/>
              <a:t>Finding frequency – the occurrence of each value in a set of values</a:t>
            </a:r>
          </a:p>
        </p:txBody>
      </p:sp>
    </p:spTree>
    <p:extLst>
      <p:ext uri="{BB962C8B-B14F-4D97-AF65-F5344CB8AC3E}">
        <p14:creationId xmlns:p14="http://schemas.microsoft.com/office/powerpoint/2010/main" val="2764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Using inferential analysis </a:t>
            </a:r>
            <a:endParaRPr lang="en-US" dirty="0"/>
          </a:p>
        </p:txBody>
      </p:sp>
      <p:sp>
        <p:nvSpPr>
          <p:cNvPr id="14" name="Content Placeholder 13"/>
          <p:cNvSpPr>
            <a:spLocks noGrp="1"/>
          </p:cNvSpPr>
          <p:nvPr>
            <p:ph idx="1"/>
          </p:nvPr>
        </p:nvSpPr>
        <p:spPr>
          <a:xfrm>
            <a:off x="1522414" y="1922417"/>
            <a:ext cx="9144000" cy="4267200"/>
          </a:xfrm>
        </p:spPr>
        <p:txBody>
          <a:bodyPr/>
          <a:lstStyle/>
          <a:p>
            <a:r>
              <a:rPr lang="en-US" dirty="0" smtClean="0"/>
              <a:t>Inferential analysis is also a type of statistical mathematics.</a:t>
            </a:r>
          </a:p>
          <a:p>
            <a:r>
              <a:rPr lang="en-US" dirty="0" smtClean="0"/>
              <a:t>It is much more complex than descriptive statistics such as:</a:t>
            </a:r>
          </a:p>
          <a:p>
            <a:r>
              <a:rPr lang="en-US" dirty="0" smtClean="0"/>
              <a:t>Finding correlation – to describe the relationship between 2 or more variables</a:t>
            </a:r>
          </a:p>
          <a:p>
            <a:r>
              <a:rPr lang="en-US" dirty="0" smtClean="0"/>
              <a:t>Finding regression – to find relationships between 2 or more variables</a:t>
            </a:r>
          </a:p>
          <a:p>
            <a:r>
              <a:rPr lang="en-US" dirty="0" smtClean="0"/>
              <a:t>Finding variance – to understand the degree of change of each value in a set of values</a:t>
            </a:r>
          </a:p>
        </p:txBody>
      </p:sp>
    </p:spTree>
    <p:extLst>
      <p:ext uri="{BB962C8B-B14F-4D97-AF65-F5344CB8AC3E}">
        <p14:creationId xmlns:p14="http://schemas.microsoft.com/office/powerpoint/2010/main" val="19212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4CB80-51E5-47C8-B45D-3834AA25DD5F}">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85DBF61-A50A-4EA0-945F-5445B174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41CC889-B55A-4246-8D72-AEC912BCD2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TotalTime>
  <Words>2096</Words>
  <Application>Microsoft Office PowerPoint</Application>
  <PresentationFormat>Custom</PresentationFormat>
  <Paragraphs>128</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Corbel</vt:lpstr>
      <vt:lpstr>Courier New</vt:lpstr>
      <vt:lpstr>Chalkboard 16x9</vt:lpstr>
      <vt:lpstr>Analysis Methodologies</vt:lpstr>
      <vt:lpstr>Content</vt:lpstr>
      <vt:lpstr>What is analysis?</vt:lpstr>
      <vt:lpstr>Performing Quanlitative analysis</vt:lpstr>
      <vt:lpstr>Data Validation</vt:lpstr>
      <vt:lpstr>Data Editing &amp; Coding</vt:lpstr>
      <vt:lpstr>Performing Quantitative analysis</vt:lpstr>
      <vt:lpstr>Using descriptive statistics</vt:lpstr>
      <vt:lpstr>Using inferential analysis </vt:lpstr>
      <vt:lpstr>Justification</vt:lpstr>
      <vt:lpstr>Why I chose qualitative analysis and why it is more suited for situations like this?</vt:lpstr>
      <vt:lpstr>Why is quantitative analysis less suited for situations like this?</vt:lpstr>
      <vt:lpstr>Why is quantitative analysis less suited for situations like this?</vt:lpstr>
      <vt:lpstr>Differences between quantitative and qualitative analysis</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Summer</dc:creator>
  <cp:lastModifiedBy>Ryft</cp:lastModifiedBy>
  <cp:revision>10</cp:revision>
  <dcterms:created xsi:type="dcterms:W3CDTF">2013-04-05T19:59:21Z</dcterms:created>
  <dcterms:modified xsi:type="dcterms:W3CDTF">2019-06-18T10:42:43Z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sMyDocuments">
    <vt:bool>true</vt:bool>
  </property>
</Properties>
</file>