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1"/>
  </p:notesMasterIdLst>
  <p:handoutMasterIdLst>
    <p:handoutMasterId r:id="rId22"/>
  </p:handoutMasterIdLst>
  <p:sldIdLst>
    <p:sldId id="256"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69" r:id="rId20"/>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1678" autoAdjust="0"/>
  </p:normalViewPr>
  <p:slideViewPr>
    <p:cSldViewPr snapToGrid="0">
      <p:cViewPr varScale="1">
        <p:scale>
          <a:sx n="80" d="100"/>
          <a:sy n="80" d="100"/>
        </p:scale>
        <p:origin x="782" y="77"/>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C5E85B-3E84-4337-A9B3-EFACB1A79D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DBB2C2E-3946-4164-BF4C-30CF639DE6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F73015-4A18-4EE1-BC0D-FC49B6688016}" type="datetime1">
              <a:rPr lang="en-GB" smtClean="0"/>
              <a:t>25/06/2019</a:t>
            </a:fld>
            <a:endParaRPr lang="en-GB"/>
          </a:p>
        </p:txBody>
      </p:sp>
      <p:sp>
        <p:nvSpPr>
          <p:cNvPr id="4" name="Footer Placeholder 3">
            <a:extLst>
              <a:ext uri="{FF2B5EF4-FFF2-40B4-BE49-F238E27FC236}">
                <a16:creationId xmlns:a16="http://schemas.microsoft.com/office/drawing/2014/main" id="{8124D378-4774-4878-AE88-8114CF79FC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E44CBC9-217D-4732-BDE4-4F82714B5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086A2F-B72D-4399-8708-7FF0F2F009D7}" type="slidenum">
              <a:rPr lang="en-GB" smtClean="0"/>
              <a:t>‹#›</a:t>
            </a:fld>
            <a:endParaRPr lang="en-GB"/>
          </a:p>
        </p:txBody>
      </p:sp>
    </p:spTree>
    <p:extLst>
      <p:ext uri="{BB962C8B-B14F-4D97-AF65-F5344CB8AC3E}">
        <p14:creationId xmlns:p14="http://schemas.microsoft.com/office/powerpoint/2010/main" val="40462186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696235B-120F-4163-859F-FB5B515DCDB9}" type="datetime1">
              <a:rPr lang="en-GB" noProof="0" smtClean="0"/>
              <a:t>25/06/2019</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D79418-37EB-4378-AD22-89DBB000B0DA}" type="slidenum">
              <a:rPr lang="en-GB" noProof="0" smtClean="0"/>
              <a:t>‹#›</a:t>
            </a:fld>
            <a:endParaRPr lang="en-GB" noProof="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a:t>
            </a:fld>
            <a:endParaRPr lang="en-GB"/>
          </a:p>
        </p:txBody>
      </p:sp>
    </p:spTree>
    <p:extLst>
      <p:ext uri="{BB962C8B-B14F-4D97-AF65-F5344CB8AC3E}">
        <p14:creationId xmlns:p14="http://schemas.microsoft.com/office/powerpoint/2010/main" val="3041543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a:r>
              <a:rPr lang="en-US" sz="1200" b="1" kern="1200" dirty="0" smtClean="0">
                <a:solidFill>
                  <a:schemeClr val="tx1"/>
                </a:solidFill>
                <a:effectLst/>
                <a:latin typeface="+mn-lt"/>
                <a:ea typeface="+mn-ea"/>
                <a:cs typeface="+mn-cs"/>
              </a:rPr>
              <a:t>Visualization through rough sketches</a:t>
            </a:r>
            <a:r>
              <a:rPr lang="en-US" sz="1200" kern="1200" dirty="0" smtClean="0">
                <a:solidFill>
                  <a:schemeClr val="tx1"/>
                </a:solidFill>
                <a:effectLst/>
                <a:latin typeface="+mn-lt"/>
                <a:ea typeface="+mn-ea"/>
                <a:cs typeface="+mn-cs"/>
              </a:rPr>
              <a:t> - by doing so you will try to visually describe every component of the backend, how data flows, how each component of the backend interacts with each other and how the backend architecture must be implemented.</a:t>
            </a:r>
          </a:p>
          <a:p>
            <a:pPr lvl="0"/>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UML Diagrams</a:t>
            </a:r>
            <a:r>
              <a:rPr lang="en-US" sz="1200" kern="1200" dirty="0" smtClean="0">
                <a:solidFill>
                  <a:schemeClr val="tx1"/>
                </a:solidFill>
                <a:effectLst/>
                <a:latin typeface="+mn-lt"/>
                <a:ea typeface="+mn-ea"/>
                <a:cs typeface="+mn-cs"/>
              </a:rPr>
              <a:t> – Using multiple UML diagrams like flowcharts, data flow diagrams, entity relationship diagrams etc. you can describe and express the architecture and the logistics within the backend of an application. There are many industrially accepted UML diagrams that have been proven to focus and efficiently demonstrate the backend design of a web application.</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11</a:t>
            </a:fld>
            <a:endParaRPr lang="en-GB"/>
          </a:p>
        </p:txBody>
      </p:sp>
    </p:spTree>
    <p:extLst>
      <p:ext uri="{BB962C8B-B14F-4D97-AF65-F5344CB8AC3E}">
        <p14:creationId xmlns:p14="http://schemas.microsoft.com/office/powerpoint/2010/main" val="304975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a:r>
              <a:rPr lang="en-US" sz="1200" b="1"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 A very famous and almost obsolete frontend development framework that is focused on DOM manipulation, and doing it safely while ensuring that you do not sacrifice performance. JQuery has survived the test of time and is quite often used in the industry due to its extreme simplicity and performant interfaces. It uses </a:t>
            </a:r>
            <a:r>
              <a:rPr lang="en-US" sz="1200" kern="1200" dirty="0" err="1" smtClean="0">
                <a:solidFill>
                  <a:schemeClr val="tx1"/>
                </a:solidFill>
                <a:effectLst/>
                <a:latin typeface="+mn-lt"/>
                <a:ea typeface="+mn-ea"/>
                <a:cs typeface="+mn-cs"/>
              </a:rPr>
              <a:t>Javascript</a:t>
            </a:r>
            <a:r>
              <a:rPr lang="en-US" sz="1200" kern="1200" dirty="0" smtClean="0">
                <a:solidFill>
                  <a:schemeClr val="tx1"/>
                </a:solidFill>
                <a:effectLst/>
                <a:latin typeface="+mn-lt"/>
                <a:ea typeface="+mn-ea"/>
                <a:cs typeface="+mn-cs"/>
              </a:rPr>
              <a:t> concepts like function currying and composition and ES6 symbols</a:t>
            </a:r>
          </a:p>
          <a:p>
            <a:pPr lv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ReactJS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An extremely popular and the frontend development giant in the development world, produced and used by Facebook, it has multiple features like one-way data flow/binding, </a:t>
            </a:r>
            <a:r>
              <a:rPr lang="en-US" sz="1200" kern="1200" dirty="0" err="1" smtClean="0">
                <a:solidFill>
                  <a:schemeClr val="tx1"/>
                </a:solidFill>
                <a:effectLst/>
                <a:latin typeface="+mn-lt"/>
                <a:ea typeface="+mn-ea"/>
                <a:cs typeface="+mn-cs"/>
              </a:rPr>
              <a:t>stateful</a:t>
            </a:r>
            <a:r>
              <a:rPr lang="en-US" sz="1200" kern="1200" dirty="0" smtClean="0">
                <a:solidFill>
                  <a:schemeClr val="tx1"/>
                </a:solidFill>
                <a:effectLst/>
                <a:latin typeface="+mn-lt"/>
                <a:ea typeface="+mn-ea"/>
                <a:cs typeface="+mn-cs"/>
              </a:rPr>
              <a:t> and functional components, hooks and </a:t>
            </a:r>
            <a:r>
              <a:rPr lang="en-US" sz="1200" kern="1200" dirty="0" err="1" smtClean="0">
                <a:solidFill>
                  <a:schemeClr val="tx1"/>
                </a:solidFill>
                <a:effectLst/>
                <a:latin typeface="+mn-lt"/>
                <a:ea typeface="+mn-ea"/>
                <a:cs typeface="+mn-cs"/>
              </a:rPr>
              <a:t>lifecyle</a:t>
            </a:r>
            <a:r>
              <a:rPr lang="en-US" sz="1200" kern="1200" dirty="0" smtClean="0">
                <a:solidFill>
                  <a:schemeClr val="tx1"/>
                </a:solidFill>
                <a:effectLst/>
                <a:latin typeface="+mn-lt"/>
                <a:ea typeface="+mn-ea"/>
                <a:cs typeface="+mn-cs"/>
              </a:rPr>
              <a:t> methods. </a:t>
            </a:r>
            <a:r>
              <a:rPr lang="en-US" sz="1200" kern="1200" dirty="0" err="1" smtClean="0">
                <a:solidFill>
                  <a:schemeClr val="tx1"/>
                </a:solidFill>
                <a:effectLst/>
                <a:latin typeface="+mn-lt"/>
                <a:ea typeface="+mn-ea"/>
                <a:cs typeface="+mn-cs"/>
              </a:rPr>
              <a:t>ReactJS</a:t>
            </a:r>
            <a:r>
              <a:rPr lang="en-US" sz="1200" kern="1200" dirty="0" smtClean="0">
                <a:solidFill>
                  <a:schemeClr val="tx1"/>
                </a:solidFill>
                <a:effectLst/>
                <a:latin typeface="+mn-lt"/>
                <a:ea typeface="+mn-ea"/>
                <a:cs typeface="+mn-cs"/>
              </a:rPr>
              <a:t> is described as the V in the MVC design pattern.</a:t>
            </a:r>
          </a:p>
          <a:p>
            <a:pPr lvl="0"/>
            <a:endParaRPr lang="en-GB" dirty="0" smtClean="0"/>
          </a:p>
          <a:p>
            <a:pPr lvl="0"/>
            <a:r>
              <a:rPr lang="en-US" sz="1200" b="1" kern="1200" dirty="0" smtClean="0">
                <a:solidFill>
                  <a:schemeClr val="tx1"/>
                </a:solidFill>
                <a:effectLst/>
                <a:latin typeface="+mn-lt"/>
                <a:ea typeface="+mn-ea"/>
                <a:cs typeface="+mn-cs"/>
              </a:rPr>
              <a:t>AngularJS </a:t>
            </a:r>
            <a:r>
              <a:rPr lang="en-US" sz="1200" kern="1200" dirty="0" smtClean="0">
                <a:solidFill>
                  <a:schemeClr val="tx1"/>
                </a:solidFill>
                <a:effectLst/>
                <a:latin typeface="+mn-lt"/>
                <a:ea typeface="+mn-ea"/>
                <a:cs typeface="+mn-cs"/>
              </a:rPr>
              <a:t>– A frontend framework that has a much more higher resource consumption and composition than </a:t>
            </a:r>
            <a:r>
              <a:rPr lang="en-US" sz="1200" kern="1200" dirty="0" err="1" smtClean="0">
                <a:solidFill>
                  <a:schemeClr val="tx1"/>
                </a:solidFill>
                <a:effectLst/>
                <a:latin typeface="+mn-lt"/>
                <a:ea typeface="+mn-ea"/>
                <a:cs typeface="+mn-cs"/>
              </a:rPr>
              <a:t>ReactJS</a:t>
            </a:r>
            <a:r>
              <a:rPr lang="en-US" sz="1200" kern="1200" dirty="0" smtClean="0">
                <a:solidFill>
                  <a:schemeClr val="tx1"/>
                </a:solidFill>
                <a:effectLst/>
                <a:latin typeface="+mn-lt"/>
                <a:ea typeface="+mn-ea"/>
                <a:cs typeface="+mn-cs"/>
              </a:rPr>
              <a:t> produced by Google specifically for Single Page Applications (SPAs). It has a multiple features like server-side rendering, </a:t>
            </a:r>
            <a:r>
              <a:rPr lang="en-US" sz="1200" kern="1200" dirty="0" err="1" smtClean="0">
                <a:solidFill>
                  <a:schemeClr val="tx1"/>
                </a:solidFill>
                <a:effectLst/>
                <a:latin typeface="+mn-lt"/>
                <a:ea typeface="+mn-ea"/>
                <a:cs typeface="+mn-cs"/>
              </a:rPr>
              <a:t>stateful</a:t>
            </a:r>
            <a:r>
              <a:rPr lang="en-US" sz="1200" kern="1200" dirty="0" smtClean="0">
                <a:solidFill>
                  <a:schemeClr val="tx1"/>
                </a:solidFill>
                <a:effectLst/>
                <a:latin typeface="+mn-lt"/>
                <a:ea typeface="+mn-ea"/>
                <a:cs typeface="+mn-cs"/>
              </a:rPr>
              <a:t> components. </a:t>
            </a:r>
          </a:p>
          <a:p>
            <a:pPr lvl="0"/>
            <a:endParaRPr lang="en-US" sz="1200" kern="1200" dirty="0" smtClean="0">
              <a:solidFill>
                <a:schemeClr val="tx1"/>
              </a:solidFill>
              <a:effectLst/>
              <a:latin typeface="+mn-lt"/>
              <a:ea typeface="+mn-ea"/>
              <a:cs typeface="+mn-cs"/>
            </a:endParaRPr>
          </a:p>
          <a:p>
            <a:pPr lvl="0"/>
            <a:r>
              <a:rPr lang="en-US" sz="1200" b="1" kern="1200" dirty="0" err="1" smtClean="0">
                <a:solidFill>
                  <a:schemeClr val="tx1"/>
                </a:solidFill>
                <a:effectLst/>
                <a:latin typeface="+mn-lt"/>
                <a:ea typeface="+mn-ea"/>
                <a:cs typeface="+mn-cs"/>
              </a:rPr>
              <a:t>VueJS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Another frontend framework that was produced to combine the features of AngularJS and </a:t>
            </a:r>
            <a:r>
              <a:rPr lang="en-US" sz="1200" kern="1200" dirty="0" err="1" smtClean="0">
                <a:solidFill>
                  <a:schemeClr val="tx1"/>
                </a:solidFill>
                <a:effectLst/>
                <a:latin typeface="+mn-lt"/>
                <a:ea typeface="+mn-ea"/>
                <a:cs typeface="+mn-cs"/>
              </a:rPr>
              <a:t>ReactJS</a:t>
            </a:r>
            <a:r>
              <a:rPr lang="en-US" sz="1200" kern="1200" dirty="0" smtClean="0">
                <a:solidFill>
                  <a:schemeClr val="tx1"/>
                </a:solidFill>
                <a:effectLst/>
                <a:latin typeface="+mn-lt"/>
                <a:ea typeface="+mn-ea"/>
                <a:cs typeface="+mn-cs"/>
              </a:rPr>
              <a:t> but in a smaller minified size so that your bundle size is as less as possible. </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Supercharged CSS </a:t>
            </a:r>
            <a:r>
              <a:rPr lang="en-US" sz="1200" kern="1200" dirty="0" smtClean="0">
                <a:solidFill>
                  <a:schemeClr val="tx1"/>
                </a:solidFill>
                <a:effectLst/>
                <a:latin typeface="+mn-lt"/>
                <a:ea typeface="+mn-ea"/>
                <a:cs typeface="+mn-cs"/>
              </a:rPr>
              <a:t>– SCSS is a CSS preprocessor. SCSS allows for multiple things that are usually not possible with pure CSS like </a:t>
            </a:r>
            <a:r>
              <a:rPr lang="en-US" sz="1200" kern="1200" dirty="0" err="1" smtClean="0">
                <a:solidFill>
                  <a:schemeClr val="tx1"/>
                </a:solidFill>
                <a:effectLst/>
                <a:latin typeface="+mn-lt"/>
                <a:ea typeface="+mn-ea"/>
                <a:cs typeface="+mn-cs"/>
              </a:rPr>
              <a:t>mixins</a:t>
            </a:r>
            <a:r>
              <a:rPr lang="en-US" sz="1200" kern="1200" dirty="0" smtClean="0">
                <a:solidFill>
                  <a:schemeClr val="tx1"/>
                </a:solidFill>
                <a:effectLst/>
                <a:latin typeface="+mn-lt"/>
                <a:ea typeface="+mn-ea"/>
                <a:cs typeface="+mn-cs"/>
              </a:rPr>
              <a:t>, blends, conditional statements, loops etc.</a:t>
            </a:r>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12</a:t>
            </a:fld>
            <a:endParaRPr lang="en-GB"/>
          </a:p>
        </p:txBody>
      </p:sp>
    </p:spTree>
    <p:extLst>
      <p:ext uri="{BB962C8B-B14F-4D97-AF65-F5344CB8AC3E}">
        <p14:creationId xmlns:p14="http://schemas.microsoft.com/office/powerpoint/2010/main" val="2774076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a:r>
              <a:rPr lang="en-US" sz="1200" b="1" kern="1200" dirty="0" smtClean="0">
                <a:solidFill>
                  <a:schemeClr val="tx1"/>
                </a:solidFill>
                <a:effectLst/>
                <a:latin typeface="+mn-lt"/>
                <a:ea typeface="+mn-ea"/>
                <a:cs typeface="+mn-cs"/>
              </a:rPr>
              <a:t>PHP – </a:t>
            </a:r>
            <a:r>
              <a:rPr lang="en-US" sz="1200" kern="1200" dirty="0" smtClean="0">
                <a:solidFill>
                  <a:schemeClr val="tx1"/>
                </a:solidFill>
                <a:effectLst/>
                <a:latin typeface="+mn-lt"/>
                <a:ea typeface="+mn-ea"/>
                <a:cs typeface="+mn-cs"/>
              </a:rPr>
              <a:t>One of the oldest languages to exist that have been used for backend development. It isn’t used as intensively anymore as the way of programming is no longer synchronous. PHP has proven to be a rabbit hole of a lot of problems, and it is extremely challenging to create an efficient architecture using PHP. </a:t>
            </a:r>
          </a:p>
          <a:p>
            <a:pPr lvl="0"/>
            <a:endParaRPr lang="en-US" sz="1200" kern="1200" dirty="0" smtClean="0">
              <a:solidFill>
                <a:schemeClr val="tx1"/>
              </a:solidFill>
              <a:effectLst/>
              <a:latin typeface="+mn-lt"/>
              <a:ea typeface="+mn-ea"/>
              <a:cs typeface="+mn-cs"/>
            </a:endParaRPr>
          </a:p>
          <a:p>
            <a:pPr lvl="0"/>
            <a:r>
              <a:rPr lang="en-US" sz="1200" b="1" kern="1200" dirty="0" err="1" smtClean="0">
                <a:solidFill>
                  <a:schemeClr val="tx1"/>
                </a:solidFill>
                <a:effectLst/>
                <a:latin typeface="+mn-lt"/>
                <a:ea typeface="+mn-ea"/>
                <a:cs typeface="+mn-cs"/>
              </a:rPr>
              <a:t>ExpressJS</a:t>
            </a:r>
            <a:r>
              <a:rPr lang="en-US" sz="1200" b="1"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It is a backend web application framework developed for </a:t>
            </a:r>
            <a:r>
              <a:rPr lang="en-US" sz="1200" kern="1200" dirty="0" err="1" smtClean="0">
                <a:solidFill>
                  <a:schemeClr val="tx1"/>
                </a:solidFill>
                <a:effectLst/>
                <a:latin typeface="+mn-lt"/>
                <a:ea typeface="+mn-ea"/>
                <a:cs typeface="+mn-cs"/>
              </a:rPr>
              <a:t>NodeJS</a:t>
            </a:r>
            <a:r>
              <a:rPr lang="en-US" sz="1200" kern="1200" dirty="0" smtClean="0">
                <a:solidFill>
                  <a:schemeClr val="tx1"/>
                </a:solidFill>
                <a:effectLst/>
                <a:latin typeface="+mn-lt"/>
                <a:ea typeface="+mn-ea"/>
                <a:cs typeface="+mn-cs"/>
              </a:rPr>
              <a:t> based solutions. It is widely used by developers for creation of </a:t>
            </a:r>
            <a:r>
              <a:rPr lang="en-US" sz="1200" kern="1200" dirty="0" err="1" smtClean="0">
                <a:solidFill>
                  <a:schemeClr val="tx1"/>
                </a:solidFill>
                <a:effectLst/>
                <a:latin typeface="+mn-lt"/>
                <a:ea typeface="+mn-ea"/>
                <a:cs typeface="+mn-cs"/>
              </a:rPr>
              <a:t>RESTFul</a:t>
            </a:r>
            <a:r>
              <a:rPr lang="en-US" sz="1200" kern="1200" dirty="0" smtClean="0">
                <a:solidFill>
                  <a:schemeClr val="tx1"/>
                </a:solidFill>
                <a:effectLst/>
                <a:latin typeface="+mn-lt"/>
                <a:ea typeface="+mn-ea"/>
                <a:cs typeface="+mn-cs"/>
              </a:rPr>
              <a:t> APIs and it is extremely efficient and performant. It is widely used by both experts and beginners in the industry. </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Flask – </a:t>
            </a:r>
            <a:r>
              <a:rPr lang="en-US" sz="1200" kern="1200" dirty="0" smtClean="0">
                <a:solidFill>
                  <a:schemeClr val="tx1"/>
                </a:solidFill>
                <a:effectLst/>
                <a:latin typeface="+mn-lt"/>
                <a:ea typeface="+mn-ea"/>
                <a:cs typeface="+mn-cs"/>
              </a:rPr>
              <a:t>A python based web application framework for Python based solutions. It is very simple to get started with. Although it’s features are limited, it is very efficient in what it does. </a:t>
            </a:r>
          </a:p>
          <a:p>
            <a:pPr lv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Django – </a:t>
            </a:r>
            <a:r>
              <a:rPr lang="en-US" sz="1200" kern="1200" dirty="0" smtClean="0">
                <a:solidFill>
                  <a:schemeClr val="tx1"/>
                </a:solidFill>
                <a:effectLst/>
                <a:latin typeface="+mn-lt"/>
                <a:ea typeface="+mn-ea"/>
                <a:cs typeface="+mn-cs"/>
              </a:rPr>
              <a:t>A python based web application framework for Python based solutions. This isn’t as user-friendly and more difficult to get started with when it comes to backend development. However it has a lot of features for heavy industrial complications and features and has been a framework that has survived the test of time.</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Spring – </a:t>
            </a:r>
            <a:r>
              <a:rPr lang="en-US" sz="1200" kern="1200" dirty="0" smtClean="0">
                <a:solidFill>
                  <a:schemeClr val="tx1"/>
                </a:solidFill>
                <a:effectLst/>
                <a:latin typeface="+mn-lt"/>
                <a:ea typeface="+mn-ea"/>
                <a:cs typeface="+mn-cs"/>
              </a:rPr>
              <a:t>A Java based web application framework for Java based solutions. It has a lot features and mainly focuses on the Object Oriented Programming paradigm as Java revolves around this programming paradigm. </a:t>
            </a:r>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13</a:t>
            </a:fld>
            <a:endParaRPr lang="en-GB"/>
          </a:p>
        </p:txBody>
      </p:sp>
    </p:spTree>
    <p:extLst>
      <p:ext uri="{BB962C8B-B14F-4D97-AF65-F5344CB8AC3E}">
        <p14:creationId xmlns:p14="http://schemas.microsoft.com/office/powerpoint/2010/main" val="855899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a:r>
              <a:rPr lang="en-US" sz="1200" kern="1200" dirty="0" smtClean="0">
                <a:solidFill>
                  <a:schemeClr val="tx1"/>
                </a:solidFill>
                <a:effectLst/>
                <a:latin typeface="+mn-lt"/>
                <a:ea typeface="+mn-ea"/>
                <a:cs typeface="+mn-cs"/>
              </a:rPr>
              <a:t>Use a web creation tool – Doing so will make sure that you don’t have to write any code or design anything. Everything from designing the website to hosting the website is done by the web creation tool, your only purpose is to fill in the contents and drag and drop components on to your website. While this is a very easy thing to do, it is extremely </a:t>
            </a:r>
            <a:r>
              <a:rPr lang="en-US" sz="1200" kern="1200" dirty="0" err="1" smtClean="0">
                <a:solidFill>
                  <a:schemeClr val="tx1"/>
                </a:solidFill>
                <a:effectLst/>
                <a:latin typeface="+mn-lt"/>
                <a:ea typeface="+mn-ea"/>
                <a:cs typeface="+mn-cs"/>
              </a:rPr>
              <a:t>unflexibile</a:t>
            </a:r>
            <a:r>
              <a:rPr lang="en-US" sz="1200" kern="1200" dirty="0" smtClean="0">
                <a:solidFill>
                  <a:schemeClr val="tx1"/>
                </a:solidFill>
                <a:effectLst/>
                <a:latin typeface="+mn-lt"/>
                <a:ea typeface="+mn-ea"/>
                <a:cs typeface="+mn-cs"/>
              </a:rPr>
              <a:t>. The UI/UX flexibility is really low you can not flexibly create a website that is per your needs. The components that you drag and drop can only be used as they are and you can’t alternate their design or behavior unless they explicitly give you an interface to do so.</a:t>
            </a:r>
          </a:p>
          <a:p>
            <a:pPr lvl="0"/>
            <a:r>
              <a:rPr lang="en-US" sz="1200" kern="1200" dirty="0" smtClean="0">
                <a:solidFill>
                  <a:schemeClr val="tx1"/>
                </a:solidFill>
                <a:effectLst/>
                <a:latin typeface="+mn-lt"/>
                <a:ea typeface="+mn-ea"/>
                <a:cs typeface="+mn-cs"/>
              </a:rPr>
              <a:t>Custom built – Everything from designing to hosting your web application must be done on your own. This is actually more resource and time consuming but ensures security and countless other key features of a good website like mobile first design, using design patterns, privacy, data flows, implementing ISO standards and efficient UI/UX design.</a:t>
            </a:r>
          </a:p>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14</a:t>
            </a:fld>
            <a:endParaRPr lang="en-GB"/>
          </a:p>
        </p:txBody>
      </p:sp>
    </p:spTree>
    <p:extLst>
      <p:ext uri="{BB962C8B-B14F-4D97-AF65-F5344CB8AC3E}">
        <p14:creationId xmlns:p14="http://schemas.microsoft.com/office/powerpoint/2010/main" val="406063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r>
              <a:rPr lang="en-US" sz="1200" kern="1200" dirty="0" smtClean="0">
                <a:solidFill>
                  <a:schemeClr val="tx1"/>
                </a:solidFill>
                <a:effectLst/>
                <a:latin typeface="+mn-lt"/>
                <a:ea typeface="+mn-ea"/>
                <a:cs typeface="+mn-cs"/>
              </a:rPr>
              <a:t>Using technologies or tools like this ensure the security of the web application or web site as this allows for an organization to use something that has been tested and accepted by many other similar organizations as solution for their web development needs and requirements.</a:t>
            </a:r>
          </a:p>
          <a:p>
            <a:r>
              <a:rPr lang="en-US" sz="1200" kern="1200" dirty="0" smtClean="0">
                <a:solidFill>
                  <a:schemeClr val="tx1"/>
                </a:solidFill>
                <a:effectLst/>
                <a:latin typeface="+mn-lt"/>
                <a:ea typeface="+mn-ea"/>
                <a:cs typeface="+mn-cs"/>
              </a:rPr>
              <a:t>Performance and efficiency are almost always guaranteed as these technologies have survived the test of time and have been improved in various aspects by large numbers of other more experienced web developers.</a:t>
            </a:r>
          </a:p>
          <a:p>
            <a:r>
              <a:rPr lang="en-US" sz="1200" kern="1200" dirty="0" smtClean="0">
                <a:solidFill>
                  <a:schemeClr val="tx1"/>
                </a:solidFill>
                <a:effectLst/>
                <a:latin typeface="+mn-lt"/>
                <a:ea typeface="+mn-ea"/>
                <a:cs typeface="+mn-cs"/>
              </a:rPr>
              <a:t>It becomes easy to implement your web application or web site when you use web technologies and tools as there are multiple levels of abstraction over complex and usually logic demanding concepts that are quite difficult to implement.</a:t>
            </a:r>
          </a:p>
          <a:p>
            <a:r>
              <a:rPr lang="en-US" sz="1200" kern="1200" dirty="0" smtClean="0">
                <a:solidFill>
                  <a:schemeClr val="tx1"/>
                </a:solidFill>
                <a:effectLst/>
                <a:latin typeface="+mn-lt"/>
                <a:ea typeface="+mn-ea"/>
                <a:cs typeface="+mn-cs"/>
              </a:rPr>
              <a:t>Using such technologies and tools gives an organization higher exposure and more validity as fellow organizations who have been known to succeed using said technologies know that the tools you use are more than just a fluke.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15</a:t>
            </a:fld>
            <a:endParaRPr lang="en-GB"/>
          </a:p>
        </p:txBody>
      </p:sp>
    </p:spTree>
    <p:extLst>
      <p:ext uri="{BB962C8B-B14F-4D97-AF65-F5344CB8AC3E}">
        <p14:creationId xmlns:p14="http://schemas.microsoft.com/office/powerpoint/2010/main" val="2106061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16</a:t>
            </a:fld>
            <a:endParaRPr lang="en-GB"/>
          </a:p>
        </p:txBody>
      </p:sp>
    </p:spTree>
    <p:extLst>
      <p:ext uri="{BB962C8B-B14F-4D97-AF65-F5344CB8AC3E}">
        <p14:creationId xmlns:p14="http://schemas.microsoft.com/office/powerpoint/2010/main" val="178637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Domain Name Server is simply described as the phonebook for the globalized network between devices of all types and sizes known as the Internet.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Domain Name Server serves the purpose of translating the human-readable and comprehensible domain address to a machine-readable domain address. </a:t>
            </a:r>
          </a:p>
          <a:p>
            <a:r>
              <a:rPr lang="en-US" sz="1200" kern="1200" dirty="0" smtClean="0">
                <a:solidFill>
                  <a:schemeClr val="tx1"/>
                </a:solidFill>
                <a:effectLst/>
                <a:latin typeface="+mn-lt"/>
                <a:ea typeface="+mn-ea"/>
                <a:cs typeface="+mn-cs"/>
              </a:rPr>
              <a:t>Similar to how a phonebook is used to refer to the phone number of an individual. Just like how the phonebook maps the phone number to the person, the DNS maps the human readable web address to an IP address. </a:t>
            </a:r>
          </a:p>
          <a:p>
            <a:r>
              <a:rPr lang="en-US" sz="1200" kern="1200" dirty="0" smtClean="0">
                <a:solidFill>
                  <a:schemeClr val="tx1"/>
                </a:solidFill>
                <a:effectLst/>
                <a:latin typeface="+mn-lt"/>
                <a:ea typeface="+mn-ea"/>
                <a:cs typeface="+mn-cs"/>
              </a:rPr>
              <a:t>In terms of a phonebook, for example if you had to find the phone number of Jane, then you’d </a:t>
            </a:r>
            <a:r>
              <a:rPr lang="en-US" sz="1200" kern="1200" dirty="0" err="1" smtClean="0">
                <a:solidFill>
                  <a:schemeClr val="tx1"/>
                </a:solidFill>
                <a:effectLst/>
                <a:latin typeface="+mn-lt"/>
                <a:ea typeface="+mn-ea"/>
                <a:cs typeface="+mn-cs"/>
              </a:rPr>
              <a:t>goto</a:t>
            </a:r>
            <a:r>
              <a:rPr lang="en-US" sz="1200" kern="1200" dirty="0" smtClean="0">
                <a:solidFill>
                  <a:schemeClr val="tx1"/>
                </a:solidFill>
                <a:effectLst/>
                <a:latin typeface="+mn-lt"/>
                <a:ea typeface="+mn-ea"/>
                <a:cs typeface="+mn-cs"/>
              </a:rPr>
              <a:t> the J section and go through the names to find Jane and then look at the phone number.</a:t>
            </a:r>
          </a:p>
          <a:p>
            <a:pPr rtl="0"/>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web server is the device that would allow for hosting your web application or your web site, in such a way that the world is capable of accessing your web site. There are a many operating systems, software and hardware that can be discussed but most of them are not industrially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Communication protocols are the set of rules that allow for the functionality within the cyber space for web applications that have to communicate among each other. </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3</a:t>
            </a:fld>
            <a:endParaRPr lang="en-GB"/>
          </a:p>
        </p:txBody>
      </p:sp>
    </p:spTree>
    <p:extLst>
      <p:ext uri="{BB962C8B-B14F-4D97-AF65-F5344CB8AC3E}">
        <p14:creationId xmlns:p14="http://schemas.microsoft.com/office/powerpoint/2010/main" val="1868179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b="1" kern="1200" dirty="0" smtClean="0">
                <a:solidFill>
                  <a:schemeClr val="tx1"/>
                </a:solidFill>
                <a:effectLst/>
                <a:latin typeface="+mn-lt"/>
                <a:ea typeface="+mn-ea"/>
                <a:cs typeface="+mn-cs"/>
              </a:rPr>
              <a:t>Microsoft Windows Server</a:t>
            </a:r>
            <a:r>
              <a:rPr lang="en-US" sz="1200" kern="1200" dirty="0" smtClean="0">
                <a:solidFill>
                  <a:schemeClr val="tx1"/>
                </a:solidFill>
                <a:effectLst/>
                <a:latin typeface="+mn-lt"/>
                <a:ea typeface="+mn-ea"/>
                <a:cs typeface="+mn-cs"/>
              </a:rPr>
              <a:t> – This is the most commonly used web hosting and publishing operating system in organizations where technical expertise is lacking. </a:t>
            </a:r>
            <a:r>
              <a:rPr lang="en-US" sz="1200" kern="1200" dirty="0" err="1" smtClean="0">
                <a:solidFill>
                  <a:schemeClr val="tx1"/>
                </a:solidFill>
                <a:effectLst/>
                <a:latin typeface="+mn-lt"/>
                <a:ea typeface="+mn-ea"/>
                <a:cs typeface="+mn-cs"/>
              </a:rPr>
              <a:t>Ofcourse</a:t>
            </a:r>
            <a:r>
              <a:rPr lang="en-US" sz="1200" kern="1200" dirty="0" smtClean="0">
                <a:solidFill>
                  <a:schemeClr val="tx1"/>
                </a:solidFill>
                <a:effectLst/>
                <a:latin typeface="+mn-lt"/>
                <a:ea typeface="+mn-ea"/>
                <a:cs typeface="+mn-cs"/>
              </a:rPr>
              <a:t>, with this given addition to ease of use, there is a disadvantage. The resource consumption of Microsoft Windows web servers is usually very high. Most viruses, malware and malicious software target web servers that use Microsoft Windows Servers.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Linux</a:t>
            </a:r>
            <a:r>
              <a:rPr lang="en-US" sz="1200" kern="1200" dirty="0" smtClean="0">
                <a:solidFill>
                  <a:schemeClr val="tx1"/>
                </a:solidFill>
                <a:effectLst/>
                <a:latin typeface="+mn-lt"/>
                <a:ea typeface="+mn-ea"/>
                <a:cs typeface="+mn-cs"/>
              </a:rPr>
              <a:t> – Mostly used by organizations that have been on the map for more than a few years and have a solid technical background. Usually organizations switch to </a:t>
            </a:r>
            <a:r>
              <a:rPr lang="en-US" sz="1200" kern="1200" dirty="0" err="1" smtClean="0">
                <a:solidFill>
                  <a:schemeClr val="tx1"/>
                </a:solidFill>
                <a:effectLst/>
                <a:latin typeface="+mn-lt"/>
                <a:ea typeface="+mn-ea"/>
                <a:cs typeface="+mn-cs"/>
              </a:rPr>
              <a:t>linux</a:t>
            </a:r>
            <a:r>
              <a:rPr lang="en-US" sz="1200" kern="1200" dirty="0" smtClean="0">
                <a:solidFill>
                  <a:schemeClr val="tx1"/>
                </a:solidFill>
                <a:effectLst/>
                <a:latin typeface="+mn-lt"/>
                <a:ea typeface="+mn-ea"/>
                <a:cs typeface="+mn-cs"/>
              </a:rPr>
              <a:t> based web servers for more efficient resource consumption and other concerns like security. However though, Linux based web servers usually have no graphical user interface, or in </a:t>
            </a:r>
            <a:r>
              <a:rPr lang="en-US" sz="1200" kern="1200" dirty="0" err="1" smtClean="0">
                <a:solidFill>
                  <a:schemeClr val="tx1"/>
                </a:solidFill>
                <a:effectLst/>
                <a:latin typeface="+mn-lt"/>
                <a:ea typeface="+mn-ea"/>
                <a:cs typeface="+mn-cs"/>
              </a:rPr>
              <a:t>otherwords</a:t>
            </a:r>
            <a:r>
              <a:rPr lang="en-US" sz="1200" kern="1200" dirty="0" smtClean="0">
                <a:solidFill>
                  <a:schemeClr val="tx1"/>
                </a:solidFill>
                <a:effectLst/>
                <a:latin typeface="+mn-lt"/>
                <a:ea typeface="+mn-ea"/>
                <a:cs typeface="+mn-cs"/>
              </a:rPr>
              <a:t> they are operated through the command line.</a:t>
            </a:r>
          </a:p>
          <a:p>
            <a:pPr rtl="0"/>
            <a:r>
              <a:rPr lang="en-US" sz="1200" b="1" kern="1200" dirty="0" smtClean="0">
                <a:solidFill>
                  <a:schemeClr val="tx1"/>
                </a:solidFill>
                <a:effectLst/>
                <a:latin typeface="+mn-lt"/>
                <a:ea typeface="+mn-ea"/>
                <a:cs typeface="+mn-cs"/>
              </a:rPr>
              <a:t>Load balancers</a:t>
            </a:r>
            <a:r>
              <a:rPr lang="en-US" sz="1200" kern="1200" dirty="0" smtClean="0">
                <a:solidFill>
                  <a:schemeClr val="tx1"/>
                </a:solidFill>
                <a:effectLst/>
                <a:latin typeface="+mn-lt"/>
                <a:ea typeface="+mn-ea"/>
                <a:cs typeface="+mn-cs"/>
              </a:rPr>
              <a:t> – Load balancers are devices that sits between the clients and the servers. The purpose of a load balancer is to distribute traffic in a particular preconfigured pattern among large clusters of web servers, which leads to higher performance and other benefits. </a:t>
            </a:r>
          </a:p>
          <a:p>
            <a:pPr rtl="0"/>
            <a:endParaRPr lang="en-US" sz="1200" kern="1200" dirty="0" smtClean="0">
              <a:solidFill>
                <a:schemeClr val="tx1"/>
              </a:solidFill>
              <a:effectLst/>
              <a:latin typeface="+mn-lt"/>
              <a:ea typeface="+mn-ea"/>
              <a:cs typeface="+mn-cs"/>
            </a:endParaRPr>
          </a:p>
          <a:p>
            <a:pPr rtl="0"/>
            <a:r>
              <a:rPr lang="en-US" sz="1200" b="1" kern="1200" dirty="0" smtClean="0">
                <a:solidFill>
                  <a:schemeClr val="tx1"/>
                </a:solidFill>
                <a:effectLst/>
                <a:latin typeface="+mn-lt"/>
                <a:ea typeface="+mn-ea"/>
                <a:cs typeface="+mn-cs"/>
              </a:rPr>
              <a:t>Proxy Servers</a:t>
            </a:r>
            <a:r>
              <a:rPr lang="en-US" sz="1200" kern="1200" dirty="0" smtClean="0">
                <a:solidFill>
                  <a:schemeClr val="tx1"/>
                </a:solidFill>
                <a:effectLst/>
                <a:latin typeface="+mn-lt"/>
                <a:ea typeface="+mn-ea"/>
                <a:cs typeface="+mn-cs"/>
              </a:rPr>
              <a:t> – These devices also sit between clients and web servers, but proxy servers usually act as the intermediate or the mediator between the two ends.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NodeJS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 server runtime that allows web developers to write web server logic and functionality with </a:t>
            </a:r>
            <a:r>
              <a:rPr lang="en-US" sz="1200" kern="1200" dirty="0" err="1" smtClean="0">
                <a:solidFill>
                  <a:schemeClr val="tx1"/>
                </a:solidFill>
                <a:effectLst/>
                <a:latin typeface="+mn-lt"/>
                <a:ea typeface="+mn-ea"/>
                <a:cs typeface="+mn-cs"/>
              </a:rPr>
              <a:t>Javascript</a:t>
            </a:r>
            <a:r>
              <a:rPr lang="en-US" sz="1200" kern="1200" dirty="0" smtClean="0">
                <a:solidFill>
                  <a:schemeClr val="tx1"/>
                </a:solidFill>
                <a:effectLst/>
                <a:latin typeface="+mn-lt"/>
                <a:ea typeface="+mn-ea"/>
                <a:cs typeface="+mn-cs"/>
              </a:rPr>
              <a:t>. It is a C/C++ program that binds </a:t>
            </a:r>
            <a:r>
              <a:rPr lang="en-US" sz="1200" kern="1200" dirty="0" err="1" smtClean="0">
                <a:solidFill>
                  <a:schemeClr val="tx1"/>
                </a:solidFill>
                <a:effectLst/>
                <a:latin typeface="+mn-lt"/>
                <a:ea typeface="+mn-ea"/>
                <a:cs typeface="+mn-cs"/>
              </a:rPr>
              <a:t>Javascript</a:t>
            </a:r>
            <a:r>
              <a:rPr lang="en-US" sz="1200" kern="1200" dirty="0" smtClean="0">
                <a:solidFill>
                  <a:schemeClr val="tx1"/>
                </a:solidFill>
                <a:effectLst/>
                <a:latin typeface="+mn-lt"/>
                <a:ea typeface="+mn-ea"/>
                <a:cs typeface="+mn-cs"/>
              </a:rPr>
              <a:t> to allow to create server instances.</a:t>
            </a:r>
          </a:p>
          <a:p>
            <a:pPr rtl="0"/>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4</a:t>
            </a:fld>
            <a:endParaRPr lang="en-GB"/>
          </a:p>
        </p:txBody>
      </p:sp>
    </p:spTree>
    <p:extLst>
      <p:ext uri="{BB962C8B-B14F-4D97-AF65-F5344CB8AC3E}">
        <p14:creationId xmlns:p14="http://schemas.microsoft.com/office/powerpoint/2010/main" val="57796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b="1" kern="1200" dirty="0" smtClean="0">
                <a:solidFill>
                  <a:schemeClr val="tx1"/>
                </a:solidFill>
                <a:effectLst/>
                <a:latin typeface="+mn-lt"/>
                <a:ea typeface="+mn-ea"/>
                <a:cs typeface="+mn-cs"/>
              </a:rPr>
              <a:t>Simple Mail Transfer Protocol (SMTP</a:t>
            </a:r>
            <a:r>
              <a:rPr lang="en-US" sz="1200" kern="1200" dirty="0" smtClean="0">
                <a:solidFill>
                  <a:schemeClr val="tx1"/>
                </a:solidFill>
                <a:effectLst/>
                <a:latin typeface="+mn-lt"/>
                <a:ea typeface="+mn-ea"/>
                <a:cs typeface="+mn-cs"/>
              </a:rPr>
              <a:t>) – SMTP is a protocol that is widely used in a lot of industrial organizations. This protocol plays the role of sending, authorizing, managing, organizing and establishing a connection in order for an electrical mail can be sent from one person to another. </a:t>
            </a:r>
          </a:p>
          <a:p>
            <a:pPr rtl="0"/>
            <a:endParaRPr lang="en-US" sz="1200" kern="1200" dirty="0" smtClean="0">
              <a:solidFill>
                <a:schemeClr val="tx1"/>
              </a:solidFill>
              <a:effectLst/>
              <a:latin typeface="+mn-lt"/>
              <a:ea typeface="+mn-ea"/>
              <a:cs typeface="+mn-cs"/>
            </a:endParaRPr>
          </a:p>
          <a:p>
            <a:pPr rtl="0"/>
            <a:r>
              <a:rPr lang="en-US" sz="1200" b="1" kern="1200" dirty="0" smtClean="0">
                <a:solidFill>
                  <a:schemeClr val="tx1"/>
                </a:solidFill>
                <a:effectLst/>
                <a:latin typeface="+mn-lt"/>
                <a:ea typeface="+mn-ea"/>
                <a:cs typeface="+mn-cs"/>
              </a:rPr>
              <a:t>Transmission Control Protocol/Internet Protocol (TCP/IP)</a:t>
            </a:r>
            <a:r>
              <a:rPr lang="en-US" sz="1200" kern="1200" dirty="0" smtClean="0">
                <a:solidFill>
                  <a:schemeClr val="tx1"/>
                </a:solidFill>
                <a:effectLst/>
                <a:latin typeface="+mn-lt"/>
                <a:ea typeface="+mn-ea"/>
                <a:cs typeface="+mn-cs"/>
              </a:rPr>
              <a:t> – The TCP/IP protocol is a large suite, it is also called the IP suite. TCP/IP brings what’s known as a session to a web application, in terms of design and purpose within a web service.</a:t>
            </a:r>
          </a:p>
          <a:p>
            <a:pPr rtl="0"/>
            <a:endParaRPr lang="en-US" sz="1200" kern="1200" dirty="0" smtClean="0">
              <a:solidFill>
                <a:schemeClr val="tx1"/>
              </a:solidFill>
              <a:effectLst/>
              <a:latin typeface="+mn-lt"/>
              <a:ea typeface="+mn-ea"/>
              <a:cs typeface="+mn-cs"/>
            </a:endParaRPr>
          </a:p>
          <a:p>
            <a:pPr rtl="0"/>
            <a:r>
              <a:rPr lang="en-US" sz="1200" b="1" kern="1200" dirty="0" smtClean="0">
                <a:solidFill>
                  <a:schemeClr val="tx1"/>
                </a:solidFill>
                <a:effectLst/>
                <a:latin typeface="+mn-lt"/>
                <a:ea typeface="+mn-ea"/>
                <a:cs typeface="+mn-cs"/>
              </a:rPr>
              <a:t>Voice over Internet Protocol (VoIP)</a:t>
            </a:r>
            <a:r>
              <a:rPr lang="en-US" sz="1200" kern="1200" dirty="0" smtClean="0">
                <a:solidFill>
                  <a:schemeClr val="tx1"/>
                </a:solidFill>
                <a:effectLst/>
                <a:latin typeface="+mn-lt"/>
                <a:ea typeface="+mn-ea"/>
                <a:cs typeface="+mn-cs"/>
              </a:rPr>
              <a:t> – As you may see in many social media platforms, games and several other communication platforms, just like the name of this protocol suggest it is a protocol that allows transmission of audio as data packets through the internet from one user to another. </a:t>
            </a:r>
          </a:p>
          <a:p>
            <a:pPr rtl="0"/>
            <a:endParaRPr lang="en-US" sz="1200" kern="1200" dirty="0" smtClean="0">
              <a:solidFill>
                <a:schemeClr val="tx1"/>
              </a:solidFill>
              <a:effectLst/>
              <a:latin typeface="+mn-lt"/>
              <a:ea typeface="+mn-ea"/>
              <a:cs typeface="+mn-cs"/>
            </a:endParaRPr>
          </a:p>
          <a:p>
            <a:pPr rtl="0"/>
            <a:r>
              <a:rPr lang="en-US" sz="1200" b="1" kern="1200" dirty="0" smtClean="0">
                <a:solidFill>
                  <a:schemeClr val="tx1"/>
                </a:solidFill>
                <a:effectLst/>
                <a:latin typeface="+mn-lt"/>
                <a:ea typeface="+mn-ea"/>
                <a:cs typeface="+mn-cs"/>
              </a:rPr>
              <a:t>Hypertext Transfer Protocol (HTTP)</a:t>
            </a:r>
            <a:r>
              <a:rPr lang="en-US" sz="1200" kern="1200" dirty="0" smtClean="0">
                <a:solidFill>
                  <a:schemeClr val="tx1"/>
                </a:solidFill>
                <a:effectLst/>
                <a:latin typeface="+mn-lt"/>
                <a:ea typeface="+mn-ea"/>
                <a:cs typeface="+mn-cs"/>
              </a:rPr>
              <a:t> – The oldest and the most fundamental communication protocols of the internet, this protocol allows for transmission of data in the form of text in the internet. </a:t>
            </a:r>
          </a:p>
          <a:p>
            <a:pPr rtl="0"/>
            <a:endParaRPr lang="en-US" sz="1200" kern="1200" dirty="0" smtClean="0">
              <a:solidFill>
                <a:schemeClr val="tx1"/>
              </a:solidFill>
              <a:effectLst/>
              <a:latin typeface="+mn-lt"/>
              <a:ea typeface="+mn-ea"/>
              <a:cs typeface="+mn-cs"/>
            </a:endParaRPr>
          </a:p>
          <a:p>
            <a:pPr rtl="0"/>
            <a:r>
              <a:rPr lang="en-US" sz="1200" b="1" kern="1200" dirty="0" smtClean="0">
                <a:solidFill>
                  <a:schemeClr val="tx1"/>
                </a:solidFill>
                <a:effectLst/>
                <a:latin typeface="+mn-lt"/>
                <a:ea typeface="+mn-ea"/>
                <a:cs typeface="+mn-cs"/>
              </a:rPr>
              <a:t>User Datagram Protocol (UDP) </a:t>
            </a:r>
            <a:r>
              <a:rPr lang="en-US" sz="1200" kern="1200" dirty="0" smtClean="0">
                <a:solidFill>
                  <a:schemeClr val="tx1"/>
                </a:solidFill>
                <a:effectLst/>
                <a:latin typeface="+mn-lt"/>
                <a:ea typeface="+mn-ea"/>
                <a:cs typeface="+mn-cs"/>
              </a:rPr>
              <a:t>– The UDP protocol is similar in terms of design and purpose to the TCP/IP protocol suite, but without the sessions. </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5</a:t>
            </a:fld>
            <a:endParaRPr lang="en-GB"/>
          </a:p>
        </p:txBody>
      </p:sp>
    </p:spTree>
    <p:extLst>
      <p:ext uri="{BB962C8B-B14F-4D97-AF65-F5344CB8AC3E}">
        <p14:creationId xmlns:p14="http://schemas.microsoft.com/office/powerpoint/2010/main" val="331669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dirty="0" smtClean="0"/>
              <a:t>The DNS is a hierarchical system, at the top of this hierarchy is what is known as the “root zone”. The IANA manages the DNS root zone, alongside the </a:t>
            </a:r>
            <a:r>
              <a:rPr lang="en-US" dirty="0" err="1" smtClean="0"/>
              <a:t>coporation</a:t>
            </a:r>
            <a:r>
              <a:rPr lang="en-US" dirty="0" smtClean="0"/>
              <a:t> and assistance of ICANN, this is done through the administration and analysis of the data within the root zone file in every root name server. Alongside maintaining the root zone file, ICANN also maintains what’s known as the “root zone database” which is usually what you would see if you did a simple WHOIS on a website.</a:t>
            </a:r>
          </a:p>
          <a:p>
            <a:pPr rtl="0"/>
            <a:r>
              <a:rPr lang="en-US" dirty="0" smtClean="0"/>
              <a:t>ICANN also manages the Key Signing Key (KSK) which provides the security that the Domain Name Servers needs, this segment of ICANN is known as the DNSSEC. ICANN creates different policies for the management of the root zone through advice provided by two large technical bodies. The Root Server System Advisory Committee (RSSAC) and the Security and Stability Advisory Committee (SSAC).</a:t>
            </a:r>
          </a:p>
          <a:p>
            <a:pPr rtl="0"/>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6</a:t>
            </a:fld>
            <a:endParaRPr lang="en-GB"/>
          </a:p>
        </p:txBody>
      </p:sp>
    </p:spTree>
    <p:extLst>
      <p:ext uri="{BB962C8B-B14F-4D97-AF65-F5344CB8AC3E}">
        <p14:creationId xmlns:p14="http://schemas.microsoft.com/office/powerpoint/2010/main" val="347882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lvl="0"/>
            <a:r>
              <a:rPr lang="en-US" sz="1200" b="1" kern="1200" dirty="0" smtClean="0">
                <a:solidFill>
                  <a:schemeClr val="tx1"/>
                </a:solidFill>
                <a:effectLst/>
                <a:latin typeface="+mn-lt"/>
                <a:ea typeface="+mn-ea"/>
                <a:cs typeface="+mn-cs"/>
              </a:rPr>
              <a:t>Crawl Accessibility – </a:t>
            </a:r>
            <a:r>
              <a:rPr lang="en-US" sz="1200" kern="1200" dirty="0" smtClean="0">
                <a:solidFill>
                  <a:schemeClr val="tx1"/>
                </a:solidFill>
                <a:effectLst/>
                <a:latin typeface="+mn-lt"/>
                <a:ea typeface="+mn-ea"/>
                <a:cs typeface="+mn-cs"/>
              </a:rPr>
              <a:t>Crawling is the process by which an application goes through the text based informative text within a website. </a:t>
            </a:r>
            <a:r>
              <a:rPr lang="en-US" sz="1200" kern="1200" dirty="0" err="1" smtClean="0">
                <a:solidFill>
                  <a:schemeClr val="tx1"/>
                </a:solidFill>
                <a:effectLst/>
                <a:latin typeface="+mn-lt"/>
                <a:ea typeface="+mn-ea"/>
                <a:cs typeface="+mn-cs"/>
              </a:rPr>
              <a:t>Moz</a:t>
            </a:r>
            <a:r>
              <a:rPr lang="en-US" sz="1200" kern="1200" dirty="0" smtClean="0">
                <a:solidFill>
                  <a:schemeClr val="tx1"/>
                </a:solidFill>
                <a:effectLst/>
                <a:latin typeface="+mn-lt"/>
                <a:ea typeface="+mn-ea"/>
                <a:cs typeface="+mn-cs"/>
              </a:rPr>
              <a:t> recommends that crawl accessibility is a key component so that search engines can see your web site and then rank your content.</a:t>
            </a:r>
          </a:p>
          <a:p>
            <a:pPr lvl="0"/>
            <a:r>
              <a:rPr lang="en-US" sz="1200" b="1" kern="1200" dirty="0" smtClean="0">
                <a:solidFill>
                  <a:schemeClr val="tx1"/>
                </a:solidFill>
                <a:effectLst/>
                <a:latin typeface="+mn-lt"/>
                <a:ea typeface="+mn-ea"/>
                <a:cs typeface="+mn-cs"/>
              </a:rPr>
              <a:t>Appealing Content –</a:t>
            </a:r>
            <a:r>
              <a:rPr lang="en-US" sz="1200" kern="1200" dirty="0" smtClean="0">
                <a:solidFill>
                  <a:schemeClr val="tx1"/>
                </a:solidFill>
                <a:effectLst/>
                <a:latin typeface="+mn-lt"/>
                <a:ea typeface="+mn-ea"/>
                <a:cs typeface="+mn-cs"/>
              </a:rPr>
              <a:t> According to </a:t>
            </a:r>
            <a:r>
              <a:rPr lang="en-US" sz="1200" kern="1200" dirty="0" err="1" smtClean="0">
                <a:solidFill>
                  <a:schemeClr val="tx1"/>
                </a:solidFill>
                <a:effectLst/>
                <a:latin typeface="+mn-lt"/>
                <a:ea typeface="+mn-ea"/>
                <a:cs typeface="+mn-cs"/>
              </a:rPr>
              <a:t>Moz</a:t>
            </a:r>
            <a:r>
              <a:rPr lang="en-US" sz="1200" kern="1200" dirty="0" smtClean="0">
                <a:solidFill>
                  <a:schemeClr val="tx1"/>
                </a:solidFill>
                <a:effectLst/>
                <a:latin typeface="+mn-lt"/>
                <a:ea typeface="+mn-ea"/>
                <a:cs typeface="+mn-cs"/>
              </a:rPr>
              <a:t>, the content audio, video or text based must be appealing and relevant to the user.</a:t>
            </a:r>
          </a:p>
          <a:p>
            <a:pPr lvl="0"/>
            <a:r>
              <a:rPr lang="en-US" sz="1200" b="1" kern="1200" dirty="0" smtClean="0">
                <a:solidFill>
                  <a:schemeClr val="tx1"/>
                </a:solidFill>
                <a:effectLst/>
                <a:latin typeface="+mn-lt"/>
                <a:ea typeface="+mn-ea"/>
                <a:cs typeface="+mn-cs"/>
              </a:rPr>
              <a:t>Keyword Optimization –</a:t>
            </a:r>
            <a:r>
              <a:rPr lang="en-US" sz="1200" kern="1200" dirty="0" smtClean="0">
                <a:solidFill>
                  <a:schemeClr val="tx1"/>
                </a:solidFill>
                <a:effectLst/>
                <a:latin typeface="+mn-lt"/>
                <a:ea typeface="+mn-ea"/>
                <a:cs typeface="+mn-cs"/>
              </a:rPr>
              <a:t> Having very </a:t>
            </a:r>
            <a:r>
              <a:rPr lang="en-US" sz="1200" kern="1200" dirty="0" err="1" smtClean="0">
                <a:solidFill>
                  <a:schemeClr val="tx1"/>
                </a:solidFill>
                <a:effectLst/>
                <a:latin typeface="+mn-lt"/>
                <a:ea typeface="+mn-ea"/>
                <a:cs typeface="+mn-cs"/>
              </a:rPr>
              <a:t>perculiar</a:t>
            </a:r>
            <a:r>
              <a:rPr lang="en-US" sz="1200" kern="1200" dirty="0" smtClean="0">
                <a:solidFill>
                  <a:schemeClr val="tx1"/>
                </a:solidFill>
                <a:effectLst/>
                <a:latin typeface="+mn-lt"/>
                <a:ea typeface="+mn-ea"/>
                <a:cs typeface="+mn-cs"/>
              </a:rPr>
              <a:t> keywords that are definitely bound to have search engines understand the relevance of your web site’s content is a must.</a:t>
            </a:r>
          </a:p>
          <a:p>
            <a:pPr lvl="0"/>
            <a:r>
              <a:rPr lang="en-US" sz="1200" b="1" kern="1200" dirty="0" smtClean="0">
                <a:solidFill>
                  <a:schemeClr val="tx1"/>
                </a:solidFill>
                <a:effectLst/>
                <a:latin typeface="+mn-lt"/>
                <a:ea typeface="+mn-ea"/>
                <a:cs typeface="+mn-cs"/>
              </a:rPr>
              <a:t>Quality User experience(UX) –</a:t>
            </a:r>
            <a:r>
              <a:rPr lang="en-US" sz="1200" kern="1200" dirty="0" smtClean="0">
                <a:solidFill>
                  <a:schemeClr val="tx1"/>
                </a:solidFill>
                <a:effectLst/>
                <a:latin typeface="+mn-lt"/>
                <a:ea typeface="+mn-ea"/>
                <a:cs typeface="+mn-cs"/>
              </a:rPr>
              <a:t> Having high load speeds of images and the overall web site, having compressed images that do not sacrifice quality, be responsive in order to look good in multiple devices.</a:t>
            </a:r>
          </a:p>
          <a:p>
            <a:pPr lvl="0"/>
            <a:r>
              <a:rPr lang="en-US" sz="1200" b="1" kern="1200" dirty="0" smtClean="0">
                <a:solidFill>
                  <a:schemeClr val="tx1"/>
                </a:solidFill>
                <a:effectLst/>
                <a:latin typeface="+mn-lt"/>
                <a:ea typeface="+mn-ea"/>
                <a:cs typeface="+mn-cs"/>
              </a:rPr>
              <a:t>Curious Content –</a:t>
            </a:r>
            <a:r>
              <a:rPr lang="en-US" sz="1200" kern="1200" dirty="0" smtClean="0">
                <a:solidFill>
                  <a:schemeClr val="tx1"/>
                </a:solidFill>
                <a:effectLst/>
                <a:latin typeface="+mn-lt"/>
                <a:ea typeface="+mn-ea"/>
                <a:cs typeface="+mn-cs"/>
              </a:rPr>
              <a:t> All your content according to </a:t>
            </a:r>
            <a:r>
              <a:rPr lang="en-US" sz="1200" kern="1200" dirty="0" err="1" smtClean="0">
                <a:solidFill>
                  <a:schemeClr val="tx1"/>
                </a:solidFill>
                <a:effectLst/>
                <a:latin typeface="+mn-lt"/>
                <a:ea typeface="+mn-ea"/>
                <a:cs typeface="+mn-cs"/>
              </a:rPr>
              <a:t>Moz</a:t>
            </a:r>
            <a:r>
              <a:rPr lang="en-US" sz="1200" kern="1200" dirty="0" smtClean="0">
                <a:solidFill>
                  <a:schemeClr val="tx1"/>
                </a:solidFill>
                <a:effectLst/>
                <a:latin typeface="+mn-lt"/>
                <a:ea typeface="+mn-ea"/>
                <a:cs typeface="+mn-cs"/>
              </a:rPr>
              <a:t>, must be share worthy so that people would take content off your website and cite it somewhere else which will lead other people to your website.</a:t>
            </a:r>
          </a:p>
          <a:p>
            <a:pPr lvl="0"/>
            <a:r>
              <a:rPr lang="en-US" sz="1200" b="1" kern="1200" dirty="0" smtClean="0">
                <a:solidFill>
                  <a:schemeClr val="tx1"/>
                </a:solidFill>
                <a:effectLst/>
                <a:latin typeface="+mn-lt"/>
                <a:ea typeface="+mn-ea"/>
                <a:cs typeface="+mn-cs"/>
              </a:rPr>
              <a:t>Appealing title and web address – </a:t>
            </a:r>
            <a:r>
              <a:rPr lang="en-US" sz="1200" kern="1200" dirty="0" smtClean="0">
                <a:solidFill>
                  <a:schemeClr val="tx1"/>
                </a:solidFill>
                <a:effectLst/>
                <a:latin typeface="+mn-lt"/>
                <a:ea typeface="+mn-ea"/>
                <a:cs typeface="+mn-cs"/>
              </a:rPr>
              <a:t>This is the most important and the most effective method of improving SEO optimization according to </a:t>
            </a:r>
            <a:r>
              <a:rPr lang="en-US" sz="1200" kern="1200" dirty="0" err="1" smtClean="0">
                <a:solidFill>
                  <a:schemeClr val="tx1"/>
                </a:solidFill>
                <a:effectLst/>
                <a:latin typeface="+mn-lt"/>
                <a:ea typeface="+mn-ea"/>
                <a:cs typeface="+mn-cs"/>
              </a:rPr>
              <a:t>Moz</a:t>
            </a:r>
            <a:r>
              <a:rPr lang="en-US" sz="1200" kern="1200" dirty="0" smtClean="0">
                <a:solidFill>
                  <a:schemeClr val="tx1"/>
                </a:solidFill>
                <a:effectLst/>
                <a:latin typeface="+mn-lt"/>
                <a:ea typeface="+mn-ea"/>
                <a:cs typeface="+mn-cs"/>
              </a:rPr>
              <a:t>, having a web address like “</a:t>
            </a:r>
            <a:r>
              <a:rPr lang="en-US" sz="1200" kern="1200" dirty="0" err="1" smtClean="0">
                <a:solidFill>
                  <a:schemeClr val="tx1"/>
                </a:solidFill>
                <a:effectLst/>
                <a:latin typeface="+mn-lt"/>
                <a:ea typeface="+mn-ea"/>
                <a:cs typeface="+mn-cs"/>
              </a:rPr>
              <a:t>JanesFood</a:t>
            </a:r>
            <a:r>
              <a:rPr lang="en-US" sz="1200" kern="1200" dirty="0" smtClean="0">
                <a:solidFill>
                  <a:schemeClr val="tx1"/>
                </a:solidFill>
                <a:effectLst/>
                <a:latin typeface="+mn-lt"/>
                <a:ea typeface="+mn-ea"/>
                <a:cs typeface="+mn-cs"/>
              </a:rPr>
              <a:t>” is better than a web address like “</a:t>
            </a:r>
            <a:r>
              <a:rPr lang="en-US" sz="1200" kern="1200" dirty="0" err="1" smtClean="0">
                <a:solidFill>
                  <a:schemeClr val="tx1"/>
                </a:solidFill>
                <a:effectLst/>
                <a:latin typeface="+mn-lt"/>
                <a:ea typeface="+mn-ea"/>
                <a:cs typeface="+mn-cs"/>
              </a:rPr>
              <a:t>DeliciousFoods</a:t>
            </a:r>
            <a:r>
              <a:rPr lang="en-US" sz="1200" kern="1200" dirty="0" smtClean="0">
                <a:solidFill>
                  <a:schemeClr val="tx1"/>
                </a:solidFill>
                <a:effectLst/>
                <a:latin typeface="+mn-lt"/>
                <a:ea typeface="+mn-ea"/>
                <a:cs typeface="+mn-cs"/>
              </a:rPr>
              <a:t>”, as a name like “</a:t>
            </a:r>
            <a:r>
              <a:rPr lang="en-US" sz="1200" kern="1200" dirty="0" err="1" smtClean="0">
                <a:solidFill>
                  <a:schemeClr val="tx1"/>
                </a:solidFill>
                <a:effectLst/>
                <a:latin typeface="+mn-lt"/>
                <a:ea typeface="+mn-ea"/>
                <a:cs typeface="+mn-cs"/>
              </a:rPr>
              <a:t>JanesFood</a:t>
            </a:r>
            <a:r>
              <a:rPr lang="en-US" sz="1200" kern="1200" dirty="0" smtClean="0">
                <a:solidFill>
                  <a:schemeClr val="tx1"/>
                </a:solidFill>
                <a:effectLst/>
                <a:latin typeface="+mn-lt"/>
                <a:ea typeface="+mn-ea"/>
                <a:cs typeface="+mn-cs"/>
              </a:rPr>
              <a:t>” is unique and is bound to grant you high ranking in the search engine.</a:t>
            </a:r>
          </a:p>
          <a:p>
            <a:pPr rtl="0"/>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7</a:t>
            </a:fld>
            <a:endParaRPr lang="en-GB"/>
          </a:p>
        </p:txBody>
      </p:sp>
    </p:spTree>
    <p:extLst>
      <p:ext uri="{BB962C8B-B14F-4D97-AF65-F5344CB8AC3E}">
        <p14:creationId xmlns:p14="http://schemas.microsoft.com/office/powerpoint/2010/main" val="231989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kern="1200" dirty="0" smtClean="0">
                <a:solidFill>
                  <a:schemeClr val="tx1"/>
                </a:solidFill>
                <a:effectLst/>
                <a:latin typeface="+mn-lt"/>
                <a:ea typeface="+mn-ea"/>
                <a:cs typeface="+mn-cs"/>
              </a:rPr>
              <a:t>The seeable representation that is rendered on to your browser is called the front end of a website or a web application. Frontend design and development is completely focused on logic and functional implementations of various different concepts that allow for a good User Experience(UX). The front-end is also called the User Interface(UI). The frontend is what acts as the presentation layer, compression algorithms like JPEG, GIF, PNG are used for visualizing image data, although nowadays SVG is much more popular.</a:t>
            </a:r>
          </a:p>
          <a:p>
            <a:pPr rt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presentation layer is what the user directly interacts with in the OSI model and the frontend is what gives fruition to the functionality of the presentation layer in the OSI model.</a:t>
            </a:r>
          </a:p>
          <a:p>
            <a:pPr rtl="0"/>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8</a:t>
            </a:fld>
            <a:endParaRPr lang="en-GB"/>
          </a:p>
        </p:txBody>
      </p:sp>
    </p:spTree>
    <p:extLst>
      <p:ext uri="{BB962C8B-B14F-4D97-AF65-F5344CB8AC3E}">
        <p14:creationId xmlns:p14="http://schemas.microsoft.com/office/powerpoint/2010/main" val="2302700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kern="1200" dirty="0" smtClean="0">
                <a:solidFill>
                  <a:schemeClr val="tx1"/>
                </a:solidFill>
                <a:effectLst/>
                <a:latin typeface="+mn-lt"/>
                <a:ea typeface="+mn-ea"/>
                <a:cs typeface="+mn-cs"/>
              </a:rPr>
              <a:t>The un-seeable part of a website or web application. This handles the view, controls it and manipulates the data that is visualized in the UI. Usually computational logic that consumes large amounts of resources that would otherwise freeze the UI are done in the backend. Backend web development is much more difficult than frontend development in most case scenarios as it involves the cumulative focus on a multitude of concepts that include maintaining the frontend. </a:t>
            </a:r>
          </a:p>
          <a:p>
            <a:pPr rtl="0"/>
            <a:r>
              <a:rPr lang="en-US" sz="1200" kern="1200" dirty="0" smtClean="0">
                <a:solidFill>
                  <a:schemeClr val="tx1"/>
                </a:solidFill>
                <a:effectLst/>
                <a:latin typeface="+mn-lt"/>
                <a:ea typeface="+mn-ea"/>
                <a:cs typeface="+mn-cs"/>
              </a:rPr>
              <a:t>The backend is what focuses on the application layer, through the manipulation of the application layer, different </a:t>
            </a:r>
            <a:r>
              <a:rPr lang="en-US" sz="1200" kern="1200" dirty="0" err="1" smtClean="0">
                <a:solidFill>
                  <a:schemeClr val="tx1"/>
                </a:solidFill>
                <a:effectLst/>
                <a:latin typeface="+mn-lt"/>
                <a:ea typeface="+mn-ea"/>
                <a:cs typeface="+mn-cs"/>
              </a:rPr>
              <a:t>behaviours</a:t>
            </a:r>
            <a:r>
              <a:rPr lang="en-US" sz="1200" kern="1200" dirty="0" smtClean="0">
                <a:solidFill>
                  <a:schemeClr val="tx1"/>
                </a:solidFill>
                <a:effectLst/>
                <a:latin typeface="+mn-lt"/>
                <a:ea typeface="+mn-ea"/>
                <a:cs typeface="+mn-cs"/>
              </a:rPr>
              <a:t> and responses are produced. When you interact with the presentation layer, the application layer’s components are manipulated which is the backend.</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9</a:t>
            </a:fld>
            <a:endParaRPr lang="en-GB"/>
          </a:p>
        </p:txBody>
      </p:sp>
    </p:spTree>
    <p:extLst>
      <p:ext uri="{BB962C8B-B14F-4D97-AF65-F5344CB8AC3E}">
        <p14:creationId xmlns:p14="http://schemas.microsoft.com/office/powerpoint/2010/main" val="59058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sz="1200" b="1" kern="1200" dirty="0" smtClean="0">
                <a:solidFill>
                  <a:schemeClr val="tx1"/>
                </a:solidFill>
                <a:effectLst/>
                <a:latin typeface="+mn-lt"/>
                <a:ea typeface="+mn-ea"/>
                <a:cs typeface="+mn-cs"/>
              </a:rPr>
              <a:t>Adobe </a:t>
            </a:r>
            <a:r>
              <a:rPr lang="en-US" sz="1200" b="1" kern="1200" dirty="0" err="1" smtClean="0">
                <a:solidFill>
                  <a:schemeClr val="tx1"/>
                </a:solidFill>
                <a:effectLst/>
                <a:latin typeface="+mn-lt"/>
                <a:ea typeface="+mn-ea"/>
                <a:cs typeface="+mn-cs"/>
              </a:rPr>
              <a:t>Xd</a:t>
            </a:r>
            <a:r>
              <a:rPr lang="en-US" sz="1200" kern="1200" dirty="0" smtClean="0">
                <a:solidFill>
                  <a:schemeClr val="tx1"/>
                </a:solidFill>
                <a:effectLst/>
                <a:latin typeface="+mn-lt"/>
                <a:ea typeface="+mn-ea"/>
                <a:cs typeface="+mn-cs"/>
              </a:rPr>
              <a:t> – A industrially accepted design, </a:t>
            </a:r>
            <a:r>
              <a:rPr lang="en-US" sz="1200" kern="1200" dirty="0" err="1" smtClean="0">
                <a:solidFill>
                  <a:schemeClr val="tx1"/>
                </a:solidFill>
                <a:effectLst/>
                <a:latin typeface="+mn-lt"/>
                <a:ea typeface="+mn-ea"/>
                <a:cs typeface="+mn-cs"/>
              </a:rPr>
              <a:t>wireframing</a:t>
            </a:r>
            <a:r>
              <a:rPr lang="en-US" sz="1200" kern="1200" dirty="0" smtClean="0">
                <a:solidFill>
                  <a:schemeClr val="tx1"/>
                </a:solidFill>
                <a:effectLst/>
                <a:latin typeface="+mn-lt"/>
                <a:ea typeface="+mn-ea"/>
                <a:cs typeface="+mn-cs"/>
              </a:rPr>
              <a:t> and prototyping application produced by Adobe. It is slowly getting very high exposure and popularity in the industry. It is very effective and has a lot of components that already come with it. </a:t>
            </a:r>
          </a:p>
          <a:p>
            <a:pPr rtl="0"/>
            <a:endParaRPr lang="en-US" sz="1200" kern="1200" dirty="0" smtClean="0">
              <a:solidFill>
                <a:schemeClr val="tx1"/>
              </a:solidFill>
              <a:effectLst/>
              <a:latin typeface="+mn-lt"/>
              <a:ea typeface="+mn-ea"/>
              <a:cs typeface="+mn-cs"/>
            </a:endParaRPr>
          </a:p>
          <a:p>
            <a:pPr rtl="0"/>
            <a:r>
              <a:rPr lang="en-US" sz="1200" b="1" kern="1200" dirty="0" smtClean="0">
                <a:solidFill>
                  <a:schemeClr val="tx1"/>
                </a:solidFill>
                <a:effectLst/>
                <a:latin typeface="+mn-lt"/>
                <a:ea typeface="+mn-ea"/>
                <a:cs typeface="+mn-cs"/>
              </a:rPr>
              <a:t>Microsoft Publisher</a:t>
            </a:r>
            <a:r>
              <a:rPr lang="en-US" sz="1200" kern="1200" dirty="0" smtClean="0">
                <a:solidFill>
                  <a:schemeClr val="tx1"/>
                </a:solidFill>
                <a:effectLst/>
                <a:latin typeface="+mn-lt"/>
                <a:ea typeface="+mn-ea"/>
                <a:cs typeface="+mn-cs"/>
              </a:rPr>
              <a:t> – Quite the obsolete and legacy type of application that is used to design websites. It has a very simple interface like most of the Microsoft applications but the functionality and the purpose it has only stretches so much. </a:t>
            </a:r>
          </a:p>
          <a:p>
            <a:pPr rt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Sketch</a:t>
            </a:r>
            <a:r>
              <a:rPr lang="en-US" sz="1200" kern="1200" dirty="0" smtClean="0">
                <a:solidFill>
                  <a:schemeClr val="tx1"/>
                </a:solidFill>
                <a:effectLst/>
                <a:latin typeface="+mn-lt"/>
                <a:ea typeface="+mn-ea"/>
                <a:cs typeface="+mn-cs"/>
              </a:rPr>
              <a:t> – A </a:t>
            </a:r>
            <a:r>
              <a:rPr lang="en-US" sz="1200" kern="1200" dirty="0" err="1" smtClean="0">
                <a:solidFill>
                  <a:schemeClr val="tx1"/>
                </a:solidFill>
                <a:effectLst/>
                <a:latin typeface="+mn-lt"/>
                <a:ea typeface="+mn-ea"/>
                <a:cs typeface="+mn-cs"/>
              </a:rPr>
              <a:t>MacOS</a:t>
            </a:r>
            <a:r>
              <a:rPr lang="en-US" sz="1200" kern="1200" dirty="0" smtClean="0">
                <a:solidFill>
                  <a:schemeClr val="tx1"/>
                </a:solidFill>
                <a:effectLst/>
                <a:latin typeface="+mn-lt"/>
                <a:ea typeface="+mn-ea"/>
                <a:cs typeface="+mn-cs"/>
              </a:rPr>
              <a:t> only digital design tool, which is very famous among frontend designers, as sketch provides various UI frameworks and widgets that allow designing responsive and appealing frontends in very short periods of time.</a:t>
            </a:r>
          </a:p>
          <a:p>
            <a:pPr rtl="0"/>
            <a:endParaRPr lang="en-GB" dirty="0" smtClean="0"/>
          </a:p>
          <a:p>
            <a:pPr rtl="0"/>
            <a:r>
              <a:rPr lang="en-US" sz="1200" b="1" kern="1200" dirty="0" smtClean="0">
                <a:solidFill>
                  <a:schemeClr val="tx1"/>
                </a:solidFill>
                <a:effectLst/>
                <a:latin typeface="+mn-lt"/>
                <a:ea typeface="+mn-ea"/>
                <a:cs typeface="+mn-cs"/>
              </a:rPr>
              <a:t>Adobe Illustrator</a:t>
            </a:r>
            <a:r>
              <a:rPr lang="en-US" sz="1200" kern="1200" dirty="0" smtClean="0">
                <a:solidFill>
                  <a:schemeClr val="tx1"/>
                </a:solidFill>
                <a:effectLst/>
                <a:latin typeface="+mn-lt"/>
                <a:ea typeface="+mn-ea"/>
                <a:cs typeface="+mn-cs"/>
              </a:rPr>
              <a:t> – Although not majorly used for UI/UX design, illustrator is quite often used by beginner frontend designers for design phase of the frontend alone. </a:t>
            </a:r>
          </a:p>
          <a:p>
            <a:pPr rtl="0"/>
            <a:endParaRPr lang="en-US" sz="1200" kern="1200" dirty="0" smtClean="0">
              <a:solidFill>
                <a:schemeClr val="tx1"/>
              </a:solidFill>
              <a:effectLst/>
              <a:latin typeface="+mn-lt"/>
              <a:ea typeface="+mn-ea"/>
              <a:cs typeface="+mn-cs"/>
            </a:endParaRPr>
          </a:p>
          <a:p>
            <a:pPr rtl="0"/>
            <a:r>
              <a:rPr lang="en-US" sz="1200" b="1" kern="1200" dirty="0" smtClean="0">
                <a:solidFill>
                  <a:schemeClr val="tx1"/>
                </a:solidFill>
                <a:effectLst/>
                <a:latin typeface="+mn-lt"/>
                <a:ea typeface="+mn-ea"/>
                <a:cs typeface="+mn-cs"/>
              </a:rPr>
              <a:t>Adobe Photoshop</a:t>
            </a:r>
            <a:r>
              <a:rPr lang="en-US" sz="1200" kern="1200" dirty="0" smtClean="0">
                <a:solidFill>
                  <a:schemeClr val="tx1"/>
                </a:solidFill>
                <a:effectLst/>
                <a:latin typeface="+mn-lt"/>
                <a:ea typeface="+mn-ea"/>
                <a:cs typeface="+mn-cs"/>
              </a:rPr>
              <a:t> – Like Adobe Illustrator, it is also just used to make mockups of frontend UI/UX designs, it too, does not provide any features like </a:t>
            </a:r>
            <a:r>
              <a:rPr lang="en-US" sz="1200" kern="1200" dirty="0" err="1" smtClean="0">
                <a:solidFill>
                  <a:schemeClr val="tx1"/>
                </a:solidFill>
                <a:effectLst/>
                <a:latin typeface="+mn-lt"/>
                <a:ea typeface="+mn-ea"/>
                <a:cs typeface="+mn-cs"/>
              </a:rPr>
              <a:t>wireframing</a:t>
            </a:r>
            <a:r>
              <a:rPr lang="en-US" sz="1200" kern="1200" dirty="0" smtClean="0">
                <a:solidFill>
                  <a:schemeClr val="tx1"/>
                </a:solidFill>
                <a:effectLst/>
                <a:latin typeface="+mn-lt"/>
                <a:ea typeface="+mn-ea"/>
                <a:cs typeface="+mn-cs"/>
              </a:rPr>
              <a:t> or prototyping. However though, as graphic designers use Adobe Photoshop intensively, Adobe Photoshop sees large industrial exposure for frontend design.</a:t>
            </a:r>
            <a:endParaRPr lang="en-GB" dirty="0"/>
          </a:p>
        </p:txBody>
      </p:sp>
      <p:sp>
        <p:nvSpPr>
          <p:cNvPr id="4" name="Slide Number Placeholder 3"/>
          <p:cNvSpPr>
            <a:spLocks noGrp="1"/>
          </p:cNvSpPr>
          <p:nvPr>
            <p:ph type="sldNum" sz="quarter" idx="10"/>
          </p:nvPr>
        </p:nvSpPr>
        <p:spPr/>
        <p:txBody>
          <a:bodyPr rtlCol="0"/>
          <a:lstStyle/>
          <a:p>
            <a:pPr rtl="0"/>
            <a:fld id="{D5D79418-37EB-4378-AD22-89DBB000B0DA}" type="slidenum">
              <a:rPr lang="en-GB" smtClean="0"/>
              <a:t>10</a:t>
            </a:fld>
            <a:endParaRPr lang="en-GB"/>
          </a:p>
        </p:txBody>
      </p:sp>
    </p:spTree>
    <p:extLst>
      <p:ext uri="{BB962C8B-B14F-4D97-AF65-F5344CB8AC3E}">
        <p14:creationId xmlns:p14="http://schemas.microsoft.com/office/powerpoint/2010/main" val="2560982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rtlCol="0" anchor="b">
            <a:noAutofit/>
          </a:bodyPr>
          <a:lstStyle>
            <a:lvl1pPr algn="ctr">
              <a:defRPr sz="5400"/>
            </a:lvl1pPr>
          </a:lstStyle>
          <a:p>
            <a:pPr rtl="0"/>
            <a:r>
              <a:rPr lang="en-US" noProof="0" smtClean="0"/>
              <a:t>Click to edit Master title style</a:t>
            </a:r>
            <a:endParaRPr lang="en-GB" noProof="0"/>
          </a:p>
        </p:txBody>
      </p:sp>
      <p:sp>
        <p:nvSpPr>
          <p:cNvPr id="3" name="Subtitle 2"/>
          <p:cNvSpPr>
            <a:spLocks noGrp="1"/>
          </p:cNvSpPr>
          <p:nvPr>
            <p:ph type="subTitle" idx="1"/>
          </p:nvPr>
        </p:nvSpPr>
        <p:spPr>
          <a:xfrm>
            <a:off x="1828799" y="4394039"/>
            <a:ext cx="8493957" cy="1117687"/>
          </a:xfrm>
        </p:spPr>
        <p:txBody>
          <a:bodyPr rtlCol="0">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en-GB" noProof="0"/>
          </a:p>
        </p:txBody>
      </p:sp>
      <p:sp>
        <p:nvSpPr>
          <p:cNvPr id="4" name="Date Placeholder 3"/>
          <p:cNvSpPr>
            <a:spLocks noGrp="1"/>
          </p:cNvSpPr>
          <p:nvPr>
            <p:ph type="dt" sz="half" idx="10"/>
          </p:nvPr>
        </p:nvSpPr>
        <p:spPr>
          <a:xfrm>
            <a:off x="8112956" y="5936187"/>
            <a:ext cx="2743200" cy="365125"/>
          </a:xfrm>
        </p:spPr>
        <p:txBody>
          <a:bodyPr rtlCol="0"/>
          <a:lstStyle/>
          <a:p>
            <a:pPr rtl="0"/>
            <a:fld id="{F15B1EC9-C45A-4C7F-AC4D-AEAA7B97EBB9}" type="datetime1">
              <a:rPr lang="en-GB" noProof="0" smtClean="0"/>
              <a:t>25/06/2019</a:t>
            </a:fld>
            <a:endParaRPr lang="en-GB" noProof="0"/>
          </a:p>
        </p:txBody>
      </p:sp>
      <p:sp>
        <p:nvSpPr>
          <p:cNvPr id="5" name="Footer Placeholder 4"/>
          <p:cNvSpPr>
            <a:spLocks noGrp="1"/>
          </p:cNvSpPr>
          <p:nvPr>
            <p:ph type="ftr" sz="quarter" idx="11"/>
          </p:nvPr>
        </p:nvSpPr>
        <p:spPr>
          <a:xfrm>
            <a:off x="1242296" y="5936188"/>
            <a:ext cx="6870660" cy="365125"/>
          </a:xfrm>
        </p:spPr>
        <p:txBody>
          <a:bodyPr rtlCol="0"/>
          <a:lstStyle/>
          <a:p>
            <a:pPr rtl="0"/>
            <a:r>
              <a:rPr lang="en-GB" noProof="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rtlCol="0" anchor="ctr">
            <a:normAutofit/>
          </a:bodyPr>
          <a:lstStyle>
            <a:lvl1pPr>
              <a:defRPr sz="3600"/>
            </a:lvl1pPr>
          </a:lstStyle>
          <a:p>
            <a:pPr rtl="0"/>
            <a:r>
              <a:rPr lang="en-US" noProof="0" smtClean="0"/>
              <a:t>Click to edit Master title style</a:t>
            </a:r>
            <a:endParaRPr lang="en-GB" noProof="0"/>
          </a:p>
        </p:txBody>
      </p:sp>
      <p:sp>
        <p:nvSpPr>
          <p:cNvPr id="3" name="Content Placeholder 2"/>
          <p:cNvSpPr>
            <a:spLocks noGrp="1"/>
          </p:cNvSpPr>
          <p:nvPr>
            <p:ph idx="1" hasCustomPrompt="1"/>
          </p:nvPr>
        </p:nvSpPr>
        <p:spPr>
          <a:xfrm>
            <a:off x="6438446" y="2336873"/>
            <a:ext cx="5608336" cy="3599313"/>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24329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9303581" y="5936187"/>
            <a:ext cx="2743200" cy="365125"/>
          </a:xfrm>
        </p:spPr>
        <p:txBody>
          <a:bodyPr rtlCol="0"/>
          <a:lstStyle/>
          <a:p>
            <a:pPr rtl="0"/>
            <a:fld id="{62695DF3-45FB-4CAF-9DAD-D7232A07300E}" type="datetime1">
              <a:rPr lang="en-GB" noProof="0" smtClean="0"/>
              <a:t>25/06/2019</a:t>
            </a:fld>
            <a:endParaRPr lang="en-GB" noProof="0"/>
          </a:p>
        </p:txBody>
      </p:sp>
      <p:sp>
        <p:nvSpPr>
          <p:cNvPr id="6" name="Footer Placeholder 5"/>
          <p:cNvSpPr>
            <a:spLocks noGrp="1"/>
          </p:cNvSpPr>
          <p:nvPr>
            <p:ph type="ftr" sz="quarter" idx="11"/>
          </p:nvPr>
        </p:nvSpPr>
        <p:spPr>
          <a:xfrm>
            <a:off x="2432921" y="5936188"/>
            <a:ext cx="6870660" cy="365125"/>
          </a:xfrm>
        </p:spPr>
        <p:txBody>
          <a:bodyPr rtlCol="0"/>
          <a:lstStyle/>
          <a:p>
            <a:pPr rtl="0"/>
            <a:r>
              <a:rPr lang="en-GB" noProof="0"/>
              <a:t>Add a footer</a:t>
            </a:r>
          </a:p>
        </p:txBody>
      </p:sp>
      <p:sp>
        <p:nvSpPr>
          <p:cNvPr id="7" name="Slide Number Placeholder 6"/>
          <p:cNvSpPr>
            <a:spLocks noGrp="1"/>
          </p:cNvSpPr>
          <p:nvPr>
            <p:ph type="sldNum" sz="quarter" idx="12"/>
          </p:nvPr>
        </p:nvSpPr>
        <p:spPr>
          <a:xfrm>
            <a:off x="140074" y="753227"/>
            <a:ext cx="1154151" cy="1090789"/>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322070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rtlCol="0" anchor="ctr">
            <a:normAutofit/>
          </a:bodyPr>
          <a:lstStyle>
            <a:lvl1pPr>
              <a:defRPr sz="3600"/>
            </a:lvl1pPr>
          </a:lstStyle>
          <a:p>
            <a:pPr rtl="0"/>
            <a:r>
              <a:rPr lang="en-US" noProof="0" smtClean="0"/>
              <a:t>Click to edit Master title style</a:t>
            </a:r>
            <a:endParaRPr lang="en-GB" noProof="0"/>
          </a:p>
        </p:txBody>
      </p:sp>
      <p:sp>
        <p:nvSpPr>
          <p:cNvPr id="4" name="Text Placeholder 3"/>
          <p:cNvSpPr>
            <a:spLocks noGrp="1"/>
          </p:cNvSpPr>
          <p:nvPr>
            <p:ph type="body" sz="half" idx="2" hasCustomPrompt="1"/>
          </p:nvPr>
        </p:nvSpPr>
        <p:spPr>
          <a:xfrm>
            <a:off x="2432922" y="2336872"/>
            <a:ext cx="2620817"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9303581" y="5936187"/>
            <a:ext cx="2743200" cy="365125"/>
          </a:xfrm>
        </p:spPr>
        <p:txBody>
          <a:bodyPr rtlCol="0"/>
          <a:lstStyle/>
          <a:p>
            <a:pPr rtl="0"/>
            <a:fld id="{B60BA54D-47C0-48F1-AF0F-6D5DBE8EB90B}" type="datetime1">
              <a:rPr lang="en-GB" noProof="0" smtClean="0"/>
              <a:t>25/06/2019</a:t>
            </a:fld>
            <a:endParaRPr lang="en-GB" noProof="0"/>
          </a:p>
        </p:txBody>
      </p:sp>
      <p:sp>
        <p:nvSpPr>
          <p:cNvPr id="6" name="Footer Placeholder 5"/>
          <p:cNvSpPr>
            <a:spLocks noGrp="1"/>
          </p:cNvSpPr>
          <p:nvPr>
            <p:ph type="ftr" sz="quarter" idx="11"/>
          </p:nvPr>
        </p:nvSpPr>
        <p:spPr>
          <a:xfrm>
            <a:off x="2432921" y="5936188"/>
            <a:ext cx="6870660" cy="365125"/>
          </a:xfrm>
        </p:spPr>
        <p:txBody>
          <a:bodyPr rtlCol="0"/>
          <a:lstStyle/>
          <a:p>
            <a:pPr rtl="0"/>
            <a:r>
              <a:rPr lang="en-GB" noProof="0"/>
              <a:t>Add a footer</a:t>
            </a:r>
          </a:p>
        </p:txBody>
      </p:sp>
      <p:sp>
        <p:nvSpPr>
          <p:cNvPr id="7" name="Slide Number Placeholder 6"/>
          <p:cNvSpPr>
            <a:spLocks noGrp="1"/>
          </p:cNvSpPr>
          <p:nvPr>
            <p:ph type="sldNum" sz="quarter" idx="12"/>
          </p:nvPr>
        </p:nvSpPr>
        <p:spPr>
          <a:xfrm>
            <a:off x="140074" y="753227"/>
            <a:ext cx="1154151" cy="1090789"/>
          </a:xfrm>
        </p:spPr>
        <p:txBody>
          <a:bodyPr rtlCol="0"/>
          <a:lstStyle/>
          <a:p>
            <a:pPr rtl="0"/>
            <a:fld id="{9E3FA76C-C565-46B6-8652-D75785E2521F}" type="slidenum">
              <a:rPr lang="en-GB" noProof="0" smtClean="0"/>
              <a:t>‹#›</a:t>
            </a:fld>
            <a:endParaRPr lang="en-GB" noProof="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a:p>
        </p:txBody>
      </p:sp>
    </p:spTree>
    <p:extLst>
      <p:ext uri="{BB962C8B-B14F-4D97-AF65-F5344CB8AC3E}">
        <p14:creationId xmlns:p14="http://schemas.microsoft.com/office/powerpoint/2010/main" val="2275739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rtlCol="0" anchor="ctr" anchorCtr="0">
            <a:normAutofit/>
          </a:bodyPr>
          <a:lstStyle>
            <a:lvl1pPr>
              <a:defRPr sz="2400"/>
            </a:lvl1pPr>
          </a:lstStyle>
          <a:p>
            <a:pPr rtl="0"/>
            <a:r>
              <a:rPr lang="en-US" noProof="0" smtClean="0"/>
              <a:t>Click to edit Master title style</a:t>
            </a:r>
            <a:endParaRPr lang="en-GB" noProof="0"/>
          </a:p>
        </p:txBody>
      </p:sp>
      <p:sp>
        <p:nvSpPr>
          <p:cNvPr id="5" name="Date Placeholder 4"/>
          <p:cNvSpPr>
            <a:spLocks noGrp="1"/>
          </p:cNvSpPr>
          <p:nvPr>
            <p:ph type="dt" sz="half" idx="10"/>
          </p:nvPr>
        </p:nvSpPr>
        <p:spPr/>
        <p:txBody>
          <a:bodyPr rtlCol="0"/>
          <a:lstStyle/>
          <a:p>
            <a:pPr rtl="0"/>
            <a:fld id="{AAE659A1-76D5-4E1C-BF61-24092D87A545}" type="datetime1">
              <a:rPr lang="en-GB" noProof="0" smtClean="0"/>
              <a:t>25/06/2019</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a:xfrm>
            <a:off x="10729455" y="4711309"/>
            <a:ext cx="1154151" cy="1090789"/>
          </a:xfrm>
        </p:spPr>
        <p:txBody>
          <a:bodyPr rtlCol="0"/>
          <a:lstStyle/>
          <a:p>
            <a:pPr rtl="0"/>
            <a:fld id="{9E3FA76C-C565-46B6-8652-D75785E2521F}" type="slidenum">
              <a:rPr lang="en-GB" noProof="0" smtClean="0"/>
              <a:t>‹#›</a:t>
            </a:fld>
            <a:endParaRPr lang="en-GB" noProof="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rtlCol="0"/>
          <a:lstStyle/>
          <a:p>
            <a:pPr rtl="0"/>
            <a:r>
              <a:rPr lang="en-US" noProof="0" smtClean="0"/>
              <a:t>Click icon to add SmartArt graphic</a:t>
            </a:r>
            <a:endParaRPr lang="en-GB" noProof="0"/>
          </a:p>
        </p:txBody>
      </p:sp>
    </p:spTree>
    <p:extLst>
      <p:ext uri="{BB962C8B-B14F-4D97-AF65-F5344CB8AC3E}">
        <p14:creationId xmlns:p14="http://schemas.microsoft.com/office/powerpoint/2010/main" val="352599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rtlCol="0" anchor="ctr"/>
          <a:lstStyle>
            <a:lvl1pPr>
              <a:defRPr sz="3200"/>
            </a:lvl1pPr>
          </a:lstStyle>
          <a:p>
            <a:pPr rtl="0"/>
            <a:r>
              <a:rPr lang="en-US" noProof="0" smtClean="0"/>
              <a:t>Click to edit Master title style</a:t>
            </a:r>
            <a:endParaRPr lang="en-GB" noProof="0"/>
          </a:p>
        </p:txBody>
      </p:sp>
      <p:sp>
        <p:nvSpPr>
          <p:cNvPr id="4" name="Text Placeholder 3"/>
          <p:cNvSpPr>
            <a:spLocks noGrp="1"/>
          </p:cNvSpPr>
          <p:nvPr>
            <p:ph type="body" sz="half" idx="2" hasCustomPrompt="1"/>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2D515FB2-C90B-4078-B603-186C4632CD7F}" type="datetime1">
              <a:rPr lang="en-GB" noProof="0" smtClean="0"/>
              <a:t>25/06/2019</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a:xfrm>
            <a:off x="10729455" y="4711615"/>
            <a:ext cx="1154151" cy="1090789"/>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2514006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rtlCol="0" anchor="ctr"/>
          <a:lstStyle>
            <a:lvl1pPr>
              <a:defRPr sz="3200"/>
            </a:lvl1pPr>
          </a:lstStyle>
          <a:p>
            <a:pPr rtl="0"/>
            <a:r>
              <a:rPr lang="en-US" noProof="0" smtClean="0"/>
              <a:t>Click to edit Master title style</a:t>
            </a:r>
            <a:endParaRPr lang="en-GB" noProof="0"/>
          </a:p>
        </p:txBody>
      </p:sp>
      <p:sp>
        <p:nvSpPr>
          <p:cNvPr id="12" name="Text Placeholder 3"/>
          <p:cNvSpPr>
            <a:spLocks noGrp="1"/>
          </p:cNvSpPr>
          <p:nvPr>
            <p:ph type="body" sz="half" idx="13" hasCustomPrompt="1"/>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4" name="Text Placeholder 3"/>
          <p:cNvSpPr>
            <a:spLocks noGrp="1"/>
          </p:cNvSpPr>
          <p:nvPr>
            <p:ph type="body" sz="half" idx="2" hasCustomPrompt="1"/>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F39DD150-74C5-456C-AFDE-388378FA3948}" type="datetime1">
              <a:rPr lang="en-GB" noProof="0" smtClean="0"/>
              <a:t>25/06/2019</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a:xfrm>
            <a:off x="10729455" y="4709925"/>
            <a:ext cx="1154151" cy="1090789"/>
          </a:xfrm>
        </p:spPr>
        <p:txBody>
          <a:bodyPr rtlCol="0"/>
          <a:lstStyle/>
          <a:p>
            <a:pPr rtl="0"/>
            <a:fld id="{9E3FA76C-C565-46B6-8652-D75785E2521F}" type="slidenum">
              <a:rPr lang="en-GB" noProof="0" smtClean="0"/>
              <a:t>‹#›</a:t>
            </a:fld>
            <a:endParaRPr lang="en-GB" noProof="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7200" noProof="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7200" noProof="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rtlCol="0" anchor="b"/>
          <a:lstStyle>
            <a:lvl1pPr>
              <a:defRPr sz="3200"/>
            </a:lvl1pPr>
          </a:lstStyle>
          <a:p>
            <a:pPr rtl="0"/>
            <a:r>
              <a:rPr lang="en-US" noProof="0" smtClean="0"/>
              <a:t>Click to edit Master title style</a:t>
            </a:r>
            <a:endParaRPr lang="en-GB" noProof="0"/>
          </a:p>
        </p:txBody>
      </p:sp>
      <p:sp>
        <p:nvSpPr>
          <p:cNvPr id="4" name="Text Placeholder 3"/>
          <p:cNvSpPr>
            <a:spLocks noGrp="1"/>
          </p:cNvSpPr>
          <p:nvPr>
            <p:ph type="body" sz="half" idx="2" hasCustomPrompt="1"/>
          </p:nvPr>
        </p:nvSpPr>
        <p:spPr>
          <a:xfrm>
            <a:off x="2177333"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9047994" y="5936187"/>
            <a:ext cx="2743200" cy="365125"/>
          </a:xfrm>
        </p:spPr>
        <p:txBody>
          <a:bodyPr rtlCol="0"/>
          <a:lstStyle/>
          <a:p>
            <a:pPr rtl="0"/>
            <a:fld id="{8F195FA9-987A-490A-8350-C1F4C5798BB3}" type="datetime1">
              <a:rPr lang="en-GB" noProof="0" smtClean="0"/>
              <a:t>25/06/2019</a:t>
            </a:fld>
            <a:endParaRPr lang="en-GB" noProof="0"/>
          </a:p>
        </p:txBody>
      </p:sp>
      <p:sp>
        <p:nvSpPr>
          <p:cNvPr id="6" name="Footer Placeholder 5"/>
          <p:cNvSpPr>
            <a:spLocks noGrp="1"/>
          </p:cNvSpPr>
          <p:nvPr>
            <p:ph type="ftr" sz="quarter" idx="11"/>
          </p:nvPr>
        </p:nvSpPr>
        <p:spPr>
          <a:xfrm>
            <a:off x="2177334" y="5936188"/>
            <a:ext cx="6870660" cy="365125"/>
          </a:xfrm>
        </p:spPr>
        <p:txBody>
          <a:bodyPr rtlCol="0"/>
          <a:lstStyle/>
          <a:p>
            <a:pPr rtl="0"/>
            <a:r>
              <a:rPr lang="en-GB" noProof="0"/>
              <a:t>Add a footer</a:t>
            </a:r>
          </a:p>
        </p:txBody>
      </p:sp>
      <p:sp>
        <p:nvSpPr>
          <p:cNvPr id="7" name="Slide Number Placeholder 6"/>
          <p:cNvSpPr>
            <a:spLocks noGrp="1"/>
          </p:cNvSpPr>
          <p:nvPr>
            <p:ph type="sldNum" sz="quarter" idx="12"/>
          </p:nvPr>
        </p:nvSpPr>
        <p:spPr>
          <a:xfrm>
            <a:off x="138697" y="4698039"/>
            <a:ext cx="1154151" cy="1090789"/>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1568936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rtlCol="0"/>
          <a:lstStyle/>
          <a:p>
            <a:pPr rtl="0"/>
            <a:r>
              <a:rPr lang="en-US" noProof="0" smtClean="0"/>
              <a:t>Click to edit Master title style</a:t>
            </a:r>
            <a:endParaRPr lang="en-GB" noProof="0"/>
          </a:p>
        </p:txBody>
      </p:sp>
      <p:sp>
        <p:nvSpPr>
          <p:cNvPr id="7" name="Text Placeholder 2"/>
          <p:cNvSpPr>
            <a:spLocks noGrp="1"/>
          </p:cNvSpPr>
          <p:nvPr>
            <p:ph type="body" idx="1" hasCustomPrompt="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3"/>
          <p:cNvSpPr>
            <a:spLocks noGrp="1"/>
          </p:cNvSpPr>
          <p:nvPr>
            <p:ph type="body" sz="half" idx="15" hasCustomPrompt="1"/>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9" name="Text Placeholder 4"/>
          <p:cNvSpPr>
            <a:spLocks noGrp="1"/>
          </p:cNvSpPr>
          <p:nvPr>
            <p:ph type="body" sz="quarter" idx="3" hasCustomPrompt="1"/>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0" name="Text Placeholder 3"/>
          <p:cNvSpPr>
            <a:spLocks noGrp="1"/>
          </p:cNvSpPr>
          <p:nvPr>
            <p:ph type="body" sz="half" idx="16" hasCustomPrompt="1"/>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11" name="Text Placeholder 4"/>
          <p:cNvSpPr>
            <a:spLocks noGrp="1"/>
          </p:cNvSpPr>
          <p:nvPr>
            <p:ph type="body" sz="quarter" idx="13" hasCustomPrompt="1"/>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2" name="Text Placeholder 3"/>
          <p:cNvSpPr>
            <a:spLocks noGrp="1"/>
          </p:cNvSpPr>
          <p:nvPr>
            <p:ph type="body" sz="half" idx="17" hasCustomPrompt="1"/>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3" name="Date Placeholder 2"/>
          <p:cNvSpPr>
            <a:spLocks noGrp="1"/>
          </p:cNvSpPr>
          <p:nvPr>
            <p:ph type="dt" sz="half" idx="10"/>
          </p:nvPr>
        </p:nvSpPr>
        <p:spPr/>
        <p:txBody>
          <a:bodyPr rtlCol="0"/>
          <a:lstStyle/>
          <a:p>
            <a:pPr rtl="0"/>
            <a:fld id="{A90C81EB-3F5E-4875-81AF-927E984CBBA9}" type="datetime1">
              <a:rPr lang="en-GB" noProof="0" smtClean="0"/>
              <a:t>25/06/2019</a:t>
            </a:fld>
            <a:endParaRPr lang="en-GB" noProof="0"/>
          </a:p>
        </p:txBody>
      </p:sp>
      <p:sp>
        <p:nvSpPr>
          <p:cNvPr id="4" name="Footer Placeholder 3"/>
          <p:cNvSpPr>
            <a:spLocks noGrp="1"/>
          </p:cNvSpPr>
          <p:nvPr>
            <p:ph type="ftr" sz="quarter" idx="11"/>
          </p:nvPr>
        </p:nvSpPr>
        <p:spPr/>
        <p:txBody>
          <a:bodyPr rtlCol="0"/>
          <a:lstStyle/>
          <a:p>
            <a:pPr rtl="0"/>
            <a:r>
              <a:rPr lang="en-GB" noProof="0"/>
              <a:t>Add a footer</a:t>
            </a:r>
          </a:p>
        </p:txBody>
      </p:sp>
      <p:sp>
        <p:nvSpPr>
          <p:cNvPr id="5" name="Slide Number Placeholder 4"/>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3252837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rtlCol="0"/>
          <a:lstStyle/>
          <a:p>
            <a:pPr rtl="0"/>
            <a:fld id="{46F88F79-C660-4BED-BB77-41F757A49F52}" type="datetime1">
              <a:rPr lang="en-GB" noProof="0" smtClean="0"/>
              <a:t>25/06/2019</a:t>
            </a:fld>
            <a:endParaRPr lang="en-GB" noProof="0"/>
          </a:p>
        </p:txBody>
      </p:sp>
      <p:sp>
        <p:nvSpPr>
          <p:cNvPr id="4" name="Footer Placeholder 3"/>
          <p:cNvSpPr>
            <a:spLocks noGrp="1"/>
          </p:cNvSpPr>
          <p:nvPr>
            <p:ph type="ftr" sz="quarter" idx="11"/>
          </p:nvPr>
        </p:nvSpPr>
        <p:spPr>
          <a:xfrm>
            <a:off x="2118596" y="5936188"/>
            <a:ext cx="6870660" cy="365125"/>
          </a:xfrm>
        </p:spPr>
        <p:txBody>
          <a:bodyPr rtlCol="0"/>
          <a:lstStyle/>
          <a:p>
            <a:pPr rtl="0"/>
            <a:r>
              <a:rPr lang="en-GB" noProof="0"/>
              <a:t>Add a footer</a:t>
            </a:r>
          </a:p>
        </p:txBody>
      </p:sp>
      <p:sp>
        <p:nvSpPr>
          <p:cNvPr id="5" name="Slide Number Placeholder 4"/>
          <p:cNvSpPr>
            <a:spLocks noGrp="1"/>
          </p:cNvSpPr>
          <p:nvPr>
            <p:ph type="sldNum" sz="quarter" idx="12"/>
          </p:nvPr>
        </p:nvSpPr>
        <p:spPr>
          <a:xfrm>
            <a:off x="140493" y="748304"/>
            <a:ext cx="1154151" cy="1090789"/>
          </a:xfrm>
        </p:spPr>
        <p:txBody>
          <a:bodyPr rtlCol="0"/>
          <a:lstStyle/>
          <a:p>
            <a:pPr rtl="0"/>
            <a:fld id="{9E3FA76C-C565-46B6-8652-D75785E2521F}" type="slidenum">
              <a:rPr lang="en-GB" noProof="0" smtClean="0"/>
              <a:t>‹#›</a:t>
            </a:fld>
            <a:endParaRPr lang="en-GB" noProof="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rtl="0"/>
            <a:endParaRPr lang="en-GB" sz="2400" noProof="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hasCustomPrompt="1"/>
          </p:nvPr>
        </p:nvSpPr>
        <p:spPr>
          <a:xfrm>
            <a:off x="2106132" y="735087"/>
            <a:ext cx="3060802" cy="1080938"/>
          </a:xfrm>
        </p:spPr>
        <p:txBody>
          <a:bodyPr rtlCol="0" anchor="ctr" anchorCtr="0"/>
          <a:lstStyle>
            <a:lvl1pPr algn="ctr">
              <a:defRPr b="0"/>
            </a:lvl1pPr>
          </a:lstStyle>
          <a:p>
            <a:pPr lvl="0" rtl="0"/>
            <a:r>
              <a:rPr lang="en-GB" noProof="0"/>
              <a:t>Edit Master text styles</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hasCustomPrompt="1"/>
          </p:nvPr>
        </p:nvSpPr>
        <p:spPr>
          <a:xfrm>
            <a:off x="5384611" y="735013"/>
            <a:ext cx="3060700" cy="1081087"/>
          </a:xfrm>
        </p:spPr>
        <p:txBody>
          <a:bodyPr rtlCol="0"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rtl="0"/>
            <a:r>
              <a:rPr lang="en-GB" noProof="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hasCustomPrompt="1"/>
          </p:nvPr>
        </p:nvSpPr>
        <p:spPr>
          <a:xfrm>
            <a:off x="8662988" y="746125"/>
            <a:ext cx="3070225" cy="1058862"/>
          </a:xfrm>
        </p:spPr>
        <p:txBody>
          <a:bodyPr rtlCol="0"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rtl="0"/>
            <a:r>
              <a:rPr lang="en-GB" noProof="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hasCustomPrompt="1"/>
          </p:nvPr>
        </p:nvSpPr>
        <p:spPr>
          <a:xfrm>
            <a:off x="2106131" y="2116138"/>
            <a:ext cx="3060802" cy="3713162"/>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hasCustomPrompt="1"/>
          </p:nvPr>
        </p:nvSpPr>
        <p:spPr>
          <a:xfrm>
            <a:off x="5384611" y="2103211"/>
            <a:ext cx="3060802" cy="3713162"/>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hasCustomPrompt="1"/>
          </p:nvPr>
        </p:nvSpPr>
        <p:spPr>
          <a:xfrm>
            <a:off x="8659892" y="2097613"/>
            <a:ext cx="3060802" cy="3713162"/>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rtlCol="0"/>
          <a:lstStyle/>
          <a:p>
            <a:pPr rtl="0"/>
            <a:r>
              <a:rPr lang="en-US" noProof="0" smtClean="0"/>
              <a:t>Click to edit Master title style</a:t>
            </a:r>
            <a:endParaRPr lang="en-GB" noProof="0"/>
          </a:p>
        </p:txBody>
      </p:sp>
      <p:sp>
        <p:nvSpPr>
          <p:cNvPr id="19" name="Text Placeholder 2"/>
          <p:cNvSpPr>
            <a:spLocks noGrp="1"/>
          </p:cNvSpPr>
          <p:nvPr>
            <p:ph type="body" idx="1" hasCustomPrompt="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smtClean="0"/>
              <a:t>Click icon to add picture</a:t>
            </a:r>
            <a:endParaRPr lang="en-GB" noProof="0"/>
          </a:p>
        </p:txBody>
      </p:sp>
      <p:sp>
        <p:nvSpPr>
          <p:cNvPr id="21" name="Text Placeholder 3"/>
          <p:cNvSpPr>
            <a:spLocks noGrp="1"/>
          </p:cNvSpPr>
          <p:nvPr>
            <p:ph type="body" sz="half" idx="18" hasCustomPrompt="1"/>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22" name="Text Placeholder 4"/>
          <p:cNvSpPr>
            <a:spLocks noGrp="1"/>
          </p:cNvSpPr>
          <p:nvPr>
            <p:ph type="body" sz="quarter" idx="3" hasCustomPrompt="1"/>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smtClean="0"/>
              <a:t>Click icon to add picture</a:t>
            </a:r>
            <a:endParaRPr lang="en-GB" noProof="0"/>
          </a:p>
        </p:txBody>
      </p:sp>
      <p:sp>
        <p:nvSpPr>
          <p:cNvPr id="24" name="Text Placeholder 3"/>
          <p:cNvSpPr>
            <a:spLocks noGrp="1"/>
          </p:cNvSpPr>
          <p:nvPr>
            <p:ph type="body" sz="half" idx="19" hasCustomPrompt="1"/>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25" name="Text Placeholder 4"/>
          <p:cNvSpPr>
            <a:spLocks noGrp="1"/>
          </p:cNvSpPr>
          <p:nvPr>
            <p:ph type="body" sz="quarter" idx="13" hasCustomPrompt="1"/>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smtClean="0"/>
              <a:t>Click icon to add picture</a:t>
            </a:r>
            <a:endParaRPr lang="en-GB" noProof="0"/>
          </a:p>
        </p:txBody>
      </p:sp>
      <p:sp>
        <p:nvSpPr>
          <p:cNvPr id="27" name="Text Placeholder 3"/>
          <p:cNvSpPr>
            <a:spLocks noGrp="1"/>
          </p:cNvSpPr>
          <p:nvPr>
            <p:ph type="body" sz="half" idx="20" hasCustomPrompt="1"/>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3" name="Date Placeholder 2"/>
          <p:cNvSpPr>
            <a:spLocks noGrp="1"/>
          </p:cNvSpPr>
          <p:nvPr>
            <p:ph type="dt" sz="half" idx="10"/>
          </p:nvPr>
        </p:nvSpPr>
        <p:spPr/>
        <p:txBody>
          <a:bodyPr rtlCol="0"/>
          <a:lstStyle/>
          <a:p>
            <a:pPr rtl="0"/>
            <a:fld id="{687684D6-7CFB-4C36-A526-AC68241AC908}" type="datetime1">
              <a:rPr lang="en-GB" noProof="0" smtClean="0"/>
              <a:t>25/06/2019</a:t>
            </a:fld>
            <a:endParaRPr lang="en-GB" noProof="0"/>
          </a:p>
        </p:txBody>
      </p:sp>
      <p:sp>
        <p:nvSpPr>
          <p:cNvPr id="4" name="Footer Placeholder 3"/>
          <p:cNvSpPr>
            <a:spLocks noGrp="1"/>
          </p:cNvSpPr>
          <p:nvPr>
            <p:ph type="ftr" sz="quarter" idx="11"/>
          </p:nvPr>
        </p:nvSpPr>
        <p:spPr/>
        <p:txBody>
          <a:bodyPr rtlCol="0"/>
          <a:lstStyle/>
          <a:p>
            <a:pPr rtl="0"/>
            <a:r>
              <a:rPr lang="en-GB" noProof="0"/>
              <a:t>Add a footer</a:t>
            </a:r>
          </a:p>
        </p:txBody>
      </p:sp>
      <p:sp>
        <p:nvSpPr>
          <p:cNvPr id="5" name="Slide Number Placeholder 4"/>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hasCustomPrompt="1"/>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rtlCol="0"/>
          <a:lstStyle/>
          <a:p>
            <a:pPr rtl="0"/>
            <a:r>
              <a:rPr lang="en-US" noProof="0" smtClean="0"/>
              <a:t>Click to edit Master title style</a:t>
            </a:r>
            <a:endParaRPr lang="en-GB" noProof="0"/>
          </a:p>
        </p:txBody>
      </p:sp>
      <p:sp>
        <p:nvSpPr>
          <p:cNvPr id="4" name="Date Placeholder 3"/>
          <p:cNvSpPr>
            <a:spLocks noGrp="1"/>
          </p:cNvSpPr>
          <p:nvPr>
            <p:ph type="dt" sz="half" idx="10"/>
          </p:nvPr>
        </p:nvSpPr>
        <p:spPr/>
        <p:txBody>
          <a:bodyPr rtlCol="0"/>
          <a:lstStyle/>
          <a:p>
            <a:pPr rtl="0"/>
            <a:fld id="{B10F2D3B-68DE-441A-9096-FDC03528FB4C}" type="datetime1">
              <a:rPr lang="en-GB" noProof="0" smtClean="0"/>
              <a:t>25/06/2019</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hasCustomPrompt="1"/>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hasCustomPrompt="1"/>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hasCustomPrompt="1"/>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en-US" noProof="0" smtClean="0"/>
              <a:t>Click to edit Master title style</a:t>
            </a:r>
            <a:endParaRPr lang="en-GB" noProof="0"/>
          </a:p>
        </p:txBody>
      </p:sp>
      <p:sp>
        <p:nvSpPr>
          <p:cNvPr id="3" name="Text Placeholder 2"/>
          <p:cNvSpPr>
            <a:spLocks noGrp="1"/>
          </p:cNvSpPr>
          <p:nvPr>
            <p:ph type="body" idx="1" hasCustomPrompt="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3420E87A-4A97-4D95-92D2-D60317C63250}" type="datetime1">
              <a:rPr lang="en-GB" noProof="0" smtClean="0"/>
              <a:t>25/06/2019</a:t>
            </a:fld>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6" name="Slide Number Placeholder 5"/>
          <p:cNvSpPr>
            <a:spLocks noGrp="1"/>
          </p:cNvSpPr>
          <p:nvPr>
            <p:ph type="sldNum" sz="quarter" idx="12"/>
          </p:nvPr>
        </p:nvSpPr>
        <p:spPr>
          <a:xfrm>
            <a:off x="10729455" y="2869895"/>
            <a:ext cx="1154151" cy="1090789"/>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rtlCol="0"/>
          <a:lstStyle/>
          <a:p>
            <a:pPr rtl="0"/>
            <a:r>
              <a:rPr lang="en-US" noProof="0" smtClean="0"/>
              <a:t>Click to edit Master title style</a:t>
            </a:r>
            <a:endParaRPr lang="en-GB" noProof="0"/>
          </a:p>
        </p:txBody>
      </p:sp>
      <p:sp>
        <p:nvSpPr>
          <p:cNvPr id="3" name="Content Placeholder 2"/>
          <p:cNvSpPr>
            <a:spLocks noGrp="1"/>
          </p:cNvSpPr>
          <p:nvPr>
            <p:ph sz="half" idx="1" hasCustomPrompt="1"/>
          </p:nvPr>
        </p:nvSpPr>
        <p:spPr>
          <a:xfrm>
            <a:off x="680320" y="2336873"/>
            <a:ext cx="4698358" cy="3599316"/>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5594123" y="2336873"/>
            <a:ext cx="4700058" cy="3599316"/>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23C161C9-CB0B-4BE4-88A3-1D54D5D6164B}" type="datetime1">
              <a:rPr lang="en-GB" noProof="0" smtClean="0"/>
              <a:t>25/06/2019</a:t>
            </a:fld>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7" name="Slide Number Placeholder 6"/>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rtlCol="0"/>
          <a:lstStyle/>
          <a:p>
            <a:pPr rtl="0"/>
            <a:r>
              <a:rPr lang="en-US" noProof="0" smtClean="0"/>
              <a:t>Click to edit Master title style</a:t>
            </a:r>
            <a:endParaRPr lang="en-GB" noProof="0"/>
          </a:p>
        </p:txBody>
      </p:sp>
      <p:sp>
        <p:nvSpPr>
          <p:cNvPr id="3" name="Content Placeholder 2"/>
          <p:cNvSpPr>
            <a:spLocks noGrp="1"/>
          </p:cNvSpPr>
          <p:nvPr>
            <p:ph sz="half" idx="1" hasCustomPrompt="1"/>
          </p:nvPr>
        </p:nvSpPr>
        <p:spPr>
          <a:xfrm>
            <a:off x="2137645" y="2336873"/>
            <a:ext cx="4698358" cy="3599316"/>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7051448" y="2336873"/>
            <a:ext cx="4700058" cy="3599316"/>
          </a:xfrm>
        </p:spPr>
        <p:txBody>
          <a:bodyPr rtlCol="0" anchor="ctr" anchorCtr="0"/>
          <a:lstStyle>
            <a:lvl1pPr algn="ctr">
              <a:defRPr/>
            </a:lvl1pPr>
            <a:lvl2pPr algn="ctr">
              <a:defRPr/>
            </a:lvl2pPr>
            <a:lvl3pPr algn="ctr">
              <a:defRPr/>
            </a:lvl3pPr>
            <a:lvl4pPr algn="ctr">
              <a:defRPr/>
            </a:lvl4pPr>
            <a:lvl5pPr algn="ctr">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a:xfrm>
            <a:off x="9008306" y="5936187"/>
            <a:ext cx="2743200" cy="365125"/>
          </a:xfrm>
        </p:spPr>
        <p:txBody>
          <a:bodyPr rtlCol="0"/>
          <a:lstStyle/>
          <a:p>
            <a:pPr rtl="0"/>
            <a:fld id="{D53A8C5F-6686-4439-AE53-6EF032D087D4}" type="datetime1">
              <a:rPr lang="en-GB" noProof="0" smtClean="0"/>
              <a:t>25/06/2019</a:t>
            </a:fld>
            <a:endParaRPr lang="en-GB" noProof="0"/>
          </a:p>
        </p:txBody>
      </p:sp>
      <p:sp>
        <p:nvSpPr>
          <p:cNvPr id="6" name="Footer Placeholder 5"/>
          <p:cNvSpPr>
            <a:spLocks noGrp="1"/>
          </p:cNvSpPr>
          <p:nvPr>
            <p:ph type="ftr" sz="quarter" idx="11"/>
          </p:nvPr>
        </p:nvSpPr>
        <p:spPr>
          <a:xfrm>
            <a:off x="2137646" y="5936188"/>
            <a:ext cx="6870660" cy="365125"/>
          </a:xfrm>
        </p:spPr>
        <p:txBody>
          <a:bodyPr rtlCol="0"/>
          <a:lstStyle/>
          <a:p>
            <a:pPr rtl="0"/>
            <a:r>
              <a:rPr lang="en-GB" noProof="0"/>
              <a:t>Add a footer</a:t>
            </a:r>
          </a:p>
        </p:txBody>
      </p:sp>
      <p:sp>
        <p:nvSpPr>
          <p:cNvPr id="7" name="Slide Number Placeholder 6"/>
          <p:cNvSpPr>
            <a:spLocks noGrp="1"/>
          </p:cNvSpPr>
          <p:nvPr>
            <p:ph type="sldNum" sz="quarter" idx="12"/>
          </p:nvPr>
        </p:nvSpPr>
        <p:spPr>
          <a:xfrm>
            <a:off x="156705" y="753227"/>
            <a:ext cx="1154151" cy="1090789"/>
          </a:xfrm>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rtlCol="0"/>
          <a:lstStyle/>
          <a:p>
            <a:pPr rtl="0"/>
            <a:r>
              <a:rPr lang="en-US" noProof="0" smtClean="0"/>
              <a:t>Click to edit Master title style</a:t>
            </a:r>
            <a:endParaRPr lang="en-GB" noProof="0"/>
          </a:p>
        </p:txBody>
      </p:sp>
      <p:sp>
        <p:nvSpPr>
          <p:cNvPr id="3" name="Text Placeholder 2"/>
          <p:cNvSpPr>
            <a:spLocks noGrp="1"/>
          </p:cNvSpPr>
          <p:nvPr>
            <p:ph type="body" idx="1" hasCustomPrompt="1"/>
          </p:nvPr>
        </p:nvSpPr>
        <p:spPr>
          <a:xfrm>
            <a:off x="680320" y="2336873"/>
            <a:ext cx="4698358"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680322" y="3030008"/>
            <a:ext cx="4698355" cy="290617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5594123" y="2336873"/>
            <a:ext cx="4700059"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5594123" y="3030008"/>
            <a:ext cx="4700059" cy="290617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6F41CE91-465D-46CD-A80A-E99BA298CB97}" type="datetime1">
              <a:rPr lang="en-GB" noProof="0" smtClean="0"/>
              <a:t>25/06/2019</a:t>
            </a:fld>
            <a:endParaRPr lang="en-GB" noProof="0"/>
          </a:p>
        </p:txBody>
      </p:sp>
      <p:sp>
        <p:nvSpPr>
          <p:cNvPr id="8" name="Footer Placeholder 7"/>
          <p:cNvSpPr>
            <a:spLocks noGrp="1"/>
          </p:cNvSpPr>
          <p:nvPr>
            <p:ph type="ftr" sz="quarter" idx="11"/>
          </p:nvPr>
        </p:nvSpPr>
        <p:spPr/>
        <p:txBody>
          <a:bodyPr rtlCol="0"/>
          <a:lstStyle/>
          <a:p>
            <a:pPr rtl="0"/>
            <a:r>
              <a:rPr lang="en-GB" noProof="0"/>
              <a:t>Add a footer</a:t>
            </a:r>
          </a:p>
        </p:txBody>
      </p:sp>
      <p:sp>
        <p:nvSpPr>
          <p:cNvPr id="9" name="Slide Number Placeholder 8"/>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rtlCol="0"/>
          <a:lstStyle/>
          <a:p>
            <a:pPr rtl="0"/>
            <a:r>
              <a:rPr lang="en-US" noProof="0" smtClean="0"/>
              <a:t>Click to edit Master title style</a:t>
            </a:r>
            <a:endParaRPr lang="en-GB" noProof="0"/>
          </a:p>
        </p:txBody>
      </p:sp>
      <p:sp>
        <p:nvSpPr>
          <p:cNvPr id="5" name="Date Placeholder 4"/>
          <p:cNvSpPr>
            <a:spLocks noGrp="1"/>
          </p:cNvSpPr>
          <p:nvPr>
            <p:ph type="dt" sz="half" idx="10"/>
          </p:nvPr>
        </p:nvSpPr>
        <p:spPr>
          <a:xfrm>
            <a:off x="9008306" y="5936187"/>
            <a:ext cx="2743200" cy="365125"/>
          </a:xfrm>
        </p:spPr>
        <p:txBody>
          <a:bodyPr rtlCol="0"/>
          <a:lstStyle/>
          <a:p>
            <a:pPr rtl="0"/>
            <a:fld id="{076DD3BF-807F-4CF9-8570-8F12962E5A2B}" type="datetime1">
              <a:rPr lang="en-GB" noProof="0" smtClean="0"/>
              <a:t>25/06/2019</a:t>
            </a:fld>
            <a:endParaRPr lang="en-GB" noProof="0"/>
          </a:p>
        </p:txBody>
      </p:sp>
      <p:sp>
        <p:nvSpPr>
          <p:cNvPr id="6" name="Footer Placeholder 5"/>
          <p:cNvSpPr>
            <a:spLocks noGrp="1"/>
          </p:cNvSpPr>
          <p:nvPr>
            <p:ph type="ftr" sz="quarter" idx="11"/>
          </p:nvPr>
        </p:nvSpPr>
        <p:spPr>
          <a:xfrm>
            <a:off x="2137646" y="5936188"/>
            <a:ext cx="6870660" cy="365125"/>
          </a:xfrm>
        </p:spPr>
        <p:txBody>
          <a:bodyPr rtlCol="0"/>
          <a:lstStyle/>
          <a:p>
            <a:pPr rtl="0"/>
            <a:r>
              <a:rPr lang="en-GB" noProof="0"/>
              <a:t>Add a footer</a:t>
            </a:r>
          </a:p>
        </p:txBody>
      </p:sp>
      <p:sp>
        <p:nvSpPr>
          <p:cNvPr id="7" name="Slide Number Placeholder 6"/>
          <p:cNvSpPr>
            <a:spLocks noGrp="1"/>
          </p:cNvSpPr>
          <p:nvPr>
            <p:ph type="sldNum" sz="quarter" idx="12"/>
          </p:nvPr>
        </p:nvSpPr>
        <p:spPr>
          <a:xfrm>
            <a:off x="156705" y="753227"/>
            <a:ext cx="1154151" cy="1090789"/>
          </a:xfrm>
        </p:spPr>
        <p:txBody>
          <a:bodyPr rtlCol="0"/>
          <a:lstStyle/>
          <a:p>
            <a:pPr rtl="0"/>
            <a:fld id="{9E3FA76C-C565-46B6-8652-D75785E2521F}" type="slidenum">
              <a:rPr lang="en-GB" noProof="0" smtClean="0"/>
              <a:t>‹#›</a:t>
            </a:fld>
            <a:endParaRPr lang="en-GB" noProof="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hasCustomPrompt="1"/>
          </p:nvPr>
        </p:nvSpPr>
        <p:spPr>
          <a:xfrm>
            <a:off x="2137644" y="2161725"/>
            <a:ext cx="9613861" cy="3702647"/>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rtlCol="0"/>
          <a:lstStyle/>
          <a:p>
            <a:pPr rtl="0"/>
            <a:r>
              <a:rPr lang="en-US" noProof="0" smtClean="0"/>
              <a:t>Click to edit Master title style</a:t>
            </a:r>
            <a:endParaRPr lang="en-GB" noProof="0"/>
          </a:p>
        </p:txBody>
      </p:sp>
      <p:sp>
        <p:nvSpPr>
          <p:cNvPr id="3" name="Date Placeholder 2"/>
          <p:cNvSpPr>
            <a:spLocks noGrp="1"/>
          </p:cNvSpPr>
          <p:nvPr>
            <p:ph type="dt" sz="half" idx="10"/>
          </p:nvPr>
        </p:nvSpPr>
        <p:spPr/>
        <p:txBody>
          <a:bodyPr rtlCol="0"/>
          <a:lstStyle/>
          <a:p>
            <a:pPr rtl="0"/>
            <a:fld id="{4F506FD0-F627-4011-9E07-C44914F65934}" type="datetime1">
              <a:rPr lang="en-GB" noProof="0" smtClean="0"/>
              <a:t>25/06/2019</a:t>
            </a:fld>
            <a:endParaRPr lang="en-GB" noProof="0"/>
          </a:p>
        </p:txBody>
      </p:sp>
      <p:sp>
        <p:nvSpPr>
          <p:cNvPr id="4" name="Footer Placeholder 3"/>
          <p:cNvSpPr>
            <a:spLocks noGrp="1"/>
          </p:cNvSpPr>
          <p:nvPr>
            <p:ph type="ftr" sz="quarter" idx="11"/>
          </p:nvPr>
        </p:nvSpPr>
        <p:spPr/>
        <p:txBody>
          <a:bodyPr rtlCol="0"/>
          <a:lstStyle/>
          <a:p>
            <a:pPr rtl="0"/>
            <a:r>
              <a:rPr lang="en-GB" noProof="0"/>
              <a:t>Add a footer</a:t>
            </a:r>
          </a:p>
        </p:txBody>
      </p:sp>
      <p:sp>
        <p:nvSpPr>
          <p:cNvPr id="5" name="Slide Number Placeholder 4"/>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rtlCol="0"/>
          <a:lstStyle/>
          <a:p>
            <a:pPr rtl="0"/>
            <a:fld id="{6B5AF733-9230-4CF3-B331-5FB6D0F98069}" type="datetime1">
              <a:rPr lang="en-GB" noProof="0" smtClean="0"/>
              <a:t>25/06/2019</a:t>
            </a:fld>
            <a:endParaRPr lang="en-GB" noProof="0"/>
          </a:p>
        </p:txBody>
      </p:sp>
      <p:sp>
        <p:nvSpPr>
          <p:cNvPr id="3" name="Footer Placeholder 2"/>
          <p:cNvSpPr>
            <a:spLocks noGrp="1"/>
          </p:cNvSpPr>
          <p:nvPr>
            <p:ph type="ftr" sz="quarter" idx="11"/>
          </p:nvPr>
        </p:nvSpPr>
        <p:spPr/>
        <p:txBody>
          <a:bodyPr rtlCol="0"/>
          <a:lstStyle/>
          <a:p>
            <a:pPr rtl="0"/>
            <a:r>
              <a:rPr lang="en-GB" noProof="0"/>
              <a:t>Add a footer</a:t>
            </a:r>
          </a:p>
        </p:txBody>
      </p:sp>
      <p:sp>
        <p:nvSpPr>
          <p:cNvPr id="4" name="Slide Number Placeholder 3"/>
          <p:cNvSpPr>
            <a:spLocks noGrp="1"/>
          </p:cNvSpPr>
          <p:nvPr>
            <p:ph type="sldNum" sz="quarter" idx="12"/>
          </p:nvPr>
        </p:nvSpPr>
        <p:spPr/>
        <p:txBody>
          <a:bodyPr rtlCol="0"/>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173540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t="-3000" b="-3000"/>
          </a:stretch>
        </a:blip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en-US" noProof="0" smtClean="0"/>
              <a:t>Click to edit Master title style</a:t>
            </a:r>
            <a:endParaRPr lang="en-GB"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EFAD898C-2C50-41E8-A026-C8BB9F554EF8}" type="datetime1">
              <a:rPr lang="en-GB" noProof="0" smtClean="0"/>
              <a:t>25/06/2019</a:t>
            </a:fld>
            <a:endParaRPr lang="en-GB"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r>
              <a:rPr lang="en-GB" noProof="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9E3FA76C-C565-46B6-8652-D75785E2521F}" type="slidenum">
              <a:rPr lang="en-GB" noProof="0" smtClean="0"/>
              <a:t>‹#›</a:t>
            </a:fld>
            <a:endParaRPr lang="en-GB" noProof="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67" r:id="rId9"/>
    <p:sldLayoutId id="2147483668" r:id="rId10"/>
    <p:sldLayoutId id="2147483681" r:id="rId11"/>
    <p:sldLayoutId id="2147483670" r:id="rId12"/>
    <p:sldLayoutId id="2147483671" r:id="rId13"/>
    <p:sldLayoutId id="2147483672" r:id="rId14"/>
    <p:sldLayoutId id="2147483673" r:id="rId15"/>
    <p:sldLayoutId id="2147483674" r:id="rId16"/>
    <p:sldLayoutId id="2147483678" r:id="rId17"/>
    <p:sldLayoutId id="2147483675" r:id="rId18"/>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support.office.com/en-gb/article/edit-your-school-presentation-44445997-6769-4d44-8b30-f9e3050adbfb?omkt=en-GB"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3.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828293" y="2742465"/>
            <a:ext cx="8700370" cy="1373070"/>
          </a:xfrm>
        </p:spPr>
        <p:txBody>
          <a:bodyPr rtlCol="0" anchor="ctr" anchorCtr="0"/>
          <a:lstStyle/>
          <a:p>
            <a:pPr rtl="0"/>
            <a:r>
              <a:rPr lang="en-GB" sz="4800" dirty="0" smtClean="0"/>
              <a:t>Web design &amp; development</a:t>
            </a:r>
            <a:endParaRPr lang="en-GB" sz="4800"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rtlCol="0">
            <a:normAutofit/>
          </a:bodyPr>
          <a:lstStyle/>
          <a:p>
            <a:pPr rtl="0"/>
            <a:r>
              <a:rPr lang="en-GB" sz="2800" dirty="0" smtClean="0"/>
              <a:t>IDM-</a:t>
            </a:r>
            <a:r>
              <a:rPr lang="en-GB" sz="2800" dirty="0" err="1" smtClean="0"/>
              <a:t>Negombo</a:t>
            </a:r>
            <a:endParaRPr lang="en-GB" sz="2800" dirty="0" smtClean="0"/>
          </a:p>
          <a:p>
            <a:pPr rtl="0"/>
            <a:r>
              <a:rPr lang="en-GB" sz="2800" dirty="0" smtClean="0"/>
              <a:t>K.P.I. </a:t>
            </a:r>
            <a:r>
              <a:rPr lang="en-GB" sz="2800" dirty="0" err="1" smtClean="0"/>
              <a:t>Shenesh</a:t>
            </a:r>
            <a:r>
              <a:rPr lang="en-GB" sz="2800" dirty="0" smtClean="0"/>
              <a:t> </a:t>
            </a:r>
            <a:r>
              <a:rPr lang="en-GB" sz="2800" dirty="0" err="1" smtClean="0"/>
              <a:t>Perera</a:t>
            </a:r>
            <a:endParaRPr lang="en-GB" sz="2800" dirty="0"/>
          </a:p>
        </p:txBody>
      </p:sp>
      <p:pic>
        <p:nvPicPr>
          <p:cNvPr id="9" name="Graphic 8" descr="Book">
            <a:extLst>
              <a:ext uri="{FF2B5EF4-FFF2-40B4-BE49-F238E27FC236}">
                <a16:creationId xmlns:a16="http://schemas.microsoft.com/office/drawing/2014/main" id="{E26792AF-5D39-4A12-8EDD-CC09A60BD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44993" y="2961000"/>
            <a:ext cx="936000" cy="936000"/>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Frontend design technologies</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53171" y="2643167"/>
            <a:ext cx="6478952" cy="3977550"/>
          </a:xfrm>
        </p:spPr>
        <p:txBody>
          <a:bodyPr rtlCol="0">
            <a:noAutofit/>
          </a:bodyPr>
          <a:lstStyle/>
          <a:p>
            <a:pPr algn="ctr">
              <a:lnSpc>
                <a:spcPct val="170000"/>
              </a:lnSpc>
            </a:pPr>
            <a:r>
              <a:rPr lang="en-GB" dirty="0" smtClean="0"/>
              <a:t>Adobe </a:t>
            </a:r>
            <a:r>
              <a:rPr lang="en-GB" dirty="0" err="1" smtClean="0"/>
              <a:t>Xd</a:t>
            </a:r>
            <a:endParaRPr lang="en-GB" dirty="0" smtClean="0"/>
          </a:p>
          <a:p>
            <a:pPr algn="ctr">
              <a:lnSpc>
                <a:spcPct val="170000"/>
              </a:lnSpc>
            </a:pPr>
            <a:r>
              <a:rPr lang="en-GB" dirty="0" smtClean="0"/>
              <a:t>Microsoft Publisher</a:t>
            </a:r>
          </a:p>
          <a:p>
            <a:pPr algn="ctr">
              <a:lnSpc>
                <a:spcPct val="170000"/>
              </a:lnSpc>
            </a:pPr>
            <a:r>
              <a:rPr lang="en-GB" dirty="0" smtClean="0"/>
              <a:t>Adobe Illustrator</a:t>
            </a:r>
          </a:p>
          <a:p>
            <a:pPr algn="ctr">
              <a:lnSpc>
                <a:spcPct val="170000"/>
              </a:lnSpc>
            </a:pPr>
            <a:r>
              <a:rPr lang="en-GB" dirty="0" smtClean="0"/>
              <a:t>Adobe Photoshop</a:t>
            </a:r>
          </a:p>
          <a:p>
            <a:pPr algn="ctr">
              <a:lnSpc>
                <a:spcPct val="170000"/>
              </a:lnSpc>
            </a:pPr>
            <a:r>
              <a:rPr lang="en-GB" dirty="0" smtClean="0"/>
              <a:t>Sketch</a:t>
            </a:r>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7192226" y="2255070"/>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583849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Backend design technologies</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5429996" y="2547917"/>
            <a:ext cx="6478952" cy="3977550"/>
          </a:xfrm>
        </p:spPr>
        <p:txBody>
          <a:bodyPr rtlCol="0">
            <a:noAutofit/>
          </a:bodyPr>
          <a:lstStyle/>
          <a:p>
            <a:pPr algn="ctr">
              <a:lnSpc>
                <a:spcPct val="170000"/>
              </a:lnSpc>
            </a:pPr>
            <a:r>
              <a:rPr lang="en-US" dirty="0"/>
              <a:t>Visualization through rough sketches </a:t>
            </a:r>
            <a:endParaRPr lang="en-US" dirty="0" smtClean="0"/>
          </a:p>
          <a:p>
            <a:pPr algn="ctr">
              <a:lnSpc>
                <a:spcPct val="170000"/>
              </a:lnSpc>
            </a:pPr>
            <a:r>
              <a:rPr lang="en-US" dirty="0"/>
              <a:t>UML Diagrams </a:t>
            </a:r>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734276" y="2324174"/>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3451915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Frontend development technologies</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91271" y="2543896"/>
            <a:ext cx="6478952" cy="3977550"/>
          </a:xfrm>
        </p:spPr>
        <p:txBody>
          <a:bodyPr rtlCol="0">
            <a:noAutofit/>
          </a:bodyPr>
          <a:lstStyle/>
          <a:p>
            <a:pPr algn="ctr">
              <a:lnSpc>
                <a:spcPct val="170000"/>
              </a:lnSpc>
            </a:pPr>
            <a:r>
              <a:rPr lang="en-GB" dirty="0" err="1" smtClean="0"/>
              <a:t>Jquery</a:t>
            </a:r>
            <a:endParaRPr lang="en-GB" dirty="0" smtClean="0"/>
          </a:p>
          <a:p>
            <a:pPr algn="ctr">
              <a:lnSpc>
                <a:spcPct val="170000"/>
              </a:lnSpc>
            </a:pPr>
            <a:r>
              <a:rPr lang="en-GB" dirty="0" err="1" smtClean="0"/>
              <a:t>ReactJS</a:t>
            </a:r>
            <a:endParaRPr lang="en-GB" dirty="0" smtClean="0"/>
          </a:p>
          <a:p>
            <a:pPr algn="ctr">
              <a:lnSpc>
                <a:spcPct val="170000"/>
              </a:lnSpc>
            </a:pPr>
            <a:r>
              <a:rPr lang="en-GB" dirty="0" smtClean="0"/>
              <a:t>AngularJS</a:t>
            </a:r>
          </a:p>
          <a:p>
            <a:pPr algn="ctr">
              <a:lnSpc>
                <a:spcPct val="170000"/>
              </a:lnSpc>
            </a:pPr>
            <a:r>
              <a:rPr lang="en-GB" dirty="0" err="1" smtClean="0"/>
              <a:t>VueJS</a:t>
            </a:r>
            <a:endParaRPr lang="en-GB" dirty="0" smtClean="0"/>
          </a:p>
          <a:p>
            <a:pPr algn="ctr">
              <a:lnSpc>
                <a:spcPct val="170000"/>
              </a:lnSpc>
            </a:pPr>
            <a:r>
              <a:rPr lang="en-GB" dirty="0" smtClean="0"/>
              <a:t>SCSS</a:t>
            </a:r>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7096976" y="2432025"/>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087395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Backend development technologies</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5429996" y="2547917"/>
            <a:ext cx="6478952" cy="3977550"/>
          </a:xfrm>
        </p:spPr>
        <p:txBody>
          <a:bodyPr rtlCol="0">
            <a:noAutofit/>
          </a:bodyPr>
          <a:lstStyle/>
          <a:p>
            <a:pPr algn="ctr">
              <a:lnSpc>
                <a:spcPct val="170000"/>
              </a:lnSpc>
            </a:pPr>
            <a:r>
              <a:rPr lang="en-GB" dirty="0" smtClean="0"/>
              <a:t>PHP</a:t>
            </a:r>
          </a:p>
          <a:p>
            <a:pPr algn="ctr">
              <a:lnSpc>
                <a:spcPct val="170000"/>
              </a:lnSpc>
            </a:pPr>
            <a:r>
              <a:rPr lang="en-GB" dirty="0" err="1" smtClean="0"/>
              <a:t>ExpressJS</a:t>
            </a:r>
            <a:endParaRPr lang="en-GB" dirty="0" smtClean="0"/>
          </a:p>
          <a:p>
            <a:pPr algn="ctr">
              <a:lnSpc>
                <a:spcPct val="170000"/>
              </a:lnSpc>
            </a:pPr>
            <a:r>
              <a:rPr lang="en-GB" dirty="0" smtClean="0"/>
              <a:t>Flask</a:t>
            </a:r>
          </a:p>
          <a:p>
            <a:pPr algn="ctr">
              <a:lnSpc>
                <a:spcPct val="170000"/>
              </a:lnSpc>
            </a:pPr>
            <a:r>
              <a:rPr lang="en-GB" dirty="0" smtClean="0"/>
              <a:t>Django</a:t>
            </a:r>
          </a:p>
          <a:p>
            <a:pPr algn="ctr">
              <a:lnSpc>
                <a:spcPct val="170000"/>
              </a:lnSpc>
            </a:pPr>
            <a:r>
              <a:rPr lang="en-GB" dirty="0" smtClean="0"/>
              <a:t>Spring</a:t>
            </a:r>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734276" y="2324174"/>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1005383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Custom built vs Creation tool built web solutions</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734276" y="2281274"/>
            <a:ext cx="6478952" cy="4287092"/>
          </a:xfrm>
        </p:spPr>
        <p:txBody>
          <a:bodyPr rtlCol="0">
            <a:noAutofit/>
          </a:bodyPr>
          <a:lstStyle/>
          <a:p>
            <a:pPr algn="ctr">
              <a:lnSpc>
                <a:spcPct val="100000"/>
              </a:lnSpc>
            </a:pPr>
            <a:r>
              <a:rPr lang="en-GB" dirty="0" smtClean="0"/>
              <a:t>Custom built solutions are more flexible and responsive in terms of UI/UX</a:t>
            </a:r>
          </a:p>
          <a:p>
            <a:pPr algn="ctr">
              <a:lnSpc>
                <a:spcPct val="100000"/>
              </a:lnSpc>
            </a:pPr>
            <a:r>
              <a:rPr lang="en-GB" dirty="0" smtClean="0"/>
              <a:t>Creation tools are very easy to use.</a:t>
            </a:r>
          </a:p>
          <a:p>
            <a:pPr algn="ctr">
              <a:lnSpc>
                <a:spcPct val="100000"/>
              </a:lnSpc>
            </a:pPr>
            <a:r>
              <a:rPr lang="en-GB" dirty="0" smtClean="0"/>
              <a:t>Creation tools are not used by industry experts.</a:t>
            </a:r>
          </a:p>
          <a:p>
            <a:pPr algn="ctr">
              <a:lnSpc>
                <a:spcPct val="100000"/>
              </a:lnSpc>
            </a:pPr>
            <a:r>
              <a:rPr lang="en-GB" dirty="0" smtClean="0"/>
              <a:t>Custom built tools offer more security and performance.</a:t>
            </a:r>
          </a:p>
          <a:p>
            <a:pPr algn="ctr">
              <a:lnSpc>
                <a:spcPct val="100000"/>
              </a:lnSpc>
            </a:pPr>
            <a:r>
              <a:rPr lang="en-GB" dirty="0" smtClean="0"/>
              <a:t>Creation tools are better for small websites like blogs or portfolios.</a:t>
            </a:r>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7458926" y="2281274"/>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2585736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r>
              <a:rPr lang="en-US" dirty="0"/>
              <a:t>Impact of common web development technologies and tools</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5272555" y="2257424"/>
            <a:ext cx="6478952" cy="4287092"/>
          </a:xfrm>
        </p:spPr>
        <p:txBody>
          <a:bodyPr rtlCol="0">
            <a:noAutofit/>
          </a:bodyPr>
          <a:lstStyle/>
          <a:p>
            <a:pPr lvl="0" algn="ctr">
              <a:lnSpc>
                <a:spcPct val="150000"/>
              </a:lnSpc>
            </a:pPr>
            <a:r>
              <a:rPr lang="en-US" dirty="0"/>
              <a:t>Performance</a:t>
            </a:r>
          </a:p>
          <a:p>
            <a:pPr lvl="0" algn="ctr">
              <a:lnSpc>
                <a:spcPct val="150000"/>
              </a:lnSpc>
            </a:pPr>
            <a:r>
              <a:rPr lang="en-US" dirty="0"/>
              <a:t>Security</a:t>
            </a:r>
          </a:p>
          <a:p>
            <a:pPr lvl="0" algn="ctr">
              <a:lnSpc>
                <a:spcPct val="150000"/>
              </a:lnSpc>
            </a:pPr>
            <a:r>
              <a:rPr lang="en-US" dirty="0"/>
              <a:t>Efficiency</a:t>
            </a:r>
          </a:p>
          <a:p>
            <a:pPr lvl="0" algn="ctr">
              <a:lnSpc>
                <a:spcPct val="150000"/>
              </a:lnSpc>
            </a:pPr>
            <a:r>
              <a:rPr lang="en-US" dirty="0"/>
              <a:t>Ease of implementation </a:t>
            </a:r>
          </a:p>
          <a:p>
            <a:pPr lvl="0" algn="ctr">
              <a:lnSpc>
                <a:spcPct val="150000"/>
              </a:lnSpc>
            </a:pPr>
            <a:r>
              <a:rPr lang="en-US" dirty="0"/>
              <a:t>Validity </a:t>
            </a:r>
          </a:p>
          <a:p>
            <a:pPr lvl="0" algn="ctr">
              <a:lnSpc>
                <a:spcPct val="150000"/>
              </a:lnSpc>
            </a:pPr>
            <a:r>
              <a:rPr lang="en-US" dirty="0"/>
              <a:t>Higher Exposure</a:t>
            </a:r>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568346" y="2257424"/>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1727465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804146" y="753228"/>
            <a:ext cx="9613861" cy="1080938"/>
          </a:xfrm>
        </p:spPr>
        <p:txBody>
          <a:bodyPr rtlCol="0"/>
          <a:lstStyle/>
          <a:p>
            <a:pPr algn="ctr" rtl="0"/>
            <a:r>
              <a:rPr lang="en-GB" dirty="0" smtClean="0"/>
              <a:t>The End</a:t>
            </a:r>
            <a:endParaRPr lang="en-GB" dirty="0"/>
          </a:p>
        </p:txBody>
      </p:sp>
      <p:sp>
        <p:nvSpPr>
          <p:cNvPr id="8" name="TextBox 7">
            <a:hlinkClick r:id="rId3"/>
            <a:extLst>
              <a:ext uri="{FF2B5EF4-FFF2-40B4-BE49-F238E27FC236}">
                <a16:creationId xmlns:a16="http://schemas.microsoft.com/office/drawing/2014/main" id="{5FC6C278-4035-446A-A94B-030E792FDDF5}"/>
              </a:ext>
            </a:extLst>
          </p:cNvPr>
          <p:cNvSpPr txBox="1"/>
          <p:nvPr/>
        </p:nvSpPr>
        <p:spPr>
          <a:xfrm>
            <a:off x="1197808" y="2488078"/>
            <a:ext cx="9096374" cy="3112621"/>
          </a:xfrm>
          <a:prstGeom prst="rect">
            <a:avLst/>
          </a:prstGeom>
          <a:noFill/>
        </p:spPr>
        <p:txBody>
          <a:bodyPr wrap="square" rtlCol="0">
            <a:noAutofit/>
          </a:bodyPr>
          <a:lstStyle/>
          <a:p>
            <a:pPr algn="ctr" rtl="0"/>
            <a:r>
              <a:rPr lang="en-GB" sz="6000" u="sng" dirty="0" smtClean="0"/>
              <a:t>Thank you</a:t>
            </a:r>
          </a:p>
          <a:p>
            <a:pPr algn="ctr" rtl="0"/>
            <a:endParaRPr lang="en-GB" sz="6000" u="sng" dirty="0" smtClean="0"/>
          </a:p>
          <a:p>
            <a:pPr algn="ctr" rtl="0"/>
            <a:r>
              <a:rPr lang="en-GB" sz="3200" dirty="0" smtClean="0"/>
              <a:t>IDM-</a:t>
            </a:r>
            <a:r>
              <a:rPr lang="en-GB" sz="3200" dirty="0" err="1" smtClean="0"/>
              <a:t>Negombo</a:t>
            </a:r>
            <a:endParaRPr lang="en-GB" sz="3200" dirty="0" smtClean="0"/>
          </a:p>
          <a:p>
            <a:pPr algn="ctr" rtl="0"/>
            <a:r>
              <a:rPr lang="en-GB" sz="3200" dirty="0" smtClean="0"/>
              <a:t>K.P.I. </a:t>
            </a:r>
            <a:r>
              <a:rPr lang="en-GB" sz="3200" dirty="0" err="1" smtClean="0"/>
              <a:t>Shenesh</a:t>
            </a:r>
            <a:r>
              <a:rPr lang="en-GB" sz="3200" dirty="0" smtClean="0"/>
              <a:t> </a:t>
            </a:r>
            <a:r>
              <a:rPr lang="en-GB" sz="3200" dirty="0" err="1" smtClean="0"/>
              <a:t>Perera</a:t>
            </a:r>
            <a:endParaRPr lang="en-GB" sz="3200" dirty="0" smtClean="0"/>
          </a:p>
          <a:p>
            <a:pPr algn="ctr" rtl="0"/>
            <a:r>
              <a:rPr lang="en-GB" sz="3200" dirty="0" smtClean="0"/>
              <a:t>Web Development &amp; Design</a:t>
            </a:r>
            <a:endParaRPr lang="en-GB" sz="3200" dirty="0"/>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4825" y="2444750"/>
            <a:ext cx="9658349" cy="4489450"/>
          </a:xfrm>
        </p:spPr>
        <p:txBody>
          <a:bodyPr>
            <a:normAutofit fontScale="55000" lnSpcReduction="20000"/>
          </a:bodyPr>
          <a:lstStyle/>
          <a:p>
            <a:r>
              <a:rPr lang="en-US" sz="3600" dirty="0" smtClean="0"/>
              <a:t>Components of web development</a:t>
            </a:r>
          </a:p>
          <a:p>
            <a:r>
              <a:rPr lang="en-US" sz="3600" dirty="0" smtClean="0"/>
              <a:t>Web server technologies</a:t>
            </a:r>
          </a:p>
          <a:p>
            <a:r>
              <a:rPr lang="en-US" sz="3600" dirty="0" smtClean="0"/>
              <a:t>Communication Protocols</a:t>
            </a:r>
          </a:p>
          <a:p>
            <a:r>
              <a:rPr lang="en-US" sz="3600" dirty="0" smtClean="0"/>
              <a:t>DNS Management</a:t>
            </a:r>
          </a:p>
          <a:p>
            <a:r>
              <a:rPr lang="en-US" sz="3600" dirty="0" smtClean="0"/>
              <a:t>Search Engine Optimization</a:t>
            </a:r>
          </a:p>
          <a:p>
            <a:r>
              <a:rPr lang="en-US" sz="3600" dirty="0" smtClean="0"/>
              <a:t>What is frontend?</a:t>
            </a:r>
          </a:p>
          <a:p>
            <a:r>
              <a:rPr lang="en-US" sz="3600" dirty="0" smtClean="0"/>
              <a:t>What is backend?</a:t>
            </a:r>
          </a:p>
          <a:p>
            <a:r>
              <a:rPr lang="en-US" sz="3600" dirty="0" smtClean="0"/>
              <a:t>Frontend design technologies</a:t>
            </a:r>
          </a:p>
          <a:p>
            <a:r>
              <a:rPr lang="en-US" sz="3600" dirty="0" smtClean="0"/>
              <a:t>Backend design technologies</a:t>
            </a:r>
          </a:p>
          <a:p>
            <a:r>
              <a:rPr lang="en-US" sz="3600" dirty="0" smtClean="0"/>
              <a:t>Front development technologies</a:t>
            </a:r>
          </a:p>
          <a:p>
            <a:r>
              <a:rPr lang="en-US" sz="3600" dirty="0" smtClean="0"/>
              <a:t>Backend development technologies</a:t>
            </a:r>
          </a:p>
          <a:p>
            <a:r>
              <a:rPr lang="en-US" sz="3600" dirty="0" smtClean="0"/>
              <a:t>Custom built vs creation tools</a:t>
            </a:r>
          </a:p>
          <a:p>
            <a:r>
              <a:rPr lang="en-US" sz="3600" dirty="0" smtClean="0"/>
              <a:t>Impact of common web technologies and tools</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280700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Components of Web development</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57051" y="2336873"/>
            <a:ext cx="6478952" cy="3599316"/>
          </a:xfrm>
        </p:spPr>
        <p:txBody>
          <a:bodyPr rtlCol="0">
            <a:normAutofit/>
          </a:bodyPr>
          <a:lstStyle/>
          <a:p>
            <a:pPr algn="ctr" rtl="0">
              <a:lnSpc>
                <a:spcPct val="150000"/>
              </a:lnSpc>
            </a:pPr>
            <a:r>
              <a:rPr lang="en-GB" dirty="0" smtClean="0"/>
              <a:t>Domain Name Server</a:t>
            </a:r>
          </a:p>
          <a:p>
            <a:pPr algn="ctr" rtl="0">
              <a:lnSpc>
                <a:spcPct val="150000"/>
              </a:lnSpc>
            </a:pPr>
            <a:r>
              <a:rPr lang="en-GB" dirty="0" smtClean="0"/>
              <a:t>Web Servers</a:t>
            </a:r>
          </a:p>
          <a:p>
            <a:pPr algn="ctr" rtl="0">
              <a:lnSpc>
                <a:spcPct val="150000"/>
              </a:lnSpc>
            </a:pPr>
            <a:r>
              <a:rPr lang="en-GB" dirty="0" smtClean="0"/>
              <a:t>Web server operating systems</a:t>
            </a:r>
          </a:p>
          <a:p>
            <a:pPr algn="ctr" rtl="0">
              <a:lnSpc>
                <a:spcPct val="150000"/>
              </a:lnSpc>
            </a:pPr>
            <a:r>
              <a:rPr lang="en-GB" dirty="0" smtClean="0"/>
              <a:t>Hardware associated with web hosting</a:t>
            </a:r>
          </a:p>
          <a:p>
            <a:pPr algn="ctr" rtl="0">
              <a:lnSpc>
                <a:spcPct val="150000"/>
              </a:lnSpc>
            </a:pPr>
            <a:r>
              <a:rPr lang="en-GB" dirty="0" smtClean="0"/>
              <a:t>Communication protocols</a:t>
            </a:r>
          </a:p>
          <a:p>
            <a:pPr rtl="0"/>
            <a:endParaRPr lang="en-GB" dirty="0"/>
          </a:p>
          <a:p>
            <a:pPr marL="0" indent="0" rtl="0">
              <a:buNone/>
            </a:pPr>
            <a:endParaRPr lang="en-GB" dirty="0"/>
          </a:p>
          <a:p>
            <a:pPr rtl="0"/>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7077074" y="2220812"/>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
        <p:nvSpPr>
          <p:cNvPr id="7" name="TextBox 6"/>
          <p:cNvSpPr txBox="1"/>
          <p:nvPr/>
        </p:nvSpPr>
        <p:spPr>
          <a:xfrm>
            <a:off x="6172201" y="6366535"/>
            <a:ext cx="6019799" cy="338554"/>
          </a:xfrm>
          <a:prstGeom prst="rect">
            <a:avLst/>
          </a:prstGeom>
          <a:noFill/>
        </p:spPr>
        <p:txBody>
          <a:bodyPr wrap="square" rtlCol="0">
            <a:spAutoFit/>
          </a:bodyPr>
          <a:lstStyle/>
          <a:p>
            <a:r>
              <a:rPr lang="en-US" sz="1600" dirty="0"/>
              <a:t>Figure 1.0, </a:t>
            </a:r>
            <a:r>
              <a:rPr lang="en-US" sz="1600" dirty="0" smtClean="0"/>
              <a:t>elegantthemes.com, 23/01/2019 Jason Champagne</a:t>
            </a:r>
            <a:endParaRPr lang="en-US" sz="1600" dirty="0"/>
          </a:p>
        </p:txBody>
      </p:sp>
    </p:spTree>
    <p:extLst>
      <p:ext uri="{BB962C8B-B14F-4D97-AF65-F5344CB8AC3E}">
        <p14:creationId xmlns:p14="http://schemas.microsoft.com/office/powerpoint/2010/main" val="2500220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Web server technologies (Hardware &amp; Software)</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5548176" y="2432123"/>
            <a:ext cx="6478952" cy="3599316"/>
          </a:xfrm>
        </p:spPr>
        <p:txBody>
          <a:bodyPr rtlCol="0">
            <a:normAutofit lnSpcReduction="10000"/>
          </a:bodyPr>
          <a:lstStyle/>
          <a:p>
            <a:pPr algn="ctr" rtl="0"/>
            <a:endParaRPr lang="en-GB" dirty="0"/>
          </a:p>
          <a:p>
            <a:pPr algn="ctr">
              <a:lnSpc>
                <a:spcPct val="150000"/>
              </a:lnSpc>
            </a:pPr>
            <a:r>
              <a:rPr lang="en-GB" dirty="0" smtClean="0"/>
              <a:t>Microsoft Windows Server</a:t>
            </a:r>
          </a:p>
          <a:p>
            <a:pPr algn="ctr">
              <a:lnSpc>
                <a:spcPct val="150000"/>
              </a:lnSpc>
            </a:pPr>
            <a:r>
              <a:rPr lang="en-GB" dirty="0" smtClean="0"/>
              <a:t>Linux </a:t>
            </a:r>
          </a:p>
          <a:p>
            <a:pPr algn="ctr">
              <a:lnSpc>
                <a:spcPct val="150000"/>
              </a:lnSpc>
            </a:pPr>
            <a:r>
              <a:rPr lang="en-GB" dirty="0" smtClean="0"/>
              <a:t>Load balancers</a:t>
            </a:r>
          </a:p>
          <a:p>
            <a:pPr algn="ctr">
              <a:lnSpc>
                <a:spcPct val="150000"/>
              </a:lnSpc>
            </a:pPr>
            <a:r>
              <a:rPr lang="en-GB" dirty="0" smtClean="0"/>
              <a:t>Proxy Servers</a:t>
            </a:r>
          </a:p>
          <a:p>
            <a:pPr algn="ctr">
              <a:lnSpc>
                <a:spcPct val="150000"/>
              </a:lnSpc>
            </a:pPr>
            <a:r>
              <a:rPr lang="en-GB" dirty="0" err="1" smtClean="0"/>
              <a:t>NodeJS</a:t>
            </a:r>
            <a:endParaRPr lang="en-GB" dirty="0"/>
          </a:p>
          <a:p>
            <a:pPr rtl="0"/>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838946" y="2216859"/>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2823586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Communication Protocols</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838946" y="2232398"/>
            <a:ext cx="6478952" cy="3977550"/>
          </a:xfrm>
        </p:spPr>
        <p:txBody>
          <a:bodyPr rtlCol="0">
            <a:noAutofit/>
          </a:bodyPr>
          <a:lstStyle/>
          <a:p>
            <a:pPr algn="ctr">
              <a:lnSpc>
                <a:spcPct val="170000"/>
              </a:lnSpc>
            </a:pPr>
            <a:r>
              <a:rPr lang="en-US" dirty="0" smtClean="0"/>
              <a:t>Simple </a:t>
            </a:r>
            <a:r>
              <a:rPr lang="en-US" dirty="0"/>
              <a:t>Mail Transfer Protocol (SMTP) </a:t>
            </a:r>
            <a:endParaRPr lang="en-US" dirty="0" smtClean="0"/>
          </a:p>
          <a:p>
            <a:pPr algn="ctr">
              <a:lnSpc>
                <a:spcPct val="170000"/>
              </a:lnSpc>
            </a:pPr>
            <a:r>
              <a:rPr lang="en-US" dirty="0"/>
              <a:t>Transmission Control Protocol/Internet Protocol (TCP/IP) </a:t>
            </a:r>
            <a:endParaRPr lang="en-US" dirty="0" smtClean="0"/>
          </a:p>
          <a:p>
            <a:pPr algn="ctr">
              <a:lnSpc>
                <a:spcPct val="170000"/>
              </a:lnSpc>
            </a:pPr>
            <a:r>
              <a:rPr lang="en-US" dirty="0"/>
              <a:t>Voice over Internet Protocol (VoIP) </a:t>
            </a:r>
            <a:endParaRPr lang="en-US" dirty="0" smtClean="0"/>
          </a:p>
          <a:p>
            <a:pPr algn="ctr">
              <a:lnSpc>
                <a:spcPct val="170000"/>
              </a:lnSpc>
            </a:pPr>
            <a:r>
              <a:rPr lang="en-US" dirty="0"/>
              <a:t>Hypertext Transfer Protocol (HTTP) </a:t>
            </a:r>
            <a:endParaRPr lang="en-US" dirty="0" smtClean="0"/>
          </a:p>
          <a:p>
            <a:pPr algn="ctr">
              <a:lnSpc>
                <a:spcPct val="170000"/>
              </a:lnSpc>
            </a:pPr>
            <a:r>
              <a:rPr lang="en-US" dirty="0"/>
              <a:t>User Datagram Protocol (</a:t>
            </a:r>
            <a:r>
              <a:rPr lang="en-US" dirty="0" smtClean="0"/>
              <a:t>UDP)</a:t>
            </a:r>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7487396" y="2232398"/>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962682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Domain Name Server Management</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5610971" y="2456141"/>
            <a:ext cx="6478952" cy="3977550"/>
          </a:xfrm>
        </p:spPr>
        <p:txBody>
          <a:bodyPr rtlCol="0">
            <a:noAutofit/>
          </a:bodyPr>
          <a:lstStyle/>
          <a:p>
            <a:pPr marL="0" indent="0" algn="ctr">
              <a:lnSpc>
                <a:spcPct val="100000"/>
              </a:lnSpc>
              <a:buNone/>
            </a:pPr>
            <a:r>
              <a:rPr lang="en-US" dirty="0" smtClean="0"/>
              <a:t>DNS Management &amp; Organization is done by the following companies:</a:t>
            </a:r>
          </a:p>
          <a:p>
            <a:pPr lvl="0" algn="ctr">
              <a:lnSpc>
                <a:spcPct val="150000"/>
              </a:lnSpc>
            </a:pPr>
            <a:r>
              <a:rPr lang="en-US" dirty="0"/>
              <a:t>Internet Corporation for Assigned Names and Numbers (ICANN)</a:t>
            </a:r>
          </a:p>
          <a:p>
            <a:pPr lvl="0" algn="ctr">
              <a:lnSpc>
                <a:spcPct val="150000"/>
              </a:lnSpc>
            </a:pPr>
            <a:r>
              <a:rPr lang="en-US" dirty="0"/>
              <a:t>Internet Assigned Numbers Authority (IANA)</a:t>
            </a:r>
          </a:p>
          <a:p>
            <a:pPr lvl="0" algn="ctr">
              <a:lnSpc>
                <a:spcPct val="150000"/>
              </a:lnSpc>
            </a:pPr>
            <a:r>
              <a:rPr lang="en-US" dirty="0"/>
              <a:t>Operators of Top Level Domains </a:t>
            </a:r>
            <a:endParaRPr lang="en-US" dirty="0" smtClean="0"/>
          </a:p>
          <a:p>
            <a:pPr lvl="0" algn="ctr">
              <a:lnSpc>
                <a:spcPct val="150000"/>
              </a:lnSpc>
            </a:pPr>
            <a:r>
              <a:rPr lang="en-US" dirty="0" smtClean="0"/>
              <a:t>Accredited registers</a:t>
            </a:r>
            <a:endParaRPr lang="en-US" dirty="0" smtClean="0"/>
          </a:p>
          <a:p>
            <a:pPr marL="0" indent="0" algn="ctr">
              <a:lnSpc>
                <a:spcPct val="170000"/>
              </a:lnSpc>
              <a:buNone/>
            </a:pPr>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629396" y="2344269"/>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2329071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Search Engine Optimization</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838946" y="2232398"/>
            <a:ext cx="6478952" cy="3977550"/>
          </a:xfrm>
        </p:spPr>
        <p:txBody>
          <a:bodyPr rtlCol="0">
            <a:noAutofit/>
          </a:bodyPr>
          <a:lstStyle/>
          <a:p>
            <a:pPr algn="ctr">
              <a:lnSpc>
                <a:spcPct val="170000"/>
              </a:lnSpc>
            </a:pPr>
            <a:r>
              <a:rPr lang="en-US" dirty="0"/>
              <a:t>Crawl Accessibility </a:t>
            </a:r>
            <a:endParaRPr lang="en-US" dirty="0" smtClean="0"/>
          </a:p>
          <a:p>
            <a:pPr algn="ctr">
              <a:lnSpc>
                <a:spcPct val="170000"/>
              </a:lnSpc>
            </a:pPr>
            <a:r>
              <a:rPr lang="en-US" dirty="0"/>
              <a:t>Appealing Content </a:t>
            </a:r>
            <a:endParaRPr lang="en-US" dirty="0" smtClean="0"/>
          </a:p>
          <a:p>
            <a:pPr algn="ctr">
              <a:lnSpc>
                <a:spcPct val="170000"/>
              </a:lnSpc>
            </a:pPr>
            <a:r>
              <a:rPr lang="en-US" dirty="0"/>
              <a:t>Keyword Optimization </a:t>
            </a:r>
            <a:endParaRPr lang="en-US" dirty="0" smtClean="0"/>
          </a:p>
          <a:p>
            <a:pPr algn="ctr">
              <a:lnSpc>
                <a:spcPct val="170000"/>
              </a:lnSpc>
            </a:pPr>
            <a:r>
              <a:rPr lang="en-US" dirty="0"/>
              <a:t>Quality User experience(UX) </a:t>
            </a:r>
            <a:endParaRPr lang="en-US" dirty="0" smtClean="0"/>
          </a:p>
          <a:p>
            <a:pPr algn="ctr">
              <a:lnSpc>
                <a:spcPct val="170000"/>
              </a:lnSpc>
            </a:pPr>
            <a:r>
              <a:rPr lang="en-US" dirty="0"/>
              <a:t>Appealing title and web address </a:t>
            </a:r>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7506446" y="2120526"/>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111336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What is frontend?</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5563346" y="2395517"/>
            <a:ext cx="6478952" cy="3977550"/>
          </a:xfrm>
        </p:spPr>
        <p:txBody>
          <a:bodyPr rtlCol="0">
            <a:noAutofit/>
          </a:bodyPr>
          <a:lstStyle/>
          <a:p>
            <a:pPr algn="ctr">
              <a:lnSpc>
                <a:spcPct val="170000"/>
              </a:lnSpc>
            </a:pPr>
            <a:r>
              <a:rPr lang="en-GB" dirty="0" err="1" smtClean="0"/>
              <a:t>Seeable</a:t>
            </a:r>
            <a:r>
              <a:rPr lang="en-GB" dirty="0" smtClean="0"/>
              <a:t> view of the website</a:t>
            </a:r>
          </a:p>
          <a:p>
            <a:pPr algn="ctr">
              <a:lnSpc>
                <a:spcPct val="100000"/>
              </a:lnSpc>
            </a:pPr>
            <a:r>
              <a:rPr lang="en-GB" dirty="0" smtClean="0"/>
              <a:t>Acts on the presentation layer of the OSI model</a:t>
            </a:r>
          </a:p>
          <a:p>
            <a:pPr algn="ctr">
              <a:lnSpc>
                <a:spcPct val="170000"/>
              </a:lnSpc>
            </a:pPr>
            <a:r>
              <a:rPr lang="en-GB" dirty="0" smtClean="0"/>
              <a:t>Affects the user experience(Ux0</a:t>
            </a:r>
          </a:p>
          <a:p>
            <a:pPr algn="ctr">
              <a:lnSpc>
                <a:spcPct val="170000"/>
              </a:lnSpc>
            </a:pPr>
            <a:r>
              <a:rPr lang="en-GB" dirty="0" smtClean="0"/>
              <a:t>Is also called User Interface(UI)</a:t>
            </a:r>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743696" y="2165760"/>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3791240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GB" dirty="0" smtClean="0"/>
              <a:t>What is backend?</a:t>
            </a:r>
            <a:endParaRPr lang="en-GB"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53171" y="2643167"/>
            <a:ext cx="6478952" cy="3977550"/>
          </a:xfrm>
        </p:spPr>
        <p:txBody>
          <a:bodyPr rtlCol="0">
            <a:noAutofit/>
          </a:bodyPr>
          <a:lstStyle/>
          <a:p>
            <a:pPr algn="ctr">
              <a:lnSpc>
                <a:spcPct val="170000"/>
              </a:lnSpc>
            </a:pPr>
            <a:r>
              <a:rPr lang="en-GB" dirty="0" err="1" smtClean="0"/>
              <a:t>Unseeable</a:t>
            </a:r>
            <a:r>
              <a:rPr lang="en-GB" dirty="0" smtClean="0"/>
              <a:t> part of the website</a:t>
            </a:r>
          </a:p>
          <a:p>
            <a:pPr algn="ctr">
              <a:lnSpc>
                <a:spcPct val="100000"/>
              </a:lnSpc>
            </a:pPr>
            <a:r>
              <a:rPr lang="en-GB" dirty="0" smtClean="0"/>
              <a:t>Acts on the application layer of the OSI model</a:t>
            </a:r>
          </a:p>
          <a:p>
            <a:pPr algn="ctr">
              <a:lnSpc>
                <a:spcPct val="170000"/>
              </a:lnSpc>
            </a:pPr>
            <a:r>
              <a:rPr lang="en-GB" dirty="0" smtClean="0"/>
              <a:t>Affects the frontend </a:t>
            </a:r>
          </a:p>
          <a:p>
            <a:pPr algn="ctr">
              <a:lnSpc>
                <a:spcPct val="170000"/>
              </a:lnSpc>
            </a:pPr>
            <a:r>
              <a:rPr lang="en-GB" dirty="0" smtClean="0"/>
              <a:t>Backend development is often difficult</a:t>
            </a:r>
            <a:endParaRPr lang="en-GB" dirty="0"/>
          </a:p>
        </p:txBody>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597" r="26213"/>
          <a:stretch/>
        </p:blipFill>
        <p:spPr>
          <a:xfrm>
            <a:off x="7192226" y="2255070"/>
            <a:ext cx="4417257" cy="4201293"/>
          </a:xfrm>
          <a:prstGeom prst="rect">
            <a:avLst/>
          </a:prstGeom>
          <a:ln>
            <a:noFill/>
          </a:ln>
          <a:effectLst>
            <a:softEdge rad="112500"/>
          </a:effectLst>
        </p:spPr>
      </p:pic>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34958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50824_TF67421116" id="{7F21AE1D-7DDB-4391-98B5-5739DA5EC824}" vid="{26B6EE82-8927-4250-BE5A-04F39023D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DDD245-D6FC-4A3B-8DDB-348DE94B95C6}">
  <ds:schemaRefs>
    <ds:schemaRef ds:uri="http://schemas.microsoft.com/sharepoint/v3"/>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fb0879af-3eba-417a-a55a-ffe6dcd6ca77"/>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6D6F43F-4C69-4843-A937-9D003759F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873FAD-10D7-4DE7-A029-14288C05F5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TF67421116</Template>
  <TotalTime>0</TotalTime>
  <Words>2834</Words>
  <Application>Microsoft Office PowerPoint</Application>
  <PresentationFormat>Widescreen</PresentationFormat>
  <Paragraphs>187</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Berlin</vt:lpstr>
      <vt:lpstr>Web design &amp; development</vt:lpstr>
      <vt:lpstr>Contents</vt:lpstr>
      <vt:lpstr>Components of Web development</vt:lpstr>
      <vt:lpstr>Web server technologies (Hardware &amp; Software)</vt:lpstr>
      <vt:lpstr>Communication Protocols</vt:lpstr>
      <vt:lpstr>Domain Name Server Management</vt:lpstr>
      <vt:lpstr>Search Engine Optimization</vt:lpstr>
      <vt:lpstr>What is frontend?</vt:lpstr>
      <vt:lpstr>What is backend?</vt:lpstr>
      <vt:lpstr>Frontend design technologies</vt:lpstr>
      <vt:lpstr>Backend design technologies</vt:lpstr>
      <vt:lpstr>Frontend development technologies</vt:lpstr>
      <vt:lpstr>Backend development technologies</vt:lpstr>
      <vt:lpstr>Custom built vs Creation tool built web solutions</vt:lpstr>
      <vt:lpstr>Impact of common web development technologies and tools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2019-06-25T13:33:02Z</dcterms:created>
  <dcterms:modified xsi:type="dcterms:W3CDTF">2019-06-25T14:42:16Z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