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70"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81" r:id="rId21"/>
    <p:sldId id="276" r:id="rId22"/>
    <p:sldId id="277" r:id="rId23"/>
    <p:sldId id="278" r:id="rId24"/>
    <p:sldId id="279" r:id="rId25"/>
    <p:sldId id="280"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33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C7FF1C2-DD41-49E7-911B-07C77651878C}" type="datetimeFigureOut">
              <a:rPr lang="en-US" smtClean="0"/>
              <a:t>12/10/2018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A2ECCAC-0762-4C5A-8013-87E45CDAAF5F}"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7FF1C2-DD41-49E7-911B-07C77651878C}" type="datetimeFigureOut">
              <a:rPr lang="en-US" smtClean="0"/>
              <a:t>12/10/2018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2ECCAC-0762-4C5A-8013-87E45CDAAF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7FF1C2-DD41-49E7-911B-07C77651878C}" type="datetimeFigureOut">
              <a:rPr lang="en-US" smtClean="0"/>
              <a:t>12/10/2018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2ECCAC-0762-4C5A-8013-87E45CDAAF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7FF1C2-DD41-49E7-911B-07C77651878C}" type="datetimeFigureOut">
              <a:rPr lang="en-US" smtClean="0"/>
              <a:t>12/10/2018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2ECCAC-0762-4C5A-8013-87E45CDAAF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C7FF1C2-DD41-49E7-911B-07C77651878C}" type="datetimeFigureOut">
              <a:rPr lang="en-US" smtClean="0"/>
              <a:t>12/10/2018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2ECCAC-0762-4C5A-8013-87E45CDAAF5F}"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C7FF1C2-DD41-49E7-911B-07C77651878C}" type="datetimeFigureOut">
              <a:rPr lang="en-US" smtClean="0"/>
              <a:t>12/10/2018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2ECCAC-0762-4C5A-8013-87E45CDAAF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C7FF1C2-DD41-49E7-911B-07C77651878C}" type="datetimeFigureOut">
              <a:rPr lang="en-US" smtClean="0"/>
              <a:t>12/10/2018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2ECCAC-0762-4C5A-8013-87E45CDAAF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C7FF1C2-DD41-49E7-911B-07C77651878C}" type="datetimeFigureOut">
              <a:rPr lang="en-US" smtClean="0"/>
              <a:t>12/10/2018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2ECCAC-0762-4C5A-8013-87E45CDAAF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C7FF1C2-DD41-49E7-911B-07C77651878C}" type="datetimeFigureOut">
              <a:rPr lang="en-US" smtClean="0"/>
              <a:t>12/10/2018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2ECCAC-0762-4C5A-8013-87E45CDAAF5F}"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C7FF1C2-DD41-49E7-911B-07C77651878C}" type="datetimeFigureOut">
              <a:rPr lang="en-US" smtClean="0"/>
              <a:t>12/10/2018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2ECCAC-0762-4C5A-8013-87E45CDAAF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C7FF1C2-DD41-49E7-911B-07C77651878C}" type="datetimeFigureOut">
              <a:rPr lang="en-US" smtClean="0"/>
              <a:t>12/10/2018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2ECCAC-0762-4C5A-8013-87E45CDAAF5F}"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C7FF1C2-DD41-49E7-911B-07C77651878C}" type="datetimeFigureOut">
              <a:rPr lang="en-US" smtClean="0"/>
              <a:t>12/10/2018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2ECCAC-0762-4C5A-8013-87E45CDAAF5F}"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youtu.be/xxqrIZyKKuk"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Mining</a:t>
            </a:r>
            <a:endParaRPr lang="en-US" dirty="0"/>
          </a:p>
        </p:txBody>
      </p:sp>
      <p:sp>
        <p:nvSpPr>
          <p:cNvPr id="3" name="Subtitle 2"/>
          <p:cNvSpPr>
            <a:spLocks noGrp="1"/>
          </p:cNvSpPr>
          <p:nvPr>
            <p:ph type="subTitle" idx="1"/>
          </p:nvPr>
        </p:nvSpPr>
        <p:spPr/>
        <p:txBody>
          <a:bodyPr/>
          <a:lstStyle/>
          <a:p>
            <a:r>
              <a:rPr lang="en-US" dirty="0" smtClean="0"/>
              <a:t>Data Solution Institute</a:t>
            </a:r>
          </a:p>
          <a:p>
            <a:r>
              <a:rPr lang="en-US" dirty="0" smtClean="0"/>
              <a:t>K.P.I. </a:t>
            </a:r>
            <a:r>
              <a:rPr lang="en-US" dirty="0" err="1" smtClean="0"/>
              <a:t>Shenesh</a:t>
            </a:r>
            <a:r>
              <a:rPr lang="en-US" dirty="0" smtClean="0"/>
              <a:t> </a:t>
            </a:r>
            <a:r>
              <a:rPr lang="en-US" dirty="0" err="1" smtClean="0"/>
              <a:t>Perera</a:t>
            </a:r>
            <a:endParaRPr lang="en-US" dirty="0" smtClean="0"/>
          </a:p>
          <a:p>
            <a:r>
              <a:rPr lang="en-US" dirty="0" smtClean="0"/>
              <a:t>IDM</a:t>
            </a:r>
            <a:endParaRPr lang="en-US" dirty="0"/>
          </a:p>
        </p:txBody>
      </p:sp>
    </p:spTree>
    <p:extLst>
      <p:ext uri="{BB962C8B-B14F-4D97-AF65-F5344CB8AC3E}">
        <p14:creationId xmlns:p14="http://schemas.microsoft.com/office/powerpoint/2010/main" val="2311968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Data Mining</a:t>
            </a:r>
            <a:endParaRPr lang="en-US" dirty="0"/>
          </a:p>
        </p:txBody>
      </p:sp>
      <p:sp>
        <p:nvSpPr>
          <p:cNvPr id="3" name="Content Placeholder 2"/>
          <p:cNvSpPr>
            <a:spLocks noGrp="1"/>
          </p:cNvSpPr>
          <p:nvPr>
            <p:ph idx="1"/>
          </p:nvPr>
        </p:nvSpPr>
        <p:spPr/>
        <p:txBody>
          <a:bodyPr/>
          <a:lstStyle/>
          <a:p>
            <a:r>
              <a:rPr lang="en-US" dirty="0"/>
              <a:t>It initially started with Thomas Bayes’ theorem in the 1700s of identifying patterns in data then further on backed by techniques such as regression analysis in 1800s. </a:t>
            </a:r>
            <a:endParaRPr lang="en-US" dirty="0" smtClean="0"/>
          </a:p>
          <a:p>
            <a:r>
              <a:rPr lang="en-US" dirty="0"/>
              <a:t>1805 </a:t>
            </a:r>
            <a:r>
              <a:rPr lang="en-US" dirty="0" err="1"/>
              <a:t>Adrien</a:t>
            </a:r>
            <a:r>
              <a:rPr lang="en-US" dirty="0"/>
              <a:t>-Marie Legendre and Carl Friedrich Gauss apply regression to determine the orbits of bodies about the Sun</a:t>
            </a:r>
          </a:p>
        </p:txBody>
      </p:sp>
    </p:spTree>
    <p:extLst>
      <p:ext uri="{BB962C8B-B14F-4D97-AF65-F5344CB8AC3E}">
        <p14:creationId xmlns:p14="http://schemas.microsoft.com/office/powerpoint/2010/main" val="85493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r>
              <a:rPr lang="en-US" dirty="0"/>
              <a:t>1936 This is the dawn of computer age which makes possible the collection and processing of large amounts of data. </a:t>
            </a:r>
            <a:endParaRPr lang="en-US" dirty="0" smtClean="0"/>
          </a:p>
          <a:p>
            <a:r>
              <a:rPr lang="en-US" dirty="0"/>
              <a:t>1943 Warren McCulloch and Walter Pitts were the first to create a conceptual model of a neural network. </a:t>
            </a:r>
            <a:r>
              <a:rPr lang="en-US" dirty="0" smtClean="0"/>
              <a:t>They describe </a:t>
            </a:r>
            <a:r>
              <a:rPr lang="en-US" dirty="0"/>
              <a:t>the idea of a neuron in a network. Each of these neurons can do 3 things: receive inputs, process inputs and generate output.</a:t>
            </a:r>
          </a:p>
        </p:txBody>
      </p:sp>
    </p:spTree>
    <p:extLst>
      <p:ext uri="{BB962C8B-B14F-4D97-AF65-F5344CB8AC3E}">
        <p14:creationId xmlns:p14="http://schemas.microsoft.com/office/powerpoint/2010/main" val="4058637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r>
              <a:rPr lang="en-US" dirty="0"/>
              <a:t>1965 Lawrence J. </a:t>
            </a:r>
            <a:r>
              <a:rPr lang="en-US" dirty="0" err="1"/>
              <a:t>Fogel</a:t>
            </a:r>
            <a:r>
              <a:rPr lang="en-US" dirty="0"/>
              <a:t> </a:t>
            </a:r>
            <a:r>
              <a:rPr lang="en-US" dirty="0" smtClean="0"/>
              <a:t>forms </a:t>
            </a:r>
            <a:r>
              <a:rPr lang="en-US" dirty="0"/>
              <a:t>a new company called Decision Science, Inc. for applications of evolutionary programming</a:t>
            </a:r>
            <a:r>
              <a:rPr lang="en-US" dirty="0" smtClean="0"/>
              <a:t>.</a:t>
            </a:r>
          </a:p>
          <a:p>
            <a:r>
              <a:rPr lang="en-US" dirty="0"/>
              <a:t>1970s With sophisticated database management systems, it’s possible to store and query terabytes and petabytes of data. However, extracting sophisticated insights from these data warehouses of multidimensional models is very limited.</a:t>
            </a:r>
          </a:p>
        </p:txBody>
      </p:sp>
    </p:spTree>
    <p:extLst>
      <p:ext uri="{BB962C8B-B14F-4D97-AF65-F5344CB8AC3E}">
        <p14:creationId xmlns:p14="http://schemas.microsoft.com/office/powerpoint/2010/main" val="690107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r>
              <a:rPr lang="en-US" dirty="0"/>
              <a:t>1975 John Henry Holland wrote Adaptation in Natural and Artificial Systems, the ground-breaking book on genetic algorithms. </a:t>
            </a:r>
            <a:endParaRPr lang="en-US" dirty="0" smtClean="0"/>
          </a:p>
          <a:p>
            <a:r>
              <a:rPr lang="en-US" dirty="0"/>
              <a:t>1980s HNC trademarks the phrase “database mining.” The trademark was meant to protect a product called </a:t>
            </a:r>
            <a:r>
              <a:rPr lang="en-US" dirty="0" smtClean="0"/>
              <a:t>Database </a:t>
            </a:r>
            <a:r>
              <a:rPr lang="en-US" dirty="0"/>
              <a:t>Mining Workstation. </a:t>
            </a:r>
            <a:endParaRPr lang="en-US" dirty="0" smtClean="0"/>
          </a:p>
          <a:p>
            <a:r>
              <a:rPr lang="en-US" dirty="0"/>
              <a:t>1989 The term “Knowledge Discovery in Databases” (KDD) is coined by Gregory </a:t>
            </a:r>
            <a:r>
              <a:rPr lang="en-US" dirty="0" err="1"/>
              <a:t>Piatetsky</a:t>
            </a:r>
            <a:r>
              <a:rPr lang="en-US" dirty="0"/>
              <a:t>-Shapiro. </a:t>
            </a:r>
          </a:p>
        </p:txBody>
      </p:sp>
    </p:spTree>
    <p:extLst>
      <p:ext uri="{BB962C8B-B14F-4D97-AF65-F5344CB8AC3E}">
        <p14:creationId xmlns:p14="http://schemas.microsoft.com/office/powerpoint/2010/main" val="210754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59773"/>
            <a:ext cx="7498080" cy="5988627"/>
          </a:xfrm>
        </p:spPr>
        <p:txBody>
          <a:bodyPr/>
          <a:lstStyle/>
          <a:p>
            <a:r>
              <a:rPr lang="en-US" dirty="0"/>
              <a:t>1990s The term “data mining” appeared in the database </a:t>
            </a:r>
            <a:r>
              <a:rPr lang="en-US" dirty="0" smtClean="0"/>
              <a:t>community.</a:t>
            </a:r>
          </a:p>
          <a:p>
            <a:r>
              <a:rPr lang="en-US" dirty="0"/>
              <a:t>1992 Bernhard E. </a:t>
            </a:r>
            <a:r>
              <a:rPr lang="en-US" dirty="0" err="1"/>
              <a:t>Boser</a:t>
            </a:r>
            <a:r>
              <a:rPr lang="en-US" dirty="0"/>
              <a:t>, Isabelle M. </a:t>
            </a:r>
            <a:r>
              <a:rPr lang="en-US" dirty="0" err="1"/>
              <a:t>Guyon</a:t>
            </a:r>
            <a:r>
              <a:rPr lang="en-US" dirty="0"/>
              <a:t> and Vladimir N. </a:t>
            </a:r>
            <a:r>
              <a:rPr lang="en-US" dirty="0" err="1"/>
              <a:t>Vapnik</a:t>
            </a:r>
            <a:r>
              <a:rPr lang="en-US" dirty="0"/>
              <a:t> suggested an improvement on the original support vector machine which allows for the creation of nonlinear classifiers</a:t>
            </a:r>
            <a:r>
              <a:rPr lang="en-US" dirty="0" smtClean="0"/>
              <a:t>.</a:t>
            </a:r>
          </a:p>
          <a:p>
            <a:r>
              <a:rPr lang="en-US" dirty="0"/>
              <a:t>1993 Gregory </a:t>
            </a:r>
            <a:r>
              <a:rPr lang="en-US" dirty="0" err="1"/>
              <a:t>Piatetsky</a:t>
            </a:r>
            <a:r>
              <a:rPr lang="en-US" dirty="0"/>
              <a:t>-Shapiro starts the newsletter Knowledge Discovery </a:t>
            </a:r>
            <a:r>
              <a:rPr lang="en-US" dirty="0" smtClean="0"/>
              <a:t>Nuggets.</a:t>
            </a:r>
            <a:endParaRPr lang="en-US" dirty="0"/>
          </a:p>
        </p:txBody>
      </p:sp>
    </p:spTree>
    <p:extLst>
      <p:ext uri="{BB962C8B-B14F-4D97-AF65-F5344CB8AC3E}">
        <p14:creationId xmlns:p14="http://schemas.microsoft.com/office/powerpoint/2010/main" val="170859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mining techniques &amp; algorithms</a:t>
            </a:r>
            <a:endParaRPr lang="en-US" dirty="0"/>
          </a:p>
        </p:txBody>
      </p:sp>
      <p:sp>
        <p:nvSpPr>
          <p:cNvPr id="3" name="Content Placeholder 2"/>
          <p:cNvSpPr>
            <a:spLocks noGrp="1"/>
          </p:cNvSpPr>
          <p:nvPr>
            <p:ph idx="1"/>
          </p:nvPr>
        </p:nvSpPr>
        <p:spPr/>
        <p:txBody>
          <a:bodyPr/>
          <a:lstStyle/>
          <a:p>
            <a:r>
              <a:rPr lang="en-US" dirty="0"/>
              <a:t>Data mining techniques are classified into two categories: </a:t>
            </a:r>
            <a:endParaRPr lang="en-US" dirty="0" smtClean="0"/>
          </a:p>
          <a:p>
            <a:pPr marL="596646" indent="-514350">
              <a:buFont typeface="+mj-lt"/>
              <a:buAutoNum type="arabicPeriod"/>
            </a:pPr>
            <a:r>
              <a:rPr lang="en-US" dirty="0" smtClean="0"/>
              <a:t>Supervised Learning</a:t>
            </a:r>
          </a:p>
          <a:p>
            <a:pPr marL="596646" indent="-514350">
              <a:buFont typeface="+mj-lt"/>
              <a:buAutoNum type="arabicPeriod"/>
            </a:pPr>
            <a:r>
              <a:rPr lang="en-US" dirty="0" smtClean="0"/>
              <a:t>Unsupervised Learning</a:t>
            </a:r>
            <a:endParaRPr lang="en-US" dirty="0"/>
          </a:p>
        </p:txBody>
      </p:sp>
    </p:spTree>
    <p:extLst>
      <p:ext uri="{BB962C8B-B14F-4D97-AF65-F5344CB8AC3E}">
        <p14:creationId xmlns:p14="http://schemas.microsoft.com/office/powerpoint/2010/main" val="2303588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p:txBody>
          <a:bodyPr/>
          <a:lstStyle/>
          <a:p>
            <a:r>
              <a:rPr lang="en-US" dirty="0"/>
              <a:t>In supervised learning, a model is built prior to the analysis. </a:t>
            </a:r>
            <a:endParaRPr lang="en-US" dirty="0" smtClean="0"/>
          </a:p>
          <a:p>
            <a:r>
              <a:rPr lang="en-US" dirty="0" smtClean="0"/>
              <a:t>We </a:t>
            </a:r>
            <a:r>
              <a:rPr lang="en-US" dirty="0"/>
              <a:t>then apply the algorithm to the data in order to estimate the parameters of the model. </a:t>
            </a:r>
            <a:endParaRPr lang="en-US" dirty="0" smtClean="0"/>
          </a:p>
          <a:p>
            <a:r>
              <a:rPr lang="en-US" dirty="0"/>
              <a:t>Classification, Decision </a:t>
            </a:r>
            <a:r>
              <a:rPr lang="en-US" dirty="0" smtClean="0"/>
              <a:t>Tree, Association </a:t>
            </a:r>
            <a:r>
              <a:rPr lang="en-US" dirty="0"/>
              <a:t>Rule Mining etc. are </a:t>
            </a:r>
            <a:r>
              <a:rPr lang="en-US" dirty="0" smtClean="0"/>
              <a:t>examples </a:t>
            </a:r>
            <a:r>
              <a:rPr lang="en-US" dirty="0"/>
              <a:t>of supervised learning.</a:t>
            </a:r>
          </a:p>
        </p:txBody>
      </p:sp>
    </p:spTree>
    <p:extLst>
      <p:ext uri="{BB962C8B-B14F-4D97-AF65-F5344CB8AC3E}">
        <p14:creationId xmlns:p14="http://schemas.microsoft.com/office/powerpoint/2010/main" val="301483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3" name="Content Placeholder 2"/>
          <p:cNvSpPr>
            <a:spLocks noGrp="1"/>
          </p:cNvSpPr>
          <p:nvPr>
            <p:ph idx="1"/>
          </p:nvPr>
        </p:nvSpPr>
        <p:spPr/>
        <p:txBody>
          <a:bodyPr/>
          <a:lstStyle/>
          <a:p>
            <a:r>
              <a:rPr lang="en-US" dirty="0"/>
              <a:t>In unsupervised learning, we do not create a model or hypothesis prior to the analysis. </a:t>
            </a:r>
            <a:endParaRPr lang="en-US" dirty="0" smtClean="0"/>
          </a:p>
          <a:p>
            <a:r>
              <a:rPr lang="en-US" dirty="0" smtClean="0"/>
              <a:t>We </a:t>
            </a:r>
            <a:r>
              <a:rPr lang="en-US" dirty="0"/>
              <a:t>just apply the algorithm directly to the dataset and observe the results. </a:t>
            </a:r>
            <a:endParaRPr lang="en-US" dirty="0" smtClean="0"/>
          </a:p>
          <a:p>
            <a:r>
              <a:rPr lang="en-US" dirty="0" smtClean="0"/>
              <a:t>The same algorithms mentioned previously can be used here as well.</a:t>
            </a:r>
            <a:endParaRPr lang="en-US" dirty="0"/>
          </a:p>
        </p:txBody>
      </p:sp>
    </p:spTree>
    <p:extLst>
      <p:ext uri="{BB962C8B-B14F-4D97-AF65-F5344CB8AC3E}">
        <p14:creationId xmlns:p14="http://schemas.microsoft.com/office/powerpoint/2010/main" val="452352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9459119"/>
              </p:ext>
            </p:extLst>
          </p:nvPr>
        </p:nvGraphicFramePr>
        <p:xfrm>
          <a:off x="1066800" y="1066800"/>
          <a:ext cx="7772400" cy="4455415"/>
        </p:xfrm>
        <a:graphic>
          <a:graphicData uri="http://schemas.openxmlformats.org/drawingml/2006/table">
            <a:tbl>
              <a:tblPr firstRow="1" firstCol="1" bandRow="1">
                <a:tableStyleId>{5C22544A-7EE6-4342-B048-85BDC9FD1C3A}</a:tableStyleId>
              </a:tblPr>
              <a:tblGrid>
                <a:gridCol w="2590800"/>
                <a:gridCol w="2590800"/>
                <a:gridCol w="2590800"/>
              </a:tblGrid>
              <a:tr h="325984">
                <a:tc>
                  <a:txBody>
                    <a:bodyPr/>
                    <a:lstStyle/>
                    <a:p>
                      <a:pPr marL="0" marR="0" algn="ctr">
                        <a:lnSpc>
                          <a:spcPct val="115000"/>
                        </a:lnSpc>
                        <a:spcBef>
                          <a:spcPts val="0"/>
                        </a:spcBef>
                        <a:spcAft>
                          <a:spcPts val="0"/>
                        </a:spcAft>
                      </a:pPr>
                      <a:r>
                        <a:rPr lang="en-US" sz="1100" dirty="0">
                          <a:effectLst/>
                        </a:rPr>
                        <a:t>Theory</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Pros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Cons</a:t>
                      </a:r>
                      <a:endParaRPr lang="en-US" sz="1100">
                        <a:effectLst/>
                        <a:latin typeface="Calibri"/>
                        <a:ea typeface="Calibri"/>
                        <a:cs typeface="Times New Roman"/>
                      </a:endParaRPr>
                    </a:p>
                  </a:txBody>
                  <a:tcPr marL="68580" marR="68580" marT="0" marB="0"/>
                </a:tc>
              </a:tr>
              <a:tr h="2412462">
                <a:tc>
                  <a:txBody>
                    <a:bodyPr/>
                    <a:lstStyle/>
                    <a:p>
                      <a:pPr marL="0" marR="0">
                        <a:lnSpc>
                          <a:spcPct val="115000"/>
                        </a:lnSpc>
                        <a:spcBef>
                          <a:spcPts val="0"/>
                        </a:spcBef>
                        <a:spcAft>
                          <a:spcPts val="0"/>
                        </a:spcAft>
                      </a:pPr>
                      <a:r>
                        <a:rPr lang="en-US" sz="1100" dirty="0">
                          <a:effectLst/>
                        </a:rPr>
                        <a:t>Naïve Bayesian</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100" dirty="0">
                          <a:effectLst/>
                        </a:rPr>
                        <a:t>It is easy to understand.</a:t>
                      </a:r>
                    </a:p>
                    <a:p>
                      <a:pPr marL="342900" marR="0" lvl="0" indent="-342900">
                        <a:lnSpc>
                          <a:spcPct val="115000"/>
                        </a:lnSpc>
                        <a:spcBef>
                          <a:spcPts val="0"/>
                        </a:spcBef>
                        <a:spcAft>
                          <a:spcPts val="0"/>
                        </a:spcAft>
                        <a:buFont typeface="Symbol"/>
                        <a:buChar char=""/>
                      </a:pPr>
                      <a:r>
                        <a:rPr lang="en-US" sz="1100" dirty="0">
                          <a:effectLst/>
                        </a:rPr>
                        <a:t>It is not sensitive to unknown features. </a:t>
                      </a:r>
                    </a:p>
                    <a:p>
                      <a:pPr marL="342900" marR="0" lvl="0" indent="-342900">
                        <a:lnSpc>
                          <a:spcPct val="115000"/>
                        </a:lnSpc>
                        <a:spcBef>
                          <a:spcPts val="0"/>
                        </a:spcBef>
                        <a:spcAft>
                          <a:spcPts val="0"/>
                        </a:spcAft>
                        <a:buFont typeface="Symbol"/>
                        <a:buChar char=""/>
                      </a:pPr>
                      <a:r>
                        <a:rPr lang="en-US" sz="1100" dirty="0">
                          <a:effectLst/>
                        </a:rPr>
                        <a:t>It handles streaming of data pretty moderately.</a:t>
                      </a:r>
                    </a:p>
                    <a:p>
                      <a:pPr marL="342900" marR="0" lvl="0" indent="-342900">
                        <a:lnSpc>
                          <a:spcPct val="115000"/>
                        </a:lnSpc>
                        <a:spcBef>
                          <a:spcPts val="0"/>
                        </a:spcBef>
                        <a:spcAft>
                          <a:spcPts val="0"/>
                        </a:spcAft>
                        <a:buFont typeface="Symbol"/>
                        <a:buChar char=""/>
                      </a:pPr>
                      <a:r>
                        <a:rPr lang="en-US" sz="1100" dirty="0">
                          <a:effectLst/>
                        </a:rPr>
                        <a:t>It can handle real and unreal values.</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100">
                          <a:effectLst/>
                        </a:rPr>
                        <a:t>It assumes independence of features even when there is insufficient data to back it up. Therefore provides less accuracy.</a:t>
                      </a:r>
                      <a:endParaRPr lang="en-US" sz="1100">
                        <a:effectLst/>
                        <a:latin typeface="Calibri"/>
                        <a:ea typeface="Calibri"/>
                        <a:cs typeface="Times New Roman"/>
                      </a:endParaRPr>
                    </a:p>
                  </a:txBody>
                  <a:tcPr marL="68580" marR="68580" marT="0" marB="0"/>
                </a:tc>
              </a:tr>
              <a:tr h="1716969">
                <a:tc>
                  <a:txBody>
                    <a:bodyPr/>
                    <a:lstStyle/>
                    <a:p>
                      <a:pPr marL="0" marR="0">
                        <a:lnSpc>
                          <a:spcPct val="115000"/>
                        </a:lnSpc>
                        <a:spcBef>
                          <a:spcPts val="0"/>
                        </a:spcBef>
                        <a:spcAft>
                          <a:spcPts val="0"/>
                        </a:spcAft>
                      </a:pPr>
                      <a:r>
                        <a:rPr lang="en-US" sz="1100">
                          <a:effectLst/>
                        </a:rPr>
                        <a:t>CART</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100">
                          <a:effectLst/>
                        </a:rPr>
                        <a:t>It does not require preselection of variables.</a:t>
                      </a:r>
                    </a:p>
                    <a:p>
                      <a:pPr marL="342900" marR="0" lvl="0" indent="-342900">
                        <a:lnSpc>
                          <a:spcPct val="115000"/>
                        </a:lnSpc>
                        <a:spcBef>
                          <a:spcPts val="0"/>
                        </a:spcBef>
                        <a:spcAft>
                          <a:spcPts val="0"/>
                        </a:spcAft>
                        <a:buFont typeface="Symbol"/>
                        <a:buChar char=""/>
                      </a:pPr>
                      <a:r>
                        <a:rPr lang="en-US" sz="1100">
                          <a:effectLst/>
                        </a:rPr>
                        <a:t>It easily handles and identifies anomalies quickly.</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100" dirty="0">
                          <a:effectLst/>
                        </a:rPr>
                        <a:t>It is pretty unstable during the implementation of a decision tree.</a:t>
                      </a:r>
                    </a:p>
                    <a:p>
                      <a:pPr marL="342900" marR="0" lvl="0" indent="-342900">
                        <a:lnSpc>
                          <a:spcPct val="115000"/>
                        </a:lnSpc>
                        <a:spcBef>
                          <a:spcPts val="0"/>
                        </a:spcBef>
                        <a:spcAft>
                          <a:spcPts val="0"/>
                        </a:spcAft>
                        <a:buFont typeface="Symbol"/>
                        <a:buChar char=""/>
                      </a:pPr>
                      <a:r>
                        <a:rPr lang="en-US" sz="1100" dirty="0">
                          <a:effectLst/>
                        </a:rPr>
                        <a:t>It allows only splitting by one parameter.</a:t>
                      </a:r>
                      <a:endParaRPr lang="en-US" sz="1100" dirty="0">
                        <a:effectLst/>
                        <a:latin typeface="Calibri"/>
                        <a:ea typeface="Calibri"/>
                        <a:cs typeface="Times New Roman"/>
                      </a:endParaRPr>
                    </a:p>
                  </a:txBody>
                  <a:tcPr marL="68580" marR="68580" marT="0" marB="0"/>
                </a:tc>
              </a:tr>
            </a:tbl>
          </a:graphicData>
        </a:graphic>
      </p:graphicFrame>
      <p:sp>
        <p:nvSpPr>
          <p:cNvPr id="3" name="TextBox 2"/>
          <p:cNvSpPr txBox="1"/>
          <p:nvPr/>
        </p:nvSpPr>
        <p:spPr>
          <a:xfrm>
            <a:off x="4343400" y="5638800"/>
            <a:ext cx="2628027" cy="369332"/>
          </a:xfrm>
          <a:prstGeom prst="rect">
            <a:avLst/>
          </a:prstGeom>
          <a:noFill/>
        </p:spPr>
        <p:txBody>
          <a:bodyPr wrap="none" rtlCol="0">
            <a:spAutoFit/>
          </a:bodyPr>
          <a:lstStyle/>
          <a:p>
            <a:r>
              <a:rPr lang="en-US" dirty="0" smtClean="0"/>
              <a:t>Figure 1.2, </a:t>
            </a:r>
            <a:r>
              <a:rPr lang="en-US" dirty="0" err="1" smtClean="0"/>
              <a:t>Shenesh</a:t>
            </a:r>
            <a:r>
              <a:rPr lang="en-US" dirty="0" smtClean="0"/>
              <a:t> </a:t>
            </a:r>
            <a:r>
              <a:rPr lang="en-US" dirty="0" err="1" smtClean="0"/>
              <a:t>Perera</a:t>
            </a:r>
            <a:endParaRPr lang="en-US" dirty="0"/>
          </a:p>
        </p:txBody>
      </p:sp>
    </p:spTree>
    <p:extLst>
      <p:ext uri="{BB962C8B-B14F-4D97-AF65-F5344CB8AC3E}">
        <p14:creationId xmlns:p14="http://schemas.microsoft.com/office/powerpoint/2010/main" val="4016021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a:t>
            </a:r>
            <a:endParaRPr lang="en-US" dirty="0"/>
          </a:p>
        </p:txBody>
      </p:sp>
      <p:sp>
        <p:nvSpPr>
          <p:cNvPr id="3" name="Content Placeholder 2"/>
          <p:cNvSpPr>
            <a:spLocks noGrp="1"/>
          </p:cNvSpPr>
          <p:nvPr>
            <p:ph idx="1"/>
          </p:nvPr>
        </p:nvSpPr>
        <p:spPr/>
        <p:txBody>
          <a:bodyPr/>
          <a:lstStyle/>
          <a:p>
            <a:r>
              <a:rPr lang="en-US" dirty="0"/>
              <a:t>Text mining is the elaborative process of analyzing and searching through large amounts of text data that have no apparent </a:t>
            </a:r>
            <a:r>
              <a:rPr lang="en-US" dirty="0" smtClean="0"/>
              <a:t>structure.</a:t>
            </a:r>
          </a:p>
          <a:p>
            <a:r>
              <a:rPr lang="en-US" dirty="0" smtClean="0"/>
              <a:t>It </a:t>
            </a:r>
            <a:r>
              <a:rPr lang="en-US" dirty="0"/>
              <a:t>is more often known as text </a:t>
            </a:r>
            <a:r>
              <a:rPr lang="en-US" dirty="0" smtClean="0"/>
              <a:t>analytics.</a:t>
            </a:r>
            <a:endParaRPr lang="en-US" dirty="0"/>
          </a:p>
        </p:txBody>
      </p:sp>
    </p:spTree>
    <p:extLst>
      <p:ext uri="{BB962C8B-B14F-4D97-AF65-F5344CB8AC3E}">
        <p14:creationId xmlns:p14="http://schemas.microsoft.com/office/powerpoint/2010/main" val="21766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mining?</a:t>
            </a:r>
            <a:endParaRPr lang="en-US" dirty="0"/>
          </a:p>
        </p:txBody>
      </p:sp>
      <p:sp>
        <p:nvSpPr>
          <p:cNvPr id="3" name="Content Placeholder 2"/>
          <p:cNvSpPr>
            <a:spLocks noGrp="1"/>
          </p:cNvSpPr>
          <p:nvPr>
            <p:ph idx="1"/>
          </p:nvPr>
        </p:nvSpPr>
        <p:spPr/>
        <p:txBody>
          <a:bodyPr/>
          <a:lstStyle/>
          <a:p>
            <a:r>
              <a:rPr lang="en-US" dirty="0"/>
              <a:t>Data mining could be defined as “The process of obtaining hidden predictive information</a:t>
            </a:r>
            <a:r>
              <a:rPr lang="en-US" dirty="0" smtClean="0"/>
              <a:t>”.</a:t>
            </a:r>
          </a:p>
          <a:p>
            <a:r>
              <a:rPr lang="en-US" dirty="0" smtClean="0"/>
              <a:t>This presentation will introduce you to data mining, </a:t>
            </a:r>
            <a:r>
              <a:rPr lang="en-US" dirty="0"/>
              <a:t>its scope, purpose and how it works.</a:t>
            </a:r>
          </a:p>
        </p:txBody>
      </p:sp>
    </p:spTree>
    <p:extLst>
      <p:ext uri="{BB962C8B-B14F-4D97-AF65-F5344CB8AC3E}">
        <p14:creationId xmlns:p14="http://schemas.microsoft.com/office/powerpoint/2010/main" val="1025475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lstStyle/>
          <a:p>
            <a:r>
              <a:rPr lang="en-US" dirty="0" smtClean="0"/>
              <a:t>Please proceed to watch this video alongside your course material to get a better understanding of text mining;</a:t>
            </a:r>
          </a:p>
          <a:p>
            <a:pPr marL="82296" indent="0">
              <a:buNone/>
            </a:pPr>
            <a:endParaRPr lang="en-US" dirty="0"/>
          </a:p>
          <a:p>
            <a:pPr marL="82296" indent="0">
              <a:buNone/>
            </a:pPr>
            <a:r>
              <a:rPr lang="en-US" dirty="0">
                <a:hlinkClick r:id="rId2"/>
              </a:rPr>
              <a:t>https://</a:t>
            </a:r>
            <a:r>
              <a:rPr lang="en-US" dirty="0" smtClean="0">
                <a:hlinkClick r:id="rId2"/>
              </a:rPr>
              <a:t>youtu.be/xxqrIZyKKuk</a:t>
            </a:r>
            <a:endParaRPr lang="en-US" dirty="0" smtClean="0"/>
          </a:p>
          <a:p>
            <a:pPr marL="82296" indent="0">
              <a:buNone/>
            </a:pPr>
            <a:r>
              <a:rPr lang="en-US" dirty="0"/>
              <a:t>From: </a:t>
            </a:r>
            <a:r>
              <a:rPr lang="en-US" dirty="0" smtClean="0"/>
              <a:t>elsevier.com </a:t>
            </a:r>
          </a:p>
          <a:p>
            <a:endParaRPr lang="en-US" dirty="0"/>
          </a:p>
        </p:txBody>
      </p:sp>
    </p:spTree>
    <p:extLst>
      <p:ext uri="{BB962C8B-B14F-4D97-AF65-F5344CB8AC3E}">
        <p14:creationId xmlns:p14="http://schemas.microsoft.com/office/powerpoint/2010/main" val="2681719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52400"/>
            <a:ext cx="7498080" cy="6096000"/>
          </a:xfrm>
        </p:spPr>
        <p:txBody>
          <a:bodyPr/>
          <a:lstStyle/>
          <a:p>
            <a:r>
              <a:rPr lang="en-US" dirty="0"/>
              <a:t>At a glance, text mining includes categorizing, clustering and tagging text; summarizing data sets and extracting information about things such as word occurrence rates and relationships between particular data entities. </a:t>
            </a:r>
            <a:endParaRPr lang="en-US" dirty="0" smtClean="0"/>
          </a:p>
          <a:p>
            <a:r>
              <a:rPr lang="en-US" dirty="0"/>
              <a:t>The most commonly used text mining algorithms are those used for classification. </a:t>
            </a:r>
          </a:p>
        </p:txBody>
      </p:sp>
    </p:spTree>
    <p:extLst>
      <p:ext uri="{BB962C8B-B14F-4D97-AF65-F5344CB8AC3E}">
        <p14:creationId xmlns:p14="http://schemas.microsoft.com/office/powerpoint/2010/main" val="503248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r>
              <a:rPr lang="en-US" dirty="0"/>
              <a:t>Text mining is basically a task that when considering a pair of entities that occur in a particular sentence, the objective is to categorize the relations based on some predefined list. </a:t>
            </a:r>
            <a:endParaRPr lang="en-US" dirty="0" smtClean="0"/>
          </a:p>
          <a:p>
            <a:r>
              <a:rPr lang="en-US" dirty="0"/>
              <a:t>Barely any other algorithms are used in text mining, when classification is used the company has to decide depending on a set of rules that should be applied so as to obtain the result they wish to obtain.</a:t>
            </a:r>
          </a:p>
        </p:txBody>
      </p:sp>
    </p:spTree>
    <p:extLst>
      <p:ext uri="{BB962C8B-B14F-4D97-AF65-F5344CB8AC3E}">
        <p14:creationId xmlns:p14="http://schemas.microsoft.com/office/powerpoint/2010/main" val="543136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Mining</a:t>
            </a:r>
            <a:endParaRPr lang="en-US" dirty="0"/>
          </a:p>
        </p:txBody>
      </p:sp>
      <p:sp>
        <p:nvSpPr>
          <p:cNvPr id="3" name="Content Placeholder 2"/>
          <p:cNvSpPr>
            <a:spLocks noGrp="1"/>
          </p:cNvSpPr>
          <p:nvPr>
            <p:ph idx="1"/>
          </p:nvPr>
        </p:nvSpPr>
        <p:spPr/>
        <p:txBody>
          <a:bodyPr/>
          <a:lstStyle/>
          <a:p>
            <a:r>
              <a:rPr lang="en-US" dirty="0"/>
              <a:t>The task of graph mining is to extract patters (sub-graphs) of interest from graphs, that describe the underlying data and could be used further, e.g., for classification or clustering.</a:t>
            </a:r>
          </a:p>
          <a:p>
            <a:endParaRPr lang="en-US" dirty="0"/>
          </a:p>
        </p:txBody>
      </p:sp>
    </p:spTree>
    <p:extLst>
      <p:ext uri="{BB962C8B-B14F-4D97-AF65-F5344CB8AC3E}">
        <p14:creationId xmlns:p14="http://schemas.microsoft.com/office/powerpoint/2010/main" val="429330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r>
              <a:rPr lang="en-US" dirty="0"/>
              <a:t>Graph mining has a vast number of applications, e.g. biological networks or web data. </a:t>
            </a:r>
            <a:endParaRPr lang="en-US" dirty="0" smtClean="0"/>
          </a:p>
          <a:p>
            <a:r>
              <a:rPr lang="en-US" dirty="0"/>
              <a:t>Even though sub-graph isomorphism is a NP-complete problem, many graph mining tools for frequent sub-graph mining exist </a:t>
            </a:r>
            <a:r>
              <a:rPr lang="en-US" dirty="0" smtClean="0"/>
              <a:t>that </a:t>
            </a:r>
            <a:r>
              <a:rPr lang="en-US" dirty="0"/>
              <a:t>can be applied to large databases </a:t>
            </a:r>
            <a:endParaRPr lang="en-US" dirty="0" smtClean="0"/>
          </a:p>
          <a:p>
            <a:endParaRPr lang="en-US" dirty="0"/>
          </a:p>
        </p:txBody>
      </p:sp>
    </p:spTree>
    <p:extLst>
      <p:ext uri="{BB962C8B-B14F-4D97-AF65-F5344CB8AC3E}">
        <p14:creationId xmlns:p14="http://schemas.microsoft.com/office/powerpoint/2010/main" val="2860196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52400"/>
            <a:ext cx="7498080" cy="6096000"/>
          </a:xfrm>
        </p:spPr>
        <p:txBody>
          <a:bodyPr/>
          <a:lstStyle/>
          <a:p>
            <a:r>
              <a:rPr lang="en-US" dirty="0"/>
              <a:t>Graph mining unlike the previously mentioned types of mining is not extensively nor broadly used in the industry, mainly due to the lack of expertise. </a:t>
            </a:r>
            <a:endParaRPr lang="en-US" dirty="0" smtClean="0"/>
          </a:p>
          <a:p>
            <a:r>
              <a:rPr lang="en-US" dirty="0" smtClean="0"/>
              <a:t>As </a:t>
            </a:r>
            <a:r>
              <a:rPr lang="en-US" dirty="0"/>
              <a:t>such information regarding graph mining is very low</a:t>
            </a:r>
            <a:r>
              <a:rPr lang="en-US" dirty="0" smtClean="0"/>
              <a:t>.</a:t>
            </a:r>
          </a:p>
          <a:p>
            <a:r>
              <a:rPr lang="en-US" dirty="0" smtClean="0"/>
              <a:t>It is mostly used in medicinal fields and chemistry simulations.</a:t>
            </a:r>
            <a:endParaRPr lang="en-US" dirty="0"/>
          </a:p>
        </p:txBody>
      </p:sp>
    </p:spTree>
    <p:extLst>
      <p:ext uri="{BB962C8B-B14F-4D97-AF65-F5344CB8AC3E}">
        <p14:creationId xmlns:p14="http://schemas.microsoft.com/office/powerpoint/2010/main" val="353788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PC\Desktop\fdgdfgdfg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200"/>
            <a:ext cx="7048748" cy="52752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14800" y="6019800"/>
            <a:ext cx="2176750" cy="369332"/>
          </a:xfrm>
          <a:prstGeom prst="rect">
            <a:avLst/>
          </a:prstGeom>
          <a:noFill/>
        </p:spPr>
        <p:txBody>
          <a:bodyPr wrap="none" rtlCol="0">
            <a:spAutoFit/>
          </a:bodyPr>
          <a:lstStyle/>
          <a:p>
            <a:r>
              <a:rPr lang="en-US" dirty="0" smtClean="0"/>
              <a:t>Figure 1.3, </a:t>
            </a:r>
            <a:r>
              <a:rPr lang="en-US" dirty="0" err="1" smtClean="0"/>
              <a:t>helinski.fu</a:t>
            </a:r>
            <a:r>
              <a:rPr lang="en-US" dirty="0" smtClean="0"/>
              <a:t> </a:t>
            </a:r>
            <a:endParaRPr lang="en-US" dirty="0"/>
          </a:p>
        </p:txBody>
      </p:sp>
    </p:spTree>
    <p:extLst>
      <p:ext uri="{BB962C8B-B14F-4D97-AF65-F5344CB8AC3E}">
        <p14:creationId xmlns:p14="http://schemas.microsoft.com/office/powerpoint/2010/main" val="71898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Knowledge Discovery in Databases</a:t>
            </a:r>
            <a:endParaRPr lang="en-US" dirty="0"/>
          </a:p>
        </p:txBody>
      </p:sp>
      <p:sp>
        <p:nvSpPr>
          <p:cNvPr id="3" name="Content Placeholder 2"/>
          <p:cNvSpPr>
            <a:spLocks noGrp="1"/>
          </p:cNvSpPr>
          <p:nvPr>
            <p:ph idx="1"/>
          </p:nvPr>
        </p:nvSpPr>
        <p:spPr/>
        <p:txBody>
          <a:bodyPr>
            <a:normAutofit fontScale="92500" lnSpcReduction="10000"/>
          </a:bodyPr>
          <a:lstStyle/>
          <a:p>
            <a:pPr marL="82296" lvl="0" indent="0">
              <a:buNone/>
            </a:pPr>
            <a:r>
              <a:rPr lang="en-US" dirty="0"/>
              <a:t>Data mining is basically one of the steps in the process of knowledge discovery in a database (KDD). Knowledge discovery process employs 5 main </a:t>
            </a:r>
            <a:r>
              <a:rPr lang="en-US" dirty="0" smtClean="0"/>
              <a:t>steps:</a:t>
            </a:r>
            <a:endParaRPr lang="en-US" dirty="0"/>
          </a:p>
          <a:p>
            <a:pPr marL="82296" lvl="0" indent="0">
              <a:buNone/>
            </a:pPr>
            <a:endParaRPr lang="en-US" dirty="0"/>
          </a:p>
          <a:p>
            <a:pPr marL="596646" lvl="0" indent="-514350">
              <a:buFont typeface="+mj-lt"/>
              <a:buAutoNum type="arabicPeriod"/>
            </a:pPr>
            <a:r>
              <a:rPr lang="en-US" dirty="0" smtClean="0"/>
              <a:t>Selection</a:t>
            </a:r>
            <a:endParaRPr lang="en-US" dirty="0"/>
          </a:p>
          <a:p>
            <a:pPr marL="596646" lvl="0" indent="-514350">
              <a:buFont typeface="+mj-lt"/>
              <a:buAutoNum type="arabicPeriod"/>
            </a:pPr>
            <a:r>
              <a:rPr lang="en-US" dirty="0"/>
              <a:t>Pre-processing</a:t>
            </a:r>
          </a:p>
          <a:p>
            <a:pPr marL="596646" lvl="0" indent="-514350">
              <a:buFont typeface="+mj-lt"/>
              <a:buAutoNum type="arabicPeriod"/>
            </a:pPr>
            <a:r>
              <a:rPr lang="en-US" dirty="0"/>
              <a:t>Transformation</a:t>
            </a:r>
          </a:p>
          <a:p>
            <a:pPr marL="596646" lvl="0" indent="-514350">
              <a:buFont typeface="+mj-lt"/>
              <a:buAutoNum type="arabicPeriod"/>
            </a:pPr>
            <a:r>
              <a:rPr lang="en-US" dirty="0"/>
              <a:t>Data Mining</a:t>
            </a:r>
          </a:p>
          <a:p>
            <a:pPr marL="596646" lvl="0" indent="-514350">
              <a:buFont typeface="+mj-lt"/>
              <a:buAutoNum type="arabicPeriod"/>
            </a:pPr>
            <a:r>
              <a:rPr lang="en-US" dirty="0"/>
              <a:t>Evaluation</a:t>
            </a:r>
          </a:p>
          <a:p>
            <a:endParaRPr lang="en-US" dirty="0"/>
          </a:p>
        </p:txBody>
      </p:sp>
    </p:spTree>
    <p:extLst>
      <p:ext uri="{BB962C8B-B14F-4D97-AF65-F5344CB8AC3E}">
        <p14:creationId xmlns:p14="http://schemas.microsoft.com/office/powerpoint/2010/main" val="291957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esktop\dfgdfg.jpg"/>
          <p:cNvPicPr>
            <a:picLocks noChangeAspect="1" noChangeArrowheads="1"/>
          </p:cNvPicPr>
          <p:nvPr/>
        </p:nvPicPr>
        <p:blipFill rotWithShape="1">
          <a:blip r:embed="rId2">
            <a:extLst>
              <a:ext uri="{28A0092B-C50C-407E-A947-70E740481C1C}">
                <a14:useLocalDpi xmlns:a14="http://schemas.microsoft.com/office/drawing/2010/main" val="0"/>
              </a:ext>
            </a:extLst>
          </a:blip>
          <a:srcRect l="1305" t="29297" r="1618" b="8870"/>
          <a:stretch/>
        </p:blipFill>
        <p:spPr bwMode="auto">
          <a:xfrm>
            <a:off x="1839191" y="2005445"/>
            <a:ext cx="6442364" cy="38965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05200" y="6019800"/>
            <a:ext cx="2636812" cy="369332"/>
          </a:xfrm>
          <a:prstGeom prst="rect">
            <a:avLst/>
          </a:prstGeom>
          <a:noFill/>
        </p:spPr>
        <p:txBody>
          <a:bodyPr wrap="none" rtlCol="0">
            <a:spAutoFit/>
          </a:bodyPr>
          <a:lstStyle/>
          <a:p>
            <a:r>
              <a:rPr lang="en-US" dirty="0" smtClean="0"/>
              <a:t>Figure 1.1 , slideshare.com</a:t>
            </a:r>
            <a:endParaRPr lang="en-US" dirty="0"/>
          </a:p>
        </p:txBody>
      </p:sp>
      <p:sp>
        <p:nvSpPr>
          <p:cNvPr id="7" name="Title 1"/>
          <p:cNvSpPr>
            <a:spLocks noGrp="1"/>
          </p:cNvSpPr>
          <p:nvPr>
            <p:ph type="title"/>
          </p:nvPr>
        </p:nvSpPr>
        <p:spPr>
          <a:xfrm>
            <a:off x="1435608" y="274638"/>
            <a:ext cx="7498080" cy="1143000"/>
          </a:xfrm>
        </p:spPr>
        <p:txBody>
          <a:bodyPr>
            <a:normAutofit/>
          </a:bodyPr>
          <a:lstStyle/>
          <a:p>
            <a:r>
              <a:rPr lang="en-US" dirty="0" smtClean="0"/>
              <a:t>Data Mining process illustration</a:t>
            </a:r>
            <a:endParaRPr lang="en-US" dirty="0"/>
          </a:p>
        </p:txBody>
      </p:sp>
    </p:spTree>
    <p:extLst>
      <p:ext uri="{BB962C8B-B14F-4D97-AF65-F5344CB8AC3E}">
        <p14:creationId xmlns:p14="http://schemas.microsoft.com/office/powerpoint/2010/main" val="317771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Phase</a:t>
            </a:r>
            <a:endParaRPr lang="en-US" dirty="0"/>
          </a:p>
        </p:txBody>
      </p:sp>
      <p:sp>
        <p:nvSpPr>
          <p:cNvPr id="3" name="Content Placeholder 2"/>
          <p:cNvSpPr>
            <a:spLocks noGrp="1"/>
          </p:cNvSpPr>
          <p:nvPr>
            <p:ph idx="1"/>
          </p:nvPr>
        </p:nvSpPr>
        <p:spPr/>
        <p:txBody>
          <a:bodyPr/>
          <a:lstStyle/>
          <a:p>
            <a:r>
              <a:rPr lang="en-US" dirty="0"/>
              <a:t>Selection is the phase where we identify the </a:t>
            </a:r>
            <a:r>
              <a:rPr lang="en-US" dirty="0" smtClean="0"/>
              <a:t>data.</a:t>
            </a:r>
          </a:p>
          <a:p>
            <a:r>
              <a:rPr lang="en-US" dirty="0" smtClean="0"/>
              <a:t>Several techniques and methods are used to skim through the available data set and give particular data some form of identification from large databases at operational level</a:t>
            </a:r>
            <a:endParaRPr lang="en-US" dirty="0"/>
          </a:p>
        </p:txBody>
      </p:sp>
    </p:spTree>
    <p:extLst>
      <p:ext uri="{BB962C8B-B14F-4D97-AF65-F5344CB8AC3E}">
        <p14:creationId xmlns:p14="http://schemas.microsoft.com/office/powerpoint/2010/main" val="15213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Phase</a:t>
            </a:r>
            <a:endParaRPr lang="en-US" dirty="0"/>
          </a:p>
        </p:txBody>
      </p:sp>
      <p:sp>
        <p:nvSpPr>
          <p:cNvPr id="3" name="Content Placeholder 2"/>
          <p:cNvSpPr>
            <a:spLocks noGrp="1"/>
          </p:cNvSpPr>
          <p:nvPr>
            <p:ph idx="1"/>
          </p:nvPr>
        </p:nvSpPr>
        <p:spPr/>
        <p:txBody>
          <a:bodyPr/>
          <a:lstStyle/>
          <a:p>
            <a:r>
              <a:rPr lang="en-US" dirty="0" smtClean="0"/>
              <a:t>Pre-processing </a:t>
            </a:r>
            <a:r>
              <a:rPr lang="en-US" dirty="0"/>
              <a:t>is the phase where we cleanse and organize the </a:t>
            </a:r>
            <a:r>
              <a:rPr lang="en-US" dirty="0" smtClean="0"/>
              <a:t>data.</a:t>
            </a:r>
          </a:p>
          <a:p>
            <a:r>
              <a:rPr lang="en-US" dirty="0" smtClean="0"/>
              <a:t>Data cleaning methods are activated against the identified data to remove duplications, irrelevant and data that has no particular identity</a:t>
            </a:r>
            <a:endParaRPr lang="en-US" dirty="0"/>
          </a:p>
        </p:txBody>
      </p:sp>
    </p:spTree>
    <p:extLst>
      <p:ext uri="{BB962C8B-B14F-4D97-AF65-F5344CB8AC3E}">
        <p14:creationId xmlns:p14="http://schemas.microsoft.com/office/powerpoint/2010/main" val="325902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phase</a:t>
            </a:r>
            <a:endParaRPr lang="en-US" dirty="0"/>
          </a:p>
        </p:txBody>
      </p:sp>
      <p:sp>
        <p:nvSpPr>
          <p:cNvPr id="3" name="Content Placeholder 2"/>
          <p:cNvSpPr>
            <a:spLocks noGrp="1"/>
          </p:cNvSpPr>
          <p:nvPr>
            <p:ph idx="1"/>
          </p:nvPr>
        </p:nvSpPr>
        <p:spPr/>
        <p:txBody>
          <a:bodyPr/>
          <a:lstStyle/>
          <a:p>
            <a:r>
              <a:rPr lang="en-US" dirty="0" smtClean="0"/>
              <a:t>Transformation </a:t>
            </a:r>
            <a:r>
              <a:rPr lang="en-US" dirty="0"/>
              <a:t>phase is required for preparation of </a:t>
            </a:r>
            <a:r>
              <a:rPr lang="en-US" dirty="0" smtClean="0"/>
              <a:t>data.</a:t>
            </a:r>
          </a:p>
          <a:p>
            <a:r>
              <a:rPr lang="en-US" dirty="0" smtClean="0"/>
              <a:t>In this phase computational logic and linguistics are used to give data a proper structure in such a way data mining can be performed.</a:t>
            </a:r>
          </a:p>
        </p:txBody>
      </p:sp>
    </p:spTree>
    <p:extLst>
      <p:ext uri="{BB962C8B-B14F-4D97-AF65-F5344CB8AC3E}">
        <p14:creationId xmlns:p14="http://schemas.microsoft.com/office/powerpoint/2010/main" val="132585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a:t>
            </a:r>
            <a:endParaRPr lang="en-US" dirty="0"/>
          </a:p>
        </p:txBody>
      </p:sp>
      <p:sp>
        <p:nvSpPr>
          <p:cNvPr id="3" name="Content Placeholder 2"/>
          <p:cNvSpPr>
            <a:spLocks noGrp="1"/>
          </p:cNvSpPr>
          <p:nvPr>
            <p:ph idx="1"/>
          </p:nvPr>
        </p:nvSpPr>
        <p:spPr/>
        <p:txBody>
          <a:bodyPr/>
          <a:lstStyle/>
          <a:p>
            <a:r>
              <a:rPr lang="en-US" dirty="0" smtClean="0"/>
              <a:t>Now that all the data has been cleansed and prepared, classification, association, decision tree etc. are performed on the data to gather information from the data</a:t>
            </a:r>
          </a:p>
          <a:p>
            <a:r>
              <a:rPr lang="en-US" dirty="0" smtClean="0"/>
              <a:t>When sufficient information is gathered, it becomes knowledge</a:t>
            </a:r>
            <a:endParaRPr lang="en-US" dirty="0"/>
          </a:p>
        </p:txBody>
      </p:sp>
    </p:spTree>
    <p:extLst>
      <p:ext uri="{BB962C8B-B14F-4D97-AF65-F5344CB8AC3E}">
        <p14:creationId xmlns:p14="http://schemas.microsoft.com/office/powerpoint/2010/main" val="317717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a:t>Lastly we analyze information which is the evaluation phase to test the results of the data mining</a:t>
            </a:r>
            <a:r>
              <a:rPr lang="en-US" dirty="0" smtClean="0"/>
              <a:t>.</a:t>
            </a:r>
          </a:p>
          <a:p>
            <a:r>
              <a:rPr lang="en-US" dirty="0" smtClean="0"/>
              <a:t>Once data has already reached this phase, it can now be provided to the management level of a business to make decisions.</a:t>
            </a:r>
            <a:endParaRPr lang="en-US" dirty="0"/>
          </a:p>
        </p:txBody>
      </p:sp>
    </p:spTree>
    <p:extLst>
      <p:ext uri="{BB962C8B-B14F-4D97-AF65-F5344CB8AC3E}">
        <p14:creationId xmlns:p14="http://schemas.microsoft.com/office/powerpoint/2010/main" val="1788268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88</TotalTime>
  <Words>1098</Words>
  <Application>Microsoft Office PowerPoint</Application>
  <PresentationFormat>On-screen Show (4:3)</PresentationFormat>
  <Paragraphs>92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Solstice</vt:lpstr>
      <vt:lpstr>Data Mining</vt:lpstr>
      <vt:lpstr>What is Data mining?</vt:lpstr>
      <vt:lpstr>Knowledge Discovery in Databases</vt:lpstr>
      <vt:lpstr>Data Mining process illustration</vt:lpstr>
      <vt:lpstr>Selection Phase</vt:lpstr>
      <vt:lpstr>Pre-processing Phase</vt:lpstr>
      <vt:lpstr>Transformation phase</vt:lpstr>
      <vt:lpstr>Data mining</vt:lpstr>
      <vt:lpstr>Evaluation</vt:lpstr>
      <vt:lpstr>History of Data Mining</vt:lpstr>
      <vt:lpstr>PowerPoint Presentation</vt:lpstr>
      <vt:lpstr>PowerPoint Presentation</vt:lpstr>
      <vt:lpstr>PowerPoint Presentation</vt:lpstr>
      <vt:lpstr>PowerPoint Presentation</vt:lpstr>
      <vt:lpstr>Data mining techniques &amp; algorithms</vt:lpstr>
      <vt:lpstr>Supervised learning</vt:lpstr>
      <vt:lpstr>Unsupervised learning</vt:lpstr>
      <vt:lpstr> </vt:lpstr>
      <vt:lpstr>Text Mining</vt:lpstr>
      <vt:lpstr>PowerPoint Presentation</vt:lpstr>
      <vt:lpstr>PowerPoint Presentation</vt:lpstr>
      <vt:lpstr>PowerPoint Presentation</vt:lpstr>
      <vt:lpstr>Graph Mining</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6</cp:revision>
  <dcterms:created xsi:type="dcterms:W3CDTF">2018-12-10T07:57:20Z</dcterms:created>
  <dcterms:modified xsi:type="dcterms:W3CDTF">2018-12-10T09:28:31Z</dcterms:modified>
</cp:coreProperties>
</file>