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8" r:id="rId3"/>
    <p:sldId id="262" r:id="rId4"/>
    <p:sldId id="259" r:id="rId5"/>
    <p:sldId id="260" r:id="rId6"/>
    <p:sldId id="261" r:id="rId7"/>
    <p:sldId id="263" r:id="rId8"/>
    <p:sldId id="264" r:id="rId9"/>
    <p:sldId id="267" r:id="rId10"/>
    <p:sldId id="265" r:id="rId11"/>
    <p:sldId id="268" r:id="rId12"/>
    <p:sldId id="266"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33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E8BAB6-A066-4E2B-8880-A2B37BCBD974}" type="datetimeFigureOut">
              <a:rPr lang="en-US" smtClean="0"/>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50D17-6B0D-427A-816A-A6589519299E}" type="slidenum">
              <a:rPr lang="en-US" smtClean="0"/>
              <a:t>‹#›</a:t>
            </a:fld>
            <a:endParaRPr lang="en-US"/>
          </a:p>
        </p:txBody>
      </p:sp>
    </p:spTree>
    <p:extLst>
      <p:ext uri="{BB962C8B-B14F-4D97-AF65-F5344CB8AC3E}">
        <p14:creationId xmlns:p14="http://schemas.microsoft.com/office/powerpoint/2010/main" val="114533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an Internet connection is down at an office, the ping utility can be used to figure out whether the problem exists within the office or within the network of the Internet provider. </a:t>
            </a:r>
            <a:endParaRPr lang="en-US" dirty="0"/>
          </a:p>
        </p:txBody>
      </p:sp>
      <p:sp>
        <p:nvSpPr>
          <p:cNvPr id="4" name="Slide Number Placeholder 3"/>
          <p:cNvSpPr>
            <a:spLocks noGrp="1"/>
          </p:cNvSpPr>
          <p:nvPr>
            <p:ph type="sldNum" sz="quarter" idx="10"/>
          </p:nvPr>
        </p:nvSpPr>
        <p:spPr/>
        <p:txBody>
          <a:bodyPr/>
          <a:lstStyle/>
          <a:p>
            <a:fld id="{EEB50D17-6B0D-427A-816A-A6589519299E}" type="slidenum">
              <a:rPr lang="en-US" smtClean="0"/>
              <a:t>8</a:t>
            </a:fld>
            <a:endParaRPr lang="en-US"/>
          </a:p>
        </p:txBody>
      </p:sp>
    </p:spTree>
    <p:extLst>
      <p:ext uri="{BB962C8B-B14F-4D97-AF65-F5344CB8AC3E}">
        <p14:creationId xmlns:p14="http://schemas.microsoft.com/office/powerpoint/2010/main" val="396911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with simple lookup, the </a:t>
            </a:r>
            <a:r>
              <a:rPr lang="en-US" dirty="0" err="1" smtClean="0"/>
              <a:t>nslookup</a:t>
            </a:r>
            <a:r>
              <a:rPr lang="en-US" dirty="0" smtClean="0"/>
              <a:t> utility is able to query specific DNS servers to determine an issue with the default DNS servers configured on a host.</a:t>
            </a:r>
            <a:endParaRPr lang="en-US" dirty="0"/>
          </a:p>
        </p:txBody>
      </p:sp>
      <p:sp>
        <p:nvSpPr>
          <p:cNvPr id="4" name="Slide Number Placeholder 3"/>
          <p:cNvSpPr>
            <a:spLocks noGrp="1"/>
          </p:cNvSpPr>
          <p:nvPr>
            <p:ph type="sldNum" sz="quarter" idx="10"/>
          </p:nvPr>
        </p:nvSpPr>
        <p:spPr/>
        <p:txBody>
          <a:bodyPr/>
          <a:lstStyle/>
          <a:p>
            <a:fld id="{EEB50D17-6B0D-427A-816A-A6589519299E}" type="slidenum">
              <a:rPr lang="en-US" smtClean="0"/>
              <a:t>12</a:t>
            </a:fld>
            <a:endParaRPr lang="en-US"/>
          </a:p>
        </p:txBody>
      </p:sp>
    </p:spTree>
    <p:extLst>
      <p:ext uri="{BB962C8B-B14F-4D97-AF65-F5344CB8AC3E}">
        <p14:creationId xmlns:p14="http://schemas.microsoft.com/office/powerpoint/2010/main" val="378907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Visit here: https://docs.microsoft.com/en-us/windows/desktop/netmgmt/network-management-error-codes for a full list of error codes</a:t>
            </a:r>
            <a:r>
              <a:rPr lang="en-US" baseline="0" dirty="0" smtClean="0"/>
              <a:t> in a windows network environment</a:t>
            </a:r>
            <a:endParaRPr lang="en-US" dirty="0"/>
          </a:p>
        </p:txBody>
      </p:sp>
      <p:sp>
        <p:nvSpPr>
          <p:cNvPr id="4" name="Slide Number Placeholder 3"/>
          <p:cNvSpPr>
            <a:spLocks noGrp="1"/>
          </p:cNvSpPr>
          <p:nvPr>
            <p:ph type="sldNum" sz="quarter" idx="10"/>
          </p:nvPr>
        </p:nvSpPr>
        <p:spPr/>
        <p:txBody>
          <a:bodyPr/>
          <a:lstStyle/>
          <a:p>
            <a:fld id="{EEB50D17-6B0D-427A-816A-A6589519299E}" type="slidenum">
              <a:rPr lang="en-US" smtClean="0"/>
              <a:t>14</a:t>
            </a:fld>
            <a:endParaRPr lang="en-US"/>
          </a:p>
        </p:txBody>
      </p:sp>
    </p:spTree>
    <p:extLst>
      <p:ext uri="{BB962C8B-B14F-4D97-AF65-F5344CB8AC3E}">
        <p14:creationId xmlns:p14="http://schemas.microsoft.com/office/powerpoint/2010/main" val="246304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error may appear in a variety of different ways, but they all mean the same thing. Depending on the website, you may see the message  “500 Internal Server Error”, “500 Error”, “HTTP Error 500”, “500. That’s an error”, “Temporary Error (500)”, or just the error code “500”. </a:t>
            </a:r>
            <a:endParaRPr lang="en-US" dirty="0"/>
          </a:p>
        </p:txBody>
      </p:sp>
      <p:sp>
        <p:nvSpPr>
          <p:cNvPr id="4" name="Slide Number Placeholder 3"/>
          <p:cNvSpPr>
            <a:spLocks noGrp="1"/>
          </p:cNvSpPr>
          <p:nvPr>
            <p:ph type="sldNum" sz="quarter" idx="10"/>
          </p:nvPr>
        </p:nvSpPr>
        <p:spPr/>
        <p:txBody>
          <a:bodyPr/>
          <a:lstStyle/>
          <a:p>
            <a:fld id="{EEB50D17-6B0D-427A-816A-A6589519299E}" type="slidenum">
              <a:rPr lang="en-US" smtClean="0"/>
              <a:t>15</a:t>
            </a:fld>
            <a:endParaRPr lang="en-US"/>
          </a:p>
        </p:txBody>
      </p:sp>
    </p:spTree>
    <p:extLst>
      <p:ext uri="{BB962C8B-B14F-4D97-AF65-F5344CB8AC3E}">
        <p14:creationId xmlns:p14="http://schemas.microsoft.com/office/powerpoint/2010/main" val="73490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73BC7E-96E0-4AD1-AD03-478F08BA511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CE5AA60-0D46-41D2-B702-6CBEE8115E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3BC7E-96E0-4AD1-AD03-478F08BA511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3BC7E-96E0-4AD1-AD03-478F08BA511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73BC7E-96E0-4AD1-AD03-478F08BA511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573BC7E-96E0-4AD1-AD03-478F08BA511A}" type="datetimeFigureOut">
              <a:rPr lang="en-US" smtClean="0"/>
              <a:t>12/11/2018</a:t>
            </a:fld>
            <a:endParaRPr lang="en-US"/>
          </a:p>
        </p:txBody>
      </p:sp>
      <p:sp>
        <p:nvSpPr>
          <p:cNvPr id="8" name="Slide Number Placeholder 7"/>
          <p:cNvSpPr>
            <a:spLocks noGrp="1"/>
          </p:cNvSpPr>
          <p:nvPr>
            <p:ph type="sldNum" sz="quarter" idx="11"/>
          </p:nvPr>
        </p:nvSpPr>
        <p:spPr/>
        <p:txBody>
          <a:bodyPr/>
          <a:lstStyle/>
          <a:p>
            <a:fld id="{CCE5AA60-0D46-41D2-B702-6CBEE8115E5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73BC7E-96E0-4AD1-AD03-478F08BA511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73BC7E-96E0-4AD1-AD03-478F08BA511A}"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3BC7E-96E0-4AD1-AD03-478F08BA511A}"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3BC7E-96E0-4AD1-AD03-478F08BA511A}"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5AA60-0D46-41D2-B702-6CBEE8115E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3BC7E-96E0-4AD1-AD03-478F08BA511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5AA60-0D46-41D2-B702-6CBEE8115E5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3BC7E-96E0-4AD1-AD03-478F08BA511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CE5AA60-0D46-41D2-B702-6CBEE8115E5F}"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573BC7E-96E0-4AD1-AD03-478F08BA511A}" type="datetimeFigureOut">
              <a:rPr lang="en-US" smtClean="0"/>
              <a:t>12/11/2018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CE5AA60-0D46-41D2-B702-6CBEE8115E5F}"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2819400"/>
          </a:xfrm>
        </p:spPr>
        <p:txBody>
          <a:bodyPr/>
          <a:lstStyle/>
          <a:p>
            <a:r>
              <a:rPr lang="en-US" sz="4800" dirty="0" smtClean="0"/>
              <a:t>Network Troubleshooting</a:t>
            </a:r>
            <a:endParaRPr lang="en-US" sz="4800" dirty="0"/>
          </a:p>
        </p:txBody>
      </p:sp>
      <p:sp>
        <p:nvSpPr>
          <p:cNvPr id="3" name="Subtitle 2"/>
          <p:cNvSpPr>
            <a:spLocks noGrp="1"/>
          </p:cNvSpPr>
          <p:nvPr>
            <p:ph type="subTitle" idx="1"/>
          </p:nvPr>
        </p:nvSpPr>
        <p:spPr>
          <a:xfrm>
            <a:off x="381000" y="2514600"/>
            <a:ext cx="6858000" cy="914400"/>
          </a:xfrm>
        </p:spPr>
        <p:txBody>
          <a:bodyPr/>
          <a:lstStyle/>
          <a:p>
            <a:r>
              <a:rPr lang="en-US" dirty="0" smtClean="0"/>
              <a:t>K.P.I. </a:t>
            </a:r>
            <a:r>
              <a:rPr lang="en-US" dirty="0" err="1" smtClean="0"/>
              <a:t>Shenesh</a:t>
            </a:r>
            <a:r>
              <a:rPr lang="en-US" dirty="0" smtClean="0"/>
              <a:t> </a:t>
            </a:r>
            <a:r>
              <a:rPr lang="en-US" dirty="0" err="1" smtClean="0"/>
              <a:t>Perera</a:t>
            </a:r>
            <a:endParaRPr lang="en-US" dirty="0" smtClean="0"/>
          </a:p>
          <a:p>
            <a:r>
              <a:rPr lang="en-US" dirty="0" smtClean="0"/>
              <a:t>IDM</a:t>
            </a:r>
            <a:endParaRPr lang="en-US" dirty="0"/>
          </a:p>
        </p:txBody>
      </p:sp>
    </p:spTree>
    <p:extLst>
      <p:ext uri="{BB962C8B-B14F-4D97-AF65-F5344CB8AC3E}">
        <p14:creationId xmlns:p14="http://schemas.microsoft.com/office/powerpoint/2010/main" val="8014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91400" cy="1371600"/>
          </a:xfrm>
        </p:spPr>
        <p:txBody>
          <a:bodyPr/>
          <a:lstStyle/>
          <a:p>
            <a:r>
              <a:rPr lang="en-US" dirty="0" smtClean="0"/>
              <a:t>Trace route testing</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Typically, once the ping utility has been used to determine basic </a:t>
            </a:r>
            <a:r>
              <a:rPr lang="en-US" dirty="0" smtClean="0"/>
              <a:t>connectivity. </a:t>
            </a:r>
          </a:p>
          <a:p>
            <a:pPr marL="342900" indent="-342900">
              <a:buFont typeface="Arial" pitchFamily="34" charset="0"/>
              <a:buChar char="•"/>
            </a:pPr>
            <a:r>
              <a:rPr lang="en-US" dirty="0" smtClean="0"/>
              <a:t>The </a:t>
            </a:r>
            <a:r>
              <a:rPr lang="en-US" dirty="0" err="1" smtClean="0"/>
              <a:t>tracert</a:t>
            </a:r>
            <a:r>
              <a:rPr lang="en-US" dirty="0" smtClean="0"/>
              <a:t> / </a:t>
            </a:r>
            <a:r>
              <a:rPr lang="en-US" dirty="0" err="1" smtClean="0"/>
              <a:t>traceroute</a:t>
            </a:r>
            <a:r>
              <a:rPr lang="en-US" dirty="0" smtClean="0"/>
              <a:t> </a:t>
            </a:r>
            <a:r>
              <a:rPr lang="en-US" dirty="0"/>
              <a:t>utility can used to determine more specific information about the path to the destination host including the route the packet takes and the response time of these intermediate hosts. </a:t>
            </a:r>
            <a:endParaRPr lang="en-US" dirty="0" smtClean="0"/>
          </a:p>
          <a:p>
            <a:pPr marL="342900" indent="-342900">
              <a:buFont typeface="Arial" pitchFamily="34" charset="0"/>
              <a:buChar char="•"/>
            </a:pPr>
            <a:r>
              <a:rPr lang="en-US" dirty="0"/>
              <a:t>The </a:t>
            </a:r>
            <a:r>
              <a:rPr lang="en-US" dirty="0" err="1"/>
              <a:t>tracert</a:t>
            </a:r>
            <a:r>
              <a:rPr lang="en-US" dirty="0"/>
              <a:t> utility and </a:t>
            </a:r>
            <a:r>
              <a:rPr lang="en-US" dirty="0" err="1"/>
              <a:t>traceroute</a:t>
            </a:r>
            <a:r>
              <a:rPr lang="en-US" dirty="0"/>
              <a:t> utilities perform the same function but operate on different operating systems, </a:t>
            </a:r>
            <a:r>
              <a:rPr lang="en-US" dirty="0" err="1"/>
              <a:t>Tracert</a:t>
            </a:r>
            <a:r>
              <a:rPr lang="en-US" dirty="0"/>
              <a:t> for Windows machines and </a:t>
            </a:r>
            <a:r>
              <a:rPr lang="en-US" dirty="0" err="1"/>
              <a:t>traceroute</a:t>
            </a:r>
            <a:r>
              <a:rPr lang="en-US" dirty="0"/>
              <a:t> for </a:t>
            </a:r>
            <a:r>
              <a:rPr lang="en-US" dirty="0" smtClean="0"/>
              <a:t>GNU/Linux based </a:t>
            </a:r>
            <a:r>
              <a:rPr lang="en-US" dirty="0"/>
              <a:t>machines.</a:t>
            </a:r>
          </a:p>
        </p:txBody>
      </p:sp>
    </p:spTree>
    <p:extLst>
      <p:ext uri="{BB962C8B-B14F-4D97-AF65-F5344CB8AC3E}">
        <p14:creationId xmlns:p14="http://schemas.microsoft.com/office/powerpoint/2010/main" val="189026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820" y="5108863"/>
            <a:ext cx="7772400" cy="457200"/>
          </a:xfrm>
        </p:spPr>
        <p:txBody>
          <a:bodyPr>
            <a:normAutofit/>
          </a:bodyPr>
          <a:lstStyle/>
          <a:p>
            <a:r>
              <a:rPr lang="en-US" dirty="0"/>
              <a:t>Figure 1.1, </a:t>
            </a:r>
            <a:r>
              <a:rPr lang="en-US" dirty="0" smtClean="0"/>
              <a:t>kidscodecs.com, TIM SLAVIN, 15/05/2014 </a:t>
            </a:r>
            <a:endParaRPr lang="en-US" dirty="0"/>
          </a:p>
        </p:txBody>
      </p:sp>
      <p:pic>
        <p:nvPicPr>
          <p:cNvPr id="2050" name="Picture 2" descr="C:\Users\PC\Desktop\gd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886697" cy="442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9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fontScale="90000"/>
          </a:bodyPr>
          <a:lstStyle/>
          <a:p>
            <a:r>
              <a:rPr lang="en-US" dirty="0" smtClean="0"/>
              <a:t>Using </a:t>
            </a:r>
            <a:r>
              <a:rPr lang="en-US" dirty="0" err="1" smtClean="0"/>
              <a:t>NSlookup</a:t>
            </a:r>
            <a:r>
              <a:rPr lang="en-US" dirty="0" smtClean="0"/>
              <a:t> to troubleshoot DNS problems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Some of the most common networking issues revolve around issues with Dynamic Name System (DNS) address resolution issues</a:t>
            </a:r>
            <a:r>
              <a:rPr lang="en-US" dirty="0" smtClean="0"/>
              <a:t>.</a:t>
            </a:r>
          </a:p>
          <a:p>
            <a:pPr marL="342900" indent="-342900">
              <a:buFont typeface="Arial" pitchFamily="34" charset="0"/>
              <a:buChar char="•"/>
            </a:pPr>
            <a:r>
              <a:rPr lang="en-US" dirty="0"/>
              <a:t>When this system does not work, most of the functionality that people are used to goes away, as there is no way to resolve this information. </a:t>
            </a:r>
            <a:endParaRPr lang="en-US" dirty="0" smtClean="0"/>
          </a:p>
          <a:p>
            <a:pPr marL="342900" indent="-342900">
              <a:buFont typeface="Arial" pitchFamily="34" charset="0"/>
              <a:buChar char="•"/>
            </a:pPr>
            <a:r>
              <a:rPr lang="en-US" dirty="0" smtClean="0"/>
              <a:t>The </a:t>
            </a:r>
            <a:r>
              <a:rPr lang="en-US" dirty="0" err="1"/>
              <a:t>nslookup</a:t>
            </a:r>
            <a:r>
              <a:rPr lang="en-US" dirty="0"/>
              <a:t> utility can be used to lookup the specific IP </a:t>
            </a:r>
            <a:r>
              <a:rPr lang="en-US" dirty="0" smtClean="0"/>
              <a:t>address </a:t>
            </a:r>
            <a:r>
              <a:rPr lang="en-US" dirty="0"/>
              <a:t>associated with a domain name. If this utility is unable to resolve this information, there is a DNS issue. </a:t>
            </a:r>
          </a:p>
        </p:txBody>
      </p:sp>
    </p:spTree>
    <p:extLst>
      <p:ext uri="{BB962C8B-B14F-4D97-AF65-F5344CB8AC3E}">
        <p14:creationId xmlns:p14="http://schemas.microsoft.com/office/powerpoint/2010/main" val="154358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4854575"/>
            <a:ext cx="7315200" cy="457200"/>
          </a:xfrm>
        </p:spPr>
        <p:txBody>
          <a:bodyPr/>
          <a:lstStyle/>
          <a:p>
            <a:r>
              <a:rPr lang="en-US" dirty="0"/>
              <a:t>Figure 1.3, </a:t>
            </a:r>
            <a:r>
              <a:rPr lang="en-US" dirty="0" smtClean="0"/>
              <a:t>techrepublic.com, Cara Reynolds, 28/08/2006</a:t>
            </a:r>
            <a:endParaRPr lang="en-US" dirty="0"/>
          </a:p>
        </p:txBody>
      </p:sp>
      <p:pic>
        <p:nvPicPr>
          <p:cNvPr id="3074" name="Picture 2" descr="C:\Users\PC\Desktop\87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762000"/>
            <a:ext cx="7753350" cy="409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5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371600"/>
          </a:xfrm>
        </p:spPr>
        <p:txBody>
          <a:bodyPr/>
          <a:lstStyle/>
          <a:p>
            <a:r>
              <a:rPr lang="en-US" dirty="0" smtClean="0"/>
              <a:t>Network Error Codes</a:t>
            </a:r>
            <a:endParaRPr lang="en-US" dirty="0"/>
          </a:p>
        </p:txBody>
      </p:sp>
      <p:sp>
        <p:nvSpPr>
          <p:cNvPr id="3" name="Content Placeholder 2"/>
          <p:cNvSpPr>
            <a:spLocks noGrp="1"/>
          </p:cNvSpPr>
          <p:nvPr>
            <p:ph idx="1"/>
          </p:nvPr>
        </p:nvSpPr>
        <p:spPr>
          <a:xfrm>
            <a:off x="457200" y="1447800"/>
            <a:ext cx="7620000" cy="4754563"/>
          </a:xfrm>
        </p:spPr>
        <p:txBody>
          <a:bodyPr>
            <a:normAutofit lnSpcReduction="10000"/>
          </a:bodyPr>
          <a:lstStyle/>
          <a:p>
            <a:pPr marL="342900" indent="-342900">
              <a:buFont typeface="Arial" pitchFamily="34" charset="0"/>
              <a:buChar char="•"/>
            </a:pPr>
            <a:r>
              <a:rPr lang="en-US" dirty="0" smtClean="0"/>
              <a:t>Commonly, error codes occur when the network is often connected to the internet. </a:t>
            </a:r>
          </a:p>
          <a:p>
            <a:pPr marL="342900" indent="-342900">
              <a:buFont typeface="Arial" pitchFamily="34" charset="0"/>
              <a:buChar char="•"/>
            </a:pPr>
            <a:r>
              <a:rPr lang="en-US" dirty="0" smtClean="0"/>
              <a:t>Each particular set of error codes have their own implication as to what the problem is, this could give us insight on what we should do to fix the problem. The upcoming slides will explain some of the common error codes.</a:t>
            </a:r>
          </a:p>
          <a:p>
            <a:pPr marL="342900" indent="-342900">
              <a:buFont typeface="Arial" pitchFamily="34" charset="0"/>
              <a:buChar char="•"/>
            </a:pPr>
            <a:r>
              <a:rPr lang="en-US" dirty="0" smtClean="0"/>
              <a:t>Below is a general description of errors in a network;</a:t>
            </a:r>
          </a:p>
          <a:p>
            <a:pPr marL="457200" indent="-457200">
              <a:buFont typeface="+mj-lt"/>
              <a:buAutoNum type="arabicPeriod"/>
            </a:pPr>
            <a:r>
              <a:rPr lang="en-US" dirty="0"/>
              <a:t>1xx: Informational</a:t>
            </a:r>
          </a:p>
          <a:p>
            <a:pPr marL="457200" indent="-457200">
              <a:buFont typeface="+mj-lt"/>
              <a:buAutoNum type="arabicPeriod"/>
            </a:pPr>
            <a:r>
              <a:rPr lang="en-US" dirty="0"/>
              <a:t>2xx: Success</a:t>
            </a:r>
          </a:p>
          <a:p>
            <a:pPr marL="457200" indent="-457200">
              <a:buFont typeface="+mj-lt"/>
              <a:buAutoNum type="arabicPeriod"/>
            </a:pPr>
            <a:r>
              <a:rPr lang="en-US" dirty="0"/>
              <a:t>3xx: Redirection</a:t>
            </a:r>
          </a:p>
          <a:p>
            <a:pPr marL="457200" indent="-457200">
              <a:buFont typeface="+mj-lt"/>
              <a:buAutoNum type="arabicPeriod"/>
            </a:pPr>
            <a:r>
              <a:rPr lang="en-US" dirty="0"/>
              <a:t>4xx: Client Error</a:t>
            </a:r>
          </a:p>
          <a:p>
            <a:pPr marL="457200" indent="-457200">
              <a:buFont typeface="+mj-lt"/>
              <a:buAutoNum type="arabicPeriod"/>
            </a:pPr>
            <a:r>
              <a:rPr lang="en-US" dirty="0"/>
              <a:t>5xx: Server Error</a:t>
            </a:r>
          </a:p>
        </p:txBody>
      </p:sp>
    </p:spTree>
    <p:extLst>
      <p:ext uri="{BB962C8B-B14F-4D97-AF65-F5344CB8AC3E}">
        <p14:creationId xmlns:p14="http://schemas.microsoft.com/office/powerpoint/2010/main" val="224108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normAutofit fontScale="90000"/>
          </a:bodyPr>
          <a:lstStyle/>
          <a:p>
            <a:r>
              <a:rPr lang="en-US" dirty="0" smtClean="0"/>
              <a:t>500: </a:t>
            </a:r>
            <a:r>
              <a:rPr lang="en-US" dirty="0"/>
              <a:t>Internal Server Error</a:t>
            </a:r>
            <a:br>
              <a:rPr lang="en-US" dirty="0"/>
            </a:br>
            <a:endParaRPr lang="en-US" dirty="0"/>
          </a:p>
        </p:txBody>
      </p:sp>
      <p:sp>
        <p:nvSpPr>
          <p:cNvPr id="3" name="Content Placeholder 2"/>
          <p:cNvSpPr>
            <a:spLocks noGrp="1"/>
          </p:cNvSpPr>
          <p:nvPr>
            <p:ph idx="1"/>
          </p:nvPr>
        </p:nvSpPr>
        <p:spPr>
          <a:xfrm>
            <a:off x="504825" y="1219200"/>
            <a:ext cx="7543800" cy="2286000"/>
          </a:xfrm>
        </p:spPr>
        <p:txBody>
          <a:bodyPr/>
          <a:lstStyle/>
          <a:p>
            <a:pPr marL="342900" indent="-342900">
              <a:buFont typeface="Arial" pitchFamily="34" charset="0"/>
              <a:buChar char="•"/>
            </a:pPr>
            <a:r>
              <a:rPr lang="en-US" dirty="0" smtClean="0"/>
              <a:t>Internal </a:t>
            </a:r>
            <a:r>
              <a:rPr lang="en-US" dirty="0"/>
              <a:t>Server Error, means that server cannot process the request for an unknown reason. </a:t>
            </a:r>
            <a:endParaRPr lang="en-US" dirty="0" smtClean="0"/>
          </a:p>
          <a:p>
            <a:pPr marL="342900" indent="-342900">
              <a:buFont typeface="Arial" pitchFamily="34" charset="0"/>
              <a:buChar char="•"/>
            </a:pPr>
            <a:r>
              <a:rPr lang="en-US" dirty="0" smtClean="0"/>
              <a:t>Sometimes </a:t>
            </a:r>
            <a:r>
              <a:rPr lang="en-US" dirty="0"/>
              <a:t>this code will appear when more specific 5xx errors are more appropriate</a:t>
            </a:r>
            <a:r>
              <a:rPr lang="en-US" dirty="0" smtClean="0"/>
              <a:t>.</a:t>
            </a:r>
            <a:endParaRPr lang="en-US" dirty="0"/>
          </a:p>
          <a:p>
            <a:pPr marL="342900" indent="-342900">
              <a:buFont typeface="Arial" pitchFamily="34" charset="0"/>
              <a:buChar char="•"/>
            </a:pPr>
            <a:r>
              <a:rPr lang="en-US" dirty="0"/>
              <a:t>This most common cause for this error is server misconfiguration </a:t>
            </a:r>
            <a:r>
              <a:rPr lang="en-US" dirty="0" smtClean="0"/>
              <a:t>or </a:t>
            </a:r>
            <a:r>
              <a:rPr lang="en-US" dirty="0"/>
              <a:t>missing </a:t>
            </a:r>
            <a:r>
              <a:rPr lang="en-US" dirty="0" smtClean="0"/>
              <a:t>packages</a:t>
            </a:r>
            <a:endParaRPr lang="en-US" dirty="0"/>
          </a:p>
        </p:txBody>
      </p:sp>
      <p:pic>
        <p:nvPicPr>
          <p:cNvPr id="4098" name="Picture 2" descr="C:\Users\PC\Desktop\yyt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5962650" cy="27519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52366" y="6409592"/>
            <a:ext cx="5848717" cy="369332"/>
          </a:xfrm>
          <a:prstGeom prst="rect">
            <a:avLst/>
          </a:prstGeom>
          <a:noFill/>
        </p:spPr>
        <p:txBody>
          <a:bodyPr wrap="none" rtlCol="0">
            <a:spAutoFit/>
          </a:bodyPr>
          <a:lstStyle/>
          <a:p>
            <a:r>
              <a:rPr lang="en-US" dirty="0" smtClean="0"/>
              <a:t>Figure 1.4, howtogeek.com, Chris Hoffman, 08/05/2017</a:t>
            </a:r>
            <a:endParaRPr lang="en-US" dirty="0"/>
          </a:p>
        </p:txBody>
      </p:sp>
    </p:spTree>
    <p:extLst>
      <p:ext uri="{BB962C8B-B14F-4D97-AF65-F5344CB8AC3E}">
        <p14:creationId xmlns:p14="http://schemas.microsoft.com/office/powerpoint/2010/main" val="384272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791200" cy="762000"/>
          </a:xfrm>
        </p:spPr>
        <p:txBody>
          <a:bodyPr>
            <a:normAutofit/>
          </a:bodyPr>
          <a:lstStyle/>
          <a:p>
            <a:r>
              <a:rPr lang="en-US" dirty="0"/>
              <a:t>502 Bad </a:t>
            </a:r>
            <a:r>
              <a:rPr lang="en-US" dirty="0" smtClean="0"/>
              <a:t>Gateway</a:t>
            </a:r>
            <a:endParaRPr lang="en-US" dirty="0"/>
          </a:p>
        </p:txBody>
      </p:sp>
      <p:sp>
        <p:nvSpPr>
          <p:cNvPr id="3" name="Content Placeholder 2"/>
          <p:cNvSpPr>
            <a:spLocks noGrp="1"/>
          </p:cNvSpPr>
          <p:nvPr>
            <p:ph idx="1"/>
          </p:nvPr>
        </p:nvSpPr>
        <p:spPr>
          <a:xfrm>
            <a:off x="228600" y="1143000"/>
            <a:ext cx="8229600" cy="4983163"/>
          </a:xfrm>
        </p:spPr>
        <p:txBody>
          <a:bodyPr>
            <a:normAutofit fontScale="92500" lnSpcReduction="10000"/>
          </a:bodyPr>
          <a:lstStyle/>
          <a:p>
            <a:pPr marL="342900" indent="-342900">
              <a:buFont typeface="Arial" pitchFamily="34" charset="0"/>
              <a:buChar char="•"/>
            </a:pPr>
            <a:r>
              <a:rPr lang="en-US" dirty="0" smtClean="0"/>
              <a:t>This means that </a:t>
            </a:r>
            <a:r>
              <a:rPr lang="en-US" dirty="0"/>
              <a:t>the server is a gateway or proxy server, and it is not receiving a valid response from the backend servers that should actually fulfill the request</a:t>
            </a:r>
            <a:r>
              <a:rPr lang="en-US" dirty="0" smtClean="0"/>
              <a:t>.</a:t>
            </a:r>
            <a:endParaRPr lang="en-US" dirty="0"/>
          </a:p>
          <a:p>
            <a:pPr marL="342900" indent="-342900">
              <a:buFont typeface="Arial" pitchFamily="34" charset="0"/>
              <a:buChar char="•"/>
            </a:pPr>
            <a:r>
              <a:rPr lang="en-US" dirty="0"/>
              <a:t>If the server in question is a reverse proxy server, such as a load balancer, here are a few things to check</a:t>
            </a:r>
            <a:r>
              <a:rPr lang="en-US" dirty="0" smtClean="0"/>
              <a:t>:</a:t>
            </a:r>
          </a:p>
          <a:p>
            <a:pPr marL="457200" indent="-457200">
              <a:buFont typeface="+mj-lt"/>
              <a:buAutoNum type="arabicPeriod"/>
            </a:pPr>
            <a:r>
              <a:rPr lang="en-US" dirty="0"/>
              <a:t>The backend servers (where the HTTP requests are being forwarded to) are healthy</a:t>
            </a:r>
          </a:p>
          <a:p>
            <a:pPr marL="457200" indent="-457200">
              <a:buFont typeface="+mj-lt"/>
              <a:buAutoNum type="arabicPeriod"/>
            </a:pPr>
            <a:r>
              <a:rPr lang="en-US" dirty="0"/>
              <a:t>The reverse proxy is configured properly, with the proper </a:t>
            </a:r>
            <a:r>
              <a:rPr lang="en-US" dirty="0" smtClean="0"/>
              <a:t>back </a:t>
            </a:r>
            <a:r>
              <a:rPr lang="en-US" dirty="0" err="1" smtClean="0"/>
              <a:t>endes</a:t>
            </a:r>
            <a:r>
              <a:rPr lang="en-US" dirty="0" smtClean="0"/>
              <a:t> </a:t>
            </a:r>
            <a:r>
              <a:rPr lang="en-US" dirty="0"/>
              <a:t>specified</a:t>
            </a:r>
          </a:p>
          <a:p>
            <a:pPr marL="457200" indent="-457200">
              <a:buFont typeface="+mj-lt"/>
              <a:buAutoNum type="arabicPeriod"/>
            </a:pPr>
            <a:r>
              <a:rPr lang="en-US" dirty="0"/>
              <a:t>The network </a:t>
            </a:r>
            <a:r>
              <a:rPr lang="en-US" dirty="0" err="1" smtClean="0"/>
              <a:t>onnection</a:t>
            </a:r>
            <a:r>
              <a:rPr lang="en-US" dirty="0" smtClean="0"/>
              <a:t> </a:t>
            </a:r>
            <a:r>
              <a:rPr lang="en-US" dirty="0"/>
              <a:t>between the backend servers and reverse proxy server is healthy. If the servers can communicate on other ports, make sure that the firewall is allowing the traffic between them</a:t>
            </a:r>
          </a:p>
          <a:p>
            <a:pPr marL="457200" indent="-457200">
              <a:buFont typeface="+mj-lt"/>
              <a:buAutoNum type="arabicPeriod"/>
            </a:pPr>
            <a:r>
              <a:rPr lang="en-US" dirty="0"/>
              <a:t>If your web application is configured to listen on a socket, ensure that the socket exists in the </a:t>
            </a:r>
            <a:r>
              <a:rPr lang="en-US" dirty="0" err="1" smtClean="0"/>
              <a:t>correc</a:t>
            </a:r>
            <a:r>
              <a:rPr lang="en-US" dirty="0" smtClean="0"/>
              <a:t> </a:t>
            </a:r>
            <a:r>
              <a:rPr lang="en-US" dirty="0"/>
              <a:t>location and that it has the proper permissions</a:t>
            </a:r>
          </a:p>
        </p:txBody>
      </p:sp>
    </p:spTree>
    <p:extLst>
      <p:ext uri="{BB962C8B-B14F-4D97-AF65-F5344CB8AC3E}">
        <p14:creationId xmlns:p14="http://schemas.microsoft.com/office/powerpoint/2010/main" val="53916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5791200" cy="762318"/>
          </a:xfrm>
        </p:spPr>
        <p:txBody>
          <a:bodyPr>
            <a:normAutofit/>
          </a:bodyPr>
          <a:lstStyle/>
          <a:p>
            <a:r>
              <a:rPr lang="en-US" dirty="0"/>
              <a:t>403 </a:t>
            </a:r>
            <a:r>
              <a:rPr lang="en-US" dirty="0" smtClean="0"/>
              <a:t>Forbidden</a:t>
            </a:r>
            <a:endParaRPr lang="en-US" dirty="0"/>
          </a:p>
        </p:txBody>
      </p:sp>
      <p:sp>
        <p:nvSpPr>
          <p:cNvPr id="3" name="Content Placeholder 2"/>
          <p:cNvSpPr>
            <a:spLocks noGrp="1"/>
          </p:cNvSpPr>
          <p:nvPr>
            <p:ph idx="1"/>
          </p:nvPr>
        </p:nvSpPr>
        <p:spPr>
          <a:xfrm>
            <a:off x="457200" y="1600200"/>
            <a:ext cx="8077200" cy="3810000"/>
          </a:xfrm>
        </p:spPr>
        <p:txBody>
          <a:bodyPr/>
          <a:lstStyle/>
          <a:p>
            <a:pPr marL="342900" indent="-342900">
              <a:buFont typeface="Arial" pitchFamily="34" charset="0"/>
              <a:buChar char="•"/>
            </a:pPr>
            <a:r>
              <a:rPr lang="en-US" dirty="0" smtClean="0"/>
              <a:t> A Forbidden </a:t>
            </a:r>
            <a:r>
              <a:rPr lang="en-US" dirty="0"/>
              <a:t>error, means that the user made a valid request but the server is refusing to serve the request, due to a lack of permission to access the requested resource. </a:t>
            </a:r>
            <a:endParaRPr lang="en-US" dirty="0" smtClean="0"/>
          </a:p>
          <a:p>
            <a:pPr marL="342900" indent="-342900">
              <a:buFont typeface="Arial" pitchFamily="34" charset="0"/>
              <a:buChar char="•"/>
            </a:pPr>
            <a:r>
              <a:rPr lang="en-US" dirty="0"/>
              <a:t>403 errors commonly </a:t>
            </a:r>
            <a:r>
              <a:rPr lang="en-US" dirty="0" err="1" smtClean="0"/>
              <a:t>ocur</a:t>
            </a:r>
            <a:r>
              <a:rPr lang="en-US" dirty="0" smtClean="0"/>
              <a:t> </a:t>
            </a:r>
            <a:r>
              <a:rPr lang="en-US" dirty="0"/>
              <a:t>when the user that is running the web server process does not have sufficient permissions to read the file that is being accessed.</a:t>
            </a:r>
            <a:endParaRPr lang="en-US" dirty="0" smtClean="0"/>
          </a:p>
        </p:txBody>
      </p:sp>
    </p:spTree>
    <p:extLst>
      <p:ext uri="{BB962C8B-B14F-4D97-AF65-F5344CB8AC3E}">
        <p14:creationId xmlns:p14="http://schemas.microsoft.com/office/powerpoint/2010/main" val="96163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normAutofit/>
          </a:bodyPr>
          <a:lstStyle/>
          <a:p>
            <a:r>
              <a:rPr lang="en-US" dirty="0" smtClean="0"/>
              <a:t>Necessity of a system documentation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You can’t secure your network without having any idea how it’s connected.</a:t>
            </a:r>
          </a:p>
          <a:p>
            <a:pPr marL="457200" indent="-457200">
              <a:buFont typeface="+mj-lt"/>
              <a:buAutoNum type="arabicPeriod"/>
            </a:pPr>
            <a:r>
              <a:rPr lang="en-US" dirty="0" smtClean="0"/>
              <a:t>In the event of an accident or some issue, you can just refer the system documentation for guidelines.</a:t>
            </a:r>
          </a:p>
          <a:p>
            <a:pPr marL="457200" indent="-457200">
              <a:buFont typeface="+mj-lt"/>
              <a:buAutoNum type="arabicPeriod"/>
            </a:pPr>
            <a:r>
              <a:rPr lang="en-US" dirty="0" smtClean="0"/>
              <a:t>The same network administrator won’t work forever in your company.</a:t>
            </a:r>
          </a:p>
          <a:p>
            <a:pPr marL="457200" indent="-457200">
              <a:buFont typeface="+mj-lt"/>
              <a:buAutoNum type="arabicPeriod"/>
            </a:pPr>
            <a:r>
              <a:rPr lang="en-US" dirty="0" smtClean="0"/>
              <a:t>Troubleshooting from scratch isn’t easy without having any idea about the network.</a:t>
            </a:r>
          </a:p>
          <a:p>
            <a:pPr marL="457200" indent="-457200">
              <a:buFont typeface="+mj-lt"/>
              <a:buAutoNum type="arabicPeriod"/>
            </a:pPr>
            <a:r>
              <a:rPr lang="en-US" dirty="0" smtClean="0"/>
              <a:t>Network devices do not last forever, they have to be replaced.</a:t>
            </a:r>
          </a:p>
        </p:txBody>
      </p:sp>
    </p:spTree>
    <p:extLst>
      <p:ext uri="{BB962C8B-B14F-4D97-AF65-F5344CB8AC3E}">
        <p14:creationId xmlns:p14="http://schemas.microsoft.com/office/powerpoint/2010/main" val="418368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
            <a:ext cx="8534400" cy="609600"/>
          </a:xfrm>
        </p:spPr>
        <p:txBody>
          <a:bodyPr>
            <a:normAutofit fontScale="90000"/>
          </a:bodyPr>
          <a:lstStyle/>
          <a:p>
            <a:r>
              <a:rPr lang="en-US" dirty="0" smtClean="0"/>
              <a:t>Hardware based issues in a network</a:t>
            </a:r>
            <a:endParaRPr lang="en-US" dirty="0"/>
          </a:p>
        </p:txBody>
      </p:sp>
      <p:sp>
        <p:nvSpPr>
          <p:cNvPr id="3" name="Content Placeholder 2"/>
          <p:cNvSpPr>
            <a:spLocks noGrp="1"/>
          </p:cNvSpPr>
          <p:nvPr>
            <p:ph idx="1"/>
          </p:nvPr>
        </p:nvSpPr>
        <p:spPr>
          <a:xfrm>
            <a:off x="457200" y="1371600"/>
            <a:ext cx="8305800" cy="4648200"/>
          </a:xfrm>
        </p:spPr>
        <p:txBody>
          <a:bodyPr/>
          <a:lstStyle/>
          <a:p>
            <a:pPr marL="342900" indent="-342900">
              <a:buFont typeface="Arial" pitchFamily="34" charset="0"/>
              <a:buChar char="•"/>
            </a:pPr>
            <a:r>
              <a:rPr lang="en-US" dirty="0"/>
              <a:t>Hardware troubleshooting is the process of reviewing, diagnosing and identifying operational or technical problems within a hardware device or equipment. </a:t>
            </a:r>
            <a:endParaRPr lang="en-US" dirty="0" smtClean="0"/>
          </a:p>
          <a:p>
            <a:pPr marL="342900" indent="-342900">
              <a:buFont typeface="Arial" pitchFamily="34" charset="0"/>
              <a:buChar char="•"/>
            </a:pPr>
            <a:r>
              <a:rPr lang="en-US" dirty="0" smtClean="0"/>
              <a:t>It </a:t>
            </a:r>
            <a:r>
              <a:rPr lang="en-US" dirty="0"/>
              <a:t>aims to resolve physical and/or logical problems and issues within a computing </a:t>
            </a:r>
            <a:r>
              <a:rPr lang="en-US" dirty="0" smtClean="0"/>
              <a:t>hardware.</a:t>
            </a:r>
            <a:endParaRPr lang="en-US" dirty="0"/>
          </a:p>
          <a:p>
            <a:pPr marL="342900" indent="-342900">
              <a:buFont typeface="Arial" pitchFamily="34" charset="0"/>
              <a:buChar char="•"/>
            </a:pPr>
            <a:r>
              <a:rPr lang="en-US" dirty="0" smtClean="0"/>
              <a:t>This type of problem usually results in delays, timeouts or simply just no response in a network. </a:t>
            </a:r>
          </a:p>
          <a:p>
            <a:pPr marL="342900" indent="-342900">
              <a:buFont typeface="Arial" pitchFamily="34" charset="0"/>
              <a:buChar char="•"/>
            </a:pPr>
            <a:r>
              <a:rPr lang="en-US" dirty="0" smtClean="0"/>
              <a:t>Often these issues are jumbled with software problems and are take.</a:t>
            </a:r>
          </a:p>
          <a:p>
            <a:pPr marL="342900" indent="-342900">
              <a:buFont typeface="Arial" pitchFamily="34" charset="0"/>
              <a:buChar char="•"/>
            </a:pPr>
            <a:r>
              <a:rPr lang="en-US" dirty="0" smtClean="0"/>
              <a:t>Hardware problems take the longest time to troubleshoot and usually require replacement or repairing that costs money.</a:t>
            </a:r>
          </a:p>
          <a:p>
            <a:pPr marL="342900" indent="-342900">
              <a:buFont typeface="Arial" pitchFamily="34" charset="0"/>
              <a:buChar char="•"/>
            </a:pPr>
            <a:endParaRPr lang="en-US" dirty="0"/>
          </a:p>
        </p:txBody>
      </p:sp>
    </p:spTree>
    <p:extLst>
      <p:ext uri="{BB962C8B-B14F-4D97-AF65-F5344CB8AC3E}">
        <p14:creationId xmlns:p14="http://schemas.microsoft.com/office/powerpoint/2010/main" val="237863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1371600"/>
          </a:xfrm>
        </p:spPr>
        <p:txBody>
          <a:bodyPr>
            <a:normAutofit fontScale="90000"/>
          </a:bodyPr>
          <a:lstStyle/>
          <a:p>
            <a:r>
              <a:rPr lang="en-US" dirty="0" smtClean="0"/>
              <a:t>General tips to troubleshoot hardware issues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Removing, repairing and replacing faulty RAM, hard disk or video/graphic card. </a:t>
            </a:r>
          </a:p>
          <a:p>
            <a:pPr marL="342900" indent="-342900">
              <a:buFont typeface="Arial" pitchFamily="34" charset="0"/>
              <a:buChar char="•"/>
            </a:pPr>
            <a:r>
              <a:rPr lang="en-US" dirty="0"/>
              <a:t>Cleaning dusts from RAM and Video carts slot/ports and from cooling fan. </a:t>
            </a:r>
          </a:p>
          <a:p>
            <a:pPr marL="342900" indent="-342900">
              <a:buFont typeface="Arial" pitchFamily="34" charset="0"/>
              <a:buChar char="•"/>
            </a:pPr>
            <a:r>
              <a:rPr lang="en-US" dirty="0"/>
              <a:t>Tightening cable and jumpers on motherboard and/or components. </a:t>
            </a:r>
          </a:p>
          <a:p>
            <a:pPr marL="342900" indent="-342900">
              <a:buFont typeface="Arial" pitchFamily="34" charset="0"/>
              <a:buChar char="•"/>
            </a:pPr>
            <a:r>
              <a:rPr lang="en-US" dirty="0"/>
              <a:t>Software related hardware problems such as device driver update or installation.</a:t>
            </a:r>
          </a:p>
        </p:txBody>
      </p:sp>
    </p:spTree>
    <p:extLst>
      <p:ext uri="{BB962C8B-B14F-4D97-AF65-F5344CB8AC3E}">
        <p14:creationId xmlns:p14="http://schemas.microsoft.com/office/powerpoint/2010/main" val="289664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Cable </a:t>
            </a:r>
            <a:r>
              <a:rPr lang="en-US" b="1" dirty="0" smtClean="0"/>
              <a:t>Problems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Cables that connect different parts of a network can be cut or </a:t>
            </a:r>
            <a:r>
              <a:rPr lang="en-US" dirty="0" smtClean="0"/>
              <a:t>severely damaged. </a:t>
            </a:r>
          </a:p>
          <a:p>
            <a:pPr marL="342900" indent="-342900">
              <a:buFont typeface="Arial" pitchFamily="34" charset="0"/>
              <a:buChar char="•"/>
            </a:pPr>
            <a:r>
              <a:rPr lang="en-US" dirty="0" smtClean="0"/>
              <a:t>A short circuiting </a:t>
            </a:r>
            <a:r>
              <a:rPr lang="en-US" dirty="0"/>
              <a:t>can happen when the wire conductor comes in contact with another conductive surface, changing the path of the signal. </a:t>
            </a:r>
            <a:endParaRPr lang="en-US" dirty="0" smtClean="0"/>
          </a:p>
          <a:p>
            <a:pPr marL="342900" indent="-342900">
              <a:buFont typeface="Arial" pitchFamily="34" charset="0"/>
              <a:buChar char="•"/>
            </a:pPr>
            <a:r>
              <a:rPr lang="en-US" dirty="0" smtClean="0"/>
              <a:t>Cable </a:t>
            </a:r>
            <a:r>
              <a:rPr lang="en-US" dirty="0"/>
              <a:t>testers can be used to test for many types of cable problems such </a:t>
            </a:r>
            <a:r>
              <a:rPr lang="en-US" dirty="0" smtClean="0"/>
              <a:t>as: Cut </a:t>
            </a:r>
            <a:r>
              <a:rPr lang="en-US" dirty="0"/>
              <a:t>cable, incorrect cable connections, Cable shorts, Interference level, Connector </a:t>
            </a:r>
            <a:r>
              <a:rPr lang="en-US" dirty="0" smtClean="0"/>
              <a:t>Problems</a:t>
            </a:r>
          </a:p>
          <a:p>
            <a:pPr marL="342900" indent="-342900">
              <a:buFont typeface="Arial" pitchFamily="34" charset="0"/>
              <a:buChar char="•"/>
            </a:pPr>
            <a:r>
              <a:rPr lang="en-US" dirty="0" smtClean="0"/>
              <a:t>This is usually the most common problem but is quite the task to discover in a large network.</a:t>
            </a:r>
            <a:endParaRPr lang="en-US" dirty="0"/>
          </a:p>
        </p:txBody>
      </p:sp>
    </p:spTree>
    <p:extLst>
      <p:ext uri="{BB962C8B-B14F-4D97-AF65-F5344CB8AC3E}">
        <p14:creationId xmlns:p14="http://schemas.microsoft.com/office/powerpoint/2010/main" val="401483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162800" cy="1371600"/>
          </a:xfrm>
        </p:spPr>
        <p:txBody>
          <a:bodyPr/>
          <a:lstStyle/>
          <a:p>
            <a:r>
              <a:rPr lang="en-US" dirty="0" smtClean="0"/>
              <a:t>Connectivity problems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A connectivity problem with one or more devices in a network can occur after a change is made in configuration or by a malfunction of a connectivity component, such as hub, a router or a Switch</a:t>
            </a:r>
            <a:r>
              <a:rPr lang="en-US" dirty="0" smtClean="0"/>
              <a:t>.</a:t>
            </a:r>
          </a:p>
          <a:p>
            <a:pPr marL="342900" indent="-342900">
              <a:buFont typeface="Arial" pitchFamily="34" charset="0"/>
              <a:buChar char="•"/>
            </a:pPr>
            <a:r>
              <a:rPr lang="en-US" dirty="0" smtClean="0"/>
              <a:t>As such there are devices like routers and switches are often placed in rack mounts with patch panels set plugged in with keystones so that during maintenance of the devices the device itself doesn’t get harmed.</a:t>
            </a:r>
          </a:p>
          <a:p>
            <a:endParaRPr lang="en-US" dirty="0" smtClean="0"/>
          </a:p>
        </p:txBody>
      </p:sp>
    </p:spTree>
    <p:extLst>
      <p:ext uri="{BB962C8B-B14F-4D97-AF65-F5344CB8AC3E}">
        <p14:creationId xmlns:p14="http://schemas.microsoft.com/office/powerpoint/2010/main" val="399913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371600"/>
          </a:xfrm>
        </p:spPr>
        <p:txBody>
          <a:bodyPr/>
          <a:lstStyle/>
          <a:p>
            <a:r>
              <a:rPr lang="en-US" dirty="0"/>
              <a:t>Excessive Network Collisions</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These often lead to slow connectivity. </a:t>
            </a:r>
            <a:endParaRPr lang="en-US" dirty="0" smtClean="0"/>
          </a:p>
          <a:p>
            <a:pPr marL="342900" indent="-342900">
              <a:buFont typeface="Arial" pitchFamily="34" charset="0"/>
              <a:buChar char="•"/>
            </a:pPr>
            <a:r>
              <a:rPr lang="en-US" dirty="0" smtClean="0"/>
              <a:t>The </a:t>
            </a:r>
            <a:r>
              <a:rPr lang="en-US" dirty="0"/>
              <a:t>problem can occur as a result of bad network setup/plan, a user transferring a lot of information or jabbering network card</a:t>
            </a:r>
            <a:r>
              <a:rPr lang="en-US" dirty="0" smtClean="0"/>
              <a:t>.</a:t>
            </a:r>
            <a:endParaRPr lang="en-US" dirty="0"/>
          </a:p>
          <a:p>
            <a:pPr marL="342900" indent="-342900">
              <a:buFont typeface="Arial" pitchFamily="34" charset="0"/>
              <a:buChar char="•"/>
            </a:pPr>
            <a:r>
              <a:rPr lang="en-US" dirty="0" smtClean="0"/>
              <a:t>A </a:t>
            </a:r>
            <a:r>
              <a:rPr lang="en-US" dirty="0"/>
              <a:t>jabbering Network card is a network card that is stuck in a transmit mode. </a:t>
            </a:r>
            <a:endParaRPr lang="en-US" dirty="0" smtClean="0"/>
          </a:p>
          <a:p>
            <a:pPr marL="342900" indent="-342900">
              <a:buFont typeface="Arial" pitchFamily="34" charset="0"/>
              <a:buChar char="•"/>
            </a:pPr>
            <a:r>
              <a:rPr lang="en-US" dirty="0" smtClean="0"/>
              <a:t>This </a:t>
            </a:r>
            <a:r>
              <a:rPr lang="en-US" dirty="0"/>
              <a:t>will be evident because the transmit light will remain on constantly, indicating that the Network card is always transmitting.</a:t>
            </a:r>
          </a:p>
        </p:txBody>
      </p:sp>
    </p:spTree>
    <p:extLst>
      <p:ext uri="{BB962C8B-B14F-4D97-AF65-F5344CB8AC3E}">
        <p14:creationId xmlns:p14="http://schemas.microsoft.com/office/powerpoint/2010/main" val="43180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normAutofit/>
          </a:bodyPr>
          <a:lstStyle/>
          <a:p>
            <a:r>
              <a:rPr lang="en-US" dirty="0" smtClean="0"/>
              <a:t>Software based issues in a network</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smtClean="0"/>
              <a:t>There are multiple ways to fix software issues and identify them, simply because there are so many software issues in a network.</a:t>
            </a:r>
          </a:p>
          <a:p>
            <a:pPr marL="342900" indent="-342900">
              <a:buFont typeface="Arial" pitchFamily="34" charset="0"/>
              <a:buChar char="•"/>
            </a:pPr>
            <a:r>
              <a:rPr lang="en-US" dirty="0" smtClean="0"/>
              <a:t>Usually if after troubleshooting all the hardware problems that could possibly exist, then it is advised to move towards using troubleshooting methods to identify software problems.</a:t>
            </a:r>
          </a:p>
          <a:p>
            <a:endParaRPr lang="en-US" dirty="0"/>
          </a:p>
        </p:txBody>
      </p:sp>
    </p:spTree>
    <p:extLst>
      <p:ext uri="{BB962C8B-B14F-4D97-AF65-F5344CB8AC3E}">
        <p14:creationId xmlns:p14="http://schemas.microsoft.com/office/powerpoint/2010/main" val="419711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tests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The most commonly used network tool is the ping utility. This utility is used to provide a basic connectivity test between the requesting host and a destination host. </a:t>
            </a:r>
            <a:endParaRPr lang="en-US" dirty="0" smtClean="0"/>
          </a:p>
          <a:p>
            <a:pPr marL="342900" indent="-342900">
              <a:buFont typeface="Arial" pitchFamily="34" charset="0"/>
              <a:buChar char="•"/>
            </a:pPr>
            <a:r>
              <a:rPr lang="en-US" dirty="0" smtClean="0"/>
              <a:t>This </a:t>
            </a:r>
            <a:r>
              <a:rPr lang="en-US" dirty="0"/>
              <a:t>is done by using the Internet Control Message Protocol (ICMP) which has the ability to send an echo packet to a destination host and a mechanism to listen for a response from this host. </a:t>
            </a:r>
            <a:endParaRPr lang="en-US" dirty="0" smtClean="0"/>
          </a:p>
          <a:p>
            <a:pPr marL="342900" indent="-342900">
              <a:buFont typeface="Arial" pitchFamily="34" charset="0"/>
              <a:buChar char="•"/>
            </a:pPr>
            <a:r>
              <a:rPr lang="en-US" dirty="0"/>
              <a:t>This utility is commonly used to provide a basic picture of where a specific networking problem may exist. </a:t>
            </a:r>
          </a:p>
        </p:txBody>
      </p:sp>
    </p:spTree>
    <p:extLst>
      <p:ext uri="{BB962C8B-B14F-4D97-AF65-F5344CB8AC3E}">
        <p14:creationId xmlns:p14="http://schemas.microsoft.com/office/powerpoint/2010/main" val="188633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4293" y="5181600"/>
            <a:ext cx="1447800" cy="457200"/>
          </a:xfrm>
        </p:spPr>
        <p:txBody>
          <a:bodyPr/>
          <a:lstStyle/>
          <a:p>
            <a:r>
              <a:rPr lang="en-US" dirty="0" smtClean="0"/>
              <a:t>Figure 1.0</a:t>
            </a:r>
            <a:endParaRPr lang="en-US" dirty="0"/>
          </a:p>
        </p:txBody>
      </p:sp>
      <p:pic>
        <p:nvPicPr>
          <p:cNvPr id="1026" name="Picture 2" descr="C:\Users\PC\Desktop\Networking\1223.PNG"/>
          <p:cNvPicPr>
            <a:picLocks noChangeAspect="1" noChangeArrowheads="1"/>
          </p:cNvPicPr>
          <p:nvPr/>
        </p:nvPicPr>
        <p:blipFill rotWithShape="1">
          <a:blip r:embed="rId2">
            <a:extLst>
              <a:ext uri="{28A0092B-C50C-407E-A947-70E740481C1C}">
                <a14:useLocalDpi xmlns:a14="http://schemas.microsoft.com/office/drawing/2010/main" val="0"/>
              </a:ext>
            </a:extLst>
          </a:blip>
          <a:srcRect l="-2399" r="20665"/>
          <a:stretch/>
        </p:blipFill>
        <p:spPr bwMode="auto">
          <a:xfrm>
            <a:off x="290945" y="1066800"/>
            <a:ext cx="807449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069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65</TotalTime>
  <Words>1320</Words>
  <Application>Microsoft Office PowerPoint</Application>
  <PresentationFormat>On-screen Show (4:3)</PresentationFormat>
  <Paragraphs>83</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Network Troubleshooting</vt:lpstr>
      <vt:lpstr>Hardware based issues in a network</vt:lpstr>
      <vt:lpstr>General tips to troubleshoot hardware issues</vt:lpstr>
      <vt:lpstr>Cable Problems</vt:lpstr>
      <vt:lpstr>Connectivity problems</vt:lpstr>
      <vt:lpstr>Excessive Network Collisions</vt:lpstr>
      <vt:lpstr>Software based issues in a network</vt:lpstr>
      <vt:lpstr>Ping tests</vt:lpstr>
      <vt:lpstr>PowerPoint Presentation</vt:lpstr>
      <vt:lpstr>Trace route testing</vt:lpstr>
      <vt:lpstr>PowerPoint Presentation</vt:lpstr>
      <vt:lpstr>Using NSlookup to troubleshoot DNS problems</vt:lpstr>
      <vt:lpstr>PowerPoint Presentation</vt:lpstr>
      <vt:lpstr>Network Error Codes</vt:lpstr>
      <vt:lpstr>500: Internal Server Error </vt:lpstr>
      <vt:lpstr>502 Bad Gateway</vt:lpstr>
      <vt:lpstr>403 Forbidden</vt:lpstr>
      <vt:lpstr>Necessity of a system documentation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Troubleshooting</dc:title>
  <dc:creator>PC</dc:creator>
  <cp:lastModifiedBy>PC</cp:lastModifiedBy>
  <cp:revision>7</cp:revision>
  <dcterms:created xsi:type="dcterms:W3CDTF">2018-12-11T09:28:36Z</dcterms:created>
  <dcterms:modified xsi:type="dcterms:W3CDTF">2018-12-11T10:34:04Z</dcterms:modified>
</cp:coreProperties>
</file>