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57" r:id="rId3"/>
    <p:sldId id="258" r:id="rId4"/>
    <p:sldId id="259" r:id="rId5"/>
    <p:sldId id="260" r:id="rId6"/>
    <p:sldId id="263" r:id="rId7"/>
    <p:sldId id="264" r:id="rId8"/>
    <p:sldId id="261" r:id="rId9"/>
    <p:sldId id="265" r:id="rId10"/>
    <p:sldId id="262"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2521CB-4A05-4428-B6BF-203ED2334CF9}" type="datetimeFigureOut">
              <a:rPr lang="en-US" smtClean="0"/>
              <a:t>10/11/2018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607659-ACD0-4E44-B2CF-7E286FB7B0E5}" type="slidenum">
              <a:rPr lang="en-US" smtClean="0"/>
              <a:t>‹#›</a:t>
            </a:fld>
            <a:endParaRPr lang="en-US"/>
          </a:p>
        </p:txBody>
      </p:sp>
    </p:spTree>
    <p:extLst>
      <p:ext uri="{BB962C8B-B14F-4D97-AF65-F5344CB8AC3E}">
        <p14:creationId xmlns:p14="http://schemas.microsoft.com/office/powerpoint/2010/main" val="1925794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07659-ACD0-4E44-B2CF-7E286FB7B0E5}" type="slidenum">
              <a:rPr lang="en-US" smtClean="0"/>
              <a:t>4</a:t>
            </a:fld>
            <a:endParaRPr lang="en-US"/>
          </a:p>
        </p:txBody>
      </p:sp>
    </p:spTree>
    <p:extLst>
      <p:ext uri="{BB962C8B-B14F-4D97-AF65-F5344CB8AC3E}">
        <p14:creationId xmlns:p14="http://schemas.microsoft.com/office/powerpoint/2010/main" val="1755510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6" y="1643064"/>
            <a:ext cx="6859788" cy="2928936"/>
          </a:xfrm>
        </p:spPr>
        <p:txBody>
          <a:bodyPr>
            <a:noAutofit/>
          </a:bodyPr>
          <a:lstStyle>
            <a:lvl1pPr algn="ctr">
              <a:lnSpc>
                <a:spcPct val="80000"/>
              </a:lnSpc>
              <a:defRPr sz="6600">
                <a:solidFill>
                  <a:schemeClr val="tx1">
                    <a:lumMod val="75000"/>
                    <a:lumOff val="25000"/>
                  </a:schemeClr>
                </a:solidFill>
              </a:defRPr>
            </a:lvl1pPr>
          </a:lstStyle>
          <a:p>
            <a:r>
              <a:rPr lang="en-US" smtClean="0"/>
              <a:t>Click to edit Master title style</a:t>
            </a:r>
            <a:endParaRPr/>
          </a:p>
        </p:txBody>
      </p:sp>
      <p:sp>
        <p:nvSpPr>
          <p:cNvPr id="3" name="Subtitle 2"/>
          <p:cNvSpPr>
            <a:spLocks noGrp="1"/>
          </p:cNvSpPr>
          <p:nvPr>
            <p:ph type="subTitle" idx="1"/>
          </p:nvPr>
        </p:nvSpPr>
        <p:spPr>
          <a:xfrm>
            <a:off x="1142107" y="4572001"/>
            <a:ext cx="6859786"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884A3C7-056D-4C39-967A-49BF66265905}"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3C7-056D-4C39-967A-49BF66265905}" type="datetimeFigureOut">
              <a:rPr lang="en-US" smtClean="0"/>
              <a:t>10/11/2018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957" y="1462088"/>
            <a:ext cx="2343761" cy="1966912"/>
          </a:xfrm>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856283" y="685800"/>
            <a:ext cx="4859015"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943957" y="3429000"/>
            <a:ext cx="234376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4A3C7-056D-4C39-967A-49BF66265905}" type="datetimeFigureOut">
              <a:rPr lang="en-US" smtClean="0"/>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ectangle 14"/>
          <p:cNvSpPr/>
          <p:nvPr/>
        </p:nvSpPr>
        <p:spPr bwMode="gray">
          <a:xfrm rot="120000">
            <a:off x="491315" y="532502"/>
            <a:ext cx="4578903"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gray">
          <a:xfrm>
            <a:off x="5486638" y="0"/>
            <a:ext cx="3144070"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5600968"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8516377"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5943957" y="1643064"/>
            <a:ext cx="2343761" cy="2776537"/>
          </a:xfrm>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bwMode="gray">
          <a:xfrm>
            <a:off x="559335" y="609600"/>
            <a:ext cx="443715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943957" y="4423914"/>
            <a:ext cx="234376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A884A3C7-056D-4C39-967A-49BF66265905}" type="datetimeFigureOut">
              <a:rPr lang="en-US" smtClean="0"/>
              <a:t>10/11/2018</a:t>
            </a:fld>
            <a:endParaRPr lang="en-US"/>
          </a:p>
        </p:txBody>
      </p:sp>
      <p:sp>
        <p:nvSpPr>
          <p:cNvPr id="13" name="Footer Placeholder 12"/>
          <p:cNvSpPr>
            <a:spLocks noGrp="1"/>
          </p:cNvSpPr>
          <p:nvPr>
            <p:ph type="ftr" sz="quarter" idx="11"/>
          </p:nvPr>
        </p:nvSpPr>
        <p:spPr/>
        <p:txBody>
          <a:bodyPr/>
          <a:lstStyle/>
          <a:p>
            <a:endParaRPr lang="en-US"/>
          </a:p>
        </p:txBody>
      </p:sp>
      <p:sp>
        <p:nvSpPr>
          <p:cNvPr id="14" name="Slide Number Placeholder 13"/>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884A3C7-056D-4C39-967A-49BF66265905}"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760" y="685801"/>
            <a:ext cx="1371958"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56283" y="685800"/>
            <a:ext cx="594514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884A3C7-056D-4C39-967A-49BF66265905}"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Pictures">
    <p:spTree>
      <p:nvGrpSpPr>
        <p:cNvPr id="1" name=""/>
        <p:cNvGrpSpPr/>
        <p:nvPr/>
      </p:nvGrpSpPr>
      <p:grpSpPr>
        <a:xfrm>
          <a:off x="0" y="0"/>
          <a:ext cx="0" cy="0"/>
          <a:chOff x="0" y="0"/>
          <a:chExt cx="0" cy="0"/>
        </a:xfrm>
      </p:grpSpPr>
      <p:sp>
        <p:nvSpPr>
          <p:cNvPr id="7" name="Rectangle 6"/>
          <p:cNvSpPr/>
          <p:nvPr/>
        </p:nvSpPr>
        <p:spPr bwMode="gray">
          <a:xfrm rot="120000">
            <a:off x="3451453" y="740344"/>
            <a:ext cx="2210835"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bwMode="gray">
          <a:xfrm rot="185582">
            <a:off x="1061209" y="762624"/>
            <a:ext cx="2210835"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bwMode="gray">
          <a:xfrm rot="21480000">
            <a:off x="5832965" y="727478"/>
            <a:ext cx="2210835"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p>
            <a:fld id="{A884A3C7-056D-4C39-967A-49BF66265905}"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C31B7-8841-4995-BD8D-442A9AFE3692}" type="slidenum">
              <a:rPr lang="en-US" smtClean="0"/>
              <a:t>‹#›</a:t>
            </a:fld>
            <a:endParaRPr lang="en-US"/>
          </a:p>
        </p:txBody>
      </p:sp>
      <p:sp>
        <p:nvSpPr>
          <p:cNvPr id="11" name="Picture Placeholder 10"/>
          <p:cNvSpPr>
            <a:spLocks noGrp="1"/>
          </p:cNvSpPr>
          <p:nvPr>
            <p:ph type="pic" sz="quarter" idx="13"/>
          </p:nvPr>
        </p:nvSpPr>
        <p:spPr bwMode="gray">
          <a:xfrm>
            <a:off x="1226232" y="917753"/>
            <a:ext cx="1944797"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smtClean="0"/>
              <a:t>Click icon to add picture</a:t>
            </a:r>
            <a:endParaRPr/>
          </a:p>
        </p:txBody>
      </p:sp>
      <p:sp>
        <p:nvSpPr>
          <p:cNvPr id="12" name="Picture Placeholder 10"/>
          <p:cNvSpPr>
            <a:spLocks noGrp="1"/>
          </p:cNvSpPr>
          <p:nvPr>
            <p:ph type="pic" sz="quarter" idx="14"/>
          </p:nvPr>
        </p:nvSpPr>
        <p:spPr bwMode="gray">
          <a:xfrm>
            <a:off x="3591566" y="917753"/>
            <a:ext cx="1944797"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smtClean="0"/>
              <a:t>Click icon to add picture</a:t>
            </a:r>
            <a:endParaRPr/>
          </a:p>
        </p:txBody>
      </p:sp>
      <p:sp>
        <p:nvSpPr>
          <p:cNvPr id="13" name="Picture Placeholder 10"/>
          <p:cNvSpPr>
            <a:spLocks noGrp="1"/>
          </p:cNvSpPr>
          <p:nvPr>
            <p:ph type="pic" sz="quarter" idx="15"/>
          </p:nvPr>
        </p:nvSpPr>
        <p:spPr bwMode="gray">
          <a:xfrm>
            <a:off x="5956899" y="917754"/>
            <a:ext cx="1944797"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smtClean="0"/>
              <a:t>Click icon to add picture</a:t>
            </a:r>
            <a:endParaRPr/>
          </a:p>
        </p:txBody>
      </p:sp>
      <p:sp>
        <p:nvSpPr>
          <p:cNvPr id="3" name="Subtitle 2"/>
          <p:cNvSpPr>
            <a:spLocks noGrp="1"/>
          </p:cNvSpPr>
          <p:nvPr>
            <p:ph type="subTitle" idx="1"/>
          </p:nvPr>
        </p:nvSpPr>
        <p:spPr>
          <a:xfrm>
            <a:off x="1142107" y="5791200"/>
            <a:ext cx="6859786"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142106" y="4843464"/>
            <a:ext cx="6859788" cy="947736"/>
          </a:xfrm>
        </p:spPr>
        <p:txBody>
          <a:bodyPr>
            <a:normAutofit/>
          </a:bodyPr>
          <a:lstStyle>
            <a:lvl1pPr algn="ctr">
              <a:lnSpc>
                <a:spcPct val="80000"/>
              </a:lnSpc>
              <a:defRPr sz="6600">
                <a:solidFill>
                  <a:schemeClr val="tx1">
                    <a:lumMod val="75000"/>
                    <a:lumOff val="25000"/>
                  </a:schemeClr>
                </a:solidFill>
              </a:defRPr>
            </a:lvl1pPr>
          </a:lstStyle>
          <a:p>
            <a:r>
              <a:rPr lang="en-US" smtClean="0"/>
              <a:t>Click to edit Master title style</a:t>
            </a:r>
            <a:endParaRPr/>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lternate Title Slide with Picture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84A3C7-056D-4C39-967A-49BF66265905}"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C31B7-8841-4995-BD8D-442A9AFE3692}" type="slidenum">
              <a:rPr lang="en-US" smtClean="0"/>
              <a:t>‹#›</a:t>
            </a:fld>
            <a:endParaRPr lang="en-US"/>
          </a:p>
        </p:txBody>
      </p:sp>
      <p:sp>
        <p:nvSpPr>
          <p:cNvPr id="11" name="Picture Placeholder 10"/>
          <p:cNvSpPr>
            <a:spLocks noGrp="1"/>
          </p:cNvSpPr>
          <p:nvPr>
            <p:ph type="pic" sz="quarter" idx="13"/>
          </p:nvPr>
        </p:nvSpPr>
        <p:spPr>
          <a:xfrm>
            <a:off x="1390179" y="685800"/>
            <a:ext cx="2057936"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smtClean="0"/>
              <a:t>Click icon to add picture</a:t>
            </a:r>
            <a:endParaRPr/>
          </a:p>
        </p:txBody>
      </p:sp>
      <p:sp>
        <p:nvSpPr>
          <p:cNvPr id="12" name="Picture Placeholder 10"/>
          <p:cNvSpPr>
            <a:spLocks noGrp="1"/>
          </p:cNvSpPr>
          <p:nvPr>
            <p:ph type="pic" sz="quarter" idx="14"/>
          </p:nvPr>
        </p:nvSpPr>
        <p:spPr>
          <a:xfrm>
            <a:off x="3543032" y="685800"/>
            <a:ext cx="2057936"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smtClean="0"/>
              <a:t>Click icon to add picture</a:t>
            </a:r>
            <a:endParaRPr/>
          </a:p>
        </p:txBody>
      </p:sp>
      <p:sp>
        <p:nvSpPr>
          <p:cNvPr id="13" name="Picture Placeholder 10"/>
          <p:cNvSpPr>
            <a:spLocks noGrp="1"/>
          </p:cNvSpPr>
          <p:nvPr>
            <p:ph type="pic" sz="quarter" idx="15"/>
          </p:nvPr>
        </p:nvSpPr>
        <p:spPr>
          <a:xfrm>
            <a:off x="5695884" y="685800"/>
            <a:ext cx="2057936"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smtClean="0"/>
              <a:t>Click icon to add picture</a:t>
            </a:r>
            <a:endParaRPr/>
          </a:p>
        </p:txBody>
      </p:sp>
      <p:sp>
        <p:nvSpPr>
          <p:cNvPr id="3" name="Subtitle 2"/>
          <p:cNvSpPr>
            <a:spLocks noGrp="1"/>
          </p:cNvSpPr>
          <p:nvPr>
            <p:ph type="subTitle" idx="1"/>
          </p:nvPr>
        </p:nvSpPr>
        <p:spPr>
          <a:xfrm>
            <a:off x="1142107" y="5791200"/>
            <a:ext cx="6859786"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142107" y="4843464"/>
            <a:ext cx="6859788" cy="947736"/>
          </a:xfrm>
        </p:spPr>
        <p:txBody>
          <a:bodyPr>
            <a:normAutofit/>
          </a:bodyPr>
          <a:lstStyle>
            <a:lvl1pPr algn="ctr">
              <a:lnSpc>
                <a:spcPct val="80000"/>
              </a:lnSpc>
              <a:defRPr sz="6600">
                <a:solidFill>
                  <a:schemeClr val="tx1">
                    <a:lumMod val="75000"/>
                    <a:lumOff val="25000"/>
                  </a:schemeClr>
                </a:solidFill>
              </a:defRPr>
            </a:lvl1pPr>
          </a:lstStyle>
          <a:p>
            <a:r>
              <a:rPr lang="en-US" smtClean="0"/>
              <a:t>Click to edit Master title style</a:t>
            </a:r>
            <a:endParaRPr/>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884A3C7-056D-4C39-967A-49BF66265905}"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1620041" y="0"/>
            <a:ext cx="7010666"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1732810"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8516377"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2247294" y="319088"/>
            <a:ext cx="5754600" cy="1143000"/>
          </a:xfrm>
        </p:spPr>
        <p:txBody>
          <a:bodyPr/>
          <a:lstStyle/>
          <a:p>
            <a:r>
              <a:rPr lang="en-US" smtClean="0"/>
              <a:t>Click to edit Master title style</a:t>
            </a:r>
            <a:endParaRPr/>
          </a:p>
        </p:txBody>
      </p:sp>
      <p:sp>
        <p:nvSpPr>
          <p:cNvPr id="3" name="Content Placeholder 2"/>
          <p:cNvSpPr>
            <a:spLocks noGrp="1"/>
          </p:cNvSpPr>
          <p:nvPr>
            <p:ph idx="1"/>
          </p:nvPr>
        </p:nvSpPr>
        <p:spPr>
          <a:xfrm>
            <a:off x="2247294" y="1643063"/>
            <a:ext cx="5754600" cy="4529137"/>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884A3C7-056D-4C39-967A-49BF66265905}"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C31B7-8841-4995-BD8D-442A9AFE3692}" type="slidenum">
              <a:rPr lang="en-US" smtClean="0"/>
              <a:t>‹#›</a:t>
            </a:fld>
            <a:endParaRPr lang="en-US"/>
          </a:p>
        </p:txBody>
      </p:sp>
      <p:sp>
        <p:nvSpPr>
          <p:cNvPr id="12" name="Rectangle 11"/>
          <p:cNvSpPr/>
          <p:nvPr/>
        </p:nvSpPr>
        <p:spPr bwMode="gray">
          <a:xfrm rot="21379692">
            <a:off x="241760" y="211183"/>
            <a:ext cx="1157138"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Picture Placeholder 13"/>
          <p:cNvSpPr>
            <a:spLocks noGrp="1"/>
          </p:cNvSpPr>
          <p:nvPr>
            <p:ph type="pic" sz="quarter" idx="13"/>
          </p:nvPr>
        </p:nvSpPr>
        <p:spPr bwMode="gray">
          <a:xfrm rot="180000">
            <a:off x="268132" y="280969"/>
            <a:ext cx="1084900"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smtClean="0"/>
              <a:t>Click icon to add picture</a:t>
            </a:r>
            <a:endParaRPr/>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643064"/>
            <a:ext cx="6859788" cy="2928936"/>
          </a:xfrm>
        </p:spPr>
        <p:txBody>
          <a:bodyPr anchor="b">
            <a:normAutofit/>
          </a:bodyPr>
          <a:lstStyle>
            <a:lvl1pPr algn="ctr">
              <a:lnSpc>
                <a:spcPct val="80000"/>
              </a:lnSpc>
              <a:defRPr sz="6600" b="0" cap="none" baseline="0">
                <a:solidFill>
                  <a:schemeClr val="tx1">
                    <a:lumMod val="75000"/>
                    <a:lumOff val="25000"/>
                  </a:schemeClr>
                </a:solidFill>
              </a:defRPr>
            </a:lvl1pPr>
          </a:lstStyle>
          <a:p>
            <a:r>
              <a:rPr lang="en-US" smtClean="0"/>
              <a:t>Click to edit Master title style</a:t>
            </a:r>
            <a:endParaRPr/>
          </a:p>
        </p:txBody>
      </p:sp>
      <p:sp>
        <p:nvSpPr>
          <p:cNvPr id="3" name="Text Placeholder 2"/>
          <p:cNvSpPr>
            <a:spLocks noGrp="1"/>
          </p:cNvSpPr>
          <p:nvPr>
            <p:ph type="body" idx="1"/>
          </p:nvPr>
        </p:nvSpPr>
        <p:spPr>
          <a:xfrm>
            <a:off x="1142107" y="4572001"/>
            <a:ext cx="6859786"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4A3C7-056D-4C39-967A-49BF66265905}"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42107" y="1643063"/>
            <a:ext cx="3361295"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0599" y="1643063"/>
            <a:ext cx="3361295"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884A3C7-056D-4C39-967A-49BF66265905}" type="datetimeFigureOut">
              <a:rPr lang="en-US" smtClean="0"/>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2108" y="1624372"/>
            <a:ext cx="3361295"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8" y="2438401"/>
            <a:ext cx="3361295"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40599" y="1624372"/>
            <a:ext cx="3361295"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99" y="2438401"/>
            <a:ext cx="3361295"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884A3C7-056D-4C39-967A-49BF66265905}" type="datetimeFigureOut">
              <a:rPr lang="en-US" smtClean="0"/>
              <a:t>10/11/2018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884A3C7-056D-4C39-967A-49BF66265905}" type="datetimeFigureOut">
              <a:rPr lang="en-US" smtClean="0"/>
              <a:t>10/11/2018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8C31B7-8841-4995-BD8D-442A9AFE3692}" type="slidenum">
              <a:rPr lang="en-US" smtClean="0"/>
              <a:t>‹#›</a:t>
            </a:fld>
            <a:endParaRPr lang="en-US"/>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l="-17000" r="-17000"/>
          </a:stretch>
        </a:blipFill>
        <a:effectLst/>
      </p:bgPr>
    </p:bg>
    <p:spTree>
      <p:nvGrpSpPr>
        <p:cNvPr id="1" name=""/>
        <p:cNvGrpSpPr/>
        <p:nvPr/>
      </p:nvGrpSpPr>
      <p:grpSpPr>
        <a:xfrm>
          <a:off x="0" y="0"/>
          <a:ext cx="0" cy="0"/>
          <a:chOff x="0" y="0"/>
          <a:chExt cx="0" cy="0"/>
        </a:xfrm>
      </p:grpSpPr>
      <p:sp>
        <p:nvSpPr>
          <p:cNvPr id="7" name="Rectangle 6"/>
          <p:cNvSpPr/>
          <p:nvPr/>
        </p:nvSpPr>
        <p:spPr bwMode="gray">
          <a:xfrm>
            <a:off x="513292" y="0"/>
            <a:ext cx="8117415"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62762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8516377"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142108" y="319088"/>
            <a:ext cx="6859786"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643063"/>
            <a:ext cx="6859786" cy="45291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344112" y="6400801"/>
            <a:ext cx="875972" cy="276226"/>
          </a:xfrm>
          <a:prstGeom prst="rect">
            <a:avLst/>
          </a:prstGeom>
        </p:spPr>
        <p:txBody>
          <a:bodyPr vert="horz" lIns="91440" tIns="45720" rIns="91440" bIns="45720" rtlCol="0" anchor="ctr"/>
          <a:lstStyle>
            <a:lvl1pPr algn="r">
              <a:defRPr sz="800">
                <a:solidFill>
                  <a:schemeClr val="tx1"/>
                </a:solidFill>
              </a:defRPr>
            </a:lvl1pPr>
          </a:lstStyle>
          <a:p>
            <a:fld id="{A884A3C7-056D-4C39-967A-49BF66265905}" type="datetimeFigureOut">
              <a:rPr lang="en-US" smtClean="0"/>
              <a:t>10/11/2018</a:t>
            </a:fld>
            <a:endParaRPr lang="en-US"/>
          </a:p>
        </p:txBody>
      </p:sp>
      <p:sp>
        <p:nvSpPr>
          <p:cNvPr id="5" name="Footer Placeholder 4"/>
          <p:cNvSpPr>
            <a:spLocks noGrp="1"/>
          </p:cNvSpPr>
          <p:nvPr>
            <p:ph type="ftr" sz="quarter" idx="3"/>
          </p:nvPr>
        </p:nvSpPr>
        <p:spPr>
          <a:xfrm>
            <a:off x="1131209" y="6400801"/>
            <a:ext cx="5098573" cy="276226"/>
          </a:xfrm>
          <a:prstGeom prst="rect">
            <a:avLst/>
          </a:prstGeom>
        </p:spPr>
        <p:txBody>
          <a:bodyPr vert="horz" lIns="91440" tIns="45720" rIns="91440" bIns="45720" rtlCol="0" anchor="ctr"/>
          <a:lstStyle>
            <a:lvl1pPr algn="l">
              <a:defRPr sz="800">
                <a:solidFill>
                  <a:schemeClr val="tx1"/>
                </a:solidFill>
              </a:defRPr>
            </a:lvl1pPr>
          </a:lstStyle>
          <a:p>
            <a:endParaRPr lang="en-US"/>
          </a:p>
        </p:txBody>
      </p:sp>
      <p:sp>
        <p:nvSpPr>
          <p:cNvPr id="6" name="Slide Number Placeholder 5"/>
          <p:cNvSpPr>
            <a:spLocks noGrp="1"/>
          </p:cNvSpPr>
          <p:nvPr>
            <p:ph type="sldNum" sz="quarter" idx="4"/>
          </p:nvPr>
        </p:nvSpPr>
        <p:spPr>
          <a:xfrm>
            <a:off x="7315914" y="6400801"/>
            <a:ext cx="685980" cy="276226"/>
          </a:xfrm>
          <a:prstGeom prst="rect">
            <a:avLst/>
          </a:prstGeom>
        </p:spPr>
        <p:txBody>
          <a:bodyPr vert="horz" lIns="91440" tIns="45720" rIns="91440" bIns="45720" rtlCol="0" anchor="ctr"/>
          <a:lstStyle>
            <a:lvl1pPr algn="r">
              <a:defRPr sz="800">
                <a:solidFill>
                  <a:schemeClr val="tx1"/>
                </a:solidFill>
              </a:defRPr>
            </a:lvl1pPr>
          </a:lstStyle>
          <a:p>
            <a:fld id="{B68C31B7-8841-4995-BD8D-442A9AFE3692}" type="slidenum">
              <a:rPr lang="en-US" smtClean="0"/>
              <a:t>‹#›</a:t>
            </a:fld>
            <a:endParaRPr lang="en-US"/>
          </a:p>
        </p:txBody>
      </p:sp>
      <p:pic>
        <p:nvPicPr>
          <p:cNvPr id="5122" name="Picture 2" descr="C:\Users\ProminentRay\Desktop\Final version 13.JP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 y="1"/>
            <a:ext cx="710406" cy="58975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ProminentRay\Desktop\pearsonbtec.png"/>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14076" r="17773" b="59797"/>
          <a:stretch/>
        </p:blipFill>
        <p:spPr bwMode="auto">
          <a:xfrm>
            <a:off x="7754112" y="1"/>
            <a:ext cx="1389888" cy="43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safaribooksonline.com/library/view/programming-embedded-systems/0596009836/"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371600"/>
            <a:ext cx="6859788" cy="1938336"/>
          </a:xfrm>
        </p:spPr>
        <p:style>
          <a:lnRef idx="0">
            <a:schemeClr val="accent3"/>
          </a:lnRef>
          <a:fillRef idx="3">
            <a:schemeClr val="accent3"/>
          </a:fillRef>
          <a:effectRef idx="3">
            <a:schemeClr val="accent3"/>
          </a:effectRef>
          <a:fontRef idx="minor">
            <a:schemeClr val="lt1"/>
          </a:fontRef>
        </p:style>
        <p:txBody>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Algorithms &amp; Code</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ubtitle 2"/>
          <p:cNvSpPr>
            <a:spLocks noGrp="1"/>
          </p:cNvSpPr>
          <p:nvPr>
            <p:ph type="subTitle" idx="1"/>
          </p:nvPr>
        </p:nvSpPr>
        <p:spPr>
          <a:xfrm>
            <a:off x="1447800" y="3200400"/>
            <a:ext cx="6400800" cy="685800"/>
          </a:xfrm>
        </p:spPr>
        <p:style>
          <a:lnRef idx="0">
            <a:schemeClr val="accent1"/>
          </a:lnRef>
          <a:fillRef idx="3">
            <a:schemeClr val="accent1"/>
          </a:fillRef>
          <a:effectRef idx="3">
            <a:schemeClr val="accent1"/>
          </a:effectRef>
          <a:fontRef idx="minor">
            <a:schemeClr val="lt1"/>
          </a:fontRef>
        </p:style>
        <p:txBody>
          <a:bodyPr>
            <a:normAutofit lnSpcReduction="10000"/>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Presented by: </a:t>
            </a:r>
            <a:r>
              <a:rPr lang="en-US"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Shenesh</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Perera</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Programming: Unit #1</a:t>
            </a:r>
          </a:p>
        </p:txBody>
      </p:sp>
    </p:spTree>
    <p:extLst>
      <p:ext uri="{BB962C8B-B14F-4D97-AF65-F5344CB8AC3E}">
        <p14:creationId xmlns:p14="http://schemas.microsoft.com/office/powerpoint/2010/main" val="14324956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style>
          <a:lnRef idx="1">
            <a:schemeClr val="accent3"/>
          </a:lnRef>
          <a:fillRef idx="3">
            <a:schemeClr val="accent3"/>
          </a:fillRef>
          <a:effectRef idx="2">
            <a:schemeClr val="accent3"/>
          </a:effectRef>
          <a:fontRef idx="minor">
            <a:schemeClr val="lt1"/>
          </a:fontRef>
        </p:style>
        <p:txBody>
          <a:bodyPr/>
          <a:lstStyle/>
          <a:p>
            <a:pPr algn="ctr"/>
            <a:r>
              <a:rPr lang="en-US" dirty="0" smtClean="0"/>
              <a:t>Code Execution</a:t>
            </a:r>
            <a:endParaRPr lang="en-US" dirty="0"/>
          </a:p>
        </p:txBody>
      </p:sp>
      <p:sp>
        <p:nvSpPr>
          <p:cNvPr id="3" name="Content Placeholder 2"/>
          <p:cNvSpPr>
            <a:spLocks noGrp="1"/>
          </p:cNvSpPr>
          <p:nvPr>
            <p:ph idx="1"/>
          </p:nvPr>
        </p:nvSpPr>
        <p:spPr>
          <a:xfrm>
            <a:off x="533400" y="1143000"/>
            <a:ext cx="8229600" cy="4572000"/>
          </a:xfrm>
        </p:spPr>
        <p:txBody>
          <a:bodyPr>
            <a:normAutofit/>
          </a:bodyPr>
          <a:lstStyle/>
          <a:p>
            <a:pPr algn="ctr"/>
            <a:r>
              <a:rPr lang="en-US" sz="2000" dirty="0"/>
              <a:t>Preprocessing </a:t>
            </a:r>
            <a:r>
              <a:rPr lang="en-US" sz="2000" dirty="0" smtClean="0"/>
              <a:t>- Processing where and what files are required, conditional blocks(if/else), macros etc.</a:t>
            </a:r>
            <a:br>
              <a:rPr lang="en-US" sz="2000" dirty="0" smtClean="0"/>
            </a:br>
            <a:endParaRPr lang="en-US" sz="2000" dirty="0" smtClean="0"/>
          </a:p>
          <a:p>
            <a:pPr algn="ctr"/>
            <a:r>
              <a:rPr lang="en-US" sz="2000" dirty="0" smtClean="0"/>
              <a:t>Compiling </a:t>
            </a:r>
            <a:r>
              <a:rPr lang="en-US" sz="2000" dirty="0"/>
              <a:t>- </a:t>
            </a:r>
            <a:r>
              <a:rPr lang="en-US" sz="2000" dirty="0" smtClean="0"/>
              <a:t>An object file is generated with the help of a compiler, this object file can not be understood by humans, assembly language is used by programmers to troubleshoot errors exist at this stage</a:t>
            </a:r>
            <a:endParaRPr lang="en-US" sz="2000" dirty="0"/>
          </a:p>
          <a:p>
            <a:pPr algn="ctr"/>
            <a:endParaRPr lang="en-US" sz="2000" dirty="0" smtClean="0"/>
          </a:p>
          <a:p>
            <a:pPr algn="ctr"/>
            <a:r>
              <a:rPr lang="en-US" sz="2000" dirty="0" smtClean="0"/>
              <a:t>Linking - A linker is used to bind any involved object files and/or libraries that have been used during the coding stages in order to produce a fully functioning executable that can be accessed/run. </a:t>
            </a:r>
          </a:p>
          <a:p>
            <a:pPr algn="ctr"/>
            <a:r>
              <a:rPr lang="en-US" sz="2000" dirty="0" smtClean="0"/>
              <a:t>Loading - When the executable is run (double-clicked), the executable is copied from hard disk to memory and then provided to the user.</a:t>
            </a:r>
            <a:r>
              <a:rPr lang="en-US" sz="1800" dirty="0" smtClean="0"/>
              <a:t/>
            </a:r>
            <a:br>
              <a:rPr lang="en-US" sz="1800" dirty="0" smtClean="0"/>
            </a:br>
            <a:endParaRPr lang="en-US" sz="1800" dirty="0"/>
          </a:p>
        </p:txBody>
      </p:sp>
    </p:spTree>
    <p:extLst>
      <p:ext uri="{BB962C8B-B14F-4D97-AF65-F5344CB8AC3E}">
        <p14:creationId xmlns:p14="http://schemas.microsoft.com/office/powerpoint/2010/main" val="30427068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707265"/>
          </a:xfrm>
          <a:ln/>
        </p:spPr>
        <p:style>
          <a:lnRef idx="0">
            <a:schemeClr val="dk1"/>
          </a:lnRef>
          <a:fillRef idx="3">
            <a:schemeClr val="dk1"/>
          </a:fillRef>
          <a:effectRef idx="3">
            <a:schemeClr val="dk1"/>
          </a:effectRef>
          <a:fontRef idx="minor">
            <a:schemeClr val="lt1"/>
          </a:fontRef>
        </p:style>
        <p:txBody>
          <a:bodyPr/>
          <a:lstStyle/>
          <a:p>
            <a:pPr algn="ctr"/>
            <a:r>
              <a:rPr lang="en-US" dirty="0" smtClean="0"/>
              <a:t>Summar</a:t>
            </a:r>
            <a:r>
              <a:rPr lang="en-US" dirty="0"/>
              <a:t>y</a:t>
            </a:r>
          </a:p>
        </p:txBody>
      </p:sp>
      <p:sp>
        <p:nvSpPr>
          <p:cNvPr id="3" name="Content Placeholder 2"/>
          <p:cNvSpPr>
            <a:spLocks noGrp="1"/>
          </p:cNvSpPr>
          <p:nvPr>
            <p:ph idx="1"/>
          </p:nvPr>
        </p:nvSpPr>
        <p:spPr>
          <a:xfrm>
            <a:off x="228600" y="1066800"/>
            <a:ext cx="8839200" cy="5059363"/>
          </a:xfrm>
        </p:spPr>
        <p:txBody>
          <a:bodyPr>
            <a:normAutofit/>
          </a:bodyPr>
          <a:lstStyle/>
          <a:p>
            <a:pPr algn="ctr"/>
            <a:r>
              <a:rPr lang="en-US" sz="2000" dirty="0" smtClean="0"/>
              <a:t>Algorithms are not a definite requirement when it comes to development.</a:t>
            </a:r>
          </a:p>
          <a:p>
            <a:pPr algn="ctr"/>
            <a:r>
              <a:rPr lang="en-US" sz="2000" dirty="0" smtClean="0"/>
              <a:t>Algorithms are written in natural languages for inexperienced individuals to understand while the code variant is written in programming language(s) for programmers to understand.</a:t>
            </a:r>
          </a:p>
          <a:p>
            <a:pPr algn="ctr"/>
            <a:r>
              <a:rPr lang="en-US" sz="2000" dirty="0" smtClean="0"/>
              <a:t>Algorithms are a means of visualizing logic and outlining the necessary steps for intended output.</a:t>
            </a:r>
          </a:p>
          <a:p>
            <a:pPr algn="ctr"/>
            <a:r>
              <a:rPr lang="en-US" sz="2000" dirty="0" smtClean="0"/>
              <a:t>Coding revolves around a countless number of algorithms.</a:t>
            </a:r>
          </a:p>
          <a:p>
            <a:pPr algn="ctr"/>
            <a:r>
              <a:rPr lang="en-US" sz="2000" dirty="0" smtClean="0"/>
              <a:t>There is a flow during the process of coding and in execution of the written code.</a:t>
            </a:r>
          </a:p>
          <a:p>
            <a:pPr algn="ctr"/>
            <a:r>
              <a:rPr lang="en-US" sz="2000" dirty="0" smtClean="0"/>
              <a:t>Code can be run in a machine but an algorithm can’t.</a:t>
            </a:r>
          </a:p>
          <a:p>
            <a:pPr algn="ctr"/>
            <a:r>
              <a:rPr lang="en-US" sz="2000" dirty="0" smtClean="0"/>
              <a:t>Both the code variant and algorithms are direct deployments of the Software Development Life Cycle.</a:t>
            </a:r>
          </a:p>
          <a:p>
            <a:endParaRPr lang="en-US" sz="2000" dirty="0"/>
          </a:p>
        </p:txBody>
      </p:sp>
    </p:spTree>
    <p:extLst>
      <p:ext uri="{BB962C8B-B14F-4D97-AF65-F5344CB8AC3E}">
        <p14:creationId xmlns:p14="http://schemas.microsoft.com/office/powerpoint/2010/main" val="19329833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09600"/>
            <a:ext cx="6859786" cy="5105400"/>
          </a:xfrm>
        </p:spPr>
        <p:txBody>
          <a:bodyPr>
            <a:normAutofit fontScale="92500" lnSpcReduction="10000"/>
          </a:bodyPr>
          <a:lstStyle/>
          <a:p>
            <a:pPr marL="45720" indent="0" algn="ctr">
              <a:buNone/>
            </a:pPr>
            <a:r>
              <a:rPr lang="en-US" sz="3200" dirty="0" smtClean="0">
                <a:solidFill>
                  <a:schemeClr val="tx2"/>
                </a:solidFill>
              </a:rPr>
              <a:t>ALL RAW MATERIALS USED THROUGHOUT THE PRESENTATION BELONG TO THEIR RIGHTFUL OWNERS, I HAVE NOT IN ANY WAY INTENDED TO MAKE PROFIT OR ATTEMPTED TO CLAIM THEM AS MY OWN.</a:t>
            </a:r>
          </a:p>
          <a:p>
            <a:pPr marL="45720" indent="0" algn="ctr">
              <a:buNone/>
            </a:pPr>
            <a:r>
              <a:rPr lang="en-US" sz="3200" dirty="0" smtClean="0">
                <a:solidFill>
                  <a:schemeClr val="tx2"/>
                </a:solidFill>
              </a:rPr>
              <a:t>ALL LISTED OWNERS HAVE COMPLETE AUTHORITY OF ASSETS USED! </a:t>
            </a:r>
          </a:p>
          <a:p>
            <a:pPr marL="45720" indent="0" algn="ctr">
              <a:buNone/>
            </a:pPr>
            <a:r>
              <a:rPr lang="en-US" sz="3200" b="1" i="1" dirty="0" smtClean="0">
                <a:solidFill>
                  <a:schemeClr val="tx2"/>
                </a:solidFill>
              </a:rPr>
              <a:t>I HAVE SIMPLY ONLY MADE USE OF DISPLAYED ASSETS TO FURTHER MY PURPOSE OF PRESENTING EFFICIENTLY.</a:t>
            </a:r>
            <a:endParaRPr lang="en-US" sz="3200" b="1" i="1" dirty="0">
              <a:solidFill>
                <a:schemeClr val="tx2"/>
              </a:solidFill>
            </a:endParaRPr>
          </a:p>
        </p:txBody>
      </p:sp>
    </p:spTree>
    <p:extLst>
      <p:ext uri="{BB962C8B-B14F-4D97-AF65-F5344CB8AC3E}">
        <p14:creationId xmlns:p14="http://schemas.microsoft.com/office/powerpoint/2010/main" val="11633032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6859786" cy="700088"/>
          </a:xfrm>
        </p:spPr>
        <p:style>
          <a:lnRef idx="0">
            <a:schemeClr val="accent3"/>
          </a:lnRef>
          <a:fillRef idx="3">
            <a:schemeClr val="accent3"/>
          </a:fillRef>
          <a:effectRef idx="3">
            <a:schemeClr val="accent3"/>
          </a:effectRef>
          <a:fontRef idx="minor">
            <a:schemeClr val="lt1"/>
          </a:fontRef>
        </p:style>
        <p:txBody>
          <a:bodyPr/>
          <a:lstStyle/>
          <a:p>
            <a:pPr algn="ctr"/>
            <a:r>
              <a:rPr lang="en-US" dirty="0" smtClean="0"/>
              <a:t>Content</a:t>
            </a:r>
            <a:endParaRPr lang="en-US" dirty="0"/>
          </a:p>
        </p:txBody>
      </p:sp>
      <p:sp>
        <p:nvSpPr>
          <p:cNvPr id="3" name="Content Placeholder 2"/>
          <p:cNvSpPr>
            <a:spLocks noGrp="1"/>
          </p:cNvSpPr>
          <p:nvPr>
            <p:ph idx="1"/>
          </p:nvPr>
        </p:nvSpPr>
        <p:spPr/>
        <p:txBody>
          <a:bodyPr>
            <a:normAutofit/>
          </a:bodyPr>
          <a:lstStyle/>
          <a:p>
            <a:pPr marL="514350" indent="-514350" algn="ctr">
              <a:buFont typeface="+mj-lt"/>
              <a:buAutoNum type="arabicPeriod"/>
            </a:pPr>
            <a:r>
              <a:rPr lang="en-US" sz="2400" dirty="0" smtClean="0"/>
              <a:t>Introduction</a:t>
            </a:r>
          </a:p>
          <a:p>
            <a:pPr marL="514350" indent="-514350" algn="ctr">
              <a:buFont typeface="+mj-lt"/>
              <a:buAutoNum type="arabicPeriod"/>
            </a:pPr>
            <a:r>
              <a:rPr lang="en-US" sz="2400" dirty="0" smtClean="0"/>
              <a:t>Algorithm: Intended Purpose &amp; Functions</a:t>
            </a:r>
          </a:p>
          <a:p>
            <a:pPr marL="514350" indent="-514350" algn="ctr">
              <a:buFont typeface="+mj-lt"/>
              <a:buAutoNum type="arabicPeriod"/>
            </a:pPr>
            <a:r>
              <a:rPr lang="en-US" sz="2400" dirty="0" smtClean="0"/>
              <a:t>Coding</a:t>
            </a:r>
          </a:p>
          <a:p>
            <a:pPr marL="514350" indent="-514350" algn="ctr">
              <a:buFont typeface="+mj-lt"/>
              <a:buAutoNum type="arabicPeriod"/>
            </a:pPr>
            <a:r>
              <a:rPr lang="en-US" sz="2400" dirty="0" smtClean="0"/>
              <a:t>Difference in algorithms &amp; code at a glance for Binary Search</a:t>
            </a:r>
          </a:p>
          <a:p>
            <a:pPr marL="514350" indent="-514350" algn="ctr">
              <a:buFont typeface="+mj-lt"/>
              <a:buAutoNum type="arabicPeriod"/>
            </a:pPr>
            <a:r>
              <a:rPr lang="en-US" sz="2400" dirty="0" smtClean="0"/>
              <a:t>Coding flow</a:t>
            </a:r>
          </a:p>
          <a:p>
            <a:pPr marL="514350" indent="-514350" algn="ctr">
              <a:buFont typeface="+mj-lt"/>
              <a:buAutoNum type="arabicPeriod"/>
            </a:pPr>
            <a:r>
              <a:rPr lang="en-US" sz="2400" dirty="0" smtClean="0"/>
              <a:t>Code Execution</a:t>
            </a:r>
          </a:p>
          <a:p>
            <a:pPr marL="514350" indent="-514350" algn="ctr">
              <a:buFont typeface="+mj-lt"/>
              <a:buAutoNum type="arabicPeriod"/>
            </a:pPr>
            <a:r>
              <a:rPr lang="en-US" sz="2400" dirty="0" smtClean="0"/>
              <a:t>Summary</a:t>
            </a:r>
          </a:p>
          <a:p>
            <a:pPr marL="514350" indent="-514350">
              <a:buFont typeface="+mj-lt"/>
              <a:buAutoNum type="arabicPeriod"/>
            </a:pPr>
            <a:endParaRPr lang="en-US" dirty="0"/>
          </a:p>
        </p:txBody>
      </p:sp>
    </p:spTree>
    <p:extLst>
      <p:ext uri="{BB962C8B-B14F-4D97-AF65-F5344CB8AC3E}">
        <p14:creationId xmlns:p14="http://schemas.microsoft.com/office/powerpoint/2010/main" val="31429255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style>
          <a:lnRef idx="0">
            <a:schemeClr val="accent1"/>
          </a:lnRef>
          <a:fillRef idx="3">
            <a:schemeClr val="accent1"/>
          </a:fillRef>
          <a:effectRef idx="3">
            <a:schemeClr val="accent1"/>
          </a:effectRef>
          <a:fontRef idx="minor">
            <a:schemeClr val="lt1"/>
          </a:fontRef>
        </p:style>
        <p:txBody>
          <a:bodyPr/>
          <a:lstStyle/>
          <a:p>
            <a:pPr algn="ctr"/>
            <a:r>
              <a:rPr lang="en-US" dirty="0" smtClean="0"/>
              <a:t>Introduction</a:t>
            </a:r>
            <a:endParaRPr lang="en-US" dirty="0"/>
          </a:p>
        </p:txBody>
      </p:sp>
      <p:sp>
        <p:nvSpPr>
          <p:cNvPr id="3" name="Content Placeholder 2"/>
          <p:cNvSpPr>
            <a:spLocks noGrp="1"/>
          </p:cNvSpPr>
          <p:nvPr>
            <p:ph idx="1"/>
          </p:nvPr>
        </p:nvSpPr>
        <p:spPr>
          <a:xfrm>
            <a:off x="457200" y="1371600"/>
            <a:ext cx="8229600" cy="4525963"/>
          </a:xfrm>
        </p:spPr>
        <p:txBody>
          <a:bodyPr>
            <a:normAutofit lnSpcReduction="10000"/>
          </a:bodyPr>
          <a:lstStyle/>
          <a:p>
            <a:pPr algn="ctr"/>
            <a:r>
              <a:rPr lang="en-US" sz="2000" dirty="0" smtClean="0"/>
              <a:t>By standard, programmers follow a life cycle during a development of a program called the Software Development Life Cycle(SDLC), in which there are 2 particular stages called Designing and Coding.</a:t>
            </a:r>
          </a:p>
          <a:p>
            <a:pPr algn="ctr"/>
            <a:r>
              <a:rPr lang="en-US" sz="2000" dirty="0" smtClean="0"/>
              <a:t>Algorithms, pseudo code, flow charts, ERDs, Class diagrams etc. are ways of designing the program.</a:t>
            </a:r>
          </a:p>
          <a:p>
            <a:pPr algn="ctr"/>
            <a:r>
              <a:rPr lang="en-US" sz="2000" dirty="0" smtClean="0"/>
              <a:t>Designing a program is the process by which the logic of the program is adequately captured in such a way that a programmer can understand. As such designing methods do not require a programming language, anything that is not logic of the program, should not be captured at this stage.</a:t>
            </a:r>
          </a:p>
          <a:p>
            <a:pPr algn="ctr"/>
            <a:r>
              <a:rPr lang="en-US" sz="2000" dirty="0" smtClean="0"/>
              <a:t>Coding a program is the process of producing substance of the logic that was written in the previous step, in order to obtain the intended output of the program. At this stage, usage of code standards, work flow models, programming languages, IDEs, </a:t>
            </a:r>
            <a:r>
              <a:rPr lang="en-US" sz="2000" dirty="0" err="1" smtClean="0"/>
              <a:t>linting</a:t>
            </a:r>
            <a:r>
              <a:rPr lang="en-US" sz="2000" dirty="0" smtClean="0"/>
              <a:t> etc. are crucial.</a:t>
            </a:r>
          </a:p>
        </p:txBody>
      </p:sp>
    </p:spTree>
    <p:extLst>
      <p:ext uri="{BB962C8B-B14F-4D97-AF65-F5344CB8AC3E}">
        <p14:creationId xmlns:p14="http://schemas.microsoft.com/office/powerpoint/2010/main" val="16621358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685800"/>
          </a:xfrm>
        </p:spPr>
        <p:style>
          <a:lnRef idx="0">
            <a:schemeClr val="accent5"/>
          </a:lnRef>
          <a:fillRef idx="3">
            <a:schemeClr val="accent5"/>
          </a:fillRef>
          <a:effectRef idx="3">
            <a:schemeClr val="accent5"/>
          </a:effectRef>
          <a:fontRef idx="minor">
            <a:schemeClr val="lt1"/>
          </a:fontRef>
        </p:style>
        <p:txBody>
          <a:bodyPr>
            <a:normAutofit/>
          </a:bodyPr>
          <a:lstStyle/>
          <a:p>
            <a:r>
              <a:rPr lang="en-US" dirty="0" smtClean="0"/>
              <a:t>Algorithm: Intended Purpose &amp; Functions</a:t>
            </a:r>
            <a:endParaRPr lang="en-US" dirty="0"/>
          </a:p>
        </p:txBody>
      </p:sp>
      <p:sp>
        <p:nvSpPr>
          <p:cNvPr id="3" name="Content Placeholder 2"/>
          <p:cNvSpPr>
            <a:spLocks noGrp="1"/>
          </p:cNvSpPr>
          <p:nvPr>
            <p:ph idx="1"/>
          </p:nvPr>
        </p:nvSpPr>
        <p:spPr>
          <a:xfrm>
            <a:off x="457200" y="1143000"/>
            <a:ext cx="8229600" cy="3886200"/>
          </a:xfrm>
        </p:spPr>
        <p:txBody>
          <a:bodyPr>
            <a:normAutofit fontScale="92500" lnSpcReduction="10000"/>
          </a:bodyPr>
          <a:lstStyle/>
          <a:p>
            <a:r>
              <a:rPr lang="en-US" sz="1800" dirty="0" smtClean="0"/>
              <a:t>An algorithm is a series of steps or a set of rules that logically describes the intended flow of a program in order to gain an expected output.</a:t>
            </a:r>
          </a:p>
          <a:p>
            <a:r>
              <a:rPr lang="en-US" sz="1800" dirty="0" smtClean="0"/>
              <a:t>Algorithms  can be written in any natural language, as long as there is a comprehensible flow that can lead to a definite output. Therefore nearly anyone could write an algorithm.</a:t>
            </a:r>
          </a:p>
          <a:p>
            <a:pPr marL="342900" lvl="2" indent="-342900"/>
            <a:r>
              <a:rPr lang="en-US" sz="1800" dirty="0" smtClean="0"/>
              <a:t>However this does not mean that an algorithm is a fit for all situations and is the perfect method for capturing logic.</a:t>
            </a:r>
            <a:endParaRPr lang="en-US" sz="2000" dirty="0" smtClean="0"/>
          </a:p>
          <a:p>
            <a:r>
              <a:rPr lang="en-US" sz="1800" dirty="0" smtClean="0"/>
              <a:t>In programming, before coding it is well advised to write an algorithm so that the following qualities are maintained;</a:t>
            </a:r>
          </a:p>
          <a:p>
            <a:pPr lvl="2">
              <a:buFont typeface="+mj-lt"/>
              <a:buAutoNum type="arabicPeriod"/>
            </a:pPr>
            <a:r>
              <a:rPr lang="en-US" sz="1600" b="1" dirty="0" smtClean="0"/>
              <a:t>Precision</a:t>
            </a:r>
            <a:r>
              <a:rPr lang="en-US" sz="1600" dirty="0" smtClean="0"/>
              <a:t>- What must be done is clearly stated</a:t>
            </a:r>
          </a:p>
          <a:p>
            <a:pPr lvl="2">
              <a:buFont typeface="+mj-lt"/>
              <a:buAutoNum type="arabicPeriod"/>
            </a:pPr>
            <a:r>
              <a:rPr lang="en-US" sz="1600" b="1" dirty="0" smtClean="0"/>
              <a:t>Finite</a:t>
            </a:r>
            <a:r>
              <a:rPr lang="en-US" sz="1600" dirty="0" smtClean="0"/>
              <a:t>-The algorithm ensures that a limited number of instructions are executed</a:t>
            </a:r>
          </a:p>
          <a:p>
            <a:pPr lvl="2">
              <a:buFont typeface="+mj-lt"/>
              <a:buAutoNum type="arabicPeriod"/>
            </a:pPr>
            <a:r>
              <a:rPr lang="en-US" sz="1600" b="1" dirty="0" smtClean="0"/>
              <a:t>Generalization</a:t>
            </a:r>
            <a:r>
              <a:rPr lang="en-US" sz="1600" dirty="0" smtClean="0"/>
              <a:t>- The series defined in the algorithm applies to a multiple situations</a:t>
            </a:r>
          </a:p>
          <a:p>
            <a:pPr lvl="2">
              <a:buFont typeface="+mj-lt"/>
              <a:buAutoNum type="arabicPeriod"/>
            </a:pPr>
            <a:r>
              <a:rPr lang="en-US" sz="1600" b="1" dirty="0" smtClean="0"/>
              <a:t>Input &amp; Output</a:t>
            </a:r>
            <a:r>
              <a:rPr lang="en-US" sz="1600" dirty="0" smtClean="0"/>
              <a:t>- It ensures an input is given and an output is obtained</a:t>
            </a:r>
          </a:p>
          <a:p>
            <a:pPr lvl="2">
              <a:buFont typeface="+mj-lt"/>
              <a:buAutoNum type="arabicPeriod"/>
            </a:pPr>
            <a:endParaRPr lang="en-US" sz="1600" dirty="0"/>
          </a:p>
          <a:p>
            <a:pPr lvl="2">
              <a:buFont typeface="+mj-lt"/>
              <a:buAutoNum type="arabicPeriod"/>
            </a:pPr>
            <a:endParaRPr lang="en-US" sz="1600" dirty="0" smtClean="0"/>
          </a:p>
          <a:p>
            <a:pPr lvl="2">
              <a:buFont typeface="+mj-lt"/>
              <a:buAutoNum type="arabicPeriod"/>
            </a:pPr>
            <a:endParaRPr lang="en-US" sz="1600" dirty="0" smtClean="0"/>
          </a:p>
        </p:txBody>
      </p:sp>
      <p:pic>
        <p:nvPicPr>
          <p:cNvPr id="1026" name="Picture 2" descr="C:\Users\ProminentRay\Desktop\Algorithm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496" y="4800600"/>
            <a:ext cx="5943600" cy="198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00" y="5334000"/>
            <a:ext cx="1524000" cy="1200329"/>
          </a:xfrm>
          <a:prstGeom prst="rect">
            <a:avLst/>
          </a:prstGeom>
          <a:noFill/>
        </p:spPr>
        <p:txBody>
          <a:bodyPr wrap="square" rtlCol="0">
            <a:spAutoFit/>
          </a:bodyPr>
          <a:lstStyle/>
          <a:p>
            <a:r>
              <a:rPr lang="en-US" sz="1200" dirty="0" smtClean="0"/>
              <a:t>Figure 1.0, blog.eudonix.com, </a:t>
            </a:r>
            <a:r>
              <a:rPr lang="en-US" sz="1200" dirty="0"/>
              <a:t>August 10, 2017</a:t>
            </a:r>
          </a:p>
          <a:p>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32629703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9" y="228600"/>
            <a:ext cx="9067800" cy="643944"/>
          </a:xfrm>
        </p:spPr>
        <p:style>
          <a:lnRef idx="0">
            <a:schemeClr val="accent4"/>
          </a:lnRef>
          <a:fillRef idx="3">
            <a:schemeClr val="accent4"/>
          </a:fillRef>
          <a:effectRef idx="3">
            <a:schemeClr val="accent4"/>
          </a:effectRef>
          <a:fontRef idx="minor">
            <a:schemeClr val="lt1"/>
          </a:fontRef>
        </p:style>
        <p:txBody>
          <a:bodyPr/>
          <a:lstStyle/>
          <a:p>
            <a:pPr algn="ctr"/>
            <a:r>
              <a:rPr lang="en-US" dirty="0" smtClean="0"/>
              <a:t>Coding</a:t>
            </a:r>
            <a:endParaRPr lang="en-US" dirty="0"/>
          </a:p>
        </p:txBody>
      </p:sp>
      <p:sp>
        <p:nvSpPr>
          <p:cNvPr id="3" name="Content Placeholder 2"/>
          <p:cNvSpPr>
            <a:spLocks noGrp="1"/>
          </p:cNvSpPr>
          <p:nvPr>
            <p:ph idx="1"/>
          </p:nvPr>
        </p:nvSpPr>
        <p:spPr>
          <a:xfrm>
            <a:off x="152400" y="1219200"/>
            <a:ext cx="8763000" cy="4525963"/>
          </a:xfrm>
        </p:spPr>
        <p:txBody>
          <a:bodyPr>
            <a:normAutofit/>
          </a:bodyPr>
          <a:lstStyle/>
          <a:p>
            <a:r>
              <a:rPr lang="en-US" sz="2000" dirty="0" smtClean="0"/>
              <a:t>Coding is the major part of development, in this stage every bit of information grasped during the previous steps are manipulated in order to produce a substantial product.</a:t>
            </a:r>
          </a:p>
          <a:p>
            <a:r>
              <a:rPr lang="en-US" sz="2000" dirty="0" smtClean="0"/>
              <a:t>This stage must be done using a programming language, and can only be achieved through the knowledge of a programmer.</a:t>
            </a:r>
          </a:p>
          <a:p>
            <a:r>
              <a:rPr lang="en-US" sz="2000" dirty="0" smtClean="0"/>
              <a:t>There are largely notable differences between code and an algorithm. An algorithm is always followed by coding but coding does not necessarily have to be preceded by the writing of an algorithm.</a:t>
            </a:r>
          </a:p>
          <a:p>
            <a:r>
              <a:rPr lang="en-US" sz="2000" dirty="0" smtClean="0"/>
              <a:t>However if an algorithm has been written, and if it has failed to capture the entirety of the logic that the code should employ, then the coding will also inherit the problems(lack of instruction) the algorithm had.</a:t>
            </a:r>
          </a:p>
          <a:p>
            <a:r>
              <a:rPr lang="en-US" sz="2000" dirty="0" smtClean="0"/>
              <a:t>Coding, although not noticeable, generally is a result of a lot of algorithms.</a:t>
            </a:r>
          </a:p>
          <a:p>
            <a:endParaRPr lang="en-US" sz="2000" dirty="0"/>
          </a:p>
        </p:txBody>
      </p:sp>
    </p:spTree>
    <p:extLst>
      <p:ext uri="{BB962C8B-B14F-4D97-AF65-F5344CB8AC3E}">
        <p14:creationId xmlns:p14="http://schemas.microsoft.com/office/powerpoint/2010/main" val="41277904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rominentRay\Desktop\oo.jpg"/>
          <p:cNvPicPr>
            <a:picLocks noChangeAspect="1" noChangeArrowheads="1"/>
          </p:cNvPicPr>
          <p:nvPr/>
        </p:nvPicPr>
        <p:blipFill rotWithShape="1">
          <a:blip r:embed="rId2">
            <a:extLst>
              <a:ext uri="{28A0092B-C50C-407E-A947-70E740481C1C}">
                <a14:useLocalDpi xmlns:a14="http://schemas.microsoft.com/office/drawing/2010/main" val="0"/>
              </a:ext>
            </a:extLst>
          </a:blip>
          <a:srcRect l="2696" t="10623" r="3139"/>
          <a:stretch/>
        </p:blipFill>
        <p:spPr bwMode="auto">
          <a:xfrm>
            <a:off x="963013" y="964206"/>
            <a:ext cx="7534142" cy="53632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49192" y="201317"/>
            <a:ext cx="5638800" cy="707886"/>
          </a:xfrm>
          <a:prstGeom prst="rect">
            <a:avLst/>
          </a:prstGeom>
          <a:noFill/>
        </p:spPr>
        <p:txBody>
          <a:bodyPr wrap="square" rtlCol="0">
            <a:spAutoFit/>
          </a:bodyPr>
          <a:lstStyle/>
          <a:p>
            <a:pPr algn="ctr"/>
            <a:r>
              <a:rPr lang="en-US" sz="2000" b="1" dirty="0" smtClean="0"/>
              <a:t>Difference in algorithms &amp; code at a glance for Binary Search</a:t>
            </a:r>
            <a:endParaRPr lang="en-US" sz="2000" b="1" dirty="0"/>
          </a:p>
        </p:txBody>
      </p:sp>
      <p:sp>
        <p:nvSpPr>
          <p:cNvPr id="5" name="TextBox 4"/>
          <p:cNvSpPr txBox="1"/>
          <p:nvPr/>
        </p:nvSpPr>
        <p:spPr>
          <a:xfrm>
            <a:off x="1524000" y="6460764"/>
            <a:ext cx="5693097" cy="369332"/>
          </a:xfrm>
          <a:prstGeom prst="rect">
            <a:avLst/>
          </a:prstGeom>
          <a:noFill/>
        </p:spPr>
        <p:txBody>
          <a:bodyPr wrap="none" rtlCol="0">
            <a:spAutoFit/>
          </a:bodyPr>
          <a:lstStyle/>
          <a:p>
            <a:r>
              <a:rPr lang="en-US" dirty="0" smtClean="0"/>
              <a:t>Figure 1.2, slideplayer.com,  May 12, 2015, Dylan McDaniel </a:t>
            </a:r>
            <a:endParaRPr lang="en-US" dirty="0"/>
          </a:p>
        </p:txBody>
      </p:sp>
    </p:spTree>
    <p:extLst>
      <p:ext uri="{BB962C8B-B14F-4D97-AF65-F5344CB8AC3E}">
        <p14:creationId xmlns:p14="http://schemas.microsoft.com/office/powerpoint/2010/main" val="14281924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105400"/>
          </a:xfrm>
        </p:spPr>
        <p:txBody>
          <a:bodyPr>
            <a:normAutofit fontScale="92500" lnSpcReduction="10000"/>
          </a:bodyPr>
          <a:lstStyle/>
          <a:p>
            <a:pPr algn="ctr">
              <a:buFont typeface="Wingdings" pitchFamily="2" charset="2"/>
              <a:buChar char="v"/>
            </a:pPr>
            <a:r>
              <a:rPr lang="en-US" sz="2000" dirty="0" smtClean="0"/>
              <a:t>In the figure 1.2, an algorithm has been written for a searching method called Binary Search using the programming language C++.</a:t>
            </a:r>
          </a:p>
          <a:p>
            <a:pPr algn="ctr">
              <a:buFont typeface="Wingdings" pitchFamily="2" charset="2"/>
              <a:buChar char="v"/>
            </a:pPr>
            <a:r>
              <a:rPr lang="en-US" sz="2000" dirty="0" smtClean="0"/>
              <a:t>A simple look at the 2 identifies a clear difference, the algorithm part can be understood by anyone due to the usage of a natural language but the code variant can only be understood by a programmer that knows C++.</a:t>
            </a:r>
          </a:p>
          <a:p>
            <a:pPr algn="ctr">
              <a:buFont typeface="Wingdings" pitchFamily="2" charset="2"/>
              <a:buChar char="v"/>
            </a:pPr>
            <a:r>
              <a:rPr lang="en-US" sz="2000" dirty="0" smtClean="0"/>
              <a:t>As such, algorithms can be effectively used to visualize logic to clients of New Lanka Hospital that do not have programming experience. A simple explanation can be provided in addition so that complex bits of the algorithm like loops can be understood.</a:t>
            </a:r>
          </a:p>
          <a:p>
            <a:pPr algn="ctr">
              <a:buFont typeface="Wingdings" pitchFamily="2" charset="2"/>
              <a:buChar char="v"/>
            </a:pPr>
            <a:r>
              <a:rPr lang="en-US" sz="2000" dirty="0" smtClean="0"/>
              <a:t>The reason as to why algorithms are being used even in the modern age, is to establish efficient communication between clients and the designers. </a:t>
            </a:r>
          </a:p>
          <a:p>
            <a:pPr algn="ctr">
              <a:buFont typeface="Wingdings" pitchFamily="2" charset="2"/>
              <a:buChar char="v"/>
            </a:pPr>
            <a:r>
              <a:rPr lang="en-US" sz="2000" dirty="0" smtClean="0"/>
              <a:t>One thing to also note is the fact that the code variant can be run, and understood by a machine but not an algorithm.</a:t>
            </a:r>
          </a:p>
          <a:p>
            <a:pPr algn="ctr">
              <a:buFont typeface="Wingdings" pitchFamily="2" charset="2"/>
              <a:buChar char="v"/>
            </a:pPr>
            <a:r>
              <a:rPr lang="en-US" sz="2000" dirty="0" smtClean="0"/>
              <a:t>There are several steps to be followed even before code will provide any significant output.</a:t>
            </a:r>
            <a:endParaRPr lang="en-US" sz="2000" dirty="0"/>
          </a:p>
        </p:txBody>
      </p:sp>
    </p:spTree>
    <p:extLst>
      <p:ext uri="{BB962C8B-B14F-4D97-AF65-F5344CB8AC3E}">
        <p14:creationId xmlns:p14="http://schemas.microsoft.com/office/powerpoint/2010/main" val="23445183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01899"/>
          </a:xfrm>
        </p:spPr>
        <p:style>
          <a:lnRef idx="0">
            <a:schemeClr val="accent6"/>
          </a:lnRef>
          <a:fillRef idx="3">
            <a:schemeClr val="accent6"/>
          </a:fillRef>
          <a:effectRef idx="3">
            <a:schemeClr val="accent6"/>
          </a:effectRef>
          <a:fontRef idx="minor">
            <a:schemeClr val="lt1"/>
          </a:fontRef>
        </p:style>
        <p:txBody>
          <a:bodyPr/>
          <a:lstStyle/>
          <a:p>
            <a:pPr algn="ctr"/>
            <a:r>
              <a:rPr lang="en-US" dirty="0" smtClean="0"/>
              <a:t>Coding flow</a:t>
            </a:r>
            <a:endParaRPr lang="en-US" dirty="0"/>
          </a:p>
        </p:txBody>
      </p:sp>
      <p:sp>
        <p:nvSpPr>
          <p:cNvPr id="3" name="Content Placeholder 2"/>
          <p:cNvSpPr>
            <a:spLocks noGrp="1"/>
          </p:cNvSpPr>
          <p:nvPr>
            <p:ph idx="1"/>
          </p:nvPr>
        </p:nvSpPr>
        <p:spPr>
          <a:xfrm>
            <a:off x="381000" y="990600"/>
            <a:ext cx="8229600" cy="5562600"/>
          </a:xfrm>
        </p:spPr>
        <p:txBody>
          <a:bodyPr>
            <a:normAutofit fontScale="92500" lnSpcReduction="10000"/>
          </a:bodyPr>
          <a:lstStyle/>
          <a:p>
            <a:pPr algn="ctr"/>
            <a:r>
              <a:rPr lang="en-US" sz="1800" dirty="0" smtClean="0"/>
              <a:t>In order for a seasoned programmer to reach the criteria thrown at him, he would follow a set of defined steps. I, personally suggest the following;</a:t>
            </a:r>
          </a:p>
          <a:p>
            <a:pPr algn="ctr">
              <a:buFont typeface="+mj-lt"/>
              <a:buAutoNum type="arabicPeriod"/>
            </a:pPr>
            <a:r>
              <a:rPr lang="en-US" sz="1800" dirty="0" smtClean="0"/>
              <a:t>Comprehending the problem- When a problem is to be solved, reading whatever information provided is necessary until a general understanding has been reached</a:t>
            </a:r>
          </a:p>
          <a:p>
            <a:pPr algn="ctr">
              <a:buFont typeface="+mj-lt"/>
              <a:buAutoNum type="arabicPeriod"/>
            </a:pPr>
            <a:r>
              <a:rPr lang="en-US" sz="1800" dirty="0" smtClean="0"/>
              <a:t>Dry Run- Produce a sample set of data that you expect as output from the program</a:t>
            </a:r>
          </a:p>
          <a:p>
            <a:pPr algn="ctr">
              <a:buFont typeface="+mj-lt"/>
              <a:buAutoNum type="arabicPeriod"/>
            </a:pPr>
            <a:r>
              <a:rPr lang="en-US" sz="1800" dirty="0" smtClean="0"/>
              <a:t>Writing algorithms, pseudo code etc.- This will give you a rough foundation to work with, and the entirety of the logic will have been scoped fully. </a:t>
            </a:r>
          </a:p>
          <a:p>
            <a:pPr algn="ctr">
              <a:buFont typeface="+mj-lt"/>
              <a:buAutoNum type="arabicPeriod"/>
            </a:pPr>
            <a:r>
              <a:rPr lang="en-US" sz="1800" dirty="0" smtClean="0"/>
              <a:t>Translate algorithms, pseudo code etc. to code &amp; debug-Use a programming language to convert the logic into a functioning program to obtain data similar to what has been obtained in step 2.</a:t>
            </a:r>
          </a:p>
          <a:p>
            <a:pPr algn="ctr">
              <a:buFont typeface="+mj-lt"/>
              <a:buAutoNum type="arabicPeriod"/>
            </a:pPr>
            <a:r>
              <a:rPr lang="en-US" sz="1800" dirty="0" smtClean="0"/>
              <a:t>Optimize- Repetitive code can be put in functions, data structures can be employed, security-ensured features can be used etc. at this stage, refactoring also is done</a:t>
            </a:r>
          </a:p>
          <a:p>
            <a:pPr algn="ctr">
              <a:buFont typeface="+mj-lt"/>
              <a:buAutoNum type="arabicPeriod"/>
            </a:pPr>
            <a:r>
              <a:rPr lang="en-US" sz="1800" dirty="0" smtClean="0"/>
              <a:t>Debug- If the code does not produce the expected set of from the dry run, rewrite and get rid of any code that stands in the way of proper functionality.</a:t>
            </a:r>
          </a:p>
          <a:p>
            <a:pPr algn="ctr">
              <a:buFont typeface="+mj-lt"/>
              <a:buAutoNum type="arabicPeriod"/>
            </a:pPr>
            <a:r>
              <a:rPr lang="en-US" sz="1800" dirty="0" smtClean="0"/>
              <a:t>Write useful comments-In order to ensure that the codebase is easy to get familiar with, comments must be written.</a:t>
            </a:r>
          </a:p>
          <a:p>
            <a:pPr algn="ctr">
              <a:buFont typeface="+mj-lt"/>
              <a:buAutoNum type="arabicPeriod"/>
            </a:pPr>
            <a:r>
              <a:rPr lang="en-US" sz="1800" dirty="0" smtClean="0"/>
              <a:t>Code review &amp; execute- Execute code and review it using multiple tools available.</a:t>
            </a:r>
          </a:p>
          <a:p>
            <a:pPr>
              <a:buFont typeface="+mj-lt"/>
              <a:buAutoNum type="arabicPeriod"/>
            </a:pPr>
            <a:endParaRPr lang="en-US" sz="1800" dirty="0" smtClean="0"/>
          </a:p>
          <a:p>
            <a:pPr>
              <a:buFont typeface="+mj-lt"/>
              <a:buAutoNum type="arabicPeriod"/>
            </a:pPr>
            <a:endParaRPr lang="en-US" sz="1800" dirty="0"/>
          </a:p>
        </p:txBody>
      </p:sp>
    </p:spTree>
    <p:extLst>
      <p:ext uri="{BB962C8B-B14F-4D97-AF65-F5344CB8AC3E}">
        <p14:creationId xmlns:p14="http://schemas.microsoft.com/office/powerpoint/2010/main" val="17499072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rominentRay\Desktop\httpatomoreillycomsourceoreillyimages702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930" y="519286"/>
            <a:ext cx="8458200" cy="5754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59430" y="76200"/>
            <a:ext cx="3587200" cy="461665"/>
          </a:xfrm>
          <a:prstGeom prst="rect">
            <a:avLst/>
          </a:prstGeom>
          <a:noFill/>
        </p:spPr>
        <p:txBody>
          <a:bodyPr wrap="none" rtlCol="0">
            <a:spAutoFit/>
          </a:bodyPr>
          <a:lstStyle/>
          <a:p>
            <a:pPr algn="ctr"/>
            <a:r>
              <a:rPr lang="en-US" sz="2400" b="1" dirty="0" smtClean="0"/>
              <a:t>Code Execution at a glance</a:t>
            </a:r>
            <a:endParaRPr lang="en-US" sz="2400" b="1" dirty="0"/>
          </a:p>
        </p:txBody>
      </p:sp>
      <p:sp>
        <p:nvSpPr>
          <p:cNvPr id="5" name="TextBox 4"/>
          <p:cNvSpPr txBox="1"/>
          <p:nvPr/>
        </p:nvSpPr>
        <p:spPr>
          <a:xfrm>
            <a:off x="576330" y="6242447"/>
            <a:ext cx="8153400" cy="861774"/>
          </a:xfrm>
          <a:prstGeom prst="rect">
            <a:avLst/>
          </a:prstGeom>
          <a:noFill/>
        </p:spPr>
        <p:txBody>
          <a:bodyPr wrap="square" rtlCol="0">
            <a:spAutoFit/>
          </a:bodyPr>
          <a:lstStyle/>
          <a:p>
            <a:pPr algn="ctr"/>
            <a:r>
              <a:rPr lang="en-US" sz="1600" dirty="0" smtClean="0"/>
              <a:t>Figure 1.3, from the book </a:t>
            </a:r>
            <a:r>
              <a:rPr lang="en-US" sz="1600" u="sng" dirty="0">
                <a:hlinkClick r:id="rId3"/>
              </a:rPr>
              <a:t>Programming Embedded Systems, 2nd Edition by Anthony Massa, Michael Barr</a:t>
            </a:r>
          </a:p>
          <a:p>
            <a:endParaRPr lang="en-US" dirty="0"/>
          </a:p>
        </p:txBody>
      </p:sp>
    </p:spTree>
    <p:extLst>
      <p:ext uri="{BB962C8B-B14F-4D97-AF65-F5344CB8AC3E}">
        <p14:creationId xmlns:p14="http://schemas.microsoft.com/office/powerpoint/2010/main" val="32188236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ustomTheme1-Food">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CustomTheme1-Food</Template>
  <TotalTime>137</TotalTime>
  <Words>1157</Words>
  <Application>Microsoft Office PowerPoint</Application>
  <PresentationFormat>On-screen Show (4:3)</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CustomTheme1-Food</vt:lpstr>
      <vt:lpstr>Algorithms &amp; Code</vt:lpstr>
      <vt:lpstr>Content</vt:lpstr>
      <vt:lpstr>Introduction</vt:lpstr>
      <vt:lpstr>Algorithm: Intended Purpose &amp; Functions</vt:lpstr>
      <vt:lpstr>Coding</vt:lpstr>
      <vt:lpstr>PowerPoint Presentation</vt:lpstr>
      <vt:lpstr>PowerPoint Presentation</vt:lpstr>
      <vt:lpstr>Coding flow</vt:lpstr>
      <vt:lpstr>PowerPoint Presentation</vt:lpstr>
      <vt:lpstr>Code Execution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&amp; Code</dc:title>
  <dc:creator>Prominent Luminescence</dc:creator>
  <cp:lastModifiedBy>Prominent Luminescence</cp:lastModifiedBy>
  <cp:revision>13</cp:revision>
  <dcterms:created xsi:type="dcterms:W3CDTF">2018-10-11T05:38:27Z</dcterms:created>
  <dcterms:modified xsi:type="dcterms:W3CDTF">2018-10-11T07:55:49Z</dcterms:modified>
</cp:coreProperties>
</file>