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56" r:id="rId2"/>
    <p:sldId id="257" r:id="rId3"/>
    <p:sldId id="273" r:id="rId4"/>
    <p:sldId id="274"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1338" y="-102"/>
      </p:cViewPr>
      <p:guideLst>
        <p:guide orient="horz" pos="2160"/>
        <p:guide pos="2880"/>
      </p:guideLst>
    </p:cSldViewPr>
  </p:slideViewPr>
  <p:notesTextViewPr>
    <p:cViewPr>
      <p:scale>
        <a:sx n="150" d="100"/>
        <a:sy n="150" d="100"/>
      </p:scale>
      <p:origin x="0" y="0"/>
    </p:cViewPr>
  </p:notesTextViewPr>
  <p:sorterViewPr>
    <p:cViewPr>
      <p:scale>
        <a:sx n="100" d="100"/>
        <a:sy n="100" d="100"/>
      </p:scale>
      <p:origin x="0" y="0"/>
    </p:cViewPr>
  </p:sorterViewPr>
  <p:notesViewPr>
    <p:cSldViewPr>
      <p:cViewPr varScale="1">
        <p:scale>
          <a:sx n="74" d="100"/>
          <a:sy n="74" d="100"/>
        </p:scale>
        <p:origin x="-314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1D0216-273D-48EB-9D38-B1DDD2BD45AC}" type="datetimeFigureOut">
              <a:rPr lang="en-US" smtClean="0"/>
              <a:t>12/6/2018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EF3A39-9B65-4FB5-9BDE-BCCA66E03210}" type="slidenum">
              <a:rPr lang="en-US" smtClean="0"/>
              <a:t>‹#›</a:t>
            </a:fld>
            <a:endParaRPr lang="en-US"/>
          </a:p>
        </p:txBody>
      </p:sp>
    </p:spTree>
    <p:extLst>
      <p:ext uri="{BB962C8B-B14F-4D97-AF65-F5344CB8AC3E}">
        <p14:creationId xmlns:p14="http://schemas.microsoft.com/office/powerpoint/2010/main" val="2435689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Please</a:t>
            </a:r>
            <a:r>
              <a:rPr lang="en-US" baseline="0" dirty="0" smtClean="0"/>
              <a:t> reference this graph when time complexity of a data structure is mentioned at any point.</a:t>
            </a:r>
            <a:endParaRPr lang="en-US" dirty="0"/>
          </a:p>
        </p:txBody>
      </p:sp>
      <p:sp>
        <p:nvSpPr>
          <p:cNvPr id="4" name="Slide Number Placeholder 3"/>
          <p:cNvSpPr>
            <a:spLocks noGrp="1"/>
          </p:cNvSpPr>
          <p:nvPr>
            <p:ph type="sldNum" sz="quarter" idx="10"/>
          </p:nvPr>
        </p:nvSpPr>
        <p:spPr/>
        <p:txBody>
          <a:bodyPr/>
          <a:lstStyle/>
          <a:p>
            <a:fld id="{2DEF3A39-9B65-4FB5-9BDE-BCCA66E03210}" type="slidenum">
              <a:rPr lang="en-US" smtClean="0"/>
              <a:t>4</a:t>
            </a:fld>
            <a:endParaRPr lang="en-US"/>
          </a:p>
        </p:txBody>
      </p:sp>
    </p:spTree>
    <p:extLst>
      <p:ext uri="{BB962C8B-B14F-4D97-AF65-F5344CB8AC3E}">
        <p14:creationId xmlns:p14="http://schemas.microsoft.com/office/powerpoint/2010/main" val="3189164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EF3A39-9B65-4FB5-9BDE-BCCA66E03210}" type="slidenum">
              <a:rPr lang="en-US" smtClean="0"/>
              <a:t>8</a:t>
            </a:fld>
            <a:endParaRPr lang="en-US"/>
          </a:p>
        </p:txBody>
      </p:sp>
    </p:spTree>
    <p:extLst>
      <p:ext uri="{BB962C8B-B14F-4D97-AF65-F5344CB8AC3E}">
        <p14:creationId xmlns:p14="http://schemas.microsoft.com/office/powerpoint/2010/main" val="2631271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balanced</a:t>
            </a:r>
            <a:r>
              <a:rPr lang="en-US" baseline="0" dirty="0" smtClean="0"/>
              <a:t> BST is used here since when looked at it mathematically, the unbalanced BST is vastly inferior to the heap almost as if they can not be compared.</a:t>
            </a:r>
          </a:p>
          <a:p>
            <a:r>
              <a:rPr lang="en-US" baseline="0" dirty="0" smtClean="0"/>
              <a:t>The table consists of information that I personally have gathered through implementations and performing mentioned functions on multiple data sets mainly consisting of integers as such depending on your personal implementation and what procedures you use, the performance may vary but will not exceed a margin that is significant enough to be considered as a means to debate.</a:t>
            </a:r>
            <a:endParaRPr lang="en-US" dirty="0"/>
          </a:p>
        </p:txBody>
      </p:sp>
      <p:sp>
        <p:nvSpPr>
          <p:cNvPr id="4" name="Slide Number Placeholder 3"/>
          <p:cNvSpPr>
            <a:spLocks noGrp="1"/>
          </p:cNvSpPr>
          <p:nvPr>
            <p:ph type="sldNum" sz="quarter" idx="10"/>
          </p:nvPr>
        </p:nvSpPr>
        <p:spPr/>
        <p:txBody>
          <a:bodyPr/>
          <a:lstStyle/>
          <a:p>
            <a:fld id="{2DEF3A39-9B65-4FB5-9BDE-BCCA66E03210}" type="slidenum">
              <a:rPr lang="en-US" smtClean="0"/>
              <a:t>9</a:t>
            </a:fld>
            <a:endParaRPr lang="en-US"/>
          </a:p>
        </p:txBody>
      </p:sp>
    </p:spTree>
    <p:extLst>
      <p:ext uri="{BB962C8B-B14F-4D97-AF65-F5344CB8AC3E}">
        <p14:creationId xmlns:p14="http://schemas.microsoft.com/office/powerpoint/2010/main" val="3492693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Regarding</a:t>
            </a:r>
            <a:r>
              <a:rPr lang="en-US" baseline="0" dirty="0" smtClean="0"/>
              <a:t> the last point, although this is true if we were talking about searching for the </a:t>
            </a:r>
            <a:r>
              <a:rPr lang="en-US" b="1" baseline="0" dirty="0" smtClean="0"/>
              <a:t>LARGEST </a:t>
            </a:r>
            <a:r>
              <a:rPr lang="en-US" b="0" baseline="0" dirty="0" smtClean="0"/>
              <a:t>value then a hash table will have a time complexity of o(1) while BST will stay at o(log(n)).</a:t>
            </a:r>
          </a:p>
          <a:p>
            <a:endParaRPr lang="en-US" dirty="0"/>
          </a:p>
        </p:txBody>
      </p:sp>
      <p:sp>
        <p:nvSpPr>
          <p:cNvPr id="4" name="Slide Number Placeholder 3"/>
          <p:cNvSpPr>
            <a:spLocks noGrp="1"/>
          </p:cNvSpPr>
          <p:nvPr>
            <p:ph type="sldNum" sz="quarter" idx="10"/>
          </p:nvPr>
        </p:nvSpPr>
        <p:spPr/>
        <p:txBody>
          <a:bodyPr/>
          <a:lstStyle/>
          <a:p>
            <a:fld id="{2DEF3A39-9B65-4FB5-9BDE-BCCA66E03210}" type="slidenum">
              <a:rPr lang="en-US" smtClean="0"/>
              <a:t>10</a:t>
            </a:fld>
            <a:endParaRPr lang="en-US"/>
          </a:p>
        </p:txBody>
      </p:sp>
    </p:spTree>
    <p:extLst>
      <p:ext uri="{BB962C8B-B14F-4D97-AF65-F5344CB8AC3E}">
        <p14:creationId xmlns:p14="http://schemas.microsoft.com/office/powerpoint/2010/main" val="3806758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tests were done using</a:t>
            </a:r>
            <a:r>
              <a:rPr lang="en-US" baseline="0" dirty="0" smtClean="0"/>
              <a:t> the standard GCC C++ library, where </a:t>
            </a:r>
            <a:r>
              <a:rPr lang="en-US" baseline="0" dirty="0" err="1" smtClean="0"/>
              <a:t>std</a:t>
            </a:r>
            <a:r>
              <a:rPr lang="en-US" baseline="0" dirty="0" smtClean="0"/>
              <a:t>::set is confirmed to be an </a:t>
            </a:r>
            <a:r>
              <a:rPr lang="en-US" baseline="0" dirty="0" err="1" smtClean="0"/>
              <a:t>Red&amp;Black</a:t>
            </a:r>
            <a:r>
              <a:rPr lang="en-US" baseline="0" dirty="0" smtClean="0"/>
              <a:t> based BST </a:t>
            </a:r>
            <a:r>
              <a:rPr lang="en-US" baseline="0" dirty="0" smtClean="0"/>
              <a:t>while the </a:t>
            </a:r>
            <a:r>
              <a:rPr lang="en-US" baseline="0" dirty="0" err="1" smtClean="0"/>
              <a:t>std</a:t>
            </a:r>
            <a:r>
              <a:rPr lang="en-US" baseline="0" dirty="0" smtClean="0"/>
              <a:t>::</a:t>
            </a:r>
            <a:r>
              <a:rPr lang="en-US" baseline="0" dirty="0" err="1" smtClean="0"/>
              <a:t>priority_queue</a:t>
            </a:r>
            <a:r>
              <a:rPr lang="en-US" baseline="0" dirty="0" smtClean="0"/>
              <a:t> is said to be a dynamic array heap. </a:t>
            </a:r>
          </a:p>
          <a:p>
            <a:r>
              <a:rPr lang="en-US" baseline="0" dirty="0" smtClean="0"/>
              <a:t>The code I wrote to produce these results have been left out as the scope of this presentation is not about code.</a:t>
            </a:r>
          </a:p>
          <a:p>
            <a:r>
              <a:rPr lang="en-US" baseline="0" dirty="0" smtClean="0"/>
              <a:t>The reason I’ve chosen a size against time graph instead of a elements against number of operations graph in this case is simply because it’s easier to observe time complexity(which is mathematically a form of rate).</a:t>
            </a:r>
          </a:p>
          <a:p>
            <a:r>
              <a:rPr lang="en-US" baseline="0" dirty="0" smtClean="0"/>
              <a:t>Number of operations against elements have a somewhat vague implication, in order to give the best possible demonstration a graph like this was plotted.</a:t>
            </a:r>
          </a:p>
          <a:p>
            <a:endParaRPr lang="en-US" dirty="0"/>
          </a:p>
        </p:txBody>
      </p:sp>
      <p:sp>
        <p:nvSpPr>
          <p:cNvPr id="4" name="Slide Number Placeholder 3"/>
          <p:cNvSpPr>
            <a:spLocks noGrp="1"/>
          </p:cNvSpPr>
          <p:nvPr>
            <p:ph type="sldNum" sz="quarter" idx="10"/>
          </p:nvPr>
        </p:nvSpPr>
        <p:spPr/>
        <p:txBody>
          <a:bodyPr/>
          <a:lstStyle/>
          <a:p>
            <a:fld id="{2DEF3A39-9B65-4FB5-9BDE-BCCA66E03210}" type="slidenum">
              <a:rPr lang="en-US" smtClean="0"/>
              <a:t>11</a:t>
            </a:fld>
            <a:endParaRPr lang="en-US"/>
          </a:p>
        </p:txBody>
      </p:sp>
    </p:spTree>
    <p:extLst>
      <p:ext uri="{BB962C8B-B14F-4D97-AF65-F5344CB8AC3E}">
        <p14:creationId xmlns:p14="http://schemas.microsoft.com/office/powerpoint/2010/main" val="1770669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EF3A39-9B65-4FB5-9BDE-BCCA66E03210}" type="slidenum">
              <a:rPr lang="en-US" smtClean="0"/>
              <a:t>12</a:t>
            </a:fld>
            <a:endParaRPr lang="en-US"/>
          </a:p>
        </p:txBody>
      </p:sp>
    </p:spTree>
    <p:extLst>
      <p:ext uri="{BB962C8B-B14F-4D97-AF65-F5344CB8AC3E}">
        <p14:creationId xmlns:p14="http://schemas.microsoft.com/office/powerpoint/2010/main" val="2209713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EF3A39-9B65-4FB5-9BDE-BCCA66E03210}" type="slidenum">
              <a:rPr lang="en-US" smtClean="0"/>
              <a:t>13</a:t>
            </a:fld>
            <a:endParaRPr lang="en-US"/>
          </a:p>
        </p:txBody>
      </p:sp>
    </p:spTree>
    <p:extLst>
      <p:ext uri="{BB962C8B-B14F-4D97-AF65-F5344CB8AC3E}">
        <p14:creationId xmlns:p14="http://schemas.microsoft.com/office/powerpoint/2010/main" val="3097464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EF3A39-9B65-4FB5-9BDE-BCCA66E03210}" type="slidenum">
              <a:rPr lang="en-US" smtClean="0"/>
              <a:t>14</a:t>
            </a:fld>
            <a:endParaRPr lang="en-US"/>
          </a:p>
        </p:txBody>
      </p:sp>
    </p:spTree>
    <p:extLst>
      <p:ext uri="{BB962C8B-B14F-4D97-AF65-F5344CB8AC3E}">
        <p14:creationId xmlns:p14="http://schemas.microsoft.com/office/powerpoint/2010/main" val="2665874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6C0EFD3-5B93-490D-AB1B-BF385B51D0C7}" type="datetimeFigureOut">
              <a:rPr lang="en-US" smtClean="0"/>
              <a:t>12/6/2018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11B2495-2D74-4B1C-9B3B-7F1968FF69F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C0EFD3-5B93-490D-AB1B-BF385B51D0C7}"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B2495-2D74-4B1C-9B3B-7F1968FF69F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C0EFD3-5B93-490D-AB1B-BF385B51D0C7}"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B2495-2D74-4B1C-9B3B-7F1968FF69F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E6C0EFD3-5B93-490D-AB1B-BF385B51D0C7}" type="datetimeFigureOut">
              <a:rPr lang="en-US" smtClean="0"/>
              <a:t>12/6/2018</a:t>
            </a:fld>
            <a:endParaRPr lang="en-US"/>
          </a:p>
        </p:txBody>
      </p:sp>
      <p:sp>
        <p:nvSpPr>
          <p:cNvPr id="9" name="Slide Number Placeholder 8"/>
          <p:cNvSpPr>
            <a:spLocks noGrp="1"/>
          </p:cNvSpPr>
          <p:nvPr>
            <p:ph type="sldNum" sz="quarter" idx="15"/>
          </p:nvPr>
        </p:nvSpPr>
        <p:spPr/>
        <p:txBody>
          <a:bodyPr rtlCol="0"/>
          <a:lstStyle/>
          <a:p>
            <a:fld id="{711B2495-2D74-4B1C-9B3B-7F1968FF69F4}"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6C0EFD3-5B93-490D-AB1B-BF385B51D0C7}" type="datetimeFigureOut">
              <a:rPr lang="en-US" smtClean="0"/>
              <a:t>12/6/2018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11B2495-2D74-4B1C-9B3B-7F1968FF69F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6C0EFD3-5B93-490D-AB1B-BF385B51D0C7}"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B2495-2D74-4B1C-9B3B-7F1968FF69F4}"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6C0EFD3-5B93-490D-AB1B-BF385B51D0C7}" type="datetimeFigureOut">
              <a:rPr lang="en-US" smtClean="0"/>
              <a:t>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1B2495-2D74-4B1C-9B3B-7F1968FF69F4}"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E6C0EFD3-5B93-490D-AB1B-BF385B51D0C7}" type="datetimeFigureOut">
              <a:rPr lang="en-US" smtClean="0"/>
              <a:t>12/6/2018</a:t>
            </a:fld>
            <a:endParaRPr lang="en-US"/>
          </a:p>
        </p:txBody>
      </p:sp>
      <p:sp>
        <p:nvSpPr>
          <p:cNvPr id="7" name="Slide Number Placeholder 6"/>
          <p:cNvSpPr>
            <a:spLocks noGrp="1"/>
          </p:cNvSpPr>
          <p:nvPr>
            <p:ph type="sldNum" sz="quarter" idx="11"/>
          </p:nvPr>
        </p:nvSpPr>
        <p:spPr/>
        <p:txBody>
          <a:bodyPr rtlCol="0"/>
          <a:lstStyle/>
          <a:p>
            <a:fld id="{711B2495-2D74-4B1C-9B3B-7F1968FF69F4}"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C0EFD3-5B93-490D-AB1B-BF385B51D0C7}" type="datetimeFigureOut">
              <a:rPr lang="en-US" smtClean="0"/>
              <a:t>12/6/2018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1B2495-2D74-4B1C-9B3B-7F1968FF69F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6C0EFD3-5B93-490D-AB1B-BF385B51D0C7}" type="datetimeFigureOut">
              <a:rPr lang="en-US" smtClean="0"/>
              <a:t>12/6/2018</a:t>
            </a:fld>
            <a:endParaRPr lang="en-US"/>
          </a:p>
        </p:txBody>
      </p:sp>
      <p:sp>
        <p:nvSpPr>
          <p:cNvPr id="22" name="Slide Number Placeholder 21"/>
          <p:cNvSpPr>
            <a:spLocks noGrp="1"/>
          </p:cNvSpPr>
          <p:nvPr>
            <p:ph type="sldNum" sz="quarter" idx="15"/>
          </p:nvPr>
        </p:nvSpPr>
        <p:spPr/>
        <p:txBody>
          <a:bodyPr rtlCol="0"/>
          <a:lstStyle/>
          <a:p>
            <a:fld id="{711B2495-2D74-4B1C-9B3B-7F1968FF69F4}"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6C0EFD3-5B93-490D-AB1B-BF385B51D0C7}" type="datetimeFigureOut">
              <a:rPr lang="en-US" smtClean="0"/>
              <a:t>12/6/2018</a:t>
            </a:fld>
            <a:endParaRPr lang="en-US"/>
          </a:p>
        </p:txBody>
      </p:sp>
      <p:sp>
        <p:nvSpPr>
          <p:cNvPr id="18" name="Slide Number Placeholder 17"/>
          <p:cNvSpPr>
            <a:spLocks noGrp="1"/>
          </p:cNvSpPr>
          <p:nvPr>
            <p:ph type="sldNum" sz="quarter" idx="11"/>
          </p:nvPr>
        </p:nvSpPr>
        <p:spPr/>
        <p:txBody>
          <a:bodyPr rtlCol="0"/>
          <a:lstStyle/>
          <a:p>
            <a:fld id="{711B2495-2D74-4B1C-9B3B-7F1968FF69F4}"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6C0EFD3-5B93-490D-AB1B-BF385B51D0C7}" type="datetimeFigureOut">
              <a:rPr lang="en-US" smtClean="0"/>
              <a:t>12/6/2018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11B2495-2D74-4B1C-9B3B-7F1968FF69F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52400"/>
            <a:ext cx="6172200" cy="598962"/>
          </a:xfrm>
        </p:spPr>
        <p:txBody>
          <a:bodyPr/>
          <a:lstStyle/>
          <a:p>
            <a:r>
              <a:rPr lang="en-US" dirty="0" smtClean="0"/>
              <a:t>Data Structures </a:t>
            </a:r>
            <a:endParaRPr lang="en-US" dirty="0"/>
          </a:p>
        </p:txBody>
      </p:sp>
      <p:sp>
        <p:nvSpPr>
          <p:cNvPr id="3" name="Subtitle 2"/>
          <p:cNvSpPr>
            <a:spLocks noGrp="1"/>
          </p:cNvSpPr>
          <p:nvPr>
            <p:ph type="subTitle" idx="1"/>
          </p:nvPr>
        </p:nvSpPr>
        <p:spPr>
          <a:xfrm>
            <a:off x="2057400" y="762000"/>
            <a:ext cx="6172200" cy="1371600"/>
          </a:xfrm>
        </p:spPr>
        <p:txBody>
          <a:bodyPr/>
          <a:lstStyle/>
          <a:p>
            <a:r>
              <a:rPr lang="en-US" dirty="0" smtClean="0"/>
              <a:t>K.P.I </a:t>
            </a:r>
            <a:r>
              <a:rPr lang="en-US" dirty="0" err="1" smtClean="0"/>
              <a:t>Shenesh</a:t>
            </a:r>
            <a:r>
              <a:rPr lang="en-US" dirty="0" smtClean="0"/>
              <a:t> </a:t>
            </a:r>
            <a:r>
              <a:rPr lang="en-US" dirty="0" err="1" smtClean="0"/>
              <a:t>Perera</a:t>
            </a:r>
            <a:endParaRPr lang="en-US" dirty="0" smtClean="0"/>
          </a:p>
          <a:p>
            <a:r>
              <a:rPr lang="en-US" dirty="0" smtClean="0"/>
              <a:t>IDM</a:t>
            </a:r>
          </a:p>
          <a:p>
            <a:endParaRPr lang="en-US" dirty="0"/>
          </a:p>
        </p:txBody>
      </p:sp>
    </p:spTree>
    <p:extLst>
      <p:ext uri="{BB962C8B-B14F-4D97-AF65-F5344CB8AC3E}">
        <p14:creationId xmlns:p14="http://schemas.microsoft.com/office/powerpoint/2010/main" val="1732180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81000"/>
            <a:ext cx="8153400" cy="6096000"/>
          </a:xfrm>
        </p:spPr>
        <p:txBody>
          <a:bodyPr/>
          <a:lstStyle/>
          <a:p>
            <a:r>
              <a:rPr lang="en-US" dirty="0" smtClean="0"/>
              <a:t>The main reason why I suggest using heaps over BST is because insertion to a heap in average case is o(1) while for a BST it’s o(log(n)). Specially the Fibonacci heap. So if the situation requires a lot of insertion then a heap is a better choice.</a:t>
            </a:r>
          </a:p>
          <a:p>
            <a:r>
              <a:rPr lang="en-US" dirty="0" smtClean="0"/>
              <a:t>Heaps can be implemented using dynamic arrays or a pointer oriented tree but a BST can only be implemented using a pointer oriented tree.</a:t>
            </a:r>
          </a:p>
          <a:p>
            <a:r>
              <a:rPr lang="en-US" dirty="0" smtClean="0"/>
              <a:t>The creation time complexity for a BST is at worst case o(log(n)) while for a heap it’s o(n) which makes both a BST or a heap a suitable choice if a multiple new BSTs or heaps are created.</a:t>
            </a:r>
          </a:p>
          <a:p>
            <a:r>
              <a:rPr lang="en-US" dirty="0" smtClean="0"/>
              <a:t>Searching for a random value has time complexity o(log(n)) in a BST but for a heap it’s o(n). If data is constantly searched for, then a BST is better.</a:t>
            </a:r>
          </a:p>
          <a:p>
            <a:endParaRPr lang="en-US" dirty="0" smtClean="0"/>
          </a:p>
          <a:p>
            <a:endParaRPr lang="en-US" dirty="0"/>
          </a:p>
        </p:txBody>
      </p:sp>
    </p:spTree>
    <p:extLst>
      <p:ext uri="{BB962C8B-B14F-4D97-AF65-F5344CB8AC3E}">
        <p14:creationId xmlns:p14="http://schemas.microsoft.com/office/powerpoint/2010/main" val="29384315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90600" y="152400"/>
            <a:ext cx="7239000" cy="4629231"/>
          </a:xfrm>
        </p:spPr>
      </p:pic>
      <p:sp>
        <p:nvSpPr>
          <p:cNvPr id="5" name="TextBox 4"/>
          <p:cNvSpPr txBox="1"/>
          <p:nvPr/>
        </p:nvSpPr>
        <p:spPr>
          <a:xfrm>
            <a:off x="214423" y="5257800"/>
            <a:ext cx="8305800" cy="1200329"/>
          </a:xfrm>
          <a:prstGeom prst="rect">
            <a:avLst/>
          </a:prstGeom>
          <a:noFill/>
        </p:spPr>
        <p:txBody>
          <a:bodyPr wrap="square" rtlCol="0">
            <a:spAutoFit/>
          </a:bodyPr>
          <a:lstStyle/>
          <a:p>
            <a:r>
              <a:rPr lang="en-US" dirty="0" smtClean="0"/>
              <a:t>The above graph has been plotted by populating </a:t>
            </a:r>
            <a:r>
              <a:rPr lang="en-US" dirty="0" err="1" smtClean="0"/>
              <a:t>std</a:t>
            </a:r>
            <a:r>
              <a:rPr lang="en-US" dirty="0" smtClean="0"/>
              <a:t>::set(2</a:t>
            </a:r>
            <a:r>
              <a:rPr lang="en-US" baseline="30000" dirty="0" smtClean="0"/>
              <a:t>nd</a:t>
            </a:r>
            <a:r>
              <a:rPr lang="en-US" dirty="0" smtClean="0"/>
              <a:t> graph) and a </a:t>
            </a:r>
            <a:r>
              <a:rPr lang="en-US" dirty="0" err="1" smtClean="0"/>
              <a:t>std</a:t>
            </a:r>
            <a:r>
              <a:rPr lang="en-US" dirty="0" smtClean="0"/>
              <a:t>::</a:t>
            </a:r>
            <a:r>
              <a:rPr lang="en-US" dirty="0" err="1" smtClean="0"/>
              <a:t>priority_queue</a:t>
            </a:r>
            <a:r>
              <a:rPr lang="en-US" dirty="0" smtClean="0"/>
              <a:t>(1</a:t>
            </a:r>
            <a:r>
              <a:rPr lang="en-US" baseline="30000" dirty="0" smtClean="0"/>
              <a:t>st</a:t>
            </a:r>
            <a:r>
              <a:rPr lang="en-US" dirty="0" smtClean="0"/>
              <a:t> graph) </a:t>
            </a:r>
            <a:r>
              <a:rPr lang="en-US" dirty="0" err="1" smtClean="0"/>
              <a:t>fromC</a:t>
            </a:r>
            <a:r>
              <a:rPr lang="en-US" dirty="0" smtClean="0"/>
              <a:t>++ to validate the time complexity of insertion, and as you see for a heap its o(1)/constant and for a BST it’s o(log(n))/logarithmic.</a:t>
            </a:r>
            <a:endParaRPr lang="en-US" dirty="0"/>
          </a:p>
        </p:txBody>
      </p:sp>
      <p:sp>
        <p:nvSpPr>
          <p:cNvPr id="6" name="TextBox 5"/>
          <p:cNvSpPr txBox="1"/>
          <p:nvPr/>
        </p:nvSpPr>
        <p:spPr>
          <a:xfrm>
            <a:off x="2590800" y="4819058"/>
            <a:ext cx="4378122" cy="369332"/>
          </a:xfrm>
          <a:prstGeom prst="rect">
            <a:avLst/>
          </a:prstGeom>
          <a:noFill/>
        </p:spPr>
        <p:txBody>
          <a:bodyPr wrap="none" rtlCol="0">
            <a:spAutoFit/>
          </a:bodyPr>
          <a:lstStyle/>
          <a:p>
            <a:r>
              <a:rPr lang="en-US" dirty="0" smtClean="0"/>
              <a:t>Figure 1.1, </a:t>
            </a:r>
            <a:r>
              <a:rPr lang="en-US" dirty="0" err="1" smtClean="0"/>
              <a:t>Shenesh</a:t>
            </a:r>
            <a:r>
              <a:rPr lang="en-US" dirty="0" smtClean="0"/>
              <a:t> </a:t>
            </a:r>
            <a:r>
              <a:rPr lang="en-US" dirty="0" err="1" smtClean="0"/>
              <a:t>Perera</a:t>
            </a:r>
            <a:r>
              <a:rPr lang="en-US" dirty="0" smtClean="0"/>
              <a:t>, 28/11/2018</a:t>
            </a:r>
            <a:endParaRPr lang="en-US" dirty="0"/>
          </a:p>
        </p:txBody>
      </p:sp>
    </p:spTree>
    <p:extLst>
      <p:ext uri="{BB962C8B-B14F-4D97-AF65-F5344CB8AC3E}">
        <p14:creationId xmlns:p14="http://schemas.microsoft.com/office/powerpoint/2010/main" val="87047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731838"/>
          </a:xfrm>
        </p:spPr>
        <p:txBody>
          <a:bodyPr/>
          <a:lstStyle/>
          <a:p>
            <a:pPr algn="ctr"/>
            <a:r>
              <a:rPr lang="en-US" dirty="0" smtClean="0"/>
              <a:t>BST </a:t>
            </a:r>
            <a:r>
              <a:rPr lang="en-US" dirty="0" err="1" smtClean="0"/>
              <a:t>vs</a:t>
            </a:r>
            <a:r>
              <a:rPr lang="en-US" dirty="0" smtClean="0"/>
              <a:t> Red-black tree</a:t>
            </a:r>
            <a:endParaRPr lang="en-US" dirty="0"/>
          </a:p>
        </p:txBody>
      </p:sp>
      <p:sp>
        <p:nvSpPr>
          <p:cNvPr id="3" name="Content Placeholder 2"/>
          <p:cNvSpPr>
            <a:spLocks noGrp="1"/>
          </p:cNvSpPr>
          <p:nvPr>
            <p:ph sz="quarter" idx="1"/>
          </p:nvPr>
        </p:nvSpPr>
        <p:spPr>
          <a:xfrm>
            <a:off x="90054" y="4698273"/>
            <a:ext cx="8686800" cy="2158539"/>
          </a:xfrm>
        </p:spPr>
        <p:txBody>
          <a:bodyPr/>
          <a:lstStyle/>
          <a:p>
            <a:r>
              <a:rPr lang="en-US" dirty="0" smtClean="0"/>
              <a:t>A red-black tree is a self balancing tree unlike binary-search, so the time taken to perform searches and insert are much lower in RBT than a BST.</a:t>
            </a:r>
            <a:endParaRPr lang="en-US" dirty="0"/>
          </a:p>
        </p:txBody>
      </p:sp>
      <p:pic>
        <p:nvPicPr>
          <p:cNvPr id="1026" name="Picture 2" descr="C:\Users\PC\Desktop\68676.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1143000"/>
            <a:ext cx="5818908" cy="34040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493520" y="4147066"/>
            <a:ext cx="5633273" cy="369332"/>
          </a:xfrm>
          <a:prstGeom prst="rect">
            <a:avLst/>
          </a:prstGeom>
          <a:noFill/>
        </p:spPr>
        <p:txBody>
          <a:bodyPr wrap="none" rtlCol="0">
            <a:spAutoFit/>
          </a:bodyPr>
          <a:lstStyle/>
          <a:p>
            <a:r>
              <a:rPr lang="en-US" dirty="0" smtClean="0"/>
              <a:t>Figure 1.2, medium.com, </a:t>
            </a:r>
            <a:r>
              <a:rPr lang="en-US" dirty="0" err="1" smtClean="0"/>
              <a:t>Vaidehi</a:t>
            </a:r>
            <a:r>
              <a:rPr lang="en-US" dirty="0" smtClean="0"/>
              <a:t> Joshi, 2/13/2017  </a:t>
            </a:r>
            <a:endParaRPr lang="en-US" dirty="0"/>
          </a:p>
        </p:txBody>
      </p:sp>
    </p:spTree>
    <p:extLst>
      <p:ext uri="{BB962C8B-B14F-4D97-AF65-F5344CB8AC3E}">
        <p14:creationId xmlns:p14="http://schemas.microsoft.com/office/powerpoint/2010/main" val="1604117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533400"/>
            <a:ext cx="8382000" cy="5940552"/>
          </a:xfrm>
        </p:spPr>
        <p:txBody>
          <a:bodyPr/>
          <a:lstStyle/>
          <a:p>
            <a:r>
              <a:rPr lang="en-US" dirty="0" smtClean="0"/>
              <a:t>An RBT is not an entirely different data structure, it retains the same concepts and contains the properties of a BST but due to it’s self-balancing feature, an RBT tends to have time complexity that is logarithmic while BSTs with their long branches tend to have a linear time complexity.</a:t>
            </a:r>
          </a:p>
          <a:p>
            <a:r>
              <a:rPr lang="en-US" dirty="0" smtClean="0"/>
              <a:t>As such a RBT can be said to be generally faster but this boost in speed can only be noticeable with large number of nodes.</a:t>
            </a:r>
          </a:p>
          <a:p>
            <a:r>
              <a:rPr lang="en-US" dirty="0" smtClean="0"/>
              <a:t>All functions search, insert etc. are noticeably but not significantly faster for few nodes.</a:t>
            </a:r>
          </a:p>
          <a:p>
            <a:r>
              <a:rPr lang="en-US" dirty="0" smtClean="0"/>
              <a:t>Be it worst or best case time complexity, an RBT is logarithmic- o(log(n)) while a BST will be logarithmic in the worst case and constant in best case.</a:t>
            </a:r>
            <a:endParaRPr lang="en-US" dirty="0"/>
          </a:p>
        </p:txBody>
      </p:sp>
    </p:spTree>
    <p:extLst>
      <p:ext uri="{BB962C8B-B14F-4D97-AF65-F5344CB8AC3E}">
        <p14:creationId xmlns:p14="http://schemas.microsoft.com/office/powerpoint/2010/main" val="1920886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1143000"/>
          </a:xfrm>
        </p:spPr>
        <p:txBody>
          <a:bodyPr/>
          <a:lstStyle/>
          <a:p>
            <a:pPr algn="ctr"/>
            <a:r>
              <a:rPr lang="en-US" dirty="0" smtClean="0"/>
              <a:t>BST </a:t>
            </a:r>
            <a:r>
              <a:rPr lang="en-US" dirty="0" err="1" smtClean="0"/>
              <a:t>vs</a:t>
            </a:r>
            <a:r>
              <a:rPr lang="en-US" dirty="0" smtClean="0"/>
              <a:t> Linked List</a:t>
            </a:r>
            <a:endParaRPr lang="en-US" dirty="0"/>
          </a:p>
        </p:txBody>
      </p:sp>
      <p:sp>
        <p:nvSpPr>
          <p:cNvPr id="3" name="Content Placeholder 2"/>
          <p:cNvSpPr>
            <a:spLocks noGrp="1"/>
          </p:cNvSpPr>
          <p:nvPr>
            <p:ph sz="quarter" idx="1"/>
          </p:nvPr>
        </p:nvSpPr>
        <p:spPr>
          <a:xfrm>
            <a:off x="228600" y="1371600"/>
            <a:ext cx="8458200" cy="5102352"/>
          </a:xfrm>
        </p:spPr>
        <p:txBody>
          <a:bodyPr/>
          <a:lstStyle/>
          <a:p>
            <a:r>
              <a:rPr lang="en-US" dirty="0" smtClean="0"/>
              <a:t>A linked list has all it’s items linked together one after another, so the higher number of items the longer the access path.</a:t>
            </a:r>
          </a:p>
          <a:p>
            <a:r>
              <a:rPr lang="en-US" dirty="0" smtClean="0"/>
              <a:t>However given that the BST is balanced, the access path could be considerably lesser than when a linked list is concerned.</a:t>
            </a:r>
            <a:endParaRPr lang="en-US" dirty="0"/>
          </a:p>
        </p:txBody>
      </p:sp>
      <p:pic>
        <p:nvPicPr>
          <p:cNvPr id="3074" name="Picture 2" descr="C:\Users\PC\Desktop\546.jpeg"/>
          <p:cNvPicPr>
            <a:picLocks noChangeAspect="1" noChangeArrowheads="1"/>
          </p:cNvPicPr>
          <p:nvPr/>
        </p:nvPicPr>
        <p:blipFill rotWithShape="1">
          <a:blip r:embed="rId3">
            <a:extLst>
              <a:ext uri="{28A0092B-C50C-407E-A947-70E740481C1C}">
                <a14:useLocalDpi xmlns:a14="http://schemas.microsoft.com/office/drawing/2010/main" val="0"/>
              </a:ext>
            </a:extLst>
          </a:blip>
          <a:srcRect l="9475" t="27341" r="9929" b="28704"/>
          <a:stretch/>
        </p:blipFill>
        <p:spPr bwMode="auto">
          <a:xfrm>
            <a:off x="609600" y="3857625"/>
            <a:ext cx="7886700" cy="24193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991992" y="6276975"/>
            <a:ext cx="5121915" cy="369332"/>
          </a:xfrm>
          <a:prstGeom prst="rect">
            <a:avLst/>
          </a:prstGeom>
          <a:noFill/>
        </p:spPr>
        <p:txBody>
          <a:bodyPr wrap="none" rtlCol="0">
            <a:spAutoFit/>
          </a:bodyPr>
          <a:lstStyle/>
          <a:p>
            <a:r>
              <a:rPr lang="en-US" dirty="0" smtClean="0"/>
              <a:t>Figure 1.3, dbader.org, Dan Bader, 03/08/2018</a:t>
            </a:r>
            <a:endParaRPr lang="en-US" dirty="0"/>
          </a:p>
        </p:txBody>
      </p:sp>
    </p:spTree>
    <p:extLst>
      <p:ext uri="{BB962C8B-B14F-4D97-AF65-F5344CB8AC3E}">
        <p14:creationId xmlns:p14="http://schemas.microsoft.com/office/powerpoint/2010/main" val="2221415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838200"/>
            <a:ext cx="7772400" cy="4953000"/>
          </a:xfrm>
        </p:spPr>
        <p:txBody>
          <a:bodyPr/>
          <a:lstStyle/>
          <a:p>
            <a:r>
              <a:rPr lang="en-US" dirty="0" smtClean="0"/>
              <a:t>A linked list is a fundamental type of data structure, so usually it is used to implement other data structures even a BST, so why compare these 2?</a:t>
            </a:r>
          </a:p>
          <a:p>
            <a:r>
              <a:rPr lang="en-US" dirty="0" smtClean="0"/>
              <a:t>Simply, because implementing a BST using a linked list is inefficient despite the type of linked list involved.</a:t>
            </a:r>
          </a:p>
          <a:p>
            <a:r>
              <a:rPr lang="en-US" dirty="0" smtClean="0"/>
              <a:t>True, a linked list is pointer-based but a BST is a pointer-based tree, as such the time complexity gradually tends to y axis in a graph of operations against elements.</a:t>
            </a:r>
            <a:endParaRPr lang="en-US" dirty="0"/>
          </a:p>
        </p:txBody>
      </p:sp>
    </p:spTree>
    <p:extLst>
      <p:ext uri="{BB962C8B-B14F-4D97-AF65-F5344CB8AC3E}">
        <p14:creationId xmlns:p14="http://schemas.microsoft.com/office/powerpoint/2010/main" val="3795291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1143000"/>
          </a:xfrm>
        </p:spPr>
        <p:txBody>
          <a:bodyPr/>
          <a:lstStyle/>
          <a:p>
            <a:pPr algn="ctr"/>
            <a:r>
              <a:rPr lang="en-US" dirty="0" smtClean="0"/>
              <a:t>BST </a:t>
            </a:r>
            <a:r>
              <a:rPr lang="en-US" dirty="0" err="1" smtClean="0"/>
              <a:t>vs</a:t>
            </a:r>
            <a:r>
              <a:rPr lang="en-US" dirty="0" smtClean="0"/>
              <a:t> </a:t>
            </a:r>
            <a:r>
              <a:rPr lang="en-US" dirty="0" smtClean="0"/>
              <a:t>Graphs</a:t>
            </a:r>
            <a:endParaRPr lang="en-US" dirty="0"/>
          </a:p>
        </p:txBody>
      </p:sp>
      <p:sp>
        <p:nvSpPr>
          <p:cNvPr id="3" name="Content Placeholder 2"/>
          <p:cNvSpPr>
            <a:spLocks noGrp="1"/>
          </p:cNvSpPr>
          <p:nvPr>
            <p:ph sz="quarter" idx="1"/>
          </p:nvPr>
        </p:nvSpPr>
        <p:spPr>
          <a:xfrm>
            <a:off x="152400" y="1600200"/>
            <a:ext cx="8534400" cy="4873752"/>
          </a:xfrm>
        </p:spPr>
        <p:txBody>
          <a:bodyPr/>
          <a:lstStyle/>
          <a:p>
            <a:r>
              <a:rPr lang="en-US" dirty="0" smtClean="0"/>
              <a:t>Trees in general are a more restricted version of a graph, this theory applies to BSTs as well.</a:t>
            </a:r>
            <a:endParaRPr lang="en-US" dirty="0"/>
          </a:p>
          <a:p>
            <a:r>
              <a:rPr lang="en-US" dirty="0" smtClean="0"/>
              <a:t>A BST and all trees are categorized as </a:t>
            </a:r>
            <a:r>
              <a:rPr lang="en-US" dirty="0"/>
              <a:t>Directed Acyclic </a:t>
            </a:r>
            <a:r>
              <a:rPr lang="en-US" dirty="0" smtClean="0"/>
              <a:t>Graphs, or DAGs for short.</a:t>
            </a:r>
          </a:p>
          <a:p>
            <a:r>
              <a:rPr lang="en-US" dirty="0" smtClean="0"/>
              <a:t>A common misconception is that new programmers that have learnt about graphs, tend to think that BSTs do not have a direction restriction, which is false. BSTs do have a direction, but not in the way that A goes to B, but that A is a parent of B or B is a child of A, a direct relationship is established.</a:t>
            </a:r>
          </a:p>
          <a:p>
            <a:r>
              <a:rPr lang="en-US" dirty="0" smtClean="0"/>
              <a:t>Due to this false misconception, new programmers tend to avoid BSTs.</a:t>
            </a:r>
          </a:p>
        </p:txBody>
      </p:sp>
    </p:spTree>
    <p:extLst>
      <p:ext uri="{BB962C8B-B14F-4D97-AF65-F5344CB8AC3E}">
        <p14:creationId xmlns:p14="http://schemas.microsoft.com/office/powerpoint/2010/main" val="2992267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838200"/>
            <a:ext cx="8382000" cy="5562600"/>
          </a:xfrm>
        </p:spPr>
        <p:txBody>
          <a:bodyPr/>
          <a:lstStyle/>
          <a:p>
            <a:r>
              <a:rPr lang="en-US" dirty="0" smtClean="0"/>
              <a:t>BSTs are considerably less complex than a graph, as a BST does not have loops, circuits etc.</a:t>
            </a:r>
          </a:p>
          <a:p>
            <a:r>
              <a:rPr lang="en-US" dirty="0" smtClean="0"/>
              <a:t>BSTs fall under hierarchical model, while a graph falls under the network model.</a:t>
            </a:r>
          </a:p>
          <a:p>
            <a:r>
              <a:rPr lang="en-US" dirty="0" smtClean="0"/>
              <a:t>Graphs do not contain the concept of a “root”, they also do not have a parent-child relationship with each element.</a:t>
            </a:r>
          </a:p>
          <a:p>
            <a:r>
              <a:rPr lang="en-US" dirty="0" smtClean="0"/>
              <a:t>While graphs have no restrictions in terms of connecting with edges, BSTs do as have been pointed earlier.</a:t>
            </a:r>
          </a:p>
          <a:p>
            <a:r>
              <a:rPr lang="en-US" dirty="0" smtClean="0"/>
              <a:t>Graphs are categorized as directed and undirected, and employ a concept of “edges” and “vertices”</a:t>
            </a:r>
            <a:endParaRPr lang="en-US" dirty="0"/>
          </a:p>
        </p:txBody>
      </p:sp>
    </p:spTree>
    <p:extLst>
      <p:ext uri="{BB962C8B-B14F-4D97-AF65-F5344CB8AC3E}">
        <p14:creationId xmlns:p14="http://schemas.microsoft.com/office/powerpoint/2010/main" val="4185850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0"/>
            <a:ext cx="8077200" cy="4267200"/>
          </a:xfrm>
        </p:spPr>
        <p:txBody>
          <a:bodyPr/>
          <a:lstStyle/>
          <a:p>
            <a:r>
              <a:rPr lang="en-US" dirty="0" smtClean="0"/>
              <a:t>Graphs are usually implemented using multi-dimensional arrays, which is called an adjacency matrix or adjacency list if implemented using a linked list.</a:t>
            </a:r>
          </a:p>
          <a:p>
            <a:r>
              <a:rPr lang="en-US" dirty="0" smtClean="0"/>
              <a:t>Implementing a graph must be carefully thought, due to the complexity of the data structure, for a new programmer it is much recommended to go for a BST instead.</a:t>
            </a:r>
            <a:endParaRPr lang="en-US" dirty="0"/>
          </a:p>
        </p:txBody>
      </p:sp>
      <p:pic>
        <p:nvPicPr>
          <p:cNvPr id="1026" name="Picture 2" descr="C:\Users\PC\Desktop\tvuA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04800"/>
            <a:ext cx="6286500" cy="15716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98061" y="1691759"/>
            <a:ext cx="6255239" cy="369332"/>
          </a:xfrm>
          <a:prstGeom prst="rect">
            <a:avLst/>
          </a:prstGeom>
          <a:noFill/>
        </p:spPr>
        <p:txBody>
          <a:bodyPr wrap="none" rtlCol="0">
            <a:spAutoFit/>
          </a:bodyPr>
          <a:lstStyle/>
          <a:p>
            <a:r>
              <a:rPr lang="en-US" dirty="0" smtClean="0"/>
              <a:t>Figure 1.4, stackexchange.com, </a:t>
            </a:r>
            <a:r>
              <a:rPr lang="en-US" dirty="0" err="1" smtClean="0"/>
              <a:t>coding_ninza</a:t>
            </a:r>
            <a:r>
              <a:rPr lang="en-US" dirty="0" smtClean="0"/>
              <a:t>, 15/06/2018</a:t>
            </a:r>
            <a:endParaRPr lang="en-US" dirty="0"/>
          </a:p>
        </p:txBody>
      </p:sp>
    </p:spTree>
    <p:extLst>
      <p:ext uri="{BB962C8B-B14F-4D97-AF65-F5344CB8AC3E}">
        <p14:creationId xmlns:p14="http://schemas.microsoft.com/office/powerpoint/2010/main" val="1963966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543800" cy="914400"/>
          </a:xfrm>
        </p:spPr>
        <p:txBody>
          <a:bodyPr/>
          <a:lstStyle/>
          <a:p>
            <a:r>
              <a:rPr lang="en-US" dirty="0" smtClean="0"/>
              <a:t>Contents</a:t>
            </a:r>
            <a:endParaRPr lang="en-US" dirty="0"/>
          </a:p>
        </p:txBody>
      </p:sp>
      <p:sp>
        <p:nvSpPr>
          <p:cNvPr id="3" name="Content Placeholder 2"/>
          <p:cNvSpPr>
            <a:spLocks noGrp="1"/>
          </p:cNvSpPr>
          <p:nvPr>
            <p:ph sz="quarter" idx="1"/>
          </p:nvPr>
        </p:nvSpPr>
        <p:spPr>
          <a:xfrm>
            <a:off x="533400" y="1066800"/>
            <a:ext cx="8077200" cy="4800600"/>
          </a:xfrm>
        </p:spPr>
        <p:txBody>
          <a:bodyPr>
            <a:normAutofit/>
          </a:bodyPr>
          <a:lstStyle/>
          <a:p>
            <a:pPr marL="457200" indent="-457200">
              <a:buFont typeface="+mj-lt"/>
              <a:buAutoNum type="arabicPeriod"/>
            </a:pPr>
            <a:r>
              <a:rPr lang="en-US" dirty="0" smtClean="0"/>
              <a:t>Justification</a:t>
            </a:r>
          </a:p>
          <a:p>
            <a:pPr marL="457200" indent="-457200">
              <a:buFont typeface="+mj-lt"/>
              <a:buAutoNum type="arabicPeriod"/>
            </a:pPr>
            <a:r>
              <a:rPr lang="en-US" dirty="0" smtClean="0"/>
              <a:t>Big(O) graph of Elements against Operations</a:t>
            </a:r>
            <a:endParaRPr lang="en-US" dirty="0" smtClean="0"/>
          </a:p>
          <a:p>
            <a:pPr marL="457200" indent="-457200">
              <a:buFont typeface="+mj-lt"/>
              <a:buAutoNum type="arabicPeriod"/>
            </a:pPr>
            <a:r>
              <a:rPr lang="en-US" dirty="0" smtClean="0"/>
              <a:t>BST vs. Hash Tables</a:t>
            </a:r>
          </a:p>
          <a:p>
            <a:pPr marL="457200" indent="-457200">
              <a:buFont typeface="+mj-lt"/>
              <a:buAutoNum type="arabicPeriod"/>
            </a:pPr>
            <a:r>
              <a:rPr lang="en-US" dirty="0" smtClean="0"/>
              <a:t>BST vs. Heaps</a:t>
            </a:r>
          </a:p>
          <a:p>
            <a:pPr marL="457200" indent="-457200">
              <a:buFont typeface="+mj-lt"/>
              <a:buAutoNum type="arabicPeriod"/>
            </a:pPr>
            <a:r>
              <a:rPr lang="en-US" dirty="0" smtClean="0"/>
              <a:t>BST vs. RBTs</a:t>
            </a:r>
          </a:p>
          <a:p>
            <a:pPr marL="457200" indent="-457200">
              <a:buFont typeface="+mj-lt"/>
              <a:buAutoNum type="arabicPeriod"/>
            </a:pPr>
            <a:r>
              <a:rPr lang="en-US" dirty="0" smtClean="0"/>
              <a:t>BST vs. Linked Lists</a:t>
            </a:r>
          </a:p>
          <a:p>
            <a:pPr marL="457200" indent="-457200">
              <a:buFont typeface="+mj-lt"/>
              <a:buAutoNum type="arabicPeriod"/>
            </a:pPr>
            <a:r>
              <a:rPr lang="en-US" dirty="0" smtClean="0"/>
              <a:t>BST vs. Graphs</a:t>
            </a:r>
          </a:p>
          <a:p>
            <a:pPr marL="457200" indent="-457200">
              <a:buFont typeface="+mj-lt"/>
              <a:buAutoNum type="arabicPeriod"/>
            </a:pPr>
            <a:endParaRPr lang="en-US" dirty="0"/>
          </a:p>
          <a:p>
            <a:pPr marL="0" indent="0">
              <a:buNone/>
            </a:pPr>
            <a:r>
              <a:rPr lang="en-US" dirty="0" smtClean="0"/>
              <a:t>Comparisons of performance and how efficient a data structure is will be made with the help of the Big O algorithm.</a:t>
            </a:r>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3255584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8077200" cy="4873752"/>
          </a:xfrm>
        </p:spPr>
        <p:txBody>
          <a:bodyPr/>
          <a:lstStyle/>
          <a:p>
            <a:r>
              <a:rPr lang="en-US" dirty="0" smtClean="0"/>
              <a:t>This presentation will compare the binary search tree data structure against </a:t>
            </a:r>
            <a:r>
              <a:rPr lang="en-US" b="1" dirty="0" smtClean="0"/>
              <a:t>comparable </a:t>
            </a:r>
            <a:r>
              <a:rPr lang="en-US" dirty="0" smtClean="0"/>
              <a:t>data structures.</a:t>
            </a:r>
          </a:p>
          <a:p>
            <a:r>
              <a:rPr lang="en-US" dirty="0" smtClean="0"/>
              <a:t>As such a BST will not be compared with a data structure like a stack, because these 2 data structures were introduced to solve different problems, therefore have different use cases and ultimately are not comparable on a sensible basis.</a:t>
            </a:r>
          </a:p>
          <a:p>
            <a:r>
              <a:rPr lang="en-US" dirty="0" smtClean="0"/>
              <a:t>All the comparisons in this presentation are industrially active and are vastly in use, which make them perfect candidates to be introduced to, you, new programmers.</a:t>
            </a:r>
          </a:p>
          <a:p>
            <a:endParaRPr lang="en-US" dirty="0" smtClean="0"/>
          </a:p>
        </p:txBody>
      </p:sp>
      <p:sp>
        <p:nvSpPr>
          <p:cNvPr id="4" name="Title 1"/>
          <p:cNvSpPr>
            <a:spLocks noGrp="1"/>
          </p:cNvSpPr>
          <p:nvPr>
            <p:ph type="title"/>
          </p:nvPr>
        </p:nvSpPr>
        <p:spPr>
          <a:xfrm>
            <a:off x="381000" y="381000"/>
            <a:ext cx="7543800" cy="914400"/>
          </a:xfrm>
        </p:spPr>
        <p:txBody>
          <a:bodyPr/>
          <a:lstStyle/>
          <a:p>
            <a:r>
              <a:rPr lang="en-US" dirty="0" smtClean="0"/>
              <a:t>Justification</a:t>
            </a:r>
            <a:endParaRPr lang="en-US" dirty="0"/>
          </a:p>
        </p:txBody>
      </p:sp>
    </p:spTree>
    <p:extLst>
      <p:ext uri="{BB962C8B-B14F-4D97-AF65-F5344CB8AC3E}">
        <p14:creationId xmlns:p14="http://schemas.microsoft.com/office/powerpoint/2010/main" val="821341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5257800"/>
            <a:ext cx="7467600" cy="1216152"/>
          </a:xfrm>
        </p:spPr>
        <p:txBody>
          <a:bodyPr/>
          <a:lstStyle/>
          <a:p>
            <a:r>
              <a:rPr lang="en-US" dirty="0" smtClean="0"/>
              <a:t>Although not mentioned in the above graph, O(1) falls under “amazing” category, making constant time complexity the best.</a:t>
            </a:r>
            <a:endParaRPr lang="en-US" dirty="0"/>
          </a:p>
        </p:txBody>
      </p:sp>
      <p:pic>
        <p:nvPicPr>
          <p:cNvPr id="2050" name="Picture 2" descr="C:\Users\PC\Desktop\6969.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8600"/>
            <a:ext cx="7759700" cy="51558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600200" y="685800"/>
            <a:ext cx="4620492" cy="307777"/>
          </a:xfrm>
          <a:prstGeom prst="rect">
            <a:avLst/>
          </a:prstGeom>
          <a:noFill/>
        </p:spPr>
        <p:txBody>
          <a:bodyPr wrap="square" rtlCol="0">
            <a:spAutoFit/>
          </a:bodyPr>
          <a:lstStyle/>
          <a:p>
            <a:r>
              <a:rPr lang="en-US" sz="1400" dirty="0" smtClean="0"/>
              <a:t>Figure 0.1</a:t>
            </a:r>
            <a:r>
              <a:rPr lang="en-US" sz="1400" dirty="0"/>
              <a:t>, medium.com, </a:t>
            </a:r>
            <a:r>
              <a:rPr lang="en-US" sz="1400" dirty="0" err="1"/>
              <a:t>Aleks</a:t>
            </a:r>
            <a:r>
              <a:rPr lang="en-US" sz="1400" dirty="0"/>
              <a:t> </a:t>
            </a:r>
            <a:r>
              <a:rPr lang="en-US" sz="1400" dirty="0" err="1" smtClean="0"/>
              <a:t>Shineleva</a:t>
            </a:r>
            <a:r>
              <a:rPr lang="en-US" sz="1400" dirty="0" smtClean="0"/>
              <a:t>, 07/05/2016  </a:t>
            </a:r>
            <a:endParaRPr lang="en-US" sz="1400" dirty="0"/>
          </a:p>
        </p:txBody>
      </p:sp>
    </p:spTree>
    <p:extLst>
      <p:ext uri="{BB962C8B-B14F-4D97-AF65-F5344CB8AC3E}">
        <p14:creationId xmlns:p14="http://schemas.microsoft.com/office/powerpoint/2010/main" val="114712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5" y="381000"/>
            <a:ext cx="9144000" cy="1143000"/>
          </a:xfrm>
        </p:spPr>
        <p:txBody>
          <a:bodyPr/>
          <a:lstStyle/>
          <a:p>
            <a:pPr algn="ctr"/>
            <a:r>
              <a:rPr lang="en-US" dirty="0" smtClean="0"/>
              <a:t>Binary Search Trees</a:t>
            </a:r>
            <a:endParaRPr lang="en-US" dirty="0"/>
          </a:p>
        </p:txBody>
      </p:sp>
      <p:sp>
        <p:nvSpPr>
          <p:cNvPr id="3" name="Content Placeholder 2"/>
          <p:cNvSpPr>
            <a:spLocks noGrp="1"/>
          </p:cNvSpPr>
          <p:nvPr>
            <p:ph sz="quarter" idx="1"/>
          </p:nvPr>
        </p:nvSpPr>
        <p:spPr>
          <a:xfrm>
            <a:off x="304800" y="1752600"/>
            <a:ext cx="8534400" cy="4144963"/>
          </a:xfrm>
        </p:spPr>
        <p:txBody>
          <a:bodyPr>
            <a:normAutofit lnSpcReduction="10000"/>
          </a:bodyPr>
          <a:lstStyle/>
          <a:p>
            <a:r>
              <a:rPr lang="en-US" sz="1800" dirty="0" smtClean="0"/>
              <a:t>A BST is a node-oriented tree type data structure that has a particular set of rules that binds to the tree, as such there are certain naming conventions;</a:t>
            </a:r>
          </a:p>
          <a:p>
            <a:pPr>
              <a:buAutoNum type="arabicPeriod"/>
            </a:pPr>
            <a:r>
              <a:rPr lang="en-US" sz="1800" dirty="0" smtClean="0"/>
              <a:t>The first node in the BST is called a “root”</a:t>
            </a:r>
          </a:p>
          <a:p>
            <a:pPr>
              <a:buAutoNum type="arabicPeriod"/>
            </a:pPr>
            <a:r>
              <a:rPr lang="en-US" sz="1800" dirty="0" smtClean="0"/>
              <a:t>A series of nodes is called a branch, the last node of a branch is called a leaf.</a:t>
            </a:r>
          </a:p>
          <a:p>
            <a:pPr>
              <a:buAutoNum type="arabicPeriod"/>
            </a:pPr>
            <a:r>
              <a:rPr lang="en-US" sz="1800" dirty="0" smtClean="0"/>
              <a:t>The node which attaches a node is called it’s a parent while the attached node is called a child.</a:t>
            </a:r>
          </a:p>
          <a:p>
            <a:r>
              <a:rPr lang="en-US" sz="1800" dirty="0" smtClean="0"/>
              <a:t>With the 3 major rules that builds a BST;</a:t>
            </a:r>
          </a:p>
          <a:p>
            <a:pPr>
              <a:buAutoNum type="arabicPeriod"/>
            </a:pPr>
            <a:r>
              <a:rPr lang="en-US" sz="1800" dirty="0" smtClean="0"/>
              <a:t>The value in the left node must always be lesser than the value of the key node.</a:t>
            </a:r>
          </a:p>
          <a:p>
            <a:pPr>
              <a:buAutoNum type="arabicPeriod"/>
            </a:pPr>
            <a:r>
              <a:rPr lang="en-US" sz="1800" dirty="0" smtClean="0"/>
              <a:t>The value in the right node must always be greater than the value of the key node.</a:t>
            </a:r>
          </a:p>
          <a:p>
            <a:pPr>
              <a:buAutoNum type="arabicPeriod"/>
            </a:pPr>
            <a:r>
              <a:rPr lang="en-US" sz="1800" dirty="0" smtClean="0"/>
              <a:t>The branches following a particular node must also obey the above rules.</a:t>
            </a:r>
          </a:p>
        </p:txBody>
      </p:sp>
    </p:spTree>
    <p:extLst>
      <p:ext uri="{BB962C8B-B14F-4D97-AF65-F5344CB8AC3E}">
        <p14:creationId xmlns:p14="http://schemas.microsoft.com/office/powerpoint/2010/main" val="4065148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2050" name="Picture 2" descr="C:\Users\PC\Desktop\435.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927" y="552796"/>
            <a:ext cx="7620000" cy="5372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43000" y="5905500"/>
            <a:ext cx="5697394" cy="369332"/>
          </a:xfrm>
          <a:prstGeom prst="rect">
            <a:avLst/>
          </a:prstGeom>
          <a:noFill/>
        </p:spPr>
        <p:txBody>
          <a:bodyPr wrap="none" rtlCol="0">
            <a:spAutoFit/>
          </a:bodyPr>
          <a:lstStyle/>
          <a:p>
            <a:r>
              <a:rPr lang="en-US" dirty="0" smtClean="0"/>
              <a:t>Figure 1.0, medium.com, </a:t>
            </a:r>
            <a:r>
              <a:rPr lang="en-US" dirty="0" err="1" smtClean="0"/>
              <a:t>Vaidehi</a:t>
            </a:r>
            <a:r>
              <a:rPr lang="en-US" dirty="0" smtClean="0"/>
              <a:t> Joshi, 2/13/2017   </a:t>
            </a:r>
            <a:endParaRPr lang="en-US" dirty="0"/>
          </a:p>
        </p:txBody>
      </p:sp>
    </p:spTree>
    <p:extLst>
      <p:ext uri="{BB962C8B-B14F-4D97-AF65-F5344CB8AC3E}">
        <p14:creationId xmlns:p14="http://schemas.microsoft.com/office/powerpoint/2010/main" val="726536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BST </a:t>
            </a:r>
            <a:r>
              <a:rPr lang="en-US" dirty="0" err="1" smtClean="0"/>
              <a:t>vs</a:t>
            </a:r>
            <a:r>
              <a:rPr lang="en-US" dirty="0" smtClean="0"/>
              <a:t> Hash Tables</a:t>
            </a:r>
            <a:endParaRPr lang="en-US" dirty="0"/>
          </a:p>
        </p:txBody>
      </p:sp>
      <p:sp>
        <p:nvSpPr>
          <p:cNvPr id="3" name="Content Placeholder 2"/>
          <p:cNvSpPr>
            <a:spLocks noGrp="1"/>
          </p:cNvSpPr>
          <p:nvPr>
            <p:ph sz="quarter" idx="1"/>
          </p:nvPr>
        </p:nvSpPr>
        <p:spPr/>
        <p:txBody>
          <a:bodyPr/>
          <a:lstStyle/>
          <a:p>
            <a:r>
              <a:rPr lang="en-US" dirty="0" smtClean="0"/>
              <a:t>Binary search trees, perform the general 3 functions search, insert and delete in the time complexity of O(n) where n is the number of nodes, but Hash tables provide these features at O(1) time complexity.</a:t>
            </a:r>
          </a:p>
          <a:p>
            <a:r>
              <a:rPr lang="en-US" dirty="0" smtClean="0"/>
              <a:t>Even if it were a self balancing BST, these general functions are performed at O(</a:t>
            </a:r>
            <a:r>
              <a:rPr lang="en-US" dirty="0" err="1" smtClean="0"/>
              <a:t>logn</a:t>
            </a:r>
            <a:r>
              <a:rPr lang="en-US" dirty="0"/>
              <a:t>)</a:t>
            </a:r>
            <a:endParaRPr lang="en-US" dirty="0" smtClean="0"/>
          </a:p>
          <a:p>
            <a:r>
              <a:rPr lang="en-US" dirty="0" smtClean="0"/>
              <a:t>As such Hash Tables generally perform better than BSTs.</a:t>
            </a:r>
            <a:endParaRPr lang="en-US" dirty="0"/>
          </a:p>
        </p:txBody>
      </p:sp>
    </p:spTree>
    <p:extLst>
      <p:ext uri="{BB962C8B-B14F-4D97-AF65-F5344CB8AC3E}">
        <p14:creationId xmlns:p14="http://schemas.microsoft.com/office/powerpoint/2010/main" val="1402710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8763000" cy="5410200"/>
          </a:xfrm>
        </p:spPr>
        <p:txBody>
          <a:bodyPr>
            <a:normAutofit lnSpcReduction="10000"/>
          </a:bodyPr>
          <a:lstStyle/>
          <a:p>
            <a:pPr marL="0" indent="0">
              <a:buNone/>
            </a:pPr>
            <a:r>
              <a:rPr lang="en-US" dirty="0" smtClean="0"/>
              <a:t>However, there are very obvious use cases of BSTs that triumph over Hash tables. </a:t>
            </a:r>
          </a:p>
          <a:p>
            <a:pPr marL="457200" indent="-457200">
              <a:buFont typeface="+mj-lt"/>
              <a:buAutoNum type="arabicPeriod"/>
            </a:pPr>
            <a:r>
              <a:rPr lang="en-US" dirty="0" smtClean="0"/>
              <a:t>In-order traversal in a BST provides data in a sorted manner, which is not native to hash tables.</a:t>
            </a:r>
          </a:p>
          <a:p>
            <a:pPr marL="457200" indent="-457200">
              <a:buFont typeface="+mj-lt"/>
              <a:buAutoNum type="arabicPeriod"/>
            </a:pPr>
            <a:r>
              <a:rPr lang="en-US" dirty="0" smtClean="0"/>
              <a:t>BSTs are easier to implement than a hash table, even if it’s a custom BST. Hash tables require hashing, which usually require a 3</a:t>
            </a:r>
            <a:r>
              <a:rPr lang="en-US" baseline="30000" dirty="0" smtClean="0"/>
              <a:t>rd</a:t>
            </a:r>
            <a:r>
              <a:rPr lang="en-US" dirty="0" smtClean="0"/>
              <a:t> party library.</a:t>
            </a:r>
          </a:p>
          <a:p>
            <a:pPr marL="457200" indent="-457200">
              <a:buFont typeface="+mj-lt"/>
              <a:buAutoNum type="arabicPeriod"/>
            </a:pPr>
            <a:r>
              <a:rPr lang="en-US" dirty="0" smtClean="0"/>
              <a:t>Performing range queries, finding max, min or smallest value already exist in a BST while a Hash table doesn’t.</a:t>
            </a:r>
          </a:p>
          <a:p>
            <a:pPr marL="0" indent="0">
              <a:buNone/>
            </a:pPr>
            <a:r>
              <a:rPr lang="en-US" dirty="0" smtClean="0"/>
              <a:t>4. BSTs require balancing so as to not increase overhead. Hash tables do not require balancing.</a:t>
            </a:r>
          </a:p>
          <a:p>
            <a:pPr marL="0" indent="0">
              <a:buNone/>
            </a:pPr>
            <a:endParaRPr lang="en-US" dirty="0" smtClean="0"/>
          </a:p>
          <a:p>
            <a:pPr marL="0" indent="0">
              <a:buNone/>
            </a:pPr>
            <a:r>
              <a:rPr lang="en-US" dirty="0" smtClean="0"/>
              <a:t>Generally, BSTs and Hash tables are used in many languages to implement maps or sets.</a:t>
            </a:r>
            <a:endParaRPr lang="en-US" dirty="0"/>
          </a:p>
        </p:txBody>
      </p:sp>
    </p:spTree>
    <p:extLst>
      <p:ext uri="{BB962C8B-B14F-4D97-AF65-F5344CB8AC3E}">
        <p14:creationId xmlns:p14="http://schemas.microsoft.com/office/powerpoint/2010/main" val="3650961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467600" cy="609600"/>
          </a:xfrm>
        </p:spPr>
        <p:txBody>
          <a:bodyPr/>
          <a:lstStyle/>
          <a:p>
            <a:pPr algn="ctr"/>
            <a:r>
              <a:rPr lang="en-US" dirty="0" smtClean="0"/>
              <a:t>BST </a:t>
            </a:r>
            <a:r>
              <a:rPr lang="en-US" dirty="0" err="1" smtClean="0"/>
              <a:t>vs</a:t>
            </a:r>
            <a:r>
              <a:rPr lang="en-US" dirty="0" smtClean="0"/>
              <a:t> Heaps</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587245911"/>
              </p:ext>
            </p:extLst>
          </p:nvPr>
        </p:nvGraphicFramePr>
        <p:xfrm>
          <a:off x="910589" y="914400"/>
          <a:ext cx="7094221" cy="2895603"/>
        </p:xfrm>
        <a:graphic>
          <a:graphicData uri="http://schemas.openxmlformats.org/drawingml/2006/table">
            <a:tbl>
              <a:tblPr firstRow="1" bandRow="1">
                <a:tableStyleId>{08FB837D-C827-4EFA-A057-4D05807E0F7C}</a:tableStyleId>
              </a:tblPr>
              <a:tblGrid>
                <a:gridCol w="1773555"/>
                <a:gridCol w="1919466"/>
                <a:gridCol w="1627645"/>
                <a:gridCol w="1773555"/>
              </a:tblGrid>
              <a:tr h="440373">
                <a:tc>
                  <a:txBody>
                    <a:bodyPr/>
                    <a:lstStyle/>
                    <a:p>
                      <a:pPr algn="ctr"/>
                      <a:r>
                        <a:rPr lang="en-US" sz="2100" dirty="0" smtClean="0"/>
                        <a:t>Function</a:t>
                      </a:r>
                    </a:p>
                  </a:txBody>
                  <a:tcPr marL="108585" marR="108585" marT="54293" marB="54293"/>
                </a:tc>
                <a:tc>
                  <a:txBody>
                    <a:bodyPr/>
                    <a:lstStyle/>
                    <a:p>
                      <a:pPr algn="ctr"/>
                      <a:r>
                        <a:rPr lang="en-US" sz="2100" dirty="0" smtClean="0"/>
                        <a:t>Complexity</a:t>
                      </a:r>
                      <a:endParaRPr lang="en-US" sz="2100" dirty="0"/>
                    </a:p>
                  </a:txBody>
                  <a:tcPr marL="108585" marR="108585" marT="54293" marB="54293"/>
                </a:tc>
                <a:tc>
                  <a:txBody>
                    <a:bodyPr/>
                    <a:lstStyle/>
                    <a:p>
                      <a:pPr algn="ctr"/>
                      <a:r>
                        <a:rPr lang="en-US" sz="2100" dirty="0" smtClean="0"/>
                        <a:t>BST</a:t>
                      </a:r>
                      <a:endParaRPr lang="en-US" sz="2100" dirty="0"/>
                    </a:p>
                  </a:txBody>
                  <a:tcPr marL="108585" marR="108585" marT="54293" marB="54293"/>
                </a:tc>
                <a:tc>
                  <a:txBody>
                    <a:bodyPr/>
                    <a:lstStyle/>
                    <a:p>
                      <a:pPr algn="ctr"/>
                      <a:r>
                        <a:rPr lang="en-US" sz="2100" dirty="0" smtClean="0"/>
                        <a:t>Heap</a:t>
                      </a:r>
                      <a:endParaRPr lang="en-US" sz="2100" dirty="0"/>
                    </a:p>
                  </a:txBody>
                  <a:tcPr marL="108585" marR="108585" marT="54293" marB="54293"/>
                </a:tc>
              </a:tr>
              <a:tr h="440373">
                <a:tc>
                  <a:txBody>
                    <a:bodyPr/>
                    <a:lstStyle/>
                    <a:p>
                      <a:r>
                        <a:rPr lang="en-US" sz="2100" dirty="0" smtClean="0"/>
                        <a:t>Insert</a:t>
                      </a:r>
                      <a:endParaRPr lang="en-US" sz="2100" dirty="0"/>
                    </a:p>
                  </a:txBody>
                  <a:tcPr marL="108585" marR="108585" marT="54293" marB="54293"/>
                </a:tc>
                <a:tc>
                  <a:txBody>
                    <a:bodyPr/>
                    <a:lstStyle/>
                    <a:p>
                      <a:r>
                        <a:rPr lang="en-US" sz="2100" dirty="0" smtClean="0"/>
                        <a:t>Worst</a:t>
                      </a:r>
                    </a:p>
                  </a:txBody>
                  <a:tcPr marL="108585" marR="108585" marT="54293" marB="54293"/>
                </a:tc>
                <a:tc>
                  <a:txBody>
                    <a:bodyPr/>
                    <a:lstStyle/>
                    <a:p>
                      <a:r>
                        <a:rPr lang="en-US" sz="2100" dirty="0" smtClean="0"/>
                        <a:t>o(log(n))</a:t>
                      </a:r>
                      <a:endParaRPr lang="en-US" sz="2100" dirty="0"/>
                    </a:p>
                  </a:txBody>
                  <a:tcPr marL="108585" marR="108585" marT="54293" marB="54293"/>
                </a:tc>
                <a:tc>
                  <a:txBody>
                    <a:bodyPr/>
                    <a:lstStyle/>
                    <a:p>
                      <a:r>
                        <a:rPr lang="en-US" sz="2100" dirty="0" smtClean="0"/>
                        <a:t>o(log(n))</a:t>
                      </a:r>
                      <a:endParaRPr lang="en-US" sz="2100" dirty="0"/>
                    </a:p>
                  </a:txBody>
                  <a:tcPr marL="108585" marR="108585" marT="54293" marB="54293"/>
                </a:tc>
              </a:tr>
              <a:tr h="440373">
                <a:tc>
                  <a:txBody>
                    <a:bodyPr/>
                    <a:lstStyle/>
                    <a:p>
                      <a:r>
                        <a:rPr lang="en-US" sz="2100" dirty="0" smtClean="0"/>
                        <a:t>Search</a:t>
                      </a:r>
                      <a:endParaRPr lang="en-US" sz="2100" dirty="0"/>
                    </a:p>
                  </a:txBody>
                  <a:tcPr marL="108585" marR="108585" marT="54293" marB="54293"/>
                </a:tc>
                <a:tc>
                  <a:txBody>
                    <a:bodyPr/>
                    <a:lstStyle/>
                    <a:p>
                      <a:r>
                        <a:rPr lang="en-US" sz="2100" dirty="0" smtClean="0"/>
                        <a:t>Worst</a:t>
                      </a:r>
                      <a:endParaRPr lang="en-US" sz="2100" dirty="0"/>
                    </a:p>
                  </a:txBody>
                  <a:tcPr marL="108585" marR="108585" marT="54293" marB="54293"/>
                </a:tc>
                <a:tc>
                  <a:txBody>
                    <a:bodyPr/>
                    <a:lstStyle/>
                    <a:p>
                      <a:r>
                        <a:rPr lang="en-US" sz="2100" dirty="0" smtClean="0"/>
                        <a:t>o(log(n))</a:t>
                      </a:r>
                      <a:endParaRPr lang="en-US" sz="2100" dirty="0"/>
                    </a:p>
                  </a:txBody>
                  <a:tcPr marL="108585" marR="108585" marT="54293" marB="54293"/>
                </a:tc>
                <a:tc>
                  <a:txBody>
                    <a:bodyPr/>
                    <a:lstStyle/>
                    <a:p>
                      <a:r>
                        <a:rPr lang="en-US" sz="2100" dirty="0" smtClean="0"/>
                        <a:t>o(n)</a:t>
                      </a:r>
                      <a:endParaRPr lang="en-US" sz="2100" dirty="0"/>
                    </a:p>
                  </a:txBody>
                  <a:tcPr marL="108585" marR="108585" marT="54293" marB="54293"/>
                </a:tc>
              </a:tr>
              <a:tr h="440373">
                <a:tc>
                  <a:txBody>
                    <a:bodyPr/>
                    <a:lstStyle/>
                    <a:p>
                      <a:r>
                        <a:rPr lang="en-US" sz="2100" dirty="0" smtClean="0"/>
                        <a:t>Max</a:t>
                      </a:r>
                    </a:p>
                  </a:txBody>
                  <a:tcPr marL="108585" marR="108585" marT="54293" marB="54293"/>
                </a:tc>
                <a:tc>
                  <a:txBody>
                    <a:bodyPr/>
                    <a:lstStyle/>
                    <a:p>
                      <a:r>
                        <a:rPr lang="en-US" sz="2100" dirty="0" smtClean="0"/>
                        <a:t>Worst</a:t>
                      </a:r>
                      <a:endParaRPr lang="en-US" sz="2100" dirty="0"/>
                    </a:p>
                  </a:txBody>
                  <a:tcPr marL="108585" marR="108585" marT="54293" marB="54293"/>
                </a:tc>
                <a:tc>
                  <a:txBody>
                    <a:bodyPr/>
                    <a:lstStyle/>
                    <a:p>
                      <a:r>
                        <a:rPr lang="en-US" sz="2100" dirty="0" smtClean="0"/>
                        <a:t>o(1)</a:t>
                      </a:r>
                      <a:endParaRPr lang="en-US" sz="2100" dirty="0"/>
                    </a:p>
                  </a:txBody>
                  <a:tcPr marL="108585" marR="108585" marT="54293" marB="54293"/>
                </a:tc>
                <a:tc>
                  <a:txBody>
                    <a:bodyPr/>
                    <a:lstStyle/>
                    <a:p>
                      <a:r>
                        <a:rPr lang="en-US" sz="2100" dirty="0" smtClean="0"/>
                        <a:t>o(1)</a:t>
                      </a:r>
                      <a:endParaRPr lang="en-US" sz="2100" dirty="0"/>
                    </a:p>
                  </a:txBody>
                  <a:tcPr marL="108585" marR="108585" marT="54293" marB="54293"/>
                </a:tc>
              </a:tr>
              <a:tr h="440373">
                <a:tc>
                  <a:txBody>
                    <a:bodyPr/>
                    <a:lstStyle/>
                    <a:p>
                      <a:r>
                        <a:rPr lang="en-US" sz="2100" dirty="0" smtClean="0"/>
                        <a:t>Create</a:t>
                      </a:r>
                      <a:endParaRPr lang="en-US" sz="2100" dirty="0"/>
                    </a:p>
                  </a:txBody>
                  <a:tcPr marL="108585" marR="108585" marT="54293" marB="5429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100" dirty="0" smtClean="0"/>
                        <a:t>Worst</a:t>
                      </a:r>
                    </a:p>
                  </a:txBody>
                  <a:tcPr marL="108585" marR="108585" marT="54293" marB="54293"/>
                </a:tc>
                <a:tc>
                  <a:txBody>
                    <a:bodyPr/>
                    <a:lstStyle/>
                    <a:p>
                      <a:r>
                        <a:rPr lang="en-US" sz="2100" dirty="0" smtClean="0"/>
                        <a:t>o(n(log(n)))</a:t>
                      </a:r>
                      <a:endParaRPr lang="en-US" sz="2100" dirty="0"/>
                    </a:p>
                  </a:txBody>
                  <a:tcPr marL="108585" marR="108585" marT="54293" marB="54293"/>
                </a:tc>
                <a:tc>
                  <a:txBody>
                    <a:bodyPr/>
                    <a:lstStyle/>
                    <a:p>
                      <a:r>
                        <a:rPr lang="en-US" sz="2100" dirty="0" smtClean="0"/>
                        <a:t>o(n)</a:t>
                      </a:r>
                      <a:endParaRPr lang="en-US" sz="2100" dirty="0"/>
                    </a:p>
                  </a:txBody>
                  <a:tcPr marL="108585" marR="108585" marT="54293" marB="54293"/>
                </a:tc>
              </a:tr>
              <a:tr h="693738">
                <a:tc>
                  <a:txBody>
                    <a:bodyPr/>
                    <a:lstStyle/>
                    <a:p>
                      <a:r>
                        <a:rPr lang="en-US" sz="2100" dirty="0" smtClean="0"/>
                        <a:t>Delete</a:t>
                      </a:r>
                      <a:endParaRPr lang="en-US" sz="2100" dirty="0"/>
                    </a:p>
                  </a:txBody>
                  <a:tcPr marL="108585" marR="108585" marT="54293" marB="5429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100" dirty="0" smtClean="0"/>
                        <a:t>Worst</a:t>
                      </a:r>
                    </a:p>
                  </a:txBody>
                  <a:tcPr marL="108585" marR="108585" marT="54293" marB="54293"/>
                </a:tc>
                <a:tc>
                  <a:txBody>
                    <a:bodyPr/>
                    <a:lstStyle/>
                    <a:p>
                      <a:r>
                        <a:rPr lang="en-US" sz="2100" dirty="0" smtClean="0"/>
                        <a:t>o(log(n))</a:t>
                      </a:r>
                      <a:endParaRPr lang="en-US" sz="2100" dirty="0"/>
                    </a:p>
                  </a:txBody>
                  <a:tcPr marL="108585" marR="108585" marT="54293" marB="54293"/>
                </a:tc>
                <a:tc>
                  <a:txBody>
                    <a:bodyPr/>
                    <a:lstStyle/>
                    <a:p>
                      <a:r>
                        <a:rPr lang="en-US" sz="2100" dirty="0" smtClean="0"/>
                        <a:t>o(log(n))</a:t>
                      </a:r>
                      <a:endParaRPr lang="en-US" sz="2100" dirty="0"/>
                    </a:p>
                  </a:txBody>
                  <a:tcPr marL="108585" marR="108585" marT="54293" marB="54293"/>
                </a:tc>
              </a:tr>
            </a:tbl>
          </a:graphicData>
        </a:graphic>
      </p:graphicFrame>
      <p:sp>
        <p:nvSpPr>
          <p:cNvPr id="5" name="TextBox 4"/>
          <p:cNvSpPr txBox="1"/>
          <p:nvPr/>
        </p:nvSpPr>
        <p:spPr>
          <a:xfrm>
            <a:off x="762000" y="4023836"/>
            <a:ext cx="7391400" cy="2031325"/>
          </a:xfrm>
          <a:prstGeom prst="rect">
            <a:avLst/>
          </a:prstGeom>
          <a:noFill/>
        </p:spPr>
        <p:txBody>
          <a:bodyPr wrap="square" rtlCol="0">
            <a:spAutoFit/>
          </a:bodyPr>
          <a:lstStyle/>
          <a:p>
            <a:r>
              <a:rPr lang="en-US" dirty="0" smtClean="0"/>
              <a:t>For the sake of this comparison, the balanced BST will be talked </a:t>
            </a:r>
            <a:r>
              <a:rPr lang="en-US" dirty="0" smtClean="0"/>
              <a:t>about, since </a:t>
            </a:r>
            <a:r>
              <a:rPr lang="en-US" dirty="0" smtClean="0"/>
              <a:t>asymptotically the normal BST becomes incomparable to heaps.</a:t>
            </a:r>
          </a:p>
          <a:p>
            <a:r>
              <a:rPr lang="en-US" dirty="0" smtClean="0"/>
              <a:t>For the above functions all the average case scenario are the same except for insert.</a:t>
            </a:r>
          </a:p>
          <a:p>
            <a:r>
              <a:rPr lang="en-US" dirty="0" smtClean="0"/>
              <a:t>As seen above generally a heap performs better than a BST which is due to overhead created by maintaining the order in a BST.</a:t>
            </a:r>
            <a:endParaRPr lang="en-US" dirty="0"/>
          </a:p>
        </p:txBody>
      </p:sp>
      <p:sp>
        <p:nvSpPr>
          <p:cNvPr id="3" name="TextBox 2"/>
          <p:cNvSpPr txBox="1"/>
          <p:nvPr/>
        </p:nvSpPr>
        <p:spPr>
          <a:xfrm>
            <a:off x="2323941" y="3700669"/>
            <a:ext cx="4267515" cy="646331"/>
          </a:xfrm>
          <a:prstGeom prst="rect">
            <a:avLst/>
          </a:prstGeom>
          <a:noFill/>
        </p:spPr>
        <p:txBody>
          <a:bodyPr wrap="none" rtlCol="0">
            <a:spAutoFit/>
          </a:bodyPr>
          <a:lstStyle/>
          <a:p>
            <a:r>
              <a:rPr lang="en-US" dirty="0" smtClean="0"/>
              <a:t>Table 1.0, </a:t>
            </a:r>
            <a:r>
              <a:rPr lang="en-US" dirty="0" err="1" smtClean="0"/>
              <a:t>Shenesh</a:t>
            </a:r>
            <a:r>
              <a:rPr lang="en-US" dirty="0" smtClean="0"/>
              <a:t> </a:t>
            </a:r>
            <a:r>
              <a:rPr lang="en-US" dirty="0" err="1" smtClean="0"/>
              <a:t>Perera</a:t>
            </a:r>
            <a:r>
              <a:rPr lang="en-US" dirty="0"/>
              <a:t>, 28/11/2018</a:t>
            </a:r>
          </a:p>
          <a:p>
            <a:r>
              <a:rPr lang="en-US" dirty="0" smtClean="0"/>
              <a:t> </a:t>
            </a:r>
            <a:endParaRPr lang="en-US" dirty="0"/>
          </a:p>
        </p:txBody>
      </p:sp>
    </p:spTree>
    <p:extLst>
      <p:ext uri="{BB962C8B-B14F-4D97-AF65-F5344CB8AC3E}">
        <p14:creationId xmlns:p14="http://schemas.microsoft.com/office/powerpoint/2010/main" val="14922987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1537</TotalTime>
  <Words>1723</Words>
  <Application>Microsoft Office PowerPoint</Application>
  <PresentationFormat>On-screen Show (4:3)</PresentationFormat>
  <Paragraphs>121</Paragraphs>
  <Slides>18</Slides>
  <Notes>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Oriel</vt:lpstr>
      <vt:lpstr>Data Structures </vt:lpstr>
      <vt:lpstr>Contents</vt:lpstr>
      <vt:lpstr>Justification</vt:lpstr>
      <vt:lpstr>PowerPoint Presentation</vt:lpstr>
      <vt:lpstr>Binary Search Trees</vt:lpstr>
      <vt:lpstr>PowerPoint Presentation</vt:lpstr>
      <vt:lpstr>BST vs Hash Tables</vt:lpstr>
      <vt:lpstr>PowerPoint Presentation</vt:lpstr>
      <vt:lpstr>BST vs Heaps</vt:lpstr>
      <vt:lpstr>PowerPoint Presentation</vt:lpstr>
      <vt:lpstr>PowerPoint Presentation</vt:lpstr>
      <vt:lpstr>BST vs Red-black tree</vt:lpstr>
      <vt:lpstr>PowerPoint Presentation</vt:lpstr>
      <vt:lpstr>BST vs Linked List</vt:lpstr>
      <vt:lpstr>PowerPoint Presentation</vt:lpstr>
      <vt:lpstr>BST vs Graphs</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29</cp:revision>
  <dcterms:created xsi:type="dcterms:W3CDTF">2018-12-05T07:08:59Z</dcterms:created>
  <dcterms:modified xsi:type="dcterms:W3CDTF">2018-12-06T16:06:27Z</dcterms:modified>
</cp:coreProperties>
</file>