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man Majid and Suleiman Halasah"/>
          <p:cNvSpPr txBox="1"/>
          <p:nvPr>
            <p:ph type="body" idx="21"/>
          </p:nvPr>
        </p:nvSpPr>
        <p:spPr>
          <a:xfrm>
            <a:off x="1206499" y="11522719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Aman Majid and Suleiman Halasah</a:t>
            </a:r>
          </a:p>
        </p:txBody>
      </p:sp>
      <p:sp>
        <p:nvSpPr>
          <p:cNvPr id="152" name="Achieving sustainable energy goals through cross-border cooperation"/>
          <p:cNvSpPr txBox="1"/>
          <p:nvPr>
            <p:ph type="ctrTitle"/>
          </p:nvPr>
        </p:nvSpPr>
        <p:spPr>
          <a:xfrm>
            <a:off x="1206496" y="2200428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105" sz="5300"/>
            </a:lvl1pPr>
          </a:lstStyle>
          <a:p>
            <a:pPr/>
            <a:r>
              <a:t>Achieving sustainable energy goals through cross-border cooperation</a:t>
            </a:r>
          </a:p>
        </p:txBody>
      </p:sp>
      <p:sp>
        <p:nvSpPr>
          <p:cNvPr id="153" name="A case-study of Israel, Palestine and Jordan"/>
          <p:cNvSpPr txBox="1"/>
          <p:nvPr>
            <p:ph type="subTitle" sz="quarter" idx="1"/>
          </p:nvPr>
        </p:nvSpPr>
        <p:spPr>
          <a:xfrm>
            <a:off x="1820687" y="6854656"/>
            <a:ext cx="21351656" cy="1905001"/>
          </a:xfrm>
          <a:prstGeom prst="rect">
            <a:avLst/>
          </a:prstGeom>
        </p:spPr>
        <p:txBody>
          <a:bodyPr/>
          <a:lstStyle>
            <a:lvl1pPr>
              <a:defRPr i="1" sz="4500"/>
            </a:lvl1pPr>
          </a:lstStyle>
          <a:p>
            <a:pPr/>
            <a:r>
              <a:t>A case-study of Israel, Palestine and Jordan</a:t>
            </a:r>
          </a:p>
        </p:txBody>
      </p:sp>
      <p:sp>
        <p:nvSpPr>
          <p:cNvPr id="154" name="Oxford Martin School, University of Oxford"/>
          <p:cNvSpPr txBox="1"/>
          <p:nvPr/>
        </p:nvSpPr>
        <p:spPr>
          <a:xfrm>
            <a:off x="1206499" y="12155378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chemeClr val="accent1"/>
                </a:solidFill>
              </a:defRPr>
            </a:lvl1pPr>
          </a:lstStyle>
          <a:p>
            <a:pPr/>
            <a:r>
              <a:t>Oxford Martin School, University of Oxford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“Could cross-border cooperation facilitate the delivery of common energy goals to 2030?”"/>
          <p:cNvSpPr txBox="1"/>
          <p:nvPr>
            <p:ph type="body" sz="half" idx="1"/>
          </p:nvPr>
        </p:nvSpPr>
        <p:spPr>
          <a:xfrm>
            <a:off x="1479582" y="5288824"/>
            <a:ext cx="21424836" cy="3836280"/>
          </a:xfrm>
          <a:prstGeom prst="rect">
            <a:avLst/>
          </a:prstGeom>
        </p:spPr>
        <p:txBody>
          <a:bodyPr/>
          <a:lstStyle>
            <a:lvl1pPr>
              <a:defRPr spc="-150" sz="7500">
                <a:solidFill>
                  <a:srgbClr val="929292"/>
                </a:solidFill>
              </a:defRPr>
            </a:lvl1pPr>
          </a:lstStyle>
          <a:p>
            <a:pPr/>
            <a:r>
              <a:t>“Could cross-border cooperation facilitate the delivery of common energy goals to 2030?”</a:t>
            </a:r>
          </a:p>
        </p:txBody>
      </p:sp>
      <p:sp>
        <p:nvSpPr>
          <p:cNvPr id="157" name="Projec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</a:t>
            </a:r>
          </a:p>
        </p:txBody>
      </p:sp>
      <p:sp>
        <p:nvSpPr>
          <p:cNvPr id="158" name="Research Question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Research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amework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</a:t>
            </a:r>
          </a:p>
        </p:txBody>
      </p:sp>
      <p:pic>
        <p:nvPicPr>
          <p:cNvPr id="161" name="trackii_process.png" descr="trackii_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890" y="2725337"/>
            <a:ext cx="16262220" cy="958680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155" y="901455"/>
            <a:ext cx="13322685" cy="1191309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etup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Setup</a:t>
            </a:r>
          </a:p>
        </p:txBody>
      </p:sp>
      <p:sp>
        <p:nvSpPr>
          <p:cNvPr id="166" name="Forcing data: use modelled renewable capacity factors and forecasted energy demands (2030)…"/>
          <p:cNvSpPr txBox="1"/>
          <p:nvPr>
            <p:ph type="body" sz="quarter" idx="1"/>
          </p:nvPr>
        </p:nvSpPr>
        <p:spPr>
          <a:xfrm>
            <a:off x="1003368" y="4499087"/>
            <a:ext cx="8631572" cy="5120045"/>
          </a:xfrm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2720"/>
            </a:pPr>
            <a:r>
              <a:t>Forcing data: use modelled renewable capacity factors and forecasted energy demands (2030) </a:t>
            </a:r>
          </a:p>
          <a:p>
            <a:pPr marL="414527" indent="-414527" defTabSz="1658070">
              <a:spcBef>
                <a:spcPts val="3000"/>
              </a:spcBef>
              <a:defRPr sz="2720"/>
            </a:pPr>
            <a:r>
              <a:t>Energy demands forecasts are based on historical data</a:t>
            </a:r>
          </a:p>
          <a:p>
            <a:pPr marL="414527" indent="-414527" defTabSz="1658070">
              <a:spcBef>
                <a:spcPts val="3000"/>
              </a:spcBef>
              <a:defRPr sz="2720"/>
            </a:pPr>
            <a:r>
              <a:t>Five scenarios of energy cooperation are considered</a:t>
            </a:r>
          </a:p>
          <a:p>
            <a:pPr marL="414527" indent="-414527" defTabSz="1658070">
              <a:spcBef>
                <a:spcPts val="3000"/>
              </a:spcBef>
              <a:defRPr sz="2720"/>
            </a:pPr>
            <a:r>
              <a:t>Energy capacity planning model optimises the energy mix in 2030 and simulates system performance</a:t>
            </a:r>
          </a:p>
          <a:p>
            <a:pPr marL="414527" indent="-414527" defTabSz="1658070">
              <a:spcBef>
                <a:spcPts val="3000"/>
              </a:spcBef>
              <a:defRPr sz="2720"/>
            </a:pPr>
            <a:r>
              <a:t>Model is available for free online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ata gap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gaps</a:t>
            </a:r>
          </a:p>
        </p:txBody>
      </p:sp>
      <p:sp>
        <p:nvSpPr>
          <p:cNvPr id="169" name="Energy load in Jordan: ideally we would like load profiles in northern, southern, and central Jordan…"/>
          <p:cNvSpPr txBox="1"/>
          <p:nvPr>
            <p:ph type="body" idx="1"/>
          </p:nvPr>
        </p:nvSpPr>
        <p:spPr>
          <a:xfrm>
            <a:off x="1206500" y="3638638"/>
            <a:ext cx="21971000" cy="825601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buSzPct val="123000"/>
              <a:buChar char="•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1">
                <a:solidFill>
                  <a:schemeClr val="accent1"/>
                </a:solidFill>
              </a:rPr>
              <a:t>Energy load in Jordan</a:t>
            </a:r>
            <a:r>
              <a:t>: ideally we would like load profiles in northern, southern, and central Jordan</a:t>
            </a:r>
          </a:p>
          <a:p>
            <a:pPr marL="591312" indent="-591312" defTabSz="2365188">
              <a:spcBef>
                <a:spcPts val="4300"/>
              </a:spcBef>
              <a:buSzPct val="123000"/>
              <a:buChar char="•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1">
                <a:solidFill>
                  <a:schemeClr val="accent1"/>
                </a:solidFill>
              </a:rPr>
              <a:t>Jordan electricity exports</a:t>
            </a:r>
            <a:r>
              <a:t>: For example, how much electricity is exported to the West Bank?</a:t>
            </a:r>
          </a:p>
          <a:p>
            <a:pPr marL="591312" indent="-591312" defTabSz="2365188">
              <a:spcBef>
                <a:spcPts val="4300"/>
              </a:spcBef>
              <a:buSzPct val="123000"/>
              <a:buChar char="•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b="1">
                <a:solidFill>
                  <a:schemeClr val="accent1"/>
                </a:solidFill>
              </a:rPr>
              <a:t>Jordan electricity imports</a:t>
            </a:r>
            <a:r>
              <a:t>: For example, how much electricity does Jordan import from Egypt?</a:t>
            </a:r>
          </a:p>
          <a:p>
            <a:pPr marL="591312" indent="-591312" defTabSz="2365188">
              <a:spcBef>
                <a:spcPts val="4300"/>
              </a:spcBef>
              <a:buSzPct val="123000"/>
              <a:buChar char="•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For all above, we would ideally need </a:t>
            </a:r>
            <a:r>
              <a:rPr b="1">
                <a:solidFill>
                  <a:schemeClr val="accent1"/>
                </a:solidFill>
              </a:rPr>
              <a:t>hourly resolution time series</a:t>
            </a:r>
            <a:r>
              <a:t>: </a:t>
            </a:r>
          </a:p>
          <a:p>
            <a:pPr lvl="1" marL="1182624" indent="-591312" defTabSz="2365188">
              <a:spcBef>
                <a:spcPts val="2400"/>
              </a:spcBef>
              <a:buSzPct val="123000"/>
              <a:buChar char="‣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x-axis: hour</a:t>
            </a:r>
          </a:p>
          <a:p>
            <a:pPr lvl="1" marL="1182624" indent="-591312" defTabSz="2365188">
              <a:spcBef>
                <a:spcPts val="2400"/>
              </a:spcBef>
              <a:buSzPct val="123000"/>
              <a:buChar char="‣"/>
              <a:defRPr spc="0" sz="4656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y-axis: MW or MWh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ult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72" name="Expected model outpu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Expected model outputs</a:t>
            </a:r>
          </a:p>
        </p:txBody>
      </p:sp>
      <p:pic>
        <p:nvPicPr>
          <p:cNvPr id="173" name="Screenshot 2022-02-08 at 12.25.36.png" descr="Screenshot 2022-02-08 at 12.25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5360" y="3118913"/>
            <a:ext cx="8059758" cy="630278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74" name="We will quantify the electricity system costs in 2030 under varying levels of cooperation between IPJ…"/>
          <p:cNvSpPr txBox="1"/>
          <p:nvPr>
            <p:ph type="body" sz="half" idx="1"/>
          </p:nvPr>
        </p:nvSpPr>
        <p:spPr>
          <a:xfrm>
            <a:off x="857000" y="4297978"/>
            <a:ext cx="12955139" cy="6399905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buSzPct val="123000"/>
              <a:buChar char="•"/>
              <a:defRPr spc="0" sz="372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We will quantify the electricity system costs in 2030 under varying levels of cooperation between IPJ</a:t>
            </a:r>
          </a:p>
          <a:p>
            <a:pPr marL="0" indent="0" defTabSz="2267655">
              <a:spcBef>
                <a:spcPts val="4100"/>
              </a:spcBef>
              <a:defRPr spc="0" sz="372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0" indent="0" defTabSz="2267655">
              <a:spcBef>
                <a:spcPts val="4100"/>
              </a:spcBef>
              <a:defRPr b="1" spc="0" sz="372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For example: </a:t>
            </a:r>
          </a:p>
          <a:p>
            <a:pPr marL="0" indent="283463" defTabSz="2267655">
              <a:spcBef>
                <a:spcPts val="4100"/>
              </a:spcBef>
              <a:defRPr spc="0" sz="372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“</a:t>
            </a:r>
            <a:r>
              <a:rPr i="1"/>
              <a:t>Meeting sustainable development goals under cooperative energy policies could save 4 billion USD compared to Business-as-Usual. Jordan could export X MW of electricity to Israel and West Bank to help them meet SDG targets.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