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70" r:id="rId3"/>
    <p:sldId id="271" r:id="rId4"/>
    <p:sldId id="273" r:id="rId5"/>
    <p:sldId id="257" r:id="rId6"/>
    <p:sldId id="263" r:id="rId7"/>
    <p:sldId id="269" r:id="rId8"/>
    <p:sldId id="264" r:id="rId9"/>
    <p:sldId id="279" r:id="rId10"/>
    <p:sldId id="258" r:id="rId11"/>
    <p:sldId id="275" r:id="rId12"/>
    <p:sldId id="280" r:id="rId13"/>
    <p:sldId id="272" r:id="rId14"/>
    <p:sldId id="276" r:id="rId15"/>
    <p:sldId id="261" r:id="rId16"/>
    <p:sldId id="274" r:id="rId17"/>
    <p:sldId id="278" r:id="rId18"/>
    <p:sldId id="267" r:id="rId19"/>
    <p:sldId id="266" r:id="rId20"/>
    <p:sldId id="259" r:id="rId21"/>
    <p:sldId id="260" r:id="rId22"/>
    <p:sldId id="268" r:id="rId23"/>
  </p:sldIdLst>
  <p:sldSz cx="9144000" cy="6858000" type="screen4x3"/>
  <p:notesSz cx="6858000" cy="9144000"/>
  <p:defaultText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8FA41A-6617-4EB9-AC95-18EDC94C52E4}">
          <p14:sldIdLst>
            <p14:sldId id="256"/>
            <p14:sldId id="270"/>
            <p14:sldId id="271"/>
            <p14:sldId id="273"/>
            <p14:sldId id="257"/>
            <p14:sldId id="263"/>
            <p14:sldId id="269"/>
            <p14:sldId id="264"/>
            <p14:sldId id="279"/>
            <p14:sldId id="258"/>
            <p14:sldId id="275"/>
            <p14:sldId id="280"/>
            <p14:sldId id="272"/>
            <p14:sldId id="276"/>
            <p14:sldId id="261"/>
            <p14:sldId id="274"/>
            <p14:sldId id="278"/>
            <p14:sldId id="267"/>
            <p14:sldId id="266"/>
            <p14:sldId id="259"/>
            <p14:sldId id="260"/>
            <p14:sldId id="26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B0E3"/>
    <a:srgbClr val="003C9E"/>
    <a:srgbClr val="002257"/>
    <a:srgbClr val="A7BFE7"/>
    <a:srgbClr val="BACDEC"/>
    <a:srgbClr val="C8D7F0"/>
    <a:srgbClr val="BED6FA"/>
    <a:srgbClr val="B9D4FF"/>
    <a:srgbClr val="003E8A"/>
    <a:srgbClr val="1581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94" autoAdjust="0"/>
    <p:restoredTop sz="70817" autoAdjust="0"/>
  </p:normalViewPr>
  <p:slideViewPr>
    <p:cSldViewPr>
      <p:cViewPr varScale="1">
        <p:scale>
          <a:sx n="58" d="100"/>
          <a:sy n="58" d="100"/>
        </p:scale>
        <p:origin x="1980" y="19"/>
      </p:cViewPr>
      <p:guideLst>
        <p:guide orient="horz" pos="2160"/>
        <p:guide pos="2880"/>
      </p:guideLst>
    </p:cSldViewPr>
  </p:slideViewPr>
  <p:outlineViewPr>
    <p:cViewPr>
      <p:scale>
        <a:sx n="33" d="100"/>
        <a:sy n="33" d="100"/>
      </p:scale>
      <p:origin x="0" y="-65"/>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2" d="100"/>
          <a:sy n="62" d="100"/>
        </p:scale>
        <p:origin x="3163" y="5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04DFA23-2E58-4859-A5BC-246126C12C4B}" type="datetimeFigureOut">
              <a:rPr lang="en-US" smtClean="0"/>
              <a:pPr/>
              <a:t>5/7/2018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4B70782-1804-468C-8F06-B64BACA47124}" type="slidenum">
              <a:rPr lang="en-US" smtClean="0"/>
              <a:pPr/>
              <a:t>‹#›</a:t>
            </a:fld>
            <a:endParaRPr lang="en-US"/>
          </a:p>
        </p:txBody>
      </p:sp>
    </p:spTree>
    <p:extLst>
      <p:ext uri="{BB962C8B-B14F-4D97-AF65-F5344CB8AC3E}">
        <p14:creationId xmlns:p14="http://schemas.microsoft.com/office/powerpoint/2010/main" val="14121141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466787-A5C5-4A6E-B0B8-4A343AF81BB5}" type="datetimeFigureOut">
              <a:rPr lang="en-US" smtClean="0"/>
              <a:pPr/>
              <a:t>5/7/2018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B3F3BB-132B-418B-8D02-CAC6A9422A35}" type="slidenum">
              <a:rPr lang="en-US" smtClean="0"/>
              <a:pPr/>
              <a:t>‹#›</a:t>
            </a:fld>
            <a:endParaRPr lang="en-US"/>
          </a:p>
        </p:txBody>
      </p:sp>
    </p:spTree>
    <p:extLst>
      <p:ext uri="{BB962C8B-B14F-4D97-AF65-F5344CB8AC3E}">
        <p14:creationId xmlns:p14="http://schemas.microsoft.com/office/powerpoint/2010/main" val="4146208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don’t need to know anything about GPUs for the first 6 out of 8 slides!</a:t>
            </a:r>
          </a:p>
        </p:txBody>
      </p:sp>
      <p:sp>
        <p:nvSpPr>
          <p:cNvPr id="4" name="Slide Number Placeholder 3"/>
          <p:cNvSpPr>
            <a:spLocks noGrp="1"/>
          </p:cNvSpPr>
          <p:nvPr>
            <p:ph type="sldNum" sz="quarter" idx="10"/>
          </p:nvPr>
        </p:nvSpPr>
        <p:spPr/>
        <p:txBody>
          <a:bodyPr/>
          <a:lstStyle/>
          <a:p>
            <a:fld id="{1FB3F3BB-132B-418B-8D02-CAC6A9422A35}" type="slidenum">
              <a:rPr lang="en-US" smtClean="0"/>
              <a:pPr/>
              <a:t>1</a:t>
            </a:fld>
            <a:endParaRPr lang="en-US"/>
          </a:p>
        </p:txBody>
      </p:sp>
    </p:spTree>
    <p:extLst>
      <p:ext uri="{BB962C8B-B14F-4D97-AF65-F5344CB8AC3E}">
        <p14:creationId xmlns:p14="http://schemas.microsoft.com/office/powerpoint/2010/main" val="38605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Database entries =1000, 10000, 20000</a:t>
            </a:r>
          </a:p>
          <a:p>
            <a:r>
              <a:rPr lang="en-US" dirty="0"/>
              <a:t>Number of Entries in each transaction = 2, 3 or 4.</a:t>
            </a:r>
          </a:p>
          <a:p>
            <a:r>
              <a:rPr lang="en-US" dirty="0"/>
              <a:t>Confidence value = 0.5</a:t>
            </a:r>
          </a:p>
          <a:p>
            <a:endParaRPr lang="en-US" dirty="0"/>
          </a:p>
          <a:p>
            <a:r>
              <a:rPr lang="en-US" dirty="0"/>
              <a:t>Ref for memory usage:  (Memory used by the process)</a:t>
            </a:r>
          </a:p>
          <a:p>
            <a:r>
              <a:rPr lang="en-US" dirty="0"/>
              <a:t>https://stackoverflow.com/questions/131303/how-to-measure-actual-memory-usage-of-an-application-or-process?utm_medium=organic&amp;utm_source=google_rich_qa&amp;utm_campaign=google_rich_qa</a:t>
            </a:r>
          </a:p>
          <a:p>
            <a:endParaRPr lang="en-US" dirty="0"/>
          </a:p>
          <a:p>
            <a:r>
              <a:rPr lang="en-US" dirty="0"/>
              <a:t>For original prog it is 8.52 MB max.</a:t>
            </a:r>
          </a:p>
        </p:txBody>
      </p:sp>
      <p:sp>
        <p:nvSpPr>
          <p:cNvPr id="4" name="Slide Number Placeholder 3"/>
          <p:cNvSpPr>
            <a:spLocks noGrp="1"/>
          </p:cNvSpPr>
          <p:nvPr>
            <p:ph type="sldNum" sz="quarter" idx="10"/>
          </p:nvPr>
        </p:nvSpPr>
        <p:spPr/>
        <p:txBody>
          <a:bodyPr/>
          <a:lstStyle/>
          <a:p>
            <a:fld id="{1FB3F3BB-132B-418B-8D02-CAC6A9422A35}" type="slidenum">
              <a:rPr lang="en-US" smtClean="0"/>
              <a:pPr/>
              <a:t>19</a:t>
            </a:fld>
            <a:endParaRPr lang="en-US"/>
          </a:p>
        </p:txBody>
      </p:sp>
    </p:spTree>
    <p:extLst>
      <p:ext uri="{BB962C8B-B14F-4D97-AF65-F5344CB8AC3E}">
        <p14:creationId xmlns:p14="http://schemas.microsoft.com/office/powerpoint/2010/main" val="2030342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This algorithm is computationally intensive due to multiple scans of the database in order to find the frequent itemsets.</a:t>
            </a:r>
            <a:r>
              <a:rPr lang="en-US" dirty="0"/>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works  efficiently for small databases whereas for large databases, due to its large size, its performance decreases.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to increase its performance and to make it efficient even for the large databases, the algorithm is parallelized on GPU using CUDA</a:t>
            </a:r>
            <a:r>
              <a:rPr lang="en-US" dirty="0"/>
              <a:t> </a:t>
            </a:r>
          </a:p>
          <a:p>
            <a:endParaRPr lang="en-US" dirty="0"/>
          </a:p>
          <a:p>
            <a:r>
              <a:rPr lang="en-US" sz="1200" b="0" i="0" kern="1200" dirty="0">
                <a:solidFill>
                  <a:schemeClr val="tx1"/>
                </a:solidFill>
                <a:effectLst/>
                <a:latin typeface="+mn-lt"/>
                <a:ea typeface="+mn-ea"/>
                <a:cs typeface="+mn-cs"/>
              </a:rPr>
              <a:t>Candidate generation generates large numbers of subsets (the algorithm attempts to load up the candidate set with as many as possible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before each scan)</a:t>
            </a:r>
            <a:r>
              <a:rPr lang="en-US" dirty="0"/>
              <a:t> </a:t>
            </a:r>
            <a:br>
              <a:rPr lang="en-US" dirty="0"/>
            </a:br>
            <a:endParaRPr lang="en-US" dirty="0"/>
          </a:p>
          <a:p>
            <a:endParaRPr lang="en-US" dirty="0"/>
          </a:p>
          <a:p>
            <a:r>
              <a:rPr lang="en-US" dirty="0"/>
              <a:t>BOTTLENECK 1) we cannot generate pair of three unless all the pair of two are pruned using Apriori property.</a:t>
            </a:r>
            <a:br>
              <a:rPr lang="en-US" dirty="0"/>
            </a:br>
            <a:br>
              <a:rPr lang="en-US" dirty="0"/>
            </a:br>
            <a:r>
              <a:rPr lang="fi-FI" altLang="en-US" sz="1200" dirty="0">
                <a:solidFill>
                  <a:schemeClr val="tx1"/>
                </a:solidFill>
                <a:latin typeface="Arial" panose="020B0604020202020204" pitchFamily="34" charset="0"/>
                <a:cs typeface="Arial" panose="020B0604020202020204" pitchFamily="34" charset="0"/>
              </a:rPr>
              <a:t>Uses a </a:t>
            </a:r>
            <a:r>
              <a:rPr lang="fi-FI" altLang="en-US" sz="1200" b="1" dirty="0">
                <a:solidFill>
                  <a:schemeClr val="tx1"/>
                </a:solidFill>
                <a:latin typeface="Arial" panose="020B0604020202020204" pitchFamily="34" charset="0"/>
                <a:cs typeface="Arial" panose="020B0604020202020204" pitchFamily="34" charset="0"/>
              </a:rPr>
              <a:t>uniform</a:t>
            </a:r>
            <a:r>
              <a:rPr lang="fi-FI" altLang="en-US" sz="1200" dirty="0">
                <a:solidFill>
                  <a:schemeClr val="tx1"/>
                </a:solidFill>
                <a:latin typeface="Arial" panose="020B0604020202020204" pitchFamily="34" charset="0"/>
                <a:cs typeface="Arial" panose="020B0604020202020204" pitchFamily="34" charset="0"/>
              </a:rPr>
              <a:t> minimum support threshold</a:t>
            </a:r>
          </a:p>
          <a:p>
            <a:r>
              <a:rPr lang="fi-FI" altLang="en-US" sz="1200" dirty="0">
                <a:solidFill>
                  <a:schemeClr val="tx1"/>
                </a:solidFill>
                <a:latin typeface="Arial" panose="020B0604020202020204" pitchFamily="34" charset="0"/>
                <a:cs typeface="Arial" panose="020B0604020202020204" pitchFamily="34" charset="0"/>
              </a:rPr>
              <a:t>Difficulties to find rarely occuring events</a:t>
            </a:r>
          </a:p>
          <a:p>
            <a:r>
              <a:rPr lang="fi-FI" altLang="en-US" sz="1200" dirty="0">
                <a:solidFill>
                  <a:schemeClr val="tx1"/>
                </a:solidFill>
                <a:latin typeface="Arial" panose="020B0604020202020204" pitchFamily="34" charset="0"/>
                <a:cs typeface="Arial" panose="020B0604020202020204" pitchFamily="34" charset="0"/>
              </a:rPr>
              <a:t>Some competing alternative approaches focus on </a:t>
            </a:r>
            <a:r>
              <a:rPr lang="fi-FI" altLang="en-US" sz="1200" b="1" u="sng" dirty="0">
                <a:solidFill>
                  <a:schemeClr val="tx1"/>
                </a:solidFill>
                <a:latin typeface="Arial" panose="020B0604020202020204" pitchFamily="34" charset="0"/>
                <a:cs typeface="Arial" panose="020B0604020202020204" pitchFamily="34" charset="0"/>
              </a:rPr>
              <a:t>partition</a:t>
            </a:r>
            <a:r>
              <a:rPr lang="fi-FI" altLang="en-US" sz="1200" dirty="0">
                <a:solidFill>
                  <a:schemeClr val="tx1"/>
                </a:solidFill>
                <a:latin typeface="Arial" panose="020B0604020202020204" pitchFamily="34" charset="0"/>
                <a:cs typeface="Arial" panose="020B0604020202020204" pitchFamily="34" charset="0"/>
              </a:rPr>
              <a:t> and </a:t>
            </a:r>
            <a:r>
              <a:rPr lang="fi-FI" altLang="en-US" sz="1200" b="1" dirty="0">
                <a:solidFill>
                  <a:schemeClr val="tx1"/>
                </a:solidFill>
                <a:latin typeface="Arial" panose="020B0604020202020204" pitchFamily="34" charset="0"/>
                <a:cs typeface="Arial" panose="020B0604020202020204" pitchFamily="34" charset="0"/>
              </a:rPr>
              <a:t>sampling</a:t>
            </a:r>
          </a:p>
          <a:p>
            <a:endParaRPr lang="fi-FI" altLang="en-US" sz="1200" b="1" dirty="0">
              <a:solidFill>
                <a:schemeClr val="tx1"/>
              </a:solidFill>
              <a:latin typeface="Arial" panose="020B0604020202020204" pitchFamily="34" charset="0"/>
              <a:cs typeface="Arial" panose="020B0604020202020204" pitchFamily="34" charset="0"/>
            </a:endParaRPr>
          </a:p>
          <a:p>
            <a:endParaRPr lang="fi-FI" altLang="en-US" sz="1200" b="1" dirty="0">
              <a:solidFill>
                <a:schemeClr val="tx1"/>
              </a:solidFill>
              <a:latin typeface="Arial" panose="020B0604020202020204" pitchFamily="34" charset="0"/>
              <a:cs typeface="Arial" panose="020B0604020202020204" pitchFamily="34" charset="0"/>
            </a:endParaRPr>
          </a:p>
          <a:p>
            <a:endParaRPr lang="fi-FI" altLang="en-US" sz="1200" b="1" dirty="0">
              <a:solidFill>
                <a:schemeClr val="tx1"/>
              </a:solidFill>
              <a:latin typeface="Arial" panose="020B0604020202020204" pitchFamily="34" charset="0"/>
              <a:cs typeface="Arial" panose="020B0604020202020204" pitchFamily="34" charset="0"/>
            </a:endParaRPr>
          </a:p>
          <a:p>
            <a:endParaRPr lang="fi-FI" altLang="en-US" sz="1200" b="1" dirty="0">
              <a:solidFill>
                <a:schemeClr val="tx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1FB3F3BB-132B-418B-8D02-CAC6A9422A35}" type="slidenum">
              <a:rPr lang="en-US" smtClean="0"/>
              <a:pPr/>
              <a:t>20</a:t>
            </a:fld>
            <a:endParaRPr lang="en-US"/>
          </a:p>
        </p:txBody>
      </p:sp>
    </p:spTree>
    <p:extLst>
      <p:ext uri="{BB962C8B-B14F-4D97-AF65-F5344CB8AC3E}">
        <p14:creationId xmlns:p14="http://schemas.microsoft.com/office/powerpoint/2010/main" val="3343585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10000 TID, with each TID having 32 entries </a:t>
            </a:r>
          </a:p>
          <a:p>
            <a:pPr marL="0" indent="0">
              <a:buNone/>
            </a:pPr>
            <a:r>
              <a:rPr lang="en-US" dirty="0"/>
              <a:t> - 4 Byte * 10000 = 40 Mb of database</a:t>
            </a:r>
          </a:p>
          <a:p>
            <a:endParaRPr lang="en-US" dirty="0"/>
          </a:p>
        </p:txBody>
      </p:sp>
      <p:sp>
        <p:nvSpPr>
          <p:cNvPr id="4" name="Slide Number Placeholder 3"/>
          <p:cNvSpPr>
            <a:spLocks noGrp="1"/>
          </p:cNvSpPr>
          <p:nvPr>
            <p:ph type="sldNum" sz="quarter" idx="10"/>
          </p:nvPr>
        </p:nvSpPr>
        <p:spPr/>
        <p:txBody>
          <a:bodyPr/>
          <a:lstStyle/>
          <a:p>
            <a:fld id="{1FB3F3BB-132B-418B-8D02-CAC6A9422A35}" type="slidenum">
              <a:rPr lang="en-US" smtClean="0"/>
              <a:pPr/>
              <a:t>21</a:t>
            </a:fld>
            <a:endParaRPr lang="en-US"/>
          </a:p>
        </p:txBody>
      </p:sp>
    </p:spTree>
    <p:extLst>
      <p:ext uri="{BB962C8B-B14F-4D97-AF65-F5344CB8AC3E}">
        <p14:creationId xmlns:p14="http://schemas.microsoft.com/office/powerpoint/2010/main" val="2939099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Candidate generation is not compute intensive application and can be taken care by CPU.</a:t>
            </a:r>
          </a:p>
          <a:p>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performs a level-wise search. </a:t>
            </a:r>
          </a:p>
          <a:p>
            <a:r>
              <a:rPr lang="en-US" sz="1200" b="0" i="0" kern="1200" dirty="0">
                <a:solidFill>
                  <a:schemeClr val="tx1"/>
                </a:solidFill>
                <a:effectLst/>
                <a:latin typeface="+mn-lt"/>
                <a:ea typeface="+mn-ea"/>
                <a:cs typeface="+mn-cs"/>
              </a:rPr>
              <a:t>In each iteration (line 2 to 10), firstly, a set of k candidates is generated by joining two frequent (k - 1)-</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itemsets if they share a common (k - 2)-prefix. A pruning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procedure is invoked to eliminate any candidate which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contains an infrequent subset; secondly, the support of every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candidate itemset is counted by scanning the database. The</a:t>
            </a:r>
            <a:r>
              <a:rPr lang="en-US" dirty="0"/>
              <a:t>  </a:t>
            </a:r>
            <a:r>
              <a:rPr lang="en-US" sz="1200" b="0" i="0" kern="1200" dirty="0">
                <a:solidFill>
                  <a:schemeClr val="tx1"/>
                </a:solidFill>
                <a:effectLst/>
                <a:latin typeface="+mn-lt"/>
                <a:ea typeface="+mn-ea"/>
                <a:cs typeface="+mn-cs"/>
              </a:rPr>
              <a:t>It performs a level-wise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search</a:t>
            </a:r>
            <a:endParaRPr lang="en-US" dirty="0"/>
          </a:p>
        </p:txBody>
      </p:sp>
      <p:sp>
        <p:nvSpPr>
          <p:cNvPr id="4" name="Slide Number Placeholder 3"/>
          <p:cNvSpPr>
            <a:spLocks noGrp="1"/>
          </p:cNvSpPr>
          <p:nvPr>
            <p:ph type="sldNum" sz="quarter" idx="10"/>
          </p:nvPr>
        </p:nvSpPr>
        <p:spPr/>
        <p:txBody>
          <a:bodyPr/>
          <a:lstStyle/>
          <a:p>
            <a:fld id="{1FB3F3BB-132B-418B-8D02-CAC6A9422A35}" type="slidenum">
              <a:rPr lang="en-US" smtClean="0"/>
              <a:pPr/>
              <a:t>22</a:t>
            </a:fld>
            <a:endParaRPr lang="en-US"/>
          </a:p>
        </p:txBody>
      </p:sp>
    </p:spTree>
    <p:extLst>
      <p:ext uri="{BB962C8B-B14F-4D97-AF65-F5344CB8AC3E}">
        <p14:creationId xmlns:p14="http://schemas.microsoft.com/office/powerpoint/2010/main" val="1931354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approach –</a:t>
            </a:r>
          </a:p>
          <a:p>
            <a:r>
              <a:rPr lang="en-US" dirty="0"/>
              <a:t>Hadoop distribution – distributed computing on multiple nodes using map reduce.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Apriori Algorithm is one of the techniques of Data Mining for finding Frequent </a:t>
            </a:r>
            <a:r>
              <a:rPr lang="en-US" dirty="0" err="1"/>
              <a:t>Itemsets</a:t>
            </a:r>
            <a:r>
              <a:rPr lang="en-US" dirty="0"/>
              <a:t> useful in Business Analysis. This is an efficient algorithm for mining </a:t>
            </a:r>
            <a:r>
              <a:rPr lang="en-US" dirty="0" err="1"/>
              <a:t>Itemsets</a:t>
            </a:r>
            <a:r>
              <a:rPr lang="en-US" dirty="0"/>
              <a:t>. But in reality, this algorithm is computationally intensive due to multiple scans of the database in order to find the frequent </a:t>
            </a:r>
            <a:r>
              <a:rPr lang="en-US" dirty="0" err="1"/>
              <a:t>itemsets</a:t>
            </a:r>
            <a:r>
              <a:rPr lang="en-US" dirty="0"/>
              <a:t>. It works efficiently for small databases whereas for large databases, due to its large size, its performance decreases. So to increase its performance and to make it efficient even for the large databases, the algorithm is parallelized on GPU using CUDA. Comparison of the execution time of Parallel-Apriori with an efficient serial Apriori program is used to show the speedup on a real-world data set and even on synthetic data set.</a:t>
            </a:r>
          </a:p>
          <a:p>
            <a:endParaRPr lang="en-US" dirty="0"/>
          </a:p>
        </p:txBody>
      </p:sp>
      <p:sp>
        <p:nvSpPr>
          <p:cNvPr id="4" name="Slide Number Placeholder 3"/>
          <p:cNvSpPr>
            <a:spLocks noGrp="1"/>
          </p:cNvSpPr>
          <p:nvPr>
            <p:ph type="sldNum" sz="quarter" idx="10"/>
          </p:nvPr>
        </p:nvSpPr>
        <p:spPr/>
        <p:txBody>
          <a:bodyPr/>
          <a:lstStyle/>
          <a:p>
            <a:fld id="{1FB3F3BB-132B-418B-8D02-CAC6A9422A35}" type="slidenum">
              <a:rPr lang="en-US" smtClean="0"/>
              <a:pPr/>
              <a:t>3</a:t>
            </a:fld>
            <a:endParaRPr lang="en-US"/>
          </a:p>
        </p:txBody>
      </p:sp>
    </p:spTree>
    <p:extLst>
      <p:ext uri="{BB962C8B-B14F-4D97-AF65-F5344CB8AC3E}">
        <p14:creationId xmlns:p14="http://schemas.microsoft.com/office/powerpoint/2010/main" val="2012559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and support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Calculate the memory utilization </a:t>
            </a:r>
          </a:p>
          <a:p>
            <a:endParaRPr lang="en-US" dirty="0"/>
          </a:p>
        </p:txBody>
      </p:sp>
      <p:sp>
        <p:nvSpPr>
          <p:cNvPr id="4" name="Slide Number Placeholder 3"/>
          <p:cNvSpPr>
            <a:spLocks noGrp="1"/>
          </p:cNvSpPr>
          <p:nvPr>
            <p:ph type="sldNum" sz="quarter" idx="10"/>
          </p:nvPr>
        </p:nvSpPr>
        <p:spPr/>
        <p:txBody>
          <a:bodyPr/>
          <a:lstStyle/>
          <a:p>
            <a:fld id="{1FB3F3BB-132B-418B-8D02-CAC6A9422A35}" type="slidenum">
              <a:rPr lang="en-US" smtClean="0"/>
              <a:pPr/>
              <a:t>4</a:t>
            </a:fld>
            <a:endParaRPr lang="en-US"/>
          </a:p>
        </p:txBody>
      </p:sp>
    </p:spTree>
    <p:extLst>
      <p:ext uri="{BB962C8B-B14F-4D97-AF65-F5344CB8AC3E}">
        <p14:creationId xmlns:p14="http://schemas.microsoft.com/office/powerpoint/2010/main" val="2318726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sz="1200" b="0" i="0" kern="1200" dirty="0">
                <a:solidFill>
                  <a:schemeClr val="tx1"/>
                </a:solidFill>
                <a:effectLst/>
                <a:latin typeface="+mn-lt"/>
                <a:ea typeface="+mn-ea"/>
                <a:cs typeface="+mn-cs"/>
              </a:rPr>
              <a:t>Quick Introduction - Market Basket example . Milk and breads -&gt; eggs</a:t>
            </a:r>
          </a:p>
          <a:p>
            <a:pPr marL="0" indent="0">
              <a:buNone/>
            </a:pPr>
            <a:r>
              <a:rPr lang="en-US" sz="1200" b="0" i="0" kern="1200" dirty="0">
                <a:solidFill>
                  <a:schemeClr val="tx1"/>
                </a:solidFill>
                <a:effectLst/>
                <a:latin typeface="+mn-lt"/>
                <a:ea typeface="+mn-ea"/>
                <a:cs typeface="+mn-cs"/>
              </a:rPr>
              <a:t>Other example – YouTube recommendation, website browsing</a:t>
            </a:r>
          </a:p>
          <a:p>
            <a:pPr marL="0" indent="0">
              <a:buNone/>
            </a:pPr>
            <a:endParaRPr lang="en-US" sz="1200" b="0" i="0" kern="1200" dirty="0">
              <a:solidFill>
                <a:schemeClr val="tx1"/>
              </a:solidFill>
              <a:effectLst/>
              <a:latin typeface="+mn-lt"/>
              <a:ea typeface="+mn-ea"/>
              <a:cs typeface="+mn-cs"/>
            </a:endParaRPr>
          </a:p>
          <a:p>
            <a:pPr marL="0" indent="0">
              <a:buNone/>
            </a:pPr>
            <a:r>
              <a:rPr lang="en-US" sz="1200" b="0" i="0" kern="1200" dirty="0">
                <a:solidFill>
                  <a:schemeClr val="tx1"/>
                </a:solidFill>
                <a:effectLst/>
                <a:latin typeface="+mn-lt"/>
                <a:ea typeface="+mn-ea"/>
                <a:cs typeface="+mn-cs"/>
              </a:rPr>
              <a:t>Advantage of this analysis is to make the products more accessible to user and generate more profit.</a:t>
            </a:r>
          </a:p>
          <a:p>
            <a:br>
              <a:rPr lang="en-US" dirty="0"/>
            </a:br>
            <a:r>
              <a:rPr lang="en-US" dirty="0"/>
              <a:t>Dataset – </a:t>
            </a:r>
            <a:r>
              <a:rPr lang="en-US" dirty="0" err="1"/>
              <a:t>fimi</a:t>
            </a:r>
            <a:r>
              <a:rPr lang="en-US" dirty="0"/>
              <a:t> website – actual </a:t>
            </a:r>
            <a:r>
              <a:rPr lang="en-US" dirty="0" err="1"/>
              <a:t>transcations</a:t>
            </a:r>
            <a:r>
              <a:rPr lang="en-US" dirty="0"/>
              <a:t> from Belgian stores.</a:t>
            </a:r>
            <a:br>
              <a:rPr lang="en-US" dirty="0"/>
            </a:br>
            <a:endParaRPr lang="en-US" dirty="0"/>
          </a:p>
        </p:txBody>
      </p:sp>
      <p:sp>
        <p:nvSpPr>
          <p:cNvPr id="4" name="Slide Number Placeholder 3"/>
          <p:cNvSpPr>
            <a:spLocks noGrp="1"/>
          </p:cNvSpPr>
          <p:nvPr>
            <p:ph type="sldNum" sz="quarter" idx="10"/>
          </p:nvPr>
        </p:nvSpPr>
        <p:spPr/>
        <p:txBody>
          <a:bodyPr/>
          <a:lstStyle/>
          <a:p>
            <a:fld id="{1FB3F3BB-132B-418B-8D02-CAC6A9422A35}" type="slidenum">
              <a:rPr lang="en-US" smtClean="0"/>
              <a:pPr/>
              <a:t>5</a:t>
            </a:fld>
            <a:endParaRPr lang="en-US"/>
          </a:p>
        </p:txBody>
      </p:sp>
    </p:spTree>
    <p:extLst>
      <p:ext uri="{BB962C8B-B14F-4D97-AF65-F5344CB8AC3E}">
        <p14:creationId xmlns:p14="http://schemas.microsoft.com/office/powerpoint/2010/main" val="68749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p:nvPr>
        </p:nvSpPr>
        <p:spPr>
          <a:ln/>
        </p:spPr>
        <p:txBody>
          <a:bodyPr/>
          <a:lstStyle/>
          <a:p>
            <a:fld id="{967657F3-D414-4793-B4BB-C29DFD80FB64}" type="slidenum">
              <a:rPr lang="en-GB"/>
              <a:pPr/>
              <a:t>6</a:t>
            </a:fld>
            <a:endParaRPr lang="en-GB"/>
          </a:p>
        </p:txBody>
      </p:sp>
      <p:sp>
        <p:nvSpPr>
          <p:cNvPr id="10752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0F7992C-555B-4A1F-AA79-AF721FEFB8A5}" type="slidenum">
              <a:rPr lang="en-GB" sz="1200">
                <a:solidFill>
                  <a:srgbClr val="000000"/>
                </a:solidFill>
                <a:ea typeface="DejaVu LGC Sans" charset="0"/>
                <a:cs typeface="DejaVu LGC Sans" charset="0"/>
              </a:rPr>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a:t>
            </a:fld>
            <a:endParaRPr lang="en-GB" sz="1200">
              <a:solidFill>
                <a:srgbClr val="000000"/>
              </a:solidFill>
              <a:ea typeface="DejaVu LGC Sans" charset="0"/>
              <a:cs typeface="DejaVu LGC Sans" charset="0"/>
            </a:endParaRPr>
          </a:p>
        </p:txBody>
      </p:sp>
      <p:sp>
        <p:nvSpPr>
          <p:cNvPr id="107522" name="Text Box 2"/>
          <p:cNvSpPr txBox="1">
            <a:spLocks noChangeArrowheads="1"/>
          </p:cNvSpPr>
          <p:nvPr/>
        </p:nvSpPr>
        <p:spPr bwMode="auto">
          <a:xfrm>
            <a:off x="1154113" y="693738"/>
            <a:ext cx="4552950" cy="3414712"/>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07523" name="Rectangle 3"/>
          <p:cNvSpPr txBox="1">
            <a:spLocks noGrp="1" noChangeArrowheads="1"/>
          </p:cNvSpPr>
          <p:nvPr>
            <p:ph type="body"/>
          </p:nvPr>
        </p:nvSpPr>
        <p:spPr bwMode="auto">
          <a:xfrm>
            <a:off x="685800" y="4343400"/>
            <a:ext cx="5486400" cy="4114800"/>
          </a:xfrm>
          <a:prstGeom prst="rect">
            <a:avLst/>
          </a:prstGeom>
          <a:noFill/>
          <a:ln>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Goal is to find all association rules that satisfy user-specified called as  minimum support and minimum confidence threshold.</a:t>
            </a:r>
            <a:r>
              <a:rPr lang="en-US" dirty="0"/>
              <a:t> </a:t>
            </a:r>
            <a:br>
              <a:rPr lang="en-US" dirty="0"/>
            </a:br>
            <a:endParaRPr lang="en-US" dirty="0"/>
          </a:p>
          <a:p>
            <a:endParaRPr lang="en-US" dirty="0"/>
          </a:p>
          <a:p>
            <a:r>
              <a:rPr lang="en-US" dirty="0"/>
              <a:t>Support – How often a both the items occurs in the database. If you count .. Milk and diaper appears thrice. [milk, diaper, beer appears twice]</a:t>
            </a:r>
          </a:p>
          <a:p>
            <a:endParaRPr lang="en-US" dirty="0"/>
          </a:p>
          <a:p>
            <a:r>
              <a:rPr lang="en-US" dirty="0"/>
              <a:t>Programmers point of view , I need to find out the frequency of </a:t>
            </a:r>
            <a:r>
              <a:rPr lang="en-US" dirty="0" err="1"/>
              <a:t>occurences</a:t>
            </a:r>
            <a:r>
              <a:rPr lang="en-US" dirty="0"/>
              <a:t> of pair.</a:t>
            </a:r>
          </a:p>
          <a:p>
            <a:endParaRPr lang="en-US" dirty="0"/>
          </a:p>
          <a:p>
            <a:r>
              <a:rPr lang="en-US" dirty="0"/>
              <a:t>It is -&gt; an expression for association rules. Association Rules are interesting association relationship among huge amounts of transactions. An association rule is an expression of the form X =&gt; Y, where X and Y are sets of items.</a:t>
            </a:r>
          </a:p>
          <a:p>
            <a:endParaRPr lang="en-US" dirty="0"/>
          </a:p>
        </p:txBody>
      </p:sp>
    </p:spTree>
    <p:extLst>
      <p:ext uri="{BB962C8B-B14F-4D97-AF65-F5344CB8AC3E}">
        <p14:creationId xmlns:p14="http://schemas.microsoft.com/office/powerpoint/2010/main" val="818194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Ascending order –Apriori property</a:t>
            </a:r>
          </a:p>
          <a:p>
            <a:r>
              <a:rPr lang="en-US" dirty="0"/>
              <a:t>Black table is transactional data format.</a:t>
            </a:r>
          </a:p>
          <a:p>
            <a:r>
              <a:rPr lang="en-US" dirty="0"/>
              <a:t>Vertical Representation = This approach is referred to as a “</a:t>
            </a:r>
            <a:r>
              <a:rPr lang="en-US" dirty="0" err="1"/>
              <a:t>Tidset</a:t>
            </a:r>
            <a:r>
              <a:rPr lang="en-US" dirty="0"/>
              <a:t>”. </a:t>
            </a:r>
          </a:p>
        </p:txBody>
      </p:sp>
      <p:sp>
        <p:nvSpPr>
          <p:cNvPr id="4" name="Slide Number Placeholder 3"/>
          <p:cNvSpPr>
            <a:spLocks noGrp="1"/>
          </p:cNvSpPr>
          <p:nvPr>
            <p:ph type="sldNum" sz="quarter" idx="10"/>
          </p:nvPr>
        </p:nvSpPr>
        <p:spPr/>
        <p:txBody>
          <a:bodyPr/>
          <a:lstStyle/>
          <a:p>
            <a:fld id="{1FB3F3BB-132B-418B-8D02-CAC6A9422A35}" type="slidenum">
              <a:rPr lang="en-US" smtClean="0"/>
              <a:pPr/>
              <a:t>7</a:t>
            </a:fld>
            <a:endParaRPr lang="en-US"/>
          </a:p>
        </p:txBody>
      </p:sp>
    </p:spTree>
    <p:extLst>
      <p:ext uri="{BB962C8B-B14F-4D97-AF65-F5344CB8AC3E}">
        <p14:creationId xmlns:p14="http://schemas.microsoft.com/office/powerpoint/2010/main" val="2125056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going into pseudo algorithm I will run you through the steps involved in this algorithm.</a:t>
            </a:r>
          </a:p>
          <a:p>
            <a:endParaRPr lang="en-US" dirty="0"/>
          </a:p>
          <a:p>
            <a:r>
              <a:rPr lang="en-US" dirty="0"/>
              <a:t>TID is just a transaction number.</a:t>
            </a:r>
          </a:p>
          <a:p>
            <a:endParaRPr lang="en-US" dirty="0"/>
          </a:p>
          <a:p>
            <a:r>
              <a:rPr lang="en-US" dirty="0"/>
              <a:t>Apriori Property - </a:t>
            </a:r>
          </a:p>
          <a:p>
            <a:r>
              <a:rPr lang="en-US" dirty="0"/>
              <a:t>Itemset Generation – Itemset is not frequent if it’s subsets are not frequent. This is used in pruning. AB is not frequent and hence no point in generating its supersets.</a:t>
            </a:r>
          </a:p>
          <a:p>
            <a:endParaRPr lang="en-US" dirty="0"/>
          </a:p>
          <a:p>
            <a:r>
              <a:rPr lang="en-US" dirty="0"/>
              <a:t>Support = 2</a:t>
            </a:r>
          </a:p>
          <a:p>
            <a:r>
              <a:rPr lang="en-US" dirty="0"/>
              <a:t>Prune - </a:t>
            </a:r>
          </a:p>
          <a:p>
            <a:r>
              <a:rPr lang="en-US" dirty="0"/>
              <a:t>If you observed, we manually went through each transaction to calculate the number of occurrences. For M itemsets and N transactions, MN iterations are done.</a:t>
            </a:r>
          </a:p>
          <a:p>
            <a:r>
              <a:rPr lang="en-US" dirty="0"/>
              <a:t>The Apriori algorithm uses a same principle.</a:t>
            </a:r>
          </a:p>
          <a:p>
            <a:r>
              <a:rPr lang="en-US" dirty="0"/>
              <a:t>L1, L2 and L3 are our final datasets.</a:t>
            </a:r>
          </a:p>
          <a:p>
            <a:endParaRPr lang="en-US" dirty="0"/>
          </a:p>
        </p:txBody>
      </p:sp>
      <p:sp>
        <p:nvSpPr>
          <p:cNvPr id="4" name="Slide Number Placeholder 3"/>
          <p:cNvSpPr>
            <a:spLocks noGrp="1"/>
          </p:cNvSpPr>
          <p:nvPr>
            <p:ph type="sldNum" sz="quarter" idx="10"/>
          </p:nvPr>
        </p:nvSpPr>
        <p:spPr/>
        <p:txBody>
          <a:bodyPr/>
          <a:lstStyle/>
          <a:p>
            <a:fld id="{1FB3F3BB-132B-418B-8D02-CAC6A9422A35}" type="slidenum">
              <a:rPr lang="en-US" smtClean="0"/>
              <a:pPr/>
              <a:t>8</a:t>
            </a:fld>
            <a:endParaRPr lang="en-US"/>
          </a:p>
        </p:txBody>
      </p:sp>
    </p:spTree>
    <p:extLst>
      <p:ext uri="{BB962C8B-B14F-4D97-AF65-F5344CB8AC3E}">
        <p14:creationId xmlns:p14="http://schemas.microsoft.com/office/powerpoint/2010/main" val="158799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i="0" kern="1200" dirty="0">
                <a:solidFill>
                  <a:schemeClr val="tx1"/>
                </a:solidFill>
                <a:effectLst/>
                <a:latin typeface="+mn-lt"/>
                <a:ea typeface="+mn-ea"/>
                <a:cs typeface="+mn-cs"/>
              </a:rPr>
              <a:t>Candidate generation is not compute intensive application and can be taken care by CPU.</a:t>
            </a:r>
          </a:p>
          <a:p>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performs a level-wise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search. In each iteration (line 2 to 10), firstly, a set of k candidates is generated by joining two frequent (k - 1)-</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itemsets if they share a common (k - 2)-prefix. A pruning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procedure is invoked to eliminate any candidate which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contains an infrequent subset; secondly, the support of every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candidate itemset is counted by scanning the database. The</a:t>
            </a:r>
            <a:r>
              <a:rPr lang="en-US" dirty="0"/>
              <a:t>  </a:t>
            </a:r>
            <a:r>
              <a:rPr lang="en-US" sz="1200" b="0" i="0" kern="1200" dirty="0">
                <a:solidFill>
                  <a:schemeClr val="tx1"/>
                </a:solidFill>
                <a:effectLst/>
                <a:latin typeface="+mn-lt"/>
                <a:ea typeface="+mn-ea"/>
                <a:cs typeface="+mn-cs"/>
              </a:rPr>
              <a:t>It performs a level-wise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search. In each iteration (line 2 to 10), firstly, a set of </a:t>
            </a:r>
            <a:r>
              <a:rPr lang="en-US" sz="1200" b="0" i="0" kern="1200" dirty="0" err="1">
                <a:solidFill>
                  <a:schemeClr val="tx1"/>
                </a:solidFill>
                <a:effectLst/>
                <a:latin typeface="+mn-lt"/>
                <a:ea typeface="+mn-ea"/>
                <a:cs typeface="+mn-cs"/>
              </a:rPr>
              <a:t>kcandidates</a:t>
            </a:r>
            <a:r>
              <a:rPr lang="en-US" sz="1200" b="0" i="0" kern="1200" dirty="0">
                <a:solidFill>
                  <a:schemeClr val="tx1"/>
                </a:solidFill>
                <a:effectLst/>
                <a:latin typeface="+mn-lt"/>
                <a:ea typeface="+mn-ea"/>
                <a:cs typeface="+mn-cs"/>
              </a:rPr>
              <a:t> is generated by joining two frequent (k - 1)-</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itemsets if they share a common (k - 2)-prefix. A pruning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procedure is invoked to eliminate any candidate which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contains an infrequent subset; secondly, the support of every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candidate itemset is counted by scanning the database. The</a:t>
            </a:r>
            <a:r>
              <a:rPr lang="en-US" dirty="0"/>
              <a:t> </a:t>
            </a:r>
            <a:br>
              <a:rPr lang="en-US" dirty="0"/>
            </a:br>
            <a:endParaRPr lang="en-US" dirty="0"/>
          </a:p>
          <a:p>
            <a:r>
              <a:rPr lang="fi-FI" altLang="en-US" sz="1200" b="1" dirty="0">
                <a:solidFill>
                  <a:schemeClr val="tx1"/>
                </a:solidFill>
                <a:latin typeface="Arial" panose="020B0604020202020204" pitchFamily="34" charset="0"/>
                <a:cs typeface="Arial" panose="020B0604020202020204" pitchFamily="34" charset="0"/>
              </a:rPr>
              <a:t>----discuss this ---</a:t>
            </a:r>
          </a:p>
          <a:p>
            <a:r>
              <a:rPr lang="en-US" dirty="0">
                <a:solidFill>
                  <a:schemeClr val="tx1"/>
                </a:solidFill>
                <a:latin typeface="Arial" panose="020B0604020202020204" pitchFamily="34" charset="0"/>
                <a:cs typeface="Arial" panose="020B0604020202020204" pitchFamily="34" charset="0"/>
              </a:rPr>
              <a:t>Bottlenecks  </a:t>
            </a:r>
          </a:p>
          <a:p>
            <a:pPr marL="0" indent="0">
              <a:buNone/>
            </a:pPr>
            <a:r>
              <a:rPr lang="en-US" dirty="0">
                <a:solidFill>
                  <a:schemeClr val="tx1"/>
                </a:solidFill>
                <a:latin typeface="Arial" panose="020B0604020202020204" pitchFamily="34" charset="0"/>
                <a:cs typeface="Arial" panose="020B0604020202020204" pitchFamily="34" charset="0"/>
              </a:rPr>
              <a:t>1) Candidate Generation depends on result of previous steps</a:t>
            </a:r>
          </a:p>
          <a:p>
            <a:pPr marL="0" indent="0">
              <a:buNone/>
            </a:pPr>
            <a:r>
              <a:rPr lang="fi-FI" altLang="en-US" dirty="0">
                <a:solidFill>
                  <a:schemeClr val="tx1"/>
                </a:solidFill>
                <a:latin typeface="Arial" panose="020B0604020202020204" pitchFamily="34" charset="0"/>
                <a:cs typeface="Arial" panose="020B0604020202020204" pitchFamily="34" charset="0"/>
              </a:rPr>
              <a:t>2) </a:t>
            </a:r>
            <a:r>
              <a:rPr lang="fi-FI" altLang="en-US" u="sng" dirty="0">
                <a:solidFill>
                  <a:schemeClr val="tx1"/>
                </a:solidFill>
                <a:latin typeface="Arial" panose="020B0604020202020204" pitchFamily="34" charset="0"/>
                <a:cs typeface="Arial" panose="020B0604020202020204" pitchFamily="34" charset="0"/>
              </a:rPr>
              <a:t>Needs several iterations on the database to calculate support***</a:t>
            </a:r>
          </a:p>
          <a:p>
            <a:br>
              <a:rPr lang="en-US" dirty="0"/>
            </a:br>
            <a:endParaRPr lang="en-US" dirty="0"/>
          </a:p>
        </p:txBody>
      </p:sp>
      <p:sp>
        <p:nvSpPr>
          <p:cNvPr id="4" name="Slide Number Placeholder 3"/>
          <p:cNvSpPr>
            <a:spLocks noGrp="1"/>
          </p:cNvSpPr>
          <p:nvPr>
            <p:ph type="sldNum" sz="quarter" idx="10"/>
          </p:nvPr>
        </p:nvSpPr>
        <p:spPr/>
        <p:txBody>
          <a:bodyPr/>
          <a:lstStyle/>
          <a:p>
            <a:fld id="{1FB3F3BB-132B-418B-8D02-CAC6A9422A35}" type="slidenum">
              <a:rPr lang="en-US" smtClean="0"/>
              <a:pPr/>
              <a:t>10</a:t>
            </a:fld>
            <a:endParaRPr lang="en-US"/>
          </a:p>
        </p:txBody>
      </p:sp>
    </p:spTree>
    <p:extLst>
      <p:ext uri="{BB962C8B-B14F-4D97-AF65-F5344CB8AC3E}">
        <p14:creationId xmlns:p14="http://schemas.microsoft.com/office/powerpoint/2010/main" val="3527337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access on device memory, global memory, texture memory, and constant memory varies the performance of the algorithm. Also, CUDA environment gives flexibility to share combined memory, offers very less communication overheads</a:t>
            </a:r>
          </a:p>
        </p:txBody>
      </p:sp>
      <p:sp>
        <p:nvSpPr>
          <p:cNvPr id="4" name="Slide Number Placeholder 3"/>
          <p:cNvSpPr>
            <a:spLocks noGrp="1"/>
          </p:cNvSpPr>
          <p:nvPr>
            <p:ph type="sldNum" sz="quarter" idx="10"/>
          </p:nvPr>
        </p:nvSpPr>
        <p:spPr/>
        <p:txBody>
          <a:bodyPr/>
          <a:lstStyle/>
          <a:p>
            <a:fld id="{1FB3F3BB-132B-418B-8D02-CAC6A9422A35}" type="slidenum">
              <a:rPr lang="en-US" smtClean="0"/>
              <a:pPr/>
              <a:t>13</a:t>
            </a:fld>
            <a:endParaRPr lang="en-US"/>
          </a:p>
        </p:txBody>
      </p:sp>
    </p:spTree>
    <p:extLst>
      <p:ext uri="{BB962C8B-B14F-4D97-AF65-F5344CB8AC3E}">
        <p14:creationId xmlns:p14="http://schemas.microsoft.com/office/powerpoint/2010/main" val="3331142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2.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descr="logo_small.png"/>
          <p:cNvPicPr>
            <a:picLocks noChangeAspect="1"/>
          </p:cNvPicPr>
          <p:nvPr userDrawn="1"/>
        </p:nvPicPr>
        <p:blipFill>
          <a:blip r:embed="rId2"/>
          <a:stretch>
            <a:fillRect/>
          </a:stretch>
        </p:blipFill>
        <p:spPr>
          <a:xfrm>
            <a:off x="8375905" y="6071616"/>
            <a:ext cx="572609" cy="685800"/>
          </a:xfrm>
          <a:prstGeom prst="rect">
            <a:avLst/>
          </a:prstGeom>
          <a:noFill/>
        </p:spPr>
      </p:pic>
      <p:pic>
        <p:nvPicPr>
          <p:cNvPr id="10" name="Picture 9" descr="cover_footer.png"/>
          <p:cNvPicPr>
            <a:picLocks noChangeAspect="1"/>
          </p:cNvPicPr>
          <p:nvPr userDrawn="1"/>
        </p:nvPicPr>
        <p:blipFill>
          <a:blip r:embed="rId3"/>
          <a:stretch>
            <a:fillRect/>
          </a:stretch>
        </p:blipFill>
        <p:spPr>
          <a:xfrm>
            <a:off x="0" y="4875610"/>
            <a:ext cx="9220200" cy="1982391"/>
          </a:xfrm>
          <a:prstGeom prst="rect">
            <a:avLst/>
          </a:prstGeom>
        </p:spPr>
      </p:pic>
      <p:pic>
        <p:nvPicPr>
          <p:cNvPr id="11" name="Picture 10" descr="logo_small.png"/>
          <p:cNvPicPr>
            <a:picLocks noChangeAspect="1"/>
          </p:cNvPicPr>
          <p:nvPr userDrawn="1"/>
        </p:nvPicPr>
        <p:blipFill>
          <a:blip r:embed="rId4"/>
          <a:stretch>
            <a:fillRect/>
          </a:stretch>
        </p:blipFill>
        <p:spPr>
          <a:xfrm>
            <a:off x="8375905" y="6071616"/>
            <a:ext cx="572609" cy="685800"/>
          </a:xfrm>
          <a:prstGeom prst="rect">
            <a:avLst/>
          </a:prstGeom>
        </p:spPr>
      </p:pic>
      <p:sp>
        <p:nvSpPr>
          <p:cNvPr id="4" name="TextBox 3"/>
          <p:cNvSpPr txBox="1"/>
          <p:nvPr userDrawn="1"/>
        </p:nvSpPr>
        <p:spPr>
          <a:xfrm>
            <a:off x="143536" y="6548474"/>
            <a:ext cx="3377761" cy="215444"/>
          </a:xfrm>
          <a:prstGeom prst="rect">
            <a:avLst/>
          </a:prstGeom>
          <a:noFill/>
        </p:spPr>
        <p:txBody>
          <a:bodyPr wrap="square" rtlCol="0">
            <a:spAutoFit/>
          </a:bodyPr>
          <a:lstStyle/>
          <a:p>
            <a:r>
              <a:rPr lang="en-US" sz="800" b="1" i="1" dirty="0">
                <a:solidFill>
                  <a:srgbClr val="003E8A"/>
                </a:solidFill>
                <a:latin typeface="Verdana" pitchFamily="34" charset="0"/>
                <a:ea typeface="Verdana" pitchFamily="34" charset="0"/>
                <a:cs typeface="Verdana" pitchFamily="34" charset="0"/>
              </a:rPr>
              <a:t>Learning</a:t>
            </a:r>
            <a:r>
              <a:rPr lang="en-US" sz="800" b="1" i="1" baseline="0" dirty="0">
                <a:solidFill>
                  <a:srgbClr val="003E8A"/>
                </a:solidFill>
                <a:latin typeface="Verdana" pitchFamily="34" charset="0"/>
                <a:ea typeface="Verdana" pitchFamily="34" charset="0"/>
                <a:cs typeface="Verdana" pitchFamily="34" charset="0"/>
              </a:rPr>
              <a:t> with Purpose</a:t>
            </a:r>
            <a:endParaRPr lang="en-US" sz="800" b="1" i="1" dirty="0">
              <a:solidFill>
                <a:srgbClr val="003E8A"/>
              </a:solidFill>
              <a:latin typeface="Verdana" pitchFamily="34" charset="0"/>
              <a:ea typeface="Verdana" pitchFamily="34" charset="0"/>
              <a:cs typeface="Verdana" pitchFamily="34" charset="0"/>
            </a:endParaRPr>
          </a:p>
        </p:txBody>
      </p:sp>
      <p:sp>
        <p:nvSpPr>
          <p:cNvPr id="7" name="Rounded Rectangle 6"/>
          <p:cNvSpPr/>
          <p:nvPr userDrawn="1"/>
        </p:nvSpPr>
        <p:spPr>
          <a:xfrm>
            <a:off x="1104900" y="1752600"/>
            <a:ext cx="6934200" cy="3352800"/>
          </a:xfrm>
          <a:prstGeom prst="roundRect">
            <a:avLst>
              <a:gd name="adj" fmla="val 6764"/>
            </a:avLst>
          </a:prstGeom>
          <a:gradFill>
            <a:gsLst>
              <a:gs pos="100000">
                <a:schemeClr val="bg1">
                  <a:lumMod val="95000"/>
                </a:schemeClr>
              </a:gs>
              <a:gs pos="1667">
                <a:schemeClr val="bg1">
                  <a:lumMod val="95000"/>
                </a:schemeClr>
              </a:gs>
              <a:gs pos="50000">
                <a:schemeClr val="bg1"/>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295400" y="1981201"/>
            <a:ext cx="6553200" cy="1447799"/>
          </a:xfrm>
          <a:prstGeom prst="rect">
            <a:avLst/>
          </a:prstGeom>
        </p:spPr>
        <p:txBody>
          <a:bodyPr anchor="b">
            <a:normAutofit/>
          </a:bodyPr>
          <a:lstStyle>
            <a:lvl1pPr>
              <a:defRPr sz="3000" b="1">
                <a:solidFill>
                  <a:srgbClr val="003C9E"/>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371600" y="3505200"/>
            <a:ext cx="6400800" cy="1447800"/>
          </a:xfrm>
          <a:prstGeom prst="rect">
            <a:avLst/>
          </a:prstGeom>
        </p:spPr>
        <p:txBody>
          <a:bodyPr>
            <a:normAutofit/>
          </a:bodyPr>
          <a:lstStyle>
            <a:lvl1pPr marL="0" indent="0" algn="ctr">
              <a:buNone/>
              <a:defRPr lang="en-US" sz="2500" b="0" kern="1200" dirty="0">
                <a:solidFill>
                  <a:srgbClr val="24B0E3"/>
                </a:solidFill>
                <a:latin typeface="Verdana" pitchFamily="34" charset="0"/>
                <a:ea typeface="Verdana" pitchFamily="34" charset="0"/>
                <a:cs typeface="Verdana" pitchFamily="34" charset="0"/>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1"/>
            <a:ext cx="8229600" cy="4525963"/>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876799"/>
          </a:xfrm>
          <a:prstGeom prst="rect">
            <a:avLst/>
          </a:prstGeom>
        </p:spPr>
        <p:txBody>
          <a:bodyPr/>
          <a:lstStyle>
            <a:lvl1pPr marL="342860" indent="-342860">
              <a:buFontTx/>
              <a:buBlip>
                <a:blip r:embed="rId3"/>
              </a:buBlip>
              <a:defRPr sz="2500">
                <a:solidFill>
                  <a:schemeClr val="tx1">
                    <a:lumMod val="50000"/>
                    <a:lumOff val="50000"/>
                  </a:schemeClr>
                </a:solidFill>
                <a:latin typeface="Verdana" pitchFamily="34" charset="0"/>
                <a:ea typeface="Verdana" pitchFamily="34" charset="0"/>
                <a:cs typeface="Verdana" pitchFamily="34" charset="0"/>
              </a:defRPr>
            </a:lvl1pPr>
            <a:lvl2pPr marL="742863" indent="-285717">
              <a:buClr>
                <a:srgbClr val="24B0E3"/>
              </a:buClr>
              <a:buFont typeface="Arial" pitchFamily="34" charset="0"/>
              <a:buChar char="•"/>
              <a:defRPr sz="2200">
                <a:solidFill>
                  <a:schemeClr val="tx1">
                    <a:lumMod val="50000"/>
                    <a:lumOff val="50000"/>
                  </a:schemeClr>
                </a:solidFill>
                <a:latin typeface="Verdana" pitchFamily="34" charset="0"/>
                <a:ea typeface="Verdana" pitchFamily="34" charset="0"/>
                <a:cs typeface="Verdana" pitchFamily="34" charset="0"/>
              </a:defRPr>
            </a:lvl2pPr>
            <a:lvl3pPr marL="1142867" indent="-228573">
              <a:buClr>
                <a:schemeClr val="bg1"/>
              </a:buClr>
              <a:buFont typeface="Arial" pitchFamily="34" charset="0"/>
              <a:buChar char="•"/>
              <a:defRPr sz="2000">
                <a:solidFill>
                  <a:schemeClr val="tx1">
                    <a:lumMod val="50000"/>
                    <a:lumOff val="50000"/>
                  </a:schemeClr>
                </a:solidFill>
                <a:latin typeface="Verdana" pitchFamily="34" charset="0"/>
                <a:ea typeface="Verdana" pitchFamily="34" charset="0"/>
                <a:cs typeface="Verdana" pitchFamily="34" charset="0"/>
              </a:defRPr>
            </a:lvl3pPr>
            <a:lvl4pPr>
              <a:defRPr sz="1800">
                <a:solidFill>
                  <a:schemeClr val="tx1">
                    <a:lumMod val="50000"/>
                    <a:lumOff val="50000"/>
                  </a:schemeClr>
                </a:solidFill>
                <a:latin typeface="Verdana" pitchFamily="34" charset="0"/>
                <a:ea typeface="Verdana" pitchFamily="34" charset="0"/>
                <a:cs typeface="Verdana" pitchFamily="34" charset="0"/>
              </a:defRPr>
            </a:lvl4pPr>
            <a:lvl5pPr>
              <a:defRPr sz="1600">
                <a:solidFill>
                  <a:schemeClr val="tx1">
                    <a:lumMod val="50000"/>
                    <a:lumOff val="50000"/>
                  </a:schemeClr>
                </a:solidFill>
                <a:latin typeface="Verdana" pitchFamily="34" charset="0"/>
                <a:ea typeface="Verdana" pitchFamily="34" charset="0"/>
                <a:cs typeface="Verdan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3"/>
          <p:cNvSpPr>
            <a:spLocks noGrp="1"/>
          </p:cNvSpPr>
          <p:nvPr>
            <p:ph type="title" hasCustomPrompt="1"/>
          </p:nvPr>
        </p:nvSpPr>
        <p:spPr>
          <a:xfrm>
            <a:off x="457200" y="274638"/>
            <a:ext cx="8229600" cy="639762"/>
          </a:xfrm>
          <a:prstGeom prst="rect">
            <a:avLst/>
          </a:prstGeom>
          <a:gradFill>
            <a:gsLst>
              <a:gs pos="100000">
                <a:schemeClr val="bg1">
                  <a:lumMod val="95000"/>
                </a:schemeClr>
              </a:gs>
              <a:gs pos="1667">
                <a:schemeClr val="bg1">
                  <a:lumMod val="95000"/>
                </a:schemeClr>
              </a:gs>
              <a:gs pos="50000">
                <a:schemeClr val="bg1"/>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3000" b="1" baseline="0" dirty="0">
                <a:solidFill>
                  <a:srgbClr val="003C9E"/>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a:t>Main Title</a:t>
            </a:r>
          </a:p>
        </p:txBody>
      </p:sp>
      <p:sp>
        <p:nvSpPr>
          <p:cNvPr id="16" name="Text Placeholder 15"/>
          <p:cNvSpPr>
            <a:spLocks noGrp="1"/>
          </p:cNvSpPr>
          <p:nvPr>
            <p:ph type="body" sz="quarter" idx="10" hasCustomPrompt="1"/>
          </p:nvPr>
        </p:nvSpPr>
        <p:spPr>
          <a:xfrm>
            <a:off x="457200" y="990600"/>
            <a:ext cx="8229600" cy="533400"/>
          </a:xfrm>
          <a:prstGeom prst="rect">
            <a:avLst/>
          </a:prstGeom>
        </p:spPr>
        <p:txBody>
          <a:bodyPr anchor="ctr"/>
          <a:lstStyle>
            <a:lvl1pPr marL="0" indent="0" algn="ctr">
              <a:buNone/>
              <a:defRPr kumimoji="0" lang="en-US" sz="2300" b="0" i="0" u="none" strike="noStrike" kern="1200" cap="none" spc="0" normalizeH="0" baseline="0" dirty="0" smtClean="0">
                <a:ln>
                  <a:noFill/>
                </a:ln>
                <a:solidFill>
                  <a:srgbClr val="24B0E3"/>
                </a:solidFill>
                <a:effectLst/>
                <a:uLnTx/>
                <a:uFillTx/>
                <a:latin typeface="Verdana" pitchFamily="34" charset="0"/>
                <a:ea typeface="Verdana" pitchFamily="34" charset="0"/>
                <a:cs typeface="Verdana" pitchFamily="34" charset="0"/>
              </a:defRPr>
            </a:lvl1pPr>
          </a:lstStyle>
          <a:p>
            <a:pPr lvl="0"/>
            <a:r>
              <a:rPr lang="en-US" dirty="0"/>
              <a:t>Sub Title</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3"/>
          <p:cNvSpPr>
            <a:spLocks noGrp="1"/>
          </p:cNvSpPr>
          <p:nvPr>
            <p:ph type="title" hasCustomPrompt="1"/>
          </p:nvPr>
        </p:nvSpPr>
        <p:spPr>
          <a:xfrm>
            <a:off x="457200" y="2895600"/>
            <a:ext cx="8229600" cy="639762"/>
          </a:xfrm>
          <a:prstGeom prst="rect">
            <a:avLst/>
          </a:prstGeom>
          <a:gradFill>
            <a:gsLst>
              <a:gs pos="100000">
                <a:schemeClr val="bg1">
                  <a:lumMod val="95000"/>
                </a:schemeClr>
              </a:gs>
              <a:gs pos="1667">
                <a:schemeClr val="bg1">
                  <a:lumMod val="95000"/>
                </a:schemeClr>
              </a:gs>
              <a:gs pos="50000">
                <a:schemeClr val="bg1"/>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3000" b="1" baseline="0" dirty="0">
                <a:solidFill>
                  <a:srgbClr val="003C9E"/>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a:t>Main Title</a:t>
            </a:r>
          </a:p>
        </p:txBody>
      </p:sp>
      <p:sp>
        <p:nvSpPr>
          <p:cNvPr id="5" name="Text Placeholder 15"/>
          <p:cNvSpPr>
            <a:spLocks noGrp="1"/>
          </p:cNvSpPr>
          <p:nvPr>
            <p:ph type="body" sz="quarter" idx="10" hasCustomPrompt="1"/>
          </p:nvPr>
        </p:nvSpPr>
        <p:spPr>
          <a:xfrm>
            <a:off x="457200" y="3611562"/>
            <a:ext cx="8229600" cy="533400"/>
          </a:xfrm>
          <a:prstGeom prst="rect">
            <a:avLst/>
          </a:prstGeom>
        </p:spPr>
        <p:txBody>
          <a:bodyPr anchor="ctr"/>
          <a:lstStyle>
            <a:lvl1pPr>
              <a:defRPr kumimoji="0" lang="en-US" sz="2300" b="0" i="0" u="none" strike="noStrike" cap="none" spc="0" normalizeH="0" baseline="0" dirty="0" smtClean="0">
                <a:ln>
                  <a:noFill/>
                </a:ln>
                <a:solidFill>
                  <a:srgbClr val="24B0E3"/>
                </a:solidFill>
                <a:effectLst/>
                <a:uLnTx/>
                <a:uFillTx/>
                <a:latin typeface="Verdana" pitchFamily="34" charset="0"/>
                <a:ea typeface="Verdana" pitchFamily="34" charset="0"/>
                <a:cs typeface="Verdana" pitchFamily="34" charset="0"/>
              </a:defRPr>
            </a:lvl1pPr>
          </a:lstStyle>
          <a:p>
            <a:pPr marL="0" lvl="0" indent="0" algn="ctr">
              <a:buNone/>
            </a:pPr>
            <a:r>
              <a:rPr lang="en-US" dirty="0"/>
              <a:t>Sub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5029199"/>
          </a:xfrm>
          <a:prstGeom prst="rect">
            <a:avLst/>
          </a:prstGeom>
        </p:spPr>
        <p:txBody>
          <a:bodyPr/>
          <a:lstStyle>
            <a:lvl1pPr>
              <a:defRPr lang="en-US" sz="2500" smtClean="0">
                <a:solidFill>
                  <a:schemeClr val="tx1">
                    <a:lumMod val="50000"/>
                    <a:lumOff val="50000"/>
                  </a:schemeClr>
                </a:solidFill>
                <a:latin typeface="Verdana" pitchFamily="34" charset="0"/>
                <a:ea typeface="Verdana" pitchFamily="34" charset="0"/>
                <a:cs typeface="Verdana" pitchFamily="34" charset="0"/>
              </a:defRPr>
            </a:lvl1pPr>
            <a:lvl2pPr>
              <a:defRPr lang="en-US" sz="2200" smtClean="0">
                <a:solidFill>
                  <a:schemeClr val="tx1">
                    <a:lumMod val="50000"/>
                    <a:lumOff val="50000"/>
                  </a:schemeClr>
                </a:solidFill>
                <a:latin typeface="Verdana" pitchFamily="34" charset="0"/>
                <a:ea typeface="Verdana" pitchFamily="34" charset="0"/>
                <a:cs typeface="Verdana" pitchFamily="34" charset="0"/>
              </a:defRPr>
            </a:lvl2pPr>
            <a:lvl3pPr>
              <a:defRPr lang="en-US" sz="2000" smtClean="0">
                <a:solidFill>
                  <a:schemeClr val="tx1">
                    <a:lumMod val="50000"/>
                    <a:lumOff val="50000"/>
                  </a:schemeClr>
                </a:solidFill>
                <a:latin typeface="Verdana" pitchFamily="34" charset="0"/>
                <a:ea typeface="Verdana" pitchFamily="34" charset="0"/>
                <a:cs typeface="Verdana" pitchFamily="34" charset="0"/>
              </a:defRPr>
            </a:lvl3pPr>
            <a:lvl4pPr>
              <a:defRPr lang="en-US" sz="1800" smtClean="0">
                <a:solidFill>
                  <a:schemeClr val="tx1">
                    <a:lumMod val="50000"/>
                    <a:lumOff val="50000"/>
                  </a:schemeClr>
                </a:solidFill>
                <a:latin typeface="Verdana" pitchFamily="34" charset="0"/>
                <a:ea typeface="Verdana" pitchFamily="34" charset="0"/>
                <a:cs typeface="Verdana" pitchFamily="34" charset="0"/>
              </a:defRPr>
            </a:lvl4pPr>
            <a:lvl5pPr>
              <a:defRPr lang="en-US" sz="1600">
                <a:solidFill>
                  <a:schemeClr val="tx1">
                    <a:lumMod val="50000"/>
                    <a:lumOff val="50000"/>
                  </a:schemeClr>
                </a:solidFill>
                <a:latin typeface="Verdana" pitchFamily="34" charset="0"/>
                <a:ea typeface="Verdana" pitchFamily="34" charset="0"/>
                <a:cs typeface="Verdana" pitchFamily="34" charset="0"/>
              </a:defRPr>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sp>
        <p:nvSpPr>
          <p:cNvPr id="4" name="Content Placeholder 3"/>
          <p:cNvSpPr>
            <a:spLocks noGrp="1"/>
          </p:cNvSpPr>
          <p:nvPr>
            <p:ph sz="half" idx="2"/>
          </p:nvPr>
        </p:nvSpPr>
        <p:spPr>
          <a:xfrm>
            <a:off x="4648200" y="1600201"/>
            <a:ext cx="4038600" cy="5029199"/>
          </a:xfrm>
          <a:prstGeom prst="rect">
            <a:avLst/>
          </a:prstGeom>
        </p:spPr>
        <p:txBody>
          <a:bodyPr/>
          <a:lstStyle>
            <a:lvl1pPr>
              <a:defRPr lang="en-US" sz="2500" smtClean="0">
                <a:solidFill>
                  <a:schemeClr val="tx1">
                    <a:lumMod val="50000"/>
                    <a:lumOff val="50000"/>
                  </a:schemeClr>
                </a:solidFill>
                <a:latin typeface="Verdana" pitchFamily="34" charset="0"/>
                <a:ea typeface="Verdana" pitchFamily="34" charset="0"/>
                <a:cs typeface="Verdana" pitchFamily="34" charset="0"/>
              </a:defRPr>
            </a:lvl1pPr>
            <a:lvl2pPr>
              <a:defRPr lang="en-US" sz="2200" smtClean="0">
                <a:solidFill>
                  <a:schemeClr val="tx1">
                    <a:lumMod val="50000"/>
                    <a:lumOff val="50000"/>
                  </a:schemeClr>
                </a:solidFill>
                <a:latin typeface="Verdana" pitchFamily="34" charset="0"/>
                <a:ea typeface="Verdana" pitchFamily="34" charset="0"/>
                <a:cs typeface="Verdana" pitchFamily="34" charset="0"/>
              </a:defRPr>
            </a:lvl2pPr>
            <a:lvl3pPr>
              <a:defRPr lang="en-US" sz="2000" smtClean="0">
                <a:solidFill>
                  <a:schemeClr val="tx1">
                    <a:lumMod val="50000"/>
                    <a:lumOff val="50000"/>
                  </a:schemeClr>
                </a:solidFill>
                <a:latin typeface="Verdana" pitchFamily="34" charset="0"/>
                <a:ea typeface="Verdana" pitchFamily="34" charset="0"/>
                <a:cs typeface="Verdana" pitchFamily="34" charset="0"/>
              </a:defRPr>
            </a:lvl3pPr>
            <a:lvl4pPr>
              <a:defRPr lang="en-US" sz="1800" smtClean="0">
                <a:solidFill>
                  <a:schemeClr val="tx1">
                    <a:lumMod val="50000"/>
                    <a:lumOff val="50000"/>
                  </a:schemeClr>
                </a:solidFill>
                <a:latin typeface="Verdana" pitchFamily="34" charset="0"/>
                <a:ea typeface="Verdana" pitchFamily="34" charset="0"/>
                <a:cs typeface="Verdana" pitchFamily="34" charset="0"/>
              </a:defRPr>
            </a:lvl4pPr>
            <a:lvl5pPr>
              <a:defRPr lang="en-US" sz="1600">
                <a:solidFill>
                  <a:schemeClr val="tx1">
                    <a:lumMod val="50000"/>
                    <a:lumOff val="50000"/>
                  </a:schemeClr>
                </a:solidFill>
                <a:latin typeface="Verdana" pitchFamily="34" charset="0"/>
                <a:ea typeface="Verdana" pitchFamily="34" charset="0"/>
                <a:cs typeface="Verdana" pitchFamily="34" charset="0"/>
              </a:defRPr>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6" name="Title 13"/>
          <p:cNvSpPr>
            <a:spLocks noGrp="1"/>
          </p:cNvSpPr>
          <p:nvPr>
            <p:ph type="title" hasCustomPrompt="1"/>
          </p:nvPr>
        </p:nvSpPr>
        <p:spPr>
          <a:xfrm>
            <a:off x="457200" y="274638"/>
            <a:ext cx="8229600" cy="639762"/>
          </a:xfrm>
          <a:prstGeom prst="rect">
            <a:avLst/>
          </a:prstGeom>
          <a:gradFill>
            <a:gsLst>
              <a:gs pos="100000">
                <a:schemeClr val="bg1">
                  <a:lumMod val="95000"/>
                </a:schemeClr>
              </a:gs>
              <a:gs pos="1667">
                <a:schemeClr val="bg1">
                  <a:lumMod val="95000"/>
                </a:schemeClr>
              </a:gs>
              <a:gs pos="50000">
                <a:schemeClr val="bg1"/>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3000" b="1" baseline="0" dirty="0">
                <a:solidFill>
                  <a:srgbClr val="003C9E"/>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a:t>Main Title</a:t>
            </a:r>
          </a:p>
        </p:txBody>
      </p:sp>
      <p:sp>
        <p:nvSpPr>
          <p:cNvPr id="7" name="Text Placeholder 15"/>
          <p:cNvSpPr>
            <a:spLocks noGrp="1"/>
          </p:cNvSpPr>
          <p:nvPr>
            <p:ph type="body" sz="quarter" idx="10" hasCustomPrompt="1"/>
          </p:nvPr>
        </p:nvSpPr>
        <p:spPr>
          <a:xfrm>
            <a:off x="457200" y="990600"/>
            <a:ext cx="8229600" cy="533400"/>
          </a:xfrm>
          <a:prstGeom prst="rect">
            <a:avLst/>
          </a:prstGeom>
        </p:spPr>
        <p:txBody>
          <a:bodyPr anchor="ctr"/>
          <a:lstStyle>
            <a:lvl1pPr marL="0" indent="0" algn="ctr">
              <a:buNone/>
              <a:defRPr kumimoji="0" lang="en-US" sz="2500" b="0" i="0" u="none" strike="noStrike" kern="1200" cap="none" spc="0" normalizeH="0" baseline="0" dirty="0" smtClean="0">
                <a:ln>
                  <a:noFill/>
                </a:ln>
                <a:solidFill>
                  <a:srgbClr val="24B0E3"/>
                </a:solidFill>
                <a:effectLst/>
                <a:uLnTx/>
                <a:uFillTx/>
                <a:latin typeface="Verdana" pitchFamily="34" charset="0"/>
                <a:ea typeface="Verdana" pitchFamily="34" charset="0"/>
                <a:cs typeface="Verdana" pitchFamily="34" charset="0"/>
              </a:defRPr>
            </a:lvl1pPr>
          </a:lstStyle>
          <a:p>
            <a:pPr lvl="0"/>
            <a:r>
              <a:rPr lang="en-US" dirty="0"/>
              <a:t>Sub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Content Placeholder 2"/>
          <p:cNvSpPr>
            <a:spLocks noGrp="1"/>
          </p:cNvSpPr>
          <p:nvPr>
            <p:ph sz="half" idx="1"/>
          </p:nvPr>
        </p:nvSpPr>
        <p:spPr>
          <a:xfrm>
            <a:off x="457200" y="1600201"/>
            <a:ext cx="4038600" cy="5029199"/>
          </a:xfrm>
          <a:prstGeom prst="rect">
            <a:avLst/>
          </a:prstGeom>
        </p:spPr>
        <p:txBody>
          <a:bodyPr/>
          <a:lstStyle>
            <a:lvl1pPr>
              <a:defRPr lang="en-US" sz="2500" smtClean="0">
                <a:solidFill>
                  <a:schemeClr val="tx1">
                    <a:lumMod val="50000"/>
                    <a:lumOff val="50000"/>
                  </a:schemeClr>
                </a:solidFill>
                <a:latin typeface="Verdana" pitchFamily="34" charset="0"/>
                <a:ea typeface="Verdana" pitchFamily="34" charset="0"/>
                <a:cs typeface="Verdana" pitchFamily="34" charset="0"/>
              </a:defRPr>
            </a:lvl1pPr>
            <a:lvl2pPr>
              <a:defRPr lang="en-US" sz="2200" smtClean="0">
                <a:solidFill>
                  <a:schemeClr val="tx1">
                    <a:lumMod val="50000"/>
                    <a:lumOff val="50000"/>
                  </a:schemeClr>
                </a:solidFill>
                <a:latin typeface="Verdana" pitchFamily="34" charset="0"/>
                <a:ea typeface="Verdana" pitchFamily="34" charset="0"/>
                <a:cs typeface="Verdana" pitchFamily="34" charset="0"/>
              </a:defRPr>
            </a:lvl2pPr>
            <a:lvl3pPr>
              <a:defRPr lang="en-US" sz="2000" smtClean="0">
                <a:solidFill>
                  <a:schemeClr val="tx1">
                    <a:lumMod val="50000"/>
                    <a:lumOff val="50000"/>
                  </a:schemeClr>
                </a:solidFill>
                <a:latin typeface="Verdana" pitchFamily="34" charset="0"/>
                <a:ea typeface="Verdana" pitchFamily="34" charset="0"/>
                <a:cs typeface="Verdana" pitchFamily="34" charset="0"/>
              </a:defRPr>
            </a:lvl3pPr>
            <a:lvl4pPr>
              <a:defRPr lang="en-US" sz="1800" smtClean="0">
                <a:solidFill>
                  <a:schemeClr val="tx1">
                    <a:lumMod val="50000"/>
                    <a:lumOff val="50000"/>
                  </a:schemeClr>
                </a:solidFill>
                <a:latin typeface="Verdana" pitchFamily="34" charset="0"/>
                <a:ea typeface="Verdana" pitchFamily="34" charset="0"/>
                <a:cs typeface="Verdana" pitchFamily="34" charset="0"/>
              </a:defRPr>
            </a:lvl4pPr>
            <a:lvl5pPr>
              <a:defRPr lang="en-US" sz="1600">
                <a:solidFill>
                  <a:schemeClr val="tx1">
                    <a:lumMod val="50000"/>
                    <a:lumOff val="50000"/>
                  </a:schemeClr>
                </a:solidFill>
                <a:latin typeface="Verdana" pitchFamily="34" charset="0"/>
                <a:ea typeface="Verdana" pitchFamily="34" charset="0"/>
                <a:cs typeface="Verdana" pitchFamily="34" charset="0"/>
              </a:defRPr>
            </a:lvl5pPr>
          </a:lstStyle>
          <a:p>
            <a:pPr lvl="0">
              <a:buFontTx/>
              <a:buBlip>
                <a:blip r:embed="rId4"/>
              </a:buBlip>
            </a:pPr>
            <a:r>
              <a:rPr lang="en-US"/>
              <a:t>Edit Master text styles</a:t>
            </a:r>
          </a:p>
          <a:p>
            <a:pPr lvl="1">
              <a:buFontTx/>
              <a:buBlip>
                <a:blip r:embed="rId4"/>
              </a:buBlip>
            </a:pPr>
            <a:r>
              <a:rPr lang="en-US"/>
              <a:t>Second level</a:t>
            </a:r>
          </a:p>
          <a:p>
            <a:pPr lvl="2">
              <a:buFontTx/>
              <a:buBlip>
                <a:blip r:embed="rId4"/>
              </a:buBlip>
            </a:pPr>
            <a:r>
              <a:rPr lang="en-US"/>
              <a:t>Third level</a:t>
            </a:r>
          </a:p>
          <a:p>
            <a:pPr lvl="3">
              <a:buFontTx/>
              <a:buBlip>
                <a:blip r:embed="rId4"/>
              </a:buBlip>
            </a:pPr>
            <a:r>
              <a:rPr lang="en-US"/>
              <a:t>Fourth level</a:t>
            </a:r>
          </a:p>
          <a:p>
            <a:pPr lvl="4">
              <a:buFontTx/>
              <a:buBlip>
                <a:blip r:embed="rId4"/>
              </a:buBlip>
            </a:pPr>
            <a:r>
              <a:rPr lang="en-US"/>
              <a:t>Fifth level</a:t>
            </a:r>
          </a:p>
        </p:txBody>
      </p:sp>
      <p:sp>
        <p:nvSpPr>
          <p:cNvPr id="11" name="Content Placeholder 3"/>
          <p:cNvSpPr>
            <a:spLocks noGrp="1"/>
          </p:cNvSpPr>
          <p:nvPr>
            <p:ph sz="half" idx="2"/>
          </p:nvPr>
        </p:nvSpPr>
        <p:spPr>
          <a:xfrm>
            <a:off x="4648200" y="1600201"/>
            <a:ext cx="4038600" cy="5029199"/>
          </a:xfrm>
          <a:prstGeom prst="rect">
            <a:avLst/>
          </a:prstGeom>
        </p:spPr>
        <p:txBody>
          <a:bodyPr/>
          <a:lstStyle>
            <a:lvl1pPr>
              <a:defRPr lang="en-US" sz="2500" smtClean="0">
                <a:solidFill>
                  <a:schemeClr val="tx1">
                    <a:lumMod val="50000"/>
                    <a:lumOff val="50000"/>
                  </a:schemeClr>
                </a:solidFill>
                <a:latin typeface="Verdana" pitchFamily="34" charset="0"/>
                <a:ea typeface="Verdana" pitchFamily="34" charset="0"/>
                <a:cs typeface="Verdana" pitchFamily="34" charset="0"/>
              </a:defRPr>
            </a:lvl1pPr>
            <a:lvl2pPr>
              <a:defRPr lang="en-US" sz="2200" smtClean="0">
                <a:solidFill>
                  <a:schemeClr val="tx1">
                    <a:lumMod val="50000"/>
                    <a:lumOff val="50000"/>
                  </a:schemeClr>
                </a:solidFill>
                <a:latin typeface="Verdana" pitchFamily="34" charset="0"/>
                <a:ea typeface="Verdana" pitchFamily="34" charset="0"/>
                <a:cs typeface="Verdana" pitchFamily="34" charset="0"/>
              </a:defRPr>
            </a:lvl2pPr>
            <a:lvl3pPr>
              <a:defRPr lang="en-US" sz="2000" smtClean="0">
                <a:solidFill>
                  <a:schemeClr val="tx1">
                    <a:lumMod val="50000"/>
                    <a:lumOff val="50000"/>
                  </a:schemeClr>
                </a:solidFill>
                <a:latin typeface="Verdana" pitchFamily="34" charset="0"/>
                <a:ea typeface="Verdana" pitchFamily="34" charset="0"/>
                <a:cs typeface="Verdana" pitchFamily="34" charset="0"/>
              </a:defRPr>
            </a:lvl3pPr>
            <a:lvl4pPr>
              <a:defRPr lang="en-US" sz="1800" smtClean="0">
                <a:solidFill>
                  <a:schemeClr val="tx1">
                    <a:lumMod val="50000"/>
                    <a:lumOff val="50000"/>
                  </a:schemeClr>
                </a:solidFill>
                <a:latin typeface="Verdana" pitchFamily="34" charset="0"/>
                <a:ea typeface="Verdana" pitchFamily="34" charset="0"/>
                <a:cs typeface="Verdana" pitchFamily="34" charset="0"/>
              </a:defRPr>
            </a:lvl4pPr>
            <a:lvl5pPr>
              <a:defRPr lang="en-US" sz="1600">
                <a:solidFill>
                  <a:schemeClr val="tx1">
                    <a:lumMod val="50000"/>
                    <a:lumOff val="50000"/>
                  </a:schemeClr>
                </a:solidFill>
                <a:latin typeface="Verdana" pitchFamily="34" charset="0"/>
                <a:ea typeface="Verdana" pitchFamily="34" charset="0"/>
                <a:cs typeface="Verdana" pitchFamily="34" charset="0"/>
              </a:defRPr>
            </a:lvl5pPr>
          </a:lstStyle>
          <a:p>
            <a:pPr lvl="0">
              <a:buFontTx/>
              <a:buBlip>
                <a:blip r:embed="rId4"/>
              </a:buBlip>
            </a:pPr>
            <a:r>
              <a:rPr lang="en-US"/>
              <a:t>Edit Master text styles</a:t>
            </a:r>
          </a:p>
          <a:p>
            <a:pPr lvl="1">
              <a:buFontTx/>
              <a:buBlip>
                <a:blip r:embed="rId4"/>
              </a:buBlip>
            </a:pPr>
            <a:r>
              <a:rPr lang="en-US"/>
              <a:t>Second level</a:t>
            </a:r>
          </a:p>
          <a:p>
            <a:pPr lvl="2">
              <a:buFontTx/>
              <a:buBlip>
                <a:blip r:embed="rId4"/>
              </a:buBlip>
            </a:pPr>
            <a:r>
              <a:rPr lang="en-US"/>
              <a:t>Third level</a:t>
            </a:r>
          </a:p>
          <a:p>
            <a:pPr lvl="3">
              <a:buFontTx/>
              <a:buBlip>
                <a:blip r:embed="rId4"/>
              </a:buBlip>
            </a:pPr>
            <a:r>
              <a:rPr lang="en-US"/>
              <a:t>Fourth level</a:t>
            </a:r>
          </a:p>
          <a:p>
            <a:pPr lvl="4">
              <a:buFontTx/>
              <a:buBlip>
                <a:blip r:embed="rId4"/>
              </a:buBlip>
            </a:pPr>
            <a:r>
              <a:rPr lang="en-US"/>
              <a:t>Fifth level</a:t>
            </a:r>
          </a:p>
        </p:txBody>
      </p:sp>
      <p:sp>
        <p:nvSpPr>
          <p:cNvPr id="6" name="Title 13"/>
          <p:cNvSpPr>
            <a:spLocks noGrp="1"/>
          </p:cNvSpPr>
          <p:nvPr>
            <p:ph type="title" hasCustomPrompt="1"/>
          </p:nvPr>
        </p:nvSpPr>
        <p:spPr>
          <a:xfrm>
            <a:off x="457200" y="274638"/>
            <a:ext cx="8229600" cy="639762"/>
          </a:xfrm>
          <a:prstGeom prst="rect">
            <a:avLst/>
          </a:prstGeom>
          <a:gradFill>
            <a:gsLst>
              <a:gs pos="100000">
                <a:schemeClr val="bg1">
                  <a:lumMod val="95000"/>
                </a:schemeClr>
              </a:gs>
              <a:gs pos="1667">
                <a:schemeClr val="bg1">
                  <a:lumMod val="95000"/>
                </a:schemeClr>
              </a:gs>
              <a:gs pos="50000">
                <a:schemeClr val="bg1"/>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FontTx/>
              <a:buNone/>
              <a:defRPr lang="en-US" sz="3000" b="1" baseline="0">
                <a:solidFill>
                  <a:srgbClr val="003C9E"/>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a:t>Main Title</a:t>
            </a:r>
          </a:p>
        </p:txBody>
      </p:sp>
      <p:sp>
        <p:nvSpPr>
          <p:cNvPr id="7" name="Text Placeholder 15"/>
          <p:cNvSpPr>
            <a:spLocks noGrp="1"/>
          </p:cNvSpPr>
          <p:nvPr>
            <p:ph type="body" sz="quarter" idx="10" hasCustomPrompt="1"/>
          </p:nvPr>
        </p:nvSpPr>
        <p:spPr>
          <a:xfrm>
            <a:off x="457200" y="990600"/>
            <a:ext cx="8229600" cy="533400"/>
          </a:xfrm>
          <a:prstGeom prst="rect">
            <a:avLst/>
          </a:prstGeom>
        </p:spPr>
        <p:txBody>
          <a:bodyPr anchor="ctr"/>
          <a:lstStyle>
            <a:lvl1pPr marL="0" indent="0" algn="ctr">
              <a:buNone/>
              <a:defRPr kumimoji="0" lang="en-US" sz="2500" b="0" i="0" u="none" strike="noStrike" kern="1200" cap="none" spc="0" normalizeH="0" baseline="0" dirty="0" smtClean="0">
                <a:ln>
                  <a:noFill/>
                </a:ln>
                <a:solidFill>
                  <a:srgbClr val="24B0E3"/>
                </a:solidFill>
                <a:effectLst/>
                <a:uLnTx/>
                <a:uFillTx/>
                <a:latin typeface="Verdana" pitchFamily="34" charset="0"/>
                <a:ea typeface="Verdana" pitchFamily="34" charset="0"/>
                <a:cs typeface="Verdana" pitchFamily="34" charset="0"/>
              </a:defRPr>
            </a:lvl1pPr>
          </a:lstStyle>
          <a:p>
            <a:pPr lvl="0"/>
            <a:r>
              <a:rPr lang="en-US" dirty="0"/>
              <a:t>Sub Title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3"/>
          <p:cNvSpPr>
            <a:spLocks noGrp="1"/>
          </p:cNvSpPr>
          <p:nvPr>
            <p:ph type="title" hasCustomPrompt="1"/>
          </p:nvPr>
        </p:nvSpPr>
        <p:spPr>
          <a:xfrm>
            <a:off x="457200" y="274638"/>
            <a:ext cx="8229600" cy="639762"/>
          </a:xfrm>
          <a:prstGeom prst="rect">
            <a:avLst/>
          </a:prstGeom>
          <a:gradFill>
            <a:gsLst>
              <a:gs pos="100000">
                <a:schemeClr val="bg1">
                  <a:lumMod val="95000"/>
                </a:schemeClr>
              </a:gs>
              <a:gs pos="1667">
                <a:schemeClr val="bg1">
                  <a:lumMod val="95000"/>
                </a:schemeClr>
              </a:gs>
              <a:gs pos="50000">
                <a:schemeClr val="bg1"/>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3000" b="1" baseline="0" dirty="0">
                <a:solidFill>
                  <a:srgbClr val="003C9E"/>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a:t>Main Title</a:t>
            </a:r>
          </a:p>
        </p:txBody>
      </p:sp>
      <p:sp>
        <p:nvSpPr>
          <p:cNvPr id="5" name="Text Placeholder 15"/>
          <p:cNvSpPr>
            <a:spLocks noGrp="1"/>
          </p:cNvSpPr>
          <p:nvPr>
            <p:ph type="body" sz="quarter" idx="10" hasCustomPrompt="1"/>
          </p:nvPr>
        </p:nvSpPr>
        <p:spPr>
          <a:xfrm>
            <a:off x="457200" y="990600"/>
            <a:ext cx="8229600" cy="533400"/>
          </a:xfrm>
          <a:prstGeom prst="rect">
            <a:avLst/>
          </a:prstGeom>
        </p:spPr>
        <p:txBody>
          <a:bodyPr anchor="ctr"/>
          <a:lstStyle>
            <a:lvl1pPr marL="0" indent="0" algn="ctr">
              <a:buNone/>
              <a:defRPr kumimoji="0" lang="en-US" sz="2500" b="0" i="0" u="none" strike="noStrike" kern="1200" cap="none" spc="0" normalizeH="0" baseline="0" dirty="0" smtClean="0">
                <a:ln>
                  <a:noFill/>
                </a:ln>
                <a:solidFill>
                  <a:srgbClr val="24B0E3"/>
                </a:solidFill>
                <a:effectLst/>
                <a:uLnTx/>
                <a:uFillTx/>
                <a:latin typeface="Verdana" pitchFamily="34" charset="0"/>
                <a:ea typeface="Verdana" pitchFamily="34" charset="0"/>
                <a:cs typeface="Verdana" pitchFamily="34" charset="0"/>
              </a:defRPr>
            </a:lvl1pPr>
          </a:lstStyle>
          <a:p>
            <a:pPr lvl="0"/>
            <a:r>
              <a:rPr lang="en-US" dirty="0"/>
              <a:t>Sub 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0"/>
            <a:ext cx="3008313" cy="4691063"/>
          </a:xfrm>
          <a:prstGeom prst="rect">
            <a:avLst/>
          </a:prstGeom>
        </p:spPr>
        <p:txBody>
          <a:bodyPr/>
          <a:lstStyle>
            <a:lvl1pPr marL="0" indent="0">
              <a:buNone/>
              <a:defRPr sz="14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a:t>Edit Master text styles</a:t>
            </a: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146" indent="0">
              <a:buNone/>
              <a:defRPr sz="2800"/>
            </a:lvl2pPr>
            <a:lvl3pPr marL="914293" indent="0">
              <a:buNone/>
              <a:defRPr sz="2400"/>
            </a:lvl3pPr>
            <a:lvl4pPr marL="1371440" indent="0">
              <a:buNone/>
              <a:defRPr sz="2000"/>
            </a:lvl4pPr>
            <a:lvl5pPr marL="1828586" indent="0">
              <a:buNone/>
              <a:defRPr sz="2000"/>
            </a:lvl5pPr>
            <a:lvl6pPr marL="2285733" indent="0">
              <a:buNone/>
              <a:defRPr sz="2000"/>
            </a:lvl6pPr>
            <a:lvl7pPr marL="2742879" indent="0">
              <a:buNone/>
              <a:defRPr sz="2000"/>
            </a:lvl7pPr>
            <a:lvl8pPr marL="3200026" indent="0">
              <a:buNone/>
              <a:defRPr sz="2000"/>
            </a:lvl8pPr>
            <a:lvl9pPr marL="3657172" indent="0">
              <a:buNone/>
              <a:defRPr sz="2000"/>
            </a:lvl9pPr>
          </a:lstStyle>
          <a:p>
            <a:r>
              <a:rPr lang="en-US"/>
              <a:t>Click icon to add picture</a:t>
            </a:r>
          </a:p>
        </p:txBody>
      </p:sp>
      <p:sp>
        <p:nvSpPr>
          <p:cNvPr id="5" name="Title 13"/>
          <p:cNvSpPr>
            <a:spLocks noGrp="1"/>
          </p:cNvSpPr>
          <p:nvPr>
            <p:ph type="title" hasCustomPrompt="1"/>
          </p:nvPr>
        </p:nvSpPr>
        <p:spPr>
          <a:xfrm>
            <a:off x="457200" y="4953000"/>
            <a:ext cx="8229600" cy="639762"/>
          </a:xfrm>
          <a:prstGeom prst="rect">
            <a:avLst/>
          </a:prstGeom>
          <a:gradFill>
            <a:gsLst>
              <a:gs pos="100000">
                <a:schemeClr val="bg1">
                  <a:lumMod val="95000"/>
                </a:schemeClr>
              </a:gs>
              <a:gs pos="1667">
                <a:schemeClr val="bg1">
                  <a:lumMod val="95000"/>
                </a:schemeClr>
              </a:gs>
              <a:gs pos="50000">
                <a:schemeClr val="bg1"/>
              </a:gs>
            </a:gsLst>
            <a:lin ang="0" scaled="0"/>
          </a:gradFill>
          <a:ln>
            <a:no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3000" b="1" baseline="0" dirty="0">
                <a:solidFill>
                  <a:srgbClr val="003C9E"/>
                </a:solidFill>
                <a:latin typeface="Verdana" pitchFamily="34" charset="0"/>
                <a:ea typeface="Verdana" pitchFamily="34" charset="0"/>
                <a:cs typeface="Verdana" pitchFamily="34" charset="0"/>
              </a:defRPr>
            </a:lvl1pPr>
          </a:lstStyle>
          <a:p>
            <a:pPr marL="0" lvl="0" indent="-342860">
              <a:lnSpc>
                <a:spcPct val="100000"/>
              </a:lnSpc>
              <a:spcBef>
                <a:spcPct val="20000"/>
              </a:spcBef>
              <a:buFont typeface="Arial" pitchFamily="34" charset="0"/>
              <a:buChar char="•"/>
            </a:pPr>
            <a:r>
              <a:rPr lang="en-US" dirty="0"/>
              <a:t>Main Title</a:t>
            </a:r>
          </a:p>
        </p:txBody>
      </p:sp>
      <p:sp>
        <p:nvSpPr>
          <p:cNvPr id="6" name="Text Placeholder 15"/>
          <p:cNvSpPr>
            <a:spLocks noGrp="1"/>
          </p:cNvSpPr>
          <p:nvPr>
            <p:ph type="body" sz="quarter" idx="10" hasCustomPrompt="1"/>
          </p:nvPr>
        </p:nvSpPr>
        <p:spPr>
          <a:xfrm>
            <a:off x="457200" y="5668962"/>
            <a:ext cx="8229600" cy="533400"/>
          </a:xfrm>
          <a:prstGeom prst="rect">
            <a:avLst/>
          </a:prstGeom>
        </p:spPr>
        <p:txBody>
          <a:bodyPr anchor="ctr"/>
          <a:lstStyle>
            <a:lvl1pPr marL="0" indent="0" algn="ctr">
              <a:buNone/>
              <a:defRPr kumimoji="0" lang="en-US" sz="2500" b="0" i="0" u="none" strike="noStrike" kern="1200" cap="none" spc="0" normalizeH="0" baseline="0" dirty="0" smtClean="0">
                <a:ln>
                  <a:noFill/>
                </a:ln>
                <a:solidFill>
                  <a:srgbClr val="24B0E3"/>
                </a:solidFill>
                <a:effectLst/>
                <a:uLnTx/>
                <a:uFillTx/>
                <a:latin typeface="Verdana" pitchFamily="34" charset="0"/>
                <a:ea typeface="Verdana" pitchFamily="34" charset="0"/>
                <a:cs typeface="Verdana" pitchFamily="34" charset="0"/>
              </a:defRPr>
            </a:lvl1pPr>
          </a:lstStyle>
          <a:p>
            <a:pPr lvl="0"/>
            <a:r>
              <a:rPr lang="en-US" dirty="0"/>
              <a:t>Sub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pic>
        <p:nvPicPr>
          <p:cNvPr id="5" name="Picture 4" descr="logo_small.png"/>
          <p:cNvPicPr>
            <a:picLocks noChangeAspect="1"/>
          </p:cNvPicPr>
          <p:nvPr userDrawn="1"/>
        </p:nvPicPr>
        <p:blipFill>
          <a:blip r:embed="rId14"/>
          <a:stretch>
            <a:fillRect/>
          </a:stretch>
        </p:blipFill>
        <p:spPr>
          <a:xfrm>
            <a:off x="8375905" y="6071616"/>
            <a:ext cx="572609" cy="685800"/>
          </a:xfrm>
          <a:prstGeom prst="rect">
            <a:avLst/>
          </a:prstGeom>
        </p:spPr>
      </p:pic>
      <p:sp>
        <p:nvSpPr>
          <p:cNvPr id="2" name="Rectangle 1"/>
          <p:cNvSpPr/>
          <p:nvPr/>
        </p:nvSpPr>
        <p:spPr>
          <a:xfrm>
            <a:off x="8305800" y="5901068"/>
            <a:ext cx="685170" cy="820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143536" y="6553200"/>
            <a:ext cx="3377761" cy="215444"/>
          </a:xfrm>
          <a:prstGeom prst="rect">
            <a:avLst/>
          </a:prstGeom>
          <a:noFill/>
        </p:spPr>
        <p:txBody>
          <a:bodyPr wrap="square" rtlCol="0">
            <a:spAutoFit/>
          </a:bodyPr>
          <a:lstStyle/>
          <a:p>
            <a:r>
              <a:rPr lang="en-US" sz="800" b="1" i="1" dirty="0">
                <a:solidFill>
                  <a:srgbClr val="003C9E"/>
                </a:solidFill>
                <a:latin typeface="Verdana" pitchFamily="34" charset="0"/>
                <a:ea typeface="Verdana" pitchFamily="34" charset="0"/>
                <a:cs typeface="Verdana" pitchFamily="34" charset="0"/>
              </a:rPr>
              <a:t>Learning</a:t>
            </a:r>
            <a:r>
              <a:rPr lang="en-US" sz="800" b="1" i="1" baseline="0" dirty="0">
                <a:solidFill>
                  <a:srgbClr val="003C9E"/>
                </a:solidFill>
                <a:latin typeface="Verdana" pitchFamily="34" charset="0"/>
                <a:ea typeface="Verdana" pitchFamily="34" charset="0"/>
                <a:cs typeface="Verdana" pitchFamily="34" charset="0"/>
              </a:rPr>
              <a:t> with Purpose</a:t>
            </a:r>
            <a:endParaRPr lang="en-US" sz="800" b="1" i="1" dirty="0">
              <a:solidFill>
                <a:srgbClr val="003C9E"/>
              </a:solidFill>
              <a:latin typeface="Verdana" pitchFamily="34" charset="0"/>
              <a:ea typeface="Verdana" pitchFamily="34" charset="0"/>
              <a:cs typeface="Verdana"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293" rtl="0" eaLnBrk="1" latinLnBrk="0" hangingPunct="1">
        <a:spcBef>
          <a:spcPct val="0"/>
        </a:spcBef>
        <a:buNone/>
        <a:defRPr sz="4400" kern="1200">
          <a:solidFill>
            <a:schemeClr val="tx1"/>
          </a:solidFill>
          <a:latin typeface="+mj-lt"/>
          <a:ea typeface="+mj-ea"/>
          <a:cs typeface="+mj-cs"/>
        </a:defRPr>
      </a:lvl1pPr>
    </p:titleStyle>
    <p:bodyStyle>
      <a:lvl1pPr marL="342860" indent="-342860" algn="l" defTabSz="91429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63" indent="-285717" algn="l" defTabSz="91429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67" indent="-228573" algn="l" defTabSz="91429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1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5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295400" y="2362200"/>
            <a:ext cx="6553200" cy="1447799"/>
          </a:xfrm>
        </p:spPr>
        <p:txBody>
          <a:bodyPr>
            <a:noAutofit/>
          </a:bodyPr>
          <a:lstStyle/>
          <a:p>
            <a:r>
              <a:rPr lang="it-IT" sz="3200" dirty="0">
                <a:solidFill>
                  <a:srgbClr val="0070C0"/>
                </a:solidFill>
                <a:latin typeface="Arial" panose="020B0604020202020204" pitchFamily="34" charset="0"/>
                <a:cs typeface="Arial" panose="020B0604020202020204" pitchFamily="34" charset="0"/>
              </a:rPr>
              <a:t>Association Rule Mining </a:t>
            </a:r>
            <a:br>
              <a:rPr lang="it-IT" sz="3200" dirty="0">
                <a:solidFill>
                  <a:srgbClr val="0070C0"/>
                </a:solidFill>
                <a:latin typeface="Arial" panose="020B0604020202020204" pitchFamily="34" charset="0"/>
                <a:cs typeface="Arial" panose="020B0604020202020204" pitchFamily="34" charset="0"/>
              </a:rPr>
            </a:br>
            <a:r>
              <a:rPr lang="it-IT" sz="1800" dirty="0">
                <a:solidFill>
                  <a:srgbClr val="0070C0"/>
                </a:solidFill>
                <a:latin typeface="Arial" panose="020B0604020202020204" pitchFamily="34" charset="0"/>
                <a:cs typeface="Arial" panose="020B0604020202020204" pitchFamily="34" charset="0"/>
              </a:rPr>
              <a:t>(Frequent Itemset Generation using Apriori Algorithm)</a:t>
            </a:r>
            <a:br>
              <a:rPr lang="it-IT" sz="3200" dirty="0">
                <a:solidFill>
                  <a:srgbClr val="0070C0"/>
                </a:solidFill>
                <a:latin typeface="Arial" panose="020B0604020202020204" pitchFamily="34" charset="0"/>
                <a:cs typeface="Arial" panose="020B0604020202020204" pitchFamily="34" charset="0"/>
              </a:rPr>
            </a:br>
            <a:br>
              <a:rPr lang="it-IT" sz="3200" dirty="0">
                <a:solidFill>
                  <a:srgbClr val="0070C0"/>
                </a:solidFill>
                <a:latin typeface="Arial" panose="020B0604020202020204" pitchFamily="34" charset="0"/>
                <a:cs typeface="Arial" panose="020B0604020202020204" pitchFamily="34" charset="0"/>
              </a:rPr>
            </a:br>
            <a:endParaRPr lang="en-US" sz="3200" dirty="0">
              <a:solidFill>
                <a:srgbClr val="0070C0"/>
              </a:solidFill>
              <a:latin typeface="Arial" panose="020B0604020202020204" pitchFamily="34" charset="0"/>
              <a:cs typeface="Arial" panose="020B0604020202020204" pitchFamily="34" charset="0"/>
            </a:endParaRPr>
          </a:p>
        </p:txBody>
      </p:sp>
      <p:sp>
        <p:nvSpPr>
          <p:cNvPr id="7" name="Subtitle 6"/>
          <p:cNvSpPr>
            <a:spLocks noGrp="1"/>
          </p:cNvSpPr>
          <p:nvPr>
            <p:ph type="subTitle" idx="1"/>
          </p:nvPr>
        </p:nvSpPr>
        <p:spPr/>
        <p:txBody>
          <a:bodyPr>
            <a:normAutofit/>
          </a:bodyPr>
          <a:lstStyle/>
          <a:p>
            <a:r>
              <a:rPr lang="en-US" sz="2000" b="1" dirty="0">
                <a:solidFill>
                  <a:srgbClr val="0070C0"/>
                </a:solidFill>
                <a:latin typeface="Arial" panose="020B0604020202020204" pitchFamily="34" charset="0"/>
                <a:cs typeface="Arial" panose="020B0604020202020204" pitchFamily="34" charset="0"/>
              </a:rPr>
              <a:t>MALDAR AMAN</a:t>
            </a:r>
          </a:p>
        </p:txBody>
      </p:sp>
    </p:spTree>
    <p:custDataLst>
      <p:tags r:id="rId1"/>
    </p:custDataLst>
    <p:extLst>
      <p:ext uri="{BB962C8B-B14F-4D97-AF65-F5344CB8AC3E}">
        <p14:creationId xmlns:p14="http://schemas.microsoft.com/office/powerpoint/2010/main" val="1932470111"/>
      </p:ext>
    </p:extLst>
  </p:cSld>
  <p:clrMapOvr>
    <a:masterClrMapping/>
  </p:clrMapOvr>
  <mc:AlternateContent xmlns:mc="http://schemas.openxmlformats.org/markup-compatibility/2006" xmlns:p14="http://schemas.microsoft.com/office/powerpoint/2010/main">
    <mc:Choice Requires="p14">
      <p:transition spd="med" p14:dur="700" advTm="3509">
        <p:fade/>
      </p:transition>
    </mc:Choice>
    <mc:Fallback xmlns="">
      <p:transition spd="med" advTm="3509">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1EECA2-ADF1-4A65-994F-70BD96E24E25}"/>
              </a:ext>
            </a:extLst>
          </p:cNvPr>
          <p:cNvSpPr>
            <a:spLocks noGrp="1"/>
          </p:cNvSpPr>
          <p:nvPr>
            <p:ph idx="1"/>
          </p:nvPr>
        </p:nvSpPr>
        <p:spPr>
          <a:xfrm>
            <a:off x="152400" y="1600200"/>
            <a:ext cx="8915400" cy="4876799"/>
          </a:xfrm>
        </p:spPr>
        <p:txBody>
          <a:bodyPr/>
          <a:lstStyle/>
          <a:p>
            <a:pPr marL="228600" indent="-228600">
              <a:spcAft>
                <a:spcPts val="600"/>
              </a:spcAft>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i="1" dirty="0" err="1">
                <a:solidFill>
                  <a:schemeClr val="tx1"/>
                </a:solidFill>
                <a:latin typeface="Arial" panose="020B0604020202020204" pitchFamily="34" charset="0"/>
                <a:ea typeface="DejaVu LGC Sans" charset="0"/>
                <a:cs typeface="Arial" panose="020B0604020202020204" pitchFamily="34" charset="0"/>
              </a:rPr>
              <a:t>C</a:t>
            </a:r>
            <a:r>
              <a:rPr lang="en-GB" sz="2000" b="1" i="1" baseline="-25000" dirty="0" err="1">
                <a:solidFill>
                  <a:schemeClr val="tx1"/>
                </a:solidFill>
                <a:latin typeface="Arial" panose="020B0604020202020204" pitchFamily="34" charset="0"/>
                <a:ea typeface="DejaVu LGC Sans" charset="0"/>
                <a:cs typeface="Arial" panose="020B0604020202020204" pitchFamily="34" charset="0"/>
              </a:rPr>
              <a:t>k</a:t>
            </a:r>
            <a:r>
              <a:rPr lang="en-GB" sz="2000" dirty="0">
                <a:solidFill>
                  <a:schemeClr val="tx1"/>
                </a:solidFill>
                <a:latin typeface="Arial" panose="020B0604020202020204" pitchFamily="34" charset="0"/>
                <a:ea typeface="DejaVu LGC Sans" charset="0"/>
                <a:cs typeface="Arial" panose="020B0604020202020204" pitchFamily="34" charset="0"/>
              </a:rPr>
              <a:t>: Candidate itemsets of size k, </a:t>
            </a:r>
            <a:r>
              <a:rPr lang="en-GB" sz="2000" b="1" i="1" dirty="0">
                <a:solidFill>
                  <a:schemeClr val="tx1"/>
                </a:solidFill>
                <a:latin typeface="Arial" panose="020B0604020202020204" pitchFamily="34" charset="0"/>
                <a:ea typeface="DejaVu LGC Sans" charset="0"/>
                <a:cs typeface="Arial" panose="020B0604020202020204" pitchFamily="34" charset="0"/>
              </a:rPr>
              <a:t>L</a:t>
            </a:r>
            <a:r>
              <a:rPr lang="en-GB" sz="2000" b="1" i="1" baseline="-25000" dirty="0">
                <a:solidFill>
                  <a:schemeClr val="tx1"/>
                </a:solidFill>
                <a:latin typeface="Arial" panose="020B0604020202020204" pitchFamily="34" charset="0"/>
                <a:ea typeface="DejaVu LGC Sans" charset="0"/>
                <a:cs typeface="Arial" panose="020B0604020202020204" pitchFamily="34" charset="0"/>
              </a:rPr>
              <a:t>k</a:t>
            </a:r>
            <a:r>
              <a:rPr lang="en-GB" sz="2000" b="1" dirty="0">
                <a:solidFill>
                  <a:schemeClr val="tx1"/>
                </a:solidFill>
                <a:latin typeface="Arial" panose="020B0604020202020204" pitchFamily="34" charset="0"/>
                <a:ea typeface="DejaVu LGC Sans" charset="0"/>
                <a:cs typeface="Arial" panose="020B0604020202020204" pitchFamily="34" charset="0"/>
              </a:rPr>
              <a:t> </a:t>
            </a:r>
            <a:r>
              <a:rPr lang="en-GB" sz="2000" dirty="0">
                <a:solidFill>
                  <a:schemeClr val="tx1"/>
                </a:solidFill>
                <a:latin typeface="Arial" panose="020B0604020202020204" pitchFamily="34" charset="0"/>
                <a:ea typeface="DejaVu LGC Sans" charset="0"/>
                <a:cs typeface="Arial" panose="020B0604020202020204" pitchFamily="34" charset="0"/>
              </a:rPr>
              <a:t>: frequent itemsets of size k</a:t>
            </a:r>
            <a:endParaRPr lang="en-GB" sz="1400" dirty="0">
              <a:solidFill>
                <a:schemeClr val="tx1"/>
              </a:solidFill>
              <a:latin typeface="Arial" panose="020B0604020202020204" pitchFamily="34" charset="0"/>
              <a:ea typeface="DejaVu LGC Sans" charset="0"/>
              <a:cs typeface="Arial" panose="020B0604020202020204" pitchFamily="34" charset="0"/>
            </a:endParaRPr>
          </a:p>
          <a:p>
            <a:pPr marL="228600" indent="-228600">
              <a:spcAft>
                <a:spcPts val="600"/>
              </a:spcAft>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i="1" dirty="0">
                <a:solidFill>
                  <a:schemeClr val="tx1"/>
                </a:solidFill>
                <a:latin typeface="Arial" panose="020B0604020202020204" pitchFamily="34" charset="0"/>
                <a:ea typeface="DejaVu LGC Sans" charset="0"/>
                <a:cs typeface="Arial" panose="020B0604020202020204" pitchFamily="34" charset="0"/>
              </a:rPr>
              <a:t>L</a:t>
            </a:r>
            <a:r>
              <a:rPr lang="en-GB" sz="2000" b="1" i="1" baseline="-25000" dirty="0">
                <a:solidFill>
                  <a:schemeClr val="tx1"/>
                </a:solidFill>
                <a:latin typeface="Arial" panose="020B0604020202020204" pitchFamily="34" charset="0"/>
                <a:ea typeface="DejaVu LGC Sans" charset="0"/>
                <a:cs typeface="Arial" panose="020B0604020202020204" pitchFamily="34" charset="0"/>
              </a:rPr>
              <a:t>1</a:t>
            </a:r>
            <a:r>
              <a:rPr lang="en-GB" sz="2000" b="1" dirty="0">
                <a:solidFill>
                  <a:schemeClr val="tx1"/>
                </a:solidFill>
                <a:latin typeface="Arial" panose="020B0604020202020204" pitchFamily="34" charset="0"/>
                <a:ea typeface="DejaVu LGC Sans" charset="0"/>
                <a:cs typeface="Arial" panose="020B0604020202020204" pitchFamily="34" charset="0"/>
              </a:rPr>
              <a:t> </a:t>
            </a:r>
            <a:r>
              <a:rPr lang="en-GB" sz="2000" dirty="0">
                <a:solidFill>
                  <a:schemeClr val="tx1"/>
                </a:solidFill>
                <a:latin typeface="Arial" panose="020B0604020202020204" pitchFamily="34" charset="0"/>
                <a:ea typeface="DejaVu LGC Sans" charset="0"/>
                <a:cs typeface="Arial" panose="020B0604020202020204" pitchFamily="34" charset="0"/>
              </a:rPr>
              <a:t>= {frequent 1-itemsets};</a:t>
            </a:r>
          </a:p>
          <a:p>
            <a:pPr marL="228600" indent="-228600">
              <a:spcAft>
                <a:spcPts val="600"/>
              </a:spcAft>
              <a:buClr>
                <a:srgbClr val="F83F24"/>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dirty="0">
                <a:solidFill>
                  <a:schemeClr val="tx1"/>
                </a:solidFill>
                <a:latin typeface="Arial" panose="020B0604020202020204" pitchFamily="34" charset="0"/>
                <a:ea typeface="DejaVu LGC Sans" charset="0"/>
                <a:cs typeface="Arial" panose="020B0604020202020204" pitchFamily="34" charset="0"/>
              </a:rPr>
              <a:t>for </a:t>
            </a:r>
            <a:r>
              <a:rPr lang="en-GB" sz="2000" dirty="0">
                <a:solidFill>
                  <a:schemeClr val="tx1"/>
                </a:solidFill>
                <a:latin typeface="Arial" panose="020B0604020202020204" pitchFamily="34" charset="0"/>
                <a:ea typeface="DejaVu LGC Sans" charset="0"/>
                <a:cs typeface="Arial" panose="020B0604020202020204" pitchFamily="34" charset="0"/>
              </a:rPr>
              <a:t>(</a:t>
            </a:r>
            <a:r>
              <a:rPr lang="en-GB" sz="2000" i="1" dirty="0">
                <a:solidFill>
                  <a:schemeClr val="tx1"/>
                </a:solidFill>
                <a:latin typeface="Arial" panose="020B0604020202020204" pitchFamily="34" charset="0"/>
                <a:ea typeface="DejaVu LGC Sans" charset="0"/>
                <a:cs typeface="Arial" panose="020B0604020202020204" pitchFamily="34" charset="0"/>
              </a:rPr>
              <a:t>k</a:t>
            </a:r>
            <a:r>
              <a:rPr lang="en-GB" sz="2000" dirty="0">
                <a:solidFill>
                  <a:schemeClr val="tx1"/>
                </a:solidFill>
                <a:latin typeface="Arial" panose="020B0604020202020204" pitchFamily="34" charset="0"/>
                <a:ea typeface="DejaVu LGC Sans" charset="0"/>
                <a:cs typeface="Arial" panose="020B0604020202020204" pitchFamily="34" charset="0"/>
              </a:rPr>
              <a:t> = 2; </a:t>
            </a:r>
            <a:r>
              <a:rPr lang="en-GB" sz="2000" i="1" dirty="0">
                <a:solidFill>
                  <a:schemeClr val="tx1"/>
                </a:solidFill>
                <a:latin typeface="Arial" panose="020B0604020202020204" pitchFamily="34" charset="0"/>
                <a:ea typeface="DejaVu LGC Sans" charset="0"/>
                <a:cs typeface="Arial" panose="020B0604020202020204" pitchFamily="34" charset="0"/>
              </a:rPr>
              <a:t>L</a:t>
            </a:r>
            <a:r>
              <a:rPr lang="en-GB" sz="2000" i="1" baseline="-25000" dirty="0">
                <a:solidFill>
                  <a:schemeClr val="tx1"/>
                </a:solidFill>
                <a:latin typeface="Arial" panose="020B0604020202020204" pitchFamily="34" charset="0"/>
                <a:ea typeface="DejaVu LGC Sans" charset="0"/>
                <a:cs typeface="Arial" panose="020B0604020202020204" pitchFamily="34" charset="0"/>
              </a:rPr>
              <a:t>k</a:t>
            </a:r>
            <a:r>
              <a:rPr lang="en-GB" sz="2000" dirty="0">
                <a:solidFill>
                  <a:schemeClr val="tx1"/>
                </a:solidFill>
                <a:latin typeface="Arial" panose="020B0604020202020204" pitchFamily="34" charset="0"/>
                <a:ea typeface="DejaVu LGC Sans" charset="0"/>
                <a:cs typeface="Arial" panose="020B0604020202020204" pitchFamily="34" charset="0"/>
              </a:rPr>
              <a:t> != </a:t>
            </a:r>
            <a:r>
              <a:rPr lang="en-GB" sz="2000" dirty="0">
                <a:solidFill>
                  <a:schemeClr val="tx1"/>
                </a:solidFill>
                <a:latin typeface="Arial" panose="020B0604020202020204" pitchFamily="34" charset="0"/>
                <a:ea typeface="DejaVu LGC Sans" charset="0"/>
                <a:cs typeface="Arial" panose="020B0604020202020204" pitchFamily="34" charset="0"/>
                <a:sym typeface="Symbol" panose="05050102010706020507" pitchFamily="18" charset="2"/>
              </a:rPr>
              <a:t></a:t>
            </a:r>
            <a:r>
              <a:rPr lang="en-GB" sz="2000" dirty="0">
                <a:solidFill>
                  <a:schemeClr val="tx1"/>
                </a:solidFill>
                <a:latin typeface="Arial" panose="020B0604020202020204" pitchFamily="34" charset="0"/>
                <a:ea typeface="DejaVu LGC Sans" charset="0"/>
                <a:cs typeface="Arial" panose="020B0604020202020204" pitchFamily="34" charset="0"/>
              </a:rPr>
              <a:t>; </a:t>
            </a:r>
            <a:r>
              <a:rPr lang="en-GB" sz="2000" i="1" dirty="0">
                <a:solidFill>
                  <a:schemeClr val="tx1"/>
                </a:solidFill>
                <a:latin typeface="Arial" panose="020B0604020202020204" pitchFamily="34" charset="0"/>
                <a:ea typeface="DejaVu LGC Sans" charset="0"/>
                <a:cs typeface="Arial" panose="020B0604020202020204" pitchFamily="34" charset="0"/>
              </a:rPr>
              <a:t>k</a:t>
            </a:r>
            <a:r>
              <a:rPr lang="en-GB" sz="2000" dirty="0">
                <a:solidFill>
                  <a:schemeClr val="tx1"/>
                </a:solidFill>
                <a:latin typeface="Arial" panose="020B0604020202020204" pitchFamily="34" charset="0"/>
                <a:ea typeface="DejaVu LGC Sans" charset="0"/>
                <a:cs typeface="Arial" panose="020B0604020202020204" pitchFamily="34" charset="0"/>
              </a:rPr>
              <a:t>++) </a:t>
            </a:r>
            <a:endParaRPr lang="en-GB" sz="2000" b="1" dirty="0">
              <a:solidFill>
                <a:schemeClr val="tx1"/>
              </a:solidFill>
              <a:latin typeface="Arial" panose="020B0604020202020204" pitchFamily="34" charset="0"/>
              <a:ea typeface="DejaVu LGC Sans" charset="0"/>
              <a:cs typeface="Arial" panose="020B0604020202020204" pitchFamily="34" charset="0"/>
            </a:endParaRPr>
          </a:p>
          <a:p>
            <a:pPr marL="228600" indent="-228600">
              <a:spcAft>
                <a:spcPts val="600"/>
              </a:spcAft>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chemeClr val="tx1"/>
                </a:solidFill>
                <a:latin typeface="Arial" panose="020B0604020202020204" pitchFamily="34" charset="0"/>
                <a:ea typeface="DejaVu LGC Sans" charset="0"/>
                <a:cs typeface="Arial" panose="020B0604020202020204" pitchFamily="34" charset="0"/>
              </a:rPr>
              <a:t>   </a:t>
            </a:r>
            <a:r>
              <a:rPr lang="en-GB" sz="2000" b="1" i="1" dirty="0">
                <a:solidFill>
                  <a:schemeClr val="tx1"/>
                </a:solidFill>
                <a:latin typeface="Arial" panose="020B0604020202020204" pitchFamily="34" charset="0"/>
                <a:ea typeface="DejaVu LGC Sans" charset="0"/>
                <a:cs typeface="Arial" panose="020B0604020202020204" pitchFamily="34" charset="0"/>
              </a:rPr>
              <a:t>C</a:t>
            </a:r>
            <a:r>
              <a:rPr lang="en-GB" sz="2000" b="1" i="1" baseline="-25000" dirty="0">
                <a:solidFill>
                  <a:schemeClr val="tx1"/>
                </a:solidFill>
                <a:latin typeface="Arial" panose="020B0604020202020204" pitchFamily="34" charset="0"/>
                <a:ea typeface="DejaVu LGC Sans" charset="0"/>
                <a:cs typeface="Arial" panose="020B0604020202020204" pitchFamily="34" charset="0"/>
              </a:rPr>
              <a:t>k+1</a:t>
            </a:r>
            <a:r>
              <a:rPr lang="en-GB" sz="2000" dirty="0">
                <a:solidFill>
                  <a:schemeClr val="tx1"/>
                </a:solidFill>
                <a:latin typeface="Arial" panose="020B0604020202020204" pitchFamily="34" charset="0"/>
                <a:ea typeface="DejaVu LGC Sans" charset="0"/>
                <a:cs typeface="Arial" panose="020B0604020202020204" pitchFamily="34" charset="0"/>
              </a:rPr>
              <a:t> = </a:t>
            </a:r>
            <a:r>
              <a:rPr lang="en-GB" sz="2000" dirty="0" err="1">
                <a:solidFill>
                  <a:schemeClr val="tx1"/>
                </a:solidFill>
                <a:latin typeface="Arial" panose="020B0604020202020204" pitchFamily="34" charset="0"/>
                <a:ea typeface="DejaVu LGC Sans" charset="0"/>
                <a:cs typeface="Arial" panose="020B0604020202020204" pitchFamily="34" charset="0"/>
              </a:rPr>
              <a:t>GenerateCandidates</a:t>
            </a:r>
            <a:r>
              <a:rPr lang="en-GB" sz="2000" dirty="0">
                <a:solidFill>
                  <a:schemeClr val="tx1"/>
                </a:solidFill>
                <a:latin typeface="Arial" panose="020B0604020202020204" pitchFamily="34" charset="0"/>
                <a:ea typeface="DejaVu LGC Sans" charset="0"/>
                <a:cs typeface="Arial" panose="020B0604020202020204" pitchFamily="34" charset="0"/>
              </a:rPr>
              <a:t>(</a:t>
            </a:r>
            <a:r>
              <a:rPr lang="en-GB" sz="2000" b="1" i="1" dirty="0">
                <a:solidFill>
                  <a:schemeClr val="tx1"/>
                </a:solidFill>
                <a:latin typeface="Arial" panose="020B0604020202020204" pitchFamily="34" charset="0"/>
                <a:ea typeface="DejaVu LGC Sans" charset="0"/>
                <a:cs typeface="Arial" panose="020B0604020202020204" pitchFamily="34" charset="0"/>
              </a:rPr>
              <a:t>L</a:t>
            </a:r>
            <a:r>
              <a:rPr lang="en-GB" sz="2000" b="1" i="1" baseline="-25000" dirty="0">
                <a:solidFill>
                  <a:schemeClr val="tx1"/>
                </a:solidFill>
                <a:latin typeface="Arial" panose="020B0604020202020204" pitchFamily="34" charset="0"/>
                <a:ea typeface="DejaVu LGC Sans" charset="0"/>
                <a:cs typeface="Arial" panose="020B0604020202020204" pitchFamily="34" charset="0"/>
              </a:rPr>
              <a:t>k</a:t>
            </a:r>
            <a:r>
              <a:rPr lang="en-GB" sz="2000" dirty="0">
                <a:solidFill>
                  <a:schemeClr val="tx1"/>
                </a:solidFill>
                <a:latin typeface="Arial" panose="020B0604020202020204" pitchFamily="34" charset="0"/>
                <a:ea typeface="DejaVu LGC Sans" charset="0"/>
                <a:cs typeface="Arial" panose="020B0604020202020204" pitchFamily="34" charset="0"/>
              </a:rPr>
              <a:t>)‏		 </a:t>
            </a:r>
            <a:r>
              <a:rPr lang="en-GB" sz="2000" b="1" dirty="0">
                <a:solidFill>
                  <a:schemeClr val="tx1"/>
                </a:solidFill>
                <a:highlight>
                  <a:srgbClr val="FFFF00"/>
                </a:highlight>
                <a:latin typeface="Arial" panose="020B0604020202020204" pitchFamily="34" charset="0"/>
                <a:ea typeface="DejaVu LGC Sans" charset="0"/>
                <a:cs typeface="Arial" panose="020B0604020202020204" pitchFamily="34" charset="0"/>
              </a:rPr>
              <a:t>CPU</a:t>
            </a:r>
            <a:r>
              <a:rPr lang="en-GB" sz="2000" dirty="0">
                <a:solidFill>
                  <a:schemeClr val="tx1"/>
                </a:solidFill>
                <a:latin typeface="Arial" panose="020B0604020202020204" pitchFamily="34" charset="0"/>
                <a:ea typeface="DejaVu LGC Sans" charset="0"/>
                <a:cs typeface="Arial" panose="020B0604020202020204" pitchFamily="34" charset="0"/>
              </a:rPr>
              <a:t> | GPU  </a:t>
            </a:r>
          </a:p>
          <a:p>
            <a:pPr marL="228600" indent="-228600">
              <a:spcAft>
                <a:spcPts val="600"/>
              </a:spcAft>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dirty="0">
                <a:solidFill>
                  <a:schemeClr val="tx1"/>
                </a:solidFill>
                <a:latin typeface="Arial" panose="020B0604020202020204" pitchFamily="34" charset="0"/>
                <a:ea typeface="DejaVu LGC Sans" charset="0"/>
                <a:cs typeface="Arial" panose="020B0604020202020204" pitchFamily="34" charset="0"/>
              </a:rPr>
              <a:t>	for </a:t>
            </a:r>
            <a:r>
              <a:rPr lang="en-GB" sz="2000" dirty="0">
                <a:solidFill>
                  <a:schemeClr val="tx1"/>
                </a:solidFill>
                <a:latin typeface="Arial" panose="020B0604020202020204" pitchFamily="34" charset="0"/>
                <a:ea typeface="DejaVu LGC Sans" charset="0"/>
                <a:cs typeface="Arial" panose="020B0604020202020204" pitchFamily="34" charset="0"/>
              </a:rPr>
              <a:t>each candidate in Ck, do	 		 CPU | </a:t>
            </a:r>
            <a:r>
              <a:rPr lang="en-GB" sz="2000" b="1" dirty="0">
                <a:solidFill>
                  <a:schemeClr val="tx1"/>
                </a:solidFill>
                <a:highlight>
                  <a:srgbClr val="FFFF00"/>
                </a:highlight>
                <a:latin typeface="Arial" panose="020B0604020202020204" pitchFamily="34" charset="0"/>
                <a:ea typeface="DejaVu LGC Sans" charset="0"/>
                <a:cs typeface="Arial" panose="020B0604020202020204" pitchFamily="34" charset="0"/>
              </a:rPr>
              <a:t>GPU</a:t>
            </a:r>
          </a:p>
          <a:p>
            <a:pPr marL="228600" indent="-228600">
              <a:spcAft>
                <a:spcPts val="600"/>
              </a:spcAft>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solidFill>
                  <a:schemeClr val="tx1"/>
                </a:solidFill>
                <a:latin typeface="Arial" panose="020B0604020202020204" pitchFamily="34" charset="0"/>
                <a:ea typeface="DejaVu LGC Sans" charset="0"/>
                <a:cs typeface="Arial" panose="020B0604020202020204" pitchFamily="34" charset="0"/>
              </a:rPr>
              <a:t>		</a:t>
            </a:r>
            <a:r>
              <a:rPr lang="en-GB" sz="2400" dirty="0">
                <a:solidFill>
                  <a:schemeClr val="tx1"/>
                </a:solidFill>
                <a:latin typeface="Arial" panose="020B0604020202020204" pitchFamily="34" charset="0"/>
                <a:ea typeface="DejaVu LGC Sans" charset="0"/>
                <a:cs typeface="Arial" panose="020B0604020202020204" pitchFamily="34" charset="0"/>
              </a:rPr>
              <a:t>count the number of transactions in database containing a candidate (support for candidate)</a:t>
            </a:r>
            <a:endParaRPr lang="en-GB" sz="2400" b="1" i="1" dirty="0">
              <a:solidFill>
                <a:schemeClr val="tx1"/>
              </a:solidFill>
              <a:latin typeface="Arial" panose="020B0604020202020204" pitchFamily="34" charset="0"/>
              <a:ea typeface="DejaVu LGC Sans" charset="0"/>
              <a:cs typeface="Arial" panose="020B0604020202020204" pitchFamily="34" charset="0"/>
            </a:endParaRPr>
          </a:p>
          <a:p>
            <a:pPr marL="228600" indent="-228600">
              <a:spcAft>
                <a:spcPts val="600"/>
              </a:spcAft>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i="1" dirty="0">
                <a:solidFill>
                  <a:schemeClr val="tx1"/>
                </a:solidFill>
                <a:latin typeface="Arial" panose="020B0604020202020204" pitchFamily="34" charset="0"/>
                <a:ea typeface="DejaVu LGC Sans" charset="0"/>
                <a:cs typeface="Arial" panose="020B0604020202020204" pitchFamily="34" charset="0"/>
              </a:rPr>
              <a:t>	</a:t>
            </a:r>
            <a:r>
              <a:rPr lang="en-GB" sz="2000" b="1" dirty="0" err="1">
                <a:solidFill>
                  <a:schemeClr val="tx1"/>
                </a:solidFill>
                <a:latin typeface="Arial" panose="020B0604020202020204" pitchFamily="34" charset="0"/>
                <a:ea typeface="DejaVu LGC Sans" charset="0"/>
                <a:cs typeface="Arial" panose="020B0604020202020204" pitchFamily="34" charset="0"/>
              </a:rPr>
              <a:t>endfor</a:t>
            </a:r>
            <a:endParaRPr lang="en-GB" sz="2000" b="1" dirty="0">
              <a:solidFill>
                <a:schemeClr val="tx1"/>
              </a:solidFill>
              <a:latin typeface="Arial" panose="020B0604020202020204" pitchFamily="34" charset="0"/>
              <a:ea typeface="DejaVu LGC Sans" charset="0"/>
              <a:cs typeface="Arial" panose="020B0604020202020204" pitchFamily="34" charset="0"/>
            </a:endParaRPr>
          </a:p>
          <a:p>
            <a:pPr marL="228600" indent="-228600">
              <a:spcAft>
                <a:spcPts val="600"/>
              </a:spcAft>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i="1" dirty="0">
                <a:solidFill>
                  <a:schemeClr val="tx1"/>
                </a:solidFill>
                <a:latin typeface="Arial" panose="020B0604020202020204" pitchFamily="34" charset="0"/>
                <a:ea typeface="DejaVu LGC Sans" charset="0"/>
                <a:cs typeface="Arial" panose="020B0604020202020204" pitchFamily="34" charset="0"/>
              </a:rPr>
              <a:t>	</a:t>
            </a:r>
            <a:r>
              <a:rPr lang="en-GB" sz="2000" b="1" i="1" dirty="0">
                <a:solidFill>
                  <a:schemeClr val="tx1"/>
                </a:solidFill>
                <a:latin typeface="Arial" panose="020B0604020202020204" pitchFamily="34" charset="0"/>
                <a:ea typeface="DejaVu LGC Sans" charset="0"/>
                <a:cs typeface="Arial" panose="020B0604020202020204" pitchFamily="34" charset="0"/>
              </a:rPr>
              <a:t>L</a:t>
            </a:r>
            <a:r>
              <a:rPr lang="en-GB" sz="2000" b="1" i="1" baseline="-25000" dirty="0">
                <a:solidFill>
                  <a:schemeClr val="tx1"/>
                </a:solidFill>
                <a:latin typeface="Arial" panose="020B0604020202020204" pitchFamily="34" charset="0"/>
                <a:ea typeface="DejaVu LGC Sans" charset="0"/>
                <a:cs typeface="Arial" panose="020B0604020202020204" pitchFamily="34" charset="0"/>
              </a:rPr>
              <a:t>k+1</a:t>
            </a:r>
            <a:r>
              <a:rPr lang="en-GB" sz="2000" b="1" dirty="0">
                <a:solidFill>
                  <a:schemeClr val="tx1"/>
                </a:solidFill>
                <a:latin typeface="Arial" panose="020B0604020202020204" pitchFamily="34" charset="0"/>
                <a:ea typeface="DejaVu LGC Sans" charset="0"/>
                <a:cs typeface="Arial" panose="020B0604020202020204" pitchFamily="34" charset="0"/>
              </a:rPr>
              <a:t> </a:t>
            </a:r>
            <a:r>
              <a:rPr lang="en-GB" sz="2000" dirty="0">
                <a:solidFill>
                  <a:schemeClr val="tx1"/>
                </a:solidFill>
                <a:latin typeface="Arial" panose="020B0604020202020204" pitchFamily="34" charset="0"/>
                <a:ea typeface="DejaVu LGC Sans" charset="0"/>
                <a:cs typeface="Arial" panose="020B0604020202020204" pitchFamily="34" charset="0"/>
              </a:rPr>
              <a:t> = candidates in </a:t>
            </a:r>
            <a:r>
              <a:rPr lang="en-GB" sz="2000" b="1" i="1" dirty="0">
                <a:solidFill>
                  <a:schemeClr val="tx1"/>
                </a:solidFill>
                <a:latin typeface="Arial" panose="020B0604020202020204" pitchFamily="34" charset="0"/>
                <a:ea typeface="DejaVu LGC Sans" charset="0"/>
                <a:cs typeface="Arial" panose="020B0604020202020204" pitchFamily="34" charset="0"/>
              </a:rPr>
              <a:t>C</a:t>
            </a:r>
            <a:r>
              <a:rPr lang="en-GB" sz="2000" b="1" i="1" baseline="-25000" dirty="0">
                <a:solidFill>
                  <a:schemeClr val="tx1"/>
                </a:solidFill>
                <a:latin typeface="Arial" panose="020B0604020202020204" pitchFamily="34" charset="0"/>
                <a:ea typeface="DejaVu LGC Sans" charset="0"/>
                <a:cs typeface="Arial" panose="020B0604020202020204" pitchFamily="34" charset="0"/>
              </a:rPr>
              <a:t>k+1</a:t>
            </a:r>
            <a:r>
              <a:rPr lang="en-GB" sz="2000" dirty="0">
                <a:solidFill>
                  <a:schemeClr val="tx1"/>
                </a:solidFill>
                <a:latin typeface="Arial" panose="020B0604020202020204" pitchFamily="34" charset="0"/>
                <a:ea typeface="DejaVu LGC Sans" charset="0"/>
                <a:cs typeface="Arial" panose="020B0604020202020204" pitchFamily="34" charset="0"/>
              </a:rPr>
              <a:t> with support ≥</a:t>
            </a:r>
            <a:r>
              <a:rPr lang="en-GB" sz="2000" b="1" i="1" dirty="0">
                <a:solidFill>
                  <a:schemeClr val="tx1"/>
                </a:solidFill>
                <a:latin typeface="Arial" panose="020B0604020202020204" pitchFamily="34" charset="0"/>
                <a:ea typeface="DejaVu LGC Sans" charset="0"/>
                <a:cs typeface="Arial" panose="020B0604020202020204" pitchFamily="34" charset="0"/>
              </a:rPr>
              <a:t>support  	</a:t>
            </a:r>
            <a:r>
              <a:rPr lang="en-GB" sz="2000" dirty="0">
                <a:solidFill>
                  <a:schemeClr val="tx1"/>
                </a:solidFill>
                <a:latin typeface="Arial" panose="020B0604020202020204" pitchFamily="34" charset="0"/>
                <a:ea typeface="DejaVu LGC Sans" charset="0"/>
                <a:cs typeface="Arial" panose="020B0604020202020204" pitchFamily="34" charset="0"/>
              </a:rPr>
              <a:t>[</a:t>
            </a:r>
            <a:r>
              <a:rPr lang="en-GB" sz="1800" dirty="0">
                <a:solidFill>
                  <a:schemeClr val="tx1"/>
                </a:solidFill>
                <a:latin typeface="Arial" panose="020B0604020202020204" pitchFamily="34" charset="0"/>
                <a:ea typeface="DejaVu LGC Sans" charset="0"/>
                <a:cs typeface="Arial" panose="020B0604020202020204" pitchFamily="34" charset="0"/>
              </a:rPr>
              <a:t>pruning]</a:t>
            </a:r>
            <a:r>
              <a:rPr lang="en-GB" sz="1800" b="1" dirty="0">
                <a:solidFill>
                  <a:schemeClr val="tx1"/>
                </a:solidFill>
                <a:latin typeface="Arial" panose="020B0604020202020204" pitchFamily="34" charset="0"/>
                <a:ea typeface="DejaVu LGC Sans" charset="0"/>
                <a:cs typeface="Arial" panose="020B0604020202020204" pitchFamily="34" charset="0"/>
              </a:rPr>
              <a:t> </a:t>
            </a:r>
            <a:r>
              <a:rPr lang="en-GB" sz="1800" b="1" dirty="0">
                <a:solidFill>
                  <a:schemeClr val="tx1"/>
                </a:solidFill>
                <a:highlight>
                  <a:srgbClr val="FFFF00"/>
                </a:highlight>
                <a:latin typeface="Arial" panose="020B0604020202020204" pitchFamily="34" charset="0"/>
                <a:ea typeface="DejaVu LGC Sans" charset="0"/>
                <a:cs typeface="Arial" panose="020B0604020202020204" pitchFamily="34" charset="0"/>
              </a:rPr>
              <a:t>CPU</a:t>
            </a:r>
            <a:r>
              <a:rPr lang="en-GB" sz="1800" b="1" dirty="0">
                <a:solidFill>
                  <a:schemeClr val="tx1"/>
                </a:solidFill>
                <a:latin typeface="Arial" panose="020B0604020202020204" pitchFamily="34" charset="0"/>
                <a:ea typeface="DejaVu LGC Sans" charset="0"/>
                <a:cs typeface="Arial" panose="020B0604020202020204" pitchFamily="34" charset="0"/>
              </a:rPr>
              <a:t> </a:t>
            </a:r>
            <a:r>
              <a:rPr lang="en-GB" sz="1800" dirty="0">
                <a:solidFill>
                  <a:schemeClr val="tx1"/>
                </a:solidFill>
                <a:latin typeface="Arial" panose="020B0604020202020204" pitchFamily="34" charset="0"/>
                <a:ea typeface="DejaVu LGC Sans" charset="0"/>
                <a:cs typeface="Arial" panose="020B0604020202020204" pitchFamily="34" charset="0"/>
              </a:rPr>
              <a:t>| GPU</a:t>
            </a:r>
            <a:endParaRPr lang="en-GB" sz="2000" i="1" dirty="0">
              <a:solidFill>
                <a:schemeClr val="tx1"/>
              </a:solidFill>
              <a:latin typeface="Arial" panose="020B0604020202020204" pitchFamily="34" charset="0"/>
              <a:ea typeface="DejaVu LGC Sans" charset="0"/>
              <a:cs typeface="Arial" panose="020B0604020202020204" pitchFamily="34" charset="0"/>
            </a:endParaRPr>
          </a:p>
          <a:p>
            <a:pPr marL="228600" indent="-228600">
              <a:spcAft>
                <a:spcPts val="600"/>
              </a:spcAft>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dirty="0" err="1">
                <a:solidFill>
                  <a:schemeClr val="tx1"/>
                </a:solidFill>
                <a:latin typeface="Arial" panose="020B0604020202020204" pitchFamily="34" charset="0"/>
                <a:ea typeface="DejaVu LGC Sans" charset="0"/>
                <a:cs typeface="Arial" panose="020B0604020202020204" pitchFamily="34" charset="0"/>
              </a:rPr>
              <a:t>endfor</a:t>
            </a:r>
            <a:endParaRPr lang="en-GB" sz="2000" b="1" dirty="0">
              <a:solidFill>
                <a:schemeClr val="tx1"/>
              </a:solidFill>
              <a:latin typeface="Arial" panose="020B0604020202020204" pitchFamily="34" charset="0"/>
              <a:ea typeface="DejaVu LGC Sans" charset="0"/>
              <a:cs typeface="Arial" panose="020B0604020202020204" pitchFamily="34" charset="0"/>
            </a:endParaRPr>
          </a:p>
          <a:p>
            <a:pPr marL="228600" indent="-228600">
              <a:spcAft>
                <a:spcPts val="600"/>
              </a:spcAft>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dirty="0">
                <a:solidFill>
                  <a:schemeClr val="tx1"/>
                </a:solidFill>
                <a:latin typeface="Arial" panose="020B0604020202020204" pitchFamily="34" charset="0"/>
                <a:ea typeface="DejaVu LGC Sans" charset="0"/>
                <a:cs typeface="Arial" panose="020B0604020202020204" pitchFamily="34" charset="0"/>
              </a:rPr>
              <a:t>return</a:t>
            </a:r>
            <a:r>
              <a:rPr lang="en-GB" sz="2000" dirty="0">
                <a:solidFill>
                  <a:schemeClr val="tx1"/>
                </a:solidFill>
                <a:latin typeface="Arial" panose="020B0604020202020204" pitchFamily="34" charset="0"/>
                <a:ea typeface="DejaVu LGC Sans" charset="0"/>
                <a:cs typeface="Arial" panose="020B0604020202020204" pitchFamily="34" charset="0"/>
              </a:rPr>
              <a:t> </a:t>
            </a:r>
            <a:r>
              <a:rPr lang="en-GB" sz="2000" b="1" dirty="0">
                <a:solidFill>
                  <a:schemeClr val="tx1"/>
                </a:solidFill>
                <a:latin typeface="Arial" panose="020B0604020202020204" pitchFamily="34" charset="0"/>
                <a:ea typeface="DejaVu LGC Sans" charset="0"/>
                <a:cs typeface="Arial" panose="020B0604020202020204" pitchFamily="34" charset="0"/>
                <a:sym typeface="Symbol" panose="05050102010706020507" pitchFamily="18" charset="2"/>
              </a:rPr>
              <a:t></a:t>
            </a:r>
            <a:r>
              <a:rPr lang="en-GB" sz="2000" b="1" i="1" baseline="-25000" dirty="0">
                <a:solidFill>
                  <a:schemeClr val="tx1"/>
                </a:solidFill>
                <a:latin typeface="Arial" panose="020B0604020202020204" pitchFamily="34" charset="0"/>
                <a:ea typeface="DejaVu LGC Sans" charset="0"/>
                <a:cs typeface="Arial" panose="020B0604020202020204" pitchFamily="34" charset="0"/>
              </a:rPr>
              <a:t>k</a:t>
            </a:r>
            <a:r>
              <a:rPr lang="en-GB" sz="2000" b="1" dirty="0">
                <a:solidFill>
                  <a:schemeClr val="tx1"/>
                </a:solidFill>
                <a:latin typeface="Arial" panose="020B0604020202020204" pitchFamily="34" charset="0"/>
                <a:ea typeface="DejaVu LGC Sans" charset="0"/>
                <a:cs typeface="Arial" panose="020B0604020202020204" pitchFamily="34" charset="0"/>
              </a:rPr>
              <a:t> </a:t>
            </a:r>
            <a:r>
              <a:rPr lang="en-GB" sz="2000" b="1" i="1" dirty="0">
                <a:solidFill>
                  <a:schemeClr val="tx1"/>
                </a:solidFill>
                <a:latin typeface="Arial" panose="020B0604020202020204" pitchFamily="34" charset="0"/>
                <a:ea typeface="DejaVu LGC Sans" charset="0"/>
                <a:cs typeface="Arial" panose="020B0604020202020204" pitchFamily="34" charset="0"/>
              </a:rPr>
              <a:t>L</a:t>
            </a:r>
            <a:r>
              <a:rPr lang="en-GB" sz="2000" b="1" i="1" baseline="-25000" dirty="0">
                <a:solidFill>
                  <a:schemeClr val="tx1"/>
                </a:solidFill>
                <a:latin typeface="Arial" panose="020B0604020202020204" pitchFamily="34" charset="0"/>
                <a:ea typeface="DejaVu LGC Sans" charset="0"/>
                <a:cs typeface="Arial" panose="020B0604020202020204" pitchFamily="34" charset="0"/>
              </a:rPr>
              <a:t>k</a:t>
            </a:r>
            <a:r>
              <a:rPr lang="en-GB" sz="2000" b="1" dirty="0">
                <a:solidFill>
                  <a:schemeClr val="tx1"/>
                </a:solidFill>
                <a:latin typeface="Arial" panose="020B0604020202020204" pitchFamily="34" charset="0"/>
                <a:ea typeface="DejaVu LGC Sans" charset="0"/>
                <a:cs typeface="Arial" panose="020B0604020202020204" pitchFamily="34" charset="0"/>
              </a:rPr>
              <a:t>;</a:t>
            </a:r>
          </a:p>
        </p:txBody>
      </p:sp>
      <p:sp>
        <p:nvSpPr>
          <p:cNvPr id="3" name="Title 2">
            <a:extLst>
              <a:ext uri="{FF2B5EF4-FFF2-40B4-BE49-F238E27FC236}">
                <a16:creationId xmlns:a16="http://schemas.microsoft.com/office/drawing/2014/main" id="{8E56E1CC-EDDC-4B04-A76A-11C09983CB24}"/>
              </a:ext>
            </a:extLst>
          </p:cNvPr>
          <p:cNvSpPr>
            <a:spLocks noGrp="1"/>
          </p:cNvSpPr>
          <p:nvPr>
            <p:ph type="title"/>
          </p:nvPr>
        </p:nvSpPr>
        <p:spPr/>
        <p:txBody>
          <a:bodyPr/>
          <a:lstStyle/>
          <a:p>
            <a:r>
              <a:rPr lang="fi-FI" altLang="en-US" sz="3600" dirty="0">
                <a:solidFill>
                  <a:srgbClr val="0070C0"/>
                </a:solidFill>
                <a:latin typeface="Arial" panose="020B0604020202020204" pitchFamily="34" charset="0"/>
                <a:cs typeface="Arial" panose="020B0604020202020204" pitchFamily="34" charset="0"/>
              </a:rPr>
              <a:t>Apriori algorithm in pseudocode</a:t>
            </a:r>
            <a:endParaRPr lang="en-US" sz="3200" dirty="0">
              <a:solidFill>
                <a:srgbClr val="0070C0"/>
              </a:solidFill>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11AA0649-94DB-4E9A-BEC0-CC24C3F6067F}"/>
              </a:ext>
            </a:extLst>
          </p:cNvPr>
          <p:cNvSpPr>
            <a:spLocks noGrp="1"/>
          </p:cNvSpPr>
          <p:nvPr>
            <p:ph type="body" sz="quarter" idx="10"/>
          </p:nvPr>
        </p:nvSpPr>
        <p:spPr/>
        <p:txBody>
          <a:bodyPr/>
          <a:lstStyle/>
          <a:p>
            <a:r>
              <a:rPr lang="en-US" sz="2400" b="1" dirty="0">
                <a:solidFill>
                  <a:schemeClr val="tx1"/>
                </a:solidFill>
                <a:latin typeface="Arial" panose="020B0604020202020204" pitchFamily="34" charset="0"/>
                <a:cs typeface="Arial" panose="020B0604020202020204" pitchFamily="34" charset="0"/>
              </a:rPr>
              <a:t>Identify Repetitive Functions </a:t>
            </a:r>
          </a:p>
        </p:txBody>
      </p:sp>
      <p:sp>
        <p:nvSpPr>
          <p:cNvPr id="6" name="Rectangle: Rounded Corners 5">
            <a:extLst>
              <a:ext uri="{FF2B5EF4-FFF2-40B4-BE49-F238E27FC236}">
                <a16:creationId xmlns:a16="http://schemas.microsoft.com/office/drawing/2014/main" id="{A24C4812-9FF9-4E6B-9634-B114CBDFD5C9}"/>
              </a:ext>
            </a:extLst>
          </p:cNvPr>
          <p:cNvSpPr/>
          <p:nvPr/>
        </p:nvSpPr>
        <p:spPr>
          <a:xfrm>
            <a:off x="304800" y="3416461"/>
            <a:ext cx="4191000" cy="3810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B3BF9868-496B-43DF-9D54-F1230E6A5CE9}"/>
              </a:ext>
            </a:extLst>
          </p:cNvPr>
          <p:cNvSpPr/>
          <p:nvPr/>
        </p:nvSpPr>
        <p:spPr>
          <a:xfrm>
            <a:off x="304800" y="2959261"/>
            <a:ext cx="4191000" cy="381000"/>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CFD42505-B1ED-469E-8CF1-020753DE4A62}"/>
              </a:ext>
            </a:extLst>
          </p:cNvPr>
          <p:cNvSpPr/>
          <p:nvPr/>
        </p:nvSpPr>
        <p:spPr>
          <a:xfrm>
            <a:off x="3810000" y="5181600"/>
            <a:ext cx="2438400" cy="381000"/>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7081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5EE683-AB19-4681-8F90-1AFFA27ED7A0}"/>
              </a:ext>
            </a:extLst>
          </p:cNvPr>
          <p:cNvSpPr>
            <a:spLocks noGrp="1"/>
          </p:cNvSpPr>
          <p:nvPr>
            <p:ph type="title"/>
          </p:nvPr>
        </p:nvSpPr>
        <p:spPr/>
        <p:txBody>
          <a:bodyPr/>
          <a:lstStyle/>
          <a:p>
            <a:r>
              <a:rPr lang="en-US" sz="3600" dirty="0">
                <a:solidFill>
                  <a:srgbClr val="0070C0"/>
                </a:solidFill>
                <a:latin typeface="Arial" panose="020B0604020202020204" pitchFamily="34" charset="0"/>
                <a:cs typeface="Arial" panose="020B0604020202020204" pitchFamily="34" charset="0"/>
              </a:rPr>
              <a:t>GPU Kernel Implementation</a:t>
            </a:r>
          </a:p>
        </p:txBody>
      </p:sp>
      <p:graphicFrame>
        <p:nvGraphicFramePr>
          <p:cNvPr id="10" name="Object 9">
            <a:extLst>
              <a:ext uri="{FF2B5EF4-FFF2-40B4-BE49-F238E27FC236}">
                <a16:creationId xmlns:a16="http://schemas.microsoft.com/office/drawing/2014/main" id="{8F75FDF8-53A4-42C4-A0AF-124AE9037FFC}"/>
              </a:ext>
            </a:extLst>
          </p:cNvPr>
          <p:cNvGraphicFramePr>
            <a:graphicFrameLocks noChangeAspect="1"/>
          </p:cNvGraphicFramePr>
          <p:nvPr>
            <p:extLst>
              <p:ext uri="{D42A27DB-BD31-4B8C-83A1-F6EECF244321}">
                <p14:modId xmlns:p14="http://schemas.microsoft.com/office/powerpoint/2010/main" val="2788024604"/>
              </p:ext>
            </p:extLst>
          </p:nvPr>
        </p:nvGraphicFramePr>
        <p:xfrm>
          <a:off x="1752600" y="1447800"/>
          <a:ext cx="7507288" cy="1112837"/>
        </p:xfrm>
        <a:graphic>
          <a:graphicData uri="http://schemas.openxmlformats.org/presentationml/2006/ole">
            <mc:AlternateContent xmlns:mc="http://schemas.openxmlformats.org/markup-compatibility/2006">
              <mc:Choice xmlns:v="urn:schemas-microsoft-com:vml" Requires="v">
                <p:oleObj spid="_x0000_s1036" name="Document" r:id="rId3" imgW="7507777" imgH="1112192" progId="Word.Document.12">
                  <p:embed/>
                </p:oleObj>
              </mc:Choice>
              <mc:Fallback>
                <p:oleObj name="Document" r:id="rId3" imgW="7507777" imgH="1112192" progId="Word.Document.12">
                  <p:embed/>
                  <p:pic>
                    <p:nvPicPr>
                      <p:cNvPr id="0" name=""/>
                      <p:cNvPicPr/>
                      <p:nvPr/>
                    </p:nvPicPr>
                    <p:blipFill>
                      <a:blip r:embed="rId4"/>
                      <a:stretch>
                        <a:fillRect/>
                      </a:stretch>
                    </p:blipFill>
                    <p:spPr>
                      <a:xfrm>
                        <a:off x="1752600" y="1447800"/>
                        <a:ext cx="7507288" cy="1112837"/>
                      </a:xfrm>
                      <a:prstGeom prst="rect">
                        <a:avLst/>
                      </a:prstGeom>
                    </p:spPr>
                  </p:pic>
                </p:oleObj>
              </mc:Fallback>
            </mc:AlternateContent>
          </a:graphicData>
        </a:graphic>
      </p:graphicFrame>
      <p:graphicFrame>
        <p:nvGraphicFramePr>
          <p:cNvPr id="11" name="Table 10">
            <a:extLst>
              <a:ext uri="{FF2B5EF4-FFF2-40B4-BE49-F238E27FC236}">
                <a16:creationId xmlns:a16="http://schemas.microsoft.com/office/drawing/2014/main" id="{E20B2D5A-CC55-4763-83AE-30F5BE915E10}"/>
              </a:ext>
            </a:extLst>
          </p:cNvPr>
          <p:cNvGraphicFramePr>
            <a:graphicFrameLocks noGrp="1"/>
          </p:cNvGraphicFramePr>
          <p:nvPr>
            <p:extLst>
              <p:ext uri="{D42A27DB-BD31-4B8C-83A1-F6EECF244321}">
                <p14:modId xmlns:p14="http://schemas.microsoft.com/office/powerpoint/2010/main" val="1173416248"/>
              </p:ext>
            </p:extLst>
          </p:nvPr>
        </p:nvGraphicFramePr>
        <p:xfrm>
          <a:off x="152400" y="1586408"/>
          <a:ext cx="1670368" cy="1767205"/>
        </p:xfrm>
        <a:graphic>
          <a:graphicData uri="http://schemas.openxmlformats.org/drawingml/2006/table">
            <a:tbl>
              <a:tblPr firstRow="1" firstCol="1" bandRow="1" bandCol="1">
                <a:tableStyleId>{7E9639D4-E3E2-4D34-9284-5A2195B3D0D7}</a:tableStyleId>
              </a:tblPr>
              <a:tblGrid>
                <a:gridCol w="781685">
                  <a:extLst>
                    <a:ext uri="{9D8B030D-6E8A-4147-A177-3AD203B41FA5}">
                      <a16:colId xmlns:a16="http://schemas.microsoft.com/office/drawing/2014/main" val="162998591"/>
                    </a:ext>
                  </a:extLst>
                </a:gridCol>
                <a:gridCol w="888683">
                  <a:extLst>
                    <a:ext uri="{9D8B030D-6E8A-4147-A177-3AD203B41FA5}">
                      <a16:colId xmlns:a16="http://schemas.microsoft.com/office/drawing/2014/main" val="264608867"/>
                    </a:ext>
                  </a:extLst>
                </a:gridCol>
              </a:tblGrid>
              <a:tr h="297180">
                <a:tc>
                  <a:txBody>
                    <a:bodyPr/>
                    <a:lstStyle/>
                    <a:p>
                      <a:pPr marL="0" marR="0">
                        <a:spcBef>
                          <a:spcPts val="0"/>
                        </a:spcBef>
                        <a:spcAft>
                          <a:spcPts val="0"/>
                        </a:spcAft>
                      </a:pPr>
                      <a:r>
                        <a:rPr lang="en-US" sz="1000" kern="0" dirty="0">
                          <a:effectLst/>
                        </a:rPr>
                        <a:t>Trans.#</a:t>
                      </a:r>
                      <a:endParaRPr lang="en-US" sz="1000" b="1" i="1" kern="0" dirty="0">
                        <a:solidFill>
                          <a:srgbClr val="FFFFFF"/>
                        </a:solidFill>
                        <a:effectLst/>
                        <a:latin typeface="Times New Roman" panose="02020603050405020304" pitchFamily="18" charset="0"/>
                      </a:endParaRPr>
                    </a:p>
                  </a:txBody>
                  <a:tcPr marL="68580" marR="68580" marT="0" marB="0"/>
                </a:tc>
                <a:tc>
                  <a:txBody>
                    <a:bodyPr/>
                    <a:lstStyle/>
                    <a:p>
                      <a:pPr marL="0" marR="0">
                        <a:spcBef>
                          <a:spcPts val="0"/>
                        </a:spcBef>
                        <a:spcAft>
                          <a:spcPts val="0"/>
                        </a:spcAft>
                      </a:pPr>
                      <a:r>
                        <a:rPr lang="en-US" sz="1000" kern="0" dirty="0">
                          <a:effectLst/>
                        </a:rPr>
                        <a:t>Items</a:t>
                      </a:r>
                      <a:endParaRPr lang="en-US" sz="1000" b="1" i="1" kern="0" dirty="0">
                        <a:solidFill>
                          <a:srgbClr val="FFFFFF"/>
                        </a:solidFill>
                        <a:effectLst/>
                        <a:latin typeface="Times New Roman" panose="02020603050405020304" pitchFamily="18" charset="0"/>
                      </a:endParaRPr>
                    </a:p>
                  </a:txBody>
                  <a:tcPr marL="68580" marR="68580" marT="0" marB="0"/>
                </a:tc>
                <a:extLst>
                  <a:ext uri="{0D108BD9-81ED-4DB2-BD59-A6C34878D82A}">
                    <a16:rowId xmlns:a16="http://schemas.microsoft.com/office/drawing/2014/main" val="4025236336"/>
                  </a:ext>
                </a:extLst>
              </a:tr>
              <a:tr h="294005">
                <a:tc>
                  <a:txBody>
                    <a:bodyPr/>
                    <a:lstStyle/>
                    <a:p>
                      <a:pPr marL="0" marR="0">
                        <a:spcBef>
                          <a:spcPts val="0"/>
                        </a:spcBef>
                        <a:spcAft>
                          <a:spcPts val="0"/>
                        </a:spcAft>
                      </a:pPr>
                      <a:r>
                        <a:rPr lang="en-US" sz="1600">
                          <a:effectLst/>
                        </a:rPr>
                        <a:t>1</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3,6</a:t>
                      </a:r>
                      <a:endParaRPr lang="en-US"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77990908"/>
                  </a:ext>
                </a:extLst>
              </a:tr>
              <a:tr h="294005">
                <a:tc>
                  <a:txBody>
                    <a:bodyPr/>
                    <a:lstStyle/>
                    <a:p>
                      <a:pPr marL="0" marR="0">
                        <a:spcBef>
                          <a:spcPts val="0"/>
                        </a:spcBef>
                        <a:spcAft>
                          <a:spcPts val="0"/>
                        </a:spcAft>
                      </a:pPr>
                      <a:r>
                        <a:rPr lang="en-US" sz="1600">
                          <a:effectLst/>
                        </a:rPr>
                        <a:t>2</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2,3,4,6</a:t>
                      </a:r>
                      <a:endParaRPr lang="en-US"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0394036"/>
                  </a:ext>
                </a:extLst>
              </a:tr>
              <a:tr h="294005">
                <a:tc>
                  <a:txBody>
                    <a:bodyPr/>
                    <a:lstStyle/>
                    <a:p>
                      <a:pPr marL="0" marR="0">
                        <a:spcBef>
                          <a:spcPts val="0"/>
                        </a:spcBef>
                        <a:spcAft>
                          <a:spcPts val="0"/>
                        </a:spcAft>
                      </a:pPr>
                      <a:r>
                        <a:rPr lang="en-US" sz="1600">
                          <a:effectLst/>
                        </a:rPr>
                        <a:t>3</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1,2,5,6</a:t>
                      </a:r>
                      <a:endParaRPr lang="en-US"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31379312"/>
                  </a:ext>
                </a:extLst>
              </a:tr>
              <a:tr h="294005">
                <a:tc>
                  <a:txBody>
                    <a:bodyPr/>
                    <a:lstStyle/>
                    <a:p>
                      <a:pPr marL="0" marR="0">
                        <a:spcBef>
                          <a:spcPts val="0"/>
                        </a:spcBef>
                        <a:spcAft>
                          <a:spcPts val="0"/>
                        </a:spcAft>
                      </a:pPr>
                      <a:r>
                        <a:rPr lang="en-US" sz="1600">
                          <a:effectLst/>
                        </a:rPr>
                        <a:t>4</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2,3,4,5,7</a:t>
                      </a:r>
                      <a:endParaRPr lang="en-US"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76900844"/>
                  </a:ext>
                </a:extLst>
              </a:tr>
              <a:tr h="294005">
                <a:tc>
                  <a:txBody>
                    <a:bodyPr/>
                    <a:lstStyle/>
                    <a:p>
                      <a:pPr marL="0" marR="0">
                        <a:spcBef>
                          <a:spcPts val="0"/>
                        </a:spcBef>
                        <a:spcAft>
                          <a:spcPts val="0"/>
                        </a:spcAft>
                      </a:pPr>
                      <a:r>
                        <a:rPr lang="en-US" sz="1600">
                          <a:effectLst/>
                        </a:rPr>
                        <a:t>5</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1,2,5</a:t>
                      </a:r>
                      <a:endParaRPr lang="en-US"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17949672"/>
                  </a:ext>
                </a:extLst>
              </a:tr>
            </a:tbl>
          </a:graphicData>
        </a:graphic>
      </p:graphicFrame>
      <p:pic>
        <p:nvPicPr>
          <p:cNvPr id="13" name="Picture 12">
            <a:extLst>
              <a:ext uri="{FF2B5EF4-FFF2-40B4-BE49-F238E27FC236}">
                <a16:creationId xmlns:a16="http://schemas.microsoft.com/office/drawing/2014/main" id="{696CD03B-1224-43CC-AF93-88B35421D0F4}"/>
              </a:ext>
            </a:extLst>
          </p:cNvPr>
          <p:cNvPicPr>
            <a:picLocks noChangeAspect="1"/>
          </p:cNvPicPr>
          <p:nvPr/>
        </p:nvPicPr>
        <p:blipFill>
          <a:blip r:embed="rId5"/>
          <a:stretch>
            <a:fillRect/>
          </a:stretch>
        </p:blipFill>
        <p:spPr>
          <a:xfrm>
            <a:off x="152400" y="3709309"/>
            <a:ext cx="1682642" cy="2706859"/>
          </a:xfrm>
          <a:prstGeom prst="rect">
            <a:avLst/>
          </a:prstGeom>
        </p:spPr>
      </p:pic>
      <p:sp>
        <p:nvSpPr>
          <p:cNvPr id="14" name="Right Brace 13">
            <a:extLst>
              <a:ext uri="{FF2B5EF4-FFF2-40B4-BE49-F238E27FC236}">
                <a16:creationId xmlns:a16="http://schemas.microsoft.com/office/drawing/2014/main" id="{24056149-3405-41E9-A7F3-99BA1F15F6D0}"/>
              </a:ext>
            </a:extLst>
          </p:cNvPr>
          <p:cNvSpPr/>
          <p:nvPr/>
        </p:nvSpPr>
        <p:spPr>
          <a:xfrm rot="5400000">
            <a:off x="4575096" y="2100341"/>
            <a:ext cx="381000" cy="1301592"/>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Right Brace 14">
            <a:extLst>
              <a:ext uri="{FF2B5EF4-FFF2-40B4-BE49-F238E27FC236}">
                <a16:creationId xmlns:a16="http://schemas.microsoft.com/office/drawing/2014/main" id="{4A02C4AB-5AB4-4944-BDAE-54DE01DE87BF}"/>
              </a:ext>
            </a:extLst>
          </p:cNvPr>
          <p:cNvSpPr/>
          <p:nvPr/>
        </p:nvSpPr>
        <p:spPr>
          <a:xfrm rot="5400000">
            <a:off x="5723304" y="2255358"/>
            <a:ext cx="381000" cy="973992"/>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Right Brace 15">
            <a:extLst>
              <a:ext uri="{FF2B5EF4-FFF2-40B4-BE49-F238E27FC236}">
                <a16:creationId xmlns:a16="http://schemas.microsoft.com/office/drawing/2014/main" id="{84F149EA-B221-429F-BD6A-DB4A0D44BDD7}"/>
              </a:ext>
            </a:extLst>
          </p:cNvPr>
          <p:cNvSpPr/>
          <p:nvPr/>
        </p:nvSpPr>
        <p:spPr>
          <a:xfrm rot="5400000">
            <a:off x="6612132" y="2406456"/>
            <a:ext cx="381000" cy="720337"/>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5B4E81E9-F2AB-4EC2-91DA-07C2EEB722D8}"/>
                  </a:ext>
                </a:extLst>
              </p:cNvPr>
              <p:cNvSpPr txBox="1"/>
              <p:nvPr/>
            </p:nvSpPr>
            <p:spPr>
              <a:xfrm>
                <a:off x="5029200" y="1155691"/>
                <a:ext cx="2362200"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𝐆𝐏𝐔</m:t>
                      </m:r>
                      <m:r>
                        <a:rPr lang="en-US" sz="2400" b="1" i="0" smtClean="0">
                          <a:latin typeface="Cambria Math" panose="02040503050406030204" pitchFamily="18" charset="0"/>
                        </a:rPr>
                        <m:t> </m:t>
                      </m:r>
                      <m:r>
                        <a:rPr lang="en-US" sz="2400" b="1" i="0" smtClean="0">
                          <a:latin typeface="Cambria Math" panose="02040503050406030204" pitchFamily="18" charset="0"/>
                        </a:rPr>
                        <m:t>𝐃𝐑𝐀𝐌</m:t>
                      </m:r>
                    </m:oMath>
                  </m:oMathPara>
                </a14:m>
                <a:endParaRPr lang="en-US" sz="2400" b="1" dirty="0"/>
              </a:p>
            </p:txBody>
          </p:sp>
        </mc:Choice>
        <mc:Fallback>
          <p:sp>
            <p:nvSpPr>
              <p:cNvPr id="17" name="TextBox 16">
                <a:extLst>
                  <a:ext uri="{FF2B5EF4-FFF2-40B4-BE49-F238E27FC236}">
                    <a16:creationId xmlns:a16="http://schemas.microsoft.com/office/drawing/2014/main" id="{5B4E81E9-F2AB-4EC2-91DA-07C2EEB722D8}"/>
                  </a:ext>
                </a:extLst>
              </p:cNvPr>
              <p:cNvSpPr txBox="1">
                <a:spLocks noRot="1" noChangeAspect="1" noMove="1" noResize="1" noEditPoints="1" noAdjustHandles="1" noChangeArrowheads="1" noChangeShapeType="1" noTextEdit="1"/>
              </p:cNvSpPr>
              <p:nvPr/>
            </p:nvSpPr>
            <p:spPr>
              <a:xfrm>
                <a:off x="5029200" y="1155691"/>
                <a:ext cx="2362200" cy="369332"/>
              </a:xfrm>
              <a:prstGeom prst="rect">
                <a:avLst/>
              </a:prstGeom>
              <a:blipFill>
                <a:blip r:embed="rId6"/>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AE0B9039-D381-4EEC-9A7A-F6D457E09686}"/>
                  </a:ext>
                </a:extLst>
              </p:cNvPr>
              <p:cNvSpPr txBox="1"/>
              <p:nvPr/>
            </p:nvSpPr>
            <p:spPr>
              <a:xfrm>
                <a:off x="4466746" y="3059668"/>
                <a:ext cx="2362200" cy="369332"/>
              </a:xfrm>
              <a:prstGeom prst="rect">
                <a:avLst/>
              </a:prstGeom>
              <a:noFill/>
            </p:spPr>
            <p:txBody>
              <a:bodyPr wrap="square" lIns="0" tIns="0" rIns="0" bIns="0" rtlCol="0">
                <a:spAutoFit/>
              </a:bodyPr>
              <a:lstStyle/>
              <a:p>
                <a:r>
                  <a:rPr lang="en-US" sz="2400" b="1" dirty="0"/>
                  <a:t>Pair </a:t>
                </a:r>
                <a14:m>
                  <m:oMath xmlns:m="http://schemas.openxmlformats.org/officeDocument/2006/math">
                    <m:r>
                      <a:rPr lang="en-US" sz="2400" b="1" i="1" smtClean="0">
                        <a:latin typeface="Cambria Math" panose="02040503050406030204" pitchFamily="18" charset="0"/>
                      </a:rPr>
                      <m:t>{</m:t>
                    </m:r>
                    <m:r>
                      <a:rPr lang="en-US" sz="2400" b="1" i="1" smtClean="0">
                        <a:latin typeface="Cambria Math" panose="02040503050406030204" pitchFamily="18" charset="0"/>
                      </a:rPr>
                      <m:t>𝟐</m:t>
                    </m:r>
                    <m:r>
                      <a:rPr lang="en-US" sz="2400" b="1" i="1" smtClean="0">
                        <a:latin typeface="Cambria Math" panose="02040503050406030204" pitchFamily="18" charset="0"/>
                      </a:rPr>
                      <m:t>,</m:t>
                    </m:r>
                    <m:r>
                      <a:rPr lang="en-US" sz="2400" b="1" i="1" smtClean="0">
                        <a:latin typeface="Cambria Math" panose="02040503050406030204" pitchFamily="18" charset="0"/>
                      </a:rPr>
                      <m:t>𝟑</m:t>
                    </m:r>
                    <m:r>
                      <a:rPr lang="en-US" sz="2400" b="1" i="1" smtClean="0">
                        <a:latin typeface="Cambria Math" panose="02040503050406030204" pitchFamily="18" charset="0"/>
                      </a:rPr>
                      <m:t>,</m:t>
                    </m:r>
                    <m:r>
                      <a:rPr lang="en-US" sz="2400" b="1" i="1" smtClean="0">
                        <a:latin typeface="Cambria Math" panose="02040503050406030204" pitchFamily="18" charset="0"/>
                      </a:rPr>
                      <m:t>𝟒</m:t>
                    </m:r>
                    <m:r>
                      <a:rPr lang="en-US" sz="2400" b="1" i="1" smtClean="0">
                        <a:latin typeface="Cambria Math" panose="02040503050406030204" pitchFamily="18" charset="0"/>
                      </a:rPr>
                      <m:t>}</m:t>
                    </m:r>
                  </m:oMath>
                </a14:m>
                <a:endParaRPr lang="en-US" sz="2400" b="1" dirty="0"/>
              </a:p>
            </p:txBody>
          </p:sp>
        </mc:Choice>
        <mc:Fallback>
          <p:sp>
            <p:nvSpPr>
              <p:cNvPr id="19" name="TextBox 18">
                <a:extLst>
                  <a:ext uri="{FF2B5EF4-FFF2-40B4-BE49-F238E27FC236}">
                    <a16:creationId xmlns:a16="http://schemas.microsoft.com/office/drawing/2014/main" id="{AE0B9039-D381-4EEC-9A7A-F6D457E09686}"/>
                  </a:ext>
                </a:extLst>
              </p:cNvPr>
              <p:cNvSpPr txBox="1">
                <a:spLocks noRot="1" noChangeAspect="1" noMove="1" noResize="1" noEditPoints="1" noAdjustHandles="1" noChangeArrowheads="1" noChangeShapeType="1" noTextEdit="1"/>
              </p:cNvSpPr>
              <p:nvPr/>
            </p:nvSpPr>
            <p:spPr>
              <a:xfrm>
                <a:off x="4466746" y="3059668"/>
                <a:ext cx="2362200" cy="369332"/>
              </a:xfrm>
              <a:prstGeom prst="rect">
                <a:avLst/>
              </a:prstGeom>
              <a:blipFill>
                <a:blip r:embed="rId7"/>
                <a:stretch>
                  <a:fillRect l="-8010" t="-26230" b="-47541"/>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412227AA-C260-4071-A468-B033FFD99548}"/>
              </a:ext>
            </a:extLst>
          </p:cNvPr>
          <p:cNvSpPr txBox="1"/>
          <p:nvPr/>
        </p:nvSpPr>
        <p:spPr>
          <a:xfrm>
            <a:off x="5261363" y="6231502"/>
            <a:ext cx="2362200" cy="369332"/>
          </a:xfrm>
          <a:prstGeom prst="rect">
            <a:avLst/>
          </a:prstGeom>
          <a:noFill/>
        </p:spPr>
        <p:txBody>
          <a:bodyPr wrap="square" lIns="0" tIns="0" rIns="0" bIns="0" rtlCol="0">
            <a:spAutoFit/>
          </a:bodyPr>
          <a:lstStyle/>
          <a:p>
            <a:r>
              <a:rPr lang="en-US" sz="2400" b="1" dirty="0"/>
              <a:t>Any Problem???</a:t>
            </a:r>
          </a:p>
        </p:txBody>
      </p:sp>
      <p:sp>
        <p:nvSpPr>
          <p:cNvPr id="23" name="TextBox 22">
            <a:extLst>
              <a:ext uri="{FF2B5EF4-FFF2-40B4-BE49-F238E27FC236}">
                <a16:creationId xmlns:a16="http://schemas.microsoft.com/office/drawing/2014/main" id="{D2E37972-D4CF-4295-AC78-EB4BE89AE8B6}"/>
              </a:ext>
            </a:extLst>
          </p:cNvPr>
          <p:cNvSpPr txBox="1"/>
          <p:nvPr/>
        </p:nvSpPr>
        <p:spPr>
          <a:xfrm>
            <a:off x="2514600" y="3855649"/>
            <a:ext cx="6172200" cy="1477328"/>
          </a:xfrm>
          <a:prstGeom prst="rect">
            <a:avLst/>
          </a:prstGeom>
          <a:noFill/>
        </p:spPr>
        <p:txBody>
          <a:bodyPr wrap="square" rtlCol="0">
            <a:spAutoFit/>
          </a:bodyPr>
          <a:lstStyle/>
          <a:p>
            <a:pPr marL="342900" indent="-342900">
              <a:buAutoNum type="arabicParenR"/>
            </a:pPr>
            <a:r>
              <a:rPr lang="en-US" dirty="0"/>
              <a:t>Copy the Transaction Database to DRAM </a:t>
            </a:r>
          </a:p>
          <a:p>
            <a:pPr marL="342900" indent="-342900">
              <a:buAutoNum type="arabicParenR"/>
            </a:pPr>
            <a:r>
              <a:rPr lang="en-US" dirty="0"/>
              <a:t>Generate the pairs on CPU</a:t>
            </a:r>
          </a:p>
          <a:p>
            <a:pPr marL="342900" indent="-342900">
              <a:buAutoNum type="arabicParenR"/>
            </a:pPr>
            <a:r>
              <a:rPr lang="en-US" dirty="0"/>
              <a:t>Copy the pairs to GPU</a:t>
            </a:r>
          </a:p>
          <a:p>
            <a:pPr marL="342900" indent="-342900">
              <a:buAutoNum type="arabicParenR"/>
            </a:pPr>
            <a:r>
              <a:rPr lang="en-US" dirty="0"/>
              <a:t>Each thread works on single pair to find freq.</a:t>
            </a:r>
          </a:p>
          <a:p>
            <a:pPr marL="342900" indent="-342900">
              <a:buAutoNum type="arabicParenR"/>
            </a:pPr>
            <a:r>
              <a:rPr lang="en-US" dirty="0"/>
              <a:t>Return the freq. counter  to CPU </a:t>
            </a:r>
          </a:p>
        </p:txBody>
      </p:sp>
    </p:spTree>
    <p:extLst>
      <p:ext uri="{BB962C8B-B14F-4D97-AF65-F5344CB8AC3E}">
        <p14:creationId xmlns:p14="http://schemas.microsoft.com/office/powerpoint/2010/main" val="2985672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5EE683-AB19-4681-8F90-1AFFA27ED7A0}"/>
              </a:ext>
            </a:extLst>
          </p:cNvPr>
          <p:cNvSpPr>
            <a:spLocks noGrp="1"/>
          </p:cNvSpPr>
          <p:nvPr>
            <p:ph type="title"/>
          </p:nvPr>
        </p:nvSpPr>
        <p:spPr/>
        <p:txBody>
          <a:bodyPr/>
          <a:lstStyle/>
          <a:p>
            <a:r>
              <a:rPr lang="en-US" sz="2400" dirty="0">
                <a:solidFill>
                  <a:srgbClr val="0070C0"/>
                </a:solidFill>
                <a:latin typeface="Arial" panose="020B0604020202020204" pitchFamily="34" charset="0"/>
                <a:cs typeface="Arial" panose="020B0604020202020204" pitchFamily="34" charset="0"/>
              </a:rPr>
              <a:t>GPU Kernel Implementation (cont.)</a:t>
            </a:r>
          </a:p>
        </p:txBody>
      </p:sp>
      <p:graphicFrame>
        <p:nvGraphicFramePr>
          <p:cNvPr id="10" name="Object 9">
            <a:extLst>
              <a:ext uri="{FF2B5EF4-FFF2-40B4-BE49-F238E27FC236}">
                <a16:creationId xmlns:a16="http://schemas.microsoft.com/office/drawing/2014/main" id="{8F75FDF8-53A4-42C4-A0AF-124AE9037FFC}"/>
              </a:ext>
            </a:extLst>
          </p:cNvPr>
          <p:cNvGraphicFramePr>
            <a:graphicFrameLocks noChangeAspect="1"/>
          </p:cNvGraphicFramePr>
          <p:nvPr/>
        </p:nvGraphicFramePr>
        <p:xfrm>
          <a:off x="1752600" y="1447800"/>
          <a:ext cx="7507288" cy="1112837"/>
        </p:xfrm>
        <a:graphic>
          <a:graphicData uri="http://schemas.openxmlformats.org/presentationml/2006/ole">
            <mc:AlternateContent xmlns:mc="http://schemas.openxmlformats.org/markup-compatibility/2006">
              <mc:Choice xmlns:v="urn:schemas-microsoft-com:vml" Requires="v">
                <p:oleObj spid="_x0000_s3082" name="Document" r:id="rId3" imgW="7507777" imgH="1112192" progId="Word.Document.12">
                  <p:embed/>
                </p:oleObj>
              </mc:Choice>
              <mc:Fallback>
                <p:oleObj name="Document" r:id="rId3" imgW="7507777" imgH="1112192" progId="Word.Document.12">
                  <p:embed/>
                  <p:pic>
                    <p:nvPicPr>
                      <p:cNvPr id="10" name="Object 9">
                        <a:extLst>
                          <a:ext uri="{FF2B5EF4-FFF2-40B4-BE49-F238E27FC236}">
                            <a16:creationId xmlns:a16="http://schemas.microsoft.com/office/drawing/2014/main" id="{8F75FDF8-53A4-42C4-A0AF-124AE9037FFC}"/>
                          </a:ext>
                        </a:extLst>
                      </p:cNvPr>
                      <p:cNvPicPr/>
                      <p:nvPr/>
                    </p:nvPicPr>
                    <p:blipFill>
                      <a:blip r:embed="rId4"/>
                      <a:stretch>
                        <a:fillRect/>
                      </a:stretch>
                    </p:blipFill>
                    <p:spPr>
                      <a:xfrm>
                        <a:off x="1752600" y="1447800"/>
                        <a:ext cx="7507288" cy="1112837"/>
                      </a:xfrm>
                      <a:prstGeom prst="rect">
                        <a:avLst/>
                      </a:prstGeom>
                    </p:spPr>
                  </p:pic>
                </p:oleObj>
              </mc:Fallback>
            </mc:AlternateContent>
          </a:graphicData>
        </a:graphic>
      </p:graphicFrame>
      <p:graphicFrame>
        <p:nvGraphicFramePr>
          <p:cNvPr id="11" name="Table 10">
            <a:extLst>
              <a:ext uri="{FF2B5EF4-FFF2-40B4-BE49-F238E27FC236}">
                <a16:creationId xmlns:a16="http://schemas.microsoft.com/office/drawing/2014/main" id="{E20B2D5A-CC55-4763-83AE-30F5BE915E10}"/>
              </a:ext>
            </a:extLst>
          </p:cNvPr>
          <p:cNvGraphicFramePr>
            <a:graphicFrameLocks noGrp="1"/>
          </p:cNvGraphicFramePr>
          <p:nvPr>
            <p:extLst/>
          </p:nvPr>
        </p:nvGraphicFramePr>
        <p:xfrm>
          <a:off x="152400" y="1586408"/>
          <a:ext cx="1670368" cy="1767205"/>
        </p:xfrm>
        <a:graphic>
          <a:graphicData uri="http://schemas.openxmlformats.org/drawingml/2006/table">
            <a:tbl>
              <a:tblPr firstRow="1" firstCol="1" bandRow="1" bandCol="1">
                <a:tableStyleId>{7E9639D4-E3E2-4D34-9284-5A2195B3D0D7}</a:tableStyleId>
              </a:tblPr>
              <a:tblGrid>
                <a:gridCol w="781685">
                  <a:extLst>
                    <a:ext uri="{9D8B030D-6E8A-4147-A177-3AD203B41FA5}">
                      <a16:colId xmlns:a16="http://schemas.microsoft.com/office/drawing/2014/main" val="162998591"/>
                    </a:ext>
                  </a:extLst>
                </a:gridCol>
                <a:gridCol w="888683">
                  <a:extLst>
                    <a:ext uri="{9D8B030D-6E8A-4147-A177-3AD203B41FA5}">
                      <a16:colId xmlns:a16="http://schemas.microsoft.com/office/drawing/2014/main" val="264608867"/>
                    </a:ext>
                  </a:extLst>
                </a:gridCol>
              </a:tblGrid>
              <a:tr h="297180">
                <a:tc>
                  <a:txBody>
                    <a:bodyPr/>
                    <a:lstStyle/>
                    <a:p>
                      <a:pPr marL="0" marR="0">
                        <a:spcBef>
                          <a:spcPts val="0"/>
                        </a:spcBef>
                        <a:spcAft>
                          <a:spcPts val="0"/>
                        </a:spcAft>
                      </a:pPr>
                      <a:r>
                        <a:rPr lang="en-US" sz="1000" kern="0" dirty="0">
                          <a:effectLst/>
                        </a:rPr>
                        <a:t>Trans.#</a:t>
                      </a:r>
                      <a:endParaRPr lang="en-US" sz="1000" b="1" i="1" kern="0" dirty="0">
                        <a:solidFill>
                          <a:srgbClr val="FFFFFF"/>
                        </a:solidFill>
                        <a:effectLst/>
                        <a:latin typeface="Times New Roman" panose="02020603050405020304" pitchFamily="18" charset="0"/>
                      </a:endParaRPr>
                    </a:p>
                  </a:txBody>
                  <a:tcPr marL="68580" marR="68580" marT="0" marB="0"/>
                </a:tc>
                <a:tc>
                  <a:txBody>
                    <a:bodyPr/>
                    <a:lstStyle/>
                    <a:p>
                      <a:pPr marL="0" marR="0">
                        <a:spcBef>
                          <a:spcPts val="0"/>
                        </a:spcBef>
                        <a:spcAft>
                          <a:spcPts val="0"/>
                        </a:spcAft>
                      </a:pPr>
                      <a:r>
                        <a:rPr lang="en-US" sz="1000" kern="0" dirty="0">
                          <a:effectLst/>
                        </a:rPr>
                        <a:t>Items</a:t>
                      </a:r>
                      <a:endParaRPr lang="en-US" sz="1000" b="1" i="1" kern="0" dirty="0">
                        <a:solidFill>
                          <a:srgbClr val="FFFFFF"/>
                        </a:solidFill>
                        <a:effectLst/>
                        <a:latin typeface="Times New Roman" panose="02020603050405020304" pitchFamily="18" charset="0"/>
                      </a:endParaRPr>
                    </a:p>
                  </a:txBody>
                  <a:tcPr marL="68580" marR="68580" marT="0" marB="0"/>
                </a:tc>
                <a:extLst>
                  <a:ext uri="{0D108BD9-81ED-4DB2-BD59-A6C34878D82A}">
                    <a16:rowId xmlns:a16="http://schemas.microsoft.com/office/drawing/2014/main" val="4025236336"/>
                  </a:ext>
                </a:extLst>
              </a:tr>
              <a:tr h="294005">
                <a:tc>
                  <a:txBody>
                    <a:bodyPr/>
                    <a:lstStyle/>
                    <a:p>
                      <a:pPr marL="0" marR="0">
                        <a:spcBef>
                          <a:spcPts val="0"/>
                        </a:spcBef>
                        <a:spcAft>
                          <a:spcPts val="0"/>
                        </a:spcAft>
                      </a:pPr>
                      <a:r>
                        <a:rPr lang="en-US" sz="1600">
                          <a:effectLst/>
                        </a:rPr>
                        <a:t>1</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3,6</a:t>
                      </a:r>
                      <a:endParaRPr lang="en-US"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77990908"/>
                  </a:ext>
                </a:extLst>
              </a:tr>
              <a:tr h="294005">
                <a:tc>
                  <a:txBody>
                    <a:bodyPr/>
                    <a:lstStyle/>
                    <a:p>
                      <a:pPr marL="0" marR="0">
                        <a:spcBef>
                          <a:spcPts val="0"/>
                        </a:spcBef>
                        <a:spcAft>
                          <a:spcPts val="0"/>
                        </a:spcAft>
                      </a:pPr>
                      <a:r>
                        <a:rPr lang="en-US" sz="1600">
                          <a:effectLst/>
                        </a:rPr>
                        <a:t>2</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2,3,4,6</a:t>
                      </a:r>
                      <a:endParaRPr lang="en-US"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0394036"/>
                  </a:ext>
                </a:extLst>
              </a:tr>
              <a:tr h="294005">
                <a:tc>
                  <a:txBody>
                    <a:bodyPr/>
                    <a:lstStyle/>
                    <a:p>
                      <a:pPr marL="0" marR="0">
                        <a:spcBef>
                          <a:spcPts val="0"/>
                        </a:spcBef>
                        <a:spcAft>
                          <a:spcPts val="0"/>
                        </a:spcAft>
                      </a:pPr>
                      <a:r>
                        <a:rPr lang="en-US" sz="1600">
                          <a:effectLst/>
                        </a:rPr>
                        <a:t>3</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1,2,5,6</a:t>
                      </a:r>
                      <a:endParaRPr lang="en-US"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31379312"/>
                  </a:ext>
                </a:extLst>
              </a:tr>
              <a:tr h="294005">
                <a:tc>
                  <a:txBody>
                    <a:bodyPr/>
                    <a:lstStyle/>
                    <a:p>
                      <a:pPr marL="0" marR="0">
                        <a:spcBef>
                          <a:spcPts val="0"/>
                        </a:spcBef>
                        <a:spcAft>
                          <a:spcPts val="0"/>
                        </a:spcAft>
                      </a:pPr>
                      <a:r>
                        <a:rPr lang="en-US" sz="1600">
                          <a:effectLst/>
                        </a:rPr>
                        <a:t>4</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2,3,4,5,7</a:t>
                      </a:r>
                      <a:endParaRPr lang="en-US"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76900844"/>
                  </a:ext>
                </a:extLst>
              </a:tr>
              <a:tr h="294005">
                <a:tc>
                  <a:txBody>
                    <a:bodyPr/>
                    <a:lstStyle/>
                    <a:p>
                      <a:pPr marL="0" marR="0">
                        <a:spcBef>
                          <a:spcPts val="0"/>
                        </a:spcBef>
                        <a:spcAft>
                          <a:spcPts val="0"/>
                        </a:spcAft>
                      </a:pPr>
                      <a:r>
                        <a:rPr lang="en-US" sz="1600">
                          <a:effectLst/>
                        </a:rPr>
                        <a:t>5</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1,2,5</a:t>
                      </a:r>
                      <a:endParaRPr lang="en-US"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17949672"/>
                  </a:ext>
                </a:extLst>
              </a:tr>
            </a:tbl>
          </a:graphicData>
        </a:graphic>
      </p:graphicFrame>
      <p:pic>
        <p:nvPicPr>
          <p:cNvPr id="13" name="Picture 12">
            <a:extLst>
              <a:ext uri="{FF2B5EF4-FFF2-40B4-BE49-F238E27FC236}">
                <a16:creationId xmlns:a16="http://schemas.microsoft.com/office/drawing/2014/main" id="{696CD03B-1224-43CC-AF93-88B35421D0F4}"/>
              </a:ext>
            </a:extLst>
          </p:cNvPr>
          <p:cNvPicPr>
            <a:picLocks noChangeAspect="1"/>
          </p:cNvPicPr>
          <p:nvPr/>
        </p:nvPicPr>
        <p:blipFill>
          <a:blip r:embed="rId5"/>
          <a:stretch>
            <a:fillRect/>
          </a:stretch>
        </p:blipFill>
        <p:spPr>
          <a:xfrm>
            <a:off x="152400" y="3709309"/>
            <a:ext cx="1682642" cy="2706859"/>
          </a:xfrm>
          <a:prstGeom prst="rect">
            <a:avLst/>
          </a:prstGeom>
        </p:spPr>
      </p:pic>
      <p:sp>
        <p:nvSpPr>
          <p:cNvPr id="14" name="Right Brace 13">
            <a:extLst>
              <a:ext uri="{FF2B5EF4-FFF2-40B4-BE49-F238E27FC236}">
                <a16:creationId xmlns:a16="http://schemas.microsoft.com/office/drawing/2014/main" id="{24056149-3405-41E9-A7F3-99BA1F15F6D0}"/>
              </a:ext>
            </a:extLst>
          </p:cNvPr>
          <p:cNvSpPr/>
          <p:nvPr/>
        </p:nvSpPr>
        <p:spPr>
          <a:xfrm rot="5400000">
            <a:off x="4575096" y="2100341"/>
            <a:ext cx="381000" cy="1301592"/>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Right Brace 14">
            <a:extLst>
              <a:ext uri="{FF2B5EF4-FFF2-40B4-BE49-F238E27FC236}">
                <a16:creationId xmlns:a16="http://schemas.microsoft.com/office/drawing/2014/main" id="{4A02C4AB-5AB4-4944-BDAE-54DE01DE87BF}"/>
              </a:ext>
            </a:extLst>
          </p:cNvPr>
          <p:cNvSpPr/>
          <p:nvPr/>
        </p:nvSpPr>
        <p:spPr>
          <a:xfrm rot="5400000">
            <a:off x="5723304" y="2255358"/>
            <a:ext cx="381000" cy="973992"/>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Right Brace 15">
            <a:extLst>
              <a:ext uri="{FF2B5EF4-FFF2-40B4-BE49-F238E27FC236}">
                <a16:creationId xmlns:a16="http://schemas.microsoft.com/office/drawing/2014/main" id="{84F149EA-B221-429F-BD6A-DB4A0D44BDD7}"/>
              </a:ext>
            </a:extLst>
          </p:cNvPr>
          <p:cNvSpPr/>
          <p:nvPr/>
        </p:nvSpPr>
        <p:spPr>
          <a:xfrm rot="5400000">
            <a:off x="6612132" y="2406456"/>
            <a:ext cx="381000" cy="720337"/>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5B4E81E9-F2AB-4EC2-91DA-07C2EEB722D8}"/>
                  </a:ext>
                </a:extLst>
              </p:cNvPr>
              <p:cNvSpPr txBox="1"/>
              <p:nvPr/>
            </p:nvSpPr>
            <p:spPr>
              <a:xfrm>
                <a:off x="7162801" y="1263134"/>
                <a:ext cx="2362200"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𝐆𝐏𝐔</m:t>
                      </m:r>
                      <m:r>
                        <a:rPr lang="en-US" sz="2400" b="1" i="0" smtClean="0">
                          <a:latin typeface="Cambria Math" panose="02040503050406030204" pitchFamily="18" charset="0"/>
                        </a:rPr>
                        <m:t> </m:t>
                      </m:r>
                      <m:r>
                        <a:rPr lang="en-US" sz="2400" b="1" i="0" smtClean="0">
                          <a:latin typeface="Cambria Math" panose="02040503050406030204" pitchFamily="18" charset="0"/>
                        </a:rPr>
                        <m:t>𝐃𝐑𝐀𝐌</m:t>
                      </m:r>
                    </m:oMath>
                  </m:oMathPara>
                </a14:m>
                <a:endParaRPr lang="en-US" sz="2400" b="1" dirty="0"/>
              </a:p>
            </p:txBody>
          </p:sp>
        </mc:Choice>
        <mc:Fallback>
          <p:sp>
            <p:nvSpPr>
              <p:cNvPr id="17" name="TextBox 16">
                <a:extLst>
                  <a:ext uri="{FF2B5EF4-FFF2-40B4-BE49-F238E27FC236}">
                    <a16:creationId xmlns:a16="http://schemas.microsoft.com/office/drawing/2014/main" id="{5B4E81E9-F2AB-4EC2-91DA-07C2EEB722D8}"/>
                  </a:ext>
                </a:extLst>
              </p:cNvPr>
              <p:cNvSpPr txBox="1">
                <a:spLocks noRot="1" noChangeAspect="1" noMove="1" noResize="1" noEditPoints="1" noAdjustHandles="1" noChangeArrowheads="1" noChangeShapeType="1" noTextEdit="1"/>
              </p:cNvSpPr>
              <p:nvPr/>
            </p:nvSpPr>
            <p:spPr>
              <a:xfrm>
                <a:off x="7162801" y="1263134"/>
                <a:ext cx="2362200" cy="369332"/>
              </a:xfrm>
              <a:prstGeom prst="rect">
                <a:avLst/>
              </a:prstGeom>
              <a:blipFill>
                <a:blip r:embed="rId6"/>
                <a:stretch>
                  <a:fillRect b="-65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AE0B9039-D381-4EEC-9A7A-F6D457E09686}"/>
                  </a:ext>
                </a:extLst>
              </p:cNvPr>
              <p:cNvSpPr txBox="1"/>
              <p:nvPr/>
            </p:nvSpPr>
            <p:spPr>
              <a:xfrm>
                <a:off x="4466746" y="3059668"/>
                <a:ext cx="2362200" cy="369332"/>
              </a:xfrm>
              <a:prstGeom prst="rect">
                <a:avLst/>
              </a:prstGeom>
              <a:noFill/>
            </p:spPr>
            <p:txBody>
              <a:bodyPr wrap="square" lIns="0" tIns="0" rIns="0" bIns="0" rtlCol="0">
                <a:spAutoFit/>
              </a:bodyPr>
              <a:lstStyle/>
              <a:p>
                <a:r>
                  <a:rPr lang="en-US" sz="2400" b="1" dirty="0"/>
                  <a:t>Pair </a:t>
                </a:r>
                <a14:m>
                  <m:oMath xmlns:m="http://schemas.openxmlformats.org/officeDocument/2006/math">
                    <m:r>
                      <a:rPr lang="en-US" sz="2400" b="1" i="1" smtClean="0">
                        <a:latin typeface="Cambria Math" panose="02040503050406030204" pitchFamily="18" charset="0"/>
                      </a:rPr>
                      <m:t>{</m:t>
                    </m:r>
                    <m:r>
                      <a:rPr lang="en-US" sz="2400" b="1" i="1" smtClean="0">
                        <a:latin typeface="Cambria Math" panose="02040503050406030204" pitchFamily="18" charset="0"/>
                      </a:rPr>
                      <m:t>𝟐</m:t>
                    </m:r>
                    <m:r>
                      <a:rPr lang="en-US" sz="2400" b="1" i="1" smtClean="0">
                        <a:latin typeface="Cambria Math" panose="02040503050406030204" pitchFamily="18" charset="0"/>
                      </a:rPr>
                      <m:t>,</m:t>
                    </m:r>
                    <m:r>
                      <a:rPr lang="en-US" sz="2400" b="1" i="1" smtClean="0">
                        <a:latin typeface="Cambria Math" panose="02040503050406030204" pitchFamily="18" charset="0"/>
                      </a:rPr>
                      <m:t>𝟑</m:t>
                    </m:r>
                    <m:r>
                      <a:rPr lang="en-US" sz="2400" b="1" i="1" smtClean="0">
                        <a:latin typeface="Cambria Math" panose="02040503050406030204" pitchFamily="18" charset="0"/>
                      </a:rPr>
                      <m:t>,</m:t>
                    </m:r>
                    <m:r>
                      <a:rPr lang="en-US" sz="2400" b="1" i="1" smtClean="0">
                        <a:latin typeface="Cambria Math" panose="02040503050406030204" pitchFamily="18" charset="0"/>
                      </a:rPr>
                      <m:t>𝟒</m:t>
                    </m:r>
                    <m:r>
                      <a:rPr lang="en-US" sz="2400" b="1" i="1" smtClean="0">
                        <a:latin typeface="Cambria Math" panose="02040503050406030204" pitchFamily="18" charset="0"/>
                      </a:rPr>
                      <m:t>}</m:t>
                    </m:r>
                  </m:oMath>
                </a14:m>
                <a:endParaRPr lang="en-US" sz="2400" b="1" dirty="0"/>
              </a:p>
            </p:txBody>
          </p:sp>
        </mc:Choice>
        <mc:Fallback>
          <p:sp>
            <p:nvSpPr>
              <p:cNvPr id="19" name="TextBox 18">
                <a:extLst>
                  <a:ext uri="{FF2B5EF4-FFF2-40B4-BE49-F238E27FC236}">
                    <a16:creationId xmlns:a16="http://schemas.microsoft.com/office/drawing/2014/main" id="{AE0B9039-D381-4EEC-9A7A-F6D457E09686}"/>
                  </a:ext>
                </a:extLst>
              </p:cNvPr>
              <p:cNvSpPr txBox="1">
                <a:spLocks noRot="1" noChangeAspect="1" noMove="1" noResize="1" noEditPoints="1" noAdjustHandles="1" noChangeArrowheads="1" noChangeShapeType="1" noTextEdit="1"/>
              </p:cNvSpPr>
              <p:nvPr/>
            </p:nvSpPr>
            <p:spPr>
              <a:xfrm>
                <a:off x="4466746" y="3059668"/>
                <a:ext cx="2362200" cy="369332"/>
              </a:xfrm>
              <a:prstGeom prst="rect">
                <a:avLst/>
              </a:prstGeom>
              <a:blipFill>
                <a:blip r:embed="rId7"/>
                <a:stretch>
                  <a:fillRect l="-8010" t="-26230" b="-47541"/>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412227AA-C260-4071-A468-B033FFD99548}"/>
              </a:ext>
            </a:extLst>
          </p:cNvPr>
          <p:cNvSpPr txBox="1"/>
          <p:nvPr/>
        </p:nvSpPr>
        <p:spPr>
          <a:xfrm>
            <a:off x="4343400" y="6231502"/>
            <a:ext cx="3280163" cy="369332"/>
          </a:xfrm>
          <a:prstGeom prst="rect">
            <a:avLst/>
          </a:prstGeom>
          <a:noFill/>
        </p:spPr>
        <p:txBody>
          <a:bodyPr wrap="square" lIns="0" tIns="0" rIns="0" bIns="0" rtlCol="0">
            <a:spAutoFit/>
          </a:bodyPr>
          <a:lstStyle/>
          <a:p>
            <a:r>
              <a:rPr lang="en-US" sz="2400" b="1" dirty="0"/>
              <a:t>Use the </a:t>
            </a:r>
            <a:r>
              <a:rPr lang="en-US" sz="2400" b="1" dirty="0" err="1"/>
              <a:t>BitMap</a:t>
            </a:r>
            <a:r>
              <a:rPr lang="en-US" sz="2400" b="1" dirty="0"/>
              <a:t> format!</a:t>
            </a:r>
          </a:p>
        </p:txBody>
      </p:sp>
      <p:sp>
        <p:nvSpPr>
          <p:cNvPr id="23" name="Text Placeholder 3">
            <a:extLst>
              <a:ext uri="{FF2B5EF4-FFF2-40B4-BE49-F238E27FC236}">
                <a16:creationId xmlns:a16="http://schemas.microsoft.com/office/drawing/2014/main" id="{2506F787-0CD7-46B4-B9BA-5A2FE84E3374}"/>
              </a:ext>
            </a:extLst>
          </p:cNvPr>
          <p:cNvSpPr>
            <a:spLocks noGrp="1"/>
          </p:cNvSpPr>
          <p:nvPr>
            <p:ph type="body" sz="quarter" idx="10"/>
          </p:nvPr>
        </p:nvSpPr>
        <p:spPr>
          <a:xfrm>
            <a:off x="457200" y="990600"/>
            <a:ext cx="8229600" cy="533400"/>
          </a:xfrm>
        </p:spPr>
        <p:txBody>
          <a:bodyPr/>
          <a:lstStyle/>
          <a:p>
            <a:r>
              <a:rPr lang="en-US" sz="2400" b="1" dirty="0">
                <a:solidFill>
                  <a:schemeClr val="tx1"/>
                </a:solidFill>
                <a:latin typeface="Arial" panose="020B0604020202020204" pitchFamily="34" charset="0"/>
                <a:cs typeface="Arial" panose="020B0604020202020204" pitchFamily="34" charset="0"/>
              </a:rPr>
              <a:t>Problems with shared Memory!</a:t>
            </a:r>
          </a:p>
        </p:txBody>
      </p:sp>
      <p:sp>
        <p:nvSpPr>
          <p:cNvPr id="2" name="TextBox 1">
            <a:extLst>
              <a:ext uri="{FF2B5EF4-FFF2-40B4-BE49-F238E27FC236}">
                <a16:creationId xmlns:a16="http://schemas.microsoft.com/office/drawing/2014/main" id="{D0E5BEFB-7E64-4826-A9FA-D4F0AD54153E}"/>
              </a:ext>
            </a:extLst>
          </p:cNvPr>
          <p:cNvSpPr txBox="1"/>
          <p:nvPr/>
        </p:nvSpPr>
        <p:spPr>
          <a:xfrm>
            <a:off x="2667000" y="3505200"/>
            <a:ext cx="5638800" cy="255454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Number of blocks = 128</a:t>
            </a:r>
          </a:p>
          <a:p>
            <a:r>
              <a:rPr lang="en-US" sz="2000" dirty="0">
                <a:latin typeface="Arial" panose="020B0604020202020204" pitchFamily="34" charset="0"/>
                <a:cs typeface="Arial" panose="020B0604020202020204" pitchFamily="34" charset="0"/>
              </a:rPr>
              <a:t>Number of threads = 32</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Total Elements accessible = 4096</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Shared Memory = 48KB</a:t>
            </a:r>
          </a:p>
          <a:p>
            <a:r>
              <a:rPr lang="en-US" sz="2000" dirty="0" err="1">
                <a:latin typeface="Arial" panose="020B0604020202020204" pitchFamily="34" charset="0"/>
                <a:cs typeface="Arial" panose="020B0604020202020204" pitchFamily="34" charset="0"/>
              </a:rPr>
              <a:t>Transcation</a:t>
            </a:r>
            <a:r>
              <a:rPr lang="en-US" sz="2000" dirty="0">
                <a:latin typeface="Arial" panose="020B0604020202020204" pitchFamily="34" charset="0"/>
                <a:cs typeface="Arial" panose="020B0604020202020204" pitchFamily="34" charset="0"/>
              </a:rPr>
              <a:t> Elements in shared memory= 6K</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20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E56FE6-47DF-4D6F-B769-F036A8AACBBF}"/>
              </a:ext>
            </a:extLst>
          </p:cNvPr>
          <p:cNvSpPr>
            <a:spLocks noGrp="1"/>
          </p:cNvSpPr>
          <p:nvPr>
            <p:ph type="title"/>
          </p:nvPr>
        </p:nvSpPr>
        <p:spPr/>
        <p:txBody>
          <a:bodyPr/>
          <a:lstStyle/>
          <a:p>
            <a:r>
              <a:rPr lang="en-US" sz="3600" dirty="0">
                <a:solidFill>
                  <a:srgbClr val="0070C0"/>
                </a:solidFill>
                <a:latin typeface="Arial" panose="020B0604020202020204" pitchFamily="34" charset="0"/>
                <a:cs typeface="Arial" panose="020B0604020202020204" pitchFamily="34" charset="0"/>
              </a:rPr>
              <a:t>Observations and Results</a:t>
            </a:r>
          </a:p>
        </p:txBody>
      </p:sp>
      <p:sp>
        <p:nvSpPr>
          <p:cNvPr id="7" name="TextBox 6">
            <a:extLst>
              <a:ext uri="{FF2B5EF4-FFF2-40B4-BE49-F238E27FC236}">
                <a16:creationId xmlns:a16="http://schemas.microsoft.com/office/drawing/2014/main" id="{81D11890-CFE8-4EF8-8CFB-2F9B034D5072}"/>
              </a:ext>
            </a:extLst>
          </p:cNvPr>
          <p:cNvSpPr txBox="1"/>
          <p:nvPr/>
        </p:nvSpPr>
        <p:spPr>
          <a:xfrm>
            <a:off x="533400" y="1143000"/>
            <a:ext cx="7315200" cy="255454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Dataset:</a:t>
            </a:r>
          </a:p>
          <a:p>
            <a:pPr marL="457200" indent="-457200">
              <a:buFontTx/>
              <a:buChar char="-"/>
            </a:pPr>
            <a:r>
              <a:rPr lang="en-US" sz="3200" dirty="0">
                <a:latin typeface="Arial" panose="020B0604020202020204" pitchFamily="34" charset="0"/>
                <a:cs typeface="Arial" panose="020B0604020202020204" pitchFamily="34" charset="0"/>
              </a:rPr>
              <a:t>Research datasets</a:t>
            </a:r>
          </a:p>
          <a:p>
            <a:pPr marL="457200" indent="-457200">
              <a:buFontTx/>
              <a:buChar char="-"/>
            </a:pPr>
            <a:r>
              <a:rPr lang="en-US" sz="3200" dirty="0">
                <a:latin typeface="Arial" panose="020B0604020202020204" pitchFamily="34" charset="0"/>
                <a:cs typeface="Arial" panose="020B0604020202020204" pitchFamily="34" charset="0"/>
              </a:rPr>
              <a:t>100,000,000 items!</a:t>
            </a:r>
          </a:p>
          <a:p>
            <a:pPr marL="457200" indent="-457200">
              <a:buFontTx/>
              <a:buChar char="-"/>
            </a:pPr>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Support = 1</a:t>
            </a:r>
          </a:p>
        </p:txBody>
      </p:sp>
      <p:graphicFrame>
        <p:nvGraphicFramePr>
          <p:cNvPr id="12" name="Table 11">
            <a:extLst>
              <a:ext uri="{FF2B5EF4-FFF2-40B4-BE49-F238E27FC236}">
                <a16:creationId xmlns:a16="http://schemas.microsoft.com/office/drawing/2014/main" id="{DF1F9F59-A2B6-46F5-9F25-AC38238705CB}"/>
              </a:ext>
            </a:extLst>
          </p:cNvPr>
          <p:cNvGraphicFramePr>
            <a:graphicFrameLocks noGrp="1"/>
          </p:cNvGraphicFramePr>
          <p:nvPr>
            <p:extLst>
              <p:ext uri="{D42A27DB-BD31-4B8C-83A1-F6EECF244321}">
                <p14:modId xmlns:p14="http://schemas.microsoft.com/office/powerpoint/2010/main" val="3816377080"/>
              </p:ext>
            </p:extLst>
          </p:nvPr>
        </p:nvGraphicFramePr>
        <p:xfrm>
          <a:off x="541075" y="4343400"/>
          <a:ext cx="5410201" cy="2014019"/>
        </p:xfrm>
        <a:graphic>
          <a:graphicData uri="http://schemas.openxmlformats.org/drawingml/2006/table">
            <a:tbl>
              <a:tblPr firstRow="1" firstCol="1" bandRow="1" bandCol="1">
                <a:tableStyleId>{93296810-A885-4BE3-A3E7-6D5BEEA58F35}</a:tableStyleId>
              </a:tblPr>
              <a:tblGrid>
                <a:gridCol w="2011485">
                  <a:extLst>
                    <a:ext uri="{9D8B030D-6E8A-4147-A177-3AD203B41FA5}">
                      <a16:colId xmlns:a16="http://schemas.microsoft.com/office/drawing/2014/main" val="1768416700"/>
                    </a:ext>
                  </a:extLst>
                </a:gridCol>
                <a:gridCol w="1664678">
                  <a:extLst>
                    <a:ext uri="{9D8B030D-6E8A-4147-A177-3AD203B41FA5}">
                      <a16:colId xmlns:a16="http://schemas.microsoft.com/office/drawing/2014/main" val="1431629014"/>
                    </a:ext>
                  </a:extLst>
                </a:gridCol>
                <a:gridCol w="1734038">
                  <a:extLst>
                    <a:ext uri="{9D8B030D-6E8A-4147-A177-3AD203B41FA5}">
                      <a16:colId xmlns:a16="http://schemas.microsoft.com/office/drawing/2014/main" val="209313121"/>
                    </a:ext>
                  </a:extLst>
                </a:gridCol>
              </a:tblGrid>
              <a:tr h="736734">
                <a:tc>
                  <a:txBody>
                    <a:bodyPr/>
                    <a:lstStyle/>
                    <a:p>
                      <a:pPr marL="0" marR="0" algn="ctr">
                        <a:lnSpc>
                          <a:spcPct val="107000"/>
                        </a:lnSpc>
                        <a:spcBef>
                          <a:spcPts val="0"/>
                        </a:spcBef>
                        <a:spcAft>
                          <a:spcPts val="800"/>
                        </a:spcAft>
                      </a:pPr>
                      <a:r>
                        <a:rPr lang="en-US" sz="2400" dirty="0">
                          <a:effectLst/>
                          <a:latin typeface="Arial" panose="020B0604020202020204" pitchFamily="34" charset="0"/>
                          <a:cs typeface="Arial" panose="020B0604020202020204" pitchFamily="34" charset="0"/>
                        </a:rPr>
                        <a:t>Database Items</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tc>
                <a:tc>
                  <a:txBody>
                    <a:bodyPr/>
                    <a:lstStyle/>
                    <a:p>
                      <a:pPr marL="0" marR="0" algn="ctr">
                        <a:lnSpc>
                          <a:spcPct val="107000"/>
                        </a:lnSpc>
                        <a:spcBef>
                          <a:spcPts val="0"/>
                        </a:spcBef>
                        <a:spcAft>
                          <a:spcPts val="800"/>
                        </a:spcAft>
                        <a:tabLst>
                          <a:tab pos="632460" algn="l"/>
                        </a:tabLst>
                      </a:pPr>
                      <a:r>
                        <a:rPr lang="en-US" sz="2400" dirty="0">
                          <a:effectLst/>
                          <a:latin typeface="Arial" panose="020B0604020202020204" pitchFamily="34" charset="0"/>
                          <a:cs typeface="Arial" panose="020B0604020202020204" pitchFamily="34" charset="0"/>
                        </a:rPr>
                        <a:t>CPU Time (mS)</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tc>
                <a:tc>
                  <a:txBody>
                    <a:bodyPr/>
                    <a:lstStyle/>
                    <a:p>
                      <a:pPr marL="0" marR="0" algn="ctr">
                        <a:lnSpc>
                          <a:spcPct val="107000"/>
                        </a:lnSpc>
                        <a:spcBef>
                          <a:spcPts val="0"/>
                        </a:spcBef>
                        <a:spcAft>
                          <a:spcPts val="800"/>
                        </a:spcAft>
                      </a:pPr>
                      <a:r>
                        <a:rPr lang="en-US" sz="2400">
                          <a:effectLst/>
                          <a:latin typeface="Arial" panose="020B0604020202020204" pitchFamily="34" charset="0"/>
                          <a:cs typeface="Arial" panose="020B0604020202020204" pitchFamily="34" charset="0"/>
                        </a:rPr>
                        <a:t>GPU Time (mS)</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529132974"/>
                  </a:ext>
                </a:extLst>
              </a:tr>
              <a:tr h="416747">
                <a:tc>
                  <a:txBody>
                    <a:bodyPr/>
                    <a:lstStyle/>
                    <a:p>
                      <a:pPr marL="0" marR="0" algn="ctr">
                        <a:lnSpc>
                          <a:spcPct val="107000"/>
                        </a:lnSpc>
                        <a:spcBef>
                          <a:spcPts val="0"/>
                        </a:spcBef>
                        <a:spcAft>
                          <a:spcPts val="800"/>
                        </a:spcAft>
                        <a:tabLst>
                          <a:tab pos="472440" algn="ctr"/>
                        </a:tabLst>
                      </a:pPr>
                      <a:r>
                        <a:rPr lang="en-US" sz="2400" b="1">
                          <a:effectLst/>
                          <a:latin typeface="Arial" panose="020B0604020202020204" pitchFamily="34" charset="0"/>
                          <a:cs typeface="Arial" panose="020B0604020202020204" pitchFamily="34" charset="0"/>
                        </a:rPr>
                        <a:t>32</a:t>
                      </a:r>
                      <a:endParaRPr lang="en-US" sz="1600" b="1">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tc>
                <a:tc>
                  <a:txBody>
                    <a:bodyPr/>
                    <a:lstStyle/>
                    <a:p>
                      <a:pPr marL="0" marR="0" algn="ctr">
                        <a:lnSpc>
                          <a:spcPct val="107000"/>
                        </a:lnSpc>
                        <a:spcBef>
                          <a:spcPts val="0"/>
                        </a:spcBef>
                        <a:spcAft>
                          <a:spcPts val="800"/>
                        </a:spcAft>
                      </a:pPr>
                      <a:r>
                        <a:rPr lang="en-US" sz="2400" b="1" dirty="0">
                          <a:effectLst/>
                          <a:latin typeface="Arial" panose="020B0604020202020204" pitchFamily="34" charset="0"/>
                          <a:cs typeface="Arial" panose="020B0604020202020204" pitchFamily="34" charset="0"/>
                        </a:rPr>
                        <a:t>1</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tc>
                <a:tc>
                  <a:txBody>
                    <a:bodyPr/>
                    <a:lstStyle/>
                    <a:p>
                      <a:pPr marL="0" marR="0" algn="ctr">
                        <a:lnSpc>
                          <a:spcPct val="107000"/>
                        </a:lnSpc>
                        <a:spcBef>
                          <a:spcPts val="0"/>
                        </a:spcBef>
                        <a:spcAft>
                          <a:spcPts val="800"/>
                        </a:spcAft>
                      </a:pPr>
                      <a:r>
                        <a:rPr lang="en-US" sz="2400" b="1">
                          <a:effectLst/>
                          <a:latin typeface="Arial" panose="020B0604020202020204" pitchFamily="34" charset="0"/>
                          <a:cs typeface="Arial" panose="020B0604020202020204" pitchFamily="34" charset="0"/>
                        </a:rPr>
                        <a:t>1200</a:t>
                      </a:r>
                      <a:endParaRPr lang="en-US" sz="1600" b="1">
                        <a:effectLst/>
                        <a:latin typeface="Arial" panose="020B060402020202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569550975"/>
                  </a:ext>
                </a:extLst>
              </a:tr>
              <a:tr h="416747">
                <a:tc>
                  <a:txBody>
                    <a:bodyPr/>
                    <a:lstStyle/>
                    <a:p>
                      <a:pPr marL="0" marR="0" algn="ctr">
                        <a:lnSpc>
                          <a:spcPct val="107000"/>
                        </a:lnSpc>
                        <a:spcBef>
                          <a:spcPts val="0"/>
                        </a:spcBef>
                        <a:spcAft>
                          <a:spcPts val="800"/>
                        </a:spcAft>
                      </a:pPr>
                      <a:r>
                        <a:rPr lang="en-US" sz="2400" b="1" dirty="0">
                          <a:effectLst/>
                          <a:latin typeface="Arial" panose="020B0604020202020204" pitchFamily="34" charset="0"/>
                          <a:cs typeface="Arial" panose="020B0604020202020204" pitchFamily="34" charset="0"/>
                        </a:rPr>
                        <a:t>3000</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tc>
                <a:tc>
                  <a:txBody>
                    <a:bodyPr/>
                    <a:lstStyle/>
                    <a:p>
                      <a:pPr marL="0" marR="0" algn="ctr">
                        <a:lnSpc>
                          <a:spcPct val="107000"/>
                        </a:lnSpc>
                        <a:spcBef>
                          <a:spcPts val="0"/>
                        </a:spcBef>
                        <a:spcAft>
                          <a:spcPts val="800"/>
                        </a:spcAft>
                      </a:pPr>
                      <a:r>
                        <a:rPr lang="en-US" sz="2400" b="1">
                          <a:effectLst/>
                          <a:latin typeface="Arial" panose="020B0604020202020204" pitchFamily="34" charset="0"/>
                          <a:cs typeface="Arial" panose="020B0604020202020204" pitchFamily="34" charset="0"/>
                        </a:rPr>
                        <a:t>15</a:t>
                      </a:r>
                      <a:endParaRPr lang="en-US" sz="1600" b="1">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tc>
                <a:tc>
                  <a:txBody>
                    <a:bodyPr/>
                    <a:lstStyle/>
                    <a:p>
                      <a:pPr marL="0" marR="0" algn="ctr">
                        <a:lnSpc>
                          <a:spcPct val="107000"/>
                        </a:lnSpc>
                        <a:spcBef>
                          <a:spcPts val="0"/>
                        </a:spcBef>
                        <a:spcAft>
                          <a:spcPts val="800"/>
                        </a:spcAft>
                      </a:pPr>
                      <a:r>
                        <a:rPr lang="en-US" sz="2400" b="1">
                          <a:effectLst/>
                          <a:latin typeface="Arial" panose="020B0604020202020204" pitchFamily="34" charset="0"/>
                          <a:cs typeface="Arial" panose="020B0604020202020204" pitchFamily="34" charset="0"/>
                        </a:rPr>
                        <a:t>1220</a:t>
                      </a:r>
                      <a:endParaRPr lang="en-US" sz="1600" b="1">
                        <a:effectLst/>
                        <a:latin typeface="Arial" panose="020B060402020202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2435034461"/>
                  </a:ext>
                </a:extLst>
              </a:tr>
              <a:tr h="416747">
                <a:tc>
                  <a:txBody>
                    <a:bodyPr/>
                    <a:lstStyle/>
                    <a:p>
                      <a:pPr marL="0" marR="0" algn="ctr">
                        <a:lnSpc>
                          <a:spcPct val="107000"/>
                        </a:lnSpc>
                        <a:spcBef>
                          <a:spcPts val="0"/>
                        </a:spcBef>
                        <a:spcAft>
                          <a:spcPts val="800"/>
                        </a:spcAft>
                      </a:pPr>
                      <a:r>
                        <a:rPr lang="en-US" sz="2400" b="1">
                          <a:effectLst/>
                          <a:latin typeface="Arial" panose="020B0604020202020204" pitchFamily="34" charset="0"/>
                          <a:cs typeface="Arial" panose="020B0604020202020204" pitchFamily="34" charset="0"/>
                        </a:rPr>
                        <a:t>32000</a:t>
                      </a:r>
                      <a:endParaRPr lang="en-US" sz="1600" b="1">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tc>
                <a:tc>
                  <a:txBody>
                    <a:bodyPr/>
                    <a:lstStyle/>
                    <a:p>
                      <a:pPr marL="0" marR="0" algn="ctr">
                        <a:lnSpc>
                          <a:spcPct val="107000"/>
                        </a:lnSpc>
                        <a:spcBef>
                          <a:spcPts val="0"/>
                        </a:spcBef>
                        <a:spcAft>
                          <a:spcPts val="800"/>
                        </a:spcAft>
                      </a:pPr>
                      <a:r>
                        <a:rPr lang="en-US" sz="2400" b="1">
                          <a:effectLst/>
                          <a:latin typeface="Arial" panose="020B0604020202020204" pitchFamily="34" charset="0"/>
                          <a:cs typeface="Arial" panose="020B0604020202020204" pitchFamily="34" charset="0"/>
                        </a:rPr>
                        <a:t>305</a:t>
                      </a:r>
                      <a:endParaRPr lang="en-US" sz="1600" b="1">
                        <a:effectLst/>
                        <a:latin typeface="Arial" panose="020B0604020202020204" pitchFamily="34" charset="0"/>
                        <a:ea typeface="Calibri" panose="020F0502020204030204" pitchFamily="34" charset="0"/>
                        <a:cs typeface="Arial" panose="020B0604020202020204" pitchFamily="34" charset="0"/>
                      </a:endParaRPr>
                    </a:p>
                  </a:txBody>
                  <a:tcPr marL="68580" marR="68580" marT="9525" marB="0"/>
                </a:tc>
                <a:tc>
                  <a:txBody>
                    <a:bodyPr/>
                    <a:lstStyle/>
                    <a:p>
                      <a:pPr marL="0" marR="0" algn="ctr">
                        <a:lnSpc>
                          <a:spcPct val="107000"/>
                        </a:lnSpc>
                        <a:spcBef>
                          <a:spcPts val="0"/>
                        </a:spcBef>
                        <a:spcAft>
                          <a:spcPts val="800"/>
                        </a:spcAft>
                      </a:pPr>
                      <a:r>
                        <a:rPr lang="en-US" sz="2400" b="1" dirty="0">
                          <a:effectLst/>
                          <a:latin typeface="Arial" panose="020B0604020202020204" pitchFamily="34" charset="0"/>
                          <a:cs typeface="Arial" panose="020B0604020202020204" pitchFamily="34" charset="0"/>
                        </a:rPr>
                        <a:t>1250</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258998245"/>
                  </a:ext>
                </a:extLst>
              </a:tr>
            </a:tbl>
          </a:graphicData>
        </a:graphic>
      </p:graphicFrame>
      <p:pic>
        <p:nvPicPr>
          <p:cNvPr id="13" name="Picture 12">
            <a:extLst>
              <a:ext uri="{FF2B5EF4-FFF2-40B4-BE49-F238E27FC236}">
                <a16:creationId xmlns:a16="http://schemas.microsoft.com/office/drawing/2014/main" id="{4ECC079D-C7C3-4D51-BA8E-A0288FE4DBD1}"/>
              </a:ext>
            </a:extLst>
          </p:cNvPr>
          <p:cNvPicPr>
            <a:picLocks noChangeAspect="1"/>
          </p:cNvPicPr>
          <p:nvPr/>
        </p:nvPicPr>
        <p:blipFill rotWithShape="1">
          <a:blip r:embed="rId3"/>
          <a:srcRect r="14228"/>
          <a:stretch/>
        </p:blipFill>
        <p:spPr>
          <a:xfrm>
            <a:off x="4724400" y="1143000"/>
            <a:ext cx="4419600" cy="2704329"/>
          </a:xfrm>
          <a:prstGeom prst="rect">
            <a:avLst/>
          </a:prstGeom>
        </p:spPr>
      </p:pic>
    </p:spTree>
    <p:extLst>
      <p:ext uri="{BB962C8B-B14F-4D97-AF65-F5344CB8AC3E}">
        <p14:creationId xmlns:p14="http://schemas.microsoft.com/office/powerpoint/2010/main" val="2022080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DCE9A8-5629-47C1-A816-AAB73CB032EE}"/>
              </a:ext>
            </a:extLst>
          </p:cNvPr>
          <p:cNvSpPr>
            <a:spLocks noGrp="1"/>
          </p:cNvSpPr>
          <p:nvPr>
            <p:ph idx="1"/>
          </p:nvPr>
        </p:nvSpPr>
        <p:spPr>
          <a:xfrm>
            <a:off x="457200" y="1371600"/>
            <a:ext cx="8229600" cy="4876799"/>
          </a:xfrm>
        </p:spPr>
        <p:txBody>
          <a:bodyPr/>
          <a:lstStyle/>
          <a:p>
            <a:r>
              <a:rPr lang="en-US" sz="2800" dirty="0">
                <a:solidFill>
                  <a:schemeClr val="tx1"/>
                </a:solidFill>
                <a:latin typeface="Arial" panose="020B0604020202020204" pitchFamily="34" charset="0"/>
                <a:cs typeface="Arial" panose="020B0604020202020204" pitchFamily="34" charset="0"/>
              </a:rPr>
              <a:t>GPU execution time increase is slow</a:t>
            </a:r>
          </a:p>
          <a:p>
            <a:r>
              <a:rPr lang="en-US" sz="2800" dirty="0">
                <a:solidFill>
                  <a:schemeClr val="tx1"/>
                </a:solidFill>
                <a:latin typeface="Arial" panose="020B0604020202020204" pitchFamily="34" charset="0"/>
                <a:cs typeface="Arial" panose="020B0604020202020204" pitchFamily="34" charset="0"/>
              </a:rPr>
              <a:t>CPU execution time increases rapidly with increase in size of dataset</a:t>
            </a:r>
          </a:p>
          <a:p>
            <a:r>
              <a:rPr lang="en-US" sz="2800" dirty="0">
                <a:solidFill>
                  <a:schemeClr val="tx1"/>
                </a:solidFill>
                <a:latin typeface="Arial" panose="020B0604020202020204" pitchFamily="34" charset="0"/>
                <a:cs typeface="Arial" panose="020B0604020202020204" pitchFamily="34" charset="0"/>
              </a:rPr>
              <a:t>The dataset has to be optimized to achieve better memory utilization</a:t>
            </a:r>
          </a:p>
          <a:p>
            <a:pPr marL="0" indent="0">
              <a:buNone/>
            </a:pPr>
            <a:endParaRPr lang="en-US" sz="2800" dirty="0">
              <a:solidFill>
                <a:schemeClr val="tx1"/>
              </a:solidFill>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29BFE337-80A9-40F5-BC73-690B6D97FCD1}"/>
              </a:ext>
            </a:extLst>
          </p:cNvPr>
          <p:cNvSpPr>
            <a:spLocks noGrp="1"/>
          </p:cNvSpPr>
          <p:nvPr>
            <p:ph type="title"/>
          </p:nvPr>
        </p:nvSpPr>
        <p:spPr/>
        <p:txBody>
          <a:bodyPr/>
          <a:lstStyle/>
          <a:p>
            <a:r>
              <a:rPr lang="en-US" sz="3600" dirty="0">
                <a:solidFill>
                  <a:srgbClr val="0070C0"/>
                </a:solidFill>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281289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ABA5C1-1185-439B-8D2E-EE055F96CC8C}"/>
              </a:ext>
            </a:extLst>
          </p:cNvPr>
          <p:cNvSpPr>
            <a:spLocks noGrp="1"/>
          </p:cNvSpPr>
          <p:nvPr>
            <p:ph idx="1"/>
          </p:nvPr>
        </p:nvSpPr>
        <p:spPr>
          <a:xfrm>
            <a:off x="457200" y="1219200"/>
            <a:ext cx="8229600" cy="4876799"/>
          </a:xfrm>
        </p:spPr>
        <p:txBody>
          <a:bodyPr/>
          <a:lstStyle/>
          <a:p>
            <a:pPr marL="0" indent="0">
              <a:lnSpc>
                <a:spcPct val="150000"/>
              </a:lnSpc>
              <a:buNone/>
            </a:pPr>
            <a:r>
              <a:rPr lang="en-US" sz="2000" dirty="0">
                <a:solidFill>
                  <a:schemeClr val="tx1"/>
                </a:solidFill>
                <a:latin typeface="Arial" panose="020B0604020202020204" pitchFamily="34" charset="0"/>
                <a:cs typeface="Arial" panose="020B0604020202020204" pitchFamily="34" charset="0"/>
              </a:rPr>
              <a:t>[1] cs-people.bu.edu/</a:t>
            </a:r>
            <a:r>
              <a:rPr lang="en-US" sz="2000" dirty="0" err="1">
                <a:solidFill>
                  <a:schemeClr val="tx1"/>
                </a:solidFill>
                <a:latin typeface="Arial" panose="020B0604020202020204" pitchFamily="34" charset="0"/>
                <a:cs typeface="Arial" panose="020B0604020202020204" pitchFamily="34" charset="0"/>
              </a:rPr>
              <a:t>evimaria</a:t>
            </a:r>
            <a:r>
              <a:rPr lang="en-US" sz="2000" dirty="0">
                <a:solidFill>
                  <a:schemeClr val="tx1"/>
                </a:solidFill>
                <a:latin typeface="Arial" panose="020B0604020202020204" pitchFamily="34" charset="0"/>
                <a:cs typeface="Arial" panose="020B0604020202020204" pitchFamily="34" charset="0"/>
              </a:rPr>
              <a:t>/cs565-12/lect2.pptx</a:t>
            </a:r>
          </a:p>
          <a:p>
            <a:pPr marL="0" indent="0">
              <a:lnSpc>
                <a:spcPct val="150000"/>
              </a:lnSpc>
              <a:buNone/>
            </a:pPr>
            <a:r>
              <a:rPr lang="en-US" sz="2000" dirty="0">
                <a:solidFill>
                  <a:schemeClr val="tx1"/>
                </a:solidFill>
                <a:latin typeface="Arial" panose="020B0604020202020204" pitchFamily="34" charset="0"/>
                <a:cs typeface="Arial" panose="020B0604020202020204" pitchFamily="34" charset="0"/>
              </a:rPr>
              <a:t>[2] https://www.codeproject.com/articles/70371/apriori-algorithm</a:t>
            </a:r>
          </a:p>
          <a:p>
            <a:pPr marL="0" indent="0">
              <a:lnSpc>
                <a:spcPct val="150000"/>
              </a:lnSpc>
              <a:buNone/>
            </a:pPr>
            <a:r>
              <a:rPr lang="en-US" sz="1800" dirty="0">
                <a:solidFill>
                  <a:schemeClr val="tx1"/>
                </a:solidFill>
                <a:latin typeface="Arial" panose="020B0604020202020204" pitchFamily="34" charset="0"/>
                <a:cs typeface="Arial" panose="020B0604020202020204" pitchFamily="34" charset="0"/>
              </a:rPr>
              <a:t>[3] Parallelizing Apriori Algorithm on GPU , K. </a:t>
            </a:r>
            <a:r>
              <a:rPr lang="en-US" sz="1800" dirty="0" err="1">
                <a:solidFill>
                  <a:schemeClr val="tx1"/>
                </a:solidFill>
                <a:latin typeface="Arial" panose="020B0604020202020204" pitchFamily="34" charset="0"/>
                <a:cs typeface="Arial" panose="020B0604020202020204" pitchFamily="34" charset="0"/>
              </a:rPr>
              <a:t>Spandana</a:t>
            </a:r>
            <a:r>
              <a:rPr lang="en-US" sz="1800" dirty="0">
                <a:solidFill>
                  <a:schemeClr val="tx1"/>
                </a:solidFill>
                <a:latin typeface="Arial" panose="020B0604020202020204" pitchFamily="34" charset="0"/>
                <a:cs typeface="Arial" panose="020B0604020202020204" pitchFamily="34" charset="0"/>
              </a:rPr>
              <a:t>, D. Sirisha, S. Shahida </a:t>
            </a:r>
            <a:br>
              <a:rPr lang="en-US" sz="1800" dirty="0">
                <a:solidFill>
                  <a:schemeClr val="tx1"/>
                </a:solidFill>
                <a:latin typeface="Arial" panose="020B0604020202020204" pitchFamily="34" charset="0"/>
                <a:cs typeface="Arial" panose="020B0604020202020204" pitchFamily="34" charset="0"/>
              </a:rPr>
            </a:br>
            <a:r>
              <a:rPr lang="en-US" sz="1800" dirty="0">
                <a:solidFill>
                  <a:schemeClr val="tx1"/>
                </a:solidFill>
                <a:latin typeface="Arial" panose="020B0604020202020204" pitchFamily="34" charset="0"/>
                <a:cs typeface="Arial" panose="020B0604020202020204" pitchFamily="34" charset="0"/>
              </a:rPr>
              <a:t>International Journal of Computer Applications (0975 – 8887) Volume 155 – No 10, December 2016 </a:t>
            </a:r>
            <a:br>
              <a:rPr lang="en-US" sz="1800" dirty="0">
                <a:solidFill>
                  <a:schemeClr val="tx1"/>
                </a:solidFill>
                <a:latin typeface="Arial" panose="020B0604020202020204" pitchFamily="34" charset="0"/>
                <a:cs typeface="Arial" panose="020B0604020202020204" pitchFamily="34" charset="0"/>
              </a:rPr>
            </a:br>
            <a:r>
              <a:rPr lang="en-US" sz="1800" dirty="0">
                <a:solidFill>
                  <a:schemeClr val="tx1"/>
                </a:solidFill>
                <a:latin typeface="Arial" panose="020B0604020202020204" pitchFamily="34" charset="0"/>
                <a:cs typeface="Arial" panose="020B0604020202020204" pitchFamily="34" charset="0"/>
              </a:rPr>
              <a:t>[4] http://www.comp.nus.edu.sg/~hebs/pub/wenfrequent_sigmod09.pdf</a:t>
            </a:r>
          </a:p>
          <a:p>
            <a:pPr marL="0" indent="0">
              <a:lnSpc>
                <a:spcPct val="150000"/>
              </a:lnSpc>
              <a:buNone/>
            </a:pPr>
            <a:r>
              <a:rPr lang="en-US" sz="1800" dirty="0">
                <a:solidFill>
                  <a:schemeClr val="tx1"/>
                </a:solidFill>
                <a:latin typeface="Arial" panose="020B0604020202020204" pitchFamily="34" charset="0"/>
                <a:cs typeface="Arial" panose="020B0604020202020204" pitchFamily="34" charset="0"/>
              </a:rPr>
              <a:t>[5] https://link.springer.com/article/10.1007/s11227-011-0672-7</a:t>
            </a:r>
            <a:endParaRPr lang="en-US" sz="2000" dirty="0">
              <a:solidFill>
                <a:schemeClr val="tx1"/>
              </a:solidFill>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82341C61-CD74-48A0-BCE6-E44EDAFEA3E3}"/>
              </a:ext>
            </a:extLst>
          </p:cNvPr>
          <p:cNvSpPr>
            <a:spLocks noGrp="1"/>
          </p:cNvSpPr>
          <p:nvPr>
            <p:ph type="title"/>
          </p:nvPr>
        </p:nvSpPr>
        <p:spPr/>
        <p:txBody>
          <a:bodyPr/>
          <a:lstStyle/>
          <a:p>
            <a:r>
              <a:rPr lang="en-US" sz="3600" dirty="0">
                <a:solidFill>
                  <a:srgbClr val="0070C0"/>
                </a:solidFill>
                <a:latin typeface="Arial" panose="020B0604020202020204" pitchFamily="34" charset="0"/>
                <a:cs typeface="Arial" panose="020B0604020202020204" pitchFamily="34" charset="0"/>
              </a:rPr>
              <a:t>References</a:t>
            </a:r>
          </a:p>
        </p:txBody>
      </p:sp>
    </p:spTree>
    <p:extLst>
      <p:ext uri="{BB962C8B-B14F-4D97-AF65-F5344CB8AC3E}">
        <p14:creationId xmlns:p14="http://schemas.microsoft.com/office/powerpoint/2010/main" val="2163647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3CCB8CD-AE3E-47B0-9DAD-0BD58AF56324}"/>
              </a:ext>
            </a:extLst>
          </p:cNvPr>
          <p:cNvSpPr>
            <a:spLocks noGrp="1"/>
          </p:cNvSpPr>
          <p:nvPr>
            <p:ph type="body" sz="quarter" idx="10"/>
          </p:nvPr>
        </p:nvSpPr>
        <p:spPr>
          <a:xfrm>
            <a:off x="1981200" y="4953000"/>
            <a:ext cx="8229600" cy="533400"/>
          </a:xfrm>
        </p:spPr>
        <p:txBody>
          <a:bodyPr/>
          <a:lstStyle/>
          <a:p>
            <a:r>
              <a:rPr lang="en-US" sz="80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55185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3CCB8CD-AE3E-47B0-9DAD-0BD58AF56324}"/>
              </a:ext>
            </a:extLst>
          </p:cNvPr>
          <p:cNvSpPr>
            <a:spLocks noGrp="1"/>
          </p:cNvSpPr>
          <p:nvPr>
            <p:ph type="body" sz="quarter" idx="10"/>
          </p:nvPr>
        </p:nvSpPr>
        <p:spPr>
          <a:xfrm>
            <a:off x="457200" y="2819400"/>
            <a:ext cx="8229600" cy="533400"/>
          </a:xfrm>
        </p:spPr>
        <p:txBody>
          <a:bodyPr/>
          <a:lstStyle/>
          <a:p>
            <a:r>
              <a:rPr lang="en-US" sz="8000" dirty="0">
                <a:latin typeface="Arial" panose="020B0604020202020204" pitchFamily="34" charset="0"/>
                <a:cs typeface="Arial" panose="020B0604020202020204" pitchFamily="34" charset="0"/>
              </a:rPr>
              <a:t>Backup slides</a:t>
            </a:r>
          </a:p>
        </p:txBody>
      </p:sp>
    </p:spTree>
    <p:extLst>
      <p:ext uri="{BB962C8B-B14F-4D97-AF65-F5344CB8AC3E}">
        <p14:creationId xmlns:p14="http://schemas.microsoft.com/office/powerpoint/2010/main" val="150496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F68DE6-45DA-4282-9626-E9164C27E91E}"/>
              </a:ext>
            </a:extLst>
          </p:cNvPr>
          <p:cNvSpPr>
            <a:spLocks noGrp="1"/>
          </p:cNvSpPr>
          <p:nvPr>
            <p:ph idx="1"/>
          </p:nvPr>
        </p:nvSpPr>
        <p:spPr/>
        <p:txBody>
          <a:bodyPr/>
          <a:lstStyle/>
          <a:p>
            <a:pPr>
              <a:buFontTx/>
              <a:buChar char="-"/>
            </a:pPr>
            <a:r>
              <a:rPr lang="en-US" dirty="0">
                <a:solidFill>
                  <a:schemeClr val="tx1"/>
                </a:solidFill>
              </a:rPr>
              <a:t>Size of the shared memory is not sufficient</a:t>
            </a:r>
          </a:p>
          <a:p>
            <a:pPr>
              <a:buFontTx/>
              <a:buChar char="-"/>
            </a:pPr>
            <a:r>
              <a:rPr lang="en-US" dirty="0">
                <a:solidFill>
                  <a:schemeClr val="tx1"/>
                </a:solidFill>
              </a:rPr>
              <a:t>May need to partition the database</a:t>
            </a:r>
          </a:p>
          <a:p>
            <a:endParaRPr lang="en-US" dirty="0"/>
          </a:p>
          <a:p>
            <a:r>
              <a:rPr lang="en-US" dirty="0"/>
              <a:t>I have a kickstart by using small datasets.</a:t>
            </a:r>
          </a:p>
          <a:p>
            <a:r>
              <a:rPr lang="en-US" dirty="0"/>
              <a:t>Expected to deal with large size databases.</a:t>
            </a:r>
          </a:p>
        </p:txBody>
      </p:sp>
      <p:sp>
        <p:nvSpPr>
          <p:cNvPr id="3" name="Title 2">
            <a:extLst>
              <a:ext uri="{FF2B5EF4-FFF2-40B4-BE49-F238E27FC236}">
                <a16:creationId xmlns:a16="http://schemas.microsoft.com/office/drawing/2014/main" id="{D98790C8-81F3-4FEC-AF90-65ADD643DFC7}"/>
              </a:ext>
            </a:extLst>
          </p:cNvPr>
          <p:cNvSpPr>
            <a:spLocks noGrp="1"/>
          </p:cNvSpPr>
          <p:nvPr>
            <p:ph type="title"/>
          </p:nvPr>
        </p:nvSpPr>
        <p:spPr/>
        <p:txBody>
          <a:bodyPr/>
          <a:lstStyle/>
          <a:p>
            <a:r>
              <a:rPr lang="en-US" sz="2400" dirty="0"/>
              <a:t>Progress and Concerns (</a:t>
            </a:r>
            <a:r>
              <a:rPr lang="en-US" sz="2400" dirty="0" err="1"/>
              <a:t>cont</a:t>
            </a:r>
            <a:r>
              <a:rPr lang="en-US" sz="2400" dirty="0"/>
              <a:t>…)</a:t>
            </a:r>
          </a:p>
        </p:txBody>
      </p:sp>
      <p:sp>
        <p:nvSpPr>
          <p:cNvPr id="4" name="Text Placeholder 3">
            <a:extLst>
              <a:ext uri="{FF2B5EF4-FFF2-40B4-BE49-F238E27FC236}">
                <a16:creationId xmlns:a16="http://schemas.microsoft.com/office/drawing/2014/main" id="{A1F76A83-B3A8-4A7A-B9CD-E9F65EECB0E9}"/>
              </a:ext>
            </a:extLst>
          </p:cNvPr>
          <p:cNvSpPr>
            <a:spLocks noGrp="1"/>
          </p:cNvSpPr>
          <p:nvPr>
            <p:ph type="body" sz="quarter" idx="10"/>
          </p:nvPr>
        </p:nvSpPr>
        <p:spPr/>
        <p:txBody>
          <a:bodyPr/>
          <a:lstStyle/>
          <a:p>
            <a:r>
              <a:rPr lang="en-US" dirty="0"/>
              <a:t>Concerns</a:t>
            </a:r>
          </a:p>
        </p:txBody>
      </p:sp>
    </p:spTree>
    <p:extLst>
      <p:ext uri="{BB962C8B-B14F-4D97-AF65-F5344CB8AC3E}">
        <p14:creationId xmlns:p14="http://schemas.microsoft.com/office/powerpoint/2010/main" val="836191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D909E1-3048-483F-86E8-19ECD60AD16D}"/>
              </a:ext>
            </a:extLst>
          </p:cNvPr>
          <p:cNvSpPr>
            <a:spLocks noGrp="1"/>
          </p:cNvSpPr>
          <p:nvPr>
            <p:ph idx="1"/>
          </p:nvPr>
        </p:nvSpPr>
        <p:spPr/>
        <p:txBody>
          <a:bodyPr/>
          <a:lstStyle/>
          <a:p>
            <a:r>
              <a:rPr lang="en-US" dirty="0">
                <a:solidFill>
                  <a:schemeClr val="tx1"/>
                </a:solidFill>
              </a:rPr>
              <a:t>CPU version of the program is completed.</a:t>
            </a:r>
          </a:p>
          <a:p>
            <a:r>
              <a:rPr lang="en-US" dirty="0">
                <a:solidFill>
                  <a:schemeClr val="tx1"/>
                </a:solidFill>
              </a:rPr>
              <a:t>Measurement Metrics:</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marL="0" indent="0">
              <a:buNone/>
            </a:pPr>
            <a:endParaRPr lang="en-US" dirty="0">
              <a:solidFill>
                <a:schemeClr val="tx1"/>
              </a:solidFill>
            </a:endParaRPr>
          </a:p>
          <a:p>
            <a:r>
              <a:rPr lang="en-US" sz="1800" dirty="0" err="1">
                <a:solidFill>
                  <a:schemeClr val="tx1"/>
                </a:solidFill>
              </a:rPr>
              <a:t>one_freq_itemset</a:t>
            </a:r>
            <a:r>
              <a:rPr lang="en-US" sz="1800" dirty="0">
                <a:solidFill>
                  <a:schemeClr val="tx1"/>
                </a:solidFill>
              </a:rPr>
              <a:t>: 500</a:t>
            </a:r>
          </a:p>
          <a:p>
            <a:r>
              <a:rPr lang="en-US" sz="1800" dirty="0" err="1">
                <a:solidFill>
                  <a:schemeClr val="tx1"/>
                </a:solidFill>
              </a:rPr>
              <a:t>two_freq_itemset</a:t>
            </a:r>
            <a:r>
              <a:rPr lang="en-US" sz="1800" dirty="0">
                <a:solidFill>
                  <a:schemeClr val="tx1"/>
                </a:solidFill>
              </a:rPr>
              <a:t>: 51532</a:t>
            </a:r>
          </a:p>
          <a:p>
            <a:r>
              <a:rPr lang="en-US" sz="1800" dirty="0" err="1">
                <a:solidFill>
                  <a:schemeClr val="tx1"/>
                </a:solidFill>
              </a:rPr>
              <a:t>three_freq_itemset</a:t>
            </a:r>
            <a:r>
              <a:rPr lang="en-US" sz="1800" dirty="0">
                <a:solidFill>
                  <a:schemeClr val="tx1"/>
                </a:solidFill>
              </a:rPr>
              <a:t>: 33105</a:t>
            </a:r>
          </a:p>
          <a:p>
            <a:r>
              <a:rPr lang="en-US" sz="1800" dirty="0" err="1">
                <a:solidFill>
                  <a:schemeClr val="tx1"/>
                </a:solidFill>
              </a:rPr>
              <a:t>four_freq_itemset</a:t>
            </a:r>
            <a:r>
              <a:rPr lang="en-US" sz="1800" dirty="0">
                <a:solidFill>
                  <a:schemeClr val="tx1"/>
                </a:solidFill>
              </a:rPr>
              <a:t>: 6644</a:t>
            </a:r>
          </a:p>
        </p:txBody>
      </p:sp>
      <p:sp>
        <p:nvSpPr>
          <p:cNvPr id="3" name="Title 2">
            <a:extLst>
              <a:ext uri="{FF2B5EF4-FFF2-40B4-BE49-F238E27FC236}">
                <a16:creationId xmlns:a16="http://schemas.microsoft.com/office/drawing/2014/main" id="{675394D8-D111-4D71-8855-012EB7A8E350}"/>
              </a:ext>
            </a:extLst>
          </p:cNvPr>
          <p:cNvSpPr>
            <a:spLocks noGrp="1"/>
          </p:cNvSpPr>
          <p:nvPr>
            <p:ph type="title"/>
          </p:nvPr>
        </p:nvSpPr>
        <p:spPr/>
        <p:txBody>
          <a:bodyPr/>
          <a:lstStyle/>
          <a:p>
            <a:r>
              <a:rPr lang="en-US" dirty="0"/>
              <a:t>Progress and Concerns</a:t>
            </a:r>
          </a:p>
        </p:txBody>
      </p:sp>
      <p:sp>
        <p:nvSpPr>
          <p:cNvPr id="4" name="Text Placeholder 3">
            <a:extLst>
              <a:ext uri="{FF2B5EF4-FFF2-40B4-BE49-F238E27FC236}">
                <a16:creationId xmlns:a16="http://schemas.microsoft.com/office/drawing/2014/main" id="{EA272EF1-3F78-4B74-8935-17EDC92018C1}"/>
              </a:ext>
            </a:extLst>
          </p:cNvPr>
          <p:cNvSpPr>
            <a:spLocks noGrp="1"/>
          </p:cNvSpPr>
          <p:nvPr>
            <p:ph type="body" sz="quarter" idx="10"/>
          </p:nvPr>
        </p:nvSpPr>
        <p:spPr/>
        <p:txBody>
          <a:bodyPr/>
          <a:lstStyle/>
          <a:p>
            <a:r>
              <a:rPr lang="en-US" dirty="0"/>
              <a:t>Progress</a:t>
            </a:r>
          </a:p>
        </p:txBody>
      </p:sp>
      <p:graphicFrame>
        <p:nvGraphicFramePr>
          <p:cNvPr id="12" name="Table 11">
            <a:extLst>
              <a:ext uri="{FF2B5EF4-FFF2-40B4-BE49-F238E27FC236}">
                <a16:creationId xmlns:a16="http://schemas.microsoft.com/office/drawing/2014/main" id="{6F38F63E-5FAF-4EB5-A140-375CD7D1CAC3}"/>
              </a:ext>
            </a:extLst>
          </p:cNvPr>
          <p:cNvGraphicFramePr>
            <a:graphicFrameLocks noGrp="1"/>
          </p:cNvGraphicFramePr>
          <p:nvPr>
            <p:extLst>
              <p:ext uri="{D42A27DB-BD31-4B8C-83A1-F6EECF244321}">
                <p14:modId xmlns:p14="http://schemas.microsoft.com/office/powerpoint/2010/main" val="849382835"/>
              </p:ext>
            </p:extLst>
          </p:nvPr>
        </p:nvGraphicFramePr>
        <p:xfrm>
          <a:off x="762000" y="2743200"/>
          <a:ext cx="7315200" cy="1752600"/>
        </p:xfrm>
        <a:graphic>
          <a:graphicData uri="http://schemas.openxmlformats.org/drawingml/2006/table">
            <a:tbl>
              <a:tblPr firstRow="1" bandRow="1">
                <a:tableStyleId>{5940675A-B579-460E-94D1-54222C63F5DA}</a:tableStyleId>
              </a:tblPr>
              <a:tblGrid>
                <a:gridCol w="1936679">
                  <a:extLst>
                    <a:ext uri="{9D8B030D-6E8A-4147-A177-3AD203B41FA5}">
                      <a16:colId xmlns:a16="http://schemas.microsoft.com/office/drawing/2014/main" val="2830920163"/>
                    </a:ext>
                  </a:extLst>
                </a:gridCol>
                <a:gridCol w="1117315">
                  <a:extLst>
                    <a:ext uri="{9D8B030D-6E8A-4147-A177-3AD203B41FA5}">
                      <a16:colId xmlns:a16="http://schemas.microsoft.com/office/drawing/2014/main" val="2448800"/>
                    </a:ext>
                  </a:extLst>
                </a:gridCol>
                <a:gridCol w="1746606">
                  <a:extLst>
                    <a:ext uri="{9D8B030D-6E8A-4147-A177-3AD203B41FA5}">
                      <a16:colId xmlns:a16="http://schemas.microsoft.com/office/drawing/2014/main" val="3069799083"/>
                    </a:ext>
                  </a:extLst>
                </a:gridCol>
                <a:gridCol w="2514600">
                  <a:extLst>
                    <a:ext uri="{9D8B030D-6E8A-4147-A177-3AD203B41FA5}">
                      <a16:colId xmlns:a16="http://schemas.microsoft.com/office/drawing/2014/main" val="4214064375"/>
                    </a:ext>
                  </a:extLst>
                </a:gridCol>
              </a:tblGrid>
              <a:tr h="438150">
                <a:tc>
                  <a:txBody>
                    <a:bodyPr/>
                    <a:lstStyle/>
                    <a:p>
                      <a:pPr marL="0" marR="0" algn="l">
                        <a:lnSpc>
                          <a:spcPct val="107000"/>
                        </a:lnSpc>
                        <a:spcBef>
                          <a:spcPts val="0"/>
                        </a:spcBef>
                        <a:spcAft>
                          <a:spcPts val="800"/>
                        </a:spcAft>
                      </a:pPr>
                      <a:r>
                        <a:rPr lang="en-US" sz="1600">
                          <a:effectLst/>
                          <a:latin typeface="Verdana" panose="020B0604030504040204" pitchFamily="34" charset="0"/>
                          <a:ea typeface="Verdana" panose="020B0604030504040204" pitchFamily="34" charset="0"/>
                          <a:cs typeface="Verdana" panose="020B0604030504040204" pitchFamily="34" charset="0"/>
                        </a:rPr>
                        <a:t>Database Entries</a:t>
                      </a:r>
                    </a:p>
                  </a:txBody>
                  <a:tcPr/>
                </a:tc>
                <a:tc>
                  <a:txBody>
                    <a:bodyPr/>
                    <a:lstStyle/>
                    <a:p>
                      <a:pPr marL="0" marR="0" algn="l">
                        <a:lnSpc>
                          <a:spcPct val="107000"/>
                        </a:lnSpc>
                        <a:spcBef>
                          <a:spcPts val="0"/>
                        </a:spcBef>
                        <a:spcAft>
                          <a:spcPts val="800"/>
                        </a:spcAft>
                      </a:pPr>
                      <a:r>
                        <a:rPr lang="en-US" sz="1600">
                          <a:effectLst/>
                          <a:latin typeface="Verdana" panose="020B0604030504040204" pitchFamily="34" charset="0"/>
                          <a:ea typeface="Verdana" panose="020B0604030504040204" pitchFamily="34" charset="0"/>
                          <a:cs typeface="Verdana" panose="020B0604030504040204" pitchFamily="34" charset="0"/>
                        </a:rPr>
                        <a:t>Support</a:t>
                      </a:r>
                    </a:p>
                  </a:txBody>
                  <a:tcPr/>
                </a:tc>
                <a:tc>
                  <a:txBody>
                    <a:bodyPr/>
                    <a:lstStyle/>
                    <a:p>
                      <a:pPr marL="0" marR="0" algn="l">
                        <a:lnSpc>
                          <a:spcPct val="107000"/>
                        </a:lnSpc>
                        <a:spcBef>
                          <a:spcPts val="0"/>
                        </a:spcBef>
                        <a:spcAft>
                          <a:spcPts val="800"/>
                        </a:spcAft>
                      </a:pPr>
                      <a:r>
                        <a:rPr lang="en-US" sz="1600">
                          <a:effectLst/>
                          <a:latin typeface="Verdana" panose="020B0604030504040204" pitchFamily="34" charset="0"/>
                          <a:ea typeface="Verdana" panose="020B0604030504040204" pitchFamily="34" charset="0"/>
                          <a:cs typeface="Verdana" panose="020B0604030504040204" pitchFamily="34" charset="0"/>
                        </a:rPr>
                        <a:t>Time  (Sec)</a:t>
                      </a:r>
                    </a:p>
                  </a:txBody>
                  <a:tcPr/>
                </a:tc>
                <a:tc>
                  <a:txBody>
                    <a:bodyPr/>
                    <a:lstStyle/>
                    <a:p>
                      <a:pPr marL="0" marR="0" algn="l">
                        <a:lnSpc>
                          <a:spcPct val="107000"/>
                        </a:lnSpc>
                        <a:spcBef>
                          <a:spcPts val="0"/>
                        </a:spcBef>
                        <a:spcAft>
                          <a:spcPts val="800"/>
                        </a:spcAft>
                      </a:pPr>
                      <a:r>
                        <a:rPr lang="en-US" sz="1600">
                          <a:effectLst/>
                          <a:latin typeface="Verdana" panose="020B0604030504040204" pitchFamily="34" charset="0"/>
                          <a:ea typeface="Verdana" panose="020B0604030504040204" pitchFamily="34" charset="0"/>
                          <a:cs typeface="Verdana" panose="020B0604030504040204" pitchFamily="34" charset="0"/>
                        </a:rPr>
                        <a:t>Memory</a:t>
                      </a:r>
                    </a:p>
                  </a:txBody>
                  <a:tcPr/>
                </a:tc>
                <a:extLst>
                  <a:ext uri="{0D108BD9-81ED-4DB2-BD59-A6C34878D82A}">
                    <a16:rowId xmlns:a16="http://schemas.microsoft.com/office/drawing/2014/main" val="2287143233"/>
                  </a:ext>
                </a:extLst>
              </a:tr>
              <a:tr h="438150">
                <a:tc>
                  <a:txBody>
                    <a:bodyPr/>
                    <a:lstStyle/>
                    <a:p>
                      <a:pPr marL="0" marR="0" algn="l">
                        <a:lnSpc>
                          <a:spcPct val="107000"/>
                        </a:lnSpc>
                        <a:spcBef>
                          <a:spcPts val="0"/>
                        </a:spcBef>
                        <a:spcAft>
                          <a:spcPts val="800"/>
                        </a:spcAft>
                      </a:pPr>
                      <a:r>
                        <a:rPr lang="en-US" sz="1600">
                          <a:effectLst/>
                          <a:latin typeface="Verdana" panose="020B0604030504040204" pitchFamily="34" charset="0"/>
                          <a:ea typeface="Verdana" panose="020B0604030504040204" pitchFamily="34" charset="0"/>
                          <a:cs typeface="Verdana" panose="020B0604030504040204" pitchFamily="34" charset="0"/>
                        </a:rPr>
                        <a:t>1000</a:t>
                      </a:r>
                    </a:p>
                  </a:txBody>
                  <a:tcPr/>
                </a:tc>
                <a:tc>
                  <a:txBody>
                    <a:bodyPr/>
                    <a:lstStyle/>
                    <a:p>
                      <a:pPr marL="0" marR="0" algn="l">
                        <a:lnSpc>
                          <a:spcPct val="107000"/>
                        </a:lnSpc>
                        <a:spcBef>
                          <a:spcPts val="0"/>
                        </a:spcBef>
                        <a:spcAft>
                          <a:spcPts val="800"/>
                        </a:spcAft>
                      </a:pPr>
                      <a:r>
                        <a:rPr lang="en-US" sz="1600">
                          <a:effectLst/>
                          <a:latin typeface="Verdana" panose="020B0604030504040204" pitchFamily="34" charset="0"/>
                          <a:ea typeface="Verdana" panose="020B0604030504040204" pitchFamily="34" charset="0"/>
                          <a:cs typeface="Verdana" panose="020B0604030504040204" pitchFamily="34" charset="0"/>
                        </a:rPr>
                        <a:t>0.001</a:t>
                      </a:r>
                    </a:p>
                  </a:txBody>
                  <a:tcPr/>
                </a:tc>
                <a:tc>
                  <a:txBody>
                    <a:bodyPr/>
                    <a:lstStyle/>
                    <a:p>
                      <a:pPr marL="0" marR="0" algn="l">
                        <a:lnSpc>
                          <a:spcPct val="107000"/>
                        </a:lnSpc>
                        <a:spcBef>
                          <a:spcPts val="0"/>
                        </a:spcBef>
                        <a:spcAft>
                          <a:spcPts val="800"/>
                        </a:spcAft>
                      </a:pPr>
                      <a:r>
                        <a:rPr lang="en-US" sz="1600">
                          <a:effectLst/>
                          <a:latin typeface="Verdana" panose="020B0604030504040204" pitchFamily="34" charset="0"/>
                          <a:ea typeface="Verdana" panose="020B0604030504040204" pitchFamily="34" charset="0"/>
                          <a:cs typeface="Verdana" panose="020B0604030504040204" pitchFamily="34" charset="0"/>
                        </a:rPr>
                        <a:t>0.650</a:t>
                      </a:r>
                    </a:p>
                  </a:txBody>
                  <a:tcPr/>
                </a:tc>
                <a:tc>
                  <a:txBody>
                    <a:bodyPr/>
                    <a:lstStyle/>
                    <a:p>
                      <a:pPr algn="l">
                        <a:lnSpc>
                          <a:spcPct val="107000"/>
                        </a:lnSpc>
                      </a:pPr>
                      <a:r>
                        <a:rPr lang="en-US" sz="1600" dirty="0">
                          <a:effectLst/>
                          <a:latin typeface="Verdana" panose="020B0604030504040204" pitchFamily="34" charset="0"/>
                          <a:ea typeface="Verdana" panose="020B0604030504040204" pitchFamily="34" charset="0"/>
                          <a:cs typeface="Verdana" panose="020B0604030504040204" pitchFamily="34" charset="0"/>
                        </a:rPr>
                        <a:t>2.61 MB</a:t>
                      </a:r>
                    </a:p>
                  </a:txBody>
                  <a:tcPr/>
                </a:tc>
                <a:extLst>
                  <a:ext uri="{0D108BD9-81ED-4DB2-BD59-A6C34878D82A}">
                    <a16:rowId xmlns:a16="http://schemas.microsoft.com/office/drawing/2014/main" val="3092374244"/>
                  </a:ext>
                </a:extLst>
              </a:tr>
              <a:tr h="438150">
                <a:tc>
                  <a:txBody>
                    <a:bodyPr/>
                    <a:lstStyle/>
                    <a:p>
                      <a:pPr marL="0" marR="0" algn="l">
                        <a:lnSpc>
                          <a:spcPct val="107000"/>
                        </a:lnSpc>
                        <a:spcBef>
                          <a:spcPts val="0"/>
                        </a:spcBef>
                        <a:spcAft>
                          <a:spcPts val="800"/>
                        </a:spcAft>
                      </a:pPr>
                      <a:r>
                        <a:rPr lang="en-US" sz="1600">
                          <a:effectLst/>
                          <a:latin typeface="Verdana" panose="020B0604030504040204" pitchFamily="34" charset="0"/>
                          <a:ea typeface="Verdana" panose="020B0604030504040204" pitchFamily="34" charset="0"/>
                          <a:cs typeface="Verdana" panose="020B0604030504040204" pitchFamily="34" charset="0"/>
                        </a:rPr>
                        <a:t>10000</a:t>
                      </a:r>
                    </a:p>
                  </a:txBody>
                  <a:tcPr/>
                </a:tc>
                <a:tc>
                  <a:txBody>
                    <a:bodyPr/>
                    <a:lstStyle/>
                    <a:p>
                      <a:pPr marL="0" marR="0" algn="l">
                        <a:lnSpc>
                          <a:spcPct val="107000"/>
                        </a:lnSpc>
                        <a:spcBef>
                          <a:spcPts val="0"/>
                        </a:spcBef>
                        <a:spcAft>
                          <a:spcPts val="800"/>
                        </a:spcAft>
                      </a:pPr>
                      <a:r>
                        <a:rPr lang="en-US" sz="1600">
                          <a:effectLst/>
                          <a:latin typeface="Verdana" panose="020B0604030504040204" pitchFamily="34" charset="0"/>
                          <a:ea typeface="Verdana" panose="020B0604030504040204" pitchFamily="34" charset="0"/>
                          <a:cs typeface="Verdana" panose="020B0604030504040204" pitchFamily="34" charset="0"/>
                        </a:rPr>
                        <a:t>0.0001</a:t>
                      </a:r>
                    </a:p>
                  </a:txBody>
                  <a:tcPr/>
                </a:tc>
                <a:tc>
                  <a:txBody>
                    <a:bodyPr/>
                    <a:lstStyle/>
                    <a:p>
                      <a:pPr marL="0" marR="0" algn="l">
                        <a:lnSpc>
                          <a:spcPct val="107000"/>
                        </a:lnSpc>
                        <a:spcBef>
                          <a:spcPts val="0"/>
                        </a:spcBef>
                        <a:spcAft>
                          <a:spcPts val="800"/>
                        </a:spcAft>
                      </a:pPr>
                      <a:r>
                        <a:rPr lang="en-US" sz="1600">
                          <a:effectLst/>
                          <a:latin typeface="Verdana" panose="020B0604030504040204" pitchFamily="34" charset="0"/>
                          <a:ea typeface="Verdana" panose="020B0604030504040204" pitchFamily="34" charset="0"/>
                          <a:cs typeface="Verdana" panose="020B0604030504040204" pitchFamily="34" charset="0"/>
                        </a:rPr>
                        <a:t>34</a:t>
                      </a:r>
                    </a:p>
                  </a:txBody>
                  <a:tcPr/>
                </a:tc>
                <a:tc>
                  <a:txBody>
                    <a:bodyPr/>
                    <a:lstStyle/>
                    <a:p>
                      <a:pPr algn="l">
                        <a:lnSpc>
                          <a:spcPct val="107000"/>
                        </a:lnSpc>
                      </a:pPr>
                      <a:r>
                        <a:rPr lang="en-US" sz="1600" dirty="0">
                          <a:effectLst/>
                          <a:latin typeface="Verdana" panose="020B0604030504040204" pitchFamily="34" charset="0"/>
                          <a:ea typeface="Verdana" panose="020B0604030504040204" pitchFamily="34" charset="0"/>
                          <a:cs typeface="Verdana" panose="020B0604030504040204" pitchFamily="34" charset="0"/>
                        </a:rPr>
                        <a:t>9.39 MB</a:t>
                      </a:r>
                    </a:p>
                  </a:txBody>
                  <a:tcPr/>
                </a:tc>
                <a:extLst>
                  <a:ext uri="{0D108BD9-81ED-4DB2-BD59-A6C34878D82A}">
                    <a16:rowId xmlns:a16="http://schemas.microsoft.com/office/drawing/2014/main" val="2019728437"/>
                  </a:ext>
                </a:extLst>
              </a:tr>
              <a:tr h="438150">
                <a:tc>
                  <a:txBody>
                    <a:bodyPr/>
                    <a:lstStyle/>
                    <a:p>
                      <a:pPr marL="0" marR="0" algn="l">
                        <a:lnSpc>
                          <a:spcPct val="107000"/>
                        </a:lnSpc>
                        <a:spcBef>
                          <a:spcPts val="0"/>
                        </a:spcBef>
                        <a:spcAft>
                          <a:spcPts val="800"/>
                        </a:spcAft>
                      </a:pPr>
                      <a:r>
                        <a:rPr lang="en-US" sz="1600" dirty="0">
                          <a:effectLst/>
                          <a:highlight>
                            <a:srgbClr val="FFFF00"/>
                          </a:highlight>
                          <a:latin typeface="Verdana" panose="020B0604030504040204" pitchFamily="34" charset="0"/>
                          <a:ea typeface="Verdana" panose="020B0604030504040204" pitchFamily="34" charset="0"/>
                          <a:cs typeface="Verdana" panose="020B0604030504040204" pitchFamily="34" charset="0"/>
                        </a:rPr>
                        <a:t>20000</a:t>
                      </a:r>
                    </a:p>
                  </a:txBody>
                  <a:tcPr/>
                </a:tc>
                <a:tc>
                  <a:txBody>
                    <a:bodyPr/>
                    <a:lstStyle/>
                    <a:p>
                      <a:pPr marL="0" marR="0" algn="l">
                        <a:lnSpc>
                          <a:spcPct val="107000"/>
                        </a:lnSpc>
                        <a:spcBef>
                          <a:spcPts val="0"/>
                        </a:spcBef>
                        <a:spcAft>
                          <a:spcPts val="800"/>
                        </a:spcAft>
                      </a:pPr>
                      <a:r>
                        <a:rPr lang="en-US" sz="1600" dirty="0">
                          <a:effectLst/>
                          <a:highlight>
                            <a:srgbClr val="FFFF00"/>
                          </a:highlight>
                          <a:latin typeface="Verdana" panose="020B0604030504040204" pitchFamily="34" charset="0"/>
                          <a:ea typeface="Verdana" panose="020B0604030504040204" pitchFamily="34" charset="0"/>
                          <a:cs typeface="Verdana" panose="020B0604030504040204" pitchFamily="34" charset="0"/>
                        </a:rPr>
                        <a:t>0.00005</a:t>
                      </a:r>
                    </a:p>
                  </a:txBody>
                  <a:tcPr/>
                </a:tc>
                <a:tc>
                  <a:txBody>
                    <a:bodyPr/>
                    <a:lstStyle/>
                    <a:p>
                      <a:pPr marL="0" marR="0" algn="l">
                        <a:lnSpc>
                          <a:spcPct val="107000"/>
                        </a:lnSpc>
                        <a:spcBef>
                          <a:spcPts val="0"/>
                        </a:spcBef>
                        <a:spcAft>
                          <a:spcPts val="800"/>
                        </a:spcAft>
                      </a:pPr>
                      <a:r>
                        <a:rPr lang="en-US" sz="1600" dirty="0">
                          <a:effectLst/>
                          <a:highlight>
                            <a:srgbClr val="FFFF00"/>
                          </a:highlight>
                          <a:latin typeface="Verdana" panose="020B0604030504040204" pitchFamily="34" charset="0"/>
                          <a:ea typeface="Verdana" panose="020B0604030504040204" pitchFamily="34" charset="0"/>
                          <a:cs typeface="Verdana" panose="020B0604030504040204" pitchFamily="34" charset="0"/>
                        </a:rPr>
                        <a:t>138</a:t>
                      </a:r>
                    </a:p>
                  </a:txBody>
                  <a:tcPr/>
                </a:tc>
                <a:tc>
                  <a:txBody>
                    <a:bodyPr/>
                    <a:lstStyle/>
                    <a:p>
                      <a:pPr algn="l">
                        <a:lnSpc>
                          <a:spcPct val="107000"/>
                        </a:lnSpc>
                      </a:pPr>
                      <a:r>
                        <a:rPr lang="en-US" sz="1600" dirty="0">
                          <a:effectLst/>
                          <a:highlight>
                            <a:srgbClr val="FFFF00"/>
                          </a:highlight>
                          <a:latin typeface="Verdana" panose="020B0604030504040204" pitchFamily="34" charset="0"/>
                          <a:ea typeface="Verdana" panose="020B0604030504040204" pitchFamily="34" charset="0"/>
                          <a:cs typeface="Verdana" panose="020B0604030504040204" pitchFamily="34" charset="0"/>
                        </a:rPr>
                        <a:t>11.96 MB</a:t>
                      </a:r>
                    </a:p>
                  </a:txBody>
                  <a:tcPr/>
                </a:tc>
                <a:extLst>
                  <a:ext uri="{0D108BD9-81ED-4DB2-BD59-A6C34878D82A}">
                    <a16:rowId xmlns:a16="http://schemas.microsoft.com/office/drawing/2014/main" val="1871791257"/>
                  </a:ext>
                </a:extLst>
              </a:tr>
            </a:tbl>
          </a:graphicData>
        </a:graphic>
      </p:graphicFrame>
    </p:spTree>
    <p:extLst>
      <p:ext uri="{BB962C8B-B14F-4D97-AF65-F5344CB8AC3E}">
        <p14:creationId xmlns:p14="http://schemas.microsoft.com/office/powerpoint/2010/main" val="171334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8BBD57-9F68-449C-86ED-76D22F9977F5}"/>
              </a:ext>
            </a:extLst>
          </p:cNvPr>
          <p:cNvSpPr>
            <a:spLocks noGrp="1"/>
          </p:cNvSpPr>
          <p:nvPr>
            <p:ph idx="1"/>
          </p:nvPr>
        </p:nvSpPr>
        <p:spPr>
          <a:xfrm>
            <a:off x="457200" y="1371601"/>
            <a:ext cx="8229600" cy="5105400"/>
          </a:xfrm>
        </p:spPr>
        <p:txBody>
          <a:bodyPr/>
          <a:lstStyle/>
          <a:p>
            <a:pPr>
              <a:lnSpc>
                <a:spcPct val="200000"/>
              </a:lnSpc>
            </a:pPr>
            <a:r>
              <a:rPr lang="en-US" dirty="0">
                <a:solidFill>
                  <a:schemeClr val="tx1"/>
                </a:solidFill>
              </a:rPr>
              <a:t>Introduction to Association Rules</a:t>
            </a:r>
          </a:p>
          <a:p>
            <a:pPr>
              <a:lnSpc>
                <a:spcPct val="200000"/>
              </a:lnSpc>
            </a:pPr>
            <a:r>
              <a:rPr lang="en-US" dirty="0">
                <a:solidFill>
                  <a:schemeClr val="tx1"/>
                </a:solidFill>
              </a:rPr>
              <a:t>Analyzing Frequent Itemset Generation</a:t>
            </a:r>
          </a:p>
          <a:p>
            <a:pPr>
              <a:lnSpc>
                <a:spcPct val="200000"/>
              </a:lnSpc>
            </a:pPr>
            <a:r>
              <a:rPr lang="en-US" dirty="0">
                <a:solidFill>
                  <a:schemeClr val="tx1"/>
                </a:solidFill>
              </a:rPr>
              <a:t>Apriori Algorithm Pseudocode </a:t>
            </a:r>
          </a:p>
          <a:p>
            <a:pPr>
              <a:lnSpc>
                <a:spcPct val="200000"/>
              </a:lnSpc>
            </a:pPr>
            <a:r>
              <a:rPr lang="en-US" dirty="0">
                <a:solidFill>
                  <a:schemeClr val="tx1"/>
                </a:solidFill>
              </a:rPr>
              <a:t>GPU Kernel Implementation</a:t>
            </a:r>
          </a:p>
          <a:p>
            <a:pPr>
              <a:lnSpc>
                <a:spcPct val="200000"/>
              </a:lnSpc>
            </a:pPr>
            <a:r>
              <a:rPr lang="en-US" dirty="0">
                <a:solidFill>
                  <a:schemeClr val="tx1"/>
                </a:solidFill>
              </a:rPr>
              <a:t>Observations and Results</a:t>
            </a:r>
          </a:p>
          <a:p>
            <a:pPr>
              <a:lnSpc>
                <a:spcPct val="200000"/>
              </a:lnSpc>
            </a:pPr>
            <a:endParaRPr lang="en-US" dirty="0">
              <a:solidFill>
                <a:schemeClr val="tx1"/>
              </a:solidFill>
            </a:endParaRPr>
          </a:p>
        </p:txBody>
      </p:sp>
      <p:sp>
        <p:nvSpPr>
          <p:cNvPr id="3" name="Title 2">
            <a:extLst>
              <a:ext uri="{FF2B5EF4-FFF2-40B4-BE49-F238E27FC236}">
                <a16:creationId xmlns:a16="http://schemas.microsoft.com/office/drawing/2014/main" id="{F2F39AE3-FC26-4BAF-A687-FD1839E1E369}"/>
              </a:ext>
            </a:extLst>
          </p:cNvPr>
          <p:cNvSpPr>
            <a:spLocks noGrp="1"/>
          </p:cNvSpPr>
          <p:nvPr>
            <p:ph type="title"/>
          </p:nvPr>
        </p:nvSpPr>
        <p:spPr/>
        <p:txBody>
          <a:bodyPr/>
          <a:lstStyle/>
          <a:p>
            <a:r>
              <a:rPr lang="en-US" sz="3600" dirty="0">
                <a:solidFill>
                  <a:srgbClr val="0070C0"/>
                </a:solidFill>
                <a:latin typeface="Arial" panose="020B0604020202020204" pitchFamily="34" charset="0"/>
                <a:cs typeface="Arial" panose="020B0604020202020204" pitchFamily="34" charset="0"/>
              </a:rPr>
              <a:t>Agenda</a:t>
            </a:r>
          </a:p>
        </p:txBody>
      </p:sp>
    </p:spTree>
    <p:extLst>
      <p:ext uri="{BB962C8B-B14F-4D97-AF65-F5344CB8AC3E}">
        <p14:creationId xmlns:p14="http://schemas.microsoft.com/office/powerpoint/2010/main" val="2812731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E1C3C5-EB3E-4A85-9A3D-6D96502D17F7}"/>
              </a:ext>
            </a:extLst>
          </p:cNvPr>
          <p:cNvSpPr>
            <a:spLocks noGrp="1"/>
          </p:cNvSpPr>
          <p:nvPr>
            <p:ph idx="1"/>
          </p:nvPr>
        </p:nvSpPr>
        <p:spPr/>
        <p:txBody>
          <a:bodyPr/>
          <a:lstStyle/>
          <a:p>
            <a:r>
              <a:rPr lang="en-US" dirty="0">
                <a:solidFill>
                  <a:schemeClr val="tx1"/>
                </a:solidFill>
                <a:latin typeface="Arial" panose="020B0604020202020204" pitchFamily="34" charset="0"/>
                <a:cs typeface="Arial" panose="020B0604020202020204" pitchFamily="34" charset="0"/>
              </a:rPr>
              <a:t>Bottlenecks  </a:t>
            </a:r>
          </a:p>
          <a:p>
            <a:pPr marL="0" indent="0">
              <a:buNone/>
            </a:pPr>
            <a:r>
              <a:rPr lang="en-US" dirty="0">
                <a:solidFill>
                  <a:schemeClr val="tx1"/>
                </a:solidFill>
                <a:latin typeface="Arial" panose="020B0604020202020204" pitchFamily="34" charset="0"/>
                <a:cs typeface="Arial" panose="020B0604020202020204" pitchFamily="34" charset="0"/>
              </a:rPr>
              <a:t>1) Candidate Generation depends on result of previous steps</a:t>
            </a:r>
          </a:p>
          <a:p>
            <a:pPr marL="0" indent="0">
              <a:buNone/>
            </a:pPr>
            <a:r>
              <a:rPr lang="fi-FI" altLang="en-US" dirty="0">
                <a:solidFill>
                  <a:schemeClr val="tx1"/>
                </a:solidFill>
                <a:latin typeface="Arial" panose="020B0604020202020204" pitchFamily="34" charset="0"/>
                <a:cs typeface="Arial" panose="020B0604020202020204" pitchFamily="34" charset="0"/>
              </a:rPr>
              <a:t>2) </a:t>
            </a:r>
            <a:r>
              <a:rPr lang="fi-FI" altLang="en-US" u="sng" dirty="0">
                <a:solidFill>
                  <a:schemeClr val="tx1"/>
                </a:solidFill>
                <a:latin typeface="Arial" panose="020B0604020202020204" pitchFamily="34" charset="0"/>
                <a:cs typeface="Arial" panose="020B0604020202020204" pitchFamily="34" charset="0"/>
              </a:rPr>
              <a:t>Needs several iterations on the database to calculate support***</a:t>
            </a:r>
          </a:p>
          <a:p>
            <a:endParaRPr lang="en-US" dirty="0">
              <a:solidFill>
                <a:schemeClr val="tx1"/>
              </a:solidFill>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A17F193A-0D4E-483D-B95E-773A12F6CF63}"/>
              </a:ext>
            </a:extLst>
          </p:cNvPr>
          <p:cNvSpPr>
            <a:spLocks noGrp="1"/>
          </p:cNvSpPr>
          <p:nvPr>
            <p:ph type="title"/>
          </p:nvPr>
        </p:nvSpPr>
        <p:spPr/>
        <p:txBody>
          <a:bodyPr/>
          <a:lstStyle/>
          <a:p>
            <a:r>
              <a:rPr lang="fi-FI" altLang="en-US" sz="3600" dirty="0">
                <a:solidFill>
                  <a:schemeClr val="tx1"/>
                </a:solidFill>
                <a:latin typeface="Arial" panose="020B0604020202020204" pitchFamily="34" charset="0"/>
                <a:cs typeface="Arial" panose="020B0604020202020204" pitchFamily="34" charset="0"/>
              </a:rPr>
              <a:t>Limitations of Approach</a:t>
            </a:r>
            <a:endParaRPr lang="en-US" sz="3200" dirty="0">
              <a:solidFill>
                <a:schemeClr val="tx1"/>
              </a:solidFill>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F8B46B18-C71A-47BB-9563-E4BD34A28935}"/>
              </a:ext>
            </a:extLst>
          </p:cNvPr>
          <p:cNvSpPr>
            <a:spLocks noGrp="1"/>
          </p:cNvSpPr>
          <p:nvPr>
            <p:ph type="body" sz="quarter" idx="10"/>
          </p:nvPr>
        </p:nvSpPr>
        <p:spPr/>
        <p:txBody>
          <a:bodyPr/>
          <a:lstStyle/>
          <a:p>
            <a:r>
              <a:rPr lang="en-US" sz="2400" b="1" dirty="0">
                <a:solidFill>
                  <a:schemeClr val="tx1"/>
                </a:solidFill>
                <a:latin typeface="Arial" panose="020B0604020202020204" pitchFamily="34" charset="0"/>
                <a:cs typeface="Arial" panose="020B0604020202020204" pitchFamily="34" charset="0"/>
              </a:rPr>
              <a:t>Bottlenecks and improvements</a:t>
            </a:r>
          </a:p>
        </p:txBody>
      </p:sp>
    </p:spTree>
    <p:extLst>
      <p:ext uri="{BB962C8B-B14F-4D97-AF65-F5344CB8AC3E}">
        <p14:creationId xmlns:p14="http://schemas.microsoft.com/office/powerpoint/2010/main" val="350223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7C142D-0113-4644-9765-F29535CC5BBB}"/>
              </a:ext>
            </a:extLst>
          </p:cNvPr>
          <p:cNvSpPr>
            <a:spLocks noGrp="1"/>
          </p:cNvSpPr>
          <p:nvPr>
            <p:ph idx="1"/>
          </p:nvPr>
        </p:nvSpPr>
        <p:spPr/>
        <p:txBody>
          <a:bodyPr/>
          <a:lstStyle/>
          <a:p>
            <a:r>
              <a:rPr lang="en-US" dirty="0">
                <a:solidFill>
                  <a:schemeClr val="tx1"/>
                </a:solidFill>
              </a:rPr>
              <a:t>CPU converts the transaction details into </a:t>
            </a:r>
            <a:r>
              <a:rPr lang="en-US" dirty="0" err="1">
                <a:solidFill>
                  <a:schemeClr val="tx1"/>
                </a:solidFill>
              </a:rPr>
              <a:t>BitMap</a:t>
            </a:r>
            <a:r>
              <a:rPr lang="en-US" dirty="0">
                <a:solidFill>
                  <a:schemeClr val="tx1"/>
                </a:solidFill>
              </a:rPr>
              <a:t> representation to reduce memory</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r>
              <a:rPr lang="en-US" dirty="0">
                <a:solidFill>
                  <a:schemeClr val="tx1"/>
                </a:solidFill>
              </a:rPr>
              <a:t>Candidate generation can be still done by CPU</a:t>
            </a:r>
          </a:p>
          <a:p>
            <a:r>
              <a:rPr lang="en-US" dirty="0">
                <a:solidFill>
                  <a:schemeClr val="tx1"/>
                </a:solidFill>
              </a:rPr>
              <a:t>Counting the number of occurrence of candidate in the given database using GPU (uses 1000s of threads)</a:t>
            </a:r>
          </a:p>
          <a:p>
            <a:r>
              <a:rPr lang="en-US" dirty="0">
                <a:solidFill>
                  <a:schemeClr val="tx1"/>
                </a:solidFill>
              </a:rPr>
              <a:t>Pruning of the itemset is done by CPU</a:t>
            </a:r>
          </a:p>
          <a:p>
            <a:endParaRPr lang="en-US" dirty="0">
              <a:solidFill>
                <a:schemeClr val="tx1"/>
              </a:solidFill>
            </a:endParaRPr>
          </a:p>
          <a:p>
            <a:endParaRPr lang="en-US" dirty="0">
              <a:solidFill>
                <a:schemeClr val="tx1"/>
              </a:solidFill>
            </a:endParaRPr>
          </a:p>
        </p:txBody>
      </p:sp>
      <p:sp>
        <p:nvSpPr>
          <p:cNvPr id="3" name="Title 2">
            <a:extLst>
              <a:ext uri="{FF2B5EF4-FFF2-40B4-BE49-F238E27FC236}">
                <a16:creationId xmlns:a16="http://schemas.microsoft.com/office/drawing/2014/main" id="{251EAF30-E16E-41B8-A7AA-DDE102B646A6}"/>
              </a:ext>
            </a:extLst>
          </p:cNvPr>
          <p:cNvSpPr>
            <a:spLocks noGrp="1"/>
          </p:cNvSpPr>
          <p:nvPr>
            <p:ph type="title"/>
          </p:nvPr>
        </p:nvSpPr>
        <p:spPr/>
        <p:txBody>
          <a:bodyPr/>
          <a:lstStyle/>
          <a:p>
            <a:r>
              <a:rPr lang="en-US" dirty="0"/>
              <a:t>Proposed Strategy</a:t>
            </a:r>
          </a:p>
        </p:txBody>
      </p:sp>
      <p:sp>
        <p:nvSpPr>
          <p:cNvPr id="4" name="Text Placeholder 3">
            <a:extLst>
              <a:ext uri="{FF2B5EF4-FFF2-40B4-BE49-F238E27FC236}">
                <a16:creationId xmlns:a16="http://schemas.microsoft.com/office/drawing/2014/main" id="{9641F0A8-F8BA-4B2E-A7D3-1A2E52CBA07E}"/>
              </a:ext>
            </a:extLst>
          </p:cNvPr>
          <p:cNvSpPr>
            <a:spLocks noGrp="1"/>
          </p:cNvSpPr>
          <p:nvPr>
            <p:ph type="body" sz="quarter" idx="10"/>
          </p:nvPr>
        </p:nvSpPr>
        <p:spPr/>
        <p:txBody>
          <a:bodyPr/>
          <a:lstStyle/>
          <a:p>
            <a:r>
              <a:rPr lang="en-US" dirty="0"/>
              <a:t>Determining CPU and GPU Functions </a:t>
            </a:r>
            <a:r>
              <a:rPr lang="en-US" sz="1800" dirty="0"/>
              <a:t>[3]</a:t>
            </a:r>
            <a:r>
              <a:rPr lang="en-US" dirty="0"/>
              <a:t>	</a:t>
            </a:r>
          </a:p>
        </p:txBody>
      </p:sp>
      <p:pic>
        <p:nvPicPr>
          <p:cNvPr id="5" name="Picture 4">
            <a:extLst>
              <a:ext uri="{FF2B5EF4-FFF2-40B4-BE49-F238E27FC236}">
                <a16:creationId xmlns:a16="http://schemas.microsoft.com/office/drawing/2014/main" id="{4FBAC1F5-BE81-4484-AFC5-DA0831B66489}"/>
              </a:ext>
            </a:extLst>
          </p:cNvPr>
          <p:cNvPicPr>
            <a:picLocks noChangeAspect="1"/>
          </p:cNvPicPr>
          <p:nvPr/>
        </p:nvPicPr>
        <p:blipFill>
          <a:blip r:embed="rId3"/>
          <a:stretch>
            <a:fillRect/>
          </a:stretch>
        </p:blipFill>
        <p:spPr>
          <a:xfrm>
            <a:off x="838200" y="2590800"/>
            <a:ext cx="4713011" cy="1524000"/>
          </a:xfrm>
          <a:prstGeom prst="rect">
            <a:avLst/>
          </a:prstGeom>
        </p:spPr>
      </p:pic>
    </p:spTree>
    <p:extLst>
      <p:ext uri="{BB962C8B-B14F-4D97-AF65-F5344CB8AC3E}">
        <p14:creationId xmlns:p14="http://schemas.microsoft.com/office/powerpoint/2010/main" val="412900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1EECA2-ADF1-4A65-994F-70BD96E24E25}"/>
              </a:ext>
            </a:extLst>
          </p:cNvPr>
          <p:cNvSpPr>
            <a:spLocks noGrp="1"/>
          </p:cNvSpPr>
          <p:nvPr>
            <p:ph idx="1"/>
          </p:nvPr>
        </p:nvSpPr>
        <p:spPr>
          <a:xfrm>
            <a:off x="304800" y="1600200"/>
            <a:ext cx="8763000" cy="4876799"/>
          </a:xfrm>
        </p:spPr>
        <p:txBody>
          <a:bodyPr/>
          <a:lstStyle/>
          <a:p>
            <a:pPr marL="228600" indent="-228600">
              <a:spcAft>
                <a:spcPts val="600"/>
              </a:spcAft>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i="1" dirty="0" err="1">
                <a:solidFill>
                  <a:schemeClr val="tx1"/>
                </a:solidFill>
                <a:latin typeface="Arial" panose="020B0604020202020204" pitchFamily="34" charset="0"/>
                <a:ea typeface="DejaVu LGC Sans" charset="0"/>
                <a:cs typeface="Arial" panose="020B0604020202020204" pitchFamily="34" charset="0"/>
              </a:rPr>
              <a:t>C</a:t>
            </a:r>
            <a:r>
              <a:rPr lang="en-GB" sz="2000" b="1" i="1" baseline="-25000" dirty="0" err="1">
                <a:solidFill>
                  <a:schemeClr val="tx1"/>
                </a:solidFill>
                <a:latin typeface="Arial" panose="020B0604020202020204" pitchFamily="34" charset="0"/>
                <a:ea typeface="DejaVu LGC Sans" charset="0"/>
                <a:cs typeface="Arial" panose="020B0604020202020204" pitchFamily="34" charset="0"/>
              </a:rPr>
              <a:t>k</a:t>
            </a:r>
            <a:r>
              <a:rPr lang="en-GB" sz="2000" dirty="0">
                <a:solidFill>
                  <a:schemeClr val="tx1"/>
                </a:solidFill>
                <a:latin typeface="Arial" panose="020B0604020202020204" pitchFamily="34" charset="0"/>
                <a:ea typeface="DejaVu LGC Sans" charset="0"/>
                <a:cs typeface="Arial" panose="020B0604020202020204" pitchFamily="34" charset="0"/>
              </a:rPr>
              <a:t>: Candidate itemsets of size k, </a:t>
            </a:r>
            <a:r>
              <a:rPr lang="en-GB" sz="2000" b="1" i="1" dirty="0">
                <a:solidFill>
                  <a:schemeClr val="tx1"/>
                </a:solidFill>
                <a:latin typeface="Arial" panose="020B0604020202020204" pitchFamily="34" charset="0"/>
                <a:ea typeface="DejaVu LGC Sans" charset="0"/>
                <a:cs typeface="Arial" panose="020B0604020202020204" pitchFamily="34" charset="0"/>
              </a:rPr>
              <a:t>L</a:t>
            </a:r>
            <a:r>
              <a:rPr lang="en-GB" sz="2000" b="1" i="1" baseline="-25000" dirty="0">
                <a:solidFill>
                  <a:schemeClr val="tx1"/>
                </a:solidFill>
                <a:latin typeface="Arial" panose="020B0604020202020204" pitchFamily="34" charset="0"/>
                <a:ea typeface="DejaVu LGC Sans" charset="0"/>
                <a:cs typeface="Arial" panose="020B0604020202020204" pitchFamily="34" charset="0"/>
              </a:rPr>
              <a:t>k</a:t>
            </a:r>
            <a:r>
              <a:rPr lang="en-GB" sz="2000" b="1" dirty="0">
                <a:solidFill>
                  <a:schemeClr val="tx1"/>
                </a:solidFill>
                <a:latin typeface="Arial" panose="020B0604020202020204" pitchFamily="34" charset="0"/>
                <a:ea typeface="DejaVu LGC Sans" charset="0"/>
                <a:cs typeface="Arial" panose="020B0604020202020204" pitchFamily="34" charset="0"/>
              </a:rPr>
              <a:t> </a:t>
            </a:r>
            <a:r>
              <a:rPr lang="en-GB" sz="2000" dirty="0">
                <a:solidFill>
                  <a:schemeClr val="tx1"/>
                </a:solidFill>
                <a:latin typeface="Arial" panose="020B0604020202020204" pitchFamily="34" charset="0"/>
                <a:ea typeface="DejaVu LGC Sans" charset="0"/>
                <a:cs typeface="Arial" panose="020B0604020202020204" pitchFamily="34" charset="0"/>
              </a:rPr>
              <a:t>: frequent itemsets of size k</a:t>
            </a:r>
            <a:endParaRPr lang="en-GB" sz="1400" dirty="0">
              <a:solidFill>
                <a:schemeClr val="tx1"/>
              </a:solidFill>
              <a:latin typeface="Arial" panose="020B0604020202020204" pitchFamily="34" charset="0"/>
              <a:ea typeface="DejaVu LGC Sans" charset="0"/>
              <a:cs typeface="Arial" panose="020B0604020202020204" pitchFamily="34" charset="0"/>
            </a:endParaRPr>
          </a:p>
          <a:p>
            <a:pPr marL="228600" indent="-228600">
              <a:spcAft>
                <a:spcPts val="600"/>
              </a:spcAft>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i="1" dirty="0">
                <a:solidFill>
                  <a:schemeClr val="tx1"/>
                </a:solidFill>
                <a:latin typeface="Arial" panose="020B0604020202020204" pitchFamily="34" charset="0"/>
                <a:ea typeface="DejaVu LGC Sans" charset="0"/>
                <a:cs typeface="Arial" panose="020B0604020202020204" pitchFamily="34" charset="0"/>
              </a:rPr>
              <a:t>L</a:t>
            </a:r>
            <a:r>
              <a:rPr lang="en-GB" sz="2000" b="1" i="1" baseline="-25000" dirty="0">
                <a:solidFill>
                  <a:schemeClr val="tx1"/>
                </a:solidFill>
                <a:latin typeface="Arial" panose="020B0604020202020204" pitchFamily="34" charset="0"/>
                <a:ea typeface="DejaVu LGC Sans" charset="0"/>
                <a:cs typeface="Arial" panose="020B0604020202020204" pitchFamily="34" charset="0"/>
              </a:rPr>
              <a:t>1</a:t>
            </a:r>
            <a:r>
              <a:rPr lang="en-GB" sz="2000" b="1" dirty="0">
                <a:solidFill>
                  <a:schemeClr val="tx1"/>
                </a:solidFill>
                <a:latin typeface="Arial" panose="020B0604020202020204" pitchFamily="34" charset="0"/>
                <a:ea typeface="DejaVu LGC Sans" charset="0"/>
                <a:cs typeface="Arial" panose="020B0604020202020204" pitchFamily="34" charset="0"/>
              </a:rPr>
              <a:t> </a:t>
            </a:r>
            <a:r>
              <a:rPr lang="en-GB" sz="2000" dirty="0">
                <a:solidFill>
                  <a:schemeClr val="tx1"/>
                </a:solidFill>
                <a:latin typeface="Arial" panose="020B0604020202020204" pitchFamily="34" charset="0"/>
                <a:ea typeface="DejaVu LGC Sans" charset="0"/>
                <a:cs typeface="Arial" panose="020B0604020202020204" pitchFamily="34" charset="0"/>
              </a:rPr>
              <a:t>= {frequent 1-itemsets};</a:t>
            </a:r>
          </a:p>
          <a:p>
            <a:pPr marL="228600" indent="-228600">
              <a:spcAft>
                <a:spcPts val="600"/>
              </a:spcAft>
              <a:buClr>
                <a:srgbClr val="F83F24"/>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dirty="0">
                <a:solidFill>
                  <a:schemeClr val="tx1"/>
                </a:solidFill>
                <a:latin typeface="Arial" panose="020B0604020202020204" pitchFamily="34" charset="0"/>
                <a:ea typeface="DejaVu LGC Sans" charset="0"/>
                <a:cs typeface="Arial" panose="020B0604020202020204" pitchFamily="34" charset="0"/>
              </a:rPr>
              <a:t>for </a:t>
            </a:r>
            <a:r>
              <a:rPr lang="en-GB" sz="2000" dirty="0">
                <a:solidFill>
                  <a:schemeClr val="tx1"/>
                </a:solidFill>
                <a:latin typeface="Arial" panose="020B0604020202020204" pitchFamily="34" charset="0"/>
                <a:ea typeface="DejaVu LGC Sans" charset="0"/>
                <a:cs typeface="Arial" panose="020B0604020202020204" pitchFamily="34" charset="0"/>
              </a:rPr>
              <a:t>(</a:t>
            </a:r>
            <a:r>
              <a:rPr lang="en-GB" sz="2000" i="1" dirty="0">
                <a:solidFill>
                  <a:schemeClr val="tx1"/>
                </a:solidFill>
                <a:latin typeface="Arial" panose="020B0604020202020204" pitchFamily="34" charset="0"/>
                <a:ea typeface="DejaVu LGC Sans" charset="0"/>
                <a:cs typeface="Arial" panose="020B0604020202020204" pitchFamily="34" charset="0"/>
              </a:rPr>
              <a:t>k</a:t>
            </a:r>
            <a:r>
              <a:rPr lang="en-GB" sz="2000" dirty="0">
                <a:solidFill>
                  <a:schemeClr val="tx1"/>
                </a:solidFill>
                <a:latin typeface="Arial" panose="020B0604020202020204" pitchFamily="34" charset="0"/>
                <a:ea typeface="DejaVu LGC Sans" charset="0"/>
                <a:cs typeface="Arial" panose="020B0604020202020204" pitchFamily="34" charset="0"/>
              </a:rPr>
              <a:t> = 2; </a:t>
            </a:r>
            <a:r>
              <a:rPr lang="en-GB" sz="2000" i="1" dirty="0">
                <a:solidFill>
                  <a:schemeClr val="tx1"/>
                </a:solidFill>
                <a:latin typeface="Arial" panose="020B0604020202020204" pitchFamily="34" charset="0"/>
                <a:ea typeface="DejaVu LGC Sans" charset="0"/>
                <a:cs typeface="Arial" panose="020B0604020202020204" pitchFamily="34" charset="0"/>
              </a:rPr>
              <a:t>L</a:t>
            </a:r>
            <a:r>
              <a:rPr lang="en-GB" sz="2000" i="1" baseline="-25000" dirty="0">
                <a:solidFill>
                  <a:schemeClr val="tx1"/>
                </a:solidFill>
                <a:latin typeface="Arial" panose="020B0604020202020204" pitchFamily="34" charset="0"/>
                <a:ea typeface="DejaVu LGC Sans" charset="0"/>
                <a:cs typeface="Arial" panose="020B0604020202020204" pitchFamily="34" charset="0"/>
              </a:rPr>
              <a:t>k</a:t>
            </a:r>
            <a:r>
              <a:rPr lang="en-GB" sz="2000" dirty="0">
                <a:solidFill>
                  <a:schemeClr val="tx1"/>
                </a:solidFill>
                <a:latin typeface="Arial" panose="020B0604020202020204" pitchFamily="34" charset="0"/>
                <a:ea typeface="DejaVu LGC Sans" charset="0"/>
                <a:cs typeface="Arial" panose="020B0604020202020204" pitchFamily="34" charset="0"/>
              </a:rPr>
              <a:t> !=</a:t>
            </a:r>
            <a:r>
              <a:rPr lang="en-GB" sz="2000" dirty="0">
                <a:solidFill>
                  <a:schemeClr val="tx1"/>
                </a:solidFill>
                <a:latin typeface="Engravers MT" panose="02090707080505020304" pitchFamily="18" charset="0"/>
                <a:ea typeface="DejaVu LGC Sans" charset="0"/>
                <a:cs typeface="Arial" panose="020B0604020202020204" pitchFamily="34" charset="0"/>
              </a:rPr>
              <a:t> </a:t>
            </a:r>
            <a:r>
              <a:rPr lang="en-GB" sz="2000" dirty="0">
                <a:solidFill>
                  <a:schemeClr val="tx1"/>
                </a:solidFill>
                <a:latin typeface="Engravers MT" panose="02090707080505020304" pitchFamily="18" charset="0"/>
                <a:ea typeface="DejaVu LGC Sans" charset="0"/>
                <a:cs typeface="Arial" panose="020B0604020202020204" pitchFamily="34" charset="0"/>
                <a:sym typeface="Symbol" panose="05050102010706020507" pitchFamily="18" charset="2"/>
              </a:rPr>
              <a:t></a:t>
            </a:r>
            <a:r>
              <a:rPr lang="en-GB" sz="2000" dirty="0">
                <a:solidFill>
                  <a:schemeClr val="tx1"/>
                </a:solidFill>
                <a:latin typeface="Arial" panose="020B0604020202020204" pitchFamily="34" charset="0"/>
                <a:ea typeface="DejaVu LGC Sans" charset="0"/>
                <a:cs typeface="Arial" panose="020B0604020202020204" pitchFamily="34" charset="0"/>
              </a:rPr>
              <a:t>; </a:t>
            </a:r>
            <a:r>
              <a:rPr lang="en-GB" sz="2000" i="1" dirty="0">
                <a:solidFill>
                  <a:schemeClr val="tx1"/>
                </a:solidFill>
                <a:latin typeface="Arial" panose="020B0604020202020204" pitchFamily="34" charset="0"/>
                <a:ea typeface="DejaVu LGC Sans" charset="0"/>
                <a:cs typeface="Arial" panose="020B0604020202020204" pitchFamily="34" charset="0"/>
              </a:rPr>
              <a:t>k</a:t>
            </a:r>
            <a:r>
              <a:rPr lang="en-GB" sz="2000" dirty="0">
                <a:solidFill>
                  <a:schemeClr val="tx1"/>
                </a:solidFill>
                <a:latin typeface="Arial" panose="020B0604020202020204" pitchFamily="34" charset="0"/>
                <a:ea typeface="DejaVu LGC Sans" charset="0"/>
                <a:cs typeface="Arial" panose="020B0604020202020204" pitchFamily="34" charset="0"/>
              </a:rPr>
              <a:t>++) </a:t>
            </a:r>
            <a:endParaRPr lang="en-GB" sz="2000" b="1" dirty="0">
              <a:solidFill>
                <a:schemeClr val="tx1"/>
              </a:solidFill>
              <a:latin typeface="Arial" panose="020B0604020202020204" pitchFamily="34" charset="0"/>
              <a:ea typeface="DejaVu LGC Sans" charset="0"/>
              <a:cs typeface="Arial" panose="020B0604020202020204" pitchFamily="34" charset="0"/>
            </a:endParaRPr>
          </a:p>
          <a:p>
            <a:pPr marL="228600" indent="-228600">
              <a:spcAft>
                <a:spcPts val="600"/>
              </a:spcAft>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chemeClr val="tx1"/>
                </a:solidFill>
                <a:latin typeface="Arial" panose="020B0604020202020204" pitchFamily="34" charset="0"/>
                <a:ea typeface="DejaVu LGC Sans" charset="0"/>
                <a:cs typeface="Arial" panose="020B0604020202020204" pitchFamily="34" charset="0"/>
              </a:rPr>
              <a:t>   </a:t>
            </a:r>
            <a:r>
              <a:rPr lang="en-GB" sz="2000" b="1" i="1" dirty="0">
                <a:solidFill>
                  <a:schemeClr val="tx1"/>
                </a:solidFill>
                <a:latin typeface="Arial" panose="020B0604020202020204" pitchFamily="34" charset="0"/>
                <a:ea typeface="DejaVu LGC Sans" charset="0"/>
                <a:cs typeface="Arial" panose="020B0604020202020204" pitchFamily="34" charset="0"/>
              </a:rPr>
              <a:t>C</a:t>
            </a:r>
            <a:r>
              <a:rPr lang="en-GB" sz="2000" b="1" i="1" baseline="-25000" dirty="0">
                <a:solidFill>
                  <a:schemeClr val="tx1"/>
                </a:solidFill>
                <a:latin typeface="Arial" panose="020B0604020202020204" pitchFamily="34" charset="0"/>
                <a:ea typeface="DejaVu LGC Sans" charset="0"/>
                <a:cs typeface="Arial" panose="020B0604020202020204" pitchFamily="34" charset="0"/>
              </a:rPr>
              <a:t>k+1</a:t>
            </a:r>
            <a:r>
              <a:rPr lang="en-GB" sz="2000" dirty="0">
                <a:solidFill>
                  <a:schemeClr val="tx1"/>
                </a:solidFill>
                <a:latin typeface="Arial" panose="020B0604020202020204" pitchFamily="34" charset="0"/>
                <a:ea typeface="DejaVu LGC Sans" charset="0"/>
                <a:cs typeface="Arial" panose="020B0604020202020204" pitchFamily="34" charset="0"/>
              </a:rPr>
              <a:t> = </a:t>
            </a:r>
            <a:r>
              <a:rPr lang="en-GB" sz="2000" dirty="0" err="1">
                <a:solidFill>
                  <a:schemeClr val="tx1"/>
                </a:solidFill>
                <a:latin typeface="Arial" panose="020B0604020202020204" pitchFamily="34" charset="0"/>
                <a:ea typeface="DejaVu LGC Sans" charset="0"/>
                <a:cs typeface="Arial" panose="020B0604020202020204" pitchFamily="34" charset="0"/>
              </a:rPr>
              <a:t>GenerateCandidates</a:t>
            </a:r>
            <a:r>
              <a:rPr lang="en-GB" sz="2000" dirty="0">
                <a:solidFill>
                  <a:schemeClr val="tx1"/>
                </a:solidFill>
                <a:latin typeface="Arial" panose="020B0604020202020204" pitchFamily="34" charset="0"/>
                <a:ea typeface="DejaVu LGC Sans" charset="0"/>
                <a:cs typeface="Arial" panose="020B0604020202020204" pitchFamily="34" charset="0"/>
              </a:rPr>
              <a:t>(</a:t>
            </a:r>
            <a:r>
              <a:rPr lang="en-GB" sz="2000" b="1" i="1" dirty="0">
                <a:solidFill>
                  <a:schemeClr val="tx1"/>
                </a:solidFill>
                <a:latin typeface="Arial" panose="020B0604020202020204" pitchFamily="34" charset="0"/>
                <a:ea typeface="DejaVu LGC Sans" charset="0"/>
                <a:cs typeface="Arial" panose="020B0604020202020204" pitchFamily="34" charset="0"/>
              </a:rPr>
              <a:t>L</a:t>
            </a:r>
            <a:r>
              <a:rPr lang="en-GB" sz="2000" b="1" i="1" baseline="-25000" dirty="0">
                <a:solidFill>
                  <a:schemeClr val="tx1"/>
                </a:solidFill>
                <a:latin typeface="Arial" panose="020B0604020202020204" pitchFamily="34" charset="0"/>
                <a:ea typeface="DejaVu LGC Sans" charset="0"/>
                <a:cs typeface="Arial" panose="020B0604020202020204" pitchFamily="34" charset="0"/>
              </a:rPr>
              <a:t>k</a:t>
            </a:r>
            <a:r>
              <a:rPr lang="en-GB" sz="2000" dirty="0">
                <a:solidFill>
                  <a:schemeClr val="tx1"/>
                </a:solidFill>
                <a:latin typeface="Arial" panose="020B0604020202020204" pitchFamily="34" charset="0"/>
                <a:ea typeface="DejaVu LGC Sans" charset="0"/>
                <a:cs typeface="Arial" panose="020B0604020202020204" pitchFamily="34" charset="0"/>
              </a:rPr>
              <a:t>)‏	</a:t>
            </a:r>
            <a:r>
              <a:rPr lang="en-GB" sz="2000" b="1" dirty="0">
                <a:solidFill>
                  <a:schemeClr val="tx1"/>
                </a:solidFill>
                <a:latin typeface="Arial" panose="020B0604020202020204" pitchFamily="34" charset="0"/>
                <a:ea typeface="DejaVu LGC Sans" charset="0"/>
                <a:cs typeface="Arial" panose="020B0604020202020204" pitchFamily="34" charset="0"/>
              </a:rPr>
              <a:t>CPU*</a:t>
            </a:r>
          </a:p>
          <a:p>
            <a:pPr marL="228600" indent="-228600">
              <a:spcAft>
                <a:spcPts val="600"/>
              </a:spcAft>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dirty="0">
                <a:solidFill>
                  <a:schemeClr val="tx1"/>
                </a:solidFill>
                <a:latin typeface="Arial" panose="020B0604020202020204" pitchFamily="34" charset="0"/>
                <a:ea typeface="DejaVu LGC Sans" charset="0"/>
                <a:cs typeface="Arial" panose="020B0604020202020204" pitchFamily="34" charset="0"/>
              </a:rPr>
              <a:t>	for </a:t>
            </a:r>
            <a:r>
              <a:rPr lang="en-GB" sz="2000" dirty="0">
                <a:solidFill>
                  <a:schemeClr val="tx1"/>
                </a:solidFill>
                <a:latin typeface="Arial" panose="020B0604020202020204" pitchFamily="34" charset="0"/>
                <a:ea typeface="DejaVu LGC Sans" charset="0"/>
                <a:cs typeface="Arial" panose="020B0604020202020204" pitchFamily="34" charset="0"/>
              </a:rPr>
              <a:t>each candidate in </a:t>
            </a:r>
            <a:r>
              <a:rPr lang="en-GB" sz="2000" dirty="0" err="1">
                <a:solidFill>
                  <a:schemeClr val="tx1"/>
                </a:solidFill>
                <a:latin typeface="Arial" panose="020B0604020202020204" pitchFamily="34" charset="0"/>
                <a:ea typeface="DejaVu LGC Sans" charset="0"/>
                <a:cs typeface="Arial" panose="020B0604020202020204" pitchFamily="34" charset="0"/>
              </a:rPr>
              <a:t>Ck</a:t>
            </a:r>
            <a:r>
              <a:rPr lang="en-GB" sz="2000" dirty="0">
                <a:solidFill>
                  <a:schemeClr val="tx1"/>
                </a:solidFill>
                <a:latin typeface="Arial" panose="020B0604020202020204" pitchFamily="34" charset="0"/>
                <a:ea typeface="DejaVu LGC Sans" charset="0"/>
                <a:cs typeface="Arial" panose="020B0604020202020204" pitchFamily="34" charset="0"/>
              </a:rPr>
              <a:t>, do	 	</a:t>
            </a:r>
            <a:r>
              <a:rPr lang="en-GB" sz="2000" b="1" dirty="0">
                <a:solidFill>
                  <a:schemeClr val="tx1"/>
                </a:solidFill>
                <a:latin typeface="Arial" panose="020B0604020202020204" pitchFamily="34" charset="0"/>
                <a:ea typeface="DejaVu LGC Sans" charset="0"/>
                <a:cs typeface="Arial" panose="020B0604020202020204" pitchFamily="34" charset="0"/>
              </a:rPr>
              <a:t>GPU*</a:t>
            </a:r>
            <a:endParaRPr lang="en-GB" sz="2000" dirty="0">
              <a:solidFill>
                <a:schemeClr val="tx1"/>
              </a:solidFill>
              <a:latin typeface="Arial" panose="020B0604020202020204" pitchFamily="34" charset="0"/>
              <a:ea typeface="DejaVu LGC Sans" charset="0"/>
              <a:cs typeface="Arial" panose="020B0604020202020204" pitchFamily="34" charset="0"/>
            </a:endParaRPr>
          </a:p>
          <a:p>
            <a:pPr marL="228600" indent="-228600">
              <a:spcAft>
                <a:spcPts val="600"/>
              </a:spcAft>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solidFill>
                  <a:schemeClr val="tx1"/>
                </a:solidFill>
                <a:latin typeface="Arial" panose="020B0604020202020204" pitchFamily="34" charset="0"/>
                <a:ea typeface="DejaVu LGC Sans" charset="0"/>
                <a:cs typeface="Arial" panose="020B0604020202020204" pitchFamily="34" charset="0"/>
              </a:rPr>
              <a:t>		</a:t>
            </a:r>
            <a:r>
              <a:rPr lang="en-GB" sz="2400" dirty="0">
                <a:solidFill>
                  <a:schemeClr val="tx1"/>
                </a:solidFill>
                <a:latin typeface="Arial" panose="020B0604020202020204" pitchFamily="34" charset="0"/>
                <a:ea typeface="DejaVu LGC Sans" charset="0"/>
                <a:cs typeface="Arial" panose="020B0604020202020204" pitchFamily="34" charset="0"/>
              </a:rPr>
              <a:t>count the number of transactions in database containing a candidate (support for candidate)</a:t>
            </a:r>
            <a:endParaRPr lang="en-GB" sz="2400" b="1" i="1" dirty="0">
              <a:solidFill>
                <a:schemeClr val="tx1"/>
              </a:solidFill>
              <a:latin typeface="Arial" panose="020B0604020202020204" pitchFamily="34" charset="0"/>
              <a:ea typeface="DejaVu LGC Sans" charset="0"/>
              <a:cs typeface="Arial" panose="020B0604020202020204" pitchFamily="34" charset="0"/>
            </a:endParaRPr>
          </a:p>
          <a:p>
            <a:pPr marL="228600" indent="-228600">
              <a:spcAft>
                <a:spcPts val="600"/>
              </a:spcAft>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i="1" dirty="0">
                <a:solidFill>
                  <a:schemeClr val="tx1"/>
                </a:solidFill>
                <a:latin typeface="Arial" panose="020B0604020202020204" pitchFamily="34" charset="0"/>
                <a:ea typeface="DejaVu LGC Sans" charset="0"/>
                <a:cs typeface="Arial" panose="020B0604020202020204" pitchFamily="34" charset="0"/>
              </a:rPr>
              <a:t>	</a:t>
            </a:r>
            <a:r>
              <a:rPr lang="en-GB" sz="2000" b="1" dirty="0" err="1">
                <a:solidFill>
                  <a:schemeClr val="tx1"/>
                </a:solidFill>
                <a:latin typeface="Arial" panose="020B0604020202020204" pitchFamily="34" charset="0"/>
                <a:ea typeface="DejaVu LGC Sans" charset="0"/>
                <a:cs typeface="Arial" panose="020B0604020202020204" pitchFamily="34" charset="0"/>
              </a:rPr>
              <a:t>endfor</a:t>
            </a:r>
            <a:endParaRPr lang="en-GB" sz="2000" b="1" dirty="0">
              <a:solidFill>
                <a:schemeClr val="tx1"/>
              </a:solidFill>
              <a:latin typeface="Arial" panose="020B0604020202020204" pitchFamily="34" charset="0"/>
              <a:ea typeface="DejaVu LGC Sans" charset="0"/>
              <a:cs typeface="Arial" panose="020B0604020202020204" pitchFamily="34" charset="0"/>
            </a:endParaRPr>
          </a:p>
          <a:p>
            <a:pPr marL="228600" indent="-228600">
              <a:spcAft>
                <a:spcPts val="600"/>
              </a:spcAft>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i="1" dirty="0">
                <a:solidFill>
                  <a:schemeClr val="tx1"/>
                </a:solidFill>
                <a:latin typeface="Arial" panose="020B0604020202020204" pitchFamily="34" charset="0"/>
                <a:ea typeface="DejaVu LGC Sans" charset="0"/>
                <a:cs typeface="Arial" panose="020B0604020202020204" pitchFamily="34" charset="0"/>
              </a:rPr>
              <a:t>	</a:t>
            </a:r>
            <a:r>
              <a:rPr lang="en-GB" sz="2000" b="1" i="1" dirty="0">
                <a:solidFill>
                  <a:schemeClr val="tx1"/>
                </a:solidFill>
                <a:latin typeface="Arial" panose="020B0604020202020204" pitchFamily="34" charset="0"/>
                <a:ea typeface="DejaVu LGC Sans" charset="0"/>
                <a:cs typeface="Arial" panose="020B0604020202020204" pitchFamily="34" charset="0"/>
              </a:rPr>
              <a:t>L</a:t>
            </a:r>
            <a:r>
              <a:rPr lang="en-GB" sz="2000" b="1" i="1" baseline="-25000" dirty="0">
                <a:solidFill>
                  <a:schemeClr val="tx1"/>
                </a:solidFill>
                <a:latin typeface="Arial" panose="020B0604020202020204" pitchFamily="34" charset="0"/>
                <a:ea typeface="DejaVu LGC Sans" charset="0"/>
                <a:cs typeface="Arial" panose="020B0604020202020204" pitchFamily="34" charset="0"/>
              </a:rPr>
              <a:t>k+1</a:t>
            </a:r>
            <a:r>
              <a:rPr lang="en-GB" sz="2000" b="1" dirty="0">
                <a:solidFill>
                  <a:schemeClr val="tx1"/>
                </a:solidFill>
                <a:latin typeface="Arial" panose="020B0604020202020204" pitchFamily="34" charset="0"/>
                <a:ea typeface="DejaVu LGC Sans" charset="0"/>
                <a:cs typeface="Arial" panose="020B0604020202020204" pitchFamily="34" charset="0"/>
              </a:rPr>
              <a:t> </a:t>
            </a:r>
            <a:r>
              <a:rPr lang="en-GB" sz="2000" dirty="0">
                <a:solidFill>
                  <a:schemeClr val="tx1"/>
                </a:solidFill>
                <a:latin typeface="Arial" panose="020B0604020202020204" pitchFamily="34" charset="0"/>
                <a:ea typeface="DejaVu LGC Sans" charset="0"/>
                <a:cs typeface="Arial" panose="020B0604020202020204" pitchFamily="34" charset="0"/>
              </a:rPr>
              <a:t> = candidates in </a:t>
            </a:r>
            <a:r>
              <a:rPr lang="en-GB" sz="2000" b="1" i="1" dirty="0">
                <a:solidFill>
                  <a:schemeClr val="tx1"/>
                </a:solidFill>
                <a:latin typeface="Arial" panose="020B0604020202020204" pitchFamily="34" charset="0"/>
                <a:ea typeface="DejaVu LGC Sans" charset="0"/>
                <a:cs typeface="Arial" panose="020B0604020202020204" pitchFamily="34" charset="0"/>
              </a:rPr>
              <a:t>C</a:t>
            </a:r>
            <a:r>
              <a:rPr lang="en-GB" sz="2000" b="1" i="1" baseline="-25000" dirty="0">
                <a:solidFill>
                  <a:schemeClr val="tx1"/>
                </a:solidFill>
                <a:latin typeface="Arial" panose="020B0604020202020204" pitchFamily="34" charset="0"/>
                <a:ea typeface="DejaVu LGC Sans" charset="0"/>
                <a:cs typeface="Arial" panose="020B0604020202020204" pitchFamily="34" charset="0"/>
              </a:rPr>
              <a:t>k+1</a:t>
            </a:r>
            <a:r>
              <a:rPr lang="en-GB" sz="2000" dirty="0">
                <a:solidFill>
                  <a:schemeClr val="tx1"/>
                </a:solidFill>
                <a:latin typeface="Arial" panose="020B0604020202020204" pitchFamily="34" charset="0"/>
                <a:ea typeface="DejaVu LGC Sans" charset="0"/>
                <a:cs typeface="Arial" panose="020B0604020202020204" pitchFamily="34" charset="0"/>
              </a:rPr>
              <a:t> with support ≥</a:t>
            </a:r>
            <a:r>
              <a:rPr lang="en-GB" sz="2000" b="1" i="1" dirty="0" err="1">
                <a:solidFill>
                  <a:schemeClr val="tx1"/>
                </a:solidFill>
                <a:latin typeface="Arial" panose="020B0604020202020204" pitchFamily="34" charset="0"/>
                <a:ea typeface="DejaVu LGC Sans" charset="0"/>
                <a:cs typeface="Arial" panose="020B0604020202020204" pitchFamily="34" charset="0"/>
              </a:rPr>
              <a:t>min_sup</a:t>
            </a:r>
            <a:r>
              <a:rPr lang="en-GB" sz="2000" b="1" i="1" dirty="0">
                <a:solidFill>
                  <a:schemeClr val="tx1"/>
                </a:solidFill>
                <a:latin typeface="Arial" panose="020B0604020202020204" pitchFamily="34" charset="0"/>
                <a:ea typeface="DejaVu LGC Sans" charset="0"/>
                <a:cs typeface="Arial" panose="020B0604020202020204" pitchFamily="34" charset="0"/>
              </a:rPr>
              <a:t>  	</a:t>
            </a:r>
            <a:r>
              <a:rPr lang="en-GB" sz="1800" i="1" dirty="0">
                <a:solidFill>
                  <a:schemeClr val="tx1"/>
                </a:solidFill>
                <a:latin typeface="Arial" panose="020B0604020202020204" pitchFamily="34" charset="0"/>
                <a:ea typeface="DejaVu LGC Sans" charset="0"/>
                <a:cs typeface="Arial" panose="020B0604020202020204" pitchFamily="34" charset="0"/>
              </a:rPr>
              <a:t>/pruning </a:t>
            </a:r>
            <a:r>
              <a:rPr lang="en-GB" sz="1800" b="1" dirty="0">
                <a:solidFill>
                  <a:schemeClr val="tx1"/>
                </a:solidFill>
                <a:latin typeface="Arial" panose="020B0604020202020204" pitchFamily="34" charset="0"/>
                <a:ea typeface="DejaVu LGC Sans" charset="0"/>
                <a:cs typeface="Arial" panose="020B0604020202020204" pitchFamily="34" charset="0"/>
              </a:rPr>
              <a:t>CPU*</a:t>
            </a:r>
            <a:endParaRPr lang="en-GB" sz="2000" b="1" dirty="0">
              <a:solidFill>
                <a:schemeClr val="tx1"/>
              </a:solidFill>
              <a:latin typeface="Arial" panose="020B0604020202020204" pitchFamily="34" charset="0"/>
              <a:ea typeface="DejaVu LGC Sans" charset="0"/>
              <a:cs typeface="Arial" panose="020B0604020202020204" pitchFamily="34" charset="0"/>
            </a:endParaRPr>
          </a:p>
          <a:p>
            <a:pPr marL="228600" indent="-228600">
              <a:spcAft>
                <a:spcPts val="600"/>
              </a:spcAft>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dirty="0" err="1">
                <a:solidFill>
                  <a:schemeClr val="tx1"/>
                </a:solidFill>
                <a:latin typeface="Arial" panose="020B0604020202020204" pitchFamily="34" charset="0"/>
                <a:ea typeface="DejaVu LGC Sans" charset="0"/>
                <a:cs typeface="Arial" panose="020B0604020202020204" pitchFamily="34" charset="0"/>
              </a:rPr>
              <a:t>endfor</a:t>
            </a:r>
            <a:endParaRPr lang="en-GB" sz="2000" b="1" dirty="0">
              <a:solidFill>
                <a:schemeClr val="tx1"/>
              </a:solidFill>
              <a:latin typeface="Arial" panose="020B0604020202020204" pitchFamily="34" charset="0"/>
              <a:ea typeface="DejaVu LGC Sans" charset="0"/>
              <a:cs typeface="Arial" panose="020B0604020202020204" pitchFamily="34" charset="0"/>
            </a:endParaRPr>
          </a:p>
          <a:p>
            <a:pPr marL="228600" indent="-228600">
              <a:spcAft>
                <a:spcPts val="600"/>
              </a:spcAft>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dirty="0">
                <a:solidFill>
                  <a:schemeClr val="tx1"/>
                </a:solidFill>
                <a:latin typeface="Arial" panose="020B0604020202020204" pitchFamily="34" charset="0"/>
                <a:ea typeface="DejaVu LGC Sans" charset="0"/>
                <a:cs typeface="Arial" panose="020B0604020202020204" pitchFamily="34" charset="0"/>
              </a:rPr>
              <a:t>return</a:t>
            </a:r>
            <a:r>
              <a:rPr lang="en-GB" sz="2000" dirty="0">
                <a:solidFill>
                  <a:schemeClr val="tx1"/>
                </a:solidFill>
                <a:latin typeface="Arial" panose="020B0604020202020204" pitchFamily="34" charset="0"/>
                <a:ea typeface="DejaVu LGC Sans" charset="0"/>
                <a:cs typeface="Arial" panose="020B0604020202020204" pitchFamily="34" charset="0"/>
              </a:rPr>
              <a:t> </a:t>
            </a:r>
            <a:r>
              <a:rPr lang="en-GB" sz="2000" dirty="0">
                <a:solidFill>
                  <a:schemeClr val="tx1"/>
                </a:solidFill>
                <a:latin typeface="Arial" panose="020B0604020202020204" pitchFamily="34" charset="0"/>
                <a:ea typeface="DejaVu LGC Sans" charset="0"/>
                <a:cs typeface="Arial" panose="020B0604020202020204" pitchFamily="34" charset="0"/>
                <a:sym typeface="Symbol" panose="05050102010706020507" pitchFamily="18" charset="2"/>
              </a:rPr>
              <a:t></a:t>
            </a:r>
            <a:r>
              <a:rPr lang="en-GB" sz="2000" b="1" i="1" baseline="-25000" dirty="0">
                <a:solidFill>
                  <a:schemeClr val="tx1"/>
                </a:solidFill>
                <a:latin typeface="Arial" panose="020B0604020202020204" pitchFamily="34" charset="0"/>
                <a:ea typeface="DejaVu LGC Sans" charset="0"/>
                <a:cs typeface="Arial" panose="020B0604020202020204" pitchFamily="34" charset="0"/>
              </a:rPr>
              <a:t>k</a:t>
            </a:r>
            <a:r>
              <a:rPr lang="en-GB" sz="2000" b="1" dirty="0">
                <a:solidFill>
                  <a:schemeClr val="tx1"/>
                </a:solidFill>
                <a:latin typeface="Arial" panose="020B0604020202020204" pitchFamily="34" charset="0"/>
                <a:ea typeface="DejaVu LGC Sans" charset="0"/>
                <a:cs typeface="Arial" panose="020B0604020202020204" pitchFamily="34" charset="0"/>
              </a:rPr>
              <a:t> </a:t>
            </a:r>
            <a:r>
              <a:rPr lang="en-GB" sz="2000" b="1" i="1" dirty="0">
                <a:solidFill>
                  <a:schemeClr val="tx1"/>
                </a:solidFill>
                <a:latin typeface="Arial" panose="020B0604020202020204" pitchFamily="34" charset="0"/>
                <a:ea typeface="DejaVu LGC Sans" charset="0"/>
                <a:cs typeface="Arial" panose="020B0604020202020204" pitchFamily="34" charset="0"/>
              </a:rPr>
              <a:t>L</a:t>
            </a:r>
            <a:r>
              <a:rPr lang="en-GB" sz="2000" b="1" i="1" baseline="-25000" dirty="0">
                <a:solidFill>
                  <a:schemeClr val="tx1"/>
                </a:solidFill>
                <a:latin typeface="Arial" panose="020B0604020202020204" pitchFamily="34" charset="0"/>
                <a:ea typeface="DejaVu LGC Sans" charset="0"/>
                <a:cs typeface="Arial" panose="020B0604020202020204" pitchFamily="34" charset="0"/>
              </a:rPr>
              <a:t>k</a:t>
            </a:r>
            <a:r>
              <a:rPr lang="en-GB" sz="2000" b="1" dirty="0">
                <a:solidFill>
                  <a:schemeClr val="tx1"/>
                </a:solidFill>
                <a:latin typeface="Arial" panose="020B0604020202020204" pitchFamily="34" charset="0"/>
                <a:ea typeface="DejaVu LGC Sans" charset="0"/>
                <a:cs typeface="Arial" panose="020B0604020202020204" pitchFamily="34" charset="0"/>
              </a:rPr>
              <a:t>;</a:t>
            </a:r>
          </a:p>
        </p:txBody>
      </p:sp>
      <p:sp>
        <p:nvSpPr>
          <p:cNvPr id="3" name="Title 2">
            <a:extLst>
              <a:ext uri="{FF2B5EF4-FFF2-40B4-BE49-F238E27FC236}">
                <a16:creationId xmlns:a16="http://schemas.microsoft.com/office/drawing/2014/main" id="{8E56E1CC-EDDC-4B04-A76A-11C09983CB24}"/>
              </a:ext>
            </a:extLst>
          </p:cNvPr>
          <p:cNvSpPr>
            <a:spLocks noGrp="1"/>
          </p:cNvSpPr>
          <p:nvPr>
            <p:ph type="title"/>
          </p:nvPr>
        </p:nvSpPr>
        <p:spPr/>
        <p:txBody>
          <a:bodyPr/>
          <a:lstStyle/>
          <a:p>
            <a:r>
              <a:rPr lang="fi-FI" altLang="en-US" sz="3600" dirty="0">
                <a:solidFill>
                  <a:schemeClr val="tx1"/>
                </a:solidFill>
                <a:latin typeface="Arial" panose="020B0604020202020204" pitchFamily="34" charset="0"/>
                <a:cs typeface="Arial" panose="020B0604020202020204" pitchFamily="34" charset="0"/>
              </a:rPr>
              <a:t>Apriori algorithm in pseudocode </a:t>
            </a:r>
            <a:r>
              <a:rPr lang="fi-FI" altLang="en-US" sz="2000" dirty="0">
                <a:solidFill>
                  <a:schemeClr val="tx1"/>
                </a:solidFill>
                <a:latin typeface="Arial" panose="020B0604020202020204" pitchFamily="34" charset="0"/>
                <a:cs typeface="Arial" panose="020B0604020202020204" pitchFamily="34" charset="0"/>
              </a:rPr>
              <a:t>[1]</a:t>
            </a:r>
            <a:endParaRPr lang="en-US" sz="3200" dirty="0">
              <a:solidFill>
                <a:schemeClr val="tx1"/>
              </a:solidFill>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11AA0649-94DB-4E9A-BEC0-CC24C3F6067F}"/>
              </a:ext>
            </a:extLst>
          </p:cNvPr>
          <p:cNvSpPr>
            <a:spLocks noGrp="1"/>
          </p:cNvSpPr>
          <p:nvPr>
            <p:ph type="body" sz="quarter" idx="10"/>
          </p:nvPr>
        </p:nvSpPr>
        <p:spPr/>
        <p:txBody>
          <a:bodyPr/>
          <a:lstStyle/>
          <a:p>
            <a:r>
              <a:rPr lang="en-US" sz="2400" b="1" dirty="0">
                <a:solidFill>
                  <a:schemeClr val="tx1"/>
                </a:solidFill>
                <a:latin typeface="Arial" panose="020B0604020202020204" pitchFamily="34" charset="0"/>
                <a:cs typeface="Arial" panose="020B0604020202020204" pitchFamily="34" charset="0"/>
              </a:rPr>
              <a:t>Identify Repetitive Functions </a:t>
            </a:r>
          </a:p>
        </p:txBody>
      </p:sp>
      <p:sp>
        <p:nvSpPr>
          <p:cNvPr id="6" name="Rectangle: Rounded Corners 5">
            <a:extLst>
              <a:ext uri="{FF2B5EF4-FFF2-40B4-BE49-F238E27FC236}">
                <a16:creationId xmlns:a16="http://schemas.microsoft.com/office/drawing/2014/main" id="{A24C4812-9FF9-4E6B-9634-B114CBDFD5C9}"/>
              </a:ext>
            </a:extLst>
          </p:cNvPr>
          <p:cNvSpPr/>
          <p:nvPr/>
        </p:nvSpPr>
        <p:spPr>
          <a:xfrm>
            <a:off x="533400" y="3416461"/>
            <a:ext cx="4191000" cy="3810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B3BF9868-496B-43DF-9D54-F1230E6A5CE9}"/>
              </a:ext>
            </a:extLst>
          </p:cNvPr>
          <p:cNvSpPr/>
          <p:nvPr/>
        </p:nvSpPr>
        <p:spPr>
          <a:xfrm>
            <a:off x="533400" y="2959261"/>
            <a:ext cx="4191000" cy="381000"/>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CFD42505-B1ED-469E-8CF1-020753DE4A62}"/>
              </a:ext>
            </a:extLst>
          </p:cNvPr>
          <p:cNvSpPr/>
          <p:nvPr/>
        </p:nvSpPr>
        <p:spPr>
          <a:xfrm>
            <a:off x="3962400" y="5181600"/>
            <a:ext cx="2590800" cy="381000"/>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0437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777A6A-3EB9-4D39-B976-A3CE9BE4985E}"/>
              </a:ext>
            </a:extLst>
          </p:cNvPr>
          <p:cNvSpPr>
            <a:spLocks noGrp="1"/>
          </p:cNvSpPr>
          <p:nvPr>
            <p:ph idx="1"/>
          </p:nvPr>
        </p:nvSpPr>
        <p:spPr>
          <a:xfrm>
            <a:off x="457200" y="1600201"/>
            <a:ext cx="8458200" cy="4114799"/>
          </a:xfrm>
        </p:spPr>
        <p:txBody>
          <a:bodyPr/>
          <a:lstStyle/>
          <a:p>
            <a:r>
              <a:rPr lang="en-US" dirty="0">
                <a:solidFill>
                  <a:schemeClr val="tx1"/>
                </a:solidFill>
              </a:rPr>
              <a:t>Efficient but computation intensive algorithm</a:t>
            </a:r>
          </a:p>
          <a:p>
            <a:r>
              <a:rPr lang="en-US" dirty="0">
                <a:solidFill>
                  <a:schemeClr val="tx1"/>
                </a:solidFill>
              </a:rPr>
              <a:t>Works well with small databases</a:t>
            </a:r>
          </a:p>
          <a:p>
            <a:r>
              <a:rPr lang="en-US" dirty="0">
                <a:solidFill>
                  <a:schemeClr val="tx1"/>
                </a:solidFill>
              </a:rPr>
              <a:t>Ongoing Research work –</a:t>
            </a:r>
          </a:p>
          <a:p>
            <a:pPr lvl="1"/>
            <a:r>
              <a:rPr lang="en-US" dirty="0">
                <a:solidFill>
                  <a:schemeClr val="tx1"/>
                </a:solidFill>
              </a:rPr>
              <a:t>Distributed computing using Hadoop and MapReduce</a:t>
            </a:r>
          </a:p>
          <a:p>
            <a:pPr lvl="1"/>
            <a:r>
              <a:rPr lang="en-US" dirty="0">
                <a:solidFill>
                  <a:schemeClr val="tx1"/>
                </a:solidFill>
              </a:rPr>
              <a:t>Different optimization techniques on the dataset</a:t>
            </a:r>
          </a:p>
          <a:p>
            <a:pPr lvl="1"/>
            <a:r>
              <a:rPr lang="en-US" dirty="0">
                <a:solidFill>
                  <a:schemeClr val="tx1"/>
                </a:solidFill>
              </a:rPr>
              <a:t>Utilizing multiple GPU</a:t>
            </a:r>
          </a:p>
          <a:p>
            <a:pPr lvl="1"/>
            <a:r>
              <a:rPr lang="en-US" dirty="0">
                <a:solidFill>
                  <a:schemeClr val="tx1"/>
                </a:solidFill>
              </a:rPr>
              <a:t>Dataset transformation to bitmap to reduce memory</a:t>
            </a:r>
          </a:p>
          <a:p>
            <a:pPr lvl="1"/>
            <a:r>
              <a:rPr lang="en-US" dirty="0">
                <a:solidFill>
                  <a:schemeClr val="tx1"/>
                </a:solidFill>
              </a:rPr>
              <a:t>Memory coalescing techniques for better speedup</a:t>
            </a:r>
          </a:p>
          <a:p>
            <a:endParaRPr lang="en-US" dirty="0">
              <a:solidFill>
                <a:schemeClr val="tx1"/>
              </a:solidFill>
            </a:endParaRPr>
          </a:p>
        </p:txBody>
      </p:sp>
      <p:sp>
        <p:nvSpPr>
          <p:cNvPr id="3" name="Title 2">
            <a:extLst>
              <a:ext uri="{FF2B5EF4-FFF2-40B4-BE49-F238E27FC236}">
                <a16:creationId xmlns:a16="http://schemas.microsoft.com/office/drawing/2014/main" id="{45D355A2-22F9-440C-BE51-C96A83BCB696}"/>
              </a:ext>
            </a:extLst>
          </p:cNvPr>
          <p:cNvSpPr>
            <a:spLocks noGrp="1"/>
          </p:cNvSpPr>
          <p:nvPr>
            <p:ph type="title"/>
          </p:nvPr>
        </p:nvSpPr>
        <p:spPr/>
        <p:txBody>
          <a:bodyPr/>
          <a:lstStyle/>
          <a:p>
            <a:r>
              <a:rPr lang="en-US" sz="3600" dirty="0">
                <a:solidFill>
                  <a:srgbClr val="0070C0"/>
                </a:solidFill>
                <a:latin typeface="Arial" panose="020B0604020202020204" pitchFamily="34" charset="0"/>
                <a:cs typeface="Arial" panose="020B0604020202020204" pitchFamily="34" charset="0"/>
              </a:rPr>
              <a:t>Related Work and Motivation</a:t>
            </a:r>
          </a:p>
        </p:txBody>
      </p:sp>
      <p:sp>
        <p:nvSpPr>
          <p:cNvPr id="4" name="Text Placeholder 3">
            <a:extLst>
              <a:ext uri="{FF2B5EF4-FFF2-40B4-BE49-F238E27FC236}">
                <a16:creationId xmlns:a16="http://schemas.microsoft.com/office/drawing/2014/main" id="{4EF499AD-CECC-414C-96F4-96BFBD20636B}"/>
              </a:ext>
            </a:extLst>
          </p:cNvPr>
          <p:cNvSpPr>
            <a:spLocks noGrp="1"/>
          </p:cNvSpPr>
          <p:nvPr>
            <p:ph type="body" sz="quarter" idx="10"/>
          </p:nvPr>
        </p:nvSpPr>
        <p:spPr/>
        <p:txBody>
          <a:bodyPr/>
          <a:lstStyle/>
          <a:p>
            <a:r>
              <a:rPr lang="en-US" sz="2800" b="1" dirty="0">
                <a:solidFill>
                  <a:schemeClr val="tx1"/>
                </a:solidFill>
                <a:latin typeface="Arial" panose="020B0604020202020204" pitchFamily="34" charset="0"/>
                <a:cs typeface="Arial" panose="020B0604020202020204" pitchFamily="34" charset="0"/>
              </a:rPr>
              <a:t>Background</a:t>
            </a:r>
          </a:p>
        </p:txBody>
      </p:sp>
    </p:spTree>
    <p:extLst>
      <p:ext uri="{BB962C8B-B14F-4D97-AF65-F5344CB8AC3E}">
        <p14:creationId xmlns:p14="http://schemas.microsoft.com/office/powerpoint/2010/main" val="3994316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19DCE0-A6BF-4CB8-8E0D-5489D734AE5E}"/>
              </a:ext>
            </a:extLst>
          </p:cNvPr>
          <p:cNvSpPr>
            <a:spLocks noGrp="1"/>
          </p:cNvSpPr>
          <p:nvPr>
            <p:ph idx="1"/>
          </p:nvPr>
        </p:nvSpPr>
        <p:spPr/>
        <p:txBody>
          <a:bodyPr/>
          <a:lstStyle/>
          <a:p>
            <a:r>
              <a:rPr lang="en-US" dirty="0">
                <a:solidFill>
                  <a:schemeClr val="tx1"/>
                </a:solidFill>
                <a:latin typeface="Arial" panose="020B0604020202020204" pitchFamily="34" charset="0"/>
                <a:cs typeface="Arial" panose="020B0604020202020204" pitchFamily="34" charset="0"/>
              </a:rPr>
              <a:t>Design and Implementation of Algorithm using transactional dataset</a:t>
            </a:r>
          </a:p>
          <a:p>
            <a:r>
              <a:rPr lang="en-US" dirty="0">
                <a:solidFill>
                  <a:schemeClr val="tx1"/>
                </a:solidFill>
                <a:latin typeface="Arial" panose="020B0604020202020204" pitchFamily="34" charset="0"/>
                <a:cs typeface="Arial" panose="020B0604020202020204" pitchFamily="34" charset="0"/>
              </a:rPr>
              <a:t>Perform time analysis of implementation for different datasets</a:t>
            </a:r>
          </a:p>
        </p:txBody>
      </p:sp>
      <p:sp>
        <p:nvSpPr>
          <p:cNvPr id="3" name="Title 2">
            <a:extLst>
              <a:ext uri="{FF2B5EF4-FFF2-40B4-BE49-F238E27FC236}">
                <a16:creationId xmlns:a16="http://schemas.microsoft.com/office/drawing/2014/main" id="{EF85B55E-7E63-4D66-A9BD-73470AA236AC}"/>
              </a:ext>
            </a:extLst>
          </p:cNvPr>
          <p:cNvSpPr>
            <a:spLocks noGrp="1"/>
          </p:cNvSpPr>
          <p:nvPr>
            <p:ph type="title"/>
          </p:nvPr>
        </p:nvSpPr>
        <p:spPr/>
        <p:txBody>
          <a:bodyPr/>
          <a:lstStyle/>
          <a:p>
            <a:r>
              <a:rPr lang="en-US" sz="3600" dirty="0">
                <a:solidFill>
                  <a:srgbClr val="0070C0"/>
                </a:solidFill>
                <a:latin typeface="Arial" panose="020B0604020202020204" pitchFamily="34" charset="0"/>
                <a:cs typeface="Arial" panose="020B0604020202020204" pitchFamily="34" charset="0"/>
              </a:rPr>
              <a:t>Contribution</a:t>
            </a:r>
          </a:p>
        </p:txBody>
      </p:sp>
    </p:spTree>
    <p:extLst>
      <p:ext uri="{BB962C8B-B14F-4D97-AF65-F5344CB8AC3E}">
        <p14:creationId xmlns:p14="http://schemas.microsoft.com/office/powerpoint/2010/main" val="678093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15319"/>
            <a:ext cx="8839200" cy="4876799"/>
          </a:xfrm>
        </p:spPr>
        <p:txBody>
          <a:bodyPr/>
          <a:lstStyle/>
          <a:p>
            <a:r>
              <a:rPr lang="fi-FI" altLang="en-US" sz="2800" dirty="0">
                <a:solidFill>
                  <a:schemeClr val="tx1"/>
                </a:solidFill>
                <a:latin typeface="Arial" panose="020B0604020202020204" pitchFamily="34" charset="0"/>
                <a:cs typeface="Arial" panose="020B0604020202020204" pitchFamily="34" charset="0"/>
              </a:rPr>
              <a:t>Items that occur often together are associated with each other. </a:t>
            </a:r>
          </a:p>
          <a:p>
            <a:r>
              <a:rPr lang="fi-FI" altLang="en-US" sz="2800" dirty="0">
                <a:solidFill>
                  <a:schemeClr val="tx1"/>
                </a:solidFill>
                <a:latin typeface="Arial" panose="020B0604020202020204" pitchFamily="34" charset="0"/>
                <a:cs typeface="Arial" panose="020B0604020202020204" pitchFamily="34" charset="0"/>
              </a:rPr>
              <a:t>These together occuring items are called </a:t>
            </a:r>
            <a:r>
              <a:rPr lang="fi-FI" altLang="en-US" sz="2800" b="1" dirty="0">
                <a:solidFill>
                  <a:schemeClr val="tx1"/>
                </a:solidFill>
                <a:latin typeface="Arial" panose="020B0604020202020204" pitchFamily="34" charset="0"/>
                <a:cs typeface="Arial" panose="020B0604020202020204" pitchFamily="34" charset="0"/>
              </a:rPr>
              <a:t>frequent itemset. </a:t>
            </a:r>
          </a:p>
          <a:p>
            <a:pPr marL="0" indent="0">
              <a:buNone/>
            </a:pPr>
            <a:endParaRPr lang="fi-FI" altLang="en-US" sz="2800" b="1" dirty="0">
              <a:solidFill>
                <a:schemeClr val="tx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xfrm>
            <a:off x="457200" y="163803"/>
            <a:ext cx="8229600" cy="639762"/>
          </a:xfrm>
        </p:spPr>
        <p:txBody>
          <a:bodyPr/>
          <a:lstStyle/>
          <a:p>
            <a:r>
              <a:rPr lang="fi-FI" altLang="en-US" sz="3600" dirty="0">
                <a:solidFill>
                  <a:srgbClr val="0070C0"/>
                </a:solidFill>
                <a:latin typeface="Arial" panose="020B0604020202020204" pitchFamily="34" charset="0"/>
                <a:cs typeface="Arial" panose="020B0604020202020204" pitchFamily="34" charset="0"/>
              </a:rPr>
              <a:t>Association Rules</a:t>
            </a:r>
            <a:endParaRPr lang="en-US" sz="3600" dirty="0">
              <a:solidFill>
                <a:srgbClr val="0070C0"/>
              </a:solidFill>
              <a:latin typeface="Arial" panose="020B0604020202020204" pitchFamily="34" charset="0"/>
              <a:cs typeface="Arial" panose="020B0604020202020204" pitchFamily="34" charset="0"/>
            </a:endParaRPr>
          </a:p>
        </p:txBody>
      </p:sp>
      <p:sp>
        <p:nvSpPr>
          <p:cNvPr id="4" name="Text Placeholder 3"/>
          <p:cNvSpPr>
            <a:spLocks noGrp="1"/>
          </p:cNvSpPr>
          <p:nvPr>
            <p:ph type="body" sz="quarter" idx="10"/>
          </p:nvPr>
        </p:nvSpPr>
        <p:spPr>
          <a:xfrm>
            <a:off x="443495" y="913117"/>
            <a:ext cx="8229600" cy="533400"/>
          </a:xfrm>
        </p:spPr>
        <p:txBody>
          <a:bodyPr/>
          <a:lstStyle/>
          <a:p>
            <a:r>
              <a:rPr lang="en-US" sz="3200" b="1" dirty="0">
                <a:solidFill>
                  <a:schemeClr val="tx1"/>
                </a:solidFill>
                <a:latin typeface="Arial" panose="020B0604020202020204" pitchFamily="34" charset="0"/>
                <a:cs typeface="Arial" panose="020B0604020202020204" pitchFamily="34" charset="0"/>
              </a:rPr>
              <a:t>Introduction</a:t>
            </a:r>
          </a:p>
        </p:txBody>
      </p:sp>
      <p:sp>
        <p:nvSpPr>
          <p:cNvPr id="10" name="Text Box 5">
            <a:extLst>
              <a:ext uri="{FF2B5EF4-FFF2-40B4-BE49-F238E27FC236}">
                <a16:creationId xmlns:a16="http://schemas.microsoft.com/office/drawing/2014/main" id="{0F3987AC-BE42-4038-BD13-49ECBCBD23D7}"/>
              </a:ext>
            </a:extLst>
          </p:cNvPr>
          <p:cNvSpPr txBox="1">
            <a:spLocks noChangeArrowheads="1"/>
          </p:cNvSpPr>
          <p:nvPr/>
        </p:nvSpPr>
        <p:spPr bwMode="auto">
          <a:xfrm>
            <a:off x="4796988" y="3820764"/>
            <a:ext cx="4087792" cy="402291"/>
          </a:xfrm>
          <a:prstGeom prst="rect">
            <a:avLst/>
          </a:prstGeom>
          <a:noFill/>
          <a:ln w="9525">
            <a:noFill/>
            <a:round/>
            <a:headEnd/>
            <a:tailEnd/>
          </a:ln>
          <a:effectLst/>
        </p:spPr>
        <p:txBody>
          <a:bodyPr wrap="square" lIns="90000" tIns="46800" rIns="90000" bIns="46800">
            <a:spAutoFit/>
          </a:bodyPr>
          <a:lstStyle/>
          <a:p>
            <a:pPr>
              <a:lnSpc>
                <a:spcPct val="10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latin typeface="Arial" charset="0"/>
                <a:ea typeface="DejaVu LGC Sans" charset="0"/>
                <a:cs typeface="DejaVu LGC Sans" charset="0"/>
              </a:rPr>
              <a:t>Examples of association rules</a:t>
            </a:r>
          </a:p>
        </p:txBody>
      </p:sp>
      <p:sp>
        <p:nvSpPr>
          <p:cNvPr id="11" name="Text Box 6">
            <a:extLst>
              <a:ext uri="{FF2B5EF4-FFF2-40B4-BE49-F238E27FC236}">
                <a16:creationId xmlns:a16="http://schemas.microsoft.com/office/drawing/2014/main" id="{CD724F41-CC3B-4BCB-B446-E60DACA1464F}"/>
              </a:ext>
            </a:extLst>
          </p:cNvPr>
          <p:cNvSpPr txBox="1">
            <a:spLocks noChangeArrowheads="1"/>
          </p:cNvSpPr>
          <p:nvPr/>
        </p:nvSpPr>
        <p:spPr bwMode="auto">
          <a:xfrm>
            <a:off x="4876800" y="4373036"/>
            <a:ext cx="4648200" cy="1202510"/>
          </a:xfrm>
          <a:prstGeom prst="rect">
            <a:avLst/>
          </a:prstGeom>
          <a:noFill/>
          <a:ln w="9525">
            <a:noFill/>
            <a:round/>
            <a:headEnd/>
            <a:tailEnd/>
          </a:ln>
          <a:effectLst/>
        </p:spPr>
        <p:txBody>
          <a:bodyPr wrap="square" lIns="90000" tIns="46800" rIns="90000" bIns="46800">
            <a:spAutoFit/>
          </a:bodyPr>
          <a:lstStyle/>
          <a:p>
            <a:pPr>
              <a:lnSpc>
                <a:spcPct val="10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a:solidFill>
                  <a:srgbClr val="000000"/>
                </a:solidFill>
                <a:latin typeface="Arial" panose="020B0604020202020204" pitchFamily="34" charset="0"/>
                <a:ea typeface="DejaVu LGC Sans" charset="0"/>
                <a:cs typeface="Arial" panose="020B0604020202020204" pitchFamily="34" charset="0"/>
              </a:rPr>
              <a:t>{Bread} </a:t>
            </a:r>
            <a:r>
              <a:rPr lang="en-GB" sz="2400" dirty="0">
                <a:solidFill>
                  <a:srgbClr val="000000"/>
                </a:solidFill>
                <a:latin typeface="Arial" panose="020B0604020202020204" pitchFamily="34" charset="0"/>
                <a:ea typeface="DejaVu LGC Sans" charset="0"/>
                <a:cs typeface="Arial" panose="020B0604020202020204" pitchFamily="34" charset="0"/>
                <a:sym typeface="Wingdings" panose="05000000000000000000" pitchFamily="2" charset="2"/>
              </a:rPr>
              <a:t></a:t>
            </a:r>
            <a:r>
              <a:rPr lang="en-GB" sz="2400" dirty="0">
                <a:solidFill>
                  <a:srgbClr val="000000"/>
                </a:solidFill>
                <a:latin typeface="Arial" panose="020B0604020202020204" pitchFamily="34" charset="0"/>
                <a:ea typeface="DejaVu LGC Sans" charset="0"/>
                <a:cs typeface="Arial" panose="020B0604020202020204" pitchFamily="34" charset="0"/>
              </a:rPr>
              <a:t>  {Milk},</a:t>
            </a:r>
            <a:br>
              <a:rPr lang="en-GB" sz="2400" dirty="0">
                <a:solidFill>
                  <a:srgbClr val="000000"/>
                </a:solidFill>
                <a:latin typeface="Arial" panose="020B0604020202020204" pitchFamily="34" charset="0"/>
                <a:ea typeface="DejaVu LGC Sans" charset="0"/>
                <a:cs typeface="Arial" panose="020B0604020202020204" pitchFamily="34" charset="0"/>
              </a:rPr>
            </a:br>
            <a:r>
              <a:rPr lang="en-GB" sz="2400" dirty="0">
                <a:solidFill>
                  <a:srgbClr val="000000"/>
                </a:solidFill>
                <a:latin typeface="Arial" panose="020B0604020202020204" pitchFamily="34" charset="0"/>
                <a:ea typeface="DejaVu LGC Sans" charset="0"/>
                <a:cs typeface="Arial" panose="020B0604020202020204" pitchFamily="34" charset="0"/>
              </a:rPr>
              <a:t>{Bread, Milk} </a:t>
            </a:r>
            <a:r>
              <a:rPr lang="en-GB" sz="2400" dirty="0">
                <a:solidFill>
                  <a:srgbClr val="000000"/>
                </a:solidFill>
                <a:latin typeface="Arial" panose="020B0604020202020204" pitchFamily="34" charset="0"/>
                <a:ea typeface="DejaVu LGC Sans" charset="0"/>
                <a:cs typeface="Arial" panose="020B0604020202020204" pitchFamily="34" charset="0"/>
                <a:sym typeface="Wingdings" panose="05000000000000000000" pitchFamily="2" charset="2"/>
              </a:rPr>
              <a:t></a:t>
            </a:r>
            <a:r>
              <a:rPr lang="en-GB" sz="2400" dirty="0">
                <a:solidFill>
                  <a:srgbClr val="000000"/>
                </a:solidFill>
                <a:latin typeface="Arial" panose="020B0604020202020204" pitchFamily="34" charset="0"/>
                <a:ea typeface="DejaVu LGC Sans" charset="0"/>
                <a:cs typeface="Arial" panose="020B0604020202020204" pitchFamily="34" charset="0"/>
              </a:rPr>
              <a:t> {Eggs},</a:t>
            </a:r>
            <a:br>
              <a:rPr lang="en-GB" sz="2400" dirty="0">
                <a:solidFill>
                  <a:srgbClr val="000000"/>
                </a:solidFill>
                <a:latin typeface="Arial" panose="020B0604020202020204" pitchFamily="34" charset="0"/>
                <a:ea typeface="DejaVu LGC Sans" charset="0"/>
                <a:cs typeface="Arial" panose="020B0604020202020204" pitchFamily="34" charset="0"/>
              </a:rPr>
            </a:br>
            <a:r>
              <a:rPr lang="en-GB" sz="2400" dirty="0">
                <a:solidFill>
                  <a:srgbClr val="000000"/>
                </a:solidFill>
                <a:latin typeface="Arial" panose="020B0604020202020204" pitchFamily="34" charset="0"/>
                <a:ea typeface="DejaVu LGC Sans" charset="0"/>
                <a:cs typeface="Arial" panose="020B0604020202020204" pitchFamily="34" charset="0"/>
              </a:rPr>
              <a:t>{Beer} </a:t>
            </a:r>
            <a:r>
              <a:rPr lang="en-GB" sz="2400" dirty="0">
                <a:solidFill>
                  <a:srgbClr val="000000"/>
                </a:solidFill>
                <a:latin typeface="Arial" panose="020B0604020202020204" pitchFamily="34" charset="0"/>
                <a:ea typeface="DejaVu LGC Sans" charset="0"/>
                <a:cs typeface="Arial" panose="020B0604020202020204" pitchFamily="34" charset="0"/>
                <a:sym typeface="Wingdings" panose="05000000000000000000" pitchFamily="2" charset="2"/>
              </a:rPr>
              <a:t></a:t>
            </a:r>
            <a:r>
              <a:rPr lang="en-GB" sz="2400" dirty="0">
                <a:solidFill>
                  <a:srgbClr val="000000"/>
                </a:solidFill>
                <a:latin typeface="Arial" panose="020B0604020202020204" pitchFamily="34" charset="0"/>
                <a:ea typeface="DejaVu LGC Sans" charset="0"/>
                <a:cs typeface="Arial" panose="020B0604020202020204" pitchFamily="34" charset="0"/>
              </a:rPr>
              <a:t> {Soda},</a:t>
            </a:r>
          </a:p>
        </p:txBody>
      </p:sp>
      <p:graphicFrame>
        <p:nvGraphicFramePr>
          <p:cNvPr id="8" name="Table 7">
            <a:extLst>
              <a:ext uri="{FF2B5EF4-FFF2-40B4-BE49-F238E27FC236}">
                <a16:creationId xmlns:a16="http://schemas.microsoft.com/office/drawing/2014/main" id="{D740BA6C-00F8-4BE9-B4AA-D160404465B2}"/>
              </a:ext>
            </a:extLst>
          </p:cNvPr>
          <p:cNvGraphicFramePr>
            <a:graphicFrameLocks noGrp="1"/>
          </p:cNvGraphicFramePr>
          <p:nvPr>
            <p:extLst>
              <p:ext uri="{D42A27DB-BD31-4B8C-83A1-F6EECF244321}">
                <p14:modId xmlns:p14="http://schemas.microsoft.com/office/powerpoint/2010/main" val="587965365"/>
              </p:ext>
            </p:extLst>
          </p:nvPr>
        </p:nvGraphicFramePr>
        <p:xfrm>
          <a:off x="419100" y="3581400"/>
          <a:ext cx="4381500" cy="2762407"/>
        </p:xfrm>
        <a:graphic>
          <a:graphicData uri="http://schemas.openxmlformats.org/drawingml/2006/table">
            <a:tbl>
              <a:tblPr firstRow="1" firstCol="1" bandRow="1" bandCol="1">
                <a:tableStyleId>{69012ECD-51FC-41F1-AA8D-1B2483CD663E}</a:tableStyleId>
              </a:tblPr>
              <a:tblGrid>
                <a:gridCol w="1104586">
                  <a:extLst>
                    <a:ext uri="{9D8B030D-6E8A-4147-A177-3AD203B41FA5}">
                      <a16:colId xmlns:a16="http://schemas.microsoft.com/office/drawing/2014/main" val="162998591"/>
                    </a:ext>
                  </a:extLst>
                </a:gridCol>
                <a:gridCol w="3276914">
                  <a:extLst>
                    <a:ext uri="{9D8B030D-6E8A-4147-A177-3AD203B41FA5}">
                      <a16:colId xmlns:a16="http://schemas.microsoft.com/office/drawing/2014/main" val="264608867"/>
                    </a:ext>
                  </a:extLst>
                </a:gridCol>
              </a:tblGrid>
              <a:tr h="464537">
                <a:tc>
                  <a:txBody>
                    <a:bodyPr/>
                    <a:lstStyle/>
                    <a:p>
                      <a:pPr marL="0" marR="0" algn="ctr">
                        <a:spcBef>
                          <a:spcPts val="0"/>
                        </a:spcBef>
                        <a:spcAft>
                          <a:spcPts val="0"/>
                        </a:spcAft>
                      </a:pPr>
                      <a:r>
                        <a:rPr lang="en-US" sz="2000" kern="0" dirty="0">
                          <a:effectLst/>
                          <a:latin typeface="Arial" panose="020B0604020202020204" pitchFamily="34" charset="0"/>
                          <a:cs typeface="Arial" panose="020B0604020202020204" pitchFamily="34" charset="0"/>
                        </a:rPr>
                        <a:t>Trans#</a:t>
                      </a:r>
                      <a:endParaRPr lang="en-US" sz="2000" b="1" i="1" kern="0" dirty="0">
                        <a:solidFill>
                          <a:srgbClr val="FFFFFF"/>
                        </a:solidFill>
                        <a:effectLst/>
                        <a:latin typeface="Arial" panose="020B060402020202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2000" kern="0" dirty="0">
                          <a:effectLst/>
                          <a:latin typeface="Arial" panose="020B0604020202020204" pitchFamily="34" charset="0"/>
                          <a:cs typeface="Arial" panose="020B0604020202020204" pitchFamily="34" charset="0"/>
                        </a:rPr>
                        <a:t>Items</a:t>
                      </a:r>
                      <a:endParaRPr lang="en-US" sz="2000" b="1" i="1" kern="0" dirty="0">
                        <a:solidFill>
                          <a:srgbClr val="FFFFFF"/>
                        </a:solidFill>
                        <a:effectLst/>
                        <a:latin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4025236336"/>
                  </a:ext>
                </a:extLst>
              </a:tr>
              <a:tr h="459574">
                <a:tc>
                  <a:txBody>
                    <a:bodyPr/>
                    <a:lstStyle/>
                    <a:p>
                      <a:pPr marL="0" marR="0" algn="ctr">
                        <a:spcBef>
                          <a:spcPts val="0"/>
                        </a:spcBef>
                        <a:spcAft>
                          <a:spcPts val="0"/>
                        </a:spcAft>
                      </a:pPr>
                      <a:r>
                        <a:rPr lang="en-US" sz="2000">
                          <a:effectLst/>
                          <a:latin typeface="Arial" panose="020B0604020202020204" pitchFamily="34" charset="0"/>
                          <a:cs typeface="Arial" panose="020B0604020202020204" pitchFamily="34" charset="0"/>
                        </a:rPr>
                        <a:t>1</a:t>
                      </a:r>
                      <a:endParaRPr lang="en-US"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2000">
                          <a:effectLst/>
                          <a:latin typeface="Arial" panose="020B0604020202020204" pitchFamily="34" charset="0"/>
                          <a:cs typeface="Arial" panose="020B0604020202020204" pitchFamily="34" charset="0"/>
                        </a:rPr>
                        <a:t>Bread, Milk</a:t>
                      </a:r>
                      <a:endParaRPr lang="en-US"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677990908"/>
                  </a:ext>
                </a:extLst>
              </a:tr>
              <a:tr h="459574">
                <a:tc>
                  <a:txBody>
                    <a:bodyPr/>
                    <a:lstStyle/>
                    <a:p>
                      <a:pPr marL="0" marR="0" algn="ctr">
                        <a:spcBef>
                          <a:spcPts val="0"/>
                        </a:spcBef>
                        <a:spcAft>
                          <a:spcPts val="0"/>
                        </a:spcAft>
                      </a:pPr>
                      <a:r>
                        <a:rPr lang="en-US" sz="2000">
                          <a:effectLst/>
                          <a:latin typeface="Arial" panose="020B0604020202020204" pitchFamily="34" charset="0"/>
                          <a:cs typeface="Arial" panose="020B0604020202020204" pitchFamily="34" charset="0"/>
                        </a:rPr>
                        <a:t>2</a:t>
                      </a:r>
                      <a:endParaRPr lang="en-US"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2000" dirty="0">
                          <a:effectLst/>
                          <a:highlight>
                            <a:srgbClr val="FFFF00"/>
                          </a:highlight>
                          <a:latin typeface="Arial" panose="020B0604020202020204" pitchFamily="34" charset="0"/>
                          <a:cs typeface="Arial" panose="020B0604020202020204" pitchFamily="34" charset="0"/>
                        </a:rPr>
                        <a:t>Bread, Milk, </a:t>
                      </a:r>
                      <a:r>
                        <a:rPr lang="en-US" sz="2000" dirty="0">
                          <a:effectLst/>
                          <a:latin typeface="Arial" panose="020B0604020202020204" pitchFamily="34" charset="0"/>
                          <a:cs typeface="Arial" panose="020B0604020202020204" pitchFamily="34" charset="0"/>
                        </a:rPr>
                        <a:t>Beer, </a:t>
                      </a:r>
                      <a:r>
                        <a:rPr lang="en-US" sz="2000" dirty="0">
                          <a:effectLst/>
                          <a:highlight>
                            <a:srgbClr val="00FF00"/>
                          </a:highlight>
                          <a:latin typeface="Arial" panose="020B0604020202020204" pitchFamily="34" charset="0"/>
                          <a:cs typeface="Arial" panose="020B0604020202020204" pitchFamily="34" charset="0"/>
                        </a:rPr>
                        <a:t>Eggs</a:t>
                      </a:r>
                      <a:endParaRPr lang="en-US" sz="2000" dirty="0">
                        <a:effectLst/>
                        <a:highlight>
                          <a:srgbClr val="00FF00"/>
                        </a:highligh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30394036"/>
                  </a:ext>
                </a:extLst>
              </a:tr>
              <a:tr h="459574">
                <a:tc>
                  <a:txBody>
                    <a:bodyPr/>
                    <a:lstStyle/>
                    <a:p>
                      <a:pPr marL="0" marR="0" algn="ctr">
                        <a:spcBef>
                          <a:spcPts val="0"/>
                        </a:spcBef>
                        <a:spcAft>
                          <a:spcPts val="0"/>
                        </a:spcAft>
                      </a:pPr>
                      <a:r>
                        <a:rPr lang="en-US" sz="2000" dirty="0">
                          <a:effectLst/>
                          <a:latin typeface="Arial" panose="020B0604020202020204" pitchFamily="34" charset="0"/>
                          <a:cs typeface="Arial" panose="020B0604020202020204" pitchFamily="34" charset="0"/>
                        </a:rPr>
                        <a:t>3</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2000" dirty="0">
                          <a:effectLst/>
                          <a:latin typeface="Arial" panose="020B0604020202020204" pitchFamily="34" charset="0"/>
                          <a:cs typeface="Arial" panose="020B0604020202020204" pitchFamily="34" charset="0"/>
                        </a:rPr>
                        <a:t>Milk, Banana, </a:t>
                      </a:r>
                      <a:r>
                        <a:rPr lang="en-US" sz="2000" dirty="0">
                          <a:effectLst/>
                          <a:highlight>
                            <a:srgbClr val="00FFFF"/>
                          </a:highlight>
                          <a:latin typeface="Arial" panose="020B0604020202020204" pitchFamily="34" charset="0"/>
                          <a:cs typeface="Arial" panose="020B0604020202020204" pitchFamily="34" charset="0"/>
                        </a:rPr>
                        <a:t>Beer, Soda </a:t>
                      </a:r>
                      <a:endParaRPr lang="en-US" sz="2000" dirty="0">
                        <a:effectLst/>
                        <a:highlight>
                          <a:srgbClr val="00FFFF"/>
                        </a:highligh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031379312"/>
                  </a:ext>
                </a:extLst>
              </a:tr>
              <a:tr h="459574">
                <a:tc>
                  <a:txBody>
                    <a:bodyPr/>
                    <a:lstStyle/>
                    <a:p>
                      <a:pPr marL="0" marR="0" algn="ctr">
                        <a:spcBef>
                          <a:spcPts val="0"/>
                        </a:spcBef>
                        <a:spcAft>
                          <a:spcPts val="0"/>
                        </a:spcAft>
                      </a:pPr>
                      <a:r>
                        <a:rPr lang="en-US" sz="2000">
                          <a:effectLst/>
                          <a:latin typeface="Arial" panose="020B0604020202020204" pitchFamily="34" charset="0"/>
                          <a:cs typeface="Arial" panose="020B0604020202020204" pitchFamily="34" charset="0"/>
                        </a:rPr>
                        <a:t>4</a:t>
                      </a:r>
                      <a:endParaRPr lang="en-US"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2000" dirty="0">
                          <a:effectLst/>
                          <a:highlight>
                            <a:srgbClr val="FFFF00"/>
                          </a:highlight>
                          <a:latin typeface="Arial" panose="020B0604020202020204" pitchFamily="34" charset="0"/>
                          <a:cs typeface="Arial" panose="020B0604020202020204" pitchFamily="34" charset="0"/>
                        </a:rPr>
                        <a:t>Bread, Milk, </a:t>
                      </a:r>
                      <a:r>
                        <a:rPr lang="en-US" sz="2000" dirty="0">
                          <a:effectLst/>
                          <a:highlight>
                            <a:srgbClr val="00FF00"/>
                          </a:highlight>
                          <a:latin typeface="Arial" panose="020B0604020202020204" pitchFamily="34" charset="0"/>
                          <a:cs typeface="Arial" panose="020B0604020202020204" pitchFamily="34" charset="0"/>
                        </a:rPr>
                        <a:t>Eggs</a:t>
                      </a:r>
                      <a:r>
                        <a:rPr lang="en-US" sz="2000" dirty="0">
                          <a:effectLst/>
                          <a:latin typeface="Arial" panose="020B0604020202020204" pitchFamily="34" charset="0"/>
                          <a:cs typeface="Arial" panose="020B0604020202020204" pitchFamily="34" charset="0"/>
                        </a:rPr>
                        <a:t>, Beer</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76900844"/>
                  </a:ext>
                </a:extLst>
              </a:tr>
              <a:tr h="459574">
                <a:tc>
                  <a:txBody>
                    <a:bodyPr/>
                    <a:lstStyle/>
                    <a:p>
                      <a:pPr marL="0" marR="0" algn="ctr">
                        <a:spcBef>
                          <a:spcPts val="0"/>
                        </a:spcBef>
                        <a:spcAft>
                          <a:spcPts val="0"/>
                        </a:spcAft>
                      </a:pPr>
                      <a:r>
                        <a:rPr lang="en-US" sz="2000" dirty="0">
                          <a:effectLst/>
                          <a:latin typeface="Arial" panose="020B0604020202020204" pitchFamily="34" charset="0"/>
                          <a:cs typeface="Arial" panose="020B0604020202020204" pitchFamily="34" charset="0"/>
                        </a:rPr>
                        <a:t>5</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2000" dirty="0">
                          <a:effectLst/>
                          <a:latin typeface="Arial" panose="020B0604020202020204" pitchFamily="34" charset="0"/>
                          <a:cs typeface="Arial" panose="020B0604020202020204" pitchFamily="34" charset="0"/>
                        </a:rPr>
                        <a:t>Bread, </a:t>
                      </a:r>
                      <a:r>
                        <a:rPr lang="en-US" sz="2000" dirty="0">
                          <a:effectLst/>
                          <a:highlight>
                            <a:srgbClr val="00FFFF"/>
                          </a:highlight>
                          <a:latin typeface="Arial" panose="020B0604020202020204" pitchFamily="34" charset="0"/>
                          <a:cs typeface="Arial" panose="020B0604020202020204" pitchFamily="34" charset="0"/>
                        </a:rPr>
                        <a:t>Beer</a:t>
                      </a:r>
                      <a:r>
                        <a:rPr lang="en-US" sz="2000" dirty="0">
                          <a:effectLst/>
                          <a:latin typeface="Arial" panose="020B0604020202020204" pitchFamily="34" charset="0"/>
                          <a:cs typeface="Arial" panose="020B0604020202020204" pitchFamily="34" charset="0"/>
                        </a:rPr>
                        <a:t>, Banana, </a:t>
                      </a:r>
                      <a:r>
                        <a:rPr lang="en-US" sz="2000" dirty="0">
                          <a:effectLst/>
                          <a:highlight>
                            <a:srgbClr val="00FFFF"/>
                          </a:highlight>
                          <a:latin typeface="Arial" panose="020B0604020202020204" pitchFamily="34" charset="0"/>
                          <a:cs typeface="Arial" panose="020B0604020202020204" pitchFamily="34" charset="0"/>
                        </a:rPr>
                        <a:t>Soda</a:t>
                      </a:r>
                      <a:r>
                        <a:rPr lang="en-US" sz="2000" dirty="0">
                          <a:effectLst/>
                          <a:latin typeface="Arial" panose="020B0604020202020204" pitchFamily="34" charset="0"/>
                          <a:cs typeface="Arial" panose="020B0604020202020204" pitchFamily="34" charset="0"/>
                        </a:rPr>
                        <a:t> </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317949672"/>
                  </a:ext>
                </a:extLst>
              </a:tr>
            </a:tbl>
          </a:graphicData>
        </a:graphic>
      </p:graphicFrame>
    </p:spTree>
    <p:extLst>
      <p:ext uri="{BB962C8B-B14F-4D97-AF65-F5344CB8AC3E}">
        <p14:creationId xmlns:p14="http://schemas.microsoft.com/office/powerpoint/2010/main" val="4113907319"/>
      </p:ext>
    </p:extLst>
  </p:cSld>
  <p:clrMapOvr>
    <a:masterClrMapping/>
  </p:clrMapOvr>
  <mc:AlternateContent xmlns:mc="http://schemas.openxmlformats.org/markup-compatibility/2006" xmlns:p14="http://schemas.microsoft.com/office/powerpoint/2010/main">
    <mc:Choice Requires="p14">
      <p:transition spd="med" p14:dur="700" advTm="1123">
        <p:fade/>
      </p:transition>
    </mc:Choice>
    <mc:Fallback xmlns="">
      <p:transition spd="med" advTm="1123">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9" name="Rectangle 7"/>
          <p:cNvSpPr>
            <a:spLocks noChangeArrowheads="1"/>
          </p:cNvSpPr>
          <p:nvPr/>
        </p:nvSpPr>
        <p:spPr bwMode="auto">
          <a:xfrm>
            <a:off x="0" y="947671"/>
            <a:ext cx="5181600" cy="1676400"/>
          </a:xfrm>
          <a:prstGeom prst="rect">
            <a:avLst/>
          </a:prstGeom>
          <a:noFill/>
          <a:ln w="9525">
            <a:noFill/>
            <a:round/>
            <a:headEnd/>
            <a:tailEnd/>
          </a:ln>
          <a:effectLst/>
        </p:spPr>
        <p:txBody>
          <a:bodyPr lIns="90360" tIns="44280" rIns="90360" bIns="44280"/>
          <a:lstStyle/>
          <a:p>
            <a:pPr marL="341313" indent="-341313">
              <a:lnSpc>
                <a:spcPct val="100000"/>
              </a:lnSpc>
              <a:spcBef>
                <a:spcPts val="450"/>
              </a:spcBef>
              <a:buClr>
                <a:srgbClr val="EEECE1"/>
              </a:buClr>
              <a:buSzPct val="75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000" b="1" dirty="0">
                <a:solidFill>
                  <a:srgbClr val="000000"/>
                </a:solidFill>
                <a:latin typeface="Arial" panose="020B0604020202020204" pitchFamily="34" charset="0"/>
                <a:ea typeface="DejaVu LGC Sans" charset="0"/>
                <a:cs typeface="Arial" panose="020B0604020202020204" pitchFamily="34" charset="0"/>
              </a:rPr>
              <a:t>Association Rule</a:t>
            </a:r>
          </a:p>
          <a:p>
            <a:pPr marL="741363" lvl="1" indent="-284163">
              <a:lnSpc>
                <a:spcPct val="100000"/>
              </a:lnSpc>
              <a:spcBef>
                <a:spcPts val="450"/>
              </a:spcBef>
              <a:buClr>
                <a:srgbClr val="1F497D"/>
              </a:buClr>
              <a:buSzPct val="75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000" dirty="0">
                <a:solidFill>
                  <a:srgbClr val="000000"/>
                </a:solidFill>
                <a:latin typeface="Arial" panose="020B0604020202020204" pitchFamily="34" charset="0"/>
                <a:ea typeface="DejaVu LGC Sans" charset="0"/>
                <a:cs typeface="Arial" panose="020B0604020202020204" pitchFamily="34" charset="0"/>
              </a:rPr>
              <a:t>An implication expression of the form </a:t>
            </a:r>
            <a:r>
              <a:rPr lang="en-GB" sz="2000" b="1" dirty="0">
                <a:solidFill>
                  <a:schemeClr val="accent2"/>
                </a:solidFill>
                <a:latin typeface="Arial" panose="020B0604020202020204" pitchFamily="34" charset="0"/>
                <a:ea typeface="DejaVu LGC Sans" charset="0"/>
                <a:cs typeface="Arial" panose="020B0604020202020204" pitchFamily="34" charset="0"/>
              </a:rPr>
              <a:t>X </a:t>
            </a:r>
            <a:r>
              <a:rPr lang="en-GB" sz="2000" b="1" dirty="0">
                <a:solidFill>
                  <a:schemeClr val="accent2"/>
                </a:solidFill>
                <a:latin typeface="Arial" panose="020B0604020202020204" pitchFamily="34" charset="0"/>
                <a:ea typeface="DejaVu LGC Sans" charset="0"/>
                <a:cs typeface="Arial" panose="020B0604020202020204" pitchFamily="34" charset="0"/>
                <a:sym typeface="Wingdings" panose="05000000000000000000" pitchFamily="2" charset="2"/>
              </a:rPr>
              <a:t></a:t>
            </a:r>
            <a:r>
              <a:rPr lang="en-GB" sz="2000" b="1" dirty="0">
                <a:solidFill>
                  <a:schemeClr val="accent2"/>
                </a:solidFill>
                <a:latin typeface="Arial" panose="020B0604020202020204" pitchFamily="34" charset="0"/>
                <a:ea typeface="DejaVu LGC Sans" charset="0"/>
                <a:cs typeface="Arial" panose="020B0604020202020204" pitchFamily="34" charset="0"/>
              </a:rPr>
              <a:t> Y</a:t>
            </a:r>
            <a:r>
              <a:rPr lang="en-GB" sz="2000" dirty="0">
                <a:solidFill>
                  <a:srgbClr val="000000"/>
                </a:solidFill>
                <a:latin typeface="Arial" panose="020B0604020202020204" pitchFamily="34" charset="0"/>
                <a:ea typeface="DejaVu LGC Sans" charset="0"/>
                <a:cs typeface="Arial" panose="020B0604020202020204" pitchFamily="34" charset="0"/>
              </a:rPr>
              <a:t>, where </a:t>
            </a:r>
            <a:r>
              <a:rPr lang="en-GB" sz="2000" b="1" dirty="0">
                <a:solidFill>
                  <a:schemeClr val="accent2"/>
                </a:solidFill>
                <a:latin typeface="Arial" panose="020B0604020202020204" pitchFamily="34" charset="0"/>
                <a:ea typeface="DejaVu LGC Sans" charset="0"/>
                <a:cs typeface="Arial" panose="020B0604020202020204" pitchFamily="34" charset="0"/>
              </a:rPr>
              <a:t>X</a:t>
            </a:r>
            <a:r>
              <a:rPr lang="en-GB" sz="2000" dirty="0">
                <a:solidFill>
                  <a:srgbClr val="000000"/>
                </a:solidFill>
                <a:latin typeface="Arial" panose="020B0604020202020204" pitchFamily="34" charset="0"/>
                <a:ea typeface="DejaVu LGC Sans" charset="0"/>
                <a:cs typeface="Arial" panose="020B0604020202020204" pitchFamily="34" charset="0"/>
              </a:rPr>
              <a:t> and </a:t>
            </a:r>
            <a:r>
              <a:rPr lang="en-GB" sz="2000" b="1" dirty="0">
                <a:solidFill>
                  <a:schemeClr val="accent2"/>
                </a:solidFill>
                <a:latin typeface="Arial" panose="020B0604020202020204" pitchFamily="34" charset="0"/>
                <a:ea typeface="DejaVu LGC Sans" charset="0"/>
                <a:cs typeface="Arial" panose="020B0604020202020204" pitchFamily="34" charset="0"/>
              </a:rPr>
              <a:t>Y</a:t>
            </a:r>
            <a:r>
              <a:rPr lang="en-GB" sz="2000" dirty="0">
                <a:solidFill>
                  <a:srgbClr val="000000"/>
                </a:solidFill>
                <a:latin typeface="Arial" panose="020B0604020202020204" pitchFamily="34" charset="0"/>
                <a:ea typeface="DejaVu LGC Sans" charset="0"/>
                <a:cs typeface="Arial" panose="020B0604020202020204" pitchFamily="34" charset="0"/>
              </a:rPr>
              <a:t> are non-overlapping </a:t>
            </a:r>
            <a:r>
              <a:rPr lang="en-GB" sz="2000" dirty="0" err="1">
                <a:solidFill>
                  <a:srgbClr val="000000"/>
                </a:solidFill>
                <a:latin typeface="Arial" panose="020B0604020202020204" pitchFamily="34" charset="0"/>
                <a:ea typeface="DejaVu LGC Sans" charset="0"/>
                <a:cs typeface="Arial" panose="020B0604020202020204" pitchFamily="34" charset="0"/>
              </a:rPr>
              <a:t>itemsets</a:t>
            </a:r>
            <a:endParaRPr lang="en-GB" sz="2000" dirty="0">
              <a:solidFill>
                <a:srgbClr val="000000"/>
              </a:solidFill>
              <a:latin typeface="Arial" panose="020B0604020202020204" pitchFamily="34" charset="0"/>
              <a:ea typeface="DejaVu LGC Sans"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FA2018B-E6CC-4DF4-9F76-9001267CEB3F}"/>
                  </a:ext>
                </a:extLst>
              </p:cNvPr>
              <p:cNvSpPr txBox="1"/>
              <p:nvPr/>
            </p:nvSpPr>
            <p:spPr>
              <a:xfrm>
                <a:off x="5715000" y="2667000"/>
                <a:ext cx="261140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GB" dirty="0">
                          <a:solidFill>
                            <a:srgbClr val="000000"/>
                          </a:solidFill>
                          <a:latin typeface="Arial" panose="020B0604020202020204" pitchFamily="34" charset="0"/>
                          <a:ea typeface="DejaVu LGC Sans" charset="0"/>
                          <a:cs typeface="Arial" panose="020B0604020202020204" pitchFamily="34" charset="0"/>
                        </a:rPr>
                        <m:t>{</m:t>
                      </m:r>
                      <m:r>
                        <m:rPr>
                          <m:nor/>
                        </m:rPr>
                        <a:rPr lang="en-GB" dirty="0">
                          <a:solidFill>
                            <a:srgbClr val="000000"/>
                          </a:solidFill>
                          <a:latin typeface="Arial" panose="020B0604020202020204" pitchFamily="34" charset="0"/>
                          <a:ea typeface="DejaVu LGC Sans" charset="0"/>
                          <a:cs typeface="Arial" panose="020B0604020202020204" pitchFamily="34" charset="0"/>
                        </a:rPr>
                        <m:t>Bread</m:t>
                      </m:r>
                      <m:r>
                        <m:rPr>
                          <m:nor/>
                        </m:rPr>
                        <a:rPr lang="en-GB" dirty="0" smtClean="0">
                          <a:solidFill>
                            <a:srgbClr val="000000"/>
                          </a:solidFill>
                          <a:latin typeface="Arial" panose="020B0604020202020204" pitchFamily="34" charset="0"/>
                          <a:ea typeface="DejaVu LGC Sans" charset="0"/>
                          <a:cs typeface="Arial" panose="020B0604020202020204" pitchFamily="34" charset="0"/>
                        </a:rPr>
                        <m:t>}</m:t>
                      </m:r>
                      <m:r>
                        <m:rPr>
                          <m:nor/>
                        </m:rPr>
                        <a:rPr lang="en-GB" dirty="0">
                          <a:solidFill>
                            <a:srgbClr val="000000"/>
                          </a:solidFill>
                          <a:latin typeface="Arial" panose="020B0604020202020204" pitchFamily="34" charset="0"/>
                          <a:ea typeface="DejaVu LGC Sans" charset="0"/>
                          <a:cs typeface="Arial" panose="020B0604020202020204" pitchFamily="34" charset="0"/>
                        </a:rPr>
                        <m:t> </m:t>
                      </m:r>
                      <m:r>
                        <m:rPr>
                          <m:nor/>
                        </m:rPr>
                        <a:rPr lang="en-GB" dirty="0">
                          <a:solidFill>
                            <a:srgbClr val="000000"/>
                          </a:solidFill>
                          <a:latin typeface="Arial" panose="020B0604020202020204" pitchFamily="34" charset="0"/>
                          <a:ea typeface="DejaVu LGC Sans" charset="0"/>
                          <a:cs typeface="Arial" panose="020B0604020202020204" pitchFamily="34" charset="0"/>
                          <a:sym typeface="Wingdings" panose="05000000000000000000" pitchFamily="2" charset="2"/>
                        </a:rPr>
                        <m:t></m:t>
                      </m:r>
                      <m:r>
                        <m:rPr>
                          <m:nor/>
                        </m:rPr>
                        <a:rPr lang="en-GB" dirty="0">
                          <a:solidFill>
                            <a:srgbClr val="000000"/>
                          </a:solidFill>
                          <a:latin typeface="Arial" panose="020B0604020202020204" pitchFamily="34" charset="0"/>
                          <a:ea typeface="DejaVu LGC Sans" charset="0"/>
                          <a:cs typeface="Arial" panose="020B0604020202020204" pitchFamily="34" charset="0"/>
                        </a:rPr>
                        <m:t> {</m:t>
                      </m:r>
                      <m:r>
                        <m:rPr>
                          <m:nor/>
                        </m:rPr>
                        <a:rPr lang="en-GB" dirty="0">
                          <a:solidFill>
                            <a:srgbClr val="000000"/>
                          </a:solidFill>
                          <a:latin typeface="Arial" panose="020B0604020202020204" pitchFamily="34" charset="0"/>
                          <a:ea typeface="DejaVu LGC Sans" charset="0"/>
                          <a:cs typeface="Arial" panose="020B0604020202020204" pitchFamily="34" charset="0"/>
                        </a:rPr>
                        <m:t>Eggs</m:t>
                      </m:r>
                      <m:r>
                        <m:rPr>
                          <m:nor/>
                        </m:rPr>
                        <a:rPr lang="en-GB" dirty="0">
                          <a:solidFill>
                            <a:srgbClr val="000000"/>
                          </a:solidFill>
                          <a:latin typeface="Arial" panose="020B0604020202020204" pitchFamily="34" charset="0"/>
                          <a:ea typeface="DejaVu LGC Sans" charset="0"/>
                          <a:cs typeface="Arial" panose="020B0604020202020204" pitchFamily="34" charset="0"/>
                        </a:rPr>
                        <m:t>}</m:t>
                      </m:r>
                    </m:oMath>
                  </m:oMathPara>
                </a14:m>
                <a:endParaRPr lang="en-US" dirty="0"/>
              </a:p>
            </p:txBody>
          </p:sp>
        </mc:Choice>
        <mc:Fallback xmlns="">
          <p:sp>
            <p:nvSpPr>
              <p:cNvPr id="3" name="TextBox 2">
                <a:extLst>
                  <a:ext uri="{FF2B5EF4-FFF2-40B4-BE49-F238E27FC236}">
                    <a16:creationId xmlns:a16="http://schemas.microsoft.com/office/drawing/2014/main" id="{6FA2018B-E6CC-4DF4-9F76-9001267CEB3F}"/>
                  </a:ext>
                </a:extLst>
              </p:cNvPr>
              <p:cNvSpPr txBox="1">
                <a:spLocks noRot="1" noChangeAspect="1" noMove="1" noResize="1" noEditPoints="1" noAdjustHandles="1" noChangeArrowheads="1" noChangeShapeType="1" noTextEdit="1"/>
              </p:cNvSpPr>
              <p:nvPr/>
            </p:nvSpPr>
            <p:spPr>
              <a:xfrm>
                <a:off x="5715000" y="2667000"/>
                <a:ext cx="2611406" cy="276999"/>
              </a:xfrm>
              <a:prstGeom prst="rect">
                <a:avLst/>
              </a:prstGeom>
              <a:blipFill>
                <a:blip r:embed="rId3"/>
                <a:stretch>
                  <a:fillRect t="-4444" b="-33333"/>
                </a:stretch>
              </a:blipFill>
            </p:spPr>
            <p:txBody>
              <a:bodyPr/>
              <a:lstStyle/>
              <a:p>
                <a:r>
                  <a:rPr lang="en-US">
                    <a:noFill/>
                  </a:rPr>
                  <a:t> </a:t>
                </a:r>
              </a:p>
            </p:txBody>
          </p:sp>
        </mc:Fallback>
      </mc:AlternateContent>
      <p:sp>
        <p:nvSpPr>
          <p:cNvPr id="15" name="Rectangle 7">
            <a:extLst>
              <a:ext uri="{FF2B5EF4-FFF2-40B4-BE49-F238E27FC236}">
                <a16:creationId xmlns:a16="http://schemas.microsoft.com/office/drawing/2014/main" id="{ECC49F0A-5BC7-44D9-AC85-D29F910E136F}"/>
              </a:ext>
            </a:extLst>
          </p:cNvPr>
          <p:cNvSpPr>
            <a:spLocks noChangeArrowheads="1"/>
          </p:cNvSpPr>
          <p:nvPr/>
        </p:nvSpPr>
        <p:spPr bwMode="auto">
          <a:xfrm>
            <a:off x="4953000" y="533266"/>
            <a:ext cx="4876800" cy="1863859"/>
          </a:xfrm>
          <a:prstGeom prst="rect">
            <a:avLst/>
          </a:prstGeom>
          <a:noFill/>
          <a:ln w="9525">
            <a:noFill/>
            <a:round/>
            <a:headEnd/>
            <a:tailEnd/>
          </a:ln>
          <a:effectLst/>
        </p:spPr>
        <p:txBody>
          <a:bodyPr lIns="90360" tIns="44280" rIns="90360" bIns="44280"/>
          <a:lstStyle/>
          <a:p>
            <a:pPr marL="741363" lvl="1" indent="-284163">
              <a:lnSpc>
                <a:spcPct val="100000"/>
              </a:lnSpc>
              <a:spcBef>
                <a:spcPts val="450"/>
              </a:spcBef>
              <a:buClr>
                <a:srgbClr val="1F497D"/>
              </a:buClr>
              <a:buSzPct val="75000"/>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GB" sz="2000" b="1" dirty="0">
              <a:solidFill>
                <a:srgbClr val="000000"/>
              </a:solidFill>
              <a:latin typeface="Arial" panose="020B0604020202020204" pitchFamily="34" charset="0"/>
              <a:ea typeface="DejaVu LGC Sans" charset="0"/>
              <a:cs typeface="Arial" panose="020B0604020202020204" pitchFamily="34" charset="0"/>
            </a:endParaRPr>
          </a:p>
          <a:p>
            <a:pPr marL="341313" indent="-341313">
              <a:lnSpc>
                <a:spcPct val="100000"/>
              </a:lnSpc>
              <a:spcBef>
                <a:spcPts val="450"/>
              </a:spcBef>
              <a:buClr>
                <a:srgbClr val="EEECE1"/>
              </a:buClr>
              <a:buSzPct val="75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000" b="1" dirty="0">
                <a:solidFill>
                  <a:srgbClr val="000000"/>
                </a:solidFill>
                <a:latin typeface="Arial" panose="020B0604020202020204" pitchFamily="34" charset="0"/>
                <a:ea typeface="DejaVu LGC Sans" charset="0"/>
                <a:cs typeface="Arial" panose="020B0604020202020204" pitchFamily="34" charset="0"/>
              </a:rPr>
              <a:t>Rule Evaluation Metrics</a:t>
            </a:r>
          </a:p>
          <a:p>
            <a:pPr marL="741363" lvl="1" indent="-284163">
              <a:lnSpc>
                <a:spcPct val="100000"/>
              </a:lnSpc>
              <a:spcBef>
                <a:spcPts val="450"/>
              </a:spcBef>
              <a:buClr>
                <a:srgbClr val="1F497D"/>
              </a:buClr>
              <a:buSzPct val="75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000" b="1" dirty="0">
                <a:solidFill>
                  <a:srgbClr val="000000"/>
                </a:solidFill>
                <a:latin typeface="Arial" panose="020B0604020202020204" pitchFamily="34" charset="0"/>
                <a:ea typeface="DejaVu LGC Sans" charset="0"/>
                <a:cs typeface="Arial" panose="020B0604020202020204" pitchFamily="34" charset="0"/>
              </a:rPr>
              <a:t>Support (</a:t>
            </a:r>
            <a:r>
              <a:rPr lang="en-GB" sz="2000" b="1" dirty="0">
                <a:solidFill>
                  <a:schemeClr val="accent2"/>
                </a:solidFill>
                <a:latin typeface="Arial" panose="020B0604020202020204" pitchFamily="34" charset="0"/>
                <a:ea typeface="DejaVu LGC Sans" charset="0"/>
                <a:cs typeface="Arial" panose="020B0604020202020204" pitchFamily="34" charset="0"/>
              </a:rPr>
              <a:t>s</a:t>
            </a:r>
            <a:r>
              <a:rPr lang="en-GB" sz="2000" b="1" dirty="0">
                <a:solidFill>
                  <a:srgbClr val="000000"/>
                </a:solidFill>
                <a:latin typeface="Arial" panose="020B0604020202020204" pitchFamily="34" charset="0"/>
                <a:ea typeface="DejaVu LGC Sans" charset="0"/>
                <a:cs typeface="Arial" panose="020B0604020202020204" pitchFamily="34" charset="0"/>
              </a:rPr>
              <a:t>)‏</a:t>
            </a:r>
          </a:p>
          <a:p>
            <a:pPr marL="1143000" lvl="2" indent="-228600">
              <a:lnSpc>
                <a:spcPct val="100000"/>
              </a:lnSpc>
              <a:spcBef>
                <a:spcPts val="400"/>
              </a:spcBef>
              <a:buClr>
                <a:srgbClr val="4F81BD"/>
              </a:buClr>
              <a:buSzPct val="65000"/>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dirty="0">
                <a:solidFill>
                  <a:srgbClr val="000000"/>
                </a:solidFill>
                <a:latin typeface="Arial" panose="020B0604020202020204" pitchFamily="34" charset="0"/>
                <a:ea typeface="DejaVu LGC Sans" charset="0"/>
                <a:cs typeface="Arial" panose="020B0604020202020204" pitchFamily="34" charset="0"/>
              </a:rPr>
              <a:t>Fraction of transactions that contain both </a:t>
            </a:r>
            <a:r>
              <a:rPr lang="en-GB" b="1" dirty="0">
                <a:solidFill>
                  <a:schemeClr val="accent2"/>
                </a:solidFill>
                <a:latin typeface="Arial" panose="020B0604020202020204" pitchFamily="34" charset="0"/>
                <a:ea typeface="DejaVu LGC Sans" charset="0"/>
                <a:cs typeface="Arial" panose="020B0604020202020204" pitchFamily="34" charset="0"/>
              </a:rPr>
              <a:t>X</a:t>
            </a:r>
            <a:r>
              <a:rPr lang="en-GB" dirty="0">
                <a:solidFill>
                  <a:srgbClr val="000000"/>
                </a:solidFill>
                <a:latin typeface="Arial" panose="020B0604020202020204" pitchFamily="34" charset="0"/>
                <a:ea typeface="DejaVu LGC Sans" charset="0"/>
                <a:cs typeface="Arial" panose="020B0604020202020204" pitchFamily="34" charset="0"/>
              </a:rPr>
              <a:t> and </a:t>
            </a:r>
            <a:r>
              <a:rPr lang="en-GB" b="1" dirty="0">
                <a:solidFill>
                  <a:schemeClr val="accent2"/>
                </a:solidFill>
                <a:latin typeface="Arial" panose="020B0604020202020204" pitchFamily="34" charset="0"/>
                <a:ea typeface="DejaVu LGC Sans" charset="0"/>
                <a:cs typeface="Arial" panose="020B0604020202020204" pitchFamily="34" charset="0"/>
              </a:rPr>
              <a:t>Y</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65B426E-1584-4FFA-84C4-C20C14BACCB3}"/>
                  </a:ext>
                </a:extLst>
              </p:cNvPr>
              <p:cNvSpPr txBox="1"/>
              <p:nvPr/>
            </p:nvSpPr>
            <p:spPr>
              <a:xfrm>
                <a:off x="5334000" y="3242433"/>
                <a:ext cx="3655825" cy="57426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𝐵𝑟𝑒𝑎𝑑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𝑀𝑖𝑙𝑘</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3</m:t>
                          </m:r>
                        </m:num>
                        <m:den>
                          <m:r>
                            <a:rPr lang="en-US" b="0" i="1" smtClean="0">
                              <a:latin typeface="Cambria Math" panose="02040503050406030204" pitchFamily="18" charset="0"/>
                              <a:ea typeface="Cambria Math" panose="02040503050406030204" pitchFamily="18" charset="0"/>
                            </a:rPr>
                            <m:t>5</m:t>
                          </m:r>
                        </m:den>
                      </m:f>
                      <m:r>
                        <a:rPr lang="en-US" b="0" i="1" smtClean="0">
                          <a:latin typeface="Cambria Math" panose="02040503050406030204" pitchFamily="18" charset="0"/>
                          <a:ea typeface="Cambria Math" panose="02040503050406030204" pitchFamily="18" charset="0"/>
                        </a:rPr>
                        <m:t>=0.</m:t>
                      </m:r>
                      <m:r>
                        <a:rPr lang="en-US" b="0" i="0" smtClean="0">
                          <a:latin typeface="Cambria Math" panose="02040503050406030204" pitchFamily="18" charset="0"/>
                          <a:ea typeface="Cambria Math" panose="02040503050406030204" pitchFamily="18" charset="0"/>
                        </a:rPr>
                        <m:t>6</m:t>
                      </m:r>
                    </m:oMath>
                  </m:oMathPara>
                </a14:m>
                <a:endParaRPr lang="en-US" dirty="0">
                  <a:latin typeface="Cambria Math" panose="02040503050406030204" pitchFamily="18" charset="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765B426E-1584-4FFA-84C4-C20C14BACCB3}"/>
                  </a:ext>
                </a:extLst>
              </p:cNvPr>
              <p:cNvSpPr txBox="1">
                <a:spLocks noRot="1" noChangeAspect="1" noMove="1" noResize="1" noEditPoints="1" noAdjustHandles="1" noChangeArrowheads="1" noChangeShapeType="1" noTextEdit="1"/>
              </p:cNvSpPr>
              <p:nvPr/>
            </p:nvSpPr>
            <p:spPr>
              <a:xfrm>
                <a:off x="5334000" y="3242433"/>
                <a:ext cx="3655825" cy="57426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387E431-DB21-4C8E-A6A8-9D5EDC810CD7}"/>
                  </a:ext>
                </a:extLst>
              </p:cNvPr>
              <p:cNvSpPr txBox="1"/>
              <p:nvPr/>
            </p:nvSpPr>
            <p:spPr>
              <a:xfrm>
                <a:off x="533400" y="3159540"/>
                <a:ext cx="3768980" cy="5742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𝐵𝑟𝑒𝑎𝑑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𝑀𝑖𝑙𝑘</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𝐸𝑔𝑔𝑠</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5</m:t>
                          </m:r>
                        </m:den>
                      </m:f>
                      <m:r>
                        <a:rPr lang="en-US" b="0" i="1" smtClean="0">
                          <a:latin typeface="Cambria Math" panose="02040503050406030204" pitchFamily="18" charset="0"/>
                        </a:rPr>
                        <m:t>=0.4</m:t>
                      </m:r>
                    </m:oMath>
                  </m:oMathPara>
                </a14:m>
                <a:endParaRPr lang="en-US" dirty="0"/>
              </a:p>
            </p:txBody>
          </p:sp>
        </mc:Choice>
        <mc:Fallback xmlns="">
          <p:sp>
            <p:nvSpPr>
              <p:cNvPr id="17" name="TextBox 16">
                <a:extLst>
                  <a:ext uri="{FF2B5EF4-FFF2-40B4-BE49-F238E27FC236}">
                    <a16:creationId xmlns:a16="http://schemas.microsoft.com/office/drawing/2014/main" id="{E387E431-DB21-4C8E-A6A8-9D5EDC810CD7}"/>
                  </a:ext>
                </a:extLst>
              </p:cNvPr>
              <p:cNvSpPr txBox="1">
                <a:spLocks noRot="1" noChangeAspect="1" noMove="1" noResize="1" noEditPoints="1" noAdjustHandles="1" noChangeArrowheads="1" noChangeShapeType="1" noTextEdit="1"/>
              </p:cNvSpPr>
              <p:nvPr/>
            </p:nvSpPr>
            <p:spPr>
              <a:xfrm>
                <a:off x="533400" y="3159540"/>
                <a:ext cx="3768980" cy="57426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8F4E1C9-A21A-4D66-856A-7A6573CB7A5B}"/>
                  </a:ext>
                </a:extLst>
              </p:cNvPr>
              <p:cNvSpPr txBox="1"/>
              <p:nvPr/>
            </p:nvSpPr>
            <p:spPr>
              <a:xfrm>
                <a:off x="914400" y="2678950"/>
                <a:ext cx="261140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GB" dirty="0">
                          <a:solidFill>
                            <a:srgbClr val="000000"/>
                          </a:solidFill>
                          <a:latin typeface="Arial" panose="020B0604020202020204" pitchFamily="34" charset="0"/>
                          <a:ea typeface="DejaVu LGC Sans" charset="0"/>
                          <a:cs typeface="Arial" panose="020B0604020202020204" pitchFamily="34" charset="0"/>
                        </a:rPr>
                        <m:t>{</m:t>
                      </m:r>
                      <m:r>
                        <m:rPr>
                          <m:nor/>
                        </m:rPr>
                        <a:rPr lang="en-GB" dirty="0">
                          <a:solidFill>
                            <a:srgbClr val="000000"/>
                          </a:solidFill>
                          <a:latin typeface="Arial" panose="020B0604020202020204" pitchFamily="34" charset="0"/>
                          <a:ea typeface="DejaVu LGC Sans" charset="0"/>
                          <a:cs typeface="Arial" panose="020B0604020202020204" pitchFamily="34" charset="0"/>
                        </a:rPr>
                        <m:t>Bread</m:t>
                      </m:r>
                      <m:r>
                        <m:rPr>
                          <m:nor/>
                        </m:rPr>
                        <a:rPr lang="en-US" b="0" i="0" dirty="0" smtClean="0">
                          <a:solidFill>
                            <a:srgbClr val="000000"/>
                          </a:solidFill>
                          <a:latin typeface="Arial" panose="020B0604020202020204" pitchFamily="34" charset="0"/>
                          <a:ea typeface="DejaVu LGC Sans" charset="0"/>
                          <a:cs typeface="Arial" panose="020B0604020202020204" pitchFamily="34" charset="0"/>
                        </a:rPr>
                        <m:t>, </m:t>
                      </m:r>
                      <m:r>
                        <m:rPr>
                          <m:nor/>
                        </m:rPr>
                        <a:rPr lang="en-US" b="0" i="0" dirty="0" smtClean="0">
                          <a:solidFill>
                            <a:srgbClr val="000000"/>
                          </a:solidFill>
                          <a:latin typeface="Arial" panose="020B0604020202020204" pitchFamily="34" charset="0"/>
                          <a:ea typeface="DejaVu LGC Sans" charset="0"/>
                          <a:cs typeface="Arial" panose="020B0604020202020204" pitchFamily="34" charset="0"/>
                        </a:rPr>
                        <m:t>Milk</m:t>
                      </m:r>
                      <m:r>
                        <m:rPr>
                          <m:nor/>
                        </m:rPr>
                        <a:rPr lang="en-GB" dirty="0" smtClean="0">
                          <a:solidFill>
                            <a:srgbClr val="000000"/>
                          </a:solidFill>
                          <a:latin typeface="Arial" panose="020B0604020202020204" pitchFamily="34" charset="0"/>
                          <a:ea typeface="DejaVu LGC Sans" charset="0"/>
                          <a:cs typeface="Arial" panose="020B0604020202020204" pitchFamily="34" charset="0"/>
                        </a:rPr>
                        <m:t>}</m:t>
                      </m:r>
                      <m:r>
                        <m:rPr>
                          <m:nor/>
                        </m:rPr>
                        <a:rPr lang="en-GB" dirty="0">
                          <a:solidFill>
                            <a:srgbClr val="000000"/>
                          </a:solidFill>
                          <a:latin typeface="Arial" panose="020B0604020202020204" pitchFamily="34" charset="0"/>
                          <a:ea typeface="DejaVu LGC Sans" charset="0"/>
                          <a:cs typeface="Arial" panose="020B0604020202020204" pitchFamily="34" charset="0"/>
                        </a:rPr>
                        <m:t> </m:t>
                      </m:r>
                      <m:r>
                        <m:rPr>
                          <m:nor/>
                        </m:rPr>
                        <a:rPr lang="en-GB" dirty="0">
                          <a:solidFill>
                            <a:srgbClr val="000000"/>
                          </a:solidFill>
                          <a:latin typeface="Arial" panose="020B0604020202020204" pitchFamily="34" charset="0"/>
                          <a:ea typeface="DejaVu LGC Sans" charset="0"/>
                          <a:cs typeface="Arial" panose="020B0604020202020204" pitchFamily="34" charset="0"/>
                          <a:sym typeface="Wingdings" panose="05000000000000000000" pitchFamily="2" charset="2"/>
                        </a:rPr>
                        <m:t></m:t>
                      </m:r>
                      <m:r>
                        <m:rPr>
                          <m:nor/>
                        </m:rPr>
                        <a:rPr lang="en-GB" dirty="0">
                          <a:solidFill>
                            <a:srgbClr val="000000"/>
                          </a:solidFill>
                          <a:latin typeface="Arial" panose="020B0604020202020204" pitchFamily="34" charset="0"/>
                          <a:ea typeface="DejaVu LGC Sans" charset="0"/>
                          <a:cs typeface="Arial" panose="020B0604020202020204" pitchFamily="34" charset="0"/>
                        </a:rPr>
                        <m:t> {</m:t>
                      </m:r>
                      <m:r>
                        <m:rPr>
                          <m:nor/>
                        </m:rPr>
                        <a:rPr lang="en-GB" dirty="0">
                          <a:solidFill>
                            <a:srgbClr val="000000"/>
                          </a:solidFill>
                          <a:latin typeface="Arial" panose="020B0604020202020204" pitchFamily="34" charset="0"/>
                          <a:ea typeface="DejaVu LGC Sans" charset="0"/>
                          <a:cs typeface="Arial" panose="020B0604020202020204" pitchFamily="34" charset="0"/>
                        </a:rPr>
                        <m:t>Eggs</m:t>
                      </m:r>
                      <m:r>
                        <m:rPr>
                          <m:nor/>
                        </m:rPr>
                        <a:rPr lang="en-GB" dirty="0">
                          <a:solidFill>
                            <a:srgbClr val="000000"/>
                          </a:solidFill>
                          <a:latin typeface="Arial" panose="020B0604020202020204" pitchFamily="34" charset="0"/>
                          <a:ea typeface="DejaVu LGC Sans" charset="0"/>
                          <a:cs typeface="Arial" panose="020B0604020202020204" pitchFamily="34" charset="0"/>
                        </a:rPr>
                        <m:t>}</m:t>
                      </m:r>
                    </m:oMath>
                  </m:oMathPara>
                </a14:m>
                <a:endParaRPr lang="en-US" dirty="0"/>
              </a:p>
            </p:txBody>
          </p:sp>
        </mc:Choice>
        <mc:Fallback xmlns="">
          <p:sp>
            <p:nvSpPr>
              <p:cNvPr id="19" name="TextBox 18">
                <a:extLst>
                  <a:ext uri="{FF2B5EF4-FFF2-40B4-BE49-F238E27FC236}">
                    <a16:creationId xmlns:a16="http://schemas.microsoft.com/office/drawing/2014/main" id="{58F4E1C9-A21A-4D66-856A-7A6573CB7A5B}"/>
                  </a:ext>
                </a:extLst>
              </p:cNvPr>
              <p:cNvSpPr txBox="1">
                <a:spLocks noRot="1" noChangeAspect="1" noMove="1" noResize="1" noEditPoints="1" noAdjustHandles="1" noChangeArrowheads="1" noChangeShapeType="1" noTextEdit="1"/>
              </p:cNvSpPr>
              <p:nvPr/>
            </p:nvSpPr>
            <p:spPr>
              <a:xfrm>
                <a:off x="914400" y="2678950"/>
                <a:ext cx="2611406" cy="276999"/>
              </a:xfrm>
              <a:prstGeom prst="rect">
                <a:avLst/>
              </a:prstGeom>
              <a:blipFill>
                <a:blip r:embed="rId6"/>
                <a:stretch>
                  <a:fillRect t="-2174" b="-32609"/>
                </a:stretch>
              </a:blipFill>
            </p:spPr>
            <p:txBody>
              <a:bodyPr/>
              <a:lstStyle/>
              <a:p>
                <a:r>
                  <a:rPr lang="en-US">
                    <a:noFill/>
                  </a:rPr>
                  <a:t> </a:t>
                </a:r>
              </a:p>
            </p:txBody>
          </p:sp>
        </mc:Fallback>
      </mc:AlternateContent>
      <p:sp>
        <p:nvSpPr>
          <p:cNvPr id="21" name="Text Placeholder 3">
            <a:extLst>
              <a:ext uri="{FF2B5EF4-FFF2-40B4-BE49-F238E27FC236}">
                <a16:creationId xmlns:a16="http://schemas.microsoft.com/office/drawing/2014/main" id="{6A7226FB-C6FA-459F-B104-EFEAA7221429}"/>
              </a:ext>
            </a:extLst>
          </p:cNvPr>
          <p:cNvSpPr txBox="1">
            <a:spLocks/>
          </p:cNvSpPr>
          <p:nvPr/>
        </p:nvSpPr>
        <p:spPr>
          <a:xfrm>
            <a:off x="685800" y="134937"/>
            <a:ext cx="8229600" cy="533400"/>
          </a:xfrm>
          <a:prstGeom prst="rect">
            <a:avLst/>
          </a:prstGeom>
        </p:spPr>
        <p:txBody>
          <a:bodyPr/>
          <a:lstStyle>
            <a:lvl1pPr marL="342860" indent="-342860" algn="l" defTabSz="91429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63" indent="-285717" algn="l" defTabSz="91429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67" indent="-228573" algn="l" defTabSz="91429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1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5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latin typeface="Arial" panose="020B0604020202020204" pitchFamily="34" charset="0"/>
                <a:cs typeface="Arial" panose="020B0604020202020204" pitchFamily="34" charset="0"/>
              </a:rPr>
              <a:t>Introduction (cont.)</a:t>
            </a:r>
          </a:p>
        </p:txBody>
      </p:sp>
      <p:graphicFrame>
        <p:nvGraphicFramePr>
          <p:cNvPr id="24" name="Table 23">
            <a:extLst>
              <a:ext uri="{FF2B5EF4-FFF2-40B4-BE49-F238E27FC236}">
                <a16:creationId xmlns:a16="http://schemas.microsoft.com/office/drawing/2014/main" id="{1863CB61-92F5-48E9-857B-FB9695C48EFA}"/>
              </a:ext>
            </a:extLst>
          </p:cNvPr>
          <p:cNvGraphicFramePr>
            <a:graphicFrameLocks noGrp="1"/>
          </p:cNvGraphicFramePr>
          <p:nvPr>
            <p:extLst>
              <p:ext uri="{D42A27DB-BD31-4B8C-83A1-F6EECF244321}">
                <p14:modId xmlns:p14="http://schemas.microsoft.com/office/powerpoint/2010/main" val="1666311784"/>
              </p:ext>
            </p:extLst>
          </p:nvPr>
        </p:nvGraphicFramePr>
        <p:xfrm>
          <a:off x="228600" y="3962400"/>
          <a:ext cx="4495800" cy="2381407"/>
        </p:xfrm>
        <a:graphic>
          <a:graphicData uri="http://schemas.openxmlformats.org/drawingml/2006/table">
            <a:tbl>
              <a:tblPr firstRow="1" firstCol="1" bandRow="1" bandCol="1">
                <a:tableStyleId>{69012ECD-51FC-41F1-AA8D-1B2483CD663E}</a:tableStyleId>
              </a:tblPr>
              <a:tblGrid>
                <a:gridCol w="990600">
                  <a:extLst>
                    <a:ext uri="{9D8B030D-6E8A-4147-A177-3AD203B41FA5}">
                      <a16:colId xmlns:a16="http://schemas.microsoft.com/office/drawing/2014/main" val="162998591"/>
                    </a:ext>
                  </a:extLst>
                </a:gridCol>
                <a:gridCol w="3505200">
                  <a:extLst>
                    <a:ext uri="{9D8B030D-6E8A-4147-A177-3AD203B41FA5}">
                      <a16:colId xmlns:a16="http://schemas.microsoft.com/office/drawing/2014/main" val="264608867"/>
                    </a:ext>
                  </a:extLst>
                </a:gridCol>
              </a:tblGrid>
              <a:tr h="400467">
                <a:tc>
                  <a:txBody>
                    <a:bodyPr/>
                    <a:lstStyle/>
                    <a:p>
                      <a:pPr marL="0" marR="0" algn="ctr">
                        <a:spcBef>
                          <a:spcPts val="0"/>
                        </a:spcBef>
                        <a:spcAft>
                          <a:spcPts val="0"/>
                        </a:spcAft>
                      </a:pPr>
                      <a:r>
                        <a:rPr lang="en-US" sz="2000" kern="0" dirty="0">
                          <a:effectLst/>
                          <a:latin typeface="Arial" panose="020B0604020202020204" pitchFamily="34" charset="0"/>
                          <a:cs typeface="Arial" panose="020B0604020202020204" pitchFamily="34" charset="0"/>
                        </a:rPr>
                        <a:t>Trans#</a:t>
                      </a:r>
                      <a:endParaRPr lang="en-US" sz="2000" b="1" i="1" kern="0" dirty="0">
                        <a:solidFill>
                          <a:srgbClr val="FFFFFF"/>
                        </a:solidFill>
                        <a:effectLst/>
                        <a:latin typeface="Arial" panose="020B060402020202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2000" kern="0" dirty="0">
                          <a:effectLst/>
                          <a:latin typeface="Arial" panose="020B0604020202020204" pitchFamily="34" charset="0"/>
                          <a:cs typeface="Arial" panose="020B0604020202020204" pitchFamily="34" charset="0"/>
                        </a:rPr>
                        <a:t>Items</a:t>
                      </a:r>
                      <a:endParaRPr lang="en-US" sz="2000" b="1" i="1" kern="0" dirty="0">
                        <a:solidFill>
                          <a:srgbClr val="FFFFFF"/>
                        </a:solidFill>
                        <a:effectLst/>
                        <a:latin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4025236336"/>
                  </a:ext>
                </a:extLst>
              </a:tr>
              <a:tr h="396188">
                <a:tc>
                  <a:txBody>
                    <a:bodyPr/>
                    <a:lstStyle/>
                    <a:p>
                      <a:pPr marL="0" marR="0" algn="ctr">
                        <a:spcBef>
                          <a:spcPts val="0"/>
                        </a:spcBef>
                        <a:spcAft>
                          <a:spcPts val="0"/>
                        </a:spcAft>
                      </a:pPr>
                      <a:r>
                        <a:rPr lang="en-US" sz="2000">
                          <a:effectLst/>
                          <a:latin typeface="Arial" panose="020B0604020202020204" pitchFamily="34" charset="0"/>
                          <a:cs typeface="Arial" panose="020B0604020202020204" pitchFamily="34" charset="0"/>
                        </a:rPr>
                        <a:t>1</a:t>
                      </a:r>
                      <a:endParaRPr lang="en-US"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2000">
                          <a:effectLst/>
                          <a:latin typeface="Arial" panose="020B0604020202020204" pitchFamily="34" charset="0"/>
                          <a:cs typeface="Arial" panose="020B0604020202020204" pitchFamily="34" charset="0"/>
                        </a:rPr>
                        <a:t>Bread, Milk</a:t>
                      </a:r>
                      <a:endParaRPr lang="en-US"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677990908"/>
                  </a:ext>
                </a:extLst>
              </a:tr>
              <a:tr h="396188">
                <a:tc>
                  <a:txBody>
                    <a:bodyPr/>
                    <a:lstStyle/>
                    <a:p>
                      <a:pPr marL="0" marR="0" algn="ctr">
                        <a:spcBef>
                          <a:spcPts val="0"/>
                        </a:spcBef>
                        <a:spcAft>
                          <a:spcPts val="0"/>
                        </a:spcAft>
                      </a:pPr>
                      <a:r>
                        <a:rPr lang="en-US" sz="2000">
                          <a:effectLst/>
                          <a:latin typeface="Arial" panose="020B0604020202020204" pitchFamily="34" charset="0"/>
                          <a:cs typeface="Arial" panose="020B0604020202020204" pitchFamily="34" charset="0"/>
                        </a:rPr>
                        <a:t>2</a:t>
                      </a:r>
                      <a:endParaRPr lang="en-US"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2000" dirty="0">
                          <a:effectLst/>
                          <a:highlight>
                            <a:srgbClr val="FFFF00"/>
                          </a:highlight>
                          <a:latin typeface="Arial" panose="020B0604020202020204" pitchFamily="34" charset="0"/>
                          <a:cs typeface="Arial" panose="020B0604020202020204" pitchFamily="34" charset="0"/>
                        </a:rPr>
                        <a:t>Bread, Milk, </a:t>
                      </a:r>
                      <a:r>
                        <a:rPr lang="en-US" sz="2000" dirty="0">
                          <a:effectLst/>
                          <a:latin typeface="Arial" panose="020B0604020202020204" pitchFamily="34" charset="0"/>
                          <a:cs typeface="Arial" panose="020B0604020202020204" pitchFamily="34" charset="0"/>
                        </a:rPr>
                        <a:t>Beer, </a:t>
                      </a:r>
                      <a:r>
                        <a:rPr lang="en-US" sz="2000" dirty="0">
                          <a:effectLst/>
                          <a:highlight>
                            <a:srgbClr val="FFFF00"/>
                          </a:highlight>
                          <a:latin typeface="Arial" panose="020B0604020202020204" pitchFamily="34" charset="0"/>
                          <a:cs typeface="Arial" panose="020B0604020202020204" pitchFamily="34" charset="0"/>
                        </a:rPr>
                        <a:t>Eggs</a:t>
                      </a:r>
                      <a:endParaRPr lang="en-US" sz="2000" dirty="0">
                        <a:effectLst/>
                        <a:highlight>
                          <a:srgbClr val="FFFF00"/>
                        </a:highligh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30394036"/>
                  </a:ext>
                </a:extLst>
              </a:tr>
              <a:tr h="396188">
                <a:tc>
                  <a:txBody>
                    <a:bodyPr/>
                    <a:lstStyle/>
                    <a:p>
                      <a:pPr marL="0" marR="0" algn="ctr">
                        <a:spcBef>
                          <a:spcPts val="0"/>
                        </a:spcBef>
                        <a:spcAft>
                          <a:spcPts val="0"/>
                        </a:spcAft>
                      </a:pPr>
                      <a:r>
                        <a:rPr lang="en-US" sz="2000" dirty="0">
                          <a:effectLst/>
                          <a:latin typeface="Arial" panose="020B0604020202020204" pitchFamily="34" charset="0"/>
                          <a:cs typeface="Arial" panose="020B0604020202020204" pitchFamily="34" charset="0"/>
                        </a:rPr>
                        <a:t>3</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2000" dirty="0">
                          <a:effectLst/>
                          <a:latin typeface="Arial" panose="020B0604020202020204" pitchFamily="34" charset="0"/>
                          <a:cs typeface="Arial" panose="020B0604020202020204" pitchFamily="34" charset="0"/>
                        </a:rPr>
                        <a:t>Milk, Banana, </a:t>
                      </a:r>
                      <a:r>
                        <a:rPr lang="en-US" sz="2000" dirty="0">
                          <a:effectLst/>
                          <a:highlight>
                            <a:srgbClr val="00FFFF"/>
                          </a:highlight>
                          <a:latin typeface="Arial" panose="020B0604020202020204" pitchFamily="34" charset="0"/>
                          <a:cs typeface="Arial" panose="020B0604020202020204" pitchFamily="34" charset="0"/>
                        </a:rPr>
                        <a:t>Beer, Soda </a:t>
                      </a:r>
                      <a:endParaRPr lang="en-US" sz="2000" dirty="0">
                        <a:effectLst/>
                        <a:highlight>
                          <a:srgbClr val="00FFFF"/>
                        </a:highligh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031379312"/>
                  </a:ext>
                </a:extLst>
              </a:tr>
              <a:tr h="396188">
                <a:tc>
                  <a:txBody>
                    <a:bodyPr/>
                    <a:lstStyle/>
                    <a:p>
                      <a:pPr marL="0" marR="0" algn="ctr">
                        <a:spcBef>
                          <a:spcPts val="0"/>
                        </a:spcBef>
                        <a:spcAft>
                          <a:spcPts val="0"/>
                        </a:spcAft>
                      </a:pPr>
                      <a:r>
                        <a:rPr lang="en-US" sz="2000">
                          <a:effectLst/>
                          <a:latin typeface="Arial" panose="020B0604020202020204" pitchFamily="34" charset="0"/>
                          <a:cs typeface="Arial" panose="020B0604020202020204" pitchFamily="34" charset="0"/>
                        </a:rPr>
                        <a:t>4</a:t>
                      </a:r>
                      <a:endParaRPr lang="en-US"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2000" dirty="0">
                          <a:effectLst/>
                          <a:highlight>
                            <a:srgbClr val="FFFF00"/>
                          </a:highlight>
                          <a:latin typeface="Arial" panose="020B0604020202020204" pitchFamily="34" charset="0"/>
                          <a:cs typeface="Arial" panose="020B0604020202020204" pitchFamily="34" charset="0"/>
                        </a:rPr>
                        <a:t>Bread, Milk, Eggs</a:t>
                      </a:r>
                      <a:r>
                        <a:rPr lang="en-US" sz="2000" dirty="0">
                          <a:effectLst/>
                          <a:latin typeface="Arial" panose="020B0604020202020204" pitchFamily="34" charset="0"/>
                          <a:cs typeface="Arial" panose="020B0604020202020204" pitchFamily="34" charset="0"/>
                        </a:rPr>
                        <a:t>, Beer</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76900844"/>
                  </a:ext>
                </a:extLst>
              </a:tr>
              <a:tr h="396188">
                <a:tc>
                  <a:txBody>
                    <a:bodyPr/>
                    <a:lstStyle/>
                    <a:p>
                      <a:pPr marL="0" marR="0" algn="ctr">
                        <a:spcBef>
                          <a:spcPts val="0"/>
                        </a:spcBef>
                        <a:spcAft>
                          <a:spcPts val="0"/>
                        </a:spcAft>
                      </a:pPr>
                      <a:r>
                        <a:rPr lang="en-US" sz="2000" dirty="0">
                          <a:effectLst/>
                          <a:latin typeface="Arial" panose="020B0604020202020204" pitchFamily="34" charset="0"/>
                          <a:cs typeface="Arial" panose="020B0604020202020204" pitchFamily="34" charset="0"/>
                        </a:rPr>
                        <a:t>5</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2000" dirty="0">
                          <a:effectLst/>
                          <a:latin typeface="Arial" panose="020B0604020202020204" pitchFamily="34" charset="0"/>
                          <a:cs typeface="Arial" panose="020B0604020202020204" pitchFamily="34" charset="0"/>
                        </a:rPr>
                        <a:t>Bread, </a:t>
                      </a:r>
                      <a:r>
                        <a:rPr lang="en-US" sz="2000" dirty="0">
                          <a:effectLst/>
                          <a:highlight>
                            <a:srgbClr val="00FFFF"/>
                          </a:highlight>
                          <a:latin typeface="Arial" panose="020B0604020202020204" pitchFamily="34" charset="0"/>
                          <a:cs typeface="Arial" panose="020B0604020202020204" pitchFamily="34" charset="0"/>
                        </a:rPr>
                        <a:t>Beer</a:t>
                      </a:r>
                      <a:r>
                        <a:rPr lang="en-US" sz="2000" dirty="0">
                          <a:effectLst/>
                          <a:latin typeface="Arial" panose="020B0604020202020204" pitchFamily="34" charset="0"/>
                          <a:cs typeface="Arial" panose="020B0604020202020204" pitchFamily="34" charset="0"/>
                        </a:rPr>
                        <a:t>, Banana, </a:t>
                      </a:r>
                      <a:r>
                        <a:rPr lang="en-US" sz="2000" dirty="0">
                          <a:effectLst/>
                          <a:highlight>
                            <a:srgbClr val="00FFFF"/>
                          </a:highlight>
                          <a:latin typeface="Arial" panose="020B0604020202020204" pitchFamily="34" charset="0"/>
                          <a:cs typeface="Arial" panose="020B0604020202020204" pitchFamily="34" charset="0"/>
                        </a:rPr>
                        <a:t>Soda</a:t>
                      </a:r>
                      <a:r>
                        <a:rPr lang="en-US" sz="2000" dirty="0">
                          <a:effectLst/>
                          <a:latin typeface="Arial" panose="020B0604020202020204" pitchFamily="34" charset="0"/>
                          <a:cs typeface="Arial" panose="020B0604020202020204" pitchFamily="34" charset="0"/>
                        </a:rPr>
                        <a:t> </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317949672"/>
                  </a:ext>
                </a:extLst>
              </a:tr>
            </a:tbl>
          </a:graphicData>
        </a:graphic>
      </p:graphicFrame>
      <p:graphicFrame>
        <p:nvGraphicFramePr>
          <p:cNvPr id="25" name="Table 24">
            <a:extLst>
              <a:ext uri="{FF2B5EF4-FFF2-40B4-BE49-F238E27FC236}">
                <a16:creationId xmlns:a16="http://schemas.microsoft.com/office/drawing/2014/main" id="{95DDF3BF-E34D-4AC8-852B-B0B46B666D81}"/>
              </a:ext>
            </a:extLst>
          </p:cNvPr>
          <p:cNvGraphicFramePr>
            <a:graphicFrameLocks noGrp="1"/>
          </p:cNvGraphicFramePr>
          <p:nvPr>
            <p:extLst>
              <p:ext uri="{D42A27DB-BD31-4B8C-83A1-F6EECF244321}">
                <p14:modId xmlns:p14="http://schemas.microsoft.com/office/powerpoint/2010/main" val="2570362929"/>
              </p:ext>
            </p:extLst>
          </p:nvPr>
        </p:nvGraphicFramePr>
        <p:xfrm>
          <a:off x="4800600" y="3962400"/>
          <a:ext cx="4267200" cy="2381407"/>
        </p:xfrm>
        <a:graphic>
          <a:graphicData uri="http://schemas.openxmlformats.org/drawingml/2006/table">
            <a:tbl>
              <a:tblPr firstRow="1" firstCol="1" bandRow="1" bandCol="1">
                <a:tableStyleId>{69012ECD-51FC-41F1-AA8D-1B2483CD663E}</a:tableStyleId>
              </a:tblPr>
              <a:tblGrid>
                <a:gridCol w="990600">
                  <a:extLst>
                    <a:ext uri="{9D8B030D-6E8A-4147-A177-3AD203B41FA5}">
                      <a16:colId xmlns:a16="http://schemas.microsoft.com/office/drawing/2014/main" val="162998591"/>
                    </a:ext>
                  </a:extLst>
                </a:gridCol>
                <a:gridCol w="3276600">
                  <a:extLst>
                    <a:ext uri="{9D8B030D-6E8A-4147-A177-3AD203B41FA5}">
                      <a16:colId xmlns:a16="http://schemas.microsoft.com/office/drawing/2014/main" val="264608867"/>
                    </a:ext>
                  </a:extLst>
                </a:gridCol>
              </a:tblGrid>
              <a:tr h="400467">
                <a:tc>
                  <a:txBody>
                    <a:bodyPr/>
                    <a:lstStyle/>
                    <a:p>
                      <a:pPr marL="0" marR="0">
                        <a:spcBef>
                          <a:spcPts val="0"/>
                        </a:spcBef>
                        <a:spcAft>
                          <a:spcPts val="0"/>
                        </a:spcAft>
                      </a:pPr>
                      <a:r>
                        <a:rPr lang="en-US" sz="2000" kern="0" dirty="0">
                          <a:effectLst/>
                          <a:latin typeface="Arial" panose="020B0604020202020204" pitchFamily="34" charset="0"/>
                          <a:cs typeface="Arial" panose="020B0604020202020204" pitchFamily="34" charset="0"/>
                        </a:rPr>
                        <a:t>Trans#</a:t>
                      </a:r>
                      <a:endParaRPr lang="en-US" sz="2000" b="1" i="1" kern="0" dirty="0">
                        <a:solidFill>
                          <a:srgbClr val="FFFFFF"/>
                        </a:solidFill>
                        <a:effectLst/>
                        <a:latin typeface="Arial" panose="020B060402020202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2000" kern="0" dirty="0">
                          <a:effectLst/>
                          <a:latin typeface="Arial" panose="020B0604020202020204" pitchFamily="34" charset="0"/>
                          <a:cs typeface="Arial" panose="020B0604020202020204" pitchFamily="34" charset="0"/>
                        </a:rPr>
                        <a:t>Items</a:t>
                      </a:r>
                      <a:endParaRPr lang="en-US" sz="2000" b="1" i="1" kern="0" dirty="0">
                        <a:solidFill>
                          <a:srgbClr val="FFFFFF"/>
                        </a:solidFill>
                        <a:effectLst/>
                        <a:latin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4025236336"/>
                  </a:ext>
                </a:extLst>
              </a:tr>
              <a:tr h="396188">
                <a:tc>
                  <a:txBody>
                    <a:bodyPr/>
                    <a:lstStyle/>
                    <a:p>
                      <a:pPr marL="0" marR="0" algn="ctr">
                        <a:spcBef>
                          <a:spcPts val="0"/>
                        </a:spcBef>
                        <a:spcAft>
                          <a:spcPts val="0"/>
                        </a:spcAft>
                      </a:pPr>
                      <a:r>
                        <a:rPr lang="en-US" sz="2000" dirty="0">
                          <a:effectLst/>
                          <a:latin typeface="Arial" panose="020B0604020202020204" pitchFamily="34" charset="0"/>
                          <a:cs typeface="Arial" panose="020B0604020202020204" pitchFamily="34" charset="0"/>
                        </a:rPr>
                        <a:t>1</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2000" dirty="0">
                          <a:effectLst/>
                          <a:highlight>
                            <a:srgbClr val="00FF00"/>
                          </a:highlight>
                          <a:latin typeface="Arial" panose="020B0604020202020204" pitchFamily="34" charset="0"/>
                          <a:cs typeface="Arial" panose="020B0604020202020204" pitchFamily="34" charset="0"/>
                        </a:rPr>
                        <a:t>Bread, Milk</a:t>
                      </a:r>
                      <a:endParaRPr lang="en-US" sz="2000" dirty="0">
                        <a:effectLst/>
                        <a:highlight>
                          <a:srgbClr val="00FF00"/>
                        </a:highligh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677990908"/>
                  </a:ext>
                </a:extLst>
              </a:tr>
              <a:tr h="396188">
                <a:tc>
                  <a:txBody>
                    <a:bodyPr/>
                    <a:lstStyle/>
                    <a:p>
                      <a:pPr marL="0" marR="0" algn="ctr">
                        <a:spcBef>
                          <a:spcPts val="0"/>
                        </a:spcBef>
                        <a:spcAft>
                          <a:spcPts val="0"/>
                        </a:spcAft>
                      </a:pPr>
                      <a:r>
                        <a:rPr lang="en-US" sz="2000" dirty="0">
                          <a:effectLst/>
                          <a:latin typeface="Arial" panose="020B0604020202020204" pitchFamily="34" charset="0"/>
                          <a:cs typeface="Arial" panose="020B0604020202020204" pitchFamily="34" charset="0"/>
                        </a:rPr>
                        <a:t>2</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2000" dirty="0">
                          <a:effectLst/>
                          <a:highlight>
                            <a:srgbClr val="00FF00"/>
                          </a:highlight>
                          <a:latin typeface="Arial" panose="020B0604020202020204" pitchFamily="34" charset="0"/>
                          <a:cs typeface="Arial" panose="020B0604020202020204" pitchFamily="34" charset="0"/>
                        </a:rPr>
                        <a:t>Bread, Milk</a:t>
                      </a:r>
                      <a:r>
                        <a:rPr lang="en-US" sz="2000" dirty="0">
                          <a:effectLst/>
                          <a:latin typeface="Arial" panose="020B0604020202020204" pitchFamily="34" charset="0"/>
                          <a:cs typeface="Arial" panose="020B0604020202020204" pitchFamily="34" charset="0"/>
                        </a:rPr>
                        <a:t>, Beer, Eggs</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30394036"/>
                  </a:ext>
                </a:extLst>
              </a:tr>
              <a:tr h="396188">
                <a:tc>
                  <a:txBody>
                    <a:bodyPr/>
                    <a:lstStyle/>
                    <a:p>
                      <a:pPr marL="0" marR="0" algn="ctr">
                        <a:spcBef>
                          <a:spcPts val="0"/>
                        </a:spcBef>
                        <a:spcAft>
                          <a:spcPts val="0"/>
                        </a:spcAft>
                      </a:pPr>
                      <a:r>
                        <a:rPr lang="en-US" sz="2000" dirty="0">
                          <a:effectLst/>
                          <a:latin typeface="Arial" panose="020B0604020202020204" pitchFamily="34" charset="0"/>
                          <a:cs typeface="Arial" panose="020B0604020202020204" pitchFamily="34" charset="0"/>
                        </a:rPr>
                        <a:t>3</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2000" dirty="0">
                          <a:effectLst/>
                          <a:latin typeface="Arial" panose="020B0604020202020204" pitchFamily="34" charset="0"/>
                          <a:cs typeface="Arial" panose="020B0604020202020204" pitchFamily="34" charset="0"/>
                        </a:rPr>
                        <a:t>Milk, Banana, Beer, Soda </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031379312"/>
                  </a:ext>
                </a:extLst>
              </a:tr>
              <a:tr h="396188">
                <a:tc>
                  <a:txBody>
                    <a:bodyPr/>
                    <a:lstStyle/>
                    <a:p>
                      <a:pPr marL="0" marR="0" algn="ctr">
                        <a:spcBef>
                          <a:spcPts val="0"/>
                        </a:spcBef>
                        <a:spcAft>
                          <a:spcPts val="0"/>
                        </a:spcAft>
                      </a:pPr>
                      <a:r>
                        <a:rPr lang="en-US" sz="2000" dirty="0">
                          <a:effectLst/>
                          <a:latin typeface="Arial" panose="020B0604020202020204" pitchFamily="34" charset="0"/>
                          <a:cs typeface="Arial" panose="020B0604020202020204" pitchFamily="34" charset="0"/>
                        </a:rPr>
                        <a:t>4</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2000" dirty="0">
                          <a:effectLst/>
                          <a:highlight>
                            <a:srgbClr val="00FF00"/>
                          </a:highlight>
                          <a:latin typeface="Arial" panose="020B0604020202020204" pitchFamily="34" charset="0"/>
                          <a:cs typeface="Arial" panose="020B0604020202020204" pitchFamily="34" charset="0"/>
                        </a:rPr>
                        <a:t>Bread, Milk</a:t>
                      </a:r>
                      <a:r>
                        <a:rPr lang="en-US" sz="2000" dirty="0">
                          <a:effectLst/>
                          <a:latin typeface="Arial" panose="020B0604020202020204" pitchFamily="34" charset="0"/>
                          <a:cs typeface="Arial" panose="020B0604020202020204" pitchFamily="34" charset="0"/>
                        </a:rPr>
                        <a:t>, Eggs, Beer</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76900844"/>
                  </a:ext>
                </a:extLst>
              </a:tr>
              <a:tr h="396188">
                <a:tc>
                  <a:txBody>
                    <a:bodyPr/>
                    <a:lstStyle/>
                    <a:p>
                      <a:pPr marL="0" marR="0" algn="ctr">
                        <a:spcBef>
                          <a:spcPts val="0"/>
                        </a:spcBef>
                        <a:spcAft>
                          <a:spcPts val="0"/>
                        </a:spcAft>
                      </a:pPr>
                      <a:r>
                        <a:rPr lang="en-US" sz="2000" dirty="0">
                          <a:effectLst/>
                          <a:latin typeface="Arial" panose="020B0604020202020204" pitchFamily="34" charset="0"/>
                          <a:cs typeface="Arial" panose="020B0604020202020204" pitchFamily="34" charset="0"/>
                        </a:rPr>
                        <a:t>5</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2000" dirty="0">
                          <a:effectLst/>
                          <a:latin typeface="Arial" panose="020B0604020202020204" pitchFamily="34" charset="0"/>
                          <a:cs typeface="Arial" panose="020B0604020202020204" pitchFamily="34" charset="0"/>
                        </a:rPr>
                        <a:t>Bread, Beer, Banana, Soda </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317949672"/>
                  </a:ext>
                </a:extLst>
              </a:tr>
            </a:tbl>
          </a:graphicData>
        </a:graphic>
      </p:graphicFrame>
    </p:spTree>
    <p:extLst>
      <p:ext uri="{BB962C8B-B14F-4D97-AF65-F5344CB8AC3E}">
        <p14:creationId xmlns:p14="http://schemas.microsoft.com/office/powerpoint/2010/main" val="136164418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13F8-0C77-4E76-AD04-94BDA0B7C318}"/>
              </a:ext>
            </a:extLst>
          </p:cNvPr>
          <p:cNvSpPr>
            <a:spLocks noGrp="1"/>
          </p:cNvSpPr>
          <p:nvPr>
            <p:ph type="title"/>
          </p:nvPr>
        </p:nvSpPr>
        <p:spPr>
          <a:xfrm>
            <a:off x="457200" y="152400"/>
            <a:ext cx="8229600" cy="639762"/>
          </a:xfrm>
        </p:spPr>
        <p:txBody>
          <a:bodyPr/>
          <a:lstStyle/>
          <a:p>
            <a:r>
              <a:rPr lang="fi-FI" altLang="en-US" sz="3200" dirty="0">
                <a:solidFill>
                  <a:srgbClr val="0070C0"/>
                </a:solidFill>
                <a:latin typeface="Arial" panose="020B0604020202020204" pitchFamily="34" charset="0"/>
                <a:cs typeface="Arial" panose="020B0604020202020204" pitchFamily="34" charset="0"/>
              </a:rPr>
              <a:t>Analysis</a:t>
            </a:r>
            <a:endParaRPr lang="en-US" dirty="0">
              <a:solidFill>
                <a:srgbClr val="0070C0"/>
              </a:solidFill>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43BBCA60-6FF7-4438-A253-6CA9B507BEA5}"/>
              </a:ext>
            </a:extLst>
          </p:cNvPr>
          <p:cNvGraphicFramePr>
            <a:graphicFrameLocks noGrp="1"/>
          </p:cNvGraphicFramePr>
          <p:nvPr>
            <p:extLst>
              <p:ext uri="{D42A27DB-BD31-4B8C-83A1-F6EECF244321}">
                <p14:modId xmlns:p14="http://schemas.microsoft.com/office/powerpoint/2010/main" val="1735601238"/>
              </p:ext>
            </p:extLst>
          </p:nvPr>
        </p:nvGraphicFramePr>
        <p:xfrm>
          <a:off x="457200" y="927515"/>
          <a:ext cx="2133600" cy="2439678"/>
        </p:xfrm>
        <a:graphic>
          <a:graphicData uri="http://schemas.openxmlformats.org/drawingml/2006/table">
            <a:tbl>
              <a:tblPr firstRow="1" firstCol="1" bandRow="1">
                <a:tableStyleId>{5C22544A-7EE6-4342-B048-85BDC9FD1C3A}</a:tableStyleId>
              </a:tblPr>
              <a:tblGrid>
                <a:gridCol w="1066800">
                  <a:extLst>
                    <a:ext uri="{9D8B030D-6E8A-4147-A177-3AD203B41FA5}">
                      <a16:colId xmlns:a16="http://schemas.microsoft.com/office/drawing/2014/main" val="253931097"/>
                    </a:ext>
                  </a:extLst>
                </a:gridCol>
                <a:gridCol w="1066800">
                  <a:extLst>
                    <a:ext uri="{9D8B030D-6E8A-4147-A177-3AD203B41FA5}">
                      <a16:colId xmlns:a16="http://schemas.microsoft.com/office/drawing/2014/main" val="3786304899"/>
                    </a:ext>
                  </a:extLst>
                </a:gridCol>
              </a:tblGrid>
              <a:tr h="478073">
                <a:tc>
                  <a:txBody>
                    <a:bodyPr/>
                    <a:lstStyle/>
                    <a:p>
                      <a:pPr marL="0" marR="0">
                        <a:lnSpc>
                          <a:spcPct val="150000"/>
                        </a:lnSpc>
                        <a:spcBef>
                          <a:spcPts val="0"/>
                        </a:spcBef>
                        <a:spcAft>
                          <a:spcPts val="0"/>
                        </a:spcAft>
                      </a:pPr>
                      <a:r>
                        <a:rPr lang="en-US" sz="1600" b="1" dirty="0">
                          <a:effectLst/>
                          <a:latin typeface="Arial" panose="020B0604020202020204" pitchFamily="34" charset="0"/>
                          <a:cs typeface="Arial" panose="020B0604020202020204" pitchFamily="34" charset="0"/>
                        </a:rPr>
                        <a:t>Name</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600" b="1" dirty="0">
                          <a:effectLst/>
                          <a:latin typeface="Arial" panose="020B0604020202020204" pitchFamily="34" charset="0"/>
                          <a:cs typeface="Arial" panose="020B0604020202020204" pitchFamily="34" charset="0"/>
                        </a:rPr>
                        <a:t>Item #</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8364836"/>
                  </a:ext>
                </a:extLst>
              </a:tr>
              <a:tr h="304194">
                <a:tc>
                  <a:txBody>
                    <a:bodyPr/>
                    <a:lstStyle/>
                    <a:p>
                      <a:pPr marL="0" marR="0">
                        <a:lnSpc>
                          <a:spcPct val="150000"/>
                        </a:lnSpc>
                        <a:spcBef>
                          <a:spcPts val="0"/>
                        </a:spcBef>
                        <a:spcAft>
                          <a:spcPts val="0"/>
                        </a:spcAft>
                      </a:pPr>
                      <a:r>
                        <a:rPr lang="en-US" sz="1600" b="1">
                          <a:effectLst/>
                          <a:latin typeface="Arial" panose="020B0604020202020204" pitchFamily="34" charset="0"/>
                          <a:cs typeface="Arial" panose="020B0604020202020204" pitchFamily="34" charset="0"/>
                        </a:rPr>
                        <a:t>Banana</a:t>
                      </a:r>
                      <a:endParaRPr lang="en-US" sz="1600" b="1">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600" b="1" dirty="0">
                          <a:effectLst/>
                          <a:latin typeface="Arial" panose="020B0604020202020204" pitchFamily="34" charset="0"/>
                          <a:cs typeface="Arial" panose="020B0604020202020204" pitchFamily="34" charset="0"/>
                        </a:rPr>
                        <a:t>1</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75673537"/>
                  </a:ext>
                </a:extLst>
              </a:tr>
              <a:tr h="304194">
                <a:tc>
                  <a:txBody>
                    <a:bodyPr/>
                    <a:lstStyle/>
                    <a:p>
                      <a:pPr marL="0" marR="0">
                        <a:lnSpc>
                          <a:spcPct val="150000"/>
                        </a:lnSpc>
                        <a:spcBef>
                          <a:spcPts val="0"/>
                        </a:spcBef>
                        <a:spcAft>
                          <a:spcPts val="0"/>
                        </a:spcAft>
                      </a:pPr>
                      <a:r>
                        <a:rPr lang="en-US" sz="1600" b="1">
                          <a:effectLst/>
                          <a:latin typeface="Arial" panose="020B0604020202020204" pitchFamily="34" charset="0"/>
                          <a:cs typeface="Arial" panose="020B0604020202020204" pitchFamily="34" charset="0"/>
                        </a:rPr>
                        <a:t>Beer </a:t>
                      </a:r>
                      <a:endParaRPr lang="en-US" sz="1600" b="1">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Arial" panose="020B0604020202020204" pitchFamily="34" charset="0"/>
                        </a:rPr>
                        <a:t>2</a:t>
                      </a:r>
                    </a:p>
                  </a:txBody>
                  <a:tcPr marL="68580" marR="68580" marT="0" marB="0"/>
                </a:tc>
                <a:extLst>
                  <a:ext uri="{0D108BD9-81ED-4DB2-BD59-A6C34878D82A}">
                    <a16:rowId xmlns:a16="http://schemas.microsoft.com/office/drawing/2014/main" val="3629937191"/>
                  </a:ext>
                </a:extLst>
              </a:tr>
              <a:tr h="304194">
                <a:tc>
                  <a:txBody>
                    <a:bodyPr/>
                    <a:lstStyle/>
                    <a:p>
                      <a:pPr marL="0" marR="0">
                        <a:lnSpc>
                          <a:spcPct val="150000"/>
                        </a:lnSpc>
                        <a:spcBef>
                          <a:spcPts val="0"/>
                        </a:spcBef>
                        <a:spcAft>
                          <a:spcPts val="0"/>
                        </a:spcAft>
                      </a:pPr>
                      <a:r>
                        <a:rPr lang="en-US" sz="1600" b="1">
                          <a:effectLst/>
                          <a:latin typeface="Arial" panose="020B0604020202020204" pitchFamily="34" charset="0"/>
                          <a:cs typeface="Arial" panose="020B0604020202020204" pitchFamily="34" charset="0"/>
                        </a:rPr>
                        <a:t>Bread</a:t>
                      </a:r>
                      <a:endParaRPr lang="en-US" sz="1600" b="1">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Arial" panose="020B0604020202020204" pitchFamily="34" charset="0"/>
                        </a:rPr>
                        <a:t>3</a:t>
                      </a:r>
                    </a:p>
                  </a:txBody>
                  <a:tcPr marL="68580" marR="68580" marT="0" marB="0"/>
                </a:tc>
                <a:extLst>
                  <a:ext uri="{0D108BD9-81ED-4DB2-BD59-A6C34878D82A}">
                    <a16:rowId xmlns:a16="http://schemas.microsoft.com/office/drawing/2014/main" val="3980444853"/>
                  </a:ext>
                </a:extLst>
              </a:tr>
              <a:tr h="304194">
                <a:tc>
                  <a:txBody>
                    <a:bodyPr/>
                    <a:lstStyle/>
                    <a:p>
                      <a:pPr marL="0" marR="0">
                        <a:lnSpc>
                          <a:spcPct val="150000"/>
                        </a:lnSpc>
                        <a:spcBef>
                          <a:spcPts val="0"/>
                        </a:spcBef>
                        <a:spcAft>
                          <a:spcPts val="0"/>
                        </a:spcAft>
                      </a:pPr>
                      <a:r>
                        <a:rPr lang="en-US" sz="1600" b="1" dirty="0">
                          <a:effectLst/>
                          <a:latin typeface="Arial" panose="020B0604020202020204" pitchFamily="34" charset="0"/>
                          <a:cs typeface="Arial" panose="020B0604020202020204" pitchFamily="34" charset="0"/>
                        </a:rPr>
                        <a:t>Eggs </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Arial" panose="020B0604020202020204" pitchFamily="34" charset="0"/>
                        </a:rPr>
                        <a:t>4</a:t>
                      </a:r>
                    </a:p>
                  </a:txBody>
                  <a:tcPr marL="68580" marR="68580" marT="0" marB="0"/>
                </a:tc>
                <a:extLst>
                  <a:ext uri="{0D108BD9-81ED-4DB2-BD59-A6C34878D82A}">
                    <a16:rowId xmlns:a16="http://schemas.microsoft.com/office/drawing/2014/main" val="1182974537"/>
                  </a:ext>
                </a:extLst>
              </a:tr>
              <a:tr h="304194">
                <a:tc>
                  <a:txBody>
                    <a:bodyPr/>
                    <a:lstStyle/>
                    <a:p>
                      <a:pPr marL="0" marR="0">
                        <a:lnSpc>
                          <a:spcPct val="150000"/>
                        </a:lnSpc>
                        <a:spcBef>
                          <a:spcPts val="0"/>
                        </a:spcBef>
                        <a:spcAft>
                          <a:spcPts val="0"/>
                        </a:spcAft>
                      </a:pPr>
                      <a:r>
                        <a:rPr lang="en-US" sz="1600" b="1" dirty="0">
                          <a:effectLst/>
                          <a:latin typeface="Arial" panose="020B0604020202020204" pitchFamily="34" charset="0"/>
                          <a:cs typeface="Arial" panose="020B0604020202020204" pitchFamily="34" charset="0"/>
                        </a:rPr>
                        <a:t>Soda</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600" b="1" dirty="0">
                          <a:effectLst/>
                          <a:latin typeface="Arial" panose="020B0604020202020204" pitchFamily="34" charset="0"/>
                          <a:cs typeface="Arial" panose="020B0604020202020204" pitchFamily="34" charset="0"/>
                        </a:rPr>
                        <a:t>5</a:t>
                      </a:r>
                    </a:p>
                  </a:txBody>
                  <a:tcPr marL="68580" marR="68580" marT="0" marB="0"/>
                </a:tc>
                <a:extLst>
                  <a:ext uri="{0D108BD9-81ED-4DB2-BD59-A6C34878D82A}">
                    <a16:rowId xmlns:a16="http://schemas.microsoft.com/office/drawing/2014/main" val="594613847"/>
                  </a:ext>
                </a:extLst>
              </a:tr>
              <a:tr h="358865">
                <a:tc>
                  <a:txBody>
                    <a:bodyPr/>
                    <a:lstStyle/>
                    <a:p>
                      <a:pPr marL="0" marR="0">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Arial" panose="020B0604020202020204" pitchFamily="34" charset="0"/>
                        </a:rPr>
                        <a:t>Milk</a:t>
                      </a:r>
                    </a:p>
                  </a:txBody>
                  <a:tcPr marL="68580" marR="68580" marT="0" marB="0"/>
                </a:tc>
                <a:tc>
                  <a:txBody>
                    <a:bodyPr/>
                    <a:lstStyle/>
                    <a:p>
                      <a:pPr marL="0" marR="0">
                        <a:lnSpc>
                          <a:spcPct val="150000"/>
                        </a:lnSpc>
                        <a:spcBef>
                          <a:spcPts val="0"/>
                        </a:spcBef>
                        <a:spcAft>
                          <a:spcPts val="0"/>
                        </a:spcAft>
                      </a:pPr>
                      <a:r>
                        <a:rPr lang="en-US" sz="1600" b="1" dirty="0">
                          <a:effectLst/>
                          <a:latin typeface="Arial" panose="020B0604020202020204" pitchFamily="34" charset="0"/>
                          <a:ea typeface="Calibri" panose="020F0502020204030204" pitchFamily="34" charset="0"/>
                          <a:cs typeface="Arial" panose="020B0604020202020204" pitchFamily="34" charset="0"/>
                        </a:rPr>
                        <a:t>6</a:t>
                      </a:r>
                    </a:p>
                  </a:txBody>
                  <a:tcPr marL="68580" marR="68580" marT="0" marB="0"/>
                </a:tc>
                <a:extLst>
                  <a:ext uri="{0D108BD9-81ED-4DB2-BD59-A6C34878D82A}">
                    <a16:rowId xmlns:a16="http://schemas.microsoft.com/office/drawing/2014/main" val="1020968777"/>
                  </a:ext>
                </a:extLst>
              </a:tr>
            </a:tbl>
          </a:graphicData>
        </a:graphic>
      </p:graphicFrame>
      <p:sp>
        <p:nvSpPr>
          <p:cNvPr id="9" name="Rectangle 7">
            <a:extLst>
              <a:ext uri="{FF2B5EF4-FFF2-40B4-BE49-F238E27FC236}">
                <a16:creationId xmlns:a16="http://schemas.microsoft.com/office/drawing/2014/main" id="{F30B327A-FD84-444F-81AA-C8172508045B}"/>
              </a:ext>
            </a:extLst>
          </p:cNvPr>
          <p:cNvSpPr>
            <a:spLocks noChangeArrowheads="1"/>
          </p:cNvSpPr>
          <p:nvPr/>
        </p:nvSpPr>
        <p:spPr bwMode="auto">
          <a:xfrm>
            <a:off x="2895600" y="1143000"/>
            <a:ext cx="5562600" cy="1547280"/>
          </a:xfrm>
          <a:prstGeom prst="rect">
            <a:avLst/>
          </a:prstGeom>
          <a:noFill/>
          <a:ln w="9525">
            <a:noFill/>
            <a:round/>
            <a:headEnd/>
            <a:tailEnd/>
          </a:ln>
          <a:effectLst/>
        </p:spPr>
        <p:txBody>
          <a:bodyPr lIns="90360" tIns="44280" rIns="90360" bIns="44280"/>
          <a:lstStyle/>
          <a:p>
            <a:pPr marL="914400" lvl="1" indent="-457200">
              <a:lnSpc>
                <a:spcPct val="100000"/>
              </a:lnSpc>
              <a:spcBef>
                <a:spcPts val="450"/>
              </a:spcBef>
              <a:buClr>
                <a:srgbClr val="1F497D"/>
              </a:buClr>
              <a:buSzPct val="75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800" dirty="0">
                <a:solidFill>
                  <a:srgbClr val="000000"/>
                </a:solidFill>
                <a:latin typeface="Arial" panose="020B0604020202020204" pitchFamily="34" charset="0"/>
                <a:ea typeface="DejaVu LGC Sans" charset="0"/>
                <a:cs typeface="Arial" panose="020B0604020202020204" pitchFamily="34" charset="0"/>
              </a:rPr>
              <a:t>Each item has an Item #</a:t>
            </a:r>
          </a:p>
          <a:p>
            <a:pPr marL="914400" lvl="1" indent="-457200">
              <a:lnSpc>
                <a:spcPct val="100000"/>
              </a:lnSpc>
              <a:spcBef>
                <a:spcPts val="450"/>
              </a:spcBef>
              <a:buClr>
                <a:srgbClr val="1F497D"/>
              </a:buClr>
              <a:buSzPct val="75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800" dirty="0">
                <a:solidFill>
                  <a:srgbClr val="000000"/>
                </a:solidFill>
                <a:latin typeface="Arial" panose="020B0604020202020204" pitchFamily="34" charset="0"/>
                <a:ea typeface="DejaVu LGC Sans" charset="0"/>
                <a:cs typeface="Arial" panose="020B0604020202020204" pitchFamily="34" charset="0"/>
              </a:rPr>
              <a:t>Each transaction contains items # in </a:t>
            </a:r>
            <a:r>
              <a:rPr lang="en-GB" sz="2800" i="1" dirty="0">
                <a:solidFill>
                  <a:srgbClr val="000000"/>
                </a:solidFill>
                <a:latin typeface="Arial" panose="020B0604020202020204" pitchFamily="34" charset="0"/>
                <a:ea typeface="DejaVu LGC Sans" charset="0"/>
                <a:cs typeface="Arial" panose="020B0604020202020204" pitchFamily="34" charset="0"/>
              </a:rPr>
              <a:t>ascending order</a:t>
            </a:r>
            <a:endParaRPr lang="en-GB" sz="2400" i="1" dirty="0">
              <a:solidFill>
                <a:schemeClr val="accent2"/>
              </a:solidFill>
              <a:latin typeface="Arial" panose="020B0604020202020204" pitchFamily="34" charset="0"/>
              <a:ea typeface="DejaVu LGC Sans" charset="0"/>
              <a:cs typeface="Arial" panose="020B0604020202020204" pitchFamily="34" charset="0"/>
            </a:endParaRPr>
          </a:p>
        </p:txBody>
      </p:sp>
      <p:graphicFrame>
        <p:nvGraphicFramePr>
          <p:cNvPr id="10" name="Table 9">
            <a:extLst>
              <a:ext uri="{FF2B5EF4-FFF2-40B4-BE49-F238E27FC236}">
                <a16:creationId xmlns:a16="http://schemas.microsoft.com/office/drawing/2014/main" id="{7BEC44A9-6503-4EA1-A873-20FDB9FFD191}"/>
              </a:ext>
            </a:extLst>
          </p:cNvPr>
          <p:cNvGraphicFramePr>
            <a:graphicFrameLocks noGrp="1"/>
          </p:cNvGraphicFramePr>
          <p:nvPr>
            <p:extLst>
              <p:ext uri="{D42A27DB-BD31-4B8C-83A1-F6EECF244321}">
                <p14:modId xmlns:p14="http://schemas.microsoft.com/office/powerpoint/2010/main" val="1076563619"/>
              </p:ext>
            </p:extLst>
          </p:nvPr>
        </p:nvGraphicFramePr>
        <p:xfrm>
          <a:off x="5410200" y="3577029"/>
          <a:ext cx="2590800" cy="2381407"/>
        </p:xfrm>
        <a:graphic>
          <a:graphicData uri="http://schemas.openxmlformats.org/drawingml/2006/table">
            <a:tbl>
              <a:tblPr firstRow="1" firstCol="1" bandRow="1" bandCol="1">
                <a:tableStyleId>{7E9639D4-E3E2-4D34-9284-5A2195B3D0D7}</a:tableStyleId>
              </a:tblPr>
              <a:tblGrid>
                <a:gridCol w="1212421">
                  <a:extLst>
                    <a:ext uri="{9D8B030D-6E8A-4147-A177-3AD203B41FA5}">
                      <a16:colId xmlns:a16="http://schemas.microsoft.com/office/drawing/2014/main" val="162998591"/>
                    </a:ext>
                  </a:extLst>
                </a:gridCol>
                <a:gridCol w="1378379">
                  <a:extLst>
                    <a:ext uri="{9D8B030D-6E8A-4147-A177-3AD203B41FA5}">
                      <a16:colId xmlns:a16="http://schemas.microsoft.com/office/drawing/2014/main" val="264608867"/>
                    </a:ext>
                  </a:extLst>
                </a:gridCol>
              </a:tblGrid>
              <a:tr h="400467">
                <a:tc>
                  <a:txBody>
                    <a:bodyPr/>
                    <a:lstStyle/>
                    <a:p>
                      <a:pPr marL="0" marR="0" algn="ctr">
                        <a:spcBef>
                          <a:spcPts val="0"/>
                        </a:spcBef>
                        <a:spcAft>
                          <a:spcPts val="0"/>
                        </a:spcAft>
                      </a:pPr>
                      <a:r>
                        <a:rPr lang="en-US" sz="1800" kern="0">
                          <a:effectLst/>
                          <a:latin typeface="Arial" panose="020B0604020202020204" pitchFamily="34" charset="0"/>
                          <a:cs typeface="Arial" panose="020B0604020202020204" pitchFamily="34" charset="0"/>
                        </a:rPr>
                        <a:t>Trans.#</a:t>
                      </a:r>
                      <a:endParaRPr lang="en-US" sz="1800" b="1" i="1" kern="0">
                        <a:solidFill>
                          <a:srgbClr val="FFFFFF"/>
                        </a:solidFill>
                        <a:effectLst/>
                        <a:latin typeface="Arial" panose="020B0604020202020204" pitchFamily="34" charset="0"/>
                        <a:cs typeface="Arial" panose="020B0604020202020204" pitchFamily="34" charset="0"/>
                      </a:endParaRPr>
                    </a:p>
                  </a:txBody>
                  <a:tcPr marL="68580" marR="68580" marT="0" marB="0"/>
                </a:tc>
                <a:tc>
                  <a:txBody>
                    <a:bodyPr/>
                    <a:lstStyle/>
                    <a:p>
                      <a:pPr marL="0" marR="0" algn="l">
                        <a:spcBef>
                          <a:spcPts val="0"/>
                        </a:spcBef>
                        <a:spcAft>
                          <a:spcPts val="0"/>
                        </a:spcAft>
                      </a:pPr>
                      <a:r>
                        <a:rPr lang="en-US" sz="1800" kern="0" dirty="0">
                          <a:effectLst/>
                          <a:latin typeface="Arial" panose="020B0604020202020204" pitchFamily="34" charset="0"/>
                          <a:cs typeface="Arial" panose="020B0604020202020204" pitchFamily="34" charset="0"/>
                        </a:rPr>
                        <a:t>Items</a:t>
                      </a:r>
                      <a:endParaRPr lang="en-US" sz="1800" b="1" i="1" kern="0" dirty="0">
                        <a:solidFill>
                          <a:srgbClr val="FFFFFF"/>
                        </a:solidFill>
                        <a:effectLst/>
                        <a:latin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4025236336"/>
                  </a:ext>
                </a:extLst>
              </a:tr>
              <a:tr h="396188">
                <a:tc>
                  <a:txBody>
                    <a:bodyPr/>
                    <a:lstStyle/>
                    <a:p>
                      <a:pPr marL="0" marR="0" algn="ctr">
                        <a:spcBef>
                          <a:spcPts val="0"/>
                        </a:spcBef>
                        <a:spcAft>
                          <a:spcPts val="0"/>
                        </a:spcAft>
                      </a:pPr>
                      <a:r>
                        <a:rPr lang="en-US" sz="1800">
                          <a:effectLst/>
                          <a:latin typeface="Arial" panose="020B0604020202020204" pitchFamily="34" charset="0"/>
                          <a:cs typeface="Arial" panose="020B0604020202020204" pitchFamily="34" charset="0"/>
                        </a:rPr>
                        <a:t>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l">
                        <a:spcBef>
                          <a:spcPts val="0"/>
                        </a:spcBef>
                        <a:spcAft>
                          <a:spcPts val="0"/>
                        </a:spcAft>
                      </a:pPr>
                      <a:r>
                        <a:rPr lang="en-US" sz="1800" b="1">
                          <a:effectLst/>
                          <a:latin typeface="Arial" panose="020B0604020202020204" pitchFamily="34" charset="0"/>
                          <a:cs typeface="Arial" panose="020B0604020202020204" pitchFamily="34" charset="0"/>
                        </a:rPr>
                        <a:t>3,6</a:t>
                      </a:r>
                      <a:endParaRPr lang="en-US" sz="18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677990908"/>
                  </a:ext>
                </a:extLst>
              </a:tr>
              <a:tr h="396188">
                <a:tc>
                  <a:txBody>
                    <a:bodyPr/>
                    <a:lstStyle/>
                    <a:p>
                      <a:pPr marL="0" marR="0" algn="ctr">
                        <a:spcBef>
                          <a:spcPts val="0"/>
                        </a:spcBef>
                        <a:spcAft>
                          <a:spcPts val="0"/>
                        </a:spcAft>
                      </a:pPr>
                      <a:r>
                        <a:rPr lang="en-US" sz="1800">
                          <a:effectLst/>
                          <a:latin typeface="Arial" panose="020B0604020202020204" pitchFamily="34" charset="0"/>
                          <a:cs typeface="Arial" panose="020B0604020202020204" pitchFamily="34" charset="0"/>
                        </a:rPr>
                        <a:t>2</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l">
                        <a:spcBef>
                          <a:spcPts val="0"/>
                        </a:spcBef>
                        <a:spcAft>
                          <a:spcPts val="0"/>
                        </a:spcAft>
                      </a:pPr>
                      <a:r>
                        <a:rPr lang="en-US" sz="1800" b="1">
                          <a:effectLst/>
                          <a:latin typeface="Arial" panose="020B0604020202020204" pitchFamily="34" charset="0"/>
                          <a:cs typeface="Arial" panose="020B0604020202020204" pitchFamily="34" charset="0"/>
                        </a:rPr>
                        <a:t>2,3,4,6</a:t>
                      </a:r>
                      <a:endParaRPr lang="en-US" sz="18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30394036"/>
                  </a:ext>
                </a:extLst>
              </a:tr>
              <a:tr h="396188">
                <a:tc>
                  <a:txBody>
                    <a:bodyPr/>
                    <a:lstStyle/>
                    <a:p>
                      <a:pPr marL="0" marR="0" algn="ctr">
                        <a:spcBef>
                          <a:spcPts val="0"/>
                        </a:spcBef>
                        <a:spcAft>
                          <a:spcPts val="0"/>
                        </a:spcAft>
                      </a:pPr>
                      <a:r>
                        <a:rPr lang="en-US" sz="1800" dirty="0">
                          <a:effectLst/>
                          <a:latin typeface="Arial" panose="020B0604020202020204" pitchFamily="34" charset="0"/>
                          <a:cs typeface="Arial" panose="020B0604020202020204" pitchFamily="34" charset="0"/>
                        </a:rPr>
                        <a:t>3</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l">
                        <a:spcBef>
                          <a:spcPts val="0"/>
                        </a:spcBef>
                        <a:spcAft>
                          <a:spcPts val="0"/>
                        </a:spcAft>
                      </a:pPr>
                      <a:r>
                        <a:rPr lang="en-US" sz="1800" b="1" dirty="0">
                          <a:effectLst/>
                          <a:latin typeface="Arial" panose="020B0604020202020204" pitchFamily="34" charset="0"/>
                          <a:cs typeface="Arial" panose="020B0604020202020204" pitchFamily="34" charset="0"/>
                        </a:rPr>
                        <a:t>1,2,5,6</a:t>
                      </a:r>
                      <a:endParaRPr lang="en-US" sz="18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031379312"/>
                  </a:ext>
                </a:extLst>
              </a:tr>
              <a:tr h="396188">
                <a:tc>
                  <a:txBody>
                    <a:bodyPr/>
                    <a:lstStyle/>
                    <a:p>
                      <a:pPr marL="0" marR="0" algn="ctr">
                        <a:spcBef>
                          <a:spcPts val="0"/>
                        </a:spcBef>
                        <a:spcAft>
                          <a:spcPts val="0"/>
                        </a:spcAft>
                      </a:pPr>
                      <a:r>
                        <a:rPr lang="en-US" sz="1800">
                          <a:effectLst/>
                          <a:latin typeface="Arial" panose="020B0604020202020204" pitchFamily="34" charset="0"/>
                          <a:cs typeface="Arial" panose="020B0604020202020204" pitchFamily="34" charset="0"/>
                        </a:rPr>
                        <a:t>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l">
                        <a:spcBef>
                          <a:spcPts val="0"/>
                        </a:spcBef>
                        <a:spcAft>
                          <a:spcPts val="0"/>
                        </a:spcAft>
                      </a:pPr>
                      <a:r>
                        <a:rPr lang="en-US" sz="1800" b="1" dirty="0">
                          <a:effectLst/>
                          <a:latin typeface="Arial" panose="020B0604020202020204" pitchFamily="34" charset="0"/>
                          <a:cs typeface="Arial" panose="020B0604020202020204" pitchFamily="34" charset="0"/>
                        </a:rPr>
                        <a:t>2,3,4,6</a:t>
                      </a:r>
                      <a:endParaRPr lang="en-US" sz="18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76900844"/>
                  </a:ext>
                </a:extLst>
              </a:tr>
              <a:tr h="396188">
                <a:tc>
                  <a:txBody>
                    <a:bodyPr/>
                    <a:lstStyle/>
                    <a:p>
                      <a:pPr marL="0" marR="0" algn="ctr">
                        <a:spcBef>
                          <a:spcPts val="0"/>
                        </a:spcBef>
                        <a:spcAft>
                          <a:spcPts val="0"/>
                        </a:spcAft>
                      </a:pPr>
                      <a:r>
                        <a:rPr lang="en-US" sz="1800" dirty="0">
                          <a:effectLst/>
                          <a:latin typeface="Arial" panose="020B0604020202020204" pitchFamily="34" charset="0"/>
                          <a:cs typeface="Arial" panose="020B0604020202020204" pitchFamily="34" charset="0"/>
                        </a:rPr>
                        <a:t>5</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l">
                        <a:spcBef>
                          <a:spcPts val="0"/>
                        </a:spcBef>
                        <a:spcAft>
                          <a:spcPts val="0"/>
                        </a:spcAft>
                      </a:pPr>
                      <a:r>
                        <a:rPr lang="en-US" sz="1800" b="1" dirty="0">
                          <a:effectLst/>
                          <a:latin typeface="Arial" panose="020B0604020202020204" pitchFamily="34" charset="0"/>
                          <a:cs typeface="Arial" panose="020B0604020202020204" pitchFamily="34" charset="0"/>
                        </a:rPr>
                        <a:t>1,2,3,5</a:t>
                      </a:r>
                      <a:endParaRPr lang="en-US" sz="18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317949672"/>
                  </a:ext>
                </a:extLst>
              </a:tr>
            </a:tbl>
          </a:graphicData>
        </a:graphic>
      </p:graphicFrame>
      <p:graphicFrame>
        <p:nvGraphicFramePr>
          <p:cNvPr id="11" name="Table 10">
            <a:extLst>
              <a:ext uri="{FF2B5EF4-FFF2-40B4-BE49-F238E27FC236}">
                <a16:creationId xmlns:a16="http://schemas.microsoft.com/office/drawing/2014/main" id="{55895E55-B4E1-4BD6-857B-05B42E3DBC01}"/>
              </a:ext>
            </a:extLst>
          </p:cNvPr>
          <p:cNvGraphicFramePr>
            <a:graphicFrameLocks noGrp="1"/>
          </p:cNvGraphicFramePr>
          <p:nvPr>
            <p:extLst>
              <p:ext uri="{D42A27DB-BD31-4B8C-83A1-F6EECF244321}">
                <p14:modId xmlns:p14="http://schemas.microsoft.com/office/powerpoint/2010/main" val="330851970"/>
              </p:ext>
            </p:extLst>
          </p:nvPr>
        </p:nvGraphicFramePr>
        <p:xfrm>
          <a:off x="533400" y="3577029"/>
          <a:ext cx="4724400" cy="2381407"/>
        </p:xfrm>
        <a:graphic>
          <a:graphicData uri="http://schemas.openxmlformats.org/drawingml/2006/table">
            <a:tbl>
              <a:tblPr firstRow="1" firstCol="1" bandRow="1" bandCol="1">
                <a:tableStyleId>{69012ECD-51FC-41F1-AA8D-1B2483CD663E}</a:tableStyleId>
              </a:tblPr>
              <a:tblGrid>
                <a:gridCol w="1221827">
                  <a:extLst>
                    <a:ext uri="{9D8B030D-6E8A-4147-A177-3AD203B41FA5}">
                      <a16:colId xmlns:a16="http://schemas.microsoft.com/office/drawing/2014/main" val="162998591"/>
                    </a:ext>
                  </a:extLst>
                </a:gridCol>
                <a:gridCol w="3502573">
                  <a:extLst>
                    <a:ext uri="{9D8B030D-6E8A-4147-A177-3AD203B41FA5}">
                      <a16:colId xmlns:a16="http://schemas.microsoft.com/office/drawing/2014/main" val="264608867"/>
                    </a:ext>
                  </a:extLst>
                </a:gridCol>
              </a:tblGrid>
              <a:tr h="400467">
                <a:tc>
                  <a:txBody>
                    <a:bodyPr/>
                    <a:lstStyle/>
                    <a:p>
                      <a:pPr marL="0" marR="0">
                        <a:spcBef>
                          <a:spcPts val="0"/>
                        </a:spcBef>
                        <a:spcAft>
                          <a:spcPts val="0"/>
                        </a:spcAft>
                      </a:pPr>
                      <a:r>
                        <a:rPr lang="en-US" sz="2000" kern="0">
                          <a:effectLst/>
                          <a:latin typeface="Arial" panose="020B0604020202020204" pitchFamily="34" charset="0"/>
                          <a:cs typeface="Arial" panose="020B0604020202020204" pitchFamily="34" charset="0"/>
                        </a:rPr>
                        <a:t>Trans.#</a:t>
                      </a:r>
                      <a:endParaRPr lang="en-US" sz="2000" b="1" i="1" kern="0">
                        <a:solidFill>
                          <a:srgbClr val="FFFFFF"/>
                        </a:solidFill>
                        <a:effectLst/>
                        <a:latin typeface="Arial" panose="020B060402020202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2000" kern="0" dirty="0">
                          <a:effectLst/>
                          <a:latin typeface="Arial" panose="020B0604020202020204" pitchFamily="34" charset="0"/>
                          <a:cs typeface="Arial" panose="020B0604020202020204" pitchFamily="34" charset="0"/>
                        </a:rPr>
                        <a:t>Items</a:t>
                      </a:r>
                      <a:endParaRPr lang="en-US" sz="2000" b="1" i="1" kern="0" dirty="0">
                        <a:solidFill>
                          <a:srgbClr val="FFFFFF"/>
                        </a:solidFill>
                        <a:effectLst/>
                        <a:latin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4025236336"/>
                  </a:ext>
                </a:extLst>
              </a:tr>
              <a:tr h="396188">
                <a:tc>
                  <a:txBody>
                    <a:bodyPr/>
                    <a:lstStyle/>
                    <a:p>
                      <a:pPr marL="0" marR="0" algn="ctr">
                        <a:spcBef>
                          <a:spcPts val="0"/>
                        </a:spcBef>
                        <a:spcAft>
                          <a:spcPts val="0"/>
                        </a:spcAft>
                      </a:pPr>
                      <a:r>
                        <a:rPr lang="en-US" sz="2000">
                          <a:effectLst/>
                          <a:latin typeface="Arial" panose="020B0604020202020204" pitchFamily="34" charset="0"/>
                          <a:cs typeface="Arial" panose="020B0604020202020204" pitchFamily="34" charset="0"/>
                        </a:rPr>
                        <a:t>1</a:t>
                      </a:r>
                      <a:endParaRPr lang="en-US"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2000">
                          <a:effectLst/>
                          <a:latin typeface="Arial" panose="020B0604020202020204" pitchFamily="34" charset="0"/>
                          <a:cs typeface="Arial" panose="020B0604020202020204" pitchFamily="34" charset="0"/>
                        </a:rPr>
                        <a:t>Bread, Milk</a:t>
                      </a:r>
                      <a:endParaRPr lang="en-US"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677990908"/>
                  </a:ext>
                </a:extLst>
              </a:tr>
              <a:tr h="396188">
                <a:tc>
                  <a:txBody>
                    <a:bodyPr/>
                    <a:lstStyle/>
                    <a:p>
                      <a:pPr marL="0" marR="0" algn="ctr">
                        <a:spcBef>
                          <a:spcPts val="0"/>
                        </a:spcBef>
                        <a:spcAft>
                          <a:spcPts val="0"/>
                        </a:spcAft>
                      </a:pPr>
                      <a:r>
                        <a:rPr lang="en-US" sz="2000">
                          <a:effectLst/>
                          <a:latin typeface="Arial" panose="020B0604020202020204" pitchFamily="34" charset="0"/>
                          <a:cs typeface="Arial" panose="020B0604020202020204" pitchFamily="34" charset="0"/>
                        </a:rPr>
                        <a:t>2</a:t>
                      </a:r>
                      <a:endParaRPr lang="en-US"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2000" dirty="0">
                          <a:effectLst/>
                          <a:latin typeface="Arial" panose="020B0604020202020204" pitchFamily="34" charset="0"/>
                          <a:cs typeface="Arial" panose="020B0604020202020204" pitchFamily="34" charset="0"/>
                        </a:rPr>
                        <a:t>Bread, Milk, Beer, Eggs</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30394036"/>
                  </a:ext>
                </a:extLst>
              </a:tr>
              <a:tr h="396188">
                <a:tc>
                  <a:txBody>
                    <a:bodyPr/>
                    <a:lstStyle/>
                    <a:p>
                      <a:pPr marL="0" marR="0" algn="ctr">
                        <a:spcBef>
                          <a:spcPts val="0"/>
                        </a:spcBef>
                        <a:spcAft>
                          <a:spcPts val="0"/>
                        </a:spcAft>
                      </a:pPr>
                      <a:r>
                        <a:rPr lang="en-US" sz="2000" dirty="0">
                          <a:effectLst/>
                          <a:latin typeface="Arial" panose="020B0604020202020204" pitchFamily="34" charset="0"/>
                          <a:cs typeface="Arial" panose="020B0604020202020204" pitchFamily="34" charset="0"/>
                        </a:rPr>
                        <a:t>3</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2000" dirty="0">
                          <a:effectLst/>
                          <a:latin typeface="Arial" panose="020B0604020202020204" pitchFamily="34" charset="0"/>
                          <a:cs typeface="Arial" panose="020B0604020202020204" pitchFamily="34" charset="0"/>
                        </a:rPr>
                        <a:t>Milk, Banana, Beer, Soda </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031379312"/>
                  </a:ext>
                </a:extLst>
              </a:tr>
              <a:tr h="396188">
                <a:tc>
                  <a:txBody>
                    <a:bodyPr/>
                    <a:lstStyle/>
                    <a:p>
                      <a:pPr marL="0" marR="0" algn="ctr">
                        <a:spcBef>
                          <a:spcPts val="0"/>
                        </a:spcBef>
                        <a:spcAft>
                          <a:spcPts val="0"/>
                        </a:spcAft>
                      </a:pPr>
                      <a:r>
                        <a:rPr lang="en-US" sz="2000">
                          <a:effectLst/>
                          <a:latin typeface="Arial" panose="020B0604020202020204" pitchFamily="34" charset="0"/>
                          <a:cs typeface="Arial" panose="020B0604020202020204" pitchFamily="34" charset="0"/>
                        </a:rPr>
                        <a:t>4</a:t>
                      </a:r>
                      <a:endParaRPr lang="en-US"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2000">
                          <a:effectLst/>
                          <a:latin typeface="Arial" panose="020B0604020202020204" pitchFamily="34" charset="0"/>
                          <a:cs typeface="Arial" panose="020B0604020202020204" pitchFamily="34" charset="0"/>
                        </a:rPr>
                        <a:t>Bread, Milk, Eggs, Beer</a:t>
                      </a:r>
                      <a:endParaRPr lang="en-US"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76900844"/>
                  </a:ext>
                </a:extLst>
              </a:tr>
              <a:tr h="396188">
                <a:tc>
                  <a:txBody>
                    <a:bodyPr/>
                    <a:lstStyle/>
                    <a:p>
                      <a:pPr marL="0" marR="0" algn="ctr">
                        <a:spcBef>
                          <a:spcPts val="0"/>
                        </a:spcBef>
                        <a:spcAft>
                          <a:spcPts val="0"/>
                        </a:spcAft>
                      </a:pPr>
                      <a:r>
                        <a:rPr lang="en-US" sz="2000" dirty="0">
                          <a:effectLst/>
                          <a:latin typeface="Arial" panose="020B0604020202020204" pitchFamily="34" charset="0"/>
                          <a:cs typeface="Arial" panose="020B0604020202020204" pitchFamily="34" charset="0"/>
                        </a:rPr>
                        <a:t>5</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2000" dirty="0">
                          <a:effectLst/>
                          <a:latin typeface="Arial" panose="020B0604020202020204" pitchFamily="34" charset="0"/>
                          <a:cs typeface="Arial" panose="020B0604020202020204" pitchFamily="34" charset="0"/>
                        </a:rPr>
                        <a:t>Bread, Beer, Banana, Soda </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317949672"/>
                  </a:ext>
                </a:extLst>
              </a:tr>
            </a:tbl>
          </a:graphicData>
        </a:graphic>
      </p:graphicFrame>
    </p:spTree>
    <p:extLst>
      <p:ext uri="{BB962C8B-B14F-4D97-AF65-F5344CB8AC3E}">
        <p14:creationId xmlns:p14="http://schemas.microsoft.com/office/powerpoint/2010/main" val="699576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DE5B1F-5995-4529-8681-298946C17243}"/>
              </a:ext>
            </a:extLst>
          </p:cNvPr>
          <p:cNvSpPr>
            <a:spLocks noGrp="1"/>
          </p:cNvSpPr>
          <p:nvPr>
            <p:ph type="title"/>
          </p:nvPr>
        </p:nvSpPr>
        <p:spPr>
          <a:xfrm>
            <a:off x="1143000" y="0"/>
            <a:ext cx="6477000" cy="639762"/>
          </a:xfrm>
        </p:spPr>
        <p:txBody>
          <a:bodyPr/>
          <a:lstStyle/>
          <a:p>
            <a:r>
              <a:rPr lang="en-US" sz="2400" dirty="0">
                <a:solidFill>
                  <a:srgbClr val="0070C0"/>
                </a:solidFill>
                <a:latin typeface="Arial" panose="020B0604020202020204" pitchFamily="34" charset="0"/>
                <a:cs typeface="Arial" panose="020B0604020202020204" pitchFamily="34" charset="0"/>
              </a:rPr>
              <a:t>Analysis (cont.)</a:t>
            </a:r>
          </a:p>
        </p:txBody>
      </p:sp>
      <p:pic>
        <p:nvPicPr>
          <p:cNvPr id="194" name="Picture 193">
            <a:extLst>
              <a:ext uri="{FF2B5EF4-FFF2-40B4-BE49-F238E27FC236}">
                <a16:creationId xmlns:a16="http://schemas.microsoft.com/office/drawing/2014/main" id="{DBDAFC42-D454-481F-82AD-2EF23D30BC07}"/>
              </a:ext>
            </a:extLst>
          </p:cNvPr>
          <p:cNvPicPr>
            <a:picLocks noChangeAspect="1"/>
          </p:cNvPicPr>
          <p:nvPr/>
        </p:nvPicPr>
        <p:blipFill>
          <a:blip r:embed="rId3"/>
          <a:stretch>
            <a:fillRect/>
          </a:stretch>
        </p:blipFill>
        <p:spPr>
          <a:xfrm>
            <a:off x="0" y="968222"/>
            <a:ext cx="9144000" cy="4921556"/>
          </a:xfrm>
          <a:prstGeom prst="rect">
            <a:avLst/>
          </a:prstGeom>
        </p:spPr>
      </p:pic>
    </p:spTree>
    <p:extLst>
      <p:ext uri="{BB962C8B-B14F-4D97-AF65-F5344CB8AC3E}">
        <p14:creationId xmlns:p14="http://schemas.microsoft.com/office/powerpoint/2010/main" val="70066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E4C4489-9975-45BA-8571-AC150ED2193C}"/>
              </a:ext>
            </a:extLst>
          </p:cNvPr>
          <p:cNvSpPr>
            <a:spLocks noGrp="1"/>
          </p:cNvSpPr>
          <p:nvPr>
            <p:ph type="body" sz="quarter" idx="10"/>
          </p:nvPr>
        </p:nvSpPr>
        <p:spPr>
          <a:xfrm>
            <a:off x="304800" y="0"/>
            <a:ext cx="8229600" cy="533400"/>
          </a:xfrm>
        </p:spPr>
        <p:txBody>
          <a:bodyPr/>
          <a:lstStyle/>
          <a:p>
            <a:r>
              <a:rPr lang="en-US" sz="2800" b="1" dirty="0">
                <a:solidFill>
                  <a:srgbClr val="0070C0"/>
                </a:solidFill>
                <a:latin typeface="Arial" panose="020B0604020202020204" pitchFamily="34" charset="0"/>
                <a:cs typeface="Arial" panose="020B0604020202020204" pitchFamily="34" charset="0"/>
              </a:rPr>
              <a:t>How Apriori Works?</a:t>
            </a:r>
          </a:p>
        </p:txBody>
      </p:sp>
      <p:pic>
        <p:nvPicPr>
          <p:cNvPr id="44" name="Picture 43">
            <a:extLst>
              <a:ext uri="{FF2B5EF4-FFF2-40B4-BE49-F238E27FC236}">
                <a16:creationId xmlns:a16="http://schemas.microsoft.com/office/drawing/2014/main" id="{66B270B6-252A-403A-AD05-269BAC3E424E}"/>
              </a:ext>
            </a:extLst>
          </p:cNvPr>
          <p:cNvPicPr>
            <a:picLocks noChangeAspect="1"/>
          </p:cNvPicPr>
          <p:nvPr/>
        </p:nvPicPr>
        <p:blipFill>
          <a:blip r:embed="rId2"/>
          <a:stretch>
            <a:fillRect/>
          </a:stretch>
        </p:blipFill>
        <p:spPr>
          <a:xfrm>
            <a:off x="0" y="609600"/>
            <a:ext cx="9272178" cy="6248400"/>
          </a:xfrm>
          <a:prstGeom prst="rect">
            <a:avLst/>
          </a:prstGeom>
        </p:spPr>
      </p:pic>
    </p:spTree>
    <p:extLst>
      <p:ext uri="{BB962C8B-B14F-4D97-AF65-F5344CB8AC3E}">
        <p14:creationId xmlns:p14="http://schemas.microsoft.com/office/powerpoint/2010/main" val="3305034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6"/>
</p:tagLst>
</file>

<file path=ppt/theme/theme1.xml><?xml version="1.0" encoding="utf-8"?>
<a:theme xmlns:a="http://schemas.openxmlformats.org/drawingml/2006/main" name="Deep Blue -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3015</TotalTime>
  <Words>1610</Words>
  <Application>Microsoft Office PowerPoint</Application>
  <PresentationFormat>On-screen Show (4:3)</PresentationFormat>
  <Paragraphs>354</Paragraphs>
  <Slides>22</Slides>
  <Notes>13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3" baseType="lpstr">
      <vt:lpstr>Arial</vt:lpstr>
      <vt:lpstr>Calibri</vt:lpstr>
      <vt:lpstr>Cambria Math</vt:lpstr>
      <vt:lpstr>DejaVu LGC Sans</vt:lpstr>
      <vt:lpstr>Engravers MT</vt:lpstr>
      <vt:lpstr>Symbol</vt:lpstr>
      <vt:lpstr>Times New Roman</vt:lpstr>
      <vt:lpstr>Verdana</vt:lpstr>
      <vt:lpstr>Wingdings</vt:lpstr>
      <vt:lpstr>Deep Blue - Template</vt:lpstr>
      <vt:lpstr>Microsoft Word Document</vt:lpstr>
      <vt:lpstr>Association Rule Mining  (Frequent Itemset Generation using Apriori Algorithm)  </vt:lpstr>
      <vt:lpstr>Agenda</vt:lpstr>
      <vt:lpstr>Related Work and Motivation</vt:lpstr>
      <vt:lpstr>Contribution</vt:lpstr>
      <vt:lpstr>Association Rules</vt:lpstr>
      <vt:lpstr>PowerPoint Presentation</vt:lpstr>
      <vt:lpstr>Analysis</vt:lpstr>
      <vt:lpstr>Analysis (cont.)</vt:lpstr>
      <vt:lpstr>PowerPoint Presentation</vt:lpstr>
      <vt:lpstr>Apriori algorithm in pseudocode</vt:lpstr>
      <vt:lpstr>GPU Kernel Implementation</vt:lpstr>
      <vt:lpstr>GPU Kernel Implementation (cont.)</vt:lpstr>
      <vt:lpstr>Observations and Results</vt:lpstr>
      <vt:lpstr>Conclusion</vt:lpstr>
      <vt:lpstr>References</vt:lpstr>
      <vt:lpstr>PowerPoint Presentation</vt:lpstr>
      <vt:lpstr>PowerPoint Presentation</vt:lpstr>
      <vt:lpstr>Progress and Concerns (cont…)</vt:lpstr>
      <vt:lpstr>Progress and Concerns</vt:lpstr>
      <vt:lpstr>Limitations of Approach</vt:lpstr>
      <vt:lpstr>Proposed Strategy</vt:lpstr>
      <vt:lpstr>Apriori algorithm in pseudocode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Association using GPU (Apriori Algorithm)  </dc:title>
  <dc:creator>Maldar, Aman M</dc:creator>
  <cp:lastModifiedBy>Maldar, Aman M</cp:lastModifiedBy>
  <cp:revision>101</cp:revision>
  <dcterms:created xsi:type="dcterms:W3CDTF">2018-03-25T19:05:07Z</dcterms:created>
  <dcterms:modified xsi:type="dcterms:W3CDTF">2018-05-07T23:19:19Z</dcterms:modified>
</cp:coreProperties>
</file>