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8" r:id="rId9"/>
    <p:sldId id="266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9E"/>
    <a:srgbClr val="24B0E3"/>
    <a:srgbClr val="002257"/>
    <a:srgbClr val="A7BFE7"/>
    <a:srgbClr val="BACDEC"/>
    <a:srgbClr val="C8D7F0"/>
    <a:srgbClr val="BED6FA"/>
    <a:srgbClr val="B9D4FF"/>
    <a:srgbClr val="003E8A"/>
    <a:srgbClr val="158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4" autoAdjust="0"/>
    <p:restoredTop sz="71328" autoAdjust="0"/>
  </p:normalViewPr>
  <p:slideViewPr>
    <p:cSldViewPr>
      <p:cViewPr varScale="1">
        <p:scale>
          <a:sx n="58" d="100"/>
          <a:sy n="58" d="100"/>
        </p:scale>
        <p:origin x="198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63" y="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need to know anything about GPUs for the first 6 out of 8 slides!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Introduction - Market Basket example . Milk and breads -&gt; eggs</a:t>
            </a: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example – YouTube recommendation, website browsing</a:t>
            </a:r>
          </a:p>
          <a:p>
            <a:pPr marL="0" indent="0"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 of this analysis is to make the products more accessible to user and generate more profit.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7657F3-D414-4793-B4BB-C29DFD80FB64}" type="slidenum">
              <a:rPr lang="en-GB"/>
              <a:pPr/>
              <a:t>3</a:t>
            </a:fld>
            <a:endParaRPr lang="en-GB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F7992C-555B-4A1F-AA79-AF721FEFB8A5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154113" y="693738"/>
            <a:ext cx="4552950" cy="3414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 is to find all association rules that satisfy user-specified called as  minimum support and minimum confidence threshold.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Support – How often a both the items occurs in the database. If you count .. Milk and diaper appears thrice. [milk, diaper, beer appears twice]</a:t>
            </a:r>
          </a:p>
          <a:p>
            <a:r>
              <a:rPr lang="en-US" dirty="0"/>
              <a:t>Confidence – How often item Y appears in the transaction that already contains X.</a:t>
            </a:r>
          </a:p>
          <a:p>
            <a:r>
              <a:rPr lang="en-US" dirty="0"/>
              <a:t>Question – How often beer appears in dataset when milk and diaper are already purchased?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going into pseudo algorithm I will run you through the steps involved in this algorithm.</a:t>
            </a:r>
          </a:p>
          <a:p>
            <a:endParaRPr lang="en-US" dirty="0"/>
          </a:p>
          <a:p>
            <a:r>
              <a:rPr lang="en-US" dirty="0"/>
              <a:t>TID is just a transaction number.</a:t>
            </a:r>
          </a:p>
          <a:p>
            <a:endParaRPr lang="en-US" dirty="0"/>
          </a:p>
          <a:p>
            <a:r>
              <a:rPr lang="en-US" dirty="0"/>
              <a:t>Apriori Property - </a:t>
            </a:r>
          </a:p>
          <a:p>
            <a:r>
              <a:rPr lang="en-US" dirty="0"/>
              <a:t>Itemset Generation – Itemset is not frequent if it’s subsets are not frequent. This is used in pruning. AB is not frequent and hence no point in generating its supersets.</a:t>
            </a:r>
          </a:p>
          <a:p>
            <a:endParaRPr lang="en-US" dirty="0"/>
          </a:p>
          <a:p>
            <a:r>
              <a:rPr lang="en-US" dirty="0"/>
              <a:t>Support = 2</a:t>
            </a:r>
          </a:p>
          <a:p>
            <a:r>
              <a:rPr lang="en-US" dirty="0"/>
              <a:t>Prune - </a:t>
            </a:r>
          </a:p>
          <a:p>
            <a:r>
              <a:rPr lang="en-US" dirty="0"/>
              <a:t>If you observed, we manually went through each transaction to calculate the number of occurrences. For M itemsets and N transactions, MN iterations are done.</a:t>
            </a:r>
          </a:p>
          <a:p>
            <a:r>
              <a:rPr lang="en-US" dirty="0"/>
              <a:t>The Apriori algorithm uses a same principle.</a:t>
            </a:r>
          </a:p>
          <a:p>
            <a:r>
              <a:rPr lang="en-US" dirty="0"/>
              <a:t>L1, L2 and L3 are our final datasets.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generation is not compute intensive application and can be taken care by CPU.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performs a level-wise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search. In each iteration (line 2 to 10), firstly, a set of k candidates is generated by joining two frequent (k - 1)-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 if they share a common (k - 2)-prefix. A pruning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is invoked to eliminate any candidate which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an infrequent subset; secondly, the support of every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itemset is counted by scanning the database. The</a:t>
            </a:r>
            <a:r>
              <a:rPr lang="en-US" dirty="0"/>
              <a:t>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performs a level-wise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search. In each iteration (line 2 to 10), firstly, a set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kcandidates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generated by joining two frequent (k - 1)-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 if they share a common (k - 2)-prefix. A pruning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is invoked to eliminate any candidate which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an infrequent subset; secondly, the support of every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itemset is counted by scanning the database. The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algorithm is computationally intensive due to multiple scans of the database in order to find the frequent itemsets.</a:t>
            </a:r>
            <a:r>
              <a:rPr lang="en-US" dirty="0"/>
              <a:t>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works  efficiently for small databases whereas for large databases, due to its large size, its performance decreases.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to increase its performance and to make it efficient even for the large databases, the algorithm is parallelized on GPU using CUDA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generation generates large numbers of subsets (the algorithm attempts to load up the candidate set with as many as possible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each scan)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BOTTLENECK 1) we cannot generate pair of three unless all the pair of two are pruned using Apriori property.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10000 TID, with each TID having 32 entries </a:t>
            </a:r>
          </a:p>
          <a:p>
            <a:pPr marL="0" indent="0">
              <a:buNone/>
            </a:pPr>
            <a:r>
              <a:rPr lang="en-US" dirty="0"/>
              <a:t> - 4 Byte * 10000 = 40 Mb of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generation is not compute intensive application and can be taken care by CPU.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performs a level-wise search.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each iteration (line 2 to 10), firstly, a set of k candidates is generated by joining two frequent (k - 1)-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 if they share a common (k - 2)-prefix. A pruning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is invoked to eliminate any candidate which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 an infrequent subset; secondly, the support of every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itemset is counted by scanning the database. The</a:t>
            </a:r>
            <a:r>
              <a:rPr lang="en-US" dirty="0"/>
              <a:t>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performs a level-wise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entries =1000, 10000, 20000</a:t>
            </a:r>
          </a:p>
          <a:p>
            <a:r>
              <a:rPr lang="en-US" dirty="0"/>
              <a:t>Number of Entries in each transaction = 2, 3 or 4.</a:t>
            </a:r>
          </a:p>
          <a:p>
            <a:r>
              <a:rPr lang="en-US" dirty="0"/>
              <a:t>Confidence value = 0.5</a:t>
            </a:r>
          </a:p>
          <a:p>
            <a:endParaRPr lang="en-US" dirty="0"/>
          </a:p>
          <a:p>
            <a:r>
              <a:rPr lang="en-US" dirty="0"/>
              <a:t>Ref for memory usage:  (Memory used by the process)</a:t>
            </a:r>
          </a:p>
          <a:p>
            <a:r>
              <a:rPr lang="en-US" dirty="0"/>
              <a:t>https://stackoverflow.com/questions/131303/how-to-measure-actual-memory-usage-of-an-application-or-process?utm_medium=organic&amp;utm_source=google_rich_qa&amp;utm_campaign=google_rich_qa</a:t>
            </a:r>
          </a:p>
          <a:p>
            <a:endParaRPr lang="en-US" dirty="0"/>
          </a:p>
          <a:p>
            <a:r>
              <a:rPr lang="en-US" dirty="0"/>
              <a:t>For original prog it is 8.52 MB max.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24B0E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3"/>
              </a:buBlip>
              <a:defRPr sz="25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>
              <a:def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/>
              <a:t>Fifth level</a:t>
            </a:r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Main Title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sma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C9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70371/apriori-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e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6553200" cy="1447799"/>
          </a:xfrm>
        </p:spPr>
        <p:txBody>
          <a:bodyPr>
            <a:noAutofit/>
          </a:bodyPr>
          <a:lstStyle/>
          <a:p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Association Rule Mining using GPU (Apriori Algorithm)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MALDAR AMAN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F68DE6-45DA-4282-9626-E9164C27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Size of the shared memory is not sufficient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May need to partition the database</a:t>
            </a:r>
          </a:p>
          <a:p>
            <a:endParaRPr lang="en-US" dirty="0"/>
          </a:p>
          <a:p>
            <a:r>
              <a:rPr lang="en-US" dirty="0"/>
              <a:t>I have a kickstart by using small datasets.</a:t>
            </a:r>
          </a:p>
          <a:p>
            <a:r>
              <a:rPr lang="en-US" dirty="0"/>
              <a:t>Expected to deal with large size databases.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790C8-81F3-4FEC-AF90-65ADD643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Progress and Concerns (</a:t>
            </a:r>
            <a:r>
              <a:rPr lang="en-US" sz="2400" dirty="0" err="1"/>
              <a:t>cont</a:t>
            </a:r>
            <a:r>
              <a:rPr lang="en-US" sz="2400" dirty="0"/>
              <a:t>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6A83-B3A8-4A7A-B9CD-E9F65EECB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8361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ABA5C1-1185-439B-8D2E-EE055F96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[1] cs-people.bu.edu/</a:t>
            </a:r>
            <a:r>
              <a:rPr lang="en-US" dirty="0" err="1">
                <a:solidFill>
                  <a:schemeClr val="tx1"/>
                </a:solidFill>
              </a:rPr>
              <a:t>evimaria</a:t>
            </a:r>
            <a:r>
              <a:rPr lang="en-US" dirty="0">
                <a:solidFill>
                  <a:schemeClr val="tx1"/>
                </a:solidFill>
              </a:rPr>
              <a:t>/cs565-12/lect2.pptx</a:t>
            </a:r>
          </a:p>
          <a:p>
            <a:r>
              <a:rPr lang="en-US" dirty="0">
                <a:solidFill>
                  <a:schemeClr val="tx1"/>
                </a:solidFill>
              </a:rPr>
              <a:t>[2]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https://www.codeproject.com/articles/70371/apriori-algorithm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[3] Parallelizing Apriori Algorithm on GPU , K. </a:t>
            </a:r>
            <a:r>
              <a:rPr lang="en-US" sz="2400" dirty="0" err="1">
                <a:solidFill>
                  <a:schemeClr val="tx1"/>
                </a:solidFill>
              </a:rPr>
              <a:t>Spandana</a:t>
            </a:r>
            <a:r>
              <a:rPr lang="en-US" sz="2400" dirty="0">
                <a:solidFill>
                  <a:schemeClr val="tx1"/>
                </a:solidFill>
              </a:rPr>
              <a:t>, D. Sirisha, S. Shahida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International Journal of Computer Applications (0975 – 8887) Volume 155 – No 10, December 2016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41C61-CD74-48A0-BCE6-E44EDAFE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9EFE7-DB5B-48FE-8617-ED3B72AFD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15319"/>
            <a:ext cx="8839200" cy="4876799"/>
          </a:xfrm>
        </p:spPr>
        <p:txBody>
          <a:bodyPr/>
          <a:lstStyle/>
          <a:p>
            <a:r>
              <a:rPr lang="fi-FI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that occur often together are associated with each other. </a:t>
            </a:r>
          </a:p>
          <a:p>
            <a:r>
              <a:rPr lang="fi-FI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together occuring items are called </a:t>
            </a:r>
            <a:r>
              <a:rPr lang="fi-FI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itemset. </a:t>
            </a:r>
          </a:p>
          <a:p>
            <a:pPr marL="0" indent="0">
              <a:buNone/>
            </a:pPr>
            <a:endParaRPr lang="fi-FI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3803"/>
            <a:ext cx="8229600" cy="639762"/>
          </a:xfrm>
        </p:spPr>
        <p:txBody>
          <a:bodyPr/>
          <a:lstStyle/>
          <a:p>
            <a:r>
              <a:rPr lang="fi-FI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Association Rules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70DDF33-95F0-493C-B9C6-9EC1CF131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77230"/>
              </p:ext>
            </p:extLst>
          </p:nvPr>
        </p:nvGraphicFramePr>
        <p:xfrm>
          <a:off x="143011" y="3657600"/>
          <a:ext cx="457486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4" imgW="3586819" imgH="2001946" progId="Word.Document.8">
                  <p:embed/>
                </p:oleObj>
              </mc:Choice>
              <mc:Fallback>
                <p:oleObj name="Document" r:id="rId4" imgW="3586819" imgH="2001946" progId="Word.Document.8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1" y="3657600"/>
                        <a:ext cx="4574868" cy="2667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0F3987AC-BE42-4038-BD13-49ECBCBD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988" y="3820764"/>
            <a:ext cx="4087792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rPr>
              <a:t>Examples of association rules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CD724F41-CC3B-4BCB-B446-E60DACA14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572000"/>
            <a:ext cx="464820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{Diaper}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 {Beer},</a:t>
            </a:r>
            <a:b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{Milk, Bread}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{Diaper, Coke},</a:t>
            </a:r>
            <a:b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</a:b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{Beer, Bread}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{Milk},</a:t>
            </a:r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4632326" y="3372092"/>
            <a:ext cx="3978276" cy="2527301"/>
            <a:chOff x="3014" y="2304"/>
            <a:chExt cx="2506" cy="1592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3242" y="2304"/>
              <a:ext cx="832" cy="25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FF0000"/>
                  </a:solidFill>
                  <a:latin typeface="Arial" panose="020B0604020202020204" pitchFamily="34" charset="0"/>
                  <a:ea typeface="DejaVu LGC Sans" charset="0"/>
                  <a:cs typeface="Arial" panose="020B0604020202020204" pitchFamily="34" charset="0"/>
                </a:rPr>
                <a:t>Example:</a:t>
              </a:r>
            </a:p>
          </p:txBody>
        </p:sp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3794" y="2545"/>
            <a:ext cx="171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Equation" r:id="rId4" imgW="1434960" imgH="203040" progId="Equation.3">
                    <p:embed/>
                  </p:oleObj>
                </mc:Choice>
                <mc:Fallback>
                  <p:oleObj name="Equation" r:id="rId4" imgW="1434960" imgH="203040" progId="Equation.3">
                    <p:embed/>
                    <p:pic>
                      <p:nvPicPr>
                        <p:cNvPr id="389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2545"/>
                          <a:ext cx="1711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103814"/>
                </p:ext>
              </p:extLst>
            </p:nvPr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r:id="rId6" imgW="4317840" imgH="787320" progId="Equation.3">
                    <p:embed/>
                  </p:oleObj>
                </mc:Choice>
                <mc:Fallback>
                  <p:oleObj r:id="rId6" imgW="4317840" imgH="787320" progId="Equation.3">
                    <p:embed/>
                    <p:pic>
                      <p:nvPicPr>
                        <p:cNvPr id="389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" r:id="rId8" imgW="4470120" imgH="787320" progId="Equation.3">
                    <p:embed/>
                  </p:oleObj>
                </mc:Choice>
                <mc:Fallback>
                  <p:oleObj r:id="rId8" imgW="4470120" imgH="787320" progId="Equation.3">
                    <p:embed/>
                    <p:pic>
                      <p:nvPicPr>
                        <p:cNvPr id="389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76200" y="1238491"/>
            <a:ext cx="48768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Association Rule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An implication expression of the form </a:t>
            </a:r>
            <a:r>
              <a:rPr lang="en-GB" sz="2000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X </a:t>
            </a:r>
            <a:r>
              <a:rPr lang="en-GB" sz="2000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000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Y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, where </a:t>
            </a:r>
            <a:r>
              <a:rPr lang="en-GB" sz="2000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and </a:t>
            </a:r>
            <a:r>
              <a:rPr lang="en-GB" sz="2000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are non-overlapping itemsets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Example:</a:t>
            </a:r>
            <a:b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</a:br>
            <a:r>
              <a:rPr lang="en-GB" sz="2000" b="1" i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  {Milk, Diaper} </a:t>
            </a:r>
            <a:r>
              <a:rPr lang="en-GB" sz="2000" b="1" i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2000" b="1" i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{Beer}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None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 b="1" dirty="0">
              <a:solidFill>
                <a:srgbClr val="000000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EEECE1"/>
              </a:buClr>
              <a:buSzPct val="7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Rule Evaluation Metrics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Support (</a:t>
            </a:r>
            <a:r>
              <a:rPr lang="en-GB" sz="2000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s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Fraction of transactions that contain both </a:t>
            </a:r>
            <a:r>
              <a:rPr lang="en-GB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and </a:t>
            </a:r>
            <a:r>
              <a:rPr lang="en-GB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Y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1F497D"/>
              </a:buClr>
              <a:buSzPct val="75000"/>
              <a:buFont typeface="Wingdings" charset="2"/>
              <a:buChar char="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Confidence (</a:t>
            </a:r>
            <a:r>
              <a:rPr lang="en-GB" sz="2000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)‏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4F81BD"/>
              </a:buClr>
              <a:buSzPct val="65000"/>
              <a:buFont typeface="Wingdings" charset="2"/>
              <a:buChar char="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Measures how often items in </a:t>
            </a:r>
            <a:r>
              <a:rPr lang="en-GB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</a:b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appear in transactions that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</a:b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contain </a:t>
            </a:r>
            <a:r>
              <a:rPr lang="en-GB" b="1" dirty="0">
                <a:solidFill>
                  <a:schemeClr val="accent2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38920" name="Group 8"/>
          <p:cNvGrpSpPr>
            <a:grpSpLocks/>
          </p:cNvGrpSpPr>
          <p:nvPr/>
        </p:nvGrpSpPr>
        <p:grpSpPr bwMode="auto">
          <a:xfrm>
            <a:off x="5257800" y="1009891"/>
            <a:ext cx="3586163" cy="2151063"/>
            <a:chOff x="3408" y="816"/>
            <a:chExt cx="2259" cy="1355"/>
          </a:xfrm>
        </p:grpSpPr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3408" y="816"/>
            <a:ext cx="226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" r:id="rId10" imgW="3359338" imgH="2015504" progId="Word.Document.8">
                    <p:embed/>
                  </p:oleObj>
                </mc:Choice>
                <mc:Fallback>
                  <p:oleObj r:id="rId10" imgW="3359338" imgH="2015504" progId="Word.Document.8">
                    <p:embed/>
                    <p:pic>
                      <p:nvPicPr>
                        <p:cNvPr id="389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16"/>
                          <a:ext cx="2260" cy="1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408" y="816"/>
              <a:ext cx="2260" cy="13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F9C8AA-A79D-45F8-B49B-C9AC7E5346B9}"/>
              </a:ext>
            </a:extLst>
          </p:cNvPr>
          <p:cNvSpPr txBox="1"/>
          <p:nvPr/>
        </p:nvSpPr>
        <p:spPr>
          <a:xfrm>
            <a:off x="5562600" y="6397162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See Slide Reference [1]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E1E56646-74BF-4460-B613-2123F8E5A863}"/>
              </a:ext>
            </a:extLst>
          </p:cNvPr>
          <p:cNvSpPr txBox="1">
            <a:spLocks/>
          </p:cNvSpPr>
          <p:nvPr/>
        </p:nvSpPr>
        <p:spPr>
          <a:xfrm>
            <a:off x="457200" y="260783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algn="ctr">
              <a:spcBef>
                <a:spcPct val="0"/>
              </a:spcBef>
              <a:buNone/>
              <a:defRPr lang="en-US" sz="3600" b="1" baseline="0" dirty="0">
                <a:solidFill>
                  <a:srgbClr val="003C9E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i-FI" altLang="en-US" sz="2800" dirty="0"/>
              <a:t>Association Rules (cont.)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16441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E5B1F-5995-4529-8681-298946C1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42419" y="2928265"/>
            <a:ext cx="6477000" cy="639762"/>
          </a:xfrm>
        </p:spPr>
        <p:txBody>
          <a:bodyPr/>
          <a:lstStyle/>
          <a:p>
            <a:r>
              <a:rPr lang="en-US" dirty="0"/>
              <a:t>Analysis </a:t>
            </a:r>
            <a:r>
              <a:rPr lang="en-US" sz="1600" dirty="0"/>
              <a:t>[2]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1B218-3912-48C3-A579-FD7C7F7F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0"/>
            <a:ext cx="7036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EECA2-ADF1-4A65-994F-70BD96E2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876799"/>
          </a:xfrm>
        </p:spPr>
        <p:txBody>
          <a:bodyPr/>
          <a:lstStyle/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</a:t>
            </a:r>
            <a:r>
              <a:rPr lang="en-GB" sz="2000" b="1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: Candidate itemsets of size k,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: frequent itemsets of size k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1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= {frequent 1-itemsets};</a:t>
            </a:r>
          </a:p>
          <a:p>
            <a:pPr marL="228600" indent="-228600">
              <a:spcAft>
                <a:spcPts val="600"/>
              </a:spcAft>
              <a:buClr>
                <a:srgbClr val="F83F24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for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= 2; </a:t>
            </a: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!=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Symbol" panose="05050102010706020507" pitchFamily="18" charset="2"/>
              </a:rPr>
              <a:t>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; </a:t>
            </a: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++) 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 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k+1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=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GenerateCandidates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(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)‏		// CPU / GPU  ?</a:t>
            </a: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for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each candidate in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, do	 		// CPU / GPU ?</a:t>
            </a: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	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count the number of transactions in database containing a candidate (support for candidate)</a:t>
            </a:r>
            <a:endParaRPr lang="en-GB" sz="2400" b="1" i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endfor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k+1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= candidates in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k+1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with support ≥</a:t>
            </a:r>
            <a:r>
              <a:rPr lang="en-GB" sz="2000" b="1" i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min_sup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 	</a:t>
            </a:r>
            <a:r>
              <a:rPr lang="en-GB" sz="18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/pruning CPU/GPU?</a:t>
            </a:r>
            <a:endParaRPr lang="en-GB" sz="2000" i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endfor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return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6E1CC-EDDC-4B04-A76A-11C0998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Apriori algorithm in pseudocode </a:t>
            </a:r>
            <a:r>
              <a:rPr lang="fi-FI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A0649-94DB-4E9A-BEC0-CC24C3F6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 Repetitive Functions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4C4812-9FF9-4E6B-9634-B114CBDFD5C9}"/>
              </a:ext>
            </a:extLst>
          </p:cNvPr>
          <p:cNvSpPr/>
          <p:nvPr/>
        </p:nvSpPr>
        <p:spPr>
          <a:xfrm>
            <a:off x="533400" y="3416461"/>
            <a:ext cx="4191000" cy="3810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BF9868-496B-43DF-9D54-F1230E6A5CE9}"/>
              </a:ext>
            </a:extLst>
          </p:cNvPr>
          <p:cNvSpPr/>
          <p:nvPr/>
        </p:nvSpPr>
        <p:spPr>
          <a:xfrm>
            <a:off x="533400" y="2959261"/>
            <a:ext cx="4191000" cy="381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D42505-B1ED-469E-8CF1-020753DE4A62}"/>
              </a:ext>
            </a:extLst>
          </p:cNvPr>
          <p:cNvSpPr/>
          <p:nvPr/>
        </p:nvSpPr>
        <p:spPr>
          <a:xfrm>
            <a:off x="3962400" y="5181600"/>
            <a:ext cx="2590800" cy="381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E1C3C5-EB3E-4A85-9A3D-6D96502D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fi-FI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  <a:r>
              <a:rPr lang="fi-FI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minimum support threshold</a:t>
            </a:r>
          </a:p>
          <a:p>
            <a:r>
              <a:rPr lang="fi-FI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Difficulties to find rarely occuring events</a:t>
            </a:r>
          </a:p>
          <a:p>
            <a:r>
              <a:rPr lang="fi-FI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competing alternative approaches focus on </a:t>
            </a:r>
            <a:r>
              <a:rPr lang="fi-FI" alt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fi-FI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i-FI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Bottlenecks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Candidate Generation depends on result of previous steps</a:t>
            </a:r>
          </a:p>
          <a:p>
            <a:pPr marL="0" indent="0">
              <a:buNone/>
            </a:pPr>
            <a:r>
              <a:rPr lang="fi-FI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fi-FI" altLang="en-U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several iterations on the database to calculate support***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7F193A-0D4E-483D-B95E-773A12F6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Limitations of Approach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6B18-C71A-47BB-9563-E4BD34A28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Bottlenecks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0223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7C142D-0113-4644-9765-F29535CC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CPU converts the transaction details into </a:t>
            </a:r>
            <a:r>
              <a:rPr lang="en-US" dirty="0" err="1">
                <a:solidFill>
                  <a:schemeClr val="tx1"/>
                </a:solidFill>
              </a:rPr>
              <a:t>BitMap</a:t>
            </a:r>
            <a:r>
              <a:rPr lang="en-US" dirty="0">
                <a:solidFill>
                  <a:schemeClr val="tx1"/>
                </a:solidFill>
              </a:rPr>
              <a:t> representation to reduce memory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Candidate generation can be still done by CPU</a:t>
            </a:r>
          </a:p>
          <a:p>
            <a:r>
              <a:rPr lang="en-US" dirty="0">
                <a:solidFill>
                  <a:schemeClr val="tx1"/>
                </a:solidFill>
              </a:rPr>
              <a:t>Counting the number of occurrence of candidate in the given database using GPU (uses 1000s of threads)</a:t>
            </a:r>
          </a:p>
          <a:p>
            <a:r>
              <a:rPr lang="en-US" dirty="0">
                <a:solidFill>
                  <a:schemeClr val="tx1"/>
                </a:solidFill>
              </a:rPr>
              <a:t>Pruning of the itemset is done by CPU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EAF30-E16E-41B8-A7AA-DDE102B6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F0A8-F8BA-4B2E-A7D3-1A2E52CBA0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Determining CPU and GPU Functions </a:t>
            </a:r>
            <a:r>
              <a:rPr lang="en-US" sz="1800" dirty="0"/>
              <a:t>[3]</a:t>
            </a: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AC1F5-BE81-4484-AFC5-DA0831B6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0800"/>
            <a:ext cx="471301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EECA2-ADF1-4A65-994F-70BD96E2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876799"/>
          </a:xfrm>
        </p:spPr>
        <p:txBody>
          <a:bodyPr/>
          <a:lstStyle/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</a:t>
            </a:r>
            <a:r>
              <a:rPr lang="en-GB" sz="2000" b="1" i="1" baseline="-25000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: Candidate itemsets of size k,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: frequent itemsets of size k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1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= {frequent 1-itemsets};</a:t>
            </a:r>
          </a:p>
          <a:p>
            <a:pPr marL="228600" indent="-228600">
              <a:spcAft>
                <a:spcPts val="600"/>
              </a:spcAft>
              <a:buClr>
                <a:srgbClr val="F83F24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for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(</a:t>
            </a: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= 2; </a:t>
            </a: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!=</a:t>
            </a:r>
            <a:r>
              <a:rPr lang="en-GB" sz="2000" dirty="0">
                <a:solidFill>
                  <a:schemeClr val="tx1"/>
                </a:solidFill>
                <a:latin typeface="Engravers MT" panose="02090707080505020304" pitchFamily="18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Engravers MT" panose="02090707080505020304" pitchFamily="18" charset="0"/>
                <a:ea typeface="DejaVu LGC Sans" charset="0"/>
                <a:cs typeface="Arial" panose="020B0604020202020204" pitchFamily="34" charset="0"/>
                <a:sym typeface="Symbol" panose="05050102010706020507" pitchFamily="18" charset="2"/>
              </a:rPr>
              <a:t>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; </a:t>
            </a: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++) 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 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k+1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=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GenerateCandidates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(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)‏	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CPU*</a:t>
            </a: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for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each candidate in </a:t>
            </a:r>
            <a:r>
              <a:rPr lang="en-GB" sz="2000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Ck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, do	 	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GPU*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	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count the number of transactions in database containing a candidate (support for candidate)</a:t>
            </a:r>
            <a:endParaRPr lang="en-GB" sz="2400" b="1" i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endfor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	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k+1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= candidates in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k+1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with support ≥</a:t>
            </a:r>
            <a:r>
              <a:rPr lang="en-GB" sz="2000" b="1" i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min_sup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 	</a:t>
            </a:r>
            <a:r>
              <a:rPr lang="en-GB" sz="1800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/pruning </a:t>
            </a:r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CPU*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endfor</a:t>
            </a:r>
            <a:endParaRPr lang="en-GB" sz="2000" b="1" dirty="0">
              <a:solidFill>
                <a:schemeClr val="tx1"/>
              </a:solidFill>
              <a:latin typeface="Arial" panose="020B0604020202020204" pitchFamily="34" charset="0"/>
              <a:ea typeface="DejaVu LGC Sans" charset="0"/>
              <a:cs typeface="Arial" panose="020B0604020202020204" pitchFamily="34" charset="0"/>
            </a:endParaRPr>
          </a:p>
          <a:p>
            <a:pPr marL="228600" indent="-228600">
              <a:spcAft>
                <a:spcPts val="600"/>
              </a:spcAft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return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L</a:t>
            </a:r>
            <a:r>
              <a:rPr lang="en-GB" sz="2000" b="1" i="1" baseline="-25000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k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ea typeface="DejaVu LGC Sans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6E1CC-EDDC-4B04-A76A-11C09983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Apriori algorithm in pseudocode </a:t>
            </a:r>
            <a:r>
              <a:rPr lang="fi-FI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A0649-94DB-4E9A-BEC0-CC24C3F6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 Repetitive Functions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4C4812-9FF9-4E6B-9634-B114CBDFD5C9}"/>
              </a:ext>
            </a:extLst>
          </p:cNvPr>
          <p:cNvSpPr/>
          <p:nvPr/>
        </p:nvSpPr>
        <p:spPr>
          <a:xfrm>
            <a:off x="533400" y="3416461"/>
            <a:ext cx="4191000" cy="3810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BF9868-496B-43DF-9D54-F1230E6A5CE9}"/>
              </a:ext>
            </a:extLst>
          </p:cNvPr>
          <p:cNvSpPr/>
          <p:nvPr/>
        </p:nvSpPr>
        <p:spPr>
          <a:xfrm>
            <a:off x="533400" y="2959261"/>
            <a:ext cx="4191000" cy="381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D42505-B1ED-469E-8CF1-020753DE4A62}"/>
              </a:ext>
            </a:extLst>
          </p:cNvPr>
          <p:cNvSpPr/>
          <p:nvPr/>
        </p:nvSpPr>
        <p:spPr>
          <a:xfrm>
            <a:off x="3962400" y="5181600"/>
            <a:ext cx="2590800" cy="381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909E1-3048-483F-86E8-19ECD60A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CPU version of the program is completed.</a:t>
            </a:r>
          </a:p>
          <a:p>
            <a:r>
              <a:rPr lang="en-US" dirty="0">
                <a:solidFill>
                  <a:schemeClr val="tx1"/>
                </a:solidFill>
              </a:rPr>
              <a:t>Measurement Metrics: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one_freq_itemset</a:t>
            </a:r>
            <a:r>
              <a:rPr lang="en-US" sz="1800" dirty="0">
                <a:solidFill>
                  <a:schemeClr val="tx1"/>
                </a:solidFill>
              </a:rPr>
              <a:t>: 500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two_freq_itemset</a:t>
            </a:r>
            <a:r>
              <a:rPr lang="en-US" sz="1800" dirty="0">
                <a:solidFill>
                  <a:schemeClr val="tx1"/>
                </a:solidFill>
              </a:rPr>
              <a:t>: 51532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three_freq_itemset</a:t>
            </a:r>
            <a:r>
              <a:rPr lang="en-US" sz="1800" dirty="0">
                <a:solidFill>
                  <a:schemeClr val="tx1"/>
                </a:solidFill>
              </a:rPr>
              <a:t>: 33105</a:t>
            </a:r>
          </a:p>
          <a:p>
            <a:r>
              <a:rPr lang="en-US" sz="1800" dirty="0" err="1">
                <a:solidFill>
                  <a:schemeClr val="tx1"/>
                </a:solidFill>
              </a:rPr>
              <a:t>four_freq_itemset</a:t>
            </a:r>
            <a:r>
              <a:rPr lang="en-US" sz="1800" dirty="0">
                <a:solidFill>
                  <a:schemeClr val="tx1"/>
                </a:solidFill>
              </a:rPr>
              <a:t>: 6644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5394D8-D111-4D71-8855-012EB7A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Concerns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72EF1-3F78-4B74-8935-17EDC9201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38F63E-5FAF-4EB5-A140-375CD7D1C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2835"/>
              </p:ext>
            </p:extLst>
          </p:nvPr>
        </p:nvGraphicFramePr>
        <p:xfrm>
          <a:off x="762000" y="2743200"/>
          <a:ext cx="73152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679">
                  <a:extLst>
                    <a:ext uri="{9D8B030D-6E8A-4147-A177-3AD203B41FA5}">
                      <a16:colId xmlns:a16="http://schemas.microsoft.com/office/drawing/2014/main" val="2830920163"/>
                    </a:ext>
                  </a:extLst>
                </a:gridCol>
                <a:gridCol w="1117315">
                  <a:extLst>
                    <a:ext uri="{9D8B030D-6E8A-4147-A177-3AD203B41FA5}">
                      <a16:colId xmlns:a16="http://schemas.microsoft.com/office/drawing/2014/main" val="2448800"/>
                    </a:ext>
                  </a:extLst>
                </a:gridCol>
                <a:gridCol w="1746606">
                  <a:extLst>
                    <a:ext uri="{9D8B030D-6E8A-4147-A177-3AD203B41FA5}">
                      <a16:colId xmlns:a16="http://schemas.microsoft.com/office/drawing/2014/main" val="306979908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1406437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Database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Time 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4323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2.61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7424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9.39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2843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11.96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9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907</Words>
  <Application>Microsoft Office PowerPoint</Application>
  <PresentationFormat>On-screen Show (4:3)</PresentationFormat>
  <Paragraphs>164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DejaVu LGC Sans</vt:lpstr>
      <vt:lpstr>Engravers MT</vt:lpstr>
      <vt:lpstr>Symbol</vt:lpstr>
      <vt:lpstr>Verdana</vt:lpstr>
      <vt:lpstr>Wingdings</vt:lpstr>
      <vt:lpstr>Deep Blue - Template</vt:lpstr>
      <vt:lpstr>Document</vt:lpstr>
      <vt:lpstr>Equation</vt:lpstr>
      <vt:lpstr>Equation.3</vt:lpstr>
      <vt:lpstr>Microsoft Word 97 - 2003 Document</vt:lpstr>
      <vt:lpstr>Association Rule Mining using GPU (Apriori Algorithm)  </vt:lpstr>
      <vt:lpstr>Association Rules</vt:lpstr>
      <vt:lpstr>PowerPoint Presentation</vt:lpstr>
      <vt:lpstr>Analysis [2]</vt:lpstr>
      <vt:lpstr>Apriori algorithm in pseudocode [1]</vt:lpstr>
      <vt:lpstr>Limitations of Approach</vt:lpstr>
      <vt:lpstr>Proposed Strategy</vt:lpstr>
      <vt:lpstr>Apriori algorithm in pseudocode [1]</vt:lpstr>
      <vt:lpstr>Progress and Concerns</vt:lpstr>
      <vt:lpstr>Progress and Concerns (cont…)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Association using GPU (Apriori Algorithm)  </dc:title>
  <dc:creator>Maldar, Aman M</dc:creator>
  <cp:lastModifiedBy>Maldar, Aman M</cp:lastModifiedBy>
  <cp:revision>47</cp:revision>
  <dcterms:created xsi:type="dcterms:W3CDTF">2018-03-25T19:05:07Z</dcterms:created>
  <dcterms:modified xsi:type="dcterms:W3CDTF">2018-03-26T22:34:19Z</dcterms:modified>
</cp:coreProperties>
</file>