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2"/>
  </p:notesMasterIdLst>
  <p:sldIdLst>
    <p:sldId id="280" r:id="rId2"/>
    <p:sldId id="286" r:id="rId3"/>
    <p:sldId id="285" r:id="rId4"/>
    <p:sldId id="281" r:id="rId5"/>
    <p:sldId id="287" r:id="rId6"/>
    <p:sldId id="284" r:id="rId7"/>
    <p:sldId id="288" r:id="rId8"/>
    <p:sldId id="282" r:id="rId9"/>
    <p:sldId id="283" r:id="rId10"/>
    <p:sldId id="289"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89E7B-E8DB-48BA-BE26-D769972916E2}" v="8" dt="2024-02-16T05:28:43.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31/05/2024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39778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8</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9</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EE43D5-2594-4735-80B7-F0E4544112AC}" type="datetime1">
              <a:rPr lang="en-GB" smtClean="0"/>
              <a:t>31/05/2024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0ED07B-0D58-4238-8D9E-3917EDEFBF11}" type="datetime1">
              <a:rPr lang="en-GB" smtClean="0"/>
              <a:t>31/05/2024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15D4D9-60EA-4115-9F62-3D25530A60C4}" type="datetime1">
              <a:rPr lang="en-GB" smtClean="0"/>
              <a:t>31/05/2024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33F980D-9641-4D55-BA26-2EDCEA9EE1F9}" type="datetime1">
              <a:rPr lang="en-GB" smtClean="0"/>
              <a:t>31/05/2024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637F8-03A0-4970-9A0A-BCE5C1C1EC0E}" type="datetime1">
              <a:rPr lang="en-GB" smtClean="0"/>
              <a:t>31/05/2024</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AD62D7-D6ED-44F8-A2FC-AD370DF5A044}" type="datetime1">
              <a:rPr lang="en-GB" smtClean="0"/>
              <a:t>31/05/2024</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4D6229-4D31-4440-844B-D28A91210DCE}" type="datetime1">
              <a:rPr lang="en-GB" smtClean="0"/>
              <a:t>31/05/2024</a:t>
            </a:fld>
            <a:endParaRPr lang="en-GB"/>
          </a:p>
        </p:txBody>
      </p:sp>
      <p:sp>
        <p:nvSpPr>
          <p:cNvPr id="8" name="Footer Placeholder 7"/>
          <p:cNvSpPr>
            <a:spLocks noGrp="1"/>
          </p:cNvSpPr>
          <p:nvPr>
            <p:ph type="ftr" sz="quarter" idx="11"/>
          </p:nvPr>
        </p:nvSpPr>
        <p:spPr/>
        <p:txBody>
          <a:bodyPr/>
          <a:lstStyle/>
          <a:p>
            <a:r>
              <a:rPr lang="en-GB"/>
              <a:t>ICIMSI-2021</a:t>
            </a:r>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EB690D-B474-4F2D-8063-C3D6525BFDB7}" type="datetime1">
              <a:rPr lang="en-GB" smtClean="0"/>
              <a:t>31/05/2024</a:t>
            </a:fld>
            <a:endParaRPr lang="en-GB"/>
          </a:p>
        </p:txBody>
      </p:sp>
      <p:sp>
        <p:nvSpPr>
          <p:cNvPr id="4" name="Footer Placeholder 3"/>
          <p:cNvSpPr>
            <a:spLocks noGrp="1"/>
          </p:cNvSpPr>
          <p:nvPr>
            <p:ph type="ftr" sz="quarter" idx="11"/>
          </p:nvPr>
        </p:nvSpPr>
        <p:spPr/>
        <p:txBody>
          <a:bodyPr/>
          <a:lstStyle/>
          <a:p>
            <a:r>
              <a:rPr lang="en-GB"/>
              <a:t>ICIMSI-2021</a:t>
            </a:r>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D96AC-A833-40E3-8856-0B511BFD0B34}" type="datetime1">
              <a:rPr lang="en-GB" smtClean="0"/>
              <a:t>31/05/2024</a:t>
            </a:fld>
            <a:endParaRPr lang="en-GB"/>
          </a:p>
        </p:txBody>
      </p:sp>
      <p:sp>
        <p:nvSpPr>
          <p:cNvPr id="3" name="Footer Placeholder 2"/>
          <p:cNvSpPr>
            <a:spLocks noGrp="1"/>
          </p:cNvSpPr>
          <p:nvPr>
            <p:ph type="ftr" sz="quarter" idx="11"/>
          </p:nvPr>
        </p:nvSpPr>
        <p:spPr/>
        <p:txBody>
          <a:bodyPr/>
          <a:lstStyle/>
          <a:p>
            <a:r>
              <a:rPr lang="en-GB"/>
              <a:t>ICIMSI-2021</a:t>
            </a:r>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0C083-5B51-4A6F-8A8D-25BF65281288}" type="datetime1">
              <a:rPr lang="en-GB" smtClean="0"/>
              <a:t>31/05/2024</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58CEF-DEAA-4FD7-A123-4034F0FFBE51}" type="datetime1">
              <a:rPr lang="en-GB" smtClean="0"/>
              <a:t>31/05/2024</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3102E-B0BC-4EBE-905A-EE89488B9FC5}" type="datetime1">
              <a:rPr lang="en-GB" smtClean="0"/>
              <a:t>31/05/2024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ICIMSI-2021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a:t>
            </a:fld>
            <a:endParaRPr lang="en-GB" b="1" dirty="0">
              <a:solidFill>
                <a:schemeClr val="tx1"/>
              </a:solidFill>
            </a:endParaRPr>
          </a:p>
        </p:txBody>
      </p:sp>
      <p:sp>
        <p:nvSpPr>
          <p:cNvPr id="4" name="TextBox 3"/>
          <p:cNvSpPr txBox="1"/>
          <p:nvPr/>
        </p:nvSpPr>
        <p:spPr>
          <a:xfrm>
            <a:off x="539552" y="1484784"/>
            <a:ext cx="8091772" cy="5078313"/>
          </a:xfrm>
          <a:prstGeom prst="rect">
            <a:avLst/>
          </a:prstGeom>
          <a:noFill/>
        </p:spPr>
        <p:txBody>
          <a:bodyPr wrap="square" rtlCol="0">
            <a:spAutoFit/>
          </a:bodyPr>
          <a:lstStyle/>
          <a:p>
            <a:pPr algn="ctr"/>
            <a:endParaRPr lang="en-US" dirty="0"/>
          </a:p>
          <a:p>
            <a:pPr algn="ctr"/>
            <a:r>
              <a:rPr lang="en-US" dirty="0"/>
              <a:t>Presentation on</a:t>
            </a:r>
          </a:p>
          <a:p>
            <a:endParaRPr lang="en-US" dirty="0"/>
          </a:p>
          <a:p>
            <a:pPr algn="ctr"/>
            <a:r>
              <a:rPr lang="en-US" b="1" dirty="0"/>
              <a:t>Camouflage Detection</a:t>
            </a:r>
          </a:p>
          <a:p>
            <a:pPr algn="ctr"/>
            <a:endParaRPr lang="en-US" b="1" dirty="0"/>
          </a:p>
          <a:p>
            <a:pPr algn="ctr"/>
            <a:r>
              <a:rPr lang="en-US" dirty="0"/>
              <a:t>By</a:t>
            </a:r>
          </a:p>
          <a:p>
            <a:pPr algn="ctr"/>
            <a:endParaRPr lang="en-US" dirty="0"/>
          </a:p>
          <a:p>
            <a:pPr algn="ctr"/>
            <a:r>
              <a:rPr lang="en-US" b="1" dirty="0"/>
              <a:t>Aman Javed Maner</a:t>
            </a:r>
          </a:p>
          <a:p>
            <a:pPr algn="ctr"/>
            <a:r>
              <a:rPr lang="en-US" b="1" dirty="0"/>
              <a:t>Pratik </a:t>
            </a:r>
            <a:r>
              <a:rPr lang="en-US" b="1" dirty="0" err="1"/>
              <a:t>Sarjerao</a:t>
            </a:r>
            <a:r>
              <a:rPr lang="en-US" b="1" dirty="0"/>
              <a:t> Gade</a:t>
            </a:r>
          </a:p>
          <a:p>
            <a:pPr algn="ctr"/>
            <a:r>
              <a:rPr lang="en-US" b="1" dirty="0"/>
              <a:t>Harshad Bharat Bhosale</a:t>
            </a:r>
          </a:p>
          <a:p>
            <a:pPr algn="ctr"/>
            <a:endParaRPr lang="en-US" b="1" dirty="0"/>
          </a:p>
          <a:p>
            <a:pPr algn="ctr"/>
            <a:r>
              <a:rPr lang="en-US" dirty="0"/>
              <a:t>Under the guidance of </a:t>
            </a:r>
          </a:p>
          <a:p>
            <a:pPr algn="ctr"/>
            <a:r>
              <a:rPr lang="en-US" dirty="0"/>
              <a:t>Prof. Priyanka Vyas</a:t>
            </a:r>
          </a:p>
          <a:p>
            <a:pPr algn="ctr"/>
            <a:endParaRPr lang="en-US" dirty="0"/>
          </a:p>
          <a:p>
            <a:pPr algn="ctr"/>
            <a:r>
              <a:rPr lang="en-US" b="1" dirty="0"/>
              <a:t>Department of Computer Science and Engineering</a:t>
            </a:r>
          </a:p>
          <a:p>
            <a:pPr algn="ctr"/>
            <a:r>
              <a:rPr lang="en-US" b="1" dirty="0"/>
              <a:t>( Artificial Intelligence )</a:t>
            </a:r>
          </a:p>
          <a:p>
            <a:pPr algn="ctr"/>
            <a:endParaRPr lang="en-US" dirty="0"/>
          </a:p>
          <a:p>
            <a:endParaRPr lang="en-US" dirty="0"/>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a:xfrm>
            <a:off x="323528" y="6160219"/>
            <a:ext cx="3178696" cy="365125"/>
          </a:xfrm>
        </p:spPr>
        <p:txBody>
          <a:bodyPr/>
          <a:lstStyle/>
          <a:p>
            <a:r>
              <a:rPr lang="en-GB" sz="1600" dirty="0">
                <a:solidFill>
                  <a:schemeClr val="tx1"/>
                </a:solidFill>
              </a:rPr>
              <a:t>Friday, 31 May 2024</a:t>
            </a:r>
          </a:p>
        </p:txBody>
      </p:sp>
    </p:spTree>
    <p:extLst>
      <p:ext uri="{BB962C8B-B14F-4D97-AF65-F5344CB8AC3E}">
        <p14:creationId xmlns:p14="http://schemas.microsoft.com/office/powerpoint/2010/main" val="24173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10</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1920995-67C9-58E5-97BC-D19A6403C6F8}"/>
              </a:ext>
            </a:extLst>
          </p:cNvPr>
          <p:cNvPicPr>
            <a:picLocks noChangeAspect="1"/>
          </p:cNvPicPr>
          <p:nvPr/>
        </p:nvPicPr>
        <p:blipFill>
          <a:blip r:embed="rId5"/>
          <a:stretch>
            <a:fillRect/>
          </a:stretch>
        </p:blipFill>
        <p:spPr>
          <a:xfrm>
            <a:off x="897711" y="2441558"/>
            <a:ext cx="7348577" cy="3270211"/>
          </a:xfrm>
          <a:prstGeom prst="rect">
            <a:avLst/>
          </a:prstGeom>
          <a:ln>
            <a:solidFill>
              <a:schemeClr val="tx1"/>
            </a:solidFill>
          </a:ln>
        </p:spPr>
      </p:pic>
      <p:sp>
        <p:nvSpPr>
          <p:cNvPr id="5" name="TextBox 4">
            <a:extLst>
              <a:ext uri="{FF2B5EF4-FFF2-40B4-BE49-F238E27FC236}">
                <a16:creationId xmlns:a16="http://schemas.microsoft.com/office/drawing/2014/main" id="{0EDDBBAF-30FC-9263-506B-32FF25101D65}"/>
              </a:ext>
            </a:extLst>
          </p:cNvPr>
          <p:cNvSpPr txBox="1"/>
          <p:nvPr/>
        </p:nvSpPr>
        <p:spPr>
          <a:xfrm>
            <a:off x="827584" y="1556792"/>
            <a:ext cx="3744416" cy="369332"/>
          </a:xfrm>
          <a:prstGeom prst="rect">
            <a:avLst/>
          </a:prstGeom>
          <a:noFill/>
        </p:spPr>
        <p:txBody>
          <a:bodyPr wrap="square" rtlCol="0">
            <a:spAutoFit/>
          </a:bodyPr>
          <a:lstStyle/>
          <a:p>
            <a:r>
              <a:rPr lang="en-IN" b="1" dirty="0"/>
              <a:t>Alert Generated through email :</a:t>
            </a:r>
          </a:p>
        </p:txBody>
      </p:sp>
    </p:spTree>
    <p:extLst>
      <p:ext uri="{BB962C8B-B14F-4D97-AF65-F5344CB8AC3E}">
        <p14:creationId xmlns:p14="http://schemas.microsoft.com/office/powerpoint/2010/main" val="3504503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E46D4C-1B94-6430-0C8D-7FDCEC34805F}"/>
              </a:ext>
            </a:extLst>
          </p:cNvPr>
          <p:cNvSpPr txBox="1"/>
          <p:nvPr/>
        </p:nvSpPr>
        <p:spPr>
          <a:xfrm>
            <a:off x="251520" y="1556792"/>
            <a:ext cx="3240360"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Introduction</a:t>
            </a:r>
            <a:r>
              <a:rPr lang="en-US" sz="2000" dirty="0"/>
              <a:t> :</a:t>
            </a:r>
            <a:endParaRPr lang="en-IN" sz="2000" dirty="0"/>
          </a:p>
        </p:txBody>
      </p:sp>
      <p:sp>
        <p:nvSpPr>
          <p:cNvPr id="4" name="TextBox 3">
            <a:extLst>
              <a:ext uri="{FF2B5EF4-FFF2-40B4-BE49-F238E27FC236}">
                <a16:creationId xmlns:a16="http://schemas.microsoft.com/office/drawing/2014/main" id="{81DB4975-AB3F-F96E-E45F-60B477C6FF57}"/>
              </a:ext>
            </a:extLst>
          </p:cNvPr>
          <p:cNvSpPr txBox="1"/>
          <p:nvPr/>
        </p:nvSpPr>
        <p:spPr>
          <a:xfrm>
            <a:off x="2339752" y="2204864"/>
            <a:ext cx="6319576" cy="3970318"/>
          </a:xfrm>
          <a:prstGeom prst="rect">
            <a:avLst/>
          </a:prstGeom>
          <a:noFill/>
        </p:spPr>
        <p:txBody>
          <a:bodyPr wrap="square" rtlCol="0">
            <a:spAutoFit/>
          </a:bodyPr>
          <a:lstStyle/>
          <a:p>
            <a:pPr algn="just"/>
            <a:r>
              <a:rPr lang="en-US" dirty="0"/>
              <a:t>Camouflaged Target Acquisition is a critical aspect of modern defense and surveillance systems, presenting unique challenges in detecting concealed threats within complex environments. Unlike traditional surveillance systems, which primarily focus on moving target detection and tracking, camouflaged target acquisition requires advanced techniques to identify hidden objects or individuals. Deep learning models, such as the You Only Look Once (YOLO) model, have revolutionized object detection and counting tasks in surveillance applications. However, detecting camouflaged targets demands even greater sophistication and precision. This presentation explores the complexities of camouflaged target acquisition, highlighting the advancements, challenges, and future directions in this critical area of defense and security technology.</a:t>
            </a:r>
            <a:endParaRPr lang="en-IN" dirty="0"/>
          </a:p>
        </p:txBody>
      </p:sp>
    </p:spTree>
    <p:extLst>
      <p:ext uri="{BB962C8B-B14F-4D97-AF65-F5344CB8AC3E}">
        <p14:creationId xmlns:p14="http://schemas.microsoft.com/office/powerpoint/2010/main" val="121887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3</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amouflaged people detection based on a semi-supervised search  identification network - ScienceDirect">
            <a:extLst>
              <a:ext uri="{FF2B5EF4-FFF2-40B4-BE49-F238E27FC236}">
                <a16:creationId xmlns:a16="http://schemas.microsoft.com/office/drawing/2014/main" id="{B7C6D432-3014-E043-2FED-9EB7F82164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60" y="2196042"/>
            <a:ext cx="9157260" cy="41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6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4</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B1C22A-B4EF-C661-61DE-7A2EC8E246DE}"/>
              </a:ext>
            </a:extLst>
          </p:cNvPr>
          <p:cNvSpPr txBox="1"/>
          <p:nvPr/>
        </p:nvSpPr>
        <p:spPr>
          <a:xfrm>
            <a:off x="395536" y="1522294"/>
            <a:ext cx="3600400"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Problem</a:t>
            </a:r>
            <a:r>
              <a:rPr lang="en-US" sz="2000" dirty="0"/>
              <a:t> </a:t>
            </a:r>
            <a:r>
              <a:rPr lang="en-US" sz="2000" b="1" dirty="0"/>
              <a:t>Statement</a:t>
            </a:r>
            <a:r>
              <a:rPr lang="en-US" sz="2000" dirty="0"/>
              <a:t> : </a:t>
            </a:r>
            <a:endParaRPr lang="en-IN" sz="2000" dirty="0"/>
          </a:p>
        </p:txBody>
      </p:sp>
      <p:sp>
        <p:nvSpPr>
          <p:cNvPr id="5" name="TextBox 4">
            <a:extLst>
              <a:ext uri="{FF2B5EF4-FFF2-40B4-BE49-F238E27FC236}">
                <a16:creationId xmlns:a16="http://schemas.microsoft.com/office/drawing/2014/main" id="{CB640C32-F777-A67C-5273-B8F55832A70C}"/>
              </a:ext>
            </a:extLst>
          </p:cNvPr>
          <p:cNvSpPr txBox="1"/>
          <p:nvPr/>
        </p:nvSpPr>
        <p:spPr>
          <a:xfrm>
            <a:off x="2699792" y="1891626"/>
            <a:ext cx="6048672" cy="923330"/>
          </a:xfrm>
          <a:prstGeom prst="rect">
            <a:avLst/>
          </a:prstGeom>
          <a:noFill/>
        </p:spPr>
        <p:txBody>
          <a:bodyPr wrap="square" rtlCol="0">
            <a:spAutoFit/>
          </a:bodyPr>
          <a:lstStyle/>
          <a:p>
            <a:pPr algn="just"/>
            <a:r>
              <a:rPr lang="en-US" dirty="0"/>
              <a:t>Camouflaged Target acquisition </a:t>
            </a:r>
            <a:r>
              <a:rPr lang="en-US" b="0" i="0" dirty="0">
                <a:solidFill>
                  <a:srgbClr val="000000"/>
                </a:solidFill>
                <a:effectLst/>
              </a:rPr>
              <a:t>using Deep learning especially YOLOv8 and Segment Anything Model for detecting , tracking </a:t>
            </a:r>
            <a:r>
              <a:rPr lang="en-US" dirty="0"/>
              <a:t>Camouflaged Target</a:t>
            </a:r>
            <a:endParaRPr lang="en-IN" dirty="0"/>
          </a:p>
        </p:txBody>
      </p:sp>
      <p:sp>
        <p:nvSpPr>
          <p:cNvPr id="6" name="TextBox 5">
            <a:extLst>
              <a:ext uri="{FF2B5EF4-FFF2-40B4-BE49-F238E27FC236}">
                <a16:creationId xmlns:a16="http://schemas.microsoft.com/office/drawing/2014/main" id="{5C9D445B-3D99-9A40-1A57-E4B30325CAB4}"/>
              </a:ext>
            </a:extLst>
          </p:cNvPr>
          <p:cNvSpPr txBox="1"/>
          <p:nvPr/>
        </p:nvSpPr>
        <p:spPr>
          <a:xfrm>
            <a:off x="467544" y="3326861"/>
            <a:ext cx="2232248"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Objective</a:t>
            </a:r>
            <a:r>
              <a:rPr lang="en-US" sz="2000" dirty="0"/>
              <a:t> : </a:t>
            </a:r>
            <a:endParaRPr lang="en-IN" sz="2000" dirty="0"/>
          </a:p>
        </p:txBody>
      </p:sp>
      <p:sp>
        <p:nvSpPr>
          <p:cNvPr id="7" name="TextBox 6">
            <a:extLst>
              <a:ext uri="{FF2B5EF4-FFF2-40B4-BE49-F238E27FC236}">
                <a16:creationId xmlns:a16="http://schemas.microsoft.com/office/drawing/2014/main" id="{9D81C7CE-2BDC-267C-8139-329B163D7D9B}"/>
              </a:ext>
            </a:extLst>
          </p:cNvPr>
          <p:cNvSpPr txBox="1"/>
          <p:nvPr/>
        </p:nvSpPr>
        <p:spPr>
          <a:xfrm>
            <a:off x="2691102" y="3977266"/>
            <a:ext cx="6366487" cy="2585323"/>
          </a:xfrm>
          <a:prstGeom prst="rect">
            <a:avLst/>
          </a:prstGeom>
          <a:noFill/>
        </p:spPr>
        <p:txBody>
          <a:bodyPr wrap="square" rtlCol="0">
            <a:spAutoFit/>
          </a:bodyPr>
          <a:lstStyle/>
          <a:p>
            <a:pPr algn="just"/>
            <a:r>
              <a:rPr lang="en-US" dirty="0"/>
              <a:t>H</a:t>
            </a:r>
            <a:r>
              <a:rPr lang="en-US" b="0" i="0" dirty="0">
                <a:effectLst/>
              </a:rPr>
              <a:t>uman detection and counting system using YOLO (You Only Look Once) version 8 for robust and efficient identification, tracking, and counting of human subjects in video streams</a:t>
            </a:r>
            <a:r>
              <a:rPr lang="en-IN" dirty="0"/>
              <a:t> .</a:t>
            </a:r>
            <a:r>
              <a:rPr lang="en-IN" b="0" i="0" dirty="0">
                <a:effectLst/>
              </a:rPr>
              <a:t>Furthermore </a:t>
            </a:r>
            <a:r>
              <a:rPr lang="en-IN" dirty="0"/>
              <a:t>implementation in security </a:t>
            </a:r>
            <a:r>
              <a:rPr lang="en-IN" b="0" i="0" dirty="0">
                <a:effectLst/>
              </a:rPr>
              <a:t>cameras and drones . </a:t>
            </a:r>
          </a:p>
          <a:p>
            <a:pPr algn="just"/>
            <a:r>
              <a:rPr lang="en-IN" dirty="0"/>
              <a:t>Main objectives are as </a:t>
            </a:r>
            <a:r>
              <a:rPr lang="en-IN" b="0" i="0" dirty="0">
                <a:effectLst/>
              </a:rPr>
              <a:t>  </a:t>
            </a:r>
          </a:p>
          <a:p>
            <a:pPr marL="400050" indent="-400050" algn="just">
              <a:buFont typeface="+mj-lt"/>
              <a:buAutoNum type="romanLcPeriod"/>
            </a:pPr>
            <a:r>
              <a:rPr lang="en-IN" dirty="0"/>
              <a:t>Image Segmentation </a:t>
            </a:r>
          </a:p>
          <a:p>
            <a:pPr marL="400050" indent="-400050" algn="just">
              <a:buFont typeface="+mj-lt"/>
              <a:buAutoNum type="romanLcPeriod"/>
            </a:pPr>
            <a:r>
              <a:rPr lang="en-IN" dirty="0"/>
              <a:t>Detecting Target</a:t>
            </a:r>
          </a:p>
          <a:p>
            <a:pPr marL="400050" indent="-400050" algn="just">
              <a:buFont typeface="+mj-lt"/>
              <a:buAutoNum type="romanLcPeriod"/>
            </a:pPr>
            <a:r>
              <a:rPr lang="en-IN" dirty="0"/>
              <a:t>Tracking Target</a:t>
            </a:r>
          </a:p>
          <a:p>
            <a:pPr marL="400050" indent="-400050" algn="just">
              <a:buFont typeface="+mj-lt"/>
              <a:buAutoNum type="romanLcPeriod"/>
            </a:pPr>
            <a:r>
              <a:rPr lang="en-IN" dirty="0"/>
              <a:t>Alert Generation</a:t>
            </a:r>
          </a:p>
        </p:txBody>
      </p:sp>
    </p:spTree>
    <p:extLst>
      <p:ext uri="{BB962C8B-B14F-4D97-AF65-F5344CB8AC3E}">
        <p14:creationId xmlns:p14="http://schemas.microsoft.com/office/powerpoint/2010/main" val="1704150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5</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5792EA0-05F4-026F-037A-F1C4117E1310}"/>
              </a:ext>
            </a:extLst>
          </p:cNvPr>
          <p:cNvSpPr txBox="1"/>
          <p:nvPr/>
        </p:nvSpPr>
        <p:spPr>
          <a:xfrm>
            <a:off x="323528" y="1556792"/>
            <a:ext cx="4392488"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L</a:t>
            </a:r>
            <a:r>
              <a:rPr lang="en-IN" sz="2000" b="1" i="0" dirty="0">
                <a:effectLst/>
              </a:rPr>
              <a:t>iterature </a:t>
            </a:r>
            <a:r>
              <a:rPr lang="en-IN" sz="2000" b="1" dirty="0"/>
              <a:t>S</a:t>
            </a:r>
            <a:r>
              <a:rPr lang="en-IN" sz="2000" b="1" i="0" dirty="0">
                <a:effectLst/>
              </a:rPr>
              <a:t>urvey (Research Paper) :</a:t>
            </a:r>
            <a:endParaRPr lang="en-IN" sz="2000" b="1" dirty="0"/>
          </a:p>
        </p:txBody>
      </p:sp>
      <p:sp>
        <p:nvSpPr>
          <p:cNvPr id="5" name="TextBox 4">
            <a:extLst>
              <a:ext uri="{FF2B5EF4-FFF2-40B4-BE49-F238E27FC236}">
                <a16:creationId xmlns:a16="http://schemas.microsoft.com/office/drawing/2014/main" id="{E00E296B-8ED8-56F8-31C1-28BCA654BEDA}"/>
              </a:ext>
            </a:extLst>
          </p:cNvPr>
          <p:cNvSpPr txBox="1"/>
          <p:nvPr/>
        </p:nvSpPr>
        <p:spPr>
          <a:xfrm>
            <a:off x="41940" y="1955012"/>
            <a:ext cx="8712968" cy="4278094"/>
          </a:xfrm>
          <a:prstGeom prst="rect">
            <a:avLst/>
          </a:prstGeom>
          <a:noFill/>
        </p:spPr>
        <p:txBody>
          <a:bodyPr wrap="square" rtlCol="0">
            <a:spAutoFit/>
          </a:bodyPr>
          <a:lstStyle/>
          <a:p>
            <a:pPr marL="342900" indent="-342900">
              <a:buAutoNum type="arabicPeriod"/>
            </a:pPr>
            <a:r>
              <a:rPr lang="en-US" sz="1600" dirty="0"/>
              <a:t>Camouflage target detection based on strong semantic information and feature fusion</a:t>
            </a:r>
          </a:p>
          <a:p>
            <a:r>
              <a:rPr lang="en-US" sz="1600" dirty="0"/>
              <a:t>      Author : </a:t>
            </a:r>
            <a:r>
              <a:rPr lang="en-IN" sz="1600" dirty="0" err="1"/>
              <a:t>Junhua</a:t>
            </a:r>
            <a:r>
              <a:rPr lang="en-IN" sz="1600" dirty="0"/>
              <a:t> Yan , </a:t>
            </a:r>
            <a:r>
              <a:rPr lang="en-IN" sz="1600" dirty="0" err="1"/>
              <a:t>Xutong</a:t>
            </a:r>
            <a:r>
              <a:rPr lang="en-IN" sz="1600" dirty="0"/>
              <a:t> Hu , Yun Su, Yin Zhang, </a:t>
            </a:r>
            <a:r>
              <a:rPr lang="en-IN" sz="1600" dirty="0" err="1"/>
              <a:t>Mengwei</a:t>
            </a:r>
            <a:r>
              <a:rPr lang="en-IN" sz="1600" dirty="0"/>
              <a:t> Shi, and </a:t>
            </a:r>
            <a:r>
              <a:rPr lang="en-IN" sz="1600" dirty="0" err="1"/>
              <a:t>Yinsen</a:t>
            </a:r>
            <a:r>
              <a:rPr lang="en-IN" sz="1600" dirty="0"/>
              <a:t> Gao</a:t>
            </a:r>
          </a:p>
          <a:p>
            <a:pPr algn="just"/>
            <a:r>
              <a:rPr lang="en-IN" sz="1600" dirty="0"/>
              <a:t>	</a:t>
            </a:r>
            <a:r>
              <a:rPr lang="en-US" sz="1600" dirty="0"/>
              <a:t>A new camouflage target detection algorithm, YOLO, is proposed to address challenges like target background similarity and edge damage. It incorporates a Convolutional Block Attention Module (CBAM) to highlight important features and spatial locations, alongside an </a:t>
            </a:r>
            <a:r>
              <a:rPr lang="en-US" sz="1600" dirty="0" err="1"/>
              <a:t>atrous</a:t>
            </a:r>
            <a:r>
              <a:rPr lang="en-US" sz="1600" dirty="0"/>
              <a:t> spatial pyramid pooling module for multiscale feature sampling. Attention skip-connections enhance feature fusion. Tested on the Strong Camouflage Efficiency Target Dataset (SCETD), the algorithm achieves 96.1% precision, 87.1% recall, 92.3% AP0.5, and 54.4% AP0.5∶0.95, demonstrating its effectiveness. </a:t>
            </a:r>
          </a:p>
          <a:p>
            <a:endParaRPr lang="en-US" sz="1600" dirty="0"/>
          </a:p>
          <a:p>
            <a:r>
              <a:rPr lang="en-US" sz="1600" dirty="0"/>
              <a:t>2. Towards Deeper Understanding of Camouflaged Object Detection</a:t>
            </a:r>
          </a:p>
          <a:p>
            <a:r>
              <a:rPr lang="en-US" sz="1600" dirty="0"/>
              <a:t>    Author : </a:t>
            </a:r>
            <a:r>
              <a:rPr lang="en-IN" sz="1600" dirty="0" err="1"/>
              <a:t>Yunqiu</a:t>
            </a:r>
            <a:r>
              <a:rPr lang="en-IN" sz="1600" dirty="0"/>
              <a:t> </a:t>
            </a:r>
            <a:r>
              <a:rPr lang="en-IN" sz="1600" dirty="0" err="1"/>
              <a:t>Lv</a:t>
            </a:r>
            <a:r>
              <a:rPr lang="en-IN" sz="1600" dirty="0"/>
              <a:t>], Jing Zhang], </a:t>
            </a:r>
            <a:r>
              <a:rPr lang="en-IN" sz="1600" dirty="0" err="1"/>
              <a:t>Yuchao</a:t>
            </a:r>
            <a:r>
              <a:rPr lang="en-IN" sz="1600" dirty="0"/>
              <a:t> Dai*, </a:t>
            </a:r>
            <a:r>
              <a:rPr lang="en-IN" sz="1600" dirty="0" err="1"/>
              <a:t>Aixuan</a:t>
            </a:r>
            <a:r>
              <a:rPr lang="en-IN" sz="1600" dirty="0"/>
              <a:t> Li, Nick Barnes and Deng-Ping Fan</a:t>
            </a:r>
          </a:p>
          <a:p>
            <a:pPr algn="just"/>
            <a:r>
              <a:rPr lang="en-IN" sz="1600" dirty="0"/>
              <a:t>	</a:t>
            </a:r>
            <a:r>
              <a:rPr lang="en-US" sz="1600" dirty="0"/>
              <a:t>Camouflaged objects in nature evolve as a defense mechanism against predators. Traditional binary segmentation methods fail to fully capture the complexity of camouflage. We propose a triple-task learning framework that simultaneously localizes, segments, and ranks camouflaged objects based on their conspicuousness. We generate datasets using eye tracking and instance </a:t>
            </a:r>
            <a:r>
              <a:rPr lang="en-US" sz="1600" dirty="0" err="1"/>
              <a:t>evel</a:t>
            </a:r>
            <a:r>
              <a:rPr lang="en-US" sz="1600" dirty="0"/>
              <a:t> labels. Our approach outperforms existing methods and offers a more comprehensive understanding of camouflage.</a:t>
            </a:r>
          </a:p>
        </p:txBody>
      </p:sp>
    </p:spTree>
    <p:extLst>
      <p:ext uri="{BB962C8B-B14F-4D97-AF65-F5344CB8AC3E}">
        <p14:creationId xmlns:p14="http://schemas.microsoft.com/office/powerpoint/2010/main" val="1803402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6</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B16ED7-CF97-7EBD-CE18-A50A8695E550}"/>
              </a:ext>
            </a:extLst>
          </p:cNvPr>
          <p:cNvSpPr txBox="1"/>
          <p:nvPr/>
        </p:nvSpPr>
        <p:spPr>
          <a:xfrm>
            <a:off x="179512" y="1484784"/>
            <a:ext cx="8640960" cy="4524315"/>
          </a:xfrm>
          <a:prstGeom prst="rect">
            <a:avLst/>
          </a:prstGeom>
          <a:noFill/>
        </p:spPr>
        <p:txBody>
          <a:bodyPr wrap="square" rtlCol="0">
            <a:spAutoFit/>
          </a:bodyPr>
          <a:lstStyle/>
          <a:p>
            <a:r>
              <a:rPr lang="en-IN" sz="1600" dirty="0"/>
              <a:t>3. </a:t>
            </a:r>
            <a:r>
              <a:rPr lang="en-US" sz="1600" dirty="0"/>
              <a:t>Camouflaged Object Detection with a Feature Lateral Connection Network </a:t>
            </a:r>
            <a:br>
              <a:rPr lang="en-US" sz="1600" dirty="0"/>
            </a:br>
            <a:r>
              <a:rPr lang="en-US" sz="1600" dirty="0"/>
              <a:t>    Author : </a:t>
            </a:r>
            <a:r>
              <a:rPr lang="en-IN" sz="1600" dirty="0"/>
              <a:t>Tao Wang 1 , Jian Wang 1,* and </a:t>
            </a:r>
            <a:r>
              <a:rPr lang="en-IN" sz="1600" dirty="0" err="1"/>
              <a:t>Ruihao</a:t>
            </a:r>
            <a:r>
              <a:rPr lang="en-IN" sz="1600" dirty="0"/>
              <a:t> Wang 2</a:t>
            </a:r>
          </a:p>
          <a:p>
            <a:pPr algn="just"/>
            <a:r>
              <a:rPr lang="en-IN" sz="1600" dirty="0"/>
              <a:t>	</a:t>
            </a:r>
            <a:r>
              <a:rPr lang="en-US" sz="1600" dirty="0"/>
              <a:t>We introduce </a:t>
            </a:r>
            <a:r>
              <a:rPr lang="en-US" sz="1600" dirty="0" err="1"/>
              <a:t>FLCNet</a:t>
            </a:r>
            <a:r>
              <a:rPr lang="en-US" sz="1600" dirty="0"/>
              <a:t>, a novel framework for camouflaged object detection (COD) comprising three modules: underlying feature mining (UFM), texture-enhanced (TEM), and neighborhood feature fusion (NFFM). Our approach addresses the issue of low-level feature texture extraction by deeply mining underlying features and eliminating interference. Inspired by biological evolution, NFFM combines high-level and low-level information for precise prediction maps. </a:t>
            </a:r>
            <a:r>
              <a:rPr lang="en-US" sz="1600" dirty="0" err="1"/>
              <a:t>FLCNet</a:t>
            </a:r>
            <a:r>
              <a:rPr lang="en-US" sz="1600" dirty="0"/>
              <a:t> outperforms 21 deep-learning-based models on four benchmark COD datasets, demonstrating its effectiveness.</a:t>
            </a:r>
          </a:p>
          <a:p>
            <a:pPr algn="just"/>
            <a:endParaRPr lang="en-US" sz="1600" dirty="0"/>
          </a:p>
          <a:p>
            <a:pPr algn="just"/>
            <a:r>
              <a:rPr lang="en-US" sz="1600" dirty="0"/>
              <a:t>4. An Evaluation Method of Dynamic Camouflage Effect Based on </a:t>
            </a:r>
            <a:r>
              <a:rPr lang="en-US" sz="1600" dirty="0" err="1"/>
              <a:t>Multifeature</a:t>
            </a:r>
            <a:r>
              <a:rPr lang="en-US" sz="1600" dirty="0"/>
              <a:t> Constraints </a:t>
            </a:r>
          </a:p>
          <a:p>
            <a:pPr algn="just"/>
            <a:r>
              <a:rPr lang="en-US" sz="1600" dirty="0"/>
              <a:t>    Author : </a:t>
            </a:r>
            <a:r>
              <a:rPr lang="en-IN" sz="1600" dirty="0" err="1"/>
              <a:t>Yuanying</a:t>
            </a:r>
            <a:r>
              <a:rPr lang="en-IN" sz="1600" dirty="0"/>
              <a:t> Gan; </a:t>
            </a:r>
            <a:r>
              <a:rPr lang="en-IN" sz="1600" dirty="0" err="1"/>
              <a:t>Chuntong</a:t>
            </a:r>
            <a:r>
              <a:rPr lang="en-IN" sz="1600" dirty="0"/>
              <a:t> Liu; </a:t>
            </a:r>
            <a:r>
              <a:rPr lang="en-IN" sz="1600" dirty="0" err="1"/>
              <a:t>Hongcai</a:t>
            </a:r>
            <a:r>
              <a:rPr lang="en-IN" sz="1600" dirty="0"/>
              <a:t> Li; Bin Wang; </a:t>
            </a:r>
            <a:r>
              <a:rPr lang="en-IN" sz="1600" dirty="0" err="1"/>
              <a:t>Shixin</a:t>
            </a:r>
            <a:r>
              <a:rPr lang="en-IN" sz="1600" dirty="0"/>
              <a:t> Ma; </a:t>
            </a:r>
            <a:r>
              <a:rPr lang="en-IN" sz="1600" dirty="0" err="1"/>
              <a:t>Zhongye</a:t>
            </a:r>
            <a:r>
              <a:rPr lang="en-IN" sz="1600" dirty="0"/>
              <a:t> Liu</a:t>
            </a:r>
            <a:endParaRPr lang="en-US" sz="1600" dirty="0"/>
          </a:p>
          <a:p>
            <a:pPr algn="just"/>
            <a:r>
              <a:rPr lang="en-US" sz="1600" dirty="0"/>
              <a:t>	This paper introduces a novel method for evaluating camouflage effectiveness in videos, addressing limitations of existing static image methods. It comprises two modules: Homo-F target detection utilizing </a:t>
            </a:r>
            <a:r>
              <a:rPr lang="en-US" sz="1600" dirty="0" err="1"/>
              <a:t>homography</a:t>
            </a:r>
            <a:r>
              <a:rPr lang="en-US" sz="1600" dirty="0"/>
              <a:t> transformation and optical flow, and a camouflage effect evaluation module. The latter assesses camouflage from various angles such as fusion degree, repetition rate, and target detection stability. Experimental results demonstrate the method's objectivity and accuracy in evaluating moving targets' camouflage levels, validating its reliability and effectiveness. </a:t>
            </a:r>
            <a:endParaRPr lang="en-IN" sz="1600" dirty="0"/>
          </a:p>
        </p:txBody>
      </p:sp>
    </p:spTree>
    <p:extLst>
      <p:ext uri="{BB962C8B-B14F-4D97-AF65-F5344CB8AC3E}">
        <p14:creationId xmlns:p14="http://schemas.microsoft.com/office/powerpoint/2010/main" val="2431662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7</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DB78E8A-1473-74D5-338B-3D8CC51E1603}"/>
              </a:ext>
            </a:extLst>
          </p:cNvPr>
          <p:cNvSpPr txBox="1"/>
          <p:nvPr/>
        </p:nvSpPr>
        <p:spPr>
          <a:xfrm>
            <a:off x="323528" y="1567596"/>
            <a:ext cx="3240360"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Methodology</a:t>
            </a:r>
            <a:r>
              <a:rPr lang="en-IN" sz="2000" dirty="0"/>
              <a:t> :</a:t>
            </a:r>
          </a:p>
        </p:txBody>
      </p:sp>
      <p:sp>
        <p:nvSpPr>
          <p:cNvPr id="4" name="TextBox 3">
            <a:extLst>
              <a:ext uri="{FF2B5EF4-FFF2-40B4-BE49-F238E27FC236}">
                <a16:creationId xmlns:a16="http://schemas.microsoft.com/office/drawing/2014/main" id="{1578D696-193E-CAB8-ECDB-551801727E7E}"/>
              </a:ext>
            </a:extLst>
          </p:cNvPr>
          <p:cNvSpPr txBox="1"/>
          <p:nvPr/>
        </p:nvSpPr>
        <p:spPr>
          <a:xfrm>
            <a:off x="0" y="2109505"/>
            <a:ext cx="9004135" cy="4832092"/>
          </a:xfrm>
          <a:prstGeom prst="rect">
            <a:avLst/>
          </a:prstGeom>
          <a:noFill/>
        </p:spPr>
        <p:txBody>
          <a:bodyPr wrap="square" rtlCol="0">
            <a:spAutoFit/>
          </a:bodyPr>
          <a:lstStyle/>
          <a:p>
            <a:r>
              <a:rPr lang="en-US" sz="1400" b="1" dirty="0"/>
              <a:t>Data Collection</a:t>
            </a:r>
            <a:r>
              <a:rPr lang="en-US" sz="1400" dirty="0"/>
              <a:t>: Gather relevant data, including images or videos of environments where camouflaged targets may be present. This data should encompass various scenarios and conditions to ensure comprehensive training and testing of the detection system.</a:t>
            </a:r>
          </a:p>
          <a:p>
            <a:endParaRPr lang="en-US" sz="1400" dirty="0"/>
          </a:p>
          <a:p>
            <a:r>
              <a:rPr lang="en-US" sz="1400" b="1" dirty="0"/>
              <a:t>Feature Extraction</a:t>
            </a:r>
            <a:r>
              <a:rPr lang="en-US" sz="1400" dirty="0"/>
              <a:t>: Extract relevant features from the preprocessed data to capture important characteristics that distinguish camouflaged targets from the background. These features may include color, texture, shape, and motion information.</a:t>
            </a:r>
          </a:p>
          <a:p>
            <a:endParaRPr lang="en-US" sz="1400" dirty="0"/>
          </a:p>
          <a:p>
            <a:r>
              <a:rPr lang="en-US" sz="1400" b="1" dirty="0"/>
              <a:t>Model Selection</a:t>
            </a:r>
            <a:r>
              <a:rPr lang="en-US" sz="1400" dirty="0"/>
              <a:t>: Choose an appropriate detection model or algorithm suited for camouflaged target acquisition. This could involve traditional computer vision techniques, machine learning algorithms, or deep learning architectures, depending on the complexity of the task and the available data.</a:t>
            </a:r>
          </a:p>
          <a:p>
            <a:endParaRPr lang="en-US" sz="1400" dirty="0"/>
          </a:p>
          <a:p>
            <a:r>
              <a:rPr lang="en-US" sz="1400" b="1" dirty="0"/>
              <a:t>Training</a:t>
            </a:r>
            <a:r>
              <a:rPr lang="en-US" sz="1400" dirty="0"/>
              <a:t>: Train the selected model using the preprocessed data. This involves feeding the model with labeled examples of camouflaged targets and background elements to learn to distinguish between them effectively. Fine-tuning and optimization may be necessary to improve the model's performance.</a:t>
            </a:r>
          </a:p>
          <a:p>
            <a:endParaRPr lang="en-US" sz="1400" dirty="0"/>
          </a:p>
          <a:p>
            <a:r>
              <a:rPr lang="en-US" sz="1400" b="1" dirty="0"/>
              <a:t>Evaluation</a:t>
            </a:r>
            <a:r>
              <a:rPr lang="en-US" sz="1400" dirty="0"/>
              <a:t>: Evaluate the trained model's performance using validation datasets or through cross-validation techniques. Measure metrics such as accuracy, precision, recall, and F1 score to assess the model's effectiveness in detecting camouflaged targets while minimizing false positives and negatives.</a:t>
            </a:r>
          </a:p>
          <a:p>
            <a:endParaRPr lang="en-US" sz="1400" dirty="0"/>
          </a:p>
          <a:p>
            <a:r>
              <a:rPr lang="en-US" sz="1400" b="1" dirty="0"/>
              <a:t>Deployment</a:t>
            </a:r>
            <a:r>
              <a:rPr lang="en-US" sz="1400" dirty="0"/>
              <a:t>: Deploy the trained model in real-world scenarios for camouflaged target acquisition. Monitor its performance and gather feedback to continuously refine and improve the system over time.</a:t>
            </a:r>
            <a:endParaRPr lang="en-IN" sz="1400" dirty="0"/>
          </a:p>
        </p:txBody>
      </p:sp>
    </p:spTree>
    <p:extLst>
      <p:ext uri="{BB962C8B-B14F-4D97-AF65-F5344CB8AC3E}">
        <p14:creationId xmlns:p14="http://schemas.microsoft.com/office/powerpoint/2010/main" val="176519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8</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5FB31B9-D46D-5FFB-773E-C01881939208}"/>
              </a:ext>
            </a:extLst>
          </p:cNvPr>
          <p:cNvSpPr txBox="1"/>
          <p:nvPr/>
        </p:nvSpPr>
        <p:spPr>
          <a:xfrm>
            <a:off x="467544" y="1628800"/>
            <a:ext cx="5616624"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Results : </a:t>
            </a:r>
          </a:p>
        </p:txBody>
      </p:sp>
      <p:pic>
        <p:nvPicPr>
          <p:cNvPr id="5" name="Sample Camoflouge detection">
            <a:hlinkClick r:id="" action="ppaction://media"/>
            <a:extLst>
              <a:ext uri="{FF2B5EF4-FFF2-40B4-BE49-F238E27FC236}">
                <a16:creationId xmlns:a16="http://schemas.microsoft.com/office/drawing/2014/main" id="{8360077F-5A93-F06E-1D95-C4E20F38EDB0}"/>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527932" y="2564904"/>
            <a:ext cx="6088136" cy="3432423"/>
          </a:xfrm>
          <a:prstGeom prst="rect">
            <a:avLst/>
          </a:prstGeom>
        </p:spPr>
      </p:pic>
      <p:sp>
        <p:nvSpPr>
          <p:cNvPr id="6" name="TextBox 5">
            <a:extLst>
              <a:ext uri="{FF2B5EF4-FFF2-40B4-BE49-F238E27FC236}">
                <a16:creationId xmlns:a16="http://schemas.microsoft.com/office/drawing/2014/main" id="{DA84056F-0229-44DB-9EC7-61BE18187274}"/>
              </a:ext>
            </a:extLst>
          </p:cNvPr>
          <p:cNvSpPr txBox="1"/>
          <p:nvPr/>
        </p:nvSpPr>
        <p:spPr>
          <a:xfrm>
            <a:off x="2988586" y="2079004"/>
            <a:ext cx="3239852" cy="369332"/>
          </a:xfrm>
          <a:prstGeom prst="rect">
            <a:avLst/>
          </a:prstGeom>
          <a:noFill/>
        </p:spPr>
        <p:txBody>
          <a:bodyPr wrap="square" rtlCol="0">
            <a:spAutoFit/>
          </a:bodyPr>
          <a:lstStyle/>
          <a:p>
            <a:r>
              <a:rPr lang="en-IN" dirty="0"/>
              <a:t>Undetected </a:t>
            </a:r>
            <a:r>
              <a:rPr lang="en-US" dirty="0"/>
              <a:t>Camouflaged Target </a:t>
            </a:r>
            <a:endParaRPr lang="en-IN" dirty="0"/>
          </a:p>
        </p:txBody>
      </p:sp>
    </p:spTree>
    <p:extLst>
      <p:ext uri="{BB962C8B-B14F-4D97-AF65-F5344CB8AC3E}">
        <p14:creationId xmlns:p14="http://schemas.microsoft.com/office/powerpoint/2010/main" val="266021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95"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Mini Project Review II</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9</a:t>
            </a:fld>
            <a:endParaRPr lang="en-GB" b="1" dirty="0">
              <a:solidFill>
                <a:schemeClr val="tx1"/>
              </a:solidFill>
            </a:endParaRPr>
          </a:p>
        </p:txBody>
      </p:sp>
      <p:pic>
        <p:nvPicPr>
          <p:cNvPr id="1027" name="Picture 3" descr="C:\Users\admin\Desktop\downloa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3" name="Detected Camaflouge ">
            <a:hlinkClick r:id="" action="ppaction://media"/>
            <a:extLst>
              <a:ext uri="{FF2B5EF4-FFF2-40B4-BE49-F238E27FC236}">
                <a16:creationId xmlns:a16="http://schemas.microsoft.com/office/drawing/2014/main" id="{29AE6DFD-15A6-B1AD-E19F-BC8B097EAF72}"/>
              </a:ext>
            </a:extLst>
          </p:cNvPr>
          <p:cNvPicPr>
            <a:picLocks noChangeAspect="1"/>
          </p:cNvPicPr>
          <p:nvPr>
            <a:videoFile r:link="rId2"/>
            <p:extLst>
              <p:ext uri="{DAA4B4D4-6D71-4841-9C94-3DE7FCFB9230}">
                <p14:media xmlns:p14="http://schemas.microsoft.com/office/powerpoint/2010/main" r:embed="rId1"/>
              </p:ext>
            </p:extLst>
          </p:nvPr>
        </p:nvPicPr>
        <p:blipFill>
          <a:blip r:embed="rId7"/>
          <a:stretch>
            <a:fillRect/>
          </a:stretch>
        </p:blipFill>
        <p:spPr>
          <a:xfrm>
            <a:off x="1545053" y="2060848"/>
            <a:ext cx="5760640" cy="4320480"/>
          </a:xfrm>
          <a:prstGeom prst="rect">
            <a:avLst/>
          </a:prstGeom>
        </p:spPr>
      </p:pic>
      <p:sp>
        <p:nvSpPr>
          <p:cNvPr id="4" name="TextBox 3">
            <a:extLst>
              <a:ext uri="{FF2B5EF4-FFF2-40B4-BE49-F238E27FC236}">
                <a16:creationId xmlns:a16="http://schemas.microsoft.com/office/drawing/2014/main" id="{4F84DD44-D69F-B708-BFCB-1DD60CF6B50B}"/>
              </a:ext>
            </a:extLst>
          </p:cNvPr>
          <p:cNvSpPr txBox="1"/>
          <p:nvPr/>
        </p:nvSpPr>
        <p:spPr>
          <a:xfrm>
            <a:off x="3096344" y="1483308"/>
            <a:ext cx="3024336" cy="369332"/>
          </a:xfrm>
          <a:prstGeom prst="rect">
            <a:avLst/>
          </a:prstGeom>
          <a:noFill/>
        </p:spPr>
        <p:txBody>
          <a:bodyPr wrap="square" rtlCol="0">
            <a:spAutoFit/>
          </a:bodyPr>
          <a:lstStyle/>
          <a:p>
            <a:r>
              <a:rPr lang="en-IN" dirty="0"/>
              <a:t>Detected </a:t>
            </a:r>
            <a:r>
              <a:rPr lang="en-US" dirty="0"/>
              <a:t>Camouflaged Target </a:t>
            </a:r>
            <a:endParaRPr lang="en-IN" dirty="0"/>
          </a:p>
        </p:txBody>
      </p:sp>
    </p:spTree>
    <p:extLst>
      <p:ext uri="{BB962C8B-B14F-4D97-AF65-F5344CB8AC3E}">
        <p14:creationId xmlns:p14="http://schemas.microsoft.com/office/powerpoint/2010/main" val="25457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7399"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TotalTime>
  <Words>1307</Words>
  <Application>Microsoft Office PowerPoint</Application>
  <PresentationFormat>On-screen Show (4:3)</PresentationFormat>
  <Paragraphs>98</Paragraphs>
  <Slides>10</Slides>
  <Notes>10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Narrow</vt:lpstr>
      <vt:lpstr>Calibri</vt:lpstr>
      <vt:lpstr>Wingdings</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Aman Maner</cp:lastModifiedBy>
  <cp:revision>92</cp:revision>
  <dcterms:created xsi:type="dcterms:W3CDTF">2010-06-24T14:41:07Z</dcterms:created>
  <dcterms:modified xsi:type="dcterms:W3CDTF">2024-05-31T12:51:04Z</dcterms:modified>
</cp:coreProperties>
</file>