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80" r:id="rId2"/>
    <p:sldId id="281" r:id="rId3"/>
    <p:sldId id="288" r:id="rId4"/>
    <p:sldId id="286" r:id="rId5"/>
    <p:sldId id="283" r:id="rId6"/>
    <p:sldId id="285" r:id="rId7"/>
    <p:sldId id="287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4EE3A-3936-4C23-8F81-5F26538BF5EE}" v="6" dt="2023-12-03T17:10:03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.. ..." userId="fb54aabf48117eaf" providerId="LiveId" clId="{FC84EE3A-3936-4C23-8F81-5F26538BF5EE}"/>
    <pc:docChg chg="undo custSel modSld sldOrd">
      <pc:chgData name="... ..." userId="fb54aabf48117eaf" providerId="LiveId" clId="{FC84EE3A-3936-4C23-8F81-5F26538BF5EE}" dt="2023-12-04T05:17:21.580" v="285" actId="20577"/>
      <pc:docMkLst>
        <pc:docMk/>
      </pc:docMkLst>
      <pc:sldChg chg="modSp mod">
        <pc:chgData name="... ..." userId="fb54aabf48117eaf" providerId="LiveId" clId="{FC84EE3A-3936-4C23-8F81-5F26538BF5EE}" dt="2023-12-03T17:10:46.561" v="273" actId="20577"/>
        <pc:sldMkLst>
          <pc:docMk/>
          <pc:sldMk cId="2417318864" sldId="280"/>
        </pc:sldMkLst>
        <pc:spChg chg="mod">
          <ac:chgData name="... ..." userId="fb54aabf48117eaf" providerId="LiveId" clId="{FC84EE3A-3936-4C23-8F81-5F26538BF5EE}" dt="2023-12-03T17:10:46.561" v="273" actId="20577"/>
          <ac:spMkLst>
            <pc:docMk/>
            <pc:sldMk cId="2417318864" sldId="280"/>
            <ac:spMk id="3" creationId="{00000000-0000-0000-0000-000000000000}"/>
          </ac:spMkLst>
        </pc:spChg>
        <pc:spChg chg="mod">
          <ac:chgData name="... ..." userId="fb54aabf48117eaf" providerId="LiveId" clId="{FC84EE3A-3936-4C23-8F81-5F26538BF5EE}" dt="2023-12-03T17:10:13.794" v="221" actId="113"/>
          <ac:spMkLst>
            <pc:docMk/>
            <pc:sldMk cId="2417318864" sldId="280"/>
            <ac:spMk id="4" creationId="{00000000-0000-0000-0000-000000000000}"/>
          </ac:spMkLst>
        </pc:spChg>
      </pc:sldChg>
      <pc:sldChg chg="addSp modSp mod ord">
        <pc:chgData name="... ..." userId="fb54aabf48117eaf" providerId="LiveId" clId="{FC84EE3A-3936-4C23-8F81-5F26538BF5EE}" dt="2023-12-03T17:07:34.675" v="80" actId="1076"/>
        <pc:sldMkLst>
          <pc:docMk/>
          <pc:sldMk cId="2431662941" sldId="284"/>
        </pc:sldMkLst>
        <pc:spChg chg="add mod">
          <ac:chgData name="... ..." userId="fb54aabf48117eaf" providerId="LiveId" clId="{FC84EE3A-3936-4C23-8F81-5F26538BF5EE}" dt="2023-12-03T17:07:34.675" v="80" actId="1076"/>
          <ac:spMkLst>
            <pc:docMk/>
            <pc:sldMk cId="2431662941" sldId="284"/>
            <ac:spMk id="3" creationId="{D88E7280-509E-6110-12F9-92766B7F97D8}"/>
          </ac:spMkLst>
        </pc:spChg>
      </pc:sldChg>
      <pc:sldChg chg="addSp modSp mod ord">
        <pc:chgData name="... ..." userId="fb54aabf48117eaf" providerId="LiveId" clId="{FC84EE3A-3936-4C23-8F81-5F26538BF5EE}" dt="2023-12-04T05:17:21.580" v="285" actId="20577"/>
        <pc:sldMkLst>
          <pc:docMk/>
          <pc:sldMk cId="2045366860" sldId="285"/>
        </pc:sldMkLst>
        <pc:spChg chg="add mod">
          <ac:chgData name="... ..." userId="fb54aabf48117eaf" providerId="LiveId" clId="{FC84EE3A-3936-4C23-8F81-5F26538BF5EE}" dt="2023-12-03T17:01:00.373" v="43" actId="403"/>
          <ac:spMkLst>
            <pc:docMk/>
            <pc:sldMk cId="2045366860" sldId="285"/>
            <ac:spMk id="3" creationId="{189D9341-CEF2-0F4A-49E3-B055F86BCF9F}"/>
          </ac:spMkLst>
        </pc:spChg>
        <pc:spChg chg="add mod">
          <ac:chgData name="... ..." userId="fb54aabf48117eaf" providerId="LiveId" clId="{FC84EE3A-3936-4C23-8F81-5F26538BF5EE}" dt="2023-12-04T05:17:21.580" v="285" actId="20577"/>
          <ac:spMkLst>
            <pc:docMk/>
            <pc:sldMk cId="2045366860" sldId="285"/>
            <ac:spMk id="4" creationId="{488A1A8C-8D49-638D-E24A-F3E4597493FC}"/>
          </ac:spMkLst>
        </pc:spChg>
      </pc:sldChg>
      <pc:sldChg chg="addSp modSp mod ord">
        <pc:chgData name="... ..." userId="fb54aabf48117eaf" providerId="LiveId" clId="{FC84EE3A-3936-4C23-8F81-5F26538BF5EE}" dt="2023-12-03T17:00:27.507" v="23" actId="1076"/>
        <pc:sldMkLst>
          <pc:docMk/>
          <pc:sldMk cId="1218871804" sldId="286"/>
        </pc:sldMkLst>
        <pc:spChg chg="add mod">
          <ac:chgData name="... ..." userId="fb54aabf48117eaf" providerId="LiveId" clId="{FC84EE3A-3936-4C23-8F81-5F26538BF5EE}" dt="2023-12-03T16:59:44.018" v="18" actId="403"/>
          <ac:spMkLst>
            <pc:docMk/>
            <pc:sldMk cId="1218871804" sldId="286"/>
            <ac:spMk id="3" creationId="{79238078-7B3B-81E7-3ECD-5CF7C2FEA0BD}"/>
          </ac:spMkLst>
        </pc:spChg>
        <pc:picChg chg="add mod">
          <ac:chgData name="... ..." userId="fb54aabf48117eaf" providerId="LiveId" clId="{FC84EE3A-3936-4C23-8F81-5F26538BF5EE}" dt="2023-12-03T17:00:27.507" v="23" actId="1076"/>
          <ac:picMkLst>
            <pc:docMk/>
            <pc:sldMk cId="1218871804" sldId="286"/>
            <ac:picMk id="5" creationId="{74CF7AD7-9697-60AB-14E6-D8A626E0ABBD}"/>
          </ac:picMkLst>
        </pc:picChg>
      </pc:sldChg>
      <pc:sldChg chg="modSp mod ord">
        <pc:chgData name="... ..." userId="fb54aabf48117eaf" providerId="LiveId" clId="{FC84EE3A-3936-4C23-8F81-5F26538BF5EE}" dt="2023-12-03T17:07:01.453" v="52"/>
        <pc:sldMkLst>
          <pc:docMk/>
          <pc:sldMk cId="1803402185" sldId="287"/>
        </pc:sldMkLst>
        <pc:spChg chg="mod">
          <ac:chgData name="... ..." userId="fb54aabf48117eaf" providerId="LiveId" clId="{FC84EE3A-3936-4C23-8F81-5F26538BF5EE}" dt="2023-11-30T10:30:02.211" v="0" actId="1076"/>
          <ac:spMkLst>
            <pc:docMk/>
            <pc:sldMk cId="1803402185" sldId="287"/>
            <ac:spMk id="4" creationId="{BCFA1756-A5A1-380B-6BF6-FA5A5C0645B6}"/>
          </ac:spMkLst>
        </pc:spChg>
      </pc:sldChg>
    </pc:docChg>
  </pc:docChgLst>
  <pc:docChgLst>
    <pc:chgData name="... ..." userId="fb54aabf48117eaf" providerId="LiveId" clId="{681E2DC8-18F3-4365-87DD-0C381BDB528E}"/>
    <pc:docChg chg="modSld">
      <pc:chgData name="... ..." userId="fb54aabf48117eaf" providerId="LiveId" clId="{681E2DC8-18F3-4365-87DD-0C381BDB528E}" dt="2023-10-12T10:02:52.490" v="71" actId="20577"/>
      <pc:docMkLst>
        <pc:docMk/>
      </pc:docMkLst>
      <pc:sldChg chg="modSp mod">
        <pc:chgData name="... ..." userId="fb54aabf48117eaf" providerId="LiveId" clId="{681E2DC8-18F3-4365-87DD-0C381BDB528E}" dt="2023-10-12T10:02:52.490" v="71" actId="20577"/>
        <pc:sldMkLst>
          <pc:docMk/>
          <pc:sldMk cId="2417318864" sldId="280"/>
        </pc:sldMkLst>
        <pc:spChg chg="mod">
          <ac:chgData name="... ..." userId="fb54aabf48117eaf" providerId="LiveId" clId="{681E2DC8-18F3-4365-87DD-0C381BDB528E}" dt="2023-10-12T10:02:52.490" v="71" actId="20577"/>
          <ac:spMkLst>
            <pc:docMk/>
            <pc:sldMk cId="2417318864" sldId="28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3ADEF-1232-40E6-AA0C-2DC4E3D89003}" type="datetimeFigureOut">
              <a:rPr lang="en-GB" smtClean="0"/>
              <a:pPr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719B-CAD1-4CDF-AC07-FD62E51C14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1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2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3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4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5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6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7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D01EB-C9A3-4136-A0B1-C6AEC703FF81}" type="slidenum">
              <a:rPr lang="en-US" smtClean="0"/>
              <a:t>8</a:t>
            </a:fld>
            <a:endParaRPr lang="en-US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0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3D5-2594-4735-80B7-F0E4544112AC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D07B-0D58-4238-8D9E-3917EDEFBF11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4D9-60EA-4115-9F62-3D25530A60C4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980D-9641-4D55-BA26-2EDCEA9EE1F9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7F8-03A0-4970-9A0A-BCE5C1C1EC0E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62D7-D6ED-44F8-A2FC-AD370DF5A044}" type="datetime1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6229-4D31-4440-844B-D28A91210DCE}" type="datetime1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90D-B474-4F2D-8063-C3D6525BFDB7}" type="datetime1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96AC-A833-40E3-8856-0B511BFD0B34}" type="datetime1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C083-5B51-4A6F-8A8D-25BF65281288}" type="datetime1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8CEF-DEAA-4FD7-A123-4034F0FFBE51}" type="datetime1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ICIMSI-2021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102E-B0BC-4EBE-905A-EE89488B9FC5}" type="datetime1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ICIMSI-2021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48AB-E565-412B-9D95-9B07D6A4F3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24846/v30i1y202111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1</a:t>
            </a:fld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0917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Presentation on</a:t>
            </a:r>
          </a:p>
          <a:p>
            <a:endParaRPr lang="en-US" dirty="0"/>
          </a:p>
          <a:p>
            <a:pPr algn="ctr"/>
            <a:r>
              <a:rPr lang="en-US" b="1" dirty="0"/>
              <a:t>Robust Human Detection, Tracking &amp; Counting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By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Aman Javed Maner </a:t>
            </a:r>
            <a:r>
              <a:rPr lang="en-US" dirty="0"/>
              <a:t>(2164191913028)</a:t>
            </a:r>
          </a:p>
          <a:p>
            <a:pPr algn="ctr"/>
            <a:r>
              <a:rPr lang="en-US" b="1" dirty="0"/>
              <a:t>Pratik Sarjerao Gade </a:t>
            </a:r>
            <a:r>
              <a:rPr lang="en-US" dirty="0"/>
              <a:t>(2164191913030)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Under the guidance of </a:t>
            </a:r>
          </a:p>
          <a:p>
            <a:pPr algn="ctr"/>
            <a:r>
              <a:rPr lang="en-US" b="1" dirty="0"/>
              <a:t>Prof. Priyanka Vyas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Department of Computer Science and Engineering</a:t>
            </a:r>
          </a:p>
          <a:p>
            <a:pPr algn="ctr"/>
            <a:r>
              <a:rPr lang="en-US" b="1" dirty="0"/>
              <a:t>( Artificial Intelligence 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3528" y="6160219"/>
            <a:ext cx="3178696" cy="365125"/>
          </a:xfrm>
        </p:spPr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Monday, 04 December 2023</a:t>
            </a:r>
          </a:p>
        </p:txBody>
      </p:sp>
    </p:spTree>
    <p:extLst>
      <p:ext uri="{BB962C8B-B14F-4D97-AF65-F5344CB8AC3E}">
        <p14:creationId xmlns:p14="http://schemas.microsoft.com/office/powerpoint/2010/main" val="241731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2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B1C22A-B4EF-C661-61DE-7A2EC8E246DE}"/>
              </a:ext>
            </a:extLst>
          </p:cNvPr>
          <p:cNvSpPr txBox="1"/>
          <p:nvPr/>
        </p:nvSpPr>
        <p:spPr>
          <a:xfrm>
            <a:off x="395536" y="15222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 :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40C32-F777-A67C-5273-B8F55832A70C}"/>
              </a:ext>
            </a:extLst>
          </p:cNvPr>
          <p:cNvSpPr txBox="1"/>
          <p:nvPr/>
        </p:nvSpPr>
        <p:spPr>
          <a:xfrm>
            <a:off x="2699792" y="189162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uman detection using Deep learning especially YOLOv8 for detecting ,tracking , counting human targets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D445B-3D99-9A40-1A57-E4B30325CAB4}"/>
              </a:ext>
            </a:extLst>
          </p:cNvPr>
          <p:cNvSpPr txBox="1"/>
          <p:nvPr/>
        </p:nvSpPr>
        <p:spPr>
          <a:xfrm>
            <a:off x="467544" y="332686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 :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1C7CE-2BDC-267C-8139-329B163D7D9B}"/>
              </a:ext>
            </a:extLst>
          </p:cNvPr>
          <p:cNvSpPr txBox="1"/>
          <p:nvPr/>
        </p:nvSpPr>
        <p:spPr>
          <a:xfrm>
            <a:off x="2699792" y="4157858"/>
            <a:ext cx="6240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="0" i="0" dirty="0">
                <a:effectLst/>
              </a:rPr>
              <a:t>uman detection and counting system using YOLO (You Only Look Once) version 8 for robust and efficient identification, tracking, and counting of human subjects in video streams</a:t>
            </a:r>
            <a:r>
              <a:rPr lang="en-IN" b="0" i="0" dirty="0">
                <a:effectLst/>
              </a:rPr>
              <a:t> 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Detecting Humans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Tracking Humans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Counting Humans  </a:t>
            </a:r>
          </a:p>
        </p:txBody>
      </p:sp>
    </p:spTree>
    <p:extLst>
      <p:ext uri="{BB962C8B-B14F-4D97-AF65-F5344CB8AC3E}">
        <p14:creationId xmlns:p14="http://schemas.microsoft.com/office/powerpoint/2010/main" val="170415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3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B78E8A-1473-74D5-338B-3D8CC51E1603}"/>
              </a:ext>
            </a:extLst>
          </p:cNvPr>
          <p:cNvSpPr txBox="1"/>
          <p:nvPr/>
        </p:nvSpPr>
        <p:spPr>
          <a:xfrm>
            <a:off x="314186" y="14948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Methodology</a:t>
            </a:r>
            <a:r>
              <a:rPr lang="en-IN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8D696-193E-CAB8-ECDB-551801727E7E}"/>
              </a:ext>
            </a:extLst>
          </p:cNvPr>
          <p:cNvSpPr txBox="1"/>
          <p:nvPr/>
        </p:nvSpPr>
        <p:spPr>
          <a:xfrm>
            <a:off x="1083704" y="1967706"/>
            <a:ext cx="79284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 Data Collection and Preprocessing:</a:t>
            </a:r>
            <a:endParaRPr lang="en-US" sz="1600" b="0" i="0" dirty="0">
              <a:effectLst/>
            </a:endParaRPr>
          </a:p>
          <a:p>
            <a:pPr lvl="1" algn="l"/>
            <a:r>
              <a:rPr lang="en-US" sz="1600" b="0" i="0" dirty="0">
                <a:effectLst/>
              </a:rPr>
              <a:t>- Collecting a diverse dataset of images and/or videos containing annotated humans</a:t>
            </a:r>
          </a:p>
          <a:p>
            <a:pPr lvl="1" algn="l"/>
            <a:r>
              <a:rPr lang="en-US" sz="1600" dirty="0"/>
              <a:t>- </a:t>
            </a:r>
            <a:r>
              <a:rPr lang="en-US" sz="1600" b="0" i="0" dirty="0">
                <a:effectLst/>
              </a:rPr>
              <a:t>Preprocess the data by resizing images, normalizing pixel values, and converting annotations into the YOLO format.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 Model Selection and Training:</a:t>
            </a:r>
            <a:endParaRPr lang="en-US" sz="1600" b="0" i="0" dirty="0">
              <a:effectLst/>
            </a:endParaRPr>
          </a:p>
          <a:p>
            <a:pPr lvl="1" algn="l"/>
            <a:r>
              <a:rPr lang="en-US" sz="1600" b="0" i="0" dirty="0">
                <a:effectLst/>
              </a:rPr>
              <a:t>- Choose YOLO v8 as the base architecture for human pose detection.</a:t>
            </a:r>
          </a:p>
          <a:p>
            <a:pPr lvl="1" algn="l"/>
            <a:r>
              <a:rPr lang="en-US" sz="1600" b="0" i="0" dirty="0">
                <a:effectLst/>
              </a:rPr>
              <a:t>- Initialize the model with pre-trained weights or train it from scratch on your dataset.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 Object Detection:</a:t>
            </a:r>
            <a:endParaRPr lang="en-US" sz="1600" b="0" i="0" dirty="0">
              <a:effectLst/>
            </a:endParaRPr>
          </a:p>
          <a:p>
            <a:pPr lvl="1" algn="l"/>
            <a:r>
              <a:rPr lang="en-US" sz="1600" b="0" i="0" dirty="0">
                <a:effectLst/>
              </a:rPr>
              <a:t>- Utilize the trained YOLO v8 model to perform real-time </a:t>
            </a:r>
            <a:r>
              <a:rPr lang="en-US" sz="1600" dirty="0"/>
              <a:t>object</a:t>
            </a:r>
            <a:r>
              <a:rPr lang="en-US" sz="1600" b="0" i="0" dirty="0">
                <a:effectLst/>
              </a:rPr>
              <a:t> detection.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 Tracking Mechanism:</a:t>
            </a:r>
            <a:endParaRPr lang="en-US" sz="1600" b="0" i="0" dirty="0">
              <a:effectLst/>
            </a:endParaRPr>
          </a:p>
          <a:p>
            <a:pPr lvl="1" algn="l"/>
            <a:r>
              <a:rPr lang="en-US" sz="1600" b="0" i="0" dirty="0">
                <a:effectLst/>
              </a:rPr>
              <a:t>- Implement a tracking algorithm (e.g., SORT or </a:t>
            </a:r>
            <a:r>
              <a:rPr lang="en-US" sz="1600" b="0" i="0" dirty="0" err="1">
                <a:effectLst/>
              </a:rPr>
              <a:t>DeepSORT</a:t>
            </a:r>
            <a:r>
              <a:rPr lang="en-US" sz="1600" b="0" i="0" dirty="0">
                <a:effectLst/>
              </a:rPr>
              <a:t>) to track individuals across consecutive frames in video streams.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 Counting Mechanism:</a:t>
            </a:r>
            <a:endParaRPr lang="en-US" sz="16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Design a counting mechanism based on the tracked human instances.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Define counting criteria (e.g., entry into a specified region of interest) for accurate counting.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51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4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38078-7B3B-81E7-3ECD-5CF7C2FEA0BD}"/>
              </a:ext>
            </a:extLst>
          </p:cNvPr>
          <p:cNvSpPr txBox="1"/>
          <p:nvPr/>
        </p:nvSpPr>
        <p:spPr>
          <a:xfrm>
            <a:off x="467544" y="162880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Result 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F7AD7-9697-60AB-14E6-D8A626E0A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2606928"/>
            <a:ext cx="7740352" cy="37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Seminar / Project Review / 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5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120DE-FB56-AD51-9253-F3254E6CA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55311"/>
            <a:ext cx="7102455" cy="182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41D7C-C4BC-9723-38B6-9EA51E9C4182}"/>
              </a:ext>
            </a:extLst>
          </p:cNvPr>
          <p:cNvSpPr txBox="1"/>
          <p:nvPr/>
        </p:nvSpPr>
        <p:spPr>
          <a:xfrm>
            <a:off x="1164201" y="5051605"/>
            <a:ext cx="681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persons detected = 16</a:t>
            </a:r>
          </a:p>
          <a:p>
            <a:r>
              <a:rPr lang="en-US" dirty="0"/>
              <a:t>Object </a:t>
            </a:r>
            <a:r>
              <a:rPr lang="en-US" dirty="0" err="1"/>
              <a:t>deteceted</a:t>
            </a:r>
            <a:r>
              <a:rPr lang="en-US" dirty="0"/>
              <a:t> = 1 bus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7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6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D9341-CEF2-0F4A-49E3-B055F86BCF9F}"/>
              </a:ext>
            </a:extLst>
          </p:cNvPr>
          <p:cNvSpPr txBox="1"/>
          <p:nvPr/>
        </p:nvSpPr>
        <p:spPr>
          <a:xfrm>
            <a:off x="251520" y="142664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Future Scope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A1A8C-8D49-638D-E24A-F3E4597493FC}"/>
              </a:ext>
            </a:extLst>
          </p:cNvPr>
          <p:cNvSpPr txBox="1"/>
          <p:nvPr/>
        </p:nvSpPr>
        <p:spPr>
          <a:xfrm>
            <a:off x="1987425" y="1888309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Human Behavior Analysis</a:t>
            </a:r>
          </a:p>
          <a:p>
            <a:r>
              <a:rPr lang="en-US" sz="2000" dirty="0"/>
              <a:t>- Collaboration with IoT</a:t>
            </a:r>
          </a:p>
          <a:p>
            <a:r>
              <a:rPr lang="en-US" sz="2000" dirty="0"/>
              <a:t>- Human Behavior Analysis</a:t>
            </a:r>
          </a:p>
          <a:p>
            <a:r>
              <a:rPr lang="en-US" sz="2000" dirty="0"/>
              <a:t>- Real-Time Alerts and Notifications</a:t>
            </a:r>
          </a:p>
          <a:p>
            <a:r>
              <a:rPr lang="en-US" sz="2000" dirty="0"/>
              <a:t>- Human Pose Estimation</a:t>
            </a:r>
          </a:p>
          <a:p>
            <a:r>
              <a:rPr lang="en-US" sz="2000" dirty="0"/>
              <a:t>- COD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F732-3019-520C-0107-626FDED85BFB}"/>
              </a:ext>
            </a:extLst>
          </p:cNvPr>
          <p:cNvSpPr txBox="1"/>
          <p:nvPr/>
        </p:nvSpPr>
        <p:spPr>
          <a:xfrm>
            <a:off x="467544" y="396329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Conculsion</a:t>
            </a:r>
            <a:r>
              <a:rPr lang="en-US" sz="2400" b="1" dirty="0"/>
              <a:t> :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B444A-CF77-7DF9-B627-A3A68C7AA48A}"/>
              </a:ext>
            </a:extLst>
          </p:cNvPr>
          <p:cNvSpPr txBox="1"/>
          <p:nvPr/>
        </p:nvSpPr>
        <p:spPr>
          <a:xfrm>
            <a:off x="1976410" y="4424962"/>
            <a:ext cx="6844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"In conclusion, the 'Robust Human Detection' mini project successfully leverages YOLO v8 and Deep SORT for real-time human detection, tracking, and counting. The integration of state-of-the-art algorithms ensures accurate and efficient monitoring, showcasing the project's potential for applications in surveillance, crowd management, and beyond."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536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7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92EA0-05F4-026F-037A-F1C4117E1310}"/>
              </a:ext>
            </a:extLst>
          </p:cNvPr>
          <p:cNvSpPr txBox="1"/>
          <p:nvPr/>
        </p:nvSpPr>
        <p:spPr>
          <a:xfrm>
            <a:off x="323528" y="155679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</a:t>
            </a:r>
            <a:r>
              <a:rPr lang="en-IN" b="1" i="0" dirty="0">
                <a:effectLst/>
              </a:rPr>
              <a:t>iterature </a:t>
            </a:r>
            <a:r>
              <a:rPr lang="en-IN" b="1" dirty="0"/>
              <a:t>S</a:t>
            </a:r>
            <a:r>
              <a:rPr lang="en-IN" b="1" i="0" dirty="0">
                <a:effectLst/>
              </a:rPr>
              <a:t>urvey (Research Paper) :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A1756-A5A1-380B-6BF6-FA5A5C0645B6}"/>
              </a:ext>
            </a:extLst>
          </p:cNvPr>
          <p:cNvSpPr txBox="1"/>
          <p:nvPr/>
        </p:nvSpPr>
        <p:spPr>
          <a:xfrm>
            <a:off x="323528" y="2230256"/>
            <a:ext cx="7560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[ </a:t>
            </a:r>
            <a:r>
              <a:rPr lang="en-IN" sz="1600" b="0" i="0" dirty="0" err="1">
                <a:effectLst/>
              </a:rPr>
              <a:t>Manikandaprabu</a:t>
            </a:r>
            <a:r>
              <a:rPr lang="en-IN" sz="1600" b="0" i="0" dirty="0">
                <a:effectLst/>
              </a:rPr>
              <a:t> NALLASIVAM, </a:t>
            </a:r>
            <a:r>
              <a:rPr lang="en-IN" sz="1600" b="0" i="0" dirty="0" err="1">
                <a:effectLst/>
              </a:rPr>
              <a:t>Vijayachitra</a:t>
            </a:r>
            <a:r>
              <a:rPr lang="en-IN" sz="1600" b="0" i="0" dirty="0">
                <a:effectLst/>
              </a:rPr>
              <a:t> SENNIAPPAN, ”</a:t>
            </a:r>
            <a:r>
              <a:rPr lang="en-IN" sz="1600" b="1" i="0" dirty="0">
                <a:effectLst/>
              </a:rPr>
              <a:t>Moving Human Target Detection and Tracking in Video Frames </a:t>
            </a:r>
            <a:r>
              <a:rPr lang="en-IN" sz="1600" i="0" dirty="0">
                <a:effectLst/>
              </a:rPr>
              <a:t>”,</a:t>
            </a:r>
            <a:r>
              <a:rPr lang="en-IN" sz="1600" b="0" i="0" dirty="0">
                <a:effectLst/>
              </a:rPr>
              <a:t> </a:t>
            </a:r>
            <a:r>
              <a:rPr lang="en-IN" sz="1600" b="0" i="1" dirty="0">
                <a:effectLst/>
              </a:rPr>
              <a:t>Studies in Informatics and Control</a:t>
            </a:r>
            <a:r>
              <a:rPr lang="en-IN" sz="1600" b="0" i="0" dirty="0">
                <a:effectLst/>
              </a:rPr>
              <a:t>, ISSN 1220-1766, vol. 30(1), pp. 119-129, 2021.</a:t>
            </a:r>
            <a:r>
              <a:rPr lang="en-IN" sz="1600" b="0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https://doi.org/10.24846/v30i1y202111</a:t>
            </a:r>
            <a:r>
              <a:rPr lang="en-US" sz="1600" b="0" i="0" dirty="0">
                <a:effectLst/>
              </a:rPr>
              <a:t>]</a:t>
            </a:r>
          </a:p>
          <a:p>
            <a:endParaRPr lang="en-US" sz="1600" dirty="0"/>
          </a:p>
          <a:p>
            <a:r>
              <a:rPr lang="en-US" sz="1600" b="0" i="0" dirty="0">
                <a:effectLst/>
              </a:rPr>
              <a:t>[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Hao Kong, Zhi Chen, Wenjing Yue, Kang Ni, "</a:t>
            </a:r>
            <a:r>
              <a:rPr lang="en-IN" sz="1600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Improved YOLOv4 for Pedestrian Detection and Counting in UAV Images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", </a:t>
            </a:r>
            <a:r>
              <a:rPr lang="en-IN" sz="1600" b="0" i="1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Computational Intelligence and Neuroscience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, vol. 2022, Article ID 6106853, 9 pages, 2022. https://doi.org/10.1155/2022/6106853 ]</a:t>
            </a:r>
            <a:endParaRPr lang="en-US" sz="1600" dirty="0"/>
          </a:p>
          <a:p>
            <a:endParaRPr lang="en-IN" sz="1600" dirty="0"/>
          </a:p>
          <a:p>
            <a:r>
              <a:rPr lang="en-IN" sz="1600" dirty="0"/>
              <a:t>[</a:t>
            </a:r>
            <a:r>
              <a:rPr lang="en-US" sz="1600" b="0" i="0" dirty="0" err="1">
                <a:effectLst/>
                <a:latin typeface="Lato" panose="020F0502020204030203" pitchFamily="34" charset="0"/>
              </a:rPr>
              <a:t>Mokayed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, H., Quan, T. Z., </a:t>
            </a:r>
            <a:r>
              <a:rPr lang="en-US" sz="1600" b="0" i="0" dirty="0" err="1">
                <a:effectLst/>
                <a:latin typeface="Lato" panose="020F0502020204030203" pitchFamily="34" charset="0"/>
              </a:rPr>
              <a:t>Alkhaled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, L., &amp; Sivakumar, V. </a:t>
            </a:r>
            <a:r>
              <a:rPr lang="en-US" sz="1600" b="1" i="0" dirty="0">
                <a:effectLst/>
                <a:latin typeface="Lato" panose="020F0502020204030203" pitchFamily="34" charset="0"/>
              </a:rPr>
              <a:t>Real-Time Human Detection and Counting System Using Deep Learning Computer Vision Techniques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. </a:t>
            </a:r>
            <a:r>
              <a:rPr lang="en-US" sz="1600" b="0" i="1" dirty="0">
                <a:effectLst/>
                <a:latin typeface="Lato" panose="020F0502020204030203" pitchFamily="34" charset="0"/>
              </a:rPr>
              <a:t>Artificial Intelligence and Applications</a:t>
            </a:r>
            <a:r>
              <a:rPr lang="en-US" sz="1600" dirty="0">
                <a:latin typeface="Lato" panose="020F0502020204030203" pitchFamily="34" charset="0"/>
              </a:rPr>
              <a:t> , 2022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 https://doi.org/10.47852/bonviewAIA2202391</a:t>
            </a:r>
            <a:r>
              <a:rPr lang="en-IN" sz="1600" dirty="0"/>
              <a:t> ]</a:t>
            </a:r>
          </a:p>
          <a:p>
            <a:endParaRPr lang="en-IN" sz="1600" dirty="0"/>
          </a:p>
          <a:p>
            <a:r>
              <a:rPr lang="en-IN" sz="1600" dirty="0"/>
              <a:t>[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-apple-system"/>
              </a:rPr>
              <a:t>Gündüz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, M.Ş.,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-apple-system"/>
              </a:rPr>
              <a:t>Işık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, G.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-apple-system"/>
              </a:rPr>
              <a:t>A new YOLO-based method for real-time crowd detection from video and performance analysis of YOLO models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.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-apple-system"/>
              </a:rPr>
              <a:t>J Real-Time Image Proc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-apple-system"/>
              </a:rPr>
              <a:t>20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, 5 (2023). 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https://doi.org/10.1007/s11554-023-01276-w ]</a:t>
            </a:r>
          </a:p>
          <a:p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340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43608" y="160813"/>
            <a:ext cx="6984776" cy="1035939"/>
          </a:xfrm>
          <a:solidFill>
            <a:schemeClr val="bg1"/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600" dirty="0"/>
              <a:t>Nutan Maharashtra </a:t>
            </a:r>
            <a:r>
              <a:rPr lang="en-US" sz="1600" dirty="0" err="1"/>
              <a:t>Vidya</a:t>
            </a:r>
            <a:r>
              <a:rPr lang="en-US" sz="1600" dirty="0"/>
              <a:t> </a:t>
            </a:r>
            <a:r>
              <a:rPr lang="en-US" sz="1600" dirty="0" err="1"/>
              <a:t>Prasarak</a:t>
            </a:r>
            <a:r>
              <a:rPr lang="en-US" sz="1600" dirty="0"/>
              <a:t> </a:t>
            </a:r>
            <a:r>
              <a:rPr lang="en-US" sz="1600" dirty="0" err="1"/>
              <a:t>Mandal’s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800" dirty="0"/>
              <a:t> </a:t>
            </a:r>
            <a:r>
              <a:rPr lang="en-US" sz="1800" b="1" dirty="0"/>
              <a:t>NUTAN COLLEGE OF ENGINEERING AND RESEARCH </a:t>
            </a:r>
            <a:br>
              <a:rPr lang="en-US" sz="1800" dirty="0"/>
            </a:br>
            <a:r>
              <a:rPr lang="en-US" sz="1600" dirty="0"/>
              <a:t>Under Administrative Support of </a:t>
            </a:r>
            <a:r>
              <a:rPr lang="en-US" sz="1600" dirty="0" err="1"/>
              <a:t>Pimpri</a:t>
            </a:r>
            <a:r>
              <a:rPr lang="en-US" sz="1600" dirty="0"/>
              <a:t> </a:t>
            </a:r>
            <a:r>
              <a:rPr lang="en-US" sz="1600" dirty="0" err="1"/>
              <a:t>Chinchwad</a:t>
            </a:r>
            <a:r>
              <a:rPr lang="en-US" sz="1600" dirty="0"/>
              <a:t>  Education Trust </a:t>
            </a:r>
            <a:br>
              <a:rPr lang="en-US" sz="1600" dirty="0"/>
            </a:br>
            <a:r>
              <a:rPr lang="en-US" sz="1600" dirty="0"/>
              <a:t>ISO 21001:2018 EOMS Certified </a:t>
            </a:r>
            <a:r>
              <a:rPr lang="en-US" sz="1200" dirty="0"/>
              <a:t>	</a:t>
            </a:r>
            <a:br>
              <a:rPr lang="en-US" sz="1200" dirty="0"/>
            </a:br>
            <a:endParaRPr lang="en-US" sz="1400" dirty="0"/>
          </a:p>
        </p:txBody>
      </p:sp>
      <p:pic>
        <p:nvPicPr>
          <p:cNvPr id="20971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232"/>
            <a:ext cx="1202454" cy="10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1" name="TextBox 7"/>
          <p:cNvSpPr txBox="1">
            <a:spLocks noChangeArrowheads="1"/>
          </p:cNvSpPr>
          <p:nvPr/>
        </p:nvSpPr>
        <p:spPr bwMode="auto">
          <a:xfrm>
            <a:off x="36512" y="1052736"/>
            <a:ext cx="9144000" cy="33855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Seminar / Project Review / Project Presentation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8AB-E565-412B-9D95-9B07D6A4F3F3}" type="slidenum">
              <a:rPr lang="en-GB" b="1" smtClean="0">
                <a:solidFill>
                  <a:schemeClr val="tx1"/>
                </a:solidFill>
              </a:rPr>
              <a:pPr/>
              <a:t>8</a:t>
            </a:fld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624"/>
            <a:ext cx="1207008" cy="103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E7280-509E-6110-12F9-92766B7F97D8}"/>
              </a:ext>
            </a:extLst>
          </p:cNvPr>
          <p:cNvSpPr txBox="1"/>
          <p:nvPr/>
        </p:nvSpPr>
        <p:spPr>
          <a:xfrm>
            <a:off x="1619672" y="3150545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16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833</Words>
  <Application>Microsoft Office PowerPoint</Application>
  <PresentationFormat>On-screen Show (4:3)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Arial Narrow</vt:lpstr>
      <vt:lpstr>Calibri</vt:lpstr>
      <vt:lpstr>IBM Plex Sans</vt:lpstr>
      <vt:lpstr>Lato</vt:lpstr>
      <vt:lpstr>Office Theme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  <vt:lpstr>Nutan Maharashtra Vidya Prasarak Mandal’s   NUTAN COLLEGE OF ENGINEERING AND RESEARCH  Under Administrative Support of Pimpri Chinchwad  Education Trust  ISO 21001:2018 EOMS Certified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Hickey</dc:creator>
  <cp:lastModifiedBy>... ...</cp:lastModifiedBy>
  <cp:revision>80</cp:revision>
  <dcterms:created xsi:type="dcterms:W3CDTF">2010-06-24T14:41:07Z</dcterms:created>
  <dcterms:modified xsi:type="dcterms:W3CDTF">2023-12-07T04:25:00Z</dcterms:modified>
</cp:coreProperties>
</file>