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80" r:id="rId2"/>
    <p:sldId id="281" r:id="rId3"/>
    <p:sldId id="288" r:id="rId4"/>
    <p:sldId id="287" r:id="rId5"/>
    <p:sldId id="286" r:id="rId6"/>
    <p:sldId id="285" r:id="rId7"/>
    <p:sldId id="284" r:id="rId8"/>
    <p:sldId id="283" r:id="rId9"/>
    <p:sldId id="282" r:id="rId10"/>
    <p:sldId id="289" r:id="rId11"/>
    <p:sldId id="290" r:id="rId12"/>
    <p:sldId id="291" r:id="rId13"/>
    <p:sldId id="293" r:id="rId14"/>
    <p:sldId id="292" r:id="rId15"/>
    <p:sldId id="295" r:id="rId16"/>
    <p:sldId id="29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7" d="100"/>
          <a:sy n="67" d="100"/>
        </p:scale>
        <p:origin x="1906" y="29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13ADEF-1232-40E6-AA0C-2DC4E3D89003}" type="datetimeFigureOut">
              <a:rPr lang="en-GB" smtClean="0"/>
              <a:pPr/>
              <a:t>21/06/2023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5E719B-CAD1-4CDF-AC07-FD62E51C143C}" type="slidenum">
              <a:rPr lang="en-GB" smtClean="0"/>
              <a:pPr/>
              <a:t>‹#›</a:t>
            </a:fld>
            <a:endParaRPr lang="en-GB"/>
          </a:p>
        </p:txBody>
      </p:sp>
    </p:spTree>
    <p:extLst>
      <p:ext uri="{BB962C8B-B14F-4D97-AF65-F5344CB8AC3E}">
        <p14:creationId xmlns:p14="http://schemas.microsoft.com/office/powerpoint/2010/main" val="3977812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1</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10</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11</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747849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12</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6171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13</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419436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14</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4236580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15</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646984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16</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4246532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2</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3</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4</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5</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6</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7</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8</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9</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3EE43D5-2594-4735-80B7-F0E4544112AC}" type="datetime1">
              <a:rPr lang="en-GB" smtClean="0"/>
              <a:t>21/06/2023</a:t>
            </a:fld>
            <a:endParaRPr lang="en-GB"/>
          </a:p>
        </p:txBody>
      </p:sp>
      <p:sp>
        <p:nvSpPr>
          <p:cNvPr id="5" name="Footer Placeholder 4"/>
          <p:cNvSpPr>
            <a:spLocks noGrp="1"/>
          </p:cNvSpPr>
          <p:nvPr>
            <p:ph type="ftr" sz="quarter" idx="11"/>
          </p:nvPr>
        </p:nvSpPr>
        <p:spPr/>
        <p:txBody>
          <a:bodyPr/>
          <a:lstStyle/>
          <a:p>
            <a:r>
              <a:rPr lang="en-GB"/>
              <a:t>ICIMSI-2021</a:t>
            </a:r>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90ED07B-0D58-4238-8D9E-3917EDEFBF11}" type="datetime1">
              <a:rPr lang="en-GB" smtClean="0"/>
              <a:t>21/06/2023</a:t>
            </a:fld>
            <a:endParaRPr lang="en-GB"/>
          </a:p>
        </p:txBody>
      </p:sp>
      <p:sp>
        <p:nvSpPr>
          <p:cNvPr id="5" name="Footer Placeholder 4"/>
          <p:cNvSpPr>
            <a:spLocks noGrp="1"/>
          </p:cNvSpPr>
          <p:nvPr>
            <p:ph type="ftr" sz="quarter" idx="11"/>
          </p:nvPr>
        </p:nvSpPr>
        <p:spPr/>
        <p:txBody>
          <a:bodyPr/>
          <a:lstStyle/>
          <a:p>
            <a:r>
              <a:rPr lang="en-GB"/>
              <a:t>ICIMSI-2021</a:t>
            </a:r>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15D4D9-60EA-4115-9F62-3D25530A60C4}" type="datetime1">
              <a:rPr lang="en-GB" smtClean="0"/>
              <a:t>21/06/2023</a:t>
            </a:fld>
            <a:endParaRPr lang="en-GB"/>
          </a:p>
        </p:txBody>
      </p:sp>
      <p:sp>
        <p:nvSpPr>
          <p:cNvPr id="5" name="Footer Placeholder 4"/>
          <p:cNvSpPr>
            <a:spLocks noGrp="1"/>
          </p:cNvSpPr>
          <p:nvPr>
            <p:ph type="ftr" sz="quarter" idx="11"/>
          </p:nvPr>
        </p:nvSpPr>
        <p:spPr/>
        <p:txBody>
          <a:bodyPr/>
          <a:lstStyle/>
          <a:p>
            <a:r>
              <a:rPr lang="en-GB"/>
              <a:t>ICIMSI-2021</a:t>
            </a:r>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33F980D-9641-4D55-BA26-2EDCEA9EE1F9}" type="datetime1">
              <a:rPr lang="en-GB" smtClean="0"/>
              <a:t>21/06/2023</a:t>
            </a:fld>
            <a:endParaRPr lang="en-GB"/>
          </a:p>
        </p:txBody>
      </p:sp>
      <p:sp>
        <p:nvSpPr>
          <p:cNvPr id="5" name="Footer Placeholder 4"/>
          <p:cNvSpPr>
            <a:spLocks noGrp="1"/>
          </p:cNvSpPr>
          <p:nvPr>
            <p:ph type="ftr" sz="quarter" idx="11"/>
          </p:nvPr>
        </p:nvSpPr>
        <p:spPr/>
        <p:txBody>
          <a:bodyPr/>
          <a:lstStyle/>
          <a:p>
            <a:r>
              <a:rPr lang="en-GB"/>
              <a:t>ICIMSI-2021</a:t>
            </a:r>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2637F8-03A0-4970-9A0A-BCE5C1C1EC0E}" type="datetime1">
              <a:rPr lang="en-GB" smtClean="0"/>
              <a:t>21/06/2023</a:t>
            </a:fld>
            <a:endParaRPr lang="en-GB"/>
          </a:p>
        </p:txBody>
      </p:sp>
      <p:sp>
        <p:nvSpPr>
          <p:cNvPr id="5" name="Footer Placeholder 4"/>
          <p:cNvSpPr>
            <a:spLocks noGrp="1"/>
          </p:cNvSpPr>
          <p:nvPr>
            <p:ph type="ftr" sz="quarter" idx="11"/>
          </p:nvPr>
        </p:nvSpPr>
        <p:spPr/>
        <p:txBody>
          <a:bodyPr/>
          <a:lstStyle/>
          <a:p>
            <a:r>
              <a:rPr lang="en-GB"/>
              <a:t>ICIMSI-2021</a:t>
            </a:r>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AAD62D7-D6ED-44F8-A2FC-AD370DF5A044}" type="datetime1">
              <a:rPr lang="en-GB" smtClean="0"/>
              <a:t>21/06/2023</a:t>
            </a:fld>
            <a:endParaRPr lang="en-GB"/>
          </a:p>
        </p:txBody>
      </p:sp>
      <p:sp>
        <p:nvSpPr>
          <p:cNvPr id="6" name="Footer Placeholder 5"/>
          <p:cNvSpPr>
            <a:spLocks noGrp="1"/>
          </p:cNvSpPr>
          <p:nvPr>
            <p:ph type="ftr" sz="quarter" idx="11"/>
          </p:nvPr>
        </p:nvSpPr>
        <p:spPr/>
        <p:txBody>
          <a:bodyPr/>
          <a:lstStyle/>
          <a:p>
            <a:r>
              <a:rPr lang="en-GB"/>
              <a:t>ICIMSI-2021</a:t>
            </a:r>
          </a:p>
        </p:txBody>
      </p:sp>
      <p:sp>
        <p:nvSpPr>
          <p:cNvPr id="7" name="Slide Number Placeholder 6"/>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74D6229-4D31-4440-844B-D28A91210DCE}" type="datetime1">
              <a:rPr lang="en-GB" smtClean="0"/>
              <a:t>21/06/2023</a:t>
            </a:fld>
            <a:endParaRPr lang="en-GB"/>
          </a:p>
        </p:txBody>
      </p:sp>
      <p:sp>
        <p:nvSpPr>
          <p:cNvPr id="8" name="Footer Placeholder 7"/>
          <p:cNvSpPr>
            <a:spLocks noGrp="1"/>
          </p:cNvSpPr>
          <p:nvPr>
            <p:ph type="ftr" sz="quarter" idx="11"/>
          </p:nvPr>
        </p:nvSpPr>
        <p:spPr/>
        <p:txBody>
          <a:bodyPr/>
          <a:lstStyle/>
          <a:p>
            <a:r>
              <a:rPr lang="en-GB"/>
              <a:t>ICIMSI-2021</a:t>
            </a:r>
          </a:p>
        </p:txBody>
      </p:sp>
      <p:sp>
        <p:nvSpPr>
          <p:cNvPr id="9" name="Slide Number Placeholder 8"/>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6EB690D-B474-4F2D-8063-C3D6525BFDB7}" type="datetime1">
              <a:rPr lang="en-GB" smtClean="0"/>
              <a:t>21/06/2023</a:t>
            </a:fld>
            <a:endParaRPr lang="en-GB"/>
          </a:p>
        </p:txBody>
      </p:sp>
      <p:sp>
        <p:nvSpPr>
          <p:cNvPr id="4" name="Footer Placeholder 3"/>
          <p:cNvSpPr>
            <a:spLocks noGrp="1"/>
          </p:cNvSpPr>
          <p:nvPr>
            <p:ph type="ftr" sz="quarter" idx="11"/>
          </p:nvPr>
        </p:nvSpPr>
        <p:spPr/>
        <p:txBody>
          <a:bodyPr/>
          <a:lstStyle/>
          <a:p>
            <a:r>
              <a:rPr lang="en-GB"/>
              <a:t>ICIMSI-2021</a:t>
            </a:r>
          </a:p>
        </p:txBody>
      </p:sp>
      <p:sp>
        <p:nvSpPr>
          <p:cNvPr id="5" name="Slide Number Placeholder 4"/>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D96AC-A833-40E3-8856-0B511BFD0B34}" type="datetime1">
              <a:rPr lang="en-GB" smtClean="0"/>
              <a:t>21/06/2023</a:t>
            </a:fld>
            <a:endParaRPr lang="en-GB"/>
          </a:p>
        </p:txBody>
      </p:sp>
      <p:sp>
        <p:nvSpPr>
          <p:cNvPr id="3" name="Footer Placeholder 2"/>
          <p:cNvSpPr>
            <a:spLocks noGrp="1"/>
          </p:cNvSpPr>
          <p:nvPr>
            <p:ph type="ftr" sz="quarter" idx="11"/>
          </p:nvPr>
        </p:nvSpPr>
        <p:spPr/>
        <p:txBody>
          <a:bodyPr/>
          <a:lstStyle/>
          <a:p>
            <a:r>
              <a:rPr lang="en-GB"/>
              <a:t>ICIMSI-2021</a:t>
            </a:r>
          </a:p>
        </p:txBody>
      </p:sp>
      <p:sp>
        <p:nvSpPr>
          <p:cNvPr id="4" name="Slide Number Placeholder 3"/>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20C083-5B51-4A6F-8A8D-25BF65281288}" type="datetime1">
              <a:rPr lang="en-GB" smtClean="0"/>
              <a:t>21/06/2023</a:t>
            </a:fld>
            <a:endParaRPr lang="en-GB"/>
          </a:p>
        </p:txBody>
      </p:sp>
      <p:sp>
        <p:nvSpPr>
          <p:cNvPr id="6" name="Footer Placeholder 5"/>
          <p:cNvSpPr>
            <a:spLocks noGrp="1"/>
          </p:cNvSpPr>
          <p:nvPr>
            <p:ph type="ftr" sz="quarter" idx="11"/>
          </p:nvPr>
        </p:nvSpPr>
        <p:spPr/>
        <p:txBody>
          <a:bodyPr/>
          <a:lstStyle/>
          <a:p>
            <a:r>
              <a:rPr lang="en-GB"/>
              <a:t>ICIMSI-2021</a:t>
            </a:r>
          </a:p>
        </p:txBody>
      </p:sp>
      <p:sp>
        <p:nvSpPr>
          <p:cNvPr id="7" name="Slide Number Placeholder 6"/>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58CEF-DEAA-4FD7-A123-4034F0FFBE51}" type="datetime1">
              <a:rPr lang="en-GB" smtClean="0"/>
              <a:t>21/06/2023</a:t>
            </a:fld>
            <a:endParaRPr lang="en-GB"/>
          </a:p>
        </p:txBody>
      </p:sp>
      <p:sp>
        <p:nvSpPr>
          <p:cNvPr id="6" name="Footer Placeholder 5"/>
          <p:cNvSpPr>
            <a:spLocks noGrp="1"/>
          </p:cNvSpPr>
          <p:nvPr>
            <p:ph type="ftr" sz="quarter" idx="11"/>
          </p:nvPr>
        </p:nvSpPr>
        <p:spPr/>
        <p:txBody>
          <a:bodyPr/>
          <a:lstStyle/>
          <a:p>
            <a:r>
              <a:rPr lang="en-GB"/>
              <a:t>ICIMSI-2021</a:t>
            </a:r>
          </a:p>
        </p:txBody>
      </p:sp>
      <p:sp>
        <p:nvSpPr>
          <p:cNvPr id="7" name="Slide Number Placeholder 6"/>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03102E-B0BC-4EBE-905A-EE89488B9FC5}" type="datetime1">
              <a:rPr lang="en-GB" smtClean="0"/>
              <a:t>21/06/2023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ICIMSI-2021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C248AB-E565-412B-9D95-9B07D6A4F3F3}"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5.jp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Project Presentation</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1</a:t>
            </a:fld>
            <a:endParaRPr lang="en-GB" b="1" dirty="0">
              <a:solidFill>
                <a:schemeClr val="tx1"/>
              </a:solidFill>
            </a:endParaRPr>
          </a:p>
        </p:txBody>
      </p:sp>
      <p:sp>
        <p:nvSpPr>
          <p:cNvPr id="4" name="TextBox 3"/>
          <p:cNvSpPr txBox="1"/>
          <p:nvPr/>
        </p:nvSpPr>
        <p:spPr>
          <a:xfrm>
            <a:off x="539552" y="1484784"/>
            <a:ext cx="8091772" cy="4801314"/>
          </a:xfrm>
          <a:prstGeom prst="rect">
            <a:avLst/>
          </a:prstGeom>
          <a:noFill/>
        </p:spPr>
        <p:txBody>
          <a:bodyPr wrap="square" rtlCol="0">
            <a:spAutoFit/>
          </a:bodyPr>
          <a:lstStyle/>
          <a:p>
            <a:pPr algn="ctr"/>
            <a:endParaRPr lang="en-US" dirty="0"/>
          </a:p>
          <a:p>
            <a:pPr algn="ctr"/>
            <a:r>
              <a:rPr lang="en-US" dirty="0"/>
              <a:t>Presentation on</a:t>
            </a:r>
          </a:p>
          <a:p>
            <a:endParaRPr lang="en-US" dirty="0"/>
          </a:p>
          <a:p>
            <a:pPr algn="ctr"/>
            <a:r>
              <a:rPr lang="en-IN" sz="1800" b="1" dirty="0">
                <a:latin typeface="+mj-lt"/>
              </a:rPr>
              <a:t>SYSTEM SURVEILLANCE using KEYLOGGER</a:t>
            </a:r>
            <a:endParaRPr lang="en-US" b="1" dirty="0">
              <a:latin typeface="+mj-lt"/>
            </a:endParaRPr>
          </a:p>
          <a:p>
            <a:pPr algn="ctr"/>
            <a:endParaRPr lang="en-US" dirty="0"/>
          </a:p>
          <a:p>
            <a:pPr algn="ctr"/>
            <a:r>
              <a:rPr lang="en-US" dirty="0"/>
              <a:t>By</a:t>
            </a:r>
          </a:p>
          <a:p>
            <a:pPr algn="ctr"/>
            <a:endParaRPr lang="en-US" dirty="0"/>
          </a:p>
          <a:p>
            <a:pPr algn="ctr"/>
            <a:r>
              <a:rPr lang="en-US" b="1" dirty="0"/>
              <a:t>Aman Javed Maner</a:t>
            </a:r>
          </a:p>
          <a:p>
            <a:pPr algn="ctr"/>
            <a:r>
              <a:rPr lang="en-US" b="1" dirty="0"/>
              <a:t>Roll no. 27</a:t>
            </a:r>
          </a:p>
          <a:p>
            <a:pPr algn="ctr"/>
            <a:endParaRPr lang="en-US" b="1" dirty="0"/>
          </a:p>
          <a:p>
            <a:pPr algn="ctr"/>
            <a:r>
              <a:rPr lang="en-US" dirty="0"/>
              <a:t>Under the guidance of </a:t>
            </a:r>
          </a:p>
          <a:p>
            <a:pPr algn="ctr"/>
            <a:r>
              <a:rPr lang="en-US" dirty="0"/>
              <a:t>Prof. </a:t>
            </a:r>
            <a:r>
              <a:rPr lang="en-US" dirty="0" err="1"/>
              <a:t>Harshal</a:t>
            </a:r>
            <a:r>
              <a:rPr lang="en-US" dirty="0"/>
              <a:t> Mahajan</a:t>
            </a:r>
          </a:p>
          <a:p>
            <a:pPr algn="ctr"/>
            <a:endParaRPr lang="en-US" dirty="0"/>
          </a:p>
          <a:p>
            <a:pPr algn="ctr"/>
            <a:r>
              <a:rPr lang="en-US" b="1" dirty="0"/>
              <a:t>Department of Computer Science and Engineering </a:t>
            </a:r>
          </a:p>
          <a:p>
            <a:pPr algn="ctr"/>
            <a:r>
              <a:rPr lang="en-US" b="1" dirty="0"/>
              <a:t>( Artificial Intelligence )</a:t>
            </a:r>
          </a:p>
          <a:p>
            <a:pPr algn="ctr"/>
            <a:endParaRPr lang="en-US" dirty="0"/>
          </a:p>
          <a:p>
            <a:endParaRPr lang="en-US" dirty="0"/>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6263" y="9693"/>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a:xfrm>
            <a:off x="323528" y="6160219"/>
            <a:ext cx="3178696" cy="365125"/>
          </a:xfrm>
        </p:spPr>
        <p:txBody>
          <a:bodyPr/>
          <a:lstStyle/>
          <a:p>
            <a:r>
              <a:rPr lang="en-GB" sz="1600" dirty="0">
                <a:solidFill>
                  <a:schemeClr val="tx1"/>
                </a:solidFill>
              </a:rPr>
              <a:t>Thursday , 22 June 2023</a:t>
            </a:r>
          </a:p>
        </p:txBody>
      </p:sp>
    </p:spTree>
    <p:extLst>
      <p:ext uri="{BB962C8B-B14F-4D97-AF65-F5344CB8AC3E}">
        <p14:creationId xmlns:p14="http://schemas.microsoft.com/office/powerpoint/2010/main" val="2417318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Project Presentation</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10</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1231C23-A1D6-3FBB-C5DF-49DF704AF22F}"/>
              </a:ext>
            </a:extLst>
          </p:cNvPr>
          <p:cNvPicPr>
            <a:picLocks noChangeAspect="1"/>
          </p:cNvPicPr>
          <p:nvPr/>
        </p:nvPicPr>
        <p:blipFill>
          <a:blip r:embed="rId5"/>
          <a:stretch>
            <a:fillRect/>
          </a:stretch>
        </p:blipFill>
        <p:spPr>
          <a:xfrm>
            <a:off x="1187624" y="1679549"/>
            <a:ext cx="6696744" cy="4439518"/>
          </a:xfrm>
          <a:prstGeom prst="rect">
            <a:avLst/>
          </a:prstGeom>
        </p:spPr>
      </p:pic>
    </p:spTree>
    <p:extLst>
      <p:ext uri="{BB962C8B-B14F-4D97-AF65-F5344CB8AC3E}">
        <p14:creationId xmlns:p14="http://schemas.microsoft.com/office/powerpoint/2010/main" val="3504503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Project Presentation</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11</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BE2BE78-83F5-DBBE-E349-C2EEF5818C9C}"/>
              </a:ext>
            </a:extLst>
          </p:cNvPr>
          <p:cNvPicPr>
            <a:picLocks noChangeAspect="1"/>
          </p:cNvPicPr>
          <p:nvPr/>
        </p:nvPicPr>
        <p:blipFill>
          <a:blip r:embed="rId5"/>
          <a:stretch>
            <a:fillRect/>
          </a:stretch>
        </p:blipFill>
        <p:spPr>
          <a:xfrm>
            <a:off x="1205626" y="1663676"/>
            <a:ext cx="6732748" cy="4420288"/>
          </a:xfrm>
          <a:prstGeom prst="rect">
            <a:avLst/>
          </a:prstGeom>
        </p:spPr>
      </p:pic>
    </p:spTree>
    <p:extLst>
      <p:ext uri="{BB962C8B-B14F-4D97-AF65-F5344CB8AC3E}">
        <p14:creationId xmlns:p14="http://schemas.microsoft.com/office/powerpoint/2010/main" val="4100009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Project Presentation</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12</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84C1680-0991-A4F1-1BA1-64A27FD060F0}"/>
              </a:ext>
            </a:extLst>
          </p:cNvPr>
          <p:cNvSpPr txBox="1"/>
          <p:nvPr/>
        </p:nvSpPr>
        <p:spPr>
          <a:xfrm>
            <a:off x="467544" y="1700808"/>
            <a:ext cx="3672408" cy="584775"/>
          </a:xfrm>
          <a:prstGeom prst="rect">
            <a:avLst/>
          </a:prstGeom>
          <a:noFill/>
        </p:spPr>
        <p:txBody>
          <a:bodyPr wrap="square" rtlCol="0">
            <a:spAutoFit/>
          </a:bodyPr>
          <a:lstStyle/>
          <a:p>
            <a:r>
              <a:rPr lang="en-US" sz="3200" b="1" dirty="0"/>
              <a:t>Output Screenshot</a:t>
            </a:r>
            <a:endParaRPr lang="en-IN" sz="3200" b="1" dirty="0"/>
          </a:p>
        </p:txBody>
      </p:sp>
      <p:pic>
        <p:nvPicPr>
          <p:cNvPr id="8" name="Picture 7">
            <a:extLst>
              <a:ext uri="{FF2B5EF4-FFF2-40B4-BE49-F238E27FC236}">
                <a16:creationId xmlns:a16="http://schemas.microsoft.com/office/drawing/2014/main" id="{CD825E9F-4D3B-7EA6-81E2-B216ECCAEBB0}"/>
              </a:ext>
            </a:extLst>
          </p:cNvPr>
          <p:cNvPicPr>
            <a:picLocks noChangeAspect="1"/>
          </p:cNvPicPr>
          <p:nvPr/>
        </p:nvPicPr>
        <p:blipFill>
          <a:blip r:embed="rId5"/>
          <a:stretch>
            <a:fillRect/>
          </a:stretch>
        </p:blipFill>
        <p:spPr>
          <a:xfrm>
            <a:off x="1155537" y="2424794"/>
            <a:ext cx="6832925" cy="3849298"/>
          </a:xfrm>
          <a:prstGeom prst="rect">
            <a:avLst/>
          </a:prstGeom>
        </p:spPr>
      </p:pic>
    </p:spTree>
    <p:extLst>
      <p:ext uri="{BB962C8B-B14F-4D97-AF65-F5344CB8AC3E}">
        <p14:creationId xmlns:p14="http://schemas.microsoft.com/office/powerpoint/2010/main" val="594639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Project Presentation</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13</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EAE1FAD-BBBC-5BD0-910A-D6CBE977BF0B}"/>
              </a:ext>
            </a:extLst>
          </p:cNvPr>
          <p:cNvPicPr>
            <a:picLocks noChangeAspect="1"/>
          </p:cNvPicPr>
          <p:nvPr/>
        </p:nvPicPr>
        <p:blipFill>
          <a:blip r:embed="rId5"/>
          <a:stretch>
            <a:fillRect/>
          </a:stretch>
        </p:blipFill>
        <p:spPr>
          <a:xfrm>
            <a:off x="1043608" y="1614207"/>
            <a:ext cx="2941575" cy="5082980"/>
          </a:xfrm>
          <a:prstGeom prst="rect">
            <a:avLst/>
          </a:prstGeom>
        </p:spPr>
      </p:pic>
      <p:pic>
        <p:nvPicPr>
          <p:cNvPr id="7" name="Picture 6">
            <a:extLst>
              <a:ext uri="{FF2B5EF4-FFF2-40B4-BE49-F238E27FC236}">
                <a16:creationId xmlns:a16="http://schemas.microsoft.com/office/drawing/2014/main" id="{D990035C-5EAD-4735-6A64-341F89B78DE9}"/>
              </a:ext>
            </a:extLst>
          </p:cNvPr>
          <p:cNvPicPr>
            <a:picLocks noChangeAspect="1"/>
          </p:cNvPicPr>
          <p:nvPr/>
        </p:nvPicPr>
        <p:blipFill>
          <a:blip r:embed="rId6"/>
          <a:stretch>
            <a:fillRect/>
          </a:stretch>
        </p:blipFill>
        <p:spPr>
          <a:xfrm>
            <a:off x="4572000" y="1580629"/>
            <a:ext cx="3059832" cy="5116558"/>
          </a:xfrm>
          <a:prstGeom prst="rect">
            <a:avLst/>
          </a:prstGeom>
        </p:spPr>
      </p:pic>
    </p:spTree>
    <p:extLst>
      <p:ext uri="{BB962C8B-B14F-4D97-AF65-F5344CB8AC3E}">
        <p14:creationId xmlns:p14="http://schemas.microsoft.com/office/powerpoint/2010/main" val="3814282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Project Presentation</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14</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2C820CC-8249-CDDA-2AB5-C421E982B452}"/>
              </a:ext>
            </a:extLst>
          </p:cNvPr>
          <p:cNvSpPr txBox="1"/>
          <p:nvPr/>
        </p:nvSpPr>
        <p:spPr>
          <a:xfrm>
            <a:off x="467544" y="1700808"/>
            <a:ext cx="3672408" cy="584775"/>
          </a:xfrm>
          <a:prstGeom prst="rect">
            <a:avLst/>
          </a:prstGeom>
          <a:noFill/>
        </p:spPr>
        <p:txBody>
          <a:bodyPr wrap="square" rtlCol="0">
            <a:spAutoFit/>
          </a:bodyPr>
          <a:lstStyle/>
          <a:p>
            <a:r>
              <a:rPr lang="en-US" sz="3200" b="1" dirty="0" err="1"/>
              <a:t>Futurescope</a:t>
            </a:r>
            <a:endParaRPr lang="en-IN" sz="3200" b="1" dirty="0"/>
          </a:p>
        </p:txBody>
      </p:sp>
      <p:sp>
        <p:nvSpPr>
          <p:cNvPr id="5" name="TextBox 4">
            <a:extLst>
              <a:ext uri="{FF2B5EF4-FFF2-40B4-BE49-F238E27FC236}">
                <a16:creationId xmlns:a16="http://schemas.microsoft.com/office/drawing/2014/main" id="{E37F62E3-B7D4-7749-49FA-4E1028F15A8D}"/>
              </a:ext>
            </a:extLst>
          </p:cNvPr>
          <p:cNvSpPr txBox="1"/>
          <p:nvPr/>
        </p:nvSpPr>
        <p:spPr>
          <a:xfrm>
            <a:off x="2411760" y="2832983"/>
            <a:ext cx="6768752" cy="3046988"/>
          </a:xfrm>
          <a:prstGeom prst="rect">
            <a:avLst/>
          </a:prstGeom>
          <a:noFill/>
        </p:spPr>
        <p:txBody>
          <a:bodyPr wrap="square" rtlCol="0">
            <a:spAutoFit/>
          </a:bodyPr>
          <a:lstStyle/>
          <a:p>
            <a:r>
              <a:rPr lang="en-US" sz="2400" dirty="0"/>
              <a:t>To implement the following in the project :</a:t>
            </a:r>
          </a:p>
          <a:p>
            <a:pPr marL="285750" indent="-285750">
              <a:buFont typeface="Wingdings" panose="05000000000000000000" pitchFamily="2" charset="2"/>
              <a:buChar char="ü"/>
            </a:pPr>
            <a:r>
              <a:rPr lang="en-IN" sz="2400" dirty="0"/>
              <a:t>Adding screenshots of pages visited </a:t>
            </a:r>
          </a:p>
          <a:p>
            <a:pPr marL="285750" indent="-285750">
              <a:buFont typeface="Wingdings" panose="05000000000000000000" pitchFamily="2" charset="2"/>
              <a:buChar char="ü"/>
            </a:pPr>
            <a:r>
              <a:rPr lang="en-IN" sz="2400" dirty="0"/>
              <a:t>Recording of system screen </a:t>
            </a:r>
          </a:p>
          <a:p>
            <a:pPr marL="285750" indent="-285750">
              <a:buFont typeface="Wingdings" panose="05000000000000000000" pitchFamily="2" charset="2"/>
              <a:buChar char="ü"/>
            </a:pPr>
            <a:r>
              <a:rPr lang="en-IN" sz="2400" dirty="0"/>
              <a:t>Full remote cloud monitoring </a:t>
            </a:r>
          </a:p>
          <a:p>
            <a:pPr marL="285750" indent="-285750">
              <a:buFont typeface="Wingdings" panose="05000000000000000000" pitchFamily="2" charset="2"/>
              <a:buChar char="ü"/>
            </a:pPr>
            <a:r>
              <a:rPr lang="en-IN" sz="2400" dirty="0"/>
              <a:t>Screenshot of immediately changed pages </a:t>
            </a:r>
          </a:p>
          <a:p>
            <a:pPr marL="285750" indent="-285750">
              <a:buFont typeface="Wingdings" panose="05000000000000000000" pitchFamily="2" charset="2"/>
              <a:buChar char="ü"/>
            </a:pPr>
            <a:r>
              <a:rPr lang="en-IN" sz="2400" dirty="0"/>
              <a:t>Secure web account for data storing </a:t>
            </a:r>
          </a:p>
          <a:p>
            <a:pPr marL="285750" indent="-285750">
              <a:buFont typeface="Wingdings" panose="05000000000000000000" pitchFamily="2" charset="2"/>
              <a:buChar char="ü"/>
            </a:pPr>
            <a:r>
              <a:rPr lang="en-IN" sz="2400" dirty="0"/>
              <a:t>Password Protection </a:t>
            </a:r>
          </a:p>
          <a:p>
            <a:pPr marL="285750" indent="-285750">
              <a:buFont typeface="Wingdings" panose="05000000000000000000" pitchFamily="2" charset="2"/>
              <a:buChar char="ü"/>
            </a:pPr>
            <a:r>
              <a:rPr lang="en-IN" sz="2400" dirty="0"/>
              <a:t>Parental Control </a:t>
            </a:r>
          </a:p>
        </p:txBody>
      </p:sp>
      <p:pic>
        <p:nvPicPr>
          <p:cNvPr id="7" name="Picture 6">
            <a:extLst>
              <a:ext uri="{FF2B5EF4-FFF2-40B4-BE49-F238E27FC236}">
                <a16:creationId xmlns:a16="http://schemas.microsoft.com/office/drawing/2014/main" id="{8B6F1B6F-B785-F325-6EB8-6C705219F0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521" y="3499227"/>
            <a:ext cx="1714500" cy="1714500"/>
          </a:xfrm>
          <a:prstGeom prst="rect">
            <a:avLst/>
          </a:prstGeom>
        </p:spPr>
      </p:pic>
    </p:spTree>
    <p:extLst>
      <p:ext uri="{BB962C8B-B14F-4D97-AF65-F5344CB8AC3E}">
        <p14:creationId xmlns:p14="http://schemas.microsoft.com/office/powerpoint/2010/main" val="2335959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Project Presentation</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15</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729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Project Presentation</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16</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308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Project Presentation</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2</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092E6AF-6964-28A8-0452-177FF88BA2B9}"/>
              </a:ext>
            </a:extLst>
          </p:cNvPr>
          <p:cNvSpPr txBox="1"/>
          <p:nvPr/>
        </p:nvSpPr>
        <p:spPr>
          <a:xfrm>
            <a:off x="467544" y="1768460"/>
            <a:ext cx="3600400" cy="584775"/>
          </a:xfrm>
          <a:prstGeom prst="rect">
            <a:avLst/>
          </a:prstGeom>
          <a:noFill/>
        </p:spPr>
        <p:txBody>
          <a:bodyPr wrap="square" rtlCol="0">
            <a:spAutoFit/>
          </a:bodyPr>
          <a:lstStyle/>
          <a:p>
            <a:r>
              <a:rPr lang="en-US" sz="3200" b="1" dirty="0"/>
              <a:t>About Project</a:t>
            </a:r>
            <a:endParaRPr lang="en-IN" sz="3200" b="1" dirty="0"/>
          </a:p>
        </p:txBody>
      </p:sp>
      <p:sp>
        <p:nvSpPr>
          <p:cNvPr id="4" name="TextBox 3">
            <a:extLst>
              <a:ext uri="{FF2B5EF4-FFF2-40B4-BE49-F238E27FC236}">
                <a16:creationId xmlns:a16="http://schemas.microsoft.com/office/drawing/2014/main" id="{C9A44740-E29A-50DF-F523-608098F9825E}"/>
              </a:ext>
            </a:extLst>
          </p:cNvPr>
          <p:cNvSpPr txBox="1"/>
          <p:nvPr/>
        </p:nvSpPr>
        <p:spPr>
          <a:xfrm>
            <a:off x="2195736" y="2996952"/>
            <a:ext cx="6696744" cy="1938992"/>
          </a:xfrm>
          <a:prstGeom prst="rect">
            <a:avLst/>
          </a:prstGeom>
          <a:noFill/>
        </p:spPr>
        <p:txBody>
          <a:bodyPr wrap="square" rtlCol="0">
            <a:spAutoFit/>
          </a:bodyPr>
          <a:lstStyle/>
          <a:p>
            <a:r>
              <a:rPr lang="en-US" sz="2400" dirty="0">
                <a:latin typeface="-apple-system"/>
              </a:rPr>
              <a:t>De</a:t>
            </a:r>
            <a:r>
              <a:rPr lang="en-US" sz="2400" b="0" i="0" dirty="0">
                <a:effectLst/>
                <a:latin typeface="-apple-system"/>
              </a:rPr>
              <a:t>veloped a python code which will simply run in the command prompt and it will send the key logging information to provided email address . Basically we will get to know for which purpose our system is being used by someone else.</a:t>
            </a:r>
            <a:endParaRPr lang="en-IN" sz="2400" dirty="0"/>
          </a:p>
        </p:txBody>
      </p:sp>
      <p:pic>
        <p:nvPicPr>
          <p:cNvPr id="7" name="Picture 6">
            <a:extLst>
              <a:ext uri="{FF2B5EF4-FFF2-40B4-BE49-F238E27FC236}">
                <a16:creationId xmlns:a16="http://schemas.microsoft.com/office/drawing/2014/main" id="{F11733C7-23E5-010E-2366-3C919BF50164}"/>
              </a:ext>
            </a:extLst>
          </p:cNvPr>
          <p:cNvPicPr>
            <a:picLocks noChangeAspect="1"/>
          </p:cNvPicPr>
          <p:nvPr/>
        </p:nvPicPr>
        <p:blipFill>
          <a:blip r:embed="rId5"/>
          <a:stretch>
            <a:fillRect/>
          </a:stretch>
        </p:blipFill>
        <p:spPr>
          <a:xfrm>
            <a:off x="543718" y="4763075"/>
            <a:ext cx="2047083" cy="2047083"/>
          </a:xfrm>
          <a:prstGeom prst="rect">
            <a:avLst/>
          </a:prstGeom>
        </p:spPr>
      </p:pic>
    </p:spTree>
    <p:extLst>
      <p:ext uri="{BB962C8B-B14F-4D97-AF65-F5344CB8AC3E}">
        <p14:creationId xmlns:p14="http://schemas.microsoft.com/office/powerpoint/2010/main" val="1704150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Project Presentation</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3</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775C0C4-1A5D-03AA-CB92-06655BCC19E3}"/>
              </a:ext>
            </a:extLst>
          </p:cNvPr>
          <p:cNvSpPr txBox="1"/>
          <p:nvPr/>
        </p:nvSpPr>
        <p:spPr>
          <a:xfrm>
            <a:off x="467544" y="1762816"/>
            <a:ext cx="3024336" cy="584775"/>
          </a:xfrm>
          <a:prstGeom prst="rect">
            <a:avLst/>
          </a:prstGeom>
          <a:noFill/>
        </p:spPr>
        <p:txBody>
          <a:bodyPr wrap="square" rtlCol="0">
            <a:spAutoFit/>
          </a:bodyPr>
          <a:lstStyle/>
          <a:p>
            <a:r>
              <a:rPr lang="en-US" sz="3200" b="1" dirty="0"/>
              <a:t>Introduction</a:t>
            </a:r>
            <a:endParaRPr lang="en-IN" sz="3200" b="1" dirty="0"/>
          </a:p>
        </p:txBody>
      </p:sp>
      <p:sp>
        <p:nvSpPr>
          <p:cNvPr id="4" name="TextBox 3">
            <a:extLst>
              <a:ext uri="{FF2B5EF4-FFF2-40B4-BE49-F238E27FC236}">
                <a16:creationId xmlns:a16="http://schemas.microsoft.com/office/drawing/2014/main" id="{A31C4783-37F0-79B0-6FA7-87494B3940F5}"/>
              </a:ext>
            </a:extLst>
          </p:cNvPr>
          <p:cNvSpPr txBox="1"/>
          <p:nvPr/>
        </p:nvSpPr>
        <p:spPr>
          <a:xfrm>
            <a:off x="2195736" y="2745492"/>
            <a:ext cx="6913546" cy="3416320"/>
          </a:xfrm>
          <a:prstGeom prst="rect">
            <a:avLst/>
          </a:prstGeom>
          <a:noFill/>
        </p:spPr>
        <p:txBody>
          <a:bodyPr wrap="square" rtlCol="0">
            <a:spAutoFit/>
          </a:bodyPr>
          <a:lstStyle/>
          <a:p>
            <a:r>
              <a:rPr lang="en-US" sz="2400" dirty="0"/>
              <a:t>Keyloggers are crucial tools in computer forensics, enabling data recovery and analysis for enhanced data security. They aid in monitoring and tracking users by recording keystrokes, storing the information covertly, and facilitating investigations into ongoing crimes. Keyloggers can be used to retrieve important data during disasters or power failures and are valuable in preserving evidence for forensic analysts and administrators.</a:t>
            </a:r>
            <a:endParaRPr lang="en-IN" sz="2400" dirty="0"/>
          </a:p>
        </p:txBody>
      </p:sp>
      <p:pic>
        <p:nvPicPr>
          <p:cNvPr id="6" name="Picture 5">
            <a:extLst>
              <a:ext uri="{FF2B5EF4-FFF2-40B4-BE49-F238E27FC236}">
                <a16:creationId xmlns:a16="http://schemas.microsoft.com/office/drawing/2014/main" id="{D428CA20-0308-2931-15EC-A883CF4273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429000"/>
            <a:ext cx="1905000" cy="1905000"/>
          </a:xfrm>
          <a:prstGeom prst="rect">
            <a:avLst/>
          </a:prstGeom>
        </p:spPr>
      </p:pic>
    </p:spTree>
    <p:extLst>
      <p:ext uri="{BB962C8B-B14F-4D97-AF65-F5344CB8AC3E}">
        <p14:creationId xmlns:p14="http://schemas.microsoft.com/office/powerpoint/2010/main" val="1765194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Project Presentation</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4</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7E3448E-28E7-DF8A-1650-AC9D7CACBD72}"/>
              </a:ext>
            </a:extLst>
          </p:cNvPr>
          <p:cNvSpPr txBox="1"/>
          <p:nvPr/>
        </p:nvSpPr>
        <p:spPr>
          <a:xfrm>
            <a:off x="467544" y="1736649"/>
            <a:ext cx="3960440" cy="584775"/>
          </a:xfrm>
          <a:prstGeom prst="rect">
            <a:avLst/>
          </a:prstGeom>
          <a:noFill/>
        </p:spPr>
        <p:txBody>
          <a:bodyPr wrap="square" rtlCol="0">
            <a:spAutoFit/>
          </a:bodyPr>
          <a:lstStyle/>
          <a:p>
            <a:r>
              <a:rPr lang="en-US" sz="3200" b="1" dirty="0"/>
              <a:t>Problem Statement</a:t>
            </a:r>
            <a:endParaRPr lang="en-IN" sz="3200" b="1" dirty="0"/>
          </a:p>
        </p:txBody>
      </p:sp>
      <p:sp>
        <p:nvSpPr>
          <p:cNvPr id="5" name="TextBox 4">
            <a:extLst>
              <a:ext uri="{FF2B5EF4-FFF2-40B4-BE49-F238E27FC236}">
                <a16:creationId xmlns:a16="http://schemas.microsoft.com/office/drawing/2014/main" id="{C579D36C-1412-59E2-FBB7-13C995736774}"/>
              </a:ext>
            </a:extLst>
          </p:cNvPr>
          <p:cNvSpPr txBox="1"/>
          <p:nvPr/>
        </p:nvSpPr>
        <p:spPr>
          <a:xfrm>
            <a:off x="2195736" y="2996952"/>
            <a:ext cx="6840760" cy="2677656"/>
          </a:xfrm>
          <a:prstGeom prst="rect">
            <a:avLst/>
          </a:prstGeom>
          <a:noFill/>
        </p:spPr>
        <p:txBody>
          <a:bodyPr wrap="square" rtlCol="0">
            <a:spAutoFit/>
          </a:bodyPr>
          <a:lstStyle/>
          <a:p>
            <a:r>
              <a:rPr lang="en-US" sz="2400" dirty="0"/>
              <a:t>Keylogger is basically using keystroke logs to monitor the system and send the details to the admin through the mail server .</a:t>
            </a:r>
          </a:p>
          <a:p>
            <a:endParaRPr lang="en-US" sz="2400" dirty="0"/>
          </a:p>
          <a:p>
            <a:pPr marL="342900" indent="-342900">
              <a:buFont typeface="Wingdings" panose="05000000000000000000" pitchFamily="2" charset="2"/>
              <a:buChar char="ü"/>
            </a:pPr>
            <a:r>
              <a:rPr lang="en-US" sz="2400" dirty="0"/>
              <a:t>Monitors Keystrokes .</a:t>
            </a:r>
          </a:p>
          <a:p>
            <a:pPr marL="342900" indent="-342900">
              <a:buFont typeface="Wingdings" panose="05000000000000000000" pitchFamily="2" charset="2"/>
              <a:buChar char="ü"/>
            </a:pPr>
            <a:r>
              <a:rPr lang="en-US" sz="2400" dirty="0"/>
              <a:t>Sends mail to the Admin’s mail Id  .</a:t>
            </a:r>
          </a:p>
          <a:p>
            <a:pPr marL="342900" indent="-342900">
              <a:buFont typeface="Wingdings" panose="05000000000000000000" pitchFamily="2" charset="2"/>
              <a:buChar char="ü"/>
            </a:pPr>
            <a:r>
              <a:rPr lang="en-US" sz="2400" dirty="0"/>
              <a:t>Logs keystrokes including special keys  .</a:t>
            </a:r>
            <a:endParaRPr lang="en-IN" sz="2400" dirty="0"/>
          </a:p>
        </p:txBody>
      </p:sp>
      <p:pic>
        <p:nvPicPr>
          <p:cNvPr id="9" name="Picture 8">
            <a:extLst>
              <a:ext uri="{FF2B5EF4-FFF2-40B4-BE49-F238E27FC236}">
                <a16:creationId xmlns:a16="http://schemas.microsoft.com/office/drawing/2014/main" id="{9C432078-8814-06CE-4D88-085A491E25F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96" y="4786823"/>
            <a:ext cx="2036882" cy="2036882"/>
          </a:xfrm>
          <a:prstGeom prst="rect">
            <a:avLst/>
          </a:prstGeom>
        </p:spPr>
      </p:pic>
    </p:spTree>
    <p:extLst>
      <p:ext uri="{BB962C8B-B14F-4D97-AF65-F5344CB8AC3E}">
        <p14:creationId xmlns:p14="http://schemas.microsoft.com/office/powerpoint/2010/main" val="1803402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Project Presentation</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5</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1098DDB-4CB0-51B5-40C5-B8514525D8A6}"/>
              </a:ext>
            </a:extLst>
          </p:cNvPr>
          <p:cNvSpPr txBox="1"/>
          <p:nvPr/>
        </p:nvSpPr>
        <p:spPr>
          <a:xfrm>
            <a:off x="467544" y="1784672"/>
            <a:ext cx="4464496" cy="584775"/>
          </a:xfrm>
          <a:prstGeom prst="rect">
            <a:avLst/>
          </a:prstGeom>
          <a:noFill/>
        </p:spPr>
        <p:txBody>
          <a:bodyPr wrap="square" rtlCol="0">
            <a:spAutoFit/>
          </a:bodyPr>
          <a:lstStyle/>
          <a:p>
            <a:r>
              <a:rPr lang="en-US" sz="3200" b="1" dirty="0"/>
              <a:t>System Requirements </a:t>
            </a:r>
            <a:endParaRPr lang="en-IN" sz="3200" b="1" dirty="0"/>
          </a:p>
        </p:txBody>
      </p:sp>
      <p:sp>
        <p:nvSpPr>
          <p:cNvPr id="4" name="TextBox 3">
            <a:extLst>
              <a:ext uri="{FF2B5EF4-FFF2-40B4-BE49-F238E27FC236}">
                <a16:creationId xmlns:a16="http://schemas.microsoft.com/office/drawing/2014/main" id="{EEEBDEA0-BB1D-4B0F-3192-C269E429D190}"/>
              </a:ext>
            </a:extLst>
          </p:cNvPr>
          <p:cNvSpPr txBox="1"/>
          <p:nvPr/>
        </p:nvSpPr>
        <p:spPr>
          <a:xfrm>
            <a:off x="2334038" y="2911535"/>
            <a:ext cx="6876256" cy="3785652"/>
          </a:xfrm>
          <a:prstGeom prst="rect">
            <a:avLst/>
          </a:prstGeom>
          <a:noFill/>
        </p:spPr>
        <p:txBody>
          <a:bodyPr wrap="square" rtlCol="0">
            <a:spAutoFit/>
          </a:bodyPr>
          <a:lstStyle/>
          <a:p>
            <a:pPr marL="342900" indent="-342900">
              <a:buFont typeface="Wingdings" panose="05000000000000000000" pitchFamily="2" charset="2"/>
              <a:buChar char="§"/>
            </a:pPr>
            <a:r>
              <a:rPr lang="en-US" sz="2400" dirty="0"/>
              <a:t>Basic I/O Requirements : </a:t>
            </a:r>
          </a:p>
          <a:p>
            <a:pPr marL="800100" lvl="1" indent="-342900">
              <a:buFont typeface="Wingdings" panose="05000000000000000000" pitchFamily="2" charset="2"/>
              <a:buChar char="ü"/>
            </a:pPr>
            <a:r>
              <a:rPr lang="en-US" sz="2400" dirty="0"/>
              <a:t>Keyboard , Mouse , Mobile Device </a:t>
            </a:r>
            <a:br>
              <a:rPr lang="en-US" sz="2400" dirty="0"/>
            </a:br>
            <a:r>
              <a:rPr lang="en-US" sz="2400" dirty="0"/>
              <a:t>&amp; Email Address </a:t>
            </a:r>
          </a:p>
          <a:p>
            <a:pPr marL="342900" indent="-342900">
              <a:buFont typeface="Wingdings" panose="05000000000000000000" pitchFamily="2" charset="2"/>
              <a:buChar char="§"/>
            </a:pPr>
            <a:r>
              <a:rPr lang="en-IN" sz="2400" dirty="0"/>
              <a:t>Programming Environment : </a:t>
            </a:r>
          </a:p>
          <a:p>
            <a:pPr marL="800100" lvl="1" indent="-342900">
              <a:buFont typeface="Wingdings" panose="05000000000000000000" pitchFamily="2" charset="2"/>
              <a:buChar char="ü"/>
            </a:pPr>
            <a:r>
              <a:rPr lang="en-IN" sz="2400" dirty="0"/>
              <a:t>Python 3.8.0 </a:t>
            </a:r>
          </a:p>
          <a:p>
            <a:pPr marL="800100" lvl="1" indent="-342900">
              <a:buFont typeface="Wingdings" panose="05000000000000000000" pitchFamily="2" charset="2"/>
              <a:buChar char="ü"/>
            </a:pPr>
            <a:r>
              <a:rPr lang="en-IN" sz="2400" dirty="0"/>
              <a:t>PyCharm </a:t>
            </a:r>
          </a:p>
          <a:p>
            <a:pPr marL="342900" indent="-342900">
              <a:buFont typeface="Wingdings" panose="05000000000000000000" pitchFamily="2" charset="2"/>
              <a:buChar char="§"/>
            </a:pPr>
            <a:r>
              <a:rPr lang="en-IN" sz="2400" dirty="0"/>
              <a:t>Program Files Used : </a:t>
            </a:r>
          </a:p>
          <a:p>
            <a:pPr marL="800100" lvl="1" indent="-342900">
              <a:buFont typeface="Wingdings" panose="05000000000000000000" pitchFamily="2" charset="2"/>
              <a:buChar char="ü"/>
            </a:pPr>
            <a:r>
              <a:rPr lang="en-IN" sz="2400" dirty="0"/>
              <a:t>Keylogger.py </a:t>
            </a:r>
          </a:p>
          <a:p>
            <a:pPr marL="800100" lvl="1" indent="-342900">
              <a:buFont typeface="Wingdings" panose="05000000000000000000" pitchFamily="2" charset="2"/>
              <a:buChar char="ü"/>
            </a:pPr>
            <a:r>
              <a:rPr lang="en-IN" sz="2400" dirty="0"/>
              <a:t>Execute_keylogger.py </a:t>
            </a:r>
          </a:p>
          <a:p>
            <a:pPr marL="342900" indent="-342900">
              <a:buFont typeface="Wingdings" panose="05000000000000000000" pitchFamily="2" charset="2"/>
              <a:buChar char="§"/>
            </a:pPr>
            <a:endParaRPr lang="en-IN" sz="2400" dirty="0"/>
          </a:p>
        </p:txBody>
      </p:sp>
      <p:pic>
        <p:nvPicPr>
          <p:cNvPr id="6" name="Picture 5">
            <a:extLst>
              <a:ext uri="{FF2B5EF4-FFF2-40B4-BE49-F238E27FC236}">
                <a16:creationId xmlns:a16="http://schemas.microsoft.com/office/drawing/2014/main" id="{0EAD0485-C83D-933E-A946-DA2416935D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57247" y="3693220"/>
            <a:ext cx="2759289" cy="2613670"/>
          </a:xfrm>
          <a:prstGeom prst="rect">
            <a:avLst/>
          </a:prstGeom>
        </p:spPr>
      </p:pic>
    </p:spTree>
    <p:extLst>
      <p:ext uri="{BB962C8B-B14F-4D97-AF65-F5344CB8AC3E}">
        <p14:creationId xmlns:p14="http://schemas.microsoft.com/office/powerpoint/2010/main" val="1218871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Project Presentation</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6</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29B255B-AF5D-157C-C01E-6133811297AB}"/>
              </a:ext>
            </a:extLst>
          </p:cNvPr>
          <p:cNvSpPr txBox="1"/>
          <p:nvPr/>
        </p:nvSpPr>
        <p:spPr>
          <a:xfrm>
            <a:off x="467544" y="1768460"/>
            <a:ext cx="4752528" cy="584775"/>
          </a:xfrm>
          <a:prstGeom prst="rect">
            <a:avLst/>
          </a:prstGeom>
          <a:noFill/>
        </p:spPr>
        <p:txBody>
          <a:bodyPr wrap="square" rtlCol="0">
            <a:spAutoFit/>
          </a:bodyPr>
          <a:lstStyle/>
          <a:p>
            <a:r>
              <a:rPr lang="en-US" sz="3200" b="1" dirty="0"/>
              <a:t>Tools &amp; Technology Used </a:t>
            </a:r>
            <a:endParaRPr lang="en-IN" sz="3200" b="1" dirty="0"/>
          </a:p>
        </p:txBody>
      </p:sp>
      <p:sp>
        <p:nvSpPr>
          <p:cNvPr id="4" name="TextBox 3">
            <a:extLst>
              <a:ext uri="{FF2B5EF4-FFF2-40B4-BE49-F238E27FC236}">
                <a16:creationId xmlns:a16="http://schemas.microsoft.com/office/drawing/2014/main" id="{0C0F1608-B567-8C5B-483A-0AFB1A125116}"/>
              </a:ext>
            </a:extLst>
          </p:cNvPr>
          <p:cNvSpPr txBox="1"/>
          <p:nvPr/>
        </p:nvSpPr>
        <p:spPr>
          <a:xfrm>
            <a:off x="2195736" y="2708920"/>
            <a:ext cx="6948264" cy="3785652"/>
          </a:xfrm>
          <a:prstGeom prst="rect">
            <a:avLst/>
          </a:prstGeom>
          <a:noFill/>
        </p:spPr>
        <p:txBody>
          <a:bodyPr wrap="square" rtlCol="0">
            <a:spAutoFit/>
          </a:bodyPr>
          <a:lstStyle/>
          <a:p>
            <a:pPr marL="285750" indent="-285750">
              <a:buFont typeface="Wingdings" panose="05000000000000000000" pitchFamily="2" charset="2"/>
              <a:buChar char="§"/>
            </a:pPr>
            <a:r>
              <a:rPr lang="en-US" sz="2000" b="1" dirty="0"/>
              <a:t>Modules</a:t>
            </a:r>
            <a:r>
              <a:rPr lang="en-US" sz="2000" dirty="0"/>
              <a:t> </a:t>
            </a:r>
            <a:r>
              <a:rPr lang="en-US" sz="2000" b="1" dirty="0"/>
              <a:t>used :</a:t>
            </a:r>
          </a:p>
          <a:p>
            <a:pPr marL="285750" indent="-285750">
              <a:buFont typeface="Wingdings" panose="05000000000000000000" pitchFamily="2" charset="2"/>
              <a:buChar char="ü"/>
            </a:pPr>
            <a:r>
              <a:rPr lang="en-US" sz="2000" b="1" dirty="0" err="1"/>
              <a:t>Smtplib</a:t>
            </a:r>
            <a:r>
              <a:rPr lang="en-US" sz="2000" dirty="0"/>
              <a:t> :</a:t>
            </a:r>
          </a:p>
          <a:p>
            <a:pPr lvl="1"/>
            <a:r>
              <a:rPr lang="en-US" sz="2000" dirty="0"/>
              <a:t>	The module included in python defines an SMTP client session object that can be used to send mail to any internet machine with an SMTP listener daemon. </a:t>
            </a:r>
          </a:p>
          <a:p>
            <a:pPr marL="285750" indent="-285750">
              <a:buFont typeface="Wingdings" panose="05000000000000000000" pitchFamily="2" charset="2"/>
              <a:buChar char="ü"/>
            </a:pPr>
            <a:r>
              <a:rPr lang="en-US" sz="2000" b="1" dirty="0"/>
              <a:t>Threading</a:t>
            </a:r>
            <a:r>
              <a:rPr lang="en-US" sz="2000" dirty="0"/>
              <a:t> :</a:t>
            </a:r>
          </a:p>
          <a:p>
            <a:pPr lvl="1"/>
            <a:r>
              <a:rPr lang="en-US" sz="2000" dirty="0"/>
              <a:t>	It is one of the modules provided with python includes a simple-to-implement locking mechanism that allows you to synchronize threads. </a:t>
            </a:r>
          </a:p>
          <a:p>
            <a:pPr marL="285750" indent="-285750">
              <a:buFont typeface="Wingdings" panose="05000000000000000000" pitchFamily="2" charset="2"/>
              <a:buChar char="ü"/>
            </a:pPr>
            <a:r>
              <a:rPr lang="en-US" sz="2000" b="1" dirty="0" err="1"/>
              <a:t>Pynput</a:t>
            </a:r>
            <a:r>
              <a:rPr lang="en-US" sz="2000" dirty="0"/>
              <a:t>:</a:t>
            </a:r>
          </a:p>
          <a:p>
            <a:pPr lvl="1"/>
            <a:r>
              <a:rPr lang="en-US" sz="2000" dirty="0"/>
              <a:t>	This library allows the users to control and monitor input devices. e.g.; </a:t>
            </a:r>
            <a:r>
              <a:rPr lang="en-US" sz="2000" dirty="0" err="1"/>
              <a:t>pynput.mouse</a:t>
            </a:r>
            <a:r>
              <a:rPr lang="en-US" sz="2000" dirty="0"/>
              <a:t>, </a:t>
            </a:r>
            <a:r>
              <a:rPr lang="en-US" sz="2000" dirty="0" err="1"/>
              <a:t>pynput.keyboard</a:t>
            </a:r>
            <a:r>
              <a:rPr lang="en-US" sz="2000" dirty="0"/>
              <a:t>.</a:t>
            </a:r>
            <a:endParaRPr lang="en-IN" sz="2000" dirty="0"/>
          </a:p>
        </p:txBody>
      </p:sp>
      <p:pic>
        <p:nvPicPr>
          <p:cNvPr id="6" name="Picture 5">
            <a:extLst>
              <a:ext uri="{FF2B5EF4-FFF2-40B4-BE49-F238E27FC236}">
                <a16:creationId xmlns:a16="http://schemas.microsoft.com/office/drawing/2014/main" id="{53B24312-A30D-616C-E589-1B9F2F866F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99" y="3881666"/>
            <a:ext cx="2136237" cy="1440160"/>
          </a:xfrm>
          <a:prstGeom prst="rect">
            <a:avLst/>
          </a:prstGeom>
        </p:spPr>
      </p:pic>
    </p:spTree>
    <p:extLst>
      <p:ext uri="{BB962C8B-B14F-4D97-AF65-F5344CB8AC3E}">
        <p14:creationId xmlns:p14="http://schemas.microsoft.com/office/powerpoint/2010/main" val="2045366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Project Presentation</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7</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87CE341-1603-9050-6E37-5878DB6EDBF9}"/>
              </a:ext>
            </a:extLst>
          </p:cNvPr>
          <p:cNvSpPr txBox="1"/>
          <p:nvPr/>
        </p:nvSpPr>
        <p:spPr>
          <a:xfrm>
            <a:off x="467544" y="1772816"/>
            <a:ext cx="3816424" cy="584775"/>
          </a:xfrm>
          <a:prstGeom prst="rect">
            <a:avLst/>
          </a:prstGeom>
          <a:noFill/>
        </p:spPr>
        <p:txBody>
          <a:bodyPr wrap="square" rtlCol="0">
            <a:spAutoFit/>
          </a:bodyPr>
          <a:lstStyle/>
          <a:p>
            <a:r>
              <a:rPr lang="en-US" sz="3200" b="1" dirty="0"/>
              <a:t>Purpose of Project</a:t>
            </a:r>
            <a:endParaRPr lang="en-IN" sz="3200" b="1" dirty="0"/>
          </a:p>
        </p:txBody>
      </p:sp>
      <p:sp>
        <p:nvSpPr>
          <p:cNvPr id="5" name="TextBox 4">
            <a:extLst>
              <a:ext uri="{FF2B5EF4-FFF2-40B4-BE49-F238E27FC236}">
                <a16:creationId xmlns:a16="http://schemas.microsoft.com/office/drawing/2014/main" id="{5DCDFEAA-CD33-7FA5-6D29-6C7603680FA8}"/>
              </a:ext>
            </a:extLst>
          </p:cNvPr>
          <p:cNvSpPr txBox="1"/>
          <p:nvPr/>
        </p:nvSpPr>
        <p:spPr>
          <a:xfrm>
            <a:off x="2195736" y="2739117"/>
            <a:ext cx="6948264" cy="3170099"/>
          </a:xfrm>
          <a:prstGeom prst="rect">
            <a:avLst/>
          </a:prstGeom>
          <a:noFill/>
        </p:spPr>
        <p:txBody>
          <a:bodyPr wrap="square" rtlCol="0">
            <a:spAutoFit/>
          </a:bodyPr>
          <a:lstStyle/>
          <a:p>
            <a:r>
              <a:rPr lang="en-US" sz="2000" dirty="0"/>
              <a:t>Keyloggers provide the best solutions in case of such cases like; </a:t>
            </a:r>
          </a:p>
          <a:p>
            <a:r>
              <a:rPr lang="en-US" sz="2000" dirty="0"/>
              <a:t>IT organizations can indicate their concerns by going after the culprit whose performance is deteriorating that of the whole organization, parents can maintain a check on their children’s activities, a particular person’s activities can be monitored, storing passwords of various social media profiles. Above all, keylogger is one of the best implementation of fundamentals of ethical hacking. By using this some measures could be done accordingly that would save personal data from being in the hands of total strangers</a:t>
            </a:r>
            <a:endParaRPr lang="en-IN" sz="2000" dirty="0"/>
          </a:p>
        </p:txBody>
      </p:sp>
    </p:spTree>
    <p:extLst>
      <p:ext uri="{BB962C8B-B14F-4D97-AF65-F5344CB8AC3E}">
        <p14:creationId xmlns:p14="http://schemas.microsoft.com/office/powerpoint/2010/main" val="2431662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Project Presentation</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8</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15A232A-140B-1B2D-FEE5-995C785B2048}"/>
              </a:ext>
            </a:extLst>
          </p:cNvPr>
          <p:cNvSpPr txBox="1"/>
          <p:nvPr/>
        </p:nvSpPr>
        <p:spPr>
          <a:xfrm>
            <a:off x="467544" y="1505689"/>
            <a:ext cx="3888432" cy="584775"/>
          </a:xfrm>
          <a:prstGeom prst="rect">
            <a:avLst/>
          </a:prstGeom>
          <a:noFill/>
        </p:spPr>
        <p:txBody>
          <a:bodyPr wrap="square" rtlCol="0">
            <a:spAutoFit/>
          </a:bodyPr>
          <a:lstStyle/>
          <a:p>
            <a:r>
              <a:rPr lang="en-US" sz="3200" b="1" dirty="0"/>
              <a:t>Code Screenshots</a:t>
            </a:r>
            <a:r>
              <a:rPr lang="en-IN" sz="3200" b="1" dirty="0"/>
              <a:t> </a:t>
            </a:r>
            <a:endParaRPr lang="en-US" sz="3200" b="1" dirty="0"/>
          </a:p>
        </p:txBody>
      </p:sp>
      <p:pic>
        <p:nvPicPr>
          <p:cNvPr id="4" name="Picture 3">
            <a:extLst>
              <a:ext uri="{FF2B5EF4-FFF2-40B4-BE49-F238E27FC236}">
                <a16:creationId xmlns:a16="http://schemas.microsoft.com/office/drawing/2014/main" id="{532C7736-E472-17B8-F857-BC7331BDF891}"/>
              </a:ext>
            </a:extLst>
          </p:cNvPr>
          <p:cNvPicPr>
            <a:picLocks noChangeAspect="1"/>
          </p:cNvPicPr>
          <p:nvPr/>
        </p:nvPicPr>
        <p:blipFill>
          <a:blip r:embed="rId5"/>
          <a:stretch>
            <a:fillRect/>
          </a:stretch>
        </p:blipFill>
        <p:spPr>
          <a:xfrm>
            <a:off x="1440160" y="2204864"/>
            <a:ext cx="6336704" cy="4211956"/>
          </a:xfrm>
          <a:prstGeom prst="rect">
            <a:avLst/>
          </a:prstGeom>
        </p:spPr>
      </p:pic>
    </p:spTree>
    <p:extLst>
      <p:ext uri="{BB962C8B-B14F-4D97-AF65-F5344CB8AC3E}">
        <p14:creationId xmlns:p14="http://schemas.microsoft.com/office/powerpoint/2010/main" val="2545727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Seminar / Project Review / Project Presentation</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9</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B8404AC-3F23-7434-AF6B-FAB9E2C47233}"/>
              </a:ext>
            </a:extLst>
          </p:cNvPr>
          <p:cNvPicPr>
            <a:picLocks noChangeAspect="1"/>
          </p:cNvPicPr>
          <p:nvPr/>
        </p:nvPicPr>
        <p:blipFill>
          <a:blip r:embed="rId5"/>
          <a:stretch>
            <a:fillRect/>
          </a:stretch>
        </p:blipFill>
        <p:spPr>
          <a:xfrm>
            <a:off x="1167090" y="1632674"/>
            <a:ext cx="6809819" cy="4478064"/>
          </a:xfrm>
          <a:prstGeom prst="rect">
            <a:avLst/>
          </a:prstGeom>
        </p:spPr>
      </p:pic>
    </p:spTree>
    <p:extLst>
      <p:ext uri="{BB962C8B-B14F-4D97-AF65-F5344CB8AC3E}">
        <p14:creationId xmlns:p14="http://schemas.microsoft.com/office/powerpoint/2010/main" val="2660210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707</TotalTime>
  <Words>1064</Words>
  <Application>Microsoft Office PowerPoint</Application>
  <PresentationFormat>On-screen Show (4:3)</PresentationFormat>
  <Paragraphs>121</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-apple-system</vt:lpstr>
      <vt:lpstr>Arial</vt:lpstr>
      <vt:lpstr>Arial Narrow</vt:lpstr>
      <vt:lpstr>Calibri</vt:lpstr>
      <vt:lpstr>Wingdings</vt:lpstr>
      <vt:lpstr>Office Theme</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Kevin Hickey</dc:creator>
  <cp:lastModifiedBy>... ...</cp:lastModifiedBy>
  <cp:revision>78</cp:revision>
  <dcterms:created xsi:type="dcterms:W3CDTF">2010-06-24T14:41:07Z</dcterms:created>
  <dcterms:modified xsi:type="dcterms:W3CDTF">2023-06-21T18:29:13Z</dcterms:modified>
</cp:coreProperties>
</file>