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77" d="100"/>
          <a:sy n="77" d="100"/>
        </p:scale>
        <p:origin x="3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11/25/2021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11/25/2021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11/25/2021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11/25/2021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11/25/2021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11/25/2021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Tetrahedron#Volume" TargetMode="External"/><Relationship Id="rId2" Type="http://schemas.openxmlformats.org/officeDocument/2006/relationships/hyperlink" Target="http://chenlab.ece.cornell.edu/Publication/Cha/icip01_Cha.pdf" TargetMode="External"/><Relationship Id="rId1" Type="http://schemas.openxmlformats.org/officeDocument/2006/relationships/slideLayout" Target="../slideLayouts/slideLayout2.xml"/><Relationship Id="rId5" Type="http://schemas.openxmlformats.org/officeDocument/2006/relationships/hyperlink" Target="https://en.wikipedia.org/wiki/STL_(file_format)#Binary_STL" TargetMode="External"/><Relationship Id="rId4" Type="http://schemas.openxmlformats.org/officeDocument/2006/relationships/hyperlink" Target="https://en.wikipedia.org/wiki/Triangle#Using_coordinat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79976-6A8A-4734-93D4-9B6D2092DED8}"/>
              </a:ext>
            </a:extLst>
          </p:cNvPr>
          <p:cNvSpPr>
            <a:spLocks noGrp="1"/>
          </p:cNvSpPr>
          <p:nvPr>
            <p:ph type="ctrTitle"/>
          </p:nvPr>
        </p:nvSpPr>
        <p:spPr/>
        <p:txBody>
          <a:bodyPr/>
          <a:lstStyle/>
          <a:p>
            <a:r>
              <a:rPr lang="en-US" dirty="0"/>
              <a:t>Mini Project</a:t>
            </a:r>
          </a:p>
        </p:txBody>
      </p:sp>
      <p:sp>
        <p:nvSpPr>
          <p:cNvPr id="3" name="Subtitle 2">
            <a:extLst>
              <a:ext uri="{FF2B5EF4-FFF2-40B4-BE49-F238E27FC236}">
                <a16:creationId xmlns:a16="http://schemas.microsoft.com/office/drawing/2014/main" id="{01E06B72-E8FE-4096-BB6F-7269A865CFF9}"/>
              </a:ext>
            </a:extLst>
          </p:cNvPr>
          <p:cNvSpPr>
            <a:spLocks noGrp="1"/>
          </p:cNvSpPr>
          <p:nvPr>
            <p:ph type="subTitle" idx="1"/>
          </p:nvPr>
        </p:nvSpPr>
        <p:spPr/>
        <p:txBody>
          <a:bodyPr/>
          <a:lstStyle/>
          <a:p>
            <a:r>
              <a:rPr lang="en-US" dirty="0" err="1"/>
              <a:t>stl_props</a:t>
            </a:r>
            <a:r>
              <a:rPr lang="en-US" dirty="0"/>
              <a:t>: An octave program to extract properties(volume and area) from a cad model in </a:t>
            </a:r>
            <a:r>
              <a:rPr lang="en-US" dirty="0" err="1"/>
              <a:t>stl</a:t>
            </a:r>
            <a:r>
              <a:rPr lang="en-US" dirty="0"/>
              <a:t> file format.</a:t>
            </a:r>
          </a:p>
        </p:txBody>
      </p:sp>
    </p:spTree>
    <p:extLst>
      <p:ext uri="{BB962C8B-B14F-4D97-AF65-F5344CB8AC3E}">
        <p14:creationId xmlns:p14="http://schemas.microsoft.com/office/powerpoint/2010/main" val="2332697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5195-F6C8-4DF6-8053-C034B9C37230}"/>
              </a:ext>
            </a:extLst>
          </p:cNvPr>
          <p:cNvSpPr>
            <a:spLocks noGrp="1"/>
          </p:cNvSpPr>
          <p:nvPr>
            <p:ph type="title"/>
          </p:nvPr>
        </p:nvSpPr>
        <p:spPr/>
        <p:txBody>
          <a:bodyPr/>
          <a:lstStyle/>
          <a:p>
            <a:r>
              <a:rPr lang="en-US" dirty="0"/>
              <a:t>Calculating volume</a:t>
            </a:r>
          </a:p>
        </p:txBody>
      </p:sp>
      <p:sp>
        <p:nvSpPr>
          <p:cNvPr id="3" name="Content Placeholder 2">
            <a:extLst>
              <a:ext uri="{FF2B5EF4-FFF2-40B4-BE49-F238E27FC236}">
                <a16:creationId xmlns:a16="http://schemas.microsoft.com/office/drawing/2014/main" id="{4375A5DB-EEAF-4851-B3DD-C7FE44BC2F2F}"/>
              </a:ext>
            </a:extLst>
          </p:cNvPr>
          <p:cNvSpPr>
            <a:spLocks noGrp="1"/>
          </p:cNvSpPr>
          <p:nvPr>
            <p:ph idx="1"/>
          </p:nvPr>
        </p:nvSpPr>
        <p:spPr/>
        <p:txBody>
          <a:bodyPr/>
          <a:lstStyle/>
          <a:p>
            <a:r>
              <a:rPr lang="en-US" dirty="0"/>
              <a:t>Notice if we take signed volume of each of those tetrahedron, we get  resultant volume of the whole solid.</a:t>
            </a:r>
          </a:p>
          <a:p>
            <a:r>
              <a:rPr lang="en-US" dirty="0"/>
              <a:t>The formula for volume of  a tetrahedron whose apex coincides with origin is</a:t>
            </a:r>
          </a:p>
          <a:p>
            <a:pPr lvl="1"/>
            <a:endParaRPr lang="en-US" dirty="0"/>
          </a:p>
        </p:txBody>
      </p:sp>
      <p:sp>
        <p:nvSpPr>
          <p:cNvPr id="4" name="AutoShape 2" descr="V={\frac {|\mathbf {a} \cdot (\mathbf {b} \times \mathbf {c} )|}{6}},">
            <a:extLst>
              <a:ext uri="{FF2B5EF4-FFF2-40B4-BE49-F238E27FC236}">
                <a16:creationId xmlns:a16="http://schemas.microsoft.com/office/drawing/2014/main" id="{903341F5-37B7-4473-A6D2-5DD781B26E6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5DDABC62-5034-46E4-8572-6CD95E4FBD4D}"/>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Lst>
          </a:blip>
          <a:srcRect t="-1" r="2867" b="-17375"/>
          <a:stretch/>
        </p:blipFill>
        <p:spPr>
          <a:xfrm>
            <a:off x="4671060" y="4174808"/>
            <a:ext cx="2065020" cy="839152"/>
          </a:xfrm>
          <a:prstGeom prst="rect">
            <a:avLst/>
          </a:prstGeom>
        </p:spPr>
      </p:pic>
      <p:sp>
        <p:nvSpPr>
          <p:cNvPr id="6" name="TextBox 5">
            <a:extLst>
              <a:ext uri="{FF2B5EF4-FFF2-40B4-BE49-F238E27FC236}">
                <a16:creationId xmlns:a16="http://schemas.microsoft.com/office/drawing/2014/main" id="{BE2E86EE-6631-4997-9CA9-6923DADA6176}"/>
              </a:ext>
            </a:extLst>
          </p:cNvPr>
          <p:cNvSpPr txBox="1"/>
          <p:nvPr/>
        </p:nvSpPr>
        <p:spPr>
          <a:xfrm>
            <a:off x="4091094" y="4829294"/>
            <a:ext cx="6871548" cy="369332"/>
          </a:xfrm>
          <a:prstGeom prst="rect">
            <a:avLst/>
          </a:prstGeom>
          <a:noFill/>
        </p:spPr>
        <p:txBody>
          <a:bodyPr wrap="square" rtlCol="0">
            <a:spAutoFit/>
          </a:bodyPr>
          <a:lstStyle/>
          <a:p>
            <a:r>
              <a:rPr lang="en-US" dirty="0"/>
              <a:t>Where a, b and c are coordinates of vertices of the base(a triangle).</a:t>
            </a:r>
          </a:p>
        </p:txBody>
      </p:sp>
    </p:spTree>
    <p:extLst>
      <p:ext uri="{BB962C8B-B14F-4D97-AF65-F5344CB8AC3E}">
        <p14:creationId xmlns:p14="http://schemas.microsoft.com/office/powerpoint/2010/main" val="2316352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6E9B-ECAE-4DE9-A0A7-8E21A806A563}"/>
              </a:ext>
            </a:extLst>
          </p:cNvPr>
          <p:cNvSpPr>
            <a:spLocks noGrp="1"/>
          </p:cNvSpPr>
          <p:nvPr>
            <p:ph type="title"/>
          </p:nvPr>
        </p:nvSpPr>
        <p:spPr/>
        <p:txBody>
          <a:bodyPr/>
          <a:lstStyle/>
          <a:p>
            <a:r>
              <a:rPr lang="en-US" dirty="0"/>
              <a:t>Usage and working of program (guide)</a:t>
            </a:r>
          </a:p>
        </p:txBody>
      </p:sp>
      <p:sp>
        <p:nvSpPr>
          <p:cNvPr id="3" name="Content Placeholder 2">
            <a:extLst>
              <a:ext uri="{FF2B5EF4-FFF2-40B4-BE49-F238E27FC236}">
                <a16:creationId xmlns:a16="http://schemas.microsoft.com/office/drawing/2014/main" id="{E55E095E-8293-4728-A904-7F56C8CE2997}"/>
              </a:ext>
            </a:extLst>
          </p:cNvPr>
          <p:cNvSpPr>
            <a:spLocks noGrp="1"/>
          </p:cNvSpPr>
          <p:nvPr>
            <p:ph idx="1"/>
          </p:nvPr>
        </p:nvSpPr>
        <p:spPr/>
        <p:txBody>
          <a:bodyPr/>
          <a:lstStyle/>
          <a:p>
            <a:r>
              <a:rPr lang="en-US" dirty="0"/>
              <a:t>Using the program is simple</a:t>
            </a:r>
          </a:p>
          <a:p>
            <a:r>
              <a:rPr lang="en-US" dirty="0"/>
              <a:t>Open octave</a:t>
            </a:r>
          </a:p>
          <a:p>
            <a:r>
              <a:rPr lang="en-US" dirty="0"/>
              <a:t>Make sure </a:t>
            </a:r>
            <a:r>
              <a:rPr lang="en-US" dirty="0" err="1"/>
              <a:t>stl</a:t>
            </a:r>
            <a:r>
              <a:rPr lang="en-US" dirty="0"/>
              <a:t> file is in </a:t>
            </a:r>
            <a:r>
              <a:rPr lang="en-US" b="1" dirty="0"/>
              <a:t>binary</a:t>
            </a:r>
            <a:r>
              <a:rPr lang="en-US" dirty="0"/>
              <a:t> format, and in </a:t>
            </a:r>
            <a:r>
              <a:rPr lang="en-US" b="1" dirty="0" err="1"/>
              <a:t>stl_files</a:t>
            </a:r>
            <a:r>
              <a:rPr lang="en-US" b="1" dirty="0"/>
              <a:t> </a:t>
            </a:r>
            <a:r>
              <a:rPr lang="en-US" dirty="0"/>
              <a:t>directory.</a:t>
            </a:r>
          </a:p>
          <a:p>
            <a:r>
              <a:rPr lang="en-US" dirty="0"/>
              <a:t>In command window type: </a:t>
            </a:r>
            <a:r>
              <a:rPr lang="en-US" dirty="0" err="1"/>
              <a:t>stl_props</a:t>
            </a:r>
            <a:r>
              <a:rPr lang="en-US" dirty="0"/>
              <a:t> &lt;</a:t>
            </a:r>
            <a:r>
              <a:rPr lang="en-US" i="1" dirty="0"/>
              <a:t>filename</a:t>
            </a:r>
            <a:r>
              <a:rPr lang="en-US" dirty="0"/>
              <a:t>&gt;.</a:t>
            </a:r>
            <a:r>
              <a:rPr lang="en-US" dirty="0" err="1"/>
              <a:t>stl</a:t>
            </a:r>
            <a:endParaRPr lang="en-US" dirty="0"/>
          </a:p>
          <a:p>
            <a:pPr lvl="1"/>
            <a:r>
              <a:rPr lang="en-US" dirty="0" err="1"/>
              <a:t>slt_props</a:t>
            </a:r>
            <a:r>
              <a:rPr lang="en-US" dirty="0"/>
              <a:t> is the name of the program</a:t>
            </a:r>
          </a:p>
          <a:p>
            <a:pPr lvl="1"/>
            <a:r>
              <a:rPr lang="en-US" i="1" dirty="0"/>
              <a:t>filename</a:t>
            </a:r>
            <a:r>
              <a:rPr lang="en-US" dirty="0"/>
              <a:t> is the name of the </a:t>
            </a:r>
            <a:r>
              <a:rPr lang="en-US" dirty="0" err="1"/>
              <a:t>stl</a:t>
            </a:r>
            <a:r>
              <a:rPr lang="en-US" dirty="0"/>
              <a:t> file whose properties are to be extracted.</a:t>
            </a:r>
          </a:p>
          <a:p>
            <a:pPr lvl="1"/>
            <a:endParaRPr lang="en-US" i="1" dirty="0"/>
          </a:p>
        </p:txBody>
      </p:sp>
      <p:pic>
        <p:nvPicPr>
          <p:cNvPr id="5" name="Picture 4">
            <a:extLst>
              <a:ext uri="{FF2B5EF4-FFF2-40B4-BE49-F238E27FC236}">
                <a16:creationId xmlns:a16="http://schemas.microsoft.com/office/drawing/2014/main" id="{6C971DCB-858C-4298-BDCE-2250D200B27D}"/>
              </a:ext>
            </a:extLst>
          </p:cNvPr>
          <p:cNvPicPr>
            <a:picLocks noChangeAspect="1"/>
          </p:cNvPicPr>
          <p:nvPr/>
        </p:nvPicPr>
        <p:blipFill>
          <a:blip r:embed="rId2"/>
          <a:stretch>
            <a:fillRect/>
          </a:stretch>
        </p:blipFill>
        <p:spPr>
          <a:xfrm>
            <a:off x="4565121" y="4496048"/>
            <a:ext cx="5196926" cy="1116476"/>
          </a:xfrm>
          <a:prstGeom prst="rect">
            <a:avLst/>
          </a:prstGeom>
        </p:spPr>
      </p:pic>
    </p:spTree>
    <p:extLst>
      <p:ext uri="{BB962C8B-B14F-4D97-AF65-F5344CB8AC3E}">
        <p14:creationId xmlns:p14="http://schemas.microsoft.com/office/powerpoint/2010/main" val="2007784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3B1A6-6BF9-4B9C-A69D-629CD246F72B}"/>
              </a:ext>
            </a:extLst>
          </p:cNvPr>
          <p:cNvSpPr>
            <a:spLocks noGrp="1"/>
          </p:cNvSpPr>
          <p:nvPr>
            <p:ph type="title"/>
          </p:nvPr>
        </p:nvSpPr>
        <p:spPr/>
        <p:txBody>
          <a:bodyPr/>
          <a:lstStyle/>
          <a:p>
            <a:r>
              <a:rPr lang="en-US" dirty="0"/>
              <a:t>Usage and working of program (guide)</a:t>
            </a:r>
          </a:p>
        </p:txBody>
      </p:sp>
      <p:sp>
        <p:nvSpPr>
          <p:cNvPr id="3" name="Content Placeholder 2">
            <a:extLst>
              <a:ext uri="{FF2B5EF4-FFF2-40B4-BE49-F238E27FC236}">
                <a16:creationId xmlns:a16="http://schemas.microsoft.com/office/drawing/2014/main" id="{53E0D229-DB2C-44C1-8BF8-351D426CEC84}"/>
              </a:ext>
            </a:extLst>
          </p:cNvPr>
          <p:cNvSpPr>
            <a:spLocks noGrp="1"/>
          </p:cNvSpPr>
          <p:nvPr>
            <p:ph idx="1"/>
          </p:nvPr>
        </p:nvSpPr>
        <p:spPr>
          <a:xfrm>
            <a:off x="3869268" y="864109"/>
            <a:ext cx="7315200" cy="1535879"/>
          </a:xfrm>
        </p:spPr>
        <p:txBody>
          <a:bodyPr/>
          <a:lstStyle/>
          <a:p>
            <a:r>
              <a:rPr lang="en-US" dirty="0"/>
              <a:t>The output should look something like this</a:t>
            </a:r>
          </a:p>
          <a:p>
            <a:endParaRPr lang="en-US" dirty="0"/>
          </a:p>
        </p:txBody>
      </p:sp>
      <p:pic>
        <p:nvPicPr>
          <p:cNvPr id="5" name="Picture 4">
            <a:extLst>
              <a:ext uri="{FF2B5EF4-FFF2-40B4-BE49-F238E27FC236}">
                <a16:creationId xmlns:a16="http://schemas.microsoft.com/office/drawing/2014/main" id="{9F913B06-81E8-4F82-A991-7F391DDA24A7}"/>
              </a:ext>
            </a:extLst>
          </p:cNvPr>
          <p:cNvPicPr>
            <a:picLocks noChangeAspect="1"/>
          </p:cNvPicPr>
          <p:nvPr/>
        </p:nvPicPr>
        <p:blipFill>
          <a:blip r:embed="rId2"/>
          <a:stretch>
            <a:fillRect/>
          </a:stretch>
        </p:blipFill>
        <p:spPr>
          <a:xfrm>
            <a:off x="4274863" y="1796043"/>
            <a:ext cx="3942854" cy="1535879"/>
          </a:xfrm>
          <a:prstGeom prst="rect">
            <a:avLst/>
          </a:prstGeom>
        </p:spPr>
      </p:pic>
      <p:sp>
        <p:nvSpPr>
          <p:cNvPr id="6" name="TextBox 5">
            <a:extLst>
              <a:ext uri="{FF2B5EF4-FFF2-40B4-BE49-F238E27FC236}">
                <a16:creationId xmlns:a16="http://schemas.microsoft.com/office/drawing/2014/main" id="{0D10886D-2486-43F4-9985-C67D63C2F236}"/>
              </a:ext>
            </a:extLst>
          </p:cNvPr>
          <p:cNvSpPr txBox="1"/>
          <p:nvPr/>
        </p:nvSpPr>
        <p:spPr>
          <a:xfrm>
            <a:off x="3869268" y="3820438"/>
            <a:ext cx="597142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Notice the units are in cm for both area and volume. </a:t>
            </a:r>
            <a:r>
              <a:rPr lang="en-US" dirty="0" err="1"/>
              <a:t>stl</a:t>
            </a:r>
            <a:r>
              <a:rPr lang="en-US" dirty="0"/>
              <a:t> file has actually no units information contained in them. </a:t>
            </a:r>
          </a:p>
          <a:p>
            <a:pPr marL="285750" indent="-285750">
              <a:buFont typeface="Arial" panose="020B0604020202020204" pitchFamily="34" charset="0"/>
              <a:buChar char="•"/>
            </a:pPr>
            <a:r>
              <a:rPr lang="en-US" dirty="0"/>
              <a:t>The program is made to do this on purpose.</a:t>
            </a:r>
          </a:p>
          <a:p>
            <a:pPr marL="285750" indent="-285750">
              <a:buFont typeface="Arial" panose="020B0604020202020204" pitchFamily="34" charset="0"/>
              <a:buChar char="•"/>
            </a:pPr>
            <a:r>
              <a:rPr lang="en-US" dirty="0"/>
              <a:t>Reason being almost all cad programs converts the respective units of the model to cm before exporting to </a:t>
            </a:r>
            <a:r>
              <a:rPr lang="en-US" dirty="0" err="1"/>
              <a:t>stl</a:t>
            </a:r>
            <a:r>
              <a:rPr lang="en-US" dirty="0"/>
              <a:t>.</a:t>
            </a:r>
          </a:p>
          <a:p>
            <a:pPr marL="285750" indent="-285750">
              <a:buFont typeface="Arial" panose="020B0604020202020204" pitchFamily="34" charset="0"/>
              <a:buChar char="•"/>
            </a:pPr>
            <a:r>
              <a:rPr lang="en-US" dirty="0"/>
              <a:t>This is convenient because most 3d printers have working dimensions in scale of </a:t>
            </a:r>
            <a:r>
              <a:rPr lang="en-US" dirty="0" err="1"/>
              <a:t>cms</a:t>
            </a:r>
            <a:r>
              <a:rPr lang="en-US" dirty="0"/>
              <a:t>.</a:t>
            </a:r>
          </a:p>
        </p:txBody>
      </p:sp>
    </p:spTree>
    <p:extLst>
      <p:ext uri="{BB962C8B-B14F-4D97-AF65-F5344CB8AC3E}">
        <p14:creationId xmlns:p14="http://schemas.microsoft.com/office/powerpoint/2010/main" val="4129927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D9EA-58A4-48A6-BE6C-B84F44996DBB}"/>
              </a:ext>
            </a:extLst>
          </p:cNvPr>
          <p:cNvSpPr>
            <a:spLocks noGrp="1"/>
          </p:cNvSpPr>
          <p:nvPr>
            <p:ph type="title"/>
          </p:nvPr>
        </p:nvSpPr>
        <p:spPr/>
        <p:txBody>
          <a:bodyPr/>
          <a:lstStyle/>
          <a:p>
            <a:r>
              <a:rPr lang="en-US" dirty="0" err="1"/>
              <a:t>Refrences</a:t>
            </a:r>
            <a:endParaRPr lang="en-US" dirty="0"/>
          </a:p>
        </p:txBody>
      </p:sp>
      <p:sp>
        <p:nvSpPr>
          <p:cNvPr id="3" name="Content Placeholder 2">
            <a:extLst>
              <a:ext uri="{FF2B5EF4-FFF2-40B4-BE49-F238E27FC236}">
                <a16:creationId xmlns:a16="http://schemas.microsoft.com/office/drawing/2014/main" id="{DE0C7337-2B61-4E78-831A-F7D1282F0B29}"/>
              </a:ext>
            </a:extLst>
          </p:cNvPr>
          <p:cNvSpPr>
            <a:spLocks noGrp="1"/>
          </p:cNvSpPr>
          <p:nvPr>
            <p:ph idx="1"/>
          </p:nvPr>
        </p:nvSpPr>
        <p:spPr/>
        <p:txBody>
          <a:bodyPr/>
          <a:lstStyle/>
          <a:p>
            <a:r>
              <a:rPr lang="en-US" dirty="0">
                <a:hlinkClick r:id="rId2"/>
              </a:rPr>
              <a:t>http://chenlab.ece.cornell.edu/Publication/Cha/icip01_Cha.pdf</a:t>
            </a:r>
            <a:endParaRPr lang="en-US" dirty="0"/>
          </a:p>
          <a:p>
            <a:r>
              <a:rPr lang="en-US" dirty="0">
                <a:hlinkClick r:id="rId3"/>
              </a:rPr>
              <a:t>https://en.wikipedia.org/wiki/Tetrahedron#Volume</a:t>
            </a:r>
            <a:endParaRPr lang="en-US" dirty="0"/>
          </a:p>
          <a:p>
            <a:r>
              <a:rPr lang="en-US" dirty="0">
                <a:hlinkClick r:id="rId4"/>
              </a:rPr>
              <a:t>https://en.wikipedia.org/wiki/Triangle#Using_coordinates</a:t>
            </a:r>
            <a:endParaRPr lang="en-US" dirty="0"/>
          </a:p>
          <a:p>
            <a:r>
              <a:rPr lang="en-US" dirty="0">
                <a:hlinkClick r:id="rId5"/>
              </a:rPr>
              <a:t>https://en.wikipedia.org/wiki/STL_(file_format)#Binary_STL</a:t>
            </a:r>
            <a:endParaRPr lang="en-US" dirty="0"/>
          </a:p>
        </p:txBody>
      </p:sp>
    </p:spTree>
    <p:extLst>
      <p:ext uri="{BB962C8B-B14F-4D97-AF65-F5344CB8AC3E}">
        <p14:creationId xmlns:p14="http://schemas.microsoft.com/office/powerpoint/2010/main" val="4225230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B8E1-5C7D-4CBC-8F42-B2C3BD91CA2C}"/>
              </a:ext>
            </a:extLst>
          </p:cNvPr>
          <p:cNvSpPr>
            <a:spLocks noGrp="1"/>
          </p:cNvSpPr>
          <p:nvPr>
            <p:ph type="title"/>
          </p:nvPr>
        </p:nvSpPr>
        <p:spPr/>
        <p:txBody>
          <a:bodyPr/>
          <a:lstStyle/>
          <a:p>
            <a:r>
              <a:rPr lang="en-US" dirty="0"/>
              <a:t>What is STL file format?</a:t>
            </a:r>
          </a:p>
        </p:txBody>
      </p:sp>
      <p:sp>
        <p:nvSpPr>
          <p:cNvPr id="3" name="Content Placeholder 2">
            <a:extLst>
              <a:ext uri="{FF2B5EF4-FFF2-40B4-BE49-F238E27FC236}">
                <a16:creationId xmlns:a16="http://schemas.microsoft.com/office/drawing/2014/main" id="{5F4AF706-BD06-47CC-AA65-348DA68445EC}"/>
              </a:ext>
            </a:extLst>
          </p:cNvPr>
          <p:cNvSpPr>
            <a:spLocks noGrp="1"/>
          </p:cNvSpPr>
          <p:nvPr>
            <p:ph idx="1"/>
          </p:nvPr>
        </p:nvSpPr>
        <p:spPr/>
        <p:txBody>
          <a:bodyPr/>
          <a:lstStyle/>
          <a:p>
            <a:r>
              <a:rPr lang="en-US" dirty="0"/>
              <a:t>STL format is the most commonly used format file for 3D printing.</a:t>
            </a:r>
          </a:p>
          <a:p>
            <a:r>
              <a:rPr lang="en-US" dirty="0"/>
              <a:t>STL stands for Standard Tessellation Language.</a:t>
            </a:r>
          </a:p>
          <a:p>
            <a:r>
              <a:rPr lang="en-US" dirty="0"/>
              <a:t>STL file is widely used because it is simple, light and easy to be handled by 3D machines and software.</a:t>
            </a:r>
          </a:p>
          <a:p>
            <a:r>
              <a:rPr lang="en-US" dirty="0"/>
              <a:t>STL files look like &lt;</a:t>
            </a:r>
            <a:r>
              <a:rPr lang="en-US" i="1" dirty="0"/>
              <a:t>filename</a:t>
            </a:r>
            <a:r>
              <a:rPr lang="en-US" dirty="0"/>
              <a:t>&gt;.</a:t>
            </a:r>
            <a:r>
              <a:rPr lang="en-US" dirty="0" err="1"/>
              <a:t>stl</a:t>
            </a:r>
            <a:r>
              <a:rPr lang="en-US" dirty="0"/>
              <a:t>, i.e. ends with “.</a:t>
            </a:r>
            <a:r>
              <a:rPr lang="en-US" dirty="0" err="1"/>
              <a:t>stl</a:t>
            </a:r>
            <a:r>
              <a:rPr lang="en-US" dirty="0"/>
              <a:t>”.</a:t>
            </a:r>
          </a:p>
        </p:txBody>
      </p:sp>
    </p:spTree>
    <p:extLst>
      <p:ext uri="{BB962C8B-B14F-4D97-AF65-F5344CB8AC3E}">
        <p14:creationId xmlns:p14="http://schemas.microsoft.com/office/powerpoint/2010/main" val="4182315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CA1FB-E619-438C-9141-E978C9201C36}"/>
              </a:ext>
            </a:extLst>
          </p:cNvPr>
          <p:cNvSpPr>
            <a:spLocks noGrp="1"/>
          </p:cNvSpPr>
          <p:nvPr>
            <p:ph type="title"/>
          </p:nvPr>
        </p:nvSpPr>
        <p:spPr/>
        <p:txBody>
          <a:bodyPr/>
          <a:lstStyle/>
          <a:p>
            <a:r>
              <a:rPr lang="en-US" dirty="0"/>
              <a:t>Types of STL</a:t>
            </a:r>
          </a:p>
        </p:txBody>
      </p:sp>
      <p:sp>
        <p:nvSpPr>
          <p:cNvPr id="3" name="Content Placeholder 2">
            <a:extLst>
              <a:ext uri="{FF2B5EF4-FFF2-40B4-BE49-F238E27FC236}">
                <a16:creationId xmlns:a16="http://schemas.microsoft.com/office/drawing/2014/main" id="{24450193-D941-41A2-B698-7DCF0D466108}"/>
              </a:ext>
            </a:extLst>
          </p:cNvPr>
          <p:cNvSpPr>
            <a:spLocks noGrp="1"/>
          </p:cNvSpPr>
          <p:nvPr>
            <p:ph idx="1"/>
          </p:nvPr>
        </p:nvSpPr>
        <p:spPr/>
        <p:txBody>
          <a:bodyPr/>
          <a:lstStyle/>
          <a:p>
            <a:r>
              <a:rPr lang="en-US" dirty="0"/>
              <a:t>ASCII: It is human readable, has large file size and requires more processing to be read by computer.</a:t>
            </a:r>
          </a:p>
          <a:p>
            <a:r>
              <a:rPr lang="en-US" dirty="0"/>
              <a:t>Binary: It is non-readable by human, has small file size, and requires less processing to be read by computers.</a:t>
            </a:r>
          </a:p>
        </p:txBody>
      </p:sp>
    </p:spTree>
    <p:extLst>
      <p:ext uri="{BB962C8B-B14F-4D97-AF65-F5344CB8AC3E}">
        <p14:creationId xmlns:p14="http://schemas.microsoft.com/office/powerpoint/2010/main" val="3460585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9C6E-D2A2-41ED-AA8E-8636D360CE10}"/>
              </a:ext>
            </a:extLst>
          </p:cNvPr>
          <p:cNvSpPr>
            <a:spLocks noGrp="1"/>
          </p:cNvSpPr>
          <p:nvPr>
            <p:ph type="title"/>
          </p:nvPr>
        </p:nvSpPr>
        <p:spPr/>
        <p:txBody>
          <a:bodyPr/>
          <a:lstStyle/>
          <a:p>
            <a:r>
              <a:rPr lang="en-US" dirty="0"/>
              <a:t>This project supports binary only.</a:t>
            </a:r>
          </a:p>
        </p:txBody>
      </p:sp>
      <p:sp>
        <p:nvSpPr>
          <p:cNvPr id="3" name="Content Placeholder 2">
            <a:extLst>
              <a:ext uri="{FF2B5EF4-FFF2-40B4-BE49-F238E27FC236}">
                <a16:creationId xmlns:a16="http://schemas.microsoft.com/office/drawing/2014/main" id="{54D03C1F-6624-4191-B610-A7C89C9C0DEC}"/>
              </a:ext>
            </a:extLst>
          </p:cNvPr>
          <p:cNvSpPr>
            <a:spLocks noGrp="1"/>
          </p:cNvSpPr>
          <p:nvPr>
            <p:ph idx="1"/>
          </p:nvPr>
        </p:nvSpPr>
        <p:spPr/>
        <p:txBody>
          <a:bodyPr/>
          <a:lstStyle/>
          <a:p>
            <a:r>
              <a:rPr lang="en-US" dirty="0"/>
              <a:t>This project supports binary </a:t>
            </a:r>
            <a:r>
              <a:rPr lang="en-US" dirty="0" err="1"/>
              <a:t>stl</a:t>
            </a:r>
            <a:r>
              <a:rPr lang="en-US" dirty="0"/>
              <a:t> file format only. The decision was made keeping in mind that binary format is more efficient and easy to work on. To support ASCII, ultimately even ascii file format is first converted to binary and then the operations are performed.</a:t>
            </a:r>
          </a:p>
        </p:txBody>
      </p:sp>
    </p:spTree>
    <p:extLst>
      <p:ext uri="{BB962C8B-B14F-4D97-AF65-F5344CB8AC3E}">
        <p14:creationId xmlns:p14="http://schemas.microsoft.com/office/powerpoint/2010/main" val="2268837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182CE-56E7-40D4-BE79-9B45F794015E}"/>
              </a:ext>
            </a:extLst>
          </p:cNvPr>
          <p:cNvSpPr>
            <a:spLocks noGrp="1"/>
          </p:cNvSpPr>
          <p:nvPr>
            <p:ph type="title"/>
          </p:nvPr>
        </p:nvSpPr>
        <p:spPr/>
        <p:txBody>
          <a:bodyPr/>
          <a:lstStyle/>
          <a:p>
            <a:r>
              <a:rPr lang="en-US" dirty="0"/>
              <a:t>What is inside a .</a:t>
            </a:r>
            <a:r>
              <a:rPr lang="en-US" dirty="0" err="1"/>
              <a:t>stl</a:t>
            </a:r>
            <a:r>
              <a:rPr lang="en-US" dirty="0"/>
              <a:t> file.</a:t>
            </a:r>
          </a:p>
        </p:txBody>
      </p:sp>
      <p:sp>
        <p:nvSpPr>
          <p:cNvPr id="3" name="Content Placeholder 2">
            <a:extLst>
              <a:ext uri="{FF2B5EF4-FFF2-40B4-BE49-F238E27FC236}">
                <a16:creationId xmlns:a16="http://schemas.microsoft.com/office/drawing/2014/main" id="{BFBA243E-1454-4354-862D-7E7D6405CD36}"/>
              </a:ext>
            </a:extLst>
          </p:cNvPr>
          <p:cNvSpPr>
            <a:spLocks noGrp="1"/>
          </p:cNvSpPr>
          <p:nvPr>
            <p:ph idx="1"/>
          </p:nvPr>
        </p:nvSpPr>
        <p:spPr/>
        <p:txBody>
          <a:bodyPr/>
          <a:lstStyle/>
          <a:p>
            <a:r>
              <a:rPr lang="en-US" dirty="0"/>
              <a:t>An </a:t>
            </a:r>
            <a:r>
              <a:rPr lang="en-US" dirty="0" err="1"/>
              <a:t>stl</a:t>
            </a:r>
            <a:r>
              <a:rPr lang="en-US" dirty="0"/>
              <a:t> file contains just a bunch of triangles in 3d space which connect together to form a solid surface.</a:t>
            </a:r>
          </a:p>
          <a:p>
            <a:r>
              <a:rPr lang="en-US" dirty="0"/>
              <a:t>Each of those triangles are defined by the coordinates of their three vertices i.e.</a:t>
            </a:r>
          </a:p>
          <a:p>
            <a:pPr lvl="1"/>
            <a:r>
              <a:rPr lang="en-US" dirty="0"/>
              <a:t>(v1x, v1y, v1z)</a:t>
            </a:r>
          </a:p>
          <a:p>
            <a:pPr lvl="1"/>
            <a:r>
              <a:rPr lang="en-US" dirty="0"/>
              <a:t>(v2x, v2y, v2z)</a:t>
            </a:r>
          </a:p>
          <a:p>
            <a:pPr lvl="1"/>
            <a:r>
              <a:rPr lang="en-US" dirty="0"/>
              <a:t>(v3x, v3y, v3z)</a:t>
            </a:r>
          </a:p>
          <a:p>
            <a:r>
              <a:rPr lang="en-US" dirty="0"/>
              <a:t>And a normal</a:t>
            </a:r>
          </a:p>
          <a:p>
            <a:pPr lvl="1"/>
            <a:r>
              <a:rPr lang="en-US" dirty="0"/>
              <a:t>(</a:t>
            </a:r>
            <a:r>
              <a:rPr lang="en-US" dirty="0" err="1"/>
              <a:t>nx</a:t>
            </a:r>
            <a:r>
              <a:rPr lang="en-US" dirty="0"/>
              <a:t>, </a:t>
            </a:r>
            <a:r>
              <a:rPr lang="en-US" dirty="0" err="1"/>
              <a:t>ny</a:t>
            </a:r>
            <a:r>
              <a:rPr lang="en-US" dirty="0"/>
              <a:t>, </a:t>
            </a:r>
            <a:r>
              <a:rPr lang="en-US" dirty="0" err="1"/>
              <a:t>nz</a:t>
            </a:r>
            <a:r>
              <a:rPr lang="en-US" dirty="0"/>
              <a:t>)</a:t>
            </a:r>
          </a:p>
          <a:p>
            <a:pPr lvl="1"/>
            <a:r>
              <a:rPr lang="en-US" dirty="0"/>
              <a:t>Normal can also be calculated using the order in which the vertices are given by applying the right hand rule.</a:t>
            </a:r>
          </a:p>
          <a:p>
            <a:r>
              <a:rPr lang="en-US" dirty="0"/>
              <a:t>Header: It is the first line and contains the title of the file.</a:t>
            </a:r>
          </a:p>
          <a:p>
            <a:r>
              <a:rPr lang="en-US" dirty="0"/>
              <a:t>No. of triangles: This is the second line.</a:t>
            </a:r>
          </a:p>
        </p:txBody>
      </p:sp>
    </p:spTree>
    <p:extLst>
      <p:ext uri="{BB962C8B-B14F-4D97-AF65-F5344CB8AC3E}">
        <p14:creationId xmlns:p14="http://schemas.microsoft.com/office/powerpoint/2010/main" val="3022710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E9598-14D8-4BFB-8385-7CEB7D88E537}"/>
              </a:ext>
            </a:extLst>
          </p:cNvPr>
          <p:cNvSpPr>
            <a:spLocks noGrp="1"/>
          </p:cNvSpPr>
          <p:nvPr>
            <p:ph type="title"/>
          </p:nvPr>
        </p:nvSpPr>
        <p:spPr/>
        <p:txBody>
          <a:bodyPr/>
          <a:lstStyle/>
          <a:p>
            <a:r>
              <a:rPr lang="en-US" dirty="0"/>
              <a:t>Looks something like this when viewed in a supported program.</a:t>
            </a:r>
          </a:p>
        </p:txBody>
      </p:sp>
      <p:pic>
        <p:nvPicPr>
          <p:cNvPr id="3074" name="Picture 2" descr="What is an STL file?">
            <a:extLst>
              <a:ext uri="{FF2B5EF4-FFF2-40B4-BE49-F238E27FC236}">
                <a16:creationId xmlns:a16="http://schemas.microsoft.com/office/drawing/2014/main" id="{9F958873-CC1F-438D-BA84-0579267039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86285" y="773317"/>
            <a:ext cx="7539206" cy="37224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1020BF8-3627-4030-BB49-5A8A992CCF0A}"/>
              </a:ext>
            </a:extLst>
          </p:cNvPr>
          <p:cNvSpPr txBox="1"/>
          <p:nvPr/>
        </p:nvSpPr>
        <p:spPr>
          <a:xfrm>
            <a:off x="4572000" y="5073041"/>
            <a:ext cx="6200384" cy="646331"/>
          </a:xfrm>
          <a:prstGeom prst="rect">
            <a:avLst/>
          </a:prstGeom>
          <a:noFill/>
        </p:spPr>
        <p:txBody>
          <a:bodyPr wrap="square" rtlCol="0">
            <a:spAutoFit/>
          </a:bodyPr>
          <a:lstStyle/>
          <a:p>
            <a:r>
              <a:rPr lang="en-US" dirty="0"/>
              <a:t>Notice as more and more tringles are used then model becomes more finer.</a:t>
            </a:r>
          </a:p>
        </p:txBody>
      </p:sp>
    </p:spTree>
    <p:extLst>
      <p:ext uri="{BB962C8B-B14F-4D97-AF65-F5344CB8AC3E}">
        <p14:creationId xmlns:p14="http://schemas.microsoft.com/office/powerpoint/2010/main" val="697300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D06E-96C3-449E-A3E7-DEDC18EEE094}"/>
              </a:ext>
            </a:extLst>
          </p:cNvPr>
          <p:cNvSpPr>
            <a:spLocks noGrp="1"/>
          </p:cNvSpPr>
          <p:nvPr>
            <p:ph type="title"/>
          </p:nvPr>
        </p:nvSpPr>
        <p:spPr/>
        <p:txBody>
          <a:bodyPr/>
          <a:lstStyle/>
          <a:p>
            <a:r>
              <a:rPr lang="en-US" dirty="0"/>
              <a:t>To be more specific</a:t>
            </a:r>
          </a:p>
        </p:txBody>
      </p:sp>
      <p:sp>
        <p:nvSpPr>
          <p:cNvPr id="3" name="Content Placeholder 2">
            <a:extLst>
              <a:ext uri="{FF2B5EF4-FFF2-40B4-BE49-F238E27FC236}">
                <a16:creationId xmlns:a16="http://schemas.microsoft.com/office/drawing/2014/main" id="{01538DBD-B07D-4CDB-9E52-04C193D0B565}"/>
              </a:ext>
            </a:extLst>
          </p:cNvPr>
          <p:cNvSpPr>
            <a:spLocks noGrp="1"/>
          </p:cNvSpPr>
          <p:nvPr>
            <p:ph idx="1"/>
          </p:nvPr>
        </p:nvSpPr>
        <p:spPr/>
        <p:txBody>
          <a:bodyPr/>
          <a:lstStyle/>
          <a:p>
            <a:pPr marL="0" indent="0">
              <a:buNone/>
            </a:pPr>
            <a:r>
              <a:rPr lang="en-US" dirty="0"/>
              <a:t>UINT8[80]    – Header                 -     80 bytes                           </a:t>
            </a:r>
          </a:p>
          <a:p>
            <a:pPr marL="0" indent="0">
              <a:buNone/>
            </a:pPr>
            <a:r>
              <a:rPr lang="en-US" dirty="0"/>
              <a:t>UINT32       – Number of triangles    -      4 bytes</a:t>
            </a:r>
          </a:p>
          <a:p>
            <a:pPr marL="0" indent="0">
              <a:buNone/>
            </a:pPr>
            <a:endParaRPr lang="en-US" dirty="0"/>
          </a:p>
          <a:p>
            <a:pPr marL="0" indent="0">
              <a:buNone/>
            </a:pPr>
            <a:r>
              <a:rPr lang="en-US" dirty="0"/>
              <a:t>foreach triangle                      - 50 bytes:</a:t>
            </a:r>
          </a:p>
          <a:p>
            <a:pPr marL="0" indent="0">
              <a:buNone/>
            </a:pPr>
            <a:r>
              <a:rPr lang="en-US" dirty="0"/>
              <a:t>    REAL32[3] – Normal vector             - 12 bytes</a:t>
            </a:r>
          </a:p>
          <a:p>
            <a:pPr marL="0" indent="0">
              <a:buNone/>
            </a:pPr>
            <a:r>
              <a:rPr lang="en-US" dirty="0"/>
              <a:t>    REAL32[3] – Vertex 1                  - 12 bytes</a:t>
            </a:r>
          </a:p>
          <a:p>
            <a:pPr marL="0" indent="0">
              <a:buNone/>
            </a:pPr>
            <a:r>
              <a:rPr lang="en-US" dirty="0"/>
              <a:t>    REAL32[3] – Vertex 2                  - 12 bytes</a:t>
            </a:r>
          </a:p>
          <a:p>
            <a:pPr marL="0" indent="0">
              <a:buNone/>
            </a:pPr>
            <a:r>
              <a:rPr lang="en-US" dirty="0"/>
              <a:t>    REAL32[3] – Vertex 3                  - 12 bytes</a:t>
            </a:r>
          </a:p>
          <a:p>
            <a:pPr marL="0" indent="0">
              <a:buNone/>
            </a:pPr>
            <a:r>
              <a:rPr lang="en-US" dirty="0"/>
              <a:t>    UINT16    – Attribute byte count      -  2 bytes</a:t>
            </a:r>
          </a:p>
          <a:p>
            <a:pPr marL="0" indent="0">
              <a:buNone/>
            </a:pPr>
            <a:r>
              <a:rPr lang="en-US" dirty="0"/>
              <a:t>end</a:t>
            </a:r>
          </a:p>
        </p:txBody>
      </p:sp>
    </p:spTree>
    <p:extLst>
      <p:ext uri="{BB962C8B-B14F-4D97-AF65-F5344CB8AC3E}">
        <p14:creationId xmlns:p14="http://schemas.microsoft.com/office/powerpoint/2010/main" val="373723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84B6D-9E82-4820-B788-5BEE23277157}"/>
              </a:ext>
            </a:extLst>
          </p:cNvPr>
          <p:cNvSpPr>
            <a:spLocks noGrp="1"/>
          </p:cNvSpPr>
          <p:nvPr>
            <p:ph type="title"/>
          </p:nvPr>
        </p:nvSpPr>
        <p:spPr/>
        <p:txBody>
          <a:bodyPr/>
          <a:lstStyle/>
          <a:p>
            <a:r>
              <a:rPr lang="en-US" dirty="0"/>
              <a:t>Calculating area</a:t>
            </a:r>
          </a:p>
        </p:txBody>
      </p:sp>
      <p:sp>
        <p:nvSpPr>
          <p:cNvPr id="3" name="Content Placeholder 2">
            <a:extLst>
              <a:ext uri="{FF2B5EF4-FFF2-40B4-BE49-F238E27FC236}">
                <a16:creationId xmlns:a16="http://schemas.microsoft.com/office/drawing/2014/main" id="{346C6909-A3A8-4C3B-A78D-25405C352CB0}"/>
              </a:ext>
            </a:extLst>
          </p:cNvPr>
          <p:cNvSpPr>
            <a:spLocks noGrp="1"/>
          </p:cNvSpPr>
          <p:nvPr>
            <p:ph idx="1"/>
          </p:nvPr>
        </p:nvSpPr>
        <p:spPr>
          <a:xfrm>
            <a:off x="3869268" y="1120705"/>
            <a:ext cx="7315200" cy="4822524"/>
          </a:xfrm>
        </p:spPr>
        <p:txBody>
          <a:bodyPr/>
          <a:lstStyle/>
          <a:p>
            <a:r>
              <a:rPr lang="en-US" dirty="0"/>
              <a:t>As we know the solid is made up of just a bunch of connected triangles.</a:t>
            </a:r>
          </a:p>
          <a:p>
            <a:r>
              <a:rPr lang="en-US" dirty="0"/>
              <a:t>Area of each individual triangle can be calculated and then be added up to get area of the solid.</a:t>
            </a:r>
          </a:p>
          <a:p>
            <a:r>
              <a:rPr lang="en-US" dirty="0"/>
              <a:t>The formula for calculating the area of a triangle given its coordinates in 3d space is</a:t>
            </a:r>
          </a:p>
          <a:p>
            <a:pPr lvl="1"/>
            <a:endParaRPr lang="en-US" dirty="0"/>
          </a:p>
        </p:txBody>
      </p:sp>
      <p:sp>
        <p:nvSpPr>
          <p:cNvPr id="4" name="AutoShape 2" descr="T={\frac {1}{2}}{\sqrt {{\begin{vmatrix}x_{A}&amp;x_{B}&amp;x_{C}\\y_{A}&amp;y_{B}&amp;y_{C}\\1&amp;1&amp;1\end{vmatrix}}^{2}+{\begin{vmatrix}y_{A}&amp;y_{B}&amp;y_{C}\\z_{A}&amp;z_{B}&amp;z_{C}\\1&amp;1&amp;1\end{vmatrix}}^{2}+{\begin{vmatrix}z_{A}&amp;z_{B}&amp;z_{C}\\x_{A}&amp;x_{B}&amp;x_{C}\\1&amp;1&amp;1\end{vmatrix}}^{2}}}.">
            <a:extLst>
              <a:ext uri="{FF2B5EF4-FFF2-40B4-BE49-F238E27FC236}">
                <a16:creationId xmlns:a16="http://schemas.microsoft.com/office/drawing/2014/main" id="{82971CBF-44CA-4D85-8C66-9E6FB12B591C}"/>
              </a:ext>
            </a:extLst>
          </p:cNvPr>
          <p:cNvSpPr>
            <a:spLocks noChangeAspect="1" noChangeArrowheads="1"/>
          </p:cNvSpPr>
          <p:nvPr/>
        </p:nvSpPr>
        <p:spPr bwMode="auto">
          <a:xfrm>
            <a:off x="5943600" y="3252825"/>
            <a:ext cx="304800" cy="2870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972E3427-BD47-4D0D-83CF-6FE5EF35C8DC}"/>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Lst>
          </a:blip>
          <a:stretch>
            <a:fillRect/>
          </a:stretch>
        </p:blipFill>
        <p:spPr>
          <a:xfrm>
            <a:off x="4307714" y="4557126"/>
            <a:ext cx="5424864" cy="898794"/>
          </a:xfrm>
          <a:prstGeom prst="rect">
            <a:avLst/>
          </a:prstGeom>
        </p:spPr>
      </p:pic>
    </p:spTree>
    <p:extLst>
      <p:ext uri="{BB962C8B-B14F-4D97-AF65-F5344CB8AC3E}">
        <p14:creationId xmlns:p14="http://schemas.microsoft.com/office/powerpoint/2010/main" val="4233375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50322-4C5E-4FF5-A113-DF0C65DC8BFC}"/>
              </a:ext>
            </a:extLst>
          </p:cNvPr>
          <p:cNvSpPr>
            <a:spLocks noGrp="1"/>
          </p:cNvSpPr>
          <p:nvPr>
            <p:ph type="title"/>
          </p:nvPr>
        </p:nvSpPr>
        <p:spPr/>
        <p:txBody>
          <a:bodyPr/>
          <a:lstStyle/>
          <a:p>
            <a:r>
              <a:rPr lang="en-US" dirty="0"/>
              <a:t>Calculating volume</a:t>
            </a:r>
          </a:p>
        </p:txBody>
      </p:sp>
      <p:sp>
        <p:nvSpPr>
          <p:cNvPr id="3" name="Content Placeholder 2">
            <a:extLst>
              <a:ext uri="{FF2B5EF4-FFF2-40B4-BE49-F238E27FC236}">
                <a16:creationId xmlns:a16="http://schemas.microsoft.com/office/drawing/2014/main" id="{F0D4BE0F-18F8-4F25-9658-5F3632C68964}"/>
              </a:ext>
            </a:extLst>
          </p:cNvPr>
          <p:cNvSpPr>
            <a:spLocks noGrp="1"/>
          </p:cNvSpPr>
          <p:nvPr>
            <p:ph idx="1"/>
          </p:nvPr>
        </p:nvSpPr>
        <p:spPr>
          <a:xfrm>
            <a:off x="3869268" y="864109"/>
            <a:ext cx="7282367" cy="1482852"/>
          </a:xfrm>
        </p:spPr>
        <p:txBody>
          <a:bodyPr/>
          <a:lstStyle/>
          <a:p>
            <a:r>
              <a:rPr lang="en-US" dirty="0"/>
              <a:t>Similarly for volume, imagine each triangle to be base of a tetrahedron an apex of whose coincides with the origin. A tetrahedron is a solid with 4 vertices.</a:t>
            </a:r>
          </a:p>
          <a:p>
            <a:endParaRPr lang="en-US" dirty="0"/>
          </a:p>
        </p:txBody>
      </p:sp>
      <p:pic>
        <p:nvPicPr>
          <p:cNvPr id="4098" name="Picture 2" descr="A mesh facet expanded into a signed tetrahedron with its apex at the... |  Download Scientific Diagram">
            <a:extLst>
              <a:ext uri="{FF2B5EF4-FFF2-40B4-BE49-F238E27FC236}">
                <a16:creationId xmlns:a16="http://schemas.microsoft.com/office/drawing/2014/main" id="{E86F7915-9767-40C7-9959-DE70FB4665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660" y="1992519"/>
            <a:ext cx="4127340" cy="4001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372463"/>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docProps/app.xml><?xml version="1.0" encoding="utf-8"?>
<Properties xmlns="http://schemas.openxmlformats.org/officeDocument/2006/extended-properties" xmlns:vt="http://schemas.openxmlformats.org/officeDocument/2006/docPropsVTypes">
  <Template>TM03457475[[fn=Frame]]</Template>
  <TotalTime>76</TotalTime>
  <Words>771</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Corbel</vt:lpstr>
      <vt:lpstr>Wingdings 2</vt:lpstr>
      <vt:lpstr>Frame</vt:lpstr>
      <vt:lpstr>Mini Project</vt:lpstr>
      <vt:lpstr>What is STL file format?</vt:lpstr>
      <vt:lpstr>Types of STL</vt:lpstr>
      <vt:lpstr>This project supports binary only.</vt:lpstr>
      <vt:lpstr>What is inside a .stl file.</vt:lpstr>
      <vt:lpstr>Looks something like this when viewed in a supported program.</vt:lpstr>
      <vt:lpstr>To be more specific</vt:lpstr>
      <vt:lpstr>Calculating area</vt:lpstr>
      <vt:lpstr>Calculating volume</vt:lpstr>
      <vt:lpstr>Calculating volume</vt:lpstr>
      <vt:lpstr>Usage and working of program (guide)</vt:lpstr>
      <vt:lpstr>Usage and working of program (guide)</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Aman Maurya</dc:creator>
  <cp:lastModifiedBy>Aman Maurya</cp:lastModifiedBy>
  <cp:revision>4</cp:revision>
  <dcterms:created xsi:type="dcterms:W3CDTF">2021-11-25T03:56:11Z</dcterms:created>
  <dcterms:modified xsi:type="dcterms:W3CDTF">2021-11-25T05:12:18Z</dcterms:modified>
</cp:coreProperties>
</file>