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embeddedFontLst>
    <p:embeddedFont>
      <p:font typeface="PT Sans" panose="020B060402020202020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Georgia" panose="02040502050405020303" pitchFamily="18"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EEB6F8-72C1-47ED-99AD-32F5A3249751}">
  <a:tblStyle styleId="{F6EEB6F8-72C1-47ED-99AD-32F5A32497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42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00" tIns="91400" rIns="91400" bIns="914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00" tIns="91400" rIns="91400" bIns="914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00" tIns="91400" rIns="91400" bIns="914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00" tIns="91400" rIns="91400" bIns="914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00" tIns="45675" rIns="91400" bIns="45675"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00" tIns="45675" rIns="91400" bIns="45675" anchor="t" anchorCtr="0">
            <a:noAutofit/>
          </a:bodyPr>
          <a:lstStyle/>
          <a:p>
            <a:pPr marL="0" lvl="0" indent="0" algn="l" rtl="0">
              <a:lnSpc>
                <a:spcPct val="100000"/>
              </a:lnSpc>
              <a:spcBef>
                <a:spcPts val="0"/>
              </a:spcBef>
              <a:spcAft>
                <a:spcPts val="0"/>
              </a:spcAft>
              <a:buSzPts val="1400"/>
              <a:buNone/>
            </a:pPr>
            <a:endParaRPr/>
          </a:p>
        </p:txBody>
      </p:sp>
      <p:sp>
        <p:nvSpPr>
          <p:cNvPr id="77" name="Google Shape;77;p1:notes"/>
          <p:cNvSpPr txBox="1">
            <a:spLocks noGrp="1"/>
          </p:cNvSpPr>
          <p:nvPr>
            <p:ph type="sldNum" idx="12"/>
          </p:nvPr>
        </p:nvSpPr>
        <p:spPr>
          <a:xfrm>
            <a:off x="3884613" y="8685213"/>
            <a:ext cx="2971800" cy="457200"/>
          </a:xfrm>
          <a:prstGeom prst="rect">
            <a:avLst/>
          </a:prstGeom>
          <a:noFill/>
          <a:ln>
            <a:noFill/>
          </a:ln>
        </p:spPr>
        <p:txBody>
          <a:bodyPr spcFirstLastPara="1" wrap="square" lIns="91400" tIns="45675" rIns="91400" bIns="45675" anchor="b" anchorCtr="0">
            <a:noAutofit/>
          </a:bodyPr>
          <a:lstStyle/>
          <a:p>
            <a:pPr marL="0" lvl="0" indent="0" algn="r" rtl="0">
              <a:lnSpc>
                <a:spcPct val="100000"/>
              </a:lnSpc>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Demand side interventions are things to curb patient demand, e.g., cost-sharing &amp; patient education. Supply-side are things like P4P &amp; clinical decision support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Demand side interventions are things to curb patient demand, e.g., cost-sharing &amp; patient education. Supply-side are things like P4P &amp; clinical decision support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28" name="Google Shape;22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There are at least 18 “frameworks” that have been applied to de-implementation. Niven et al said they found 11 articles with 13 frameworks but they don’t identify the 11 articles; I’ve got an e-mail to Dan to ask for them.</a:t>
            </a:r>
            <a:endParaRPr/>
          </a:p>
        </p:txBody>
      </p:sp>
      <p:sp>
        <p:nvSpPr>
          <p:cNvPr id="234" name="Google Shape;23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55" name="Google Shape;255;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1:notes"/>
          <p:cNvSpPr txBox="1">
            <a:spLocks noGrp="1"/>
          </p:cNvSpPr>
          <p:nvPr>
            <p:ph type="body" idx="1"/>
          </p:nvPr>
        </p:nvSpPr>
        <p:spPr>
          <a:xfrm>
            <a:off x="685800" y="4343400"/>
            <a:ext cx="5486400" cy="4114800"/>
          </a:xfrm>
          <a:prstGeom prst="rect">
            <a:avLst/>
          </a:prstGeom>
          <a:noFill/>
          <a:ln>
            <a:noFill/>
          </a:ln>
        </p:spPr>
        <p:txBody>
          <a:bodyPr spcFirstLastPara="1" wrap="square" lIns="91400" tIns="91400" rIns="91400" bIns="91400" anchor="ctr" anchorCtr="0">
            <a:noAutofit/>
          </a:bodyPr>
          <a:lstStyle/>
          <a:p>
            <a:pPr marL="0" lvl="0" indent="0" algn="l" rtl="0">
              <a:lnSpc>
                <a:spcPct val="100000"/>
              </a:lnSpc>
              <a:spcBef>
                <a:spcPts val="0"/>
              </a:spcBef>
              <a:spcAft>
                <a:spcPts val="0"/>
              </a:spcAft>
              <a:buSzPts val="1400"/>
              <a:buNone/>
            </a:pPr>
            <a:endParaRPr/>
          </a:p>
        </p:txBody>
      </p:sp>
      <p:sp>
        <p:nvSpPr>
          <p:cNvPr id="267" name="Google Shape;26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42:notes"/>
          <p:cNvSpPr txBox="1">
            <a:spLocks noGrp="1"/>
          </p:cNvSpPr>
          <p:nvPr>
            <p:ph type="body" idx="1"/>
          </p:nvPr>
        </p:nvSpPr>
        <p:spPr>
          <a:xfrm>
            <a:off x="685800" y="4343400"/>
            <a:ext cx="5486400" cy="4114800"/>
          </a:xfrm>
          <a:prstGeom prst="rect">
            <a:avLst/>
          </a:prstGeom>
          <a:noFill/>
          <a:ln>
            <a:noFill/>
          </a:ln>
        </p:spPr>
        <p:txBody>
          <a:bodyPr spcFirstLastPara="1" wrap="square" lIns="91400" tIns="91400" rIns="91400" bIns="91400" anchor="ctr" anchorCtr="0">
            <a:noAutofit/>
          </a:bodyPr>
          <a:lstStyle/>
          <a:p>
            <a:pPr marL="0" lvl="0" indent="0" algn="l" rtl="0">
              <a:lnSpc>
                <a:spcPct val="100000"/>
              </a:lnSpc>
              <a:spcBef>
                <a:spcPts val="0"/>
              </a:spcBef>
              <a:spcAft>
                <a:spcPts val="0"/>
              </a:spcAft>
              <a:buSzPts val="1400"/>
              <a:buNone/>
            </a:pPr>
            <a:endParaRPr/>
          </a:p>
        </p:txBody>
      </p:sp>
      <p:sp>
        <p:nvSpPr>
          <p:cNvPr id="273" name="Google Shape;27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43:notes"/>
          <p:cNvSpPr txBox="1">
            <a:spLocks noGrp="1"/>
          </p:cNvSpPr>
          <p:nvPr>
            <p:ph type="body" idx="1"/>
          </p:nvPr>
        </p:nvSpPr>
        <p:spPr>
          <a:xfrm>
            <a:off x="685800" y="4343400"/>
            <a:ext cx="5486400" cy="4114800"/>
          </a:xfrm>
          <a:prstGeom prst="rect">
            <a:avLst/>
          </a:prstGeom>
          <a:noFill/>
          <a:ln>
            <a:noFill/>
          </a:ln>
        </p:spPr>
        <p:txBody>
          <a:bodyPr spcFirstLastPara="1" wrap="square" lIns="91400" tIns="91400" rIns="91400" bIns="91400" anchor="ctr" anchorCtr="0">
            <a:noAutofit/>
          </a:bodyPr>
          <a:lstStyle/>
          <a:p>
            <a:pPr marL="0" lvl="0" indent="0" algn="l" rtl="0">
              <a:lnSpc>
                <a:spcPct val="100000"/>
              </a:lnSpc>
              <a:spcBef>
                <a:spcPts val="0"/>
              </a:spcBef>
              <a:spcAft>
                <a:spcPts val="0"/>
              </a:spcAft>
              <a:buSzPts val="1400"/>
              <a:buNone/>
            </a:pPr>
            <a:endParaRPr/>
          </a:p>
        </p:txBody>
      </p:sp>
      <p:sp>
        <p:nvSpPr>
          <p:cNvPr id="279" name="Google Shape;27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4:notes"/>
          <p:cNvSpPr txBox="1">
            <a:spLocks noGrp="1"/>
          </p:cNvSpPr>
          <p:nvPr>
            <p:ph type="body" idx="1"/>
          </p:nvPr>
        </p:nvSpPr>
        <p:spPr>
          <a:xfrm>
            <a:off x="685800" y="4343400"/>
            <a:ext cx="5486400" cy="4114800"/>
          </a:xfrm>
          <a:prstGeom prst="rect">
            <a:avLst/>
          </a:prstGeom>
          <a:noFill/>
          <a:ln>
            <a:noFill/>
          </a:ln>
        </p:spPr>
        <p:txBody>
          <a:bodyPr spcFirstLastPara="1" wrap="square" lIns="91400" tIns="91400" rIns="91400" bIns="91400" anchor="ctr" anchorCtr="0">
            <a:noAutofit/>
          </a:bodyPr>
          <a:lstStyle/>
          <a:p>
            <a:pPr marL="0" lvl="0" indent="0" algn="l" rtl="0">
              <a:lnSpc>
                <a:spcPct val="100000"/>
              </a:lnSpc>
              <a:spcBef>
                <a:spcPts val="0"/>
              </a:spcBef>
              <a:spcAft>
                <a:spcPts val="0"/>
              </a:spcAft>
              <a:buSzPts val="1400"/>
              <a:buNone/>
            </a:pPr>
            <a:endParaRPr/>
          </a:p>
        </p:txBody>
      </p:sp>
      <p:sp>
        <p:nvSpPr>
          <p:cNvPr id="285" name="Google Shape;28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5:notes"/>
          <p:cNvSpPr txBox="1">
            <a:spLocks noGrp="1"/>
          </p:cNvSpPr>
          <p:nvPr>
            <p:ph type="body" idx="1"/>
          </p:nvPr>
        </p:nvSpPr>
        <p:spPr>
          <a:xfrm>
            <a:off x="685800" y="4343400"/>
            <a:ext cx="5486400" cy="4114800"/>
          </a:xfrm>
          <a:prstGeom prst="rect">
            <a:avLst/>
          </a:prstGeom>
          <a:noFill/>
          <a:ln>
            <a:noFill/>
          </a:ln>
        </p:spPr>
        <p:txBody>
          <a:bodyPr spcFirstLastPara="1" wrap="square" lIns="91400" tIns="91400" rIns="91400" bIns="91400" anchor="ctr" anchorCtr="0">
            <a:noAutofit/>
          </a:bodyPr>
          <a:lstStyle/>
          <a:p>
            <a:pPr marL="0" lvl="0" indent="0" algn="l" rtl="0">
              <a:lnSpc>
                <a:spcPct val="100000"/>
              </a:lnSpc>
              <a:spcBef>
                <a:spcPts val="0"/>
              </a:spcBef>
              <a:spcAft>
                <a:spcPts val="0"/>
              </a:spcAft>
              <a:buSzPts val="1400"/>
              <a:buNone/>
            </a:pPr>
            <a:endParaRPr/>
          </a:p>
        </p:txBody>
      </p:sp>
      <p:sp>
        <p:nvSpPr>
          <p:cNvPr id="291" name="Google Shape;29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8:notes"/>
          <p:cNvSpPr txBox="1">
            <a:spLocks noGrp="1"/>
          </p:cNvSpPr>
          <p:nvPr>
            <p:ph type="body" idx="1"/>
          </p:nvPr>
        </p:nvSpPr>
        <p:spPr>
          <a:xfrm>
            <a:off x="685800" y="4343400"/>
            <a:ext cx="5486400" cy="4114800"/>
          </a:xfrm>
          <a:prstGeom prst="rect">
            <a:avLst/>
          </a:prstGeom>
          <a:noFill/>
          <a:ln>
            <a:noFill/>
          </a:ln>
        </p:spPr>
        <p:txBody>
          <a:bodyPr spcFirstLastPara="1" wrap="square" lIns="91400" tIns="91400" rIns="91400" bIns="91400" anchor="ctr" anchorCtr="0">
            <a:noAutofit/>
          </a:bodyPr>
          <a:lstStyle/>
          <a:p>
            <a:pPr marL="0" lvl="0" indent="0" algn="l" rtl="0">
              <a:lnSpc>
                <a:spcPct val="100000"/>
              </a:lnSpc>
              <a:spcBef>
                <a:spcPts val="0"/>
              </a:spcBef>
              <a:spcAft>
                <a:spcPts val="0"/>
              </a:spcAft>
              <a:buSzPts val="1400"/>
              <a:buNone/>
            </a:pPr>
            <a:endParaRPr/>
          </a:p>
        </p:txBody>
      </p:sp>
      <p:sp>
        <p:nvSpPr>
          <p:cNvPr id="297" name="Google Shape;29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50:notes"/>
          <p:cNvSpPr txBox="1">
            <a:spLocks noGrp="1"/>
          </p:cNvSpPr>
          <p:nvPr>
            <p:ph type="body" idx="1"/>
          </p:nvPr>
        </p:nvSpPr>
        <p:spPr>
          <a:xfrm>
            <a:off x="685800" y="4343400"/>
            <a:ext cx="5486400" cy="4114800"/>
          </a:xfrm>
          <a:prstGeom prst="rect">
            <a:avLst/>
          </a:prstGeom>
          <a:noFill/>
          <a:ln>
            <a:noFill/>
          </a:ln>
        </p:spPr>
        <p:txBody>
          <a:bodyPr spcFirstLastPara="1" wrap="square" lIns="91400" tIns="91400" rIns="91400" bIns="91400" anchor="ctr" anchorCtr="0">
            <a:noAutofit/>
          </a:bodyPr>
          <a:lstStyle/>
          <a:p>
            <a:pPr marL="0" lvl="0" indent="0" algn="l" rtl="0">
              <a:lnSpc>
                <a:spcPct val="100000"/>
              </a:lnSpc>
              <a:spcBef>
                <a:spcPts val="0"/>
              </a:spcBef>
              <a:spcAft>
                <a:spcPts val="0"/>
              </a:spcAft>
              <a:buSzPts val="1400"/>
              <a:buNone/>
            </a:pPr>
            <a:endParaRPr/>
          </a:p>
        </p:txBody>
      </p:sp>
      <p:sp>
        <p:nvSpPr>
          <p:cNvPr id="303" name="Google Shape;30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58:notes"/>
          <p:cNvSpPr txBox="1">
            <a:spLocks noGrp="1"/>
          </p:cNvSpPr>
          <p:nvPr>
            <p:ph type="body" idx="1"/>
          </p:nvPr>
        </p:nvSpPr>
        <p:spPr>
          <a:xfrm>
            <a:off x="685800" y="4343400"/>
            <a:ext cx="5486400" cy="4114800"/>
          </a:xfrm>
          <a:prstGeom prst="rect">
            <a:avLst/>
          </a:prstGeom>
          <a:noFill/>
          <a:ln>
            <a:noFill/>
          </a:ln>
        </p:spPr>
        <p:txBody>
          <a:bodyPr spcFirstLastPara="1" wrap="square" lIns="91400" tIns="91400" rIns="91400" bIns="91400" anchor="ctr" anchorCtr="0">
            <a:noAutofit/>
          </a:bodyPr>
          <a:lstStyle/>
          <a:p>
            <a:pPr marL="0" lvl="0" indent="0" algn="l" rtl="0">
              <a:lnSpc>
                <a:spcPct val="100000"/>
              </a:lnSpc>
              <a:spcBef>
                <a:spcPts val="0"/>
              </a:spcBef>
              <a:spcAft>
                <a:spcPts val="0"/>
              </a:spcAft>
              <a:buSzPts val="1400"/>
              <a:buNone/>
            </a:pPr>
            <a:endParaRPr/>
          </a:p>
        </p:txBody>
      </p:sp>
      <p:sp>
        <p:nvSpPr>
          <p:cNvPr id="309" name="Google Shape;309;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Demand side interventions are things to curb patient demand, e.g., cost-sharing &amp; patient education. Supply-side are things like P4P &amp; clinical decision support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Demand side interventions are things to curb patient demand, e.g., cost-sharing &amp; patient education. Supply-side are things like P4P &amp; clinical decision support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Demand side interventions are things to curb patient demand, e.g., cost-sharing &amp; patient education. Supply-side are things like P4P &amp; clinical decision support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Google Shape;16;p2" descr="Top block is a close-up photo of red-white-blue flag pattern. Bottom block is a light blue circle-star pattern. Bottom right is the VA emblem-Excellence logo lock-up."/>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7" name="Google Shape;17;p2"/>
          <p:cNvSpPr txBox="1">
            <a:spLocks noGrp="1"/>
          </p:cNvSpPr>
          <p:nvPr>
            <p:ph type="ctrTitle"/>
          </p:nvPr>
        </p:nvSpPr>
        <p:spPr>
          <a:xfrm>
            <a:off x="338880" y="3178163"/>
            <a:ext cx="7772400" cy="73012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000000"/>
              </a:buClr>
              <a:buSzPts val="1400"/>
              <a:buFont typeface="Arial"/>
              <a:buNone/>
              <a:defRPr sz="2000" b="1" i="0" u="none" strike="noStrike" cap="none">
                <a:solidFill>
                  <a:schemeClr val="lt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18" name="Google Shape;18;p2"/>
          <p:cNvSpPr txBox="1">
            <a:spLocks noGrp="1"/>
          </p:cNvSpPr>
          <p:nvPr>
            <p:ph type="subTitle" idx="1"/>
          </p:nvPr>
        </p:nvSpPr>
        <p:spPr>
          <a:xfrm>
            <a:off x="357696" y="4004455"/>
            <a:ext cx="7753584" cy="914813"/>
          </a:xfrm>
          <a:prstGeom prst="rect">
            <a:avLst/>
          </a:prstGeom>
          <a:noFill/>
          <a:ln>
            <a:noFill/>
          </a:ln>
        </p:spPr>
        <p:txBody>
          <a:bodyPr spcFirstLastPara="1" wrap="square" lIns="91425" tIns="91425" rIns="91425" bIns="91425" anchor="t" anchorCtr="0"/>
          <a:lstStyle>
            <a:lvl1pPr marR="0" lvl="0" algn="l">
              <a:lnSpc>
                <a:spcPct val="100000"/>
              </a:lnSpc>
              <a:spcBef>
                <a:spcPts val="320"/>
              </a:spcBef>
              <a:spcAft>
                <a:spcPts val="0"/>
              </a:spcAft>
              <a:buClr>
                <a:srgbClr val="FFFFFF"/>
              </a:buClr>
              <a:buSzPts val="1600"/>
              <a:buFont typeface="Arial"/>
              <a:buNone/>
              <a:defRPr sz="1600" b="0" i="0" u="none" strike="noStrike" cap="none">
                <a:solidFill>
                  <a:srgbClr val="FFFFFF"/>
                </a:solidFill>
                <a:latin typeface="Calibri"/>
                <a:ea typeface="Calibri"/>
                <a:cs typeface="Calibri"/>
                <a:sym typeface="Calibri"/>
              </a:defRPr>
            </a:lvl1pPr>
            <a:lvl2pPr marR="0" lvl="1"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2pPr>
            <a:lvl3pPr marR="0" lvl="2" algn="ctr">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R="0" lvl="3" algn="ctr">
              <a:lnSpc>
                <a:spcPct val="100000"/>
              </a:lnSpc>
              <a:spcBef>
                <a:spcPts val="24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R="0" lvl="4" algn="ctr">
              <a:lnSpc>
                <a:spcPct val="100000"/>
              </a:lnSpc>
              <a:spcBef>
                <a:spcPts val="240"/>
              </a:spcBef>
              <a:spcAft>
                <a:spcPts val="0"/>
              </a:spcAft>
              <a:buClr>
                <a:srgbClr val="888888"/>
              </a:buClr>
              <a:buSzPts val="1200"/>
              <a:buFont typeface="Arial"/>
              <a:buNone/>
              <a:defRPr sz="1200" b="0" i="0" u="none" strike="noStrike" cap="none">
                <a:solidFill>
                  <a:srgbClr val="888888"/>
                </a:solidFill>
                <a:latin typeface="Georgia"/>
                <a:ea typeface="Georgia"/>
                <a:cs typeface="Georgia"/>
                <a:sym typeface="Georgi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575050" y="1997296"/>
            <a:ext cx="5111750" cy="4128867"/>
          </a:xfrm>
          <a:prstGeom prst="rect">
            <a:avLst/>
          </a:prstGeom>
          <a:noFill/>
          <a:ln>
            <a:noFill/>
          </a:ln>
        </p:spPr>
        <p:txBody>
          <a:bodyPr spcFirstLastPara="1" wrap="square" lIns="91425" tIns="91425" rIns="91425" bIns="91425" anchor="t" anchorCtr="0"/>
          <a:lstStyle>
            <a:lvl1pPr marL="457200" marR="0" lvl="0"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Google Shape;54;p11"/>
          <p:cNvSpPr txBox="1">
            <a:spLocks noGrp="1"/>
          </p:cNvSpPr>
          <p:nvPr>
            <p:ph type="body" idx="2"/>
          </p:nvPr>
        </p:nvSpPr>
        <p:spPr>
          <a:xfrm>
            <a:off x="457201" y="1997296"/>
            <a:ext cx="3008313" cy="4128866"/>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91425" tIns="91425" rIns="91425" bIns="91425" anchor="t" anchorCtr="0"/>
          <a:lstStyle>
            <a:lvl1pPr marL="457200" marR="0" lvl="0" indent="-228600" algn="l">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Georgia"/>
                <a:ea typeface="Georgia"/>
                <a:cs typeface="Georgia"/>
                <a:sym typeface="Georgi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1"/>
          <p:cNvSpPr txBox="1">
            <a:spLocks noGrp="1"/>
          </p:cNvSpPr>
          <p:nvPr>
            <p:ph type="title"/>
          </p:nvPr>
        </p:nvSpPr>
        <p:spPr>
          <a:xfrm>
            <a:off x="457200" y="274639"/>
            <a:ext cx="8229600" cy="129063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56" name="Google Shape;56;p11"/>
          <p:cNvSpPr txBox="1">
            <a:spLocks noGrp="1"/>
          </p:cNvSpPr>
          <p:nvPr>
            <p:ph type="sldNum" idx="12"/>
          </p:nvPr>
        </p:nvSpPr>
        <p:spPr>
          <a:xfrm>
            <a:off x="8583614" y="6249989"/>
            <a:ext cx="490537" cy="365125"/>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7"/>
        <p:cNvGrpSpPr/>
        <p:nvPr/>
      </p:nvGrpSpPr>
      <p:grpSpPr>
        <a:xfrm>
          <a:off x="0" y="0"/>
          <a:ext cx="0" cy="0"/>
          <a:chOff x="0" y="0"/>
          <a:chExt cx="0" cy="0"/>
        </a:xfrm>
      </p:grpSpPr>
      <p:sp>
        <p:nvSpPr>
          <p:cNvPr id="58" name="Google Shape;58;p12"/>
          <p:cNvSpPr>
            <a:spLocks noGrp="1"/>
          </p:cNvSpPr>
          <p:nvPr>
            <p:ph type="pic" idx="2"/>
          </p:nvPr>
        </p:nvSpPr>
        <p:spPr>
          <a:xfrm>
            <a:off x="1792288" y="2391824"/>
            <a:ext cx="5486400" cy="2724039"/>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Georgia"/>
                <a:ea typeface="Georgia"/>
                <a:cs typeface="Georgia"/>
                <a:sym typeface="Georgia"/>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body" idx="1"/>
          </p:nvPr>
        </p:nvSpPr>
        <p:spPr>
          <a:xfrm>
            <a:off x="1792288" y="5682602"/>
            <a:ext cx="5486400" cy="613568"/>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Georgia"/>
                <a:ea typeface="Georgia"/>
                <a:cs typeface="Georgia"/>
                <a:sym typeface="Georgi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12"/>
          <p:cNvSpPr txBox="1">
            <a:spLocks noGrp="1"/>
          </p:cNvSpPr>
          <p:nvPr>
            <p:ph type="title"/>
          </p:nvPr>
        </p:nvSpPr>
        <p:spPr>
          <a:xfrm>
            <a:off x="457200" y="274639"/>
            <a:ext cx="8229600" cy="129063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61" name="Google Shape;61;p12"/>
          <p:cNvSpPr txBox="1">
            <a:spLocks noGrp="1"/>
          </p:cNvSpPr>
          <p:nvPr>
            <p:ph type="sldNum" idx="12"/>
          </p:nvPr>
        </p:nvSpPr>
        <p:spPr>
          <a:xfrm>
            <a:off x="8583614" y="6249989"/>
            <a:ext cx="490537" cy="365125"/>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457200" y="274639"/>
            <a:ext cx="8229600" cy="129063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64" name="Google Shape;64;p13"/>
          <p:cNvSpPr txBox="1">
            <a:spLocks noGrp="1"/>
          </p:cNvSpPr>
          <p:nvPr>
            <p:ph type="sldNum" idx="12"/>
          </p:nvPr>
        </p:nvSpPr>
        <p:spPr>
          <a:xfrm>
            <a:off x="8583614" y="6249989"/>
            <a:ext cx="490537" cy="365125"/>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odyPg_2lineHeader">
  <p:cSld name="BodyPg_2lineHeader">
    <p:spTree>
      <p:nvGrpSpPr>
        <p:cNvPr id="1" name="Shape 65"/>
        <p:cNvGrpSpPr/>
        <p:nvPr/>
      </p:nvGrpSpPr>
      <p:grpSpPr>
        <a:xfrm>
          <a:off x="0" y="0"/>
          <a:ext cx="0" cy="0"/>
          <a:chOff x="0" y="0"/>
          <a:chExt cx="0" cy="0"/>
        </a:xfrm>
      </p:grpSpPr>
      <p:sp>
        <p:nvSpPr>
          <p:cNvPr id="66" name="Google Shape;66;p14"/>
          <p:cNvSpPr/>
          <p:nvPr/>
        </p:nvSpPr>
        <p:spPr>
          <a:xfrm>
            <a:off x="0" y="1"/>
            <a:ext cx="9144000" cy="136525"/>
          </a:xfrm>
          <a:prstGeom prst="rect">
            <a:avLst/>
          </a:prstGeom>
          <a:solidFill>
            <a:srgbClr val="005065"/>
          </a:solidFill>
          <a:ln w="9525" cap="flat" cmpd="sng">
            <a:solidFill>
              <a:srgbClr val="096CC5"/>
            </a:solidFill>
            <a:prstDash val="solid"/>
            <a:round/>
            <a:headEnd type="none" w="sm" len="sm"/>
            <a:tailEnd type="none" w="sm" len="sm"/>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cxnSp>
        <p:nvCxnSpPr>
          <p:cNvPr id="67" name="Google Shape;67;p14"/>
          <p:cNvCxnSpPr/>
          <p:nvPr/>
        </p:nvCxnSpPr>
        <p:spPr>
          <a:xfrm>
            <a:off x="0" y="158750"/>
            <a:ext cx="9144000" cy="1588"/>
          </a:xfrm>
          <a:prstGeom prst="straightConnector1">
            <a:avLst/>
          </a:prstGeom>
          <a:noFill/>
          <a:ln w="50800" cap="flat" cmpd="sng">
            <a:solidFill>
              <a:srgbClr val="E47D2A"/>
            </a:solidFill>
            <a:prstDash val="solid"/>
            <a:round/>
            <a:headEnd type="none" w="sm" len="sm"/>
            <a:tailEnd type="none" w="sm" len="sm"/>
          </a:ln>
        </p:spPr>
      </p:cxnSp>
      <p:sp>
        <p:nvSpPr>
          <p:cNvPr id="68" name="Google Shape;68;p14"/>
          <p:cNvSpPr/>
          <p:nvPr/>
        </p:nvSpPr>
        <p:spPr>
          <a:xfrm>
            <a:off x="0" y="6561138"/>
            <a:ext cx="9144000" cy="296862"/>
          </a:xfrm>
          <a:prstGeom prst="rect">
            <a:avLst/>
          </a:prstGeom>
          <a:solidFill>
            <a:srgbClr val="005065"/>
          </a:solidFill>
          <a:ln w="9525" cap="flat" cmpd="sng">
            <a:solidFill>
              <a:srgbClr val="096CC5"/>
            </a:solidFill>
            <a:prstDash val="solid"/>
            <a:round/>
            <a:headEnd type="none" w="sm" len="sm"/>
            <a:tailEnd type="none" w="sm" len="sm"/>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cxnSp>
        <p:nvCxnSpPr>
          <p:cNvPr id="69" name="Google Shape;69;p14"/>
          <p:cNvCxnSpPr/>
          <p:nvPr/>
        </p:nvCxnSpPr>
        <p:spPr>
          <a:xfrm>
            <a:off x="0" y="6559550"/>
            <a:ext cx="9144000" cy="1588"/>
          </a:xfrm>
          <a:prstGeom prst="straightConnector1">
            <a:avLst/>
          </a:prstGeom>
          <a:noFill/>
          <a:ln w="50800" cap="flat" cmpd="sng">
            <a:solidFill>
              <a:srgbClr val="E47D2A"/>
            </a:solidFill>
            <a:prstDash val="solid"/>
            <a:round/>
            <a:headEnd type="none" w="sm" len="sm"/>
            <a:tailEnd type="none" w="sm" len="sm"/>
          </a:ln>
        </p:spPr>
      </p:cxnSp>
      <p:sp>
        <p:nvSpPr>
          <p:cNvPr id="70" name="Google Shape;70;p14"/>
          <p:cNvSpPr txBox="1"/>
          <p:nvPr/>
        </p:nvSpPr>
        <p:spPr>
          <a:xfrm>
            <a:off x="4730750" y="6559551"/>
            <a:ext cx="4102100" cy="276225"/>
          </a:xfrm>
          <a:prstGeom prst="rect">
            <a:avLst/>
          </a:prstGeom>
          <a:noFill/>
          <a:ln>
            <a:noFill/>
          </a:ln>
        </p:spPr>
        <p:txBody>
          <a:bodyPr spcFirstLastPara="1" wrap="square" lIns="91400" tIns="45700" rIns="91400"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PT Sans"/>
                <a:ea typeface="PT Sans"/>
                <a:cs typeface="PT Sans"/>
                <a:sym typeface="PT Sans"/>
              </a:rPr>
              <a:t>VHA Office of Informatics and Analytics</a:t>
            </a:r>
            <a:endParaRPr sz="1400" b="0" i="0" u="none" strike="noStrike" cap="none">
              <a:solidFill>
                <a:srgbClr val="000000"/>
              </a:solidFill>
              <a:latin typeface="Arial"/>
              <a:ea typeface="Arial"/>
              <a:cs typeface="Arial"/>
              <a:sym typeface="Arial"/>
            </a:endParaRPr>
          </a:p>
        </p:txBody>
      </p:sp>
      <p:sp>
        <p:nvSpPr>
          <p:cNvPr id="71" name="Google Shape;71;p14"/>
          <p:cNvSpPr txBox="1">
            <a:spLocks noGrp="1"/>
          </p:cNvSpPr>
          <p:nvPr>
            <p:ph type="title"/>
          </p:nvPr>
        </p:nvSpPr>
        <p:spPr>
          <a:xfrm>
            <a:off x="457200" y="207963"/>
            <a:ext cx="8229600" cy="754062"/>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000000"/>
              </a:buClr>
              <a:buSzPts val="1400"/>
              <a:buFont typeface="Arial"/>
              <a:buNone/>
              <a:defRPr sz="3000" b="1" i="0" u="none" strike="noStrike" cap="none">
                <a:solidFill>
                  <a:srgbClr val="96192F"/>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72" name="Google Shape;72;p14"/>
          <p:cNvSpPr txBox="1">
            <a:spLocks noGrp="1"/>
          </p:cNvSpPr>
          <p:nvPr>
            <p:ph type="body" idx="1"/>
          </p:nvPr>
        </p:nvSpPr>
        <p:spPr>
          <a:xfrm>
            <a:off x="457200" y="1114424"/>
            <a:ext cx="8229600" cy="5108575"/>
          </a:xfrm>
          <a:prstGeom prst="rect">
            <a:avLst/>
          </a:prstGeom>
          <a:noFill/>
          <a:ln>
            <a:noFill/>
          </a:ln>
        </p:spPr>
        <p:txBody>
          <a:bodyPr spcFirstLastPara="1" wrap="square" lIns="91425" tIns="91425" rIns="91425" bIns="91425" anchor="t" anchorCtr="0"/>
          <a:lstStyle>
            <a:lvl1pPr marL="457200" marR="0" lvl="0" indent="-406400" algn="l">
              <a:lnSpc>
                <a:spcPct val="100000"/>
              </a:lnSpc>
              <a:spcBef>
                <a:spcPts val="600"/>
              </a:spcBef>
              <a:spcAft>
                <a:spcPts val="0"/>
              </a:spcAft>
              <a:buClr>
                <a:schemeClr val="accent6"/>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93700" algn="l">
              <a:lnSpc>
                <a:spcPct val="100000"/>
              </a:lnSpc>
              <a:spcBef>
                <a:spcPts val="625"/>
              </a:spcBef>
              <a:spcAft>
                <a:spcPts val="0"/>
              </a:spcAft>
              <a:buClr>
                <a:schemeClr val="accent6"/>
              </a:buClr>
              <a:buSzPts val="2600"/>
              <a:buFont typeface="Noto Sans Symbols"/>
              <a:buChar char="▪"/>
              <a:defRPr sz="26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500"/>
              </a:spcBef>
              <a:spcAft>
                <a:spcPts val="0"/>
              </a:spcAft>
              <a:buClr>
                <a:schemeClr val="accent6"/>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68300" algn="l">
              <a:lnSpc>
                <a:spcPct val="100000"/>
              </a:lnSpc>
              <a:spcBef>
                <a:spcPts val="400"/>
              </a:spcBef>
              <a:spcAft>
                <a:spcPts val="0"/>
              </a:spcAft>
              <a:buClr>
                <a:schemeClr val="accent6"/>
              </a:buClr>
              <a:buSzPts val="2200"/>
              <a:buFont typeface="Noto Sans Symbols"/>
              <a:buChar char="▪"/>
              <a:defRPr sz="2200" b="0" i="0" u="none" strike="noStrike" cap="none">
                <a:solidFill>
                  <a:schemeClr val="dk1"/>
                </a:solidFill>
                <a:latin typeface="Calibri"/>
                <a:ea typeface="Calibri"/>
                <a:cs typeface="Calibri"/>
                <a:sym typeface="Calibri"/>
              </a:defRPr>
            </a:lvl4pPr>
            <a:lvl5pPr marL="2286000" marR="0" lvl="4" indent="-304800" algn="l">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4"/>
          <p:cNvSpPr txBox="1">
            <a:spLocks noGrp="1"/>
          </p:cNvSpPr>
          <p:nvPr>
            <p:ph type="body" idx="2"/>
          </p:nvPr>
        </p:nvSpPr>
        <p:spPr>
          <a:xfrm>
            <a:off x="457200" y="6561138"/>
            <a:ext cx="2396067" cy="296862"/>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24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1pPr>
            <a:lvl2pPr marL="914400" marR="0" lvl="1"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17500" algn="l">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9"/>
            <a:ext cx="8229600" cy="129063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21" name="Google Shape;21;p3"/>
          <p:cNvSpPr txBox="1">
            <a:spLocks noGrp="1"/>
          </p:cNvSpPr>
          <p:nvPr>
            <p:ph type="body" idx="1"/>
          </p:nvPr>
        </p:nvSpPr>
        <p:spPr>
          <a:xfrm>
            <a:off x="457200" y="1935651"/>
            <a:ext cx="8229600" cy="4190513"/>
          </a:xfrm>
          <a:prstGeom prst="rect">
            <a:avLst/>
          </a:prstGeom>
          <a:noFill/>
          <a:ln>
            <a:noFill/>
          </a:ln>
        </p:spPr>
        <p:txBody>
          <a:bodyPr spcFirstLastPara="1" wrap="square" lIns="91425" tIns="91425" rIns="91425" bIns="91425" anchor="t" anchorCtr="0"/>
          <a:lstStyle>
            <a:lvl1pPr marL="457200" marR="0" lvl="0"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17500" algn="l">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583614" y="6249989"/>
            <a:ext cx="490537" cy="365125"/>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1"/>
            <a:ext cx="7772400" cy="1362075"/>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rgbClr val="000000"/>
              </a:buClr>
              <a:buSzPts val="1400"/>
              <a:buFont typeface="Arial"/>
              <a:buNone/>
              <a:defRPr sz="3200" b="1"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25" name="Google Shape;25;p4"/>
          <p:cNvSpPr txBox="1">
            <a:spLocks noGrp="1"/>
          </p:cNvSpPr>
          <p:nvPr>
            <p:ph type="body" idx="1"/>
          </p:nvPr>
        </p:nvSpPr>
        <p:spPr>
          <a:xfrm>
            <a:off x="722313" y="2906714"/>
            <a:ext cx="7772400" cy="1500187"/>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Georgia"/>
                <a:ea typeface="Georgia"/>
                <a:cs typeface="Georgia"/>
                <a:sym typeface="Georgia"/>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a:endParaRPr/>
          </a:p>
        </p:txBody>
      </p:sp>
      <p:sp>
        <p:nvSpPr>
          <p:cNvPr id="28" name="Google Shape;28;p5"/>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marR="0" lvl="0" indent="-342900" algn="l">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a:lnSpc>
                <a:spcPct val="115000"/>
              </a:lnSpc>
              <a:spcBef>
                <a:spcPts val="1600"/>
              </a:spcBef>
              <a:spcAft>
                <a:spcPts val="160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29" name="Google Shape;29;p5"/>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a:endParaRPr/>
          </a:p>
        </p:txBody>
      </p:sp>
      <p:sp>
        <p:nvSpPr>
          <p:cNvPr id="32" name="Google Shape;32;p6"/>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1pPr>
            <a:lvl2pPr marL="914400" marR="0" lvl="1"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2pPr>
            <a:lvl3pPr marL="1371600" marR="0" lvl="2"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3pPr>
            <a:lvl4pPr marL="1828800" marR="0" lvl="3"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4pPr>
            <a:lvl5pPr marL="2286000" marR="0" lvl="4"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5pPr>
            <a:lvl6pPr marL="2743200" marR="0" lvl="5"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6pPr>
            <a:lvl7pPr marL="3200400" marR="0" lvl="6"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7pPr>
            <a:lvl8pPr marL="3657600" marR="0" lvl="7"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8pPr>
            <a:lvl9pPr marL="4114800" marR="0" lvl="8" indent="-304800" algn="l">
              <a:lnSpc>
                <a:spcPct val="115000"/>
              </a:lnSpc>
              <a:spcBef>
                <a:spcPts val="1600"/>
              </a:spcBef>
              <a:spcAft>
                <a:spcPts val="1600"/>
              </a:spcAft>
              <a:buClr>
                <a:schemeClr val="lt2"/>
              </a:buClr>
              <a:buSzPts val="1200"/>
              <a:buFont typeface="Arial"/>
              <a:buChar char="■"/>
              <a:defRPr sz="1200" b="0" i="0" u="none" strike="noStrike" cap="none">
                <a:solidFill>
                  <a:schemeClr val="lt2"/>
                </a:solidFill>
                <a:latin typeface="Arial"/>
                <a:ea typeface="Arial"/>
                <a:cs typeface="Arial"/>
                <a:sym typeface="Arial"/>
              </a:defRPr>
            </a:lvl9pPr>
          </a:lstStyle>
          <a:p>
            <a:endParaRPr/>
          </a:p>
        </p:txBody>
      </p:sp>
      <p:sp>
        <p:nvSpPr>
          <p:cNvPr id="33" name="Google Shape;33;p6"/>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1pPr>
            <a:lvl2pPr marL="914400" marR="0" lvl="1"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2pPr>
            <a:lvl3pPr marL="1371600" marR="0" lvl="2"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3pPr>
            <a:lvl4pPr marL="1828800" marR="0" lvl="3"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4pPr>
            <a:lvl5pPr marL="2286000" marR="0" lvl="4"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5pPr>
            <a:lvl6pPr marL="2743200" marR="0" lvl="5"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6pPr>
            <a:lvl7pPr marL="3200400" marR="0" lvl="6"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7pPr>
            <a:lvl8pPr marL="3657600" marR="0" lvl="7" indent="-304800" algn="l">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8pPr>
            <a:lvl9pPr marL="4114800" marR="0" lvl="8" indent="-304800" algn="l">
              <a:lnSpc>
                <a:spcPct val="115000"/>
              </a:lnSpc>
              <a:spcBef>
                <a:spcPts val="1600"/>
              </a:spcBef>
              <a:spcAft>
                <a:spcPts val="1600"/>
              </a:spcAft>
              <a:buClr>
                <a:schemeClr val="lt2"/>
              </a:buClr>
              <a:buSzPts val="1200"/>
              <a:buFont typeface="Arial"/>
              <a:buChar char="■"/>
              <a:defRPr sz="1200" b="0" i="0" u="none" strike="noStrike" cap="none">
                <a:solidFill>
                  <a:schemeClr val="lt2"/>
                </a:solidFill>
                <a:latin typeface="Arial"/>
                <a:ea typeface="Arial"/>
                <a:cs typeface="Arial"/>
                <a:sym typeface="Arial"/>
              </a:defRPr>
            </a:lvl9pPr>
          </a:lstStyle>
          <a:p>
            <a:endParaRPr/>
          </a:p>
        </p:txBody>
      </p:sp>
      <p:sp>
        <p:nvSpPr>
          <p:cNvPr id="34" name="Google Shape;34;p6"/>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457200" y="274639"/>
            <a:ext cx="8229600" cy="129063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37" name="Google Shape;37;p7"/>
          <p:cNvSpPr txBox="1">
            <a:spLocks noGrp="1"/>
          </p:cNvSpPr>
          <p:nvPr>
            <p:ph type="body" idx="1"/>
          </p:nvPr>
        </p:nvSpPr>
        <p:spPr>
          <a:xfrm>
            <a:off x="457200" y="1923323"/>
            <a:ext cx="4038600" cy="4202841"/>
          </a:xfrm>
          <a:prstGeom prst="rect">
            <a:avLst/>
          </a:prstGeom>
          <a:noFill/>
          <a:ln>
            <a:noFill/>
          </a:ln>
        </p:spPr>
        <p:txBody>
          <a:bodyPr spcFirstLastPara="1" wrap="square" lIns="91425" tIns="91425" rIns="91425" bIns="91425" anchor="t" anchorCtr="0"/>
          <a:lstStyle>
            <a:lvl1pPr marL="457200" marR="0" lvl="0"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eorgia"/>
                <a:ea typeface="Georgia"/>
                <a:cs typeface="Georgia"/>
                <a:sym typeface="Georgia"/>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7"/>
          <p:cNvSpPr txBox="1">
            <a:spLocks noGrp="1"/>
          </p:cNvSpPr>
          <p:nvPr>
            <p:ph type="body" idx="2"/>
          </p:nvPr>
        </p:nvSpPr>
        <p:spPr>
          <a:xfrm>
            <a:off x="4648200" y="1923323"/>
            <a:ext cx="4038600" cy="4202841"/>
          </a:xfrm>
          <a:prstGeom prst="rect">
            <a:avLst/>
          </a:prstGeom>
          <a:noFill/>
          <a:ln>
            <a:noFill/>
          </a:ln>
        </p:spPr>
        <p:txBody>
          <a:bodyPr spcFirstLastPara="1" wrap="square" lIns="91425" tIns="91425" rIns="91425" bIns="91425" anchor="t" anchorCtr="0"/>
          <a:lstStyle>
            <a:lvl1pPr marL="457200" marR="0" lvl="0"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eorgia"/>
                <a:ea typeface="Georgia"/>
                <a:cs typeface="Georgia"/>
                <a:sym typeface="Georgia"/>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7"/>
          <p:cNvSpPr txBox="1">
            <a:spLocks noGrp="1"/>
          </p:cNvSpPr>
          <p:nvPr>
            <p:ph type="sldNum" idx="12"/>
          </p:nvPr>
        </p:nvSpPr>
        <p:spPr>
          <a:xfrm>
            <a:off x="8583614" y="6249989"/>
            <a:ext cx="490537" cy="365125"/>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57200" y="274639"/>
            <a:ext cx="8229600" cy="129063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42" name="Google Shape;42;p8"/>
          <p:cNvSpPr txBox="1">
            <a:spLocks noGrp="1"/>
          </p:cNvSpPr>
          <p:nvPr>
            <p:ph type="body" idx="1"/>
          </p:nvPr>
        </p:nvSpPr>
        <p:spPr>
          <a:xfrm>
            <a:off x="457200" y="1732377"/>
            <a:ext cx="4040188" cy="639762"/>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Georgia"/>
                <a:ea typeface="Georgia"/>
                <a:cs typeface="Georgia"/>
                <a:sym typeface="Georgi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8"/>
          <p:cNvSpPr txBox="1">
            <a:spLocks noGrp="1"/>
          </p:cNvSpPr>
          <p:nvPr>
            <p:ph type="body" idx="2"/>
          </p:nvPr>
        </p:nvSpPr>
        <p:spPr>
          <a:xfrm>
            <a:off x="457200" y="2372139"/>
            <a:ext cx="4040188" cy="3706052"/>
          </a:xfrm>
          <a:prstGeom prst="rect">
            <a:avLst/>
          </a:prstGeom>
          <a:noFill/>
          <a:ln>
            <a:noFill/>
          </a:ln>
        </p:spPr>
        <p:txBody>
          <a:bodyPr spcFirstLastPara="1" wrap="square" lIns="91425" tIns="91425" rIns="91425" bIns="91425" anchor="t" anchorCtr="0"/>
          <a:lstStyle>
            <a:lvl1pPr marL="457200" marR="0" lvl="0"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8"/>
          <p:cNvSpPr txBox="1">
            <a:spLocks noGrp="1"/>
          </p:cNvSpPr>
          <p:nvPr>
            <p:ph type="body" idx="3"/>
          </p:nvPr>
        </p:nvSpPr>
        <p:spPr>
          <a:xfrm>
            <a:off x="4645026" y="1732377"/>
            <a:ext cx="4041775" cy="639762"/>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Georgia"/>
                <a:ea typeface="Georgia"/>
                <a:cs typeface="Georgia"/>
                <a:sym typeface="Georgi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8"/>
          <p:cNvSpPr txBox="1">
            <a:spLocks noGrp="1"/>
          </p:cNvSpPr>
          <p:nvPr>
            <p:ph type="body" idx="4"/>
          </p:nvPr>
        </p:nvSpPr>
        <p:spPr>
          <a:xfrm>
            <a:off x="4645026" y="2372139"/>
            <a:ext cx="4041775" cy="3706052"/>
          </a:xfrm>
          <a:prstGeom prst="rect">
            <a:avLst/>
          </a:prstGeom>
          <a:noFill/>
          <a:ln>
            <a:noFill/>
          </a:ln>
        </p:spPr>
        <p:txBody>
          <a:bodyPr spcFirstLastPara="1" wrap="square" lIns="91425" tIns="91425" rIns="91425" bIns="91425" anchor="t" anchorCtr="0"/>
          <a:lstStyle>
            <a:lvl1pPr marL="457200" marR="0" lvl="0"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eorgia"/>
                <a:ea typeface="Georgia"/>
                <a:cs typeface="Georgia"/>
                <a:sym typeface="Georgi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8"/>
          <p:cNvSpPr txBox="1">
            <a:spLocks noGrp="1"/>
          </p:cNvSpPr>
          <p:nvPr>
            <p:ph type="sldNum" idx="12"/>
          </p:nvPr>
        </p:nvSpPr>
        <p:spPr>
          <a:xfrm>
            <a:off x="8583614" y="6249989"/>
            <a:ext cx="490537" cy="365125"/>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9"/>
            <a:ext cx="8229600" cy="129063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49" name="Google Shape;49;p9"/>
          <p:cNvSpPr txBox="1">
            <a:spLocks noGrp="1"/>
          </p:cNvSpPr>
          <p:nvPr>
            <p:ph type="sldNum" idx="12"/>
          </p:nvPr>
        </p:nvSpPr>
        <p:spPr>
          <a:xfrm>
            <a:off x="8583614" y="6249989"/>
            <a:ext cx="490537" cy="365125"/>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sldNum" idx="12"/>
          </p:nvPr>
        </p:nvSpPr>
        <p:spPr>
          <a:xfrm>
            <a:off x="8583614" y="6249989"/>
            <a:ext cx="490537" cy="365125"/>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Slide background with light blue circle-star pattern block behind title. Bottom left reads &quot;Veterans Health Administration.&quot;"/>
          <p:cNvPicPr preferRelativeResize="0"/>
          <p:nvPr/>
        </p:nvPicPr>
        <p:blipFill rotWithShape="1">
          <a:blip r:embed="rId15">
            <a:alphaModFix/>
          </a:blip>
          <a:srcRect/>
          <a:stretch/>
        </p:blipFill>
        <p:spPr>
          <a:xfrm>
            <a:off x="0" y="0"/>
            <a:ext cx="9144000" cy="6858000"/>
          </a:xfrm>
          <a:prstGeom prst="rect">
            <a:avLst/>
          </a:prstGeom>
          <a:noFill/>
          <a:ln>
            <a:noFill/>
          </a:ln>
        </p:spPr>
      </p:pic>
      <p:sp>
        <p:nvSpPr>
          <p:cNvPr id="11" name="Google Shape;11;p1"/>
          <p:cNvSpPr txBox="1">
            <a:spLocks noGrp="1"/>
          </p:cNvSpPr>
          <p:nvPr>
            <p:ph type="title"/>
          </p:nvPr>
        </p:nvSpPr>
        <p:spPr>
          <a:xfrm>
            <a:off x="457200" y="274639"/>
            <a:ext cx="8229600" cy="129063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Georgia"/>
                <a:ea typeface="Georgia"/>
                <a:cs typeface="Georgia"/>
                <a:sym typeface="Georgia"/>
              </a:defRPr>
            </a:lvl9pPr>
          </a:lstStyle>
          <a:p>
            <a:endParaRPr/>
          </a:p>
        </p:txBody>
      </p:sp>
      <p:sp>
        <p:nvSpPr>
          <p:cNvPr id="12" name="Google Shape;12;p1"/>
          <p:cNvSpPr txBox="1">
            <a:spLocks noGrp="1"/>
          </p:cNvSpPr>
          <p:nvPr>
            <p:ph type="body" idx="1"/>
          </p:nvPr>
        </p:nvSpPr>
        <p:spPr>
          <a:xfrm>
            <a:off x="457200" y="1849439"/>
            <a:ext cx="8229600" cy="4276725"/>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Georgia"/>
                <a:ea typeface="Georgia"/>
                <a:cs typeface="Georgia"/>
                <a:sym typeface="Georgi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8583614" y="6249989"/>
            <a:ext cx="490537" cy="365125"/>
          </a:xfrm>
          <a:prstGeom prst="rect">
            <a:avLst/>
          </a:prstGeom>
          <a:noFill/>
          <a:ln>
            <a:noFill/>
          </a:ln>
        </p:spPr>
        <p:txBody>
          <a:bodyPr spcFirstLastPara="1" wrap="square" lIns="91400" tIns="45700" rIns="91400"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txBox="1"/>
          <p:nvPr/>
        </p:nvSpPr>
        <p:spPr>
          <a:xfrm>
            <a:off x="457200" y="6284914"/>
            <a:ext cx="4311650" cy="276225"/>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A5A5A5"/>
                </a:solidFill>
                <a:latin typeface="Calibri"/>
                <a:ea typeface="Calibri"/>
                <a:cs typeface="Calibri"/>
                <a:sym typeface="Calibri"/>
              </a:rPr>
              <a:t>VETERANS HEALTH ADMINISTRATION</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338875" y="3112725"/>
            <a:ext cx="7772400" cy="1676100"/>
          </a:xfrm>
          <a:prstGeom prst="rect">
            <a:avLst/>
          </a:prstGeom>
          <a:noFill/>
          <a:ln>
            <a:noFill/>
          </a:ln>
        </p:spPr>
        <p:txBody>
          <a:bodyPr spcFirstLastPara="1" wrap="square" lIns="91400" tIns="45700" rIns="91400" bIns="45700" anchor="b" anchorCtr="0">
            <a:noAutofit/>
          </a:bodyPr>
          <a:lstStyle/>
          <a:p>
            <a:pPr marL="0" lvl="0" indent="0" algn="l" rtl="0">
              <a:spcBef>
                <a:spcPts val="0"/>
              </a:spcBef>
              <a:spcAft>
                <a:spcPts val="0"/>
              </a:spcAft>
              <a:buClr>
                <a:schemeClr val="dk1"/>
              </a:buClr>
              <a:buSzPts val="1400"/>
              <a:buFont typeface="Arial"/>
              <a:buNone/>
            </a:pPr>
            <a:r>
              <a:rPr lang="en-US" sz="3200">
                <a:solidFill>
                  <a:srgbClr val="FFFFFF"/>
                </a:solidFill>
              </a:rPr>
              <a:t>What do we know about low-value care and de-implementation?</a:t>
            </a:r>
            <a:endParaRPr>
              <a:solidFill>
                <a:srgbClr val="FFFFFF"/>
              </a:solidFill>
            </a:endParaRPr>
          </a:p>
        </p:txBody>
      </p:sp>
      <p:sp>
        <p:nvSpPr>
          <p:cNvPr id="80" name="Google Shape;80;p15"/>
          <p:cNvSpPr txBox="1">
            <a:spLocks noGrp="1"/>
          </p:cNvSpPr>
          <p:nvPr>
            <p:ph type="subTitle" idx="1"/>
          </p:nvPr>
        </p:nvSpPr>
        <p:spPr>
          <a:xfrm>
            <a:off x="357696" y="4788692"/>
            <a:ext cx="7753500" cy="914700"/>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Calibri"/>
                <a:ea typeface="Calibri"/>
                <a:cs typeface="Calibri"/>
                <a:sym typeface="Calibri"/>
              </a:rPr>
              <a:t>Christian D. Helfrich MPH, PhD</a:t>
            </a: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480"/>
              </a:spcBef>
              <a:spcAft>
                <a:spcPts val="0"/>
              </a:spcAft>
              <a:buClr>
                <a:srgbClr val="FFFFFF"/>
              </a:buClr>
              <a:buSzPts val="2400"/>
              <a:buFont typeface="Arial"/>
              <a:buNone/>
            </a:pPr>
            <a:r>
              <a:rPr lang="en-US" sz="2400" b="0" i="0" u="none" strike="noStrike" cap="none">
                <a:solidFill>
                  <a:srgbClr val="FFFFFF"/>
                </a:solidFill>
                <a:latin typeface="Calibri"/>
                <a:ea typeface="Calibri"/>
                <a:cs typeface="Calibri"/>
                <a:sym typeface="Calibri"/>
              </a:rPr>
              <a:t>Seattle-Denver Center of Innovation for Veteran-Centered &amp; Value-Driven Care</a:t>
            </a: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480"/>
              </a:spcBef>
              <a:spcAft>
                <a:spcPts val="0"/>
              </a:spcAft>
              <a:buClr>
                <a:srgbClr val="FFFFFF"/>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At least 7 lit reviews on factors associated with low-value care or interventions to reduce it*</a:t>
            </a:r>
            <a:endParaRPr/>
          </a:p>
        </p:txBody>
      </p:sp>
      <p:sp>
        <p:nvSpPr>
          <p:cNvPr id="135" name="Google Shape;135;p24"/>
          <p:cNvSpPr txBox="1">
            <a:spLocks noGrp="1"/>
          </p:cNvSpPr>
          <p:nvPr>
            <p:ph type="body" idx="1"/>
          </p:nvPr>
        </p:nvSpPr>
        <p:spPr>
          <a:xfrm>
            <a:off x="311700" y="1777285"/>
            <a:ext cx="8520600" cy="431454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2800">
                <a:solidFill>
                  <a:schemeClr val="dk1"/>
                </a:solidFill>
              </a:rPr>
              <a:t>Narrative review on cognitive bias &amp; overuse </a:t>
            </a:r>
            <a:r>
              <a:rPr lang="en-US" sz="1100">
                <a:solidFill>
                  <a:schemeClr val="dk1"/>
                </a:solidFill>
              </a:rPr>
              <a:t>(Scott et al, 2017)</a:t>
            </a:r>
            <a:endParaRPr sz="2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2800">
                <a:solidFill>
                  <a:schemeClr val="dk1"/>
                </a:solidFill>
              </a:rPr>
              <a:t>Small number (n=5) on behavioral nudges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At least 7 lit reviews on factors associated with low-value care or interventions to reduce it*</a:t>
            </a:r>
            <a:endParaRPr/>
          </a:p>
        </p:txBody>
      </p:sp>
      <p:sp>
        <p:nvSpPr>
          <p:cNvPr id="141" name="Google Shape;141;p25"/>
          <p:cNvSpPr txBox="1">
            <a:spLocks noGrp="1"/>
          </p:cNvSpPr>
          <p:nvPr>
            <p:ph type="body" idx="1"/>
          </p:nvPr>
        </p:nvSpPr>
        <p:spPr>
          <a:xfrm>
            <a:off x="311700" y="1777285"/>
            <a:ext cx="8520600" cy="431454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2800">
                <a:solidFill>
                  <a:schemeClr val="dk1"/>
                </a:solidFill>
              </a:rPr>
              <a:t>Systematic review of supply vs. demand-side interventions </a:t>
            </a:r>
            <a:r>
              <a:rPr lang="en-US" sz="1100">
                <a:solidFill>
                  <a:schemeClr val="dk1"/>
                </a:solidFill>
              </a:rPr>
              <a:t>(Colla et al 2017a)</a:t>
            </a:r>
            <a:endParaRPr sz="2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2800">
                <a:solidFill>
                  <a:schemeClr val="dk1"/>
                </a:solidFill>
              </a:rPr>
              <a:t>84 studies tested intervention effectiveness </a:t>
            </a:r>
            <a:endParaRPr/>
          </a:p>
          <a:p>
            <a:pPr marL="457200" lvl="0" indent="-342900" algn="l" rtl="0">
              <a:lnSpc>
                <a:spcPct val="115000"/>
              </a:lnSpc>
              <a:spcBef>
                <a:spcPts val="0"/>
              </a:spcBef>
              <a:spcAft>
                <a:spcPts val="0"/>
              </a:spcAft>
              <a:buClr>
                <a:schemeClr val="dk1"/>
              </a:buClr>
              <a:buSzPts val="1800"/>
              <a:buChar char="●"/>
            </a:pPr>
            <a:r>
              <a:rPr lang="en-US" sz="2800">
                <a:solidFill>
                  <a:schemeClr val="dk1"/>
                </a:solidFill>
              </a:rPr>
              <a:t>Most effective (by number):</a:t>
            </a:r>
            <a:endParaRPr/>
          </a:p>
          <a:p>
            <a:pPr marL="914400" lvl="1" indent="-317500" algn="l" rtl="0">
              <a:lnSpc>
                <a:spcPct val="100000"/>
              </a:lnSpc>
              <a:spcBef>
                <a:spcPts val="0"/>
              </a:spcBef>
              <a:spcAft>
                <a:spcPts val="0"/>
              </a:spcAft>
              <a:buClr>
                <a:schemeClr val="dk1"/>
              </a:buClr>
              <a:buSzPts val="1400"/>
              <a:buChar char="○"/>
            </a:pPr>
            <a:r>
              <a:rPr lang="en-US" sz="2400">
                <a:solidFill>
                  <a:schemeClr val="dk1"/>
                </a:solidFill>
              </a:rPr>
              <a:t>Clinical decision support; </a:t>
            </a:r>
            <a:endParaRPr/>
          </a:p>
          <a:p>
            <a:pPr marL="914400" lvl="1" indent="-317500" algn="l" rtl="0">
              <a:lnSpc>
                <a:spcPct val="100000"/>
              </a:lnSpc>
              <a:spcBef>
                <a:spcPts val="0"/>
              </a:spcBef>
              <a:spcAft>
                <a:spcPts val="0"/>
              </a:spcAft>
              <a:buClr>
                <a:schemeClr val="dk1"/>
              </a:buClr>
              <a:buSzPts val="1400"/>
              <a:buChar char="○"/>
            </a:pPr>
            <a:r>
              <a:rPr lang="en-US" sz="2400">
                <a:solidFill>
                  <a:schemeClr val="dk1"/>
                </a:solidFill>
              </a:rPr>
              <a:t>Multicomponent</a:t>
            </a:r>
            <a:endParaRPr/>
          </a:p>
          <a:p>
            <a:pPr marL="914400" lvl="1" indent="-317500" algn="l" rtl="0">
              <a:lnSpc>
                <a:spcPct val="100000"/>
              </a:lnSpc>
              <a:spcBef>
                <a:spcPts val="0"/>
              </a:spcBef>
              <a:spcAft>
                <a:spcPts val="0"/>
              </a:spcAft>
              <a:buClr>
                <a:schemeClr val="dk1"/>
              </a:buClr>
              <a:buSzPts val="1400"/>
              <a:buChar char="○"/>
            </a:pPr>
            <a:r>
              <a:rPr lang="en-US" sz="2400">
                <a:solidFill>
                  <a:schemeClr val="dk1"/>
                </a:solidFill>
              </a:rPr>
              <a:t>Provider education &amp; patient education; </a:t>
            </a:r>
            <a:endParaRPr/>
          </a:p>
          <a:p>
            <a:pPr marL="457200" lvl="0" indent="-342900" algn="l" rtl="0">
              <a:lnSpc>
                <a:spcPct val="100000"/>
              </a:lnSpc>
              <a:spcBef>
                <a:spcPts val="0"/>
              </a:spcBef>
              <a:spcAft>
                <a:spcPts val="0"/>
              </a:spcAft>
              <a:buClr>
                <a:schemeClr val="dk1"/>
              </a:buClr>
              <a:buSzPts val="1800"/>
              <a:buChar char="●"/>
            </a:pPr>
            <a:r>
              <a:rPr lang="en-US" sz="2800">
                <a:solidFill>
                  <a:schemeClr val="dk1"/>
                </a:solidFill>
              </a:rPr>
              <a:t>56% targeted meds vs. 12% radiology &amp; 10% labs/path</a:t>
            </a:r>
            <a:endParaRPr/>
          </a:p>
          <a:p>
            <a:pPr marL="457200" lvl="0" indent="-228600" algn="l" rtl="0">
              <a:lnSpc>
                <a:spcPct val="115000"/>
              </a:lnSpc>
              <a:spcBef>
                <a:spcPts val="0"/>
              </a:spcBef>
              <a:spcAft>
                <a:spcPts val="0"/>
              </a:spcAft>
              <a:buClr>
                <a:schemeClr val="lt2"/>
              </a:buClr>
              <a:buSzPts val="1800"/>
              <a:buNone/>
            </a:pP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Providers</a:t>
            </a:r>
            <a:endParaRPr/>
          </a:p>
        </p:txBody>
      </p:sp>
      <p:sp>
        <p:nvSpPr>
          <p:cNvPr id="147" name="Google Shape;147;p2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148" name="Google Shape;148;p26"/>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Intrinsic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285750" marR="0" lvl="0" indent="-28575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Lack of knowledge of harm from overuse</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Providers</a:t>
            </a:r>
            <a:endParaRPr/>
          </a:p>
        </p:txBody>
      </p:sp>
      <p:sp>
        <p:nvSpPr>
          <p:cNvPr id="154" name="Google Shape;154;p2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155" name="Google Shape;155;p27"/>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Intrinsic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28575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Regret for errors of omission &gt; commission</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Providers</a:t>
            </a:r>
            <a:endParaRPr/>
          </a:p>
        </p:txBody>
      </p:sp>
      <p:sp>
        <p:nvSpPr>
          <p:cNvPr id="161" name="Google Shape;161;p28"/>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162" name="Google Shape;162;p28"/>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Intrinsic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28575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Belief action better than inaction</a:t>
                      </a:r>
                      <a:br>
                        <a:rPr lang="en-US" sz="2800" b="0" u="none" strike="noStrike" cap="none">
                          <a:solidFill>
                            <a:schemeClr val="dk1"/>
                          </a:solidFill>
                        </a:rPr>
                      </a:b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Providers</a:t>
            </a:r>
            <a:endParaRPr/>
          </a:p>
        </p:txBody>
      </p:sp>
      <p:sp>
        <p:nvSpPr>
          <p:cNvPr id="168" name="Google Shape;168;p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169" name="Google Shape;169;p29"/>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Extrinsic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28575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Inadequate time</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Providers</a:t>
            </a:r>
            <a:endParaRPr/>
          </a:p>
        </p:txBody>
      </p:sp>
      <p:sp>
        <p:nvSpPr>
          <p:cNvPr id="175" name="Google Shape;175;p3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176" name="Google Shape;176;p30"/>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Extrinsic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28575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Positive publication bias</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Providers</a:t>
            </a:r>
            <a:endParaRPr/>
          </a:p>
        </p:txBody>
      </p:sp>
      <p:sp>
        <p:nvSpPr>
          <p:cNvPr id="182" name="Google Shape;182;p3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183" name="Google Shape;183;p31"/>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Extrinsic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28575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Guidelines promoting overuse</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Providers</a:t>
            </a:r>
            <a:endParaRPr/>
          </a:p>
        </p:txBody>
      </p:sp>
      <p:sp>
        <p:nvSpPr>
          <p:cNvPr id="189" name="Google Shape;189;p3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190" name="Google Shape;190;p32"/>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Extrinsic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10795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285750" marR="0" lvl="0" indent="-28575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Medical culture</a:t>
                      </a:r>
                      <a:br>
                        <a:rPr lang="en-US" sz="2800" b="0" u="none" strike="noStrike" cap="none">
                          <a:solidFill>
                            <a:schemeClr val="dk1"/>
                          </a:solidFill>
                        </a:rPr>
                      </a:b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Patients</a:t>
            </a:r>
            <a:endParaRPr/>
          </a:p>
        </p:txBody>
      </p:sp>
      <p:sp>
        <p:nvSpPr>
          <p:cNvPr id="196" name="Google Shape;196;p3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197" name="Google Shape;197;p33"/>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Intrinsic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457200" marR="0" lvl="0" indent="-45720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Belief more care is better</a:t>
                      </a: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800"/>
              <a:buFont typeface="Arial"/>
              <a:buNone/>
            </a:pPr>
            <a:r>
              <a:rPr lang="en-US" sz="3600">
                <a:solidFill>
                  <a:schemeClr val="lt1"/>
                </a:solidFill>
                <a:latin typeface="Calibri"/>
                <a:ea typeface="Calibri"/>
                <a:cs typeface="Calibri"/>
                <a:sym typeface="Calibri"/>
              </a:rPr>
              <a:t>Definitions</a:t>
            </a:r>
            <a:endParaRPr/>
          </a:p>
        </p:txBody>
      </p:sp>
      <p:sp>
        <p:nvSpPr>
          <p:cNvPr id="86" name="Google Shape;86;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Low-value care (a.k.a., medical overuse): are diagnostic or therapeutic practices that provide no demonstrable benefit or where the benefits are outweighed by harms</a:t>
            </a:r>
            <a:endParaRPr/>
          </a:p>
          <a:p>
            <a:pPr marL="457200" lvl="0" indent="-342900" algn="l" rtl="0">
              <a:lnSpc>
                <a:spcPct val="115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De-implementation: systematic efforts to end the use of low-value care whether a specific alternative is available or not</a:t>
            </a:r>
            <a:endParaRPr/>
          </a:p>
          <a:p>
            <a:pPr marL="457200" lvl="0" indent="-342900" algn="l" rtl="0">
              <a:lnSpc>
                <a:spcPct val="115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Extinction: when a clinical practice is discontinued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Patients</a:t>
            </a:r>
            <a:endParaRPr/>
          </a:p>
        </p:txBody>
      </p:sp>
      <p:sp>
        <p:nvSpPr>
          <p:cNvPr id="203" name="Google Shape;203;p3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204" name="Google Shape;204;p34"/>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Intrinsic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457200" marR="0" lvl="0" indent="-27940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457200" marR="0" lvl="0" indent="-27940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457200" marR="0" lvl="0" indent="-45720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Lack of knowledge of harm from overuse</a:t>
                      </a: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Patients</a:t>
            </a:r>
            <a:endParaRPr/>
          </a:p>
        </p:txBody>
      </p:sp>
      <p:sp>
        <p:nvSpPr>
          <p:cNvPr id="210" name="Google Shape;210;p35"/>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211" name="Google Shape;211;p35"/>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Intrinsic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457200" marR="0" lvl="0" indent="-27940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457200" marR="0" lvl="0" indent="-27940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457200" marR="0" lvl="0" indent="-27940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457200" marR="0" lvl="0" indent="-27940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457200" marR="0" lvl="0" indent="-45720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Discomfort with uncertainty</a:t>
                      </a: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Patients</a:t>
            </a:r>
            <a:endParaRPr/>
          </a:p>
        </p:txBody>
      </p:sp>
      <p:sp>
        <p:nvSpPr>
          <p:cNvPr id="217" name="Google Shape;217;p3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218" name="Google Shape;218;p36"/>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Extrinsic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0" marR="0" lvl="0" indent="-45720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Media misrepresentation of research</a:t>
                      </a: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Morgan et al (2015) drivers of overuse - Patients</a:t>
            </a:r>
            <a:endParaRPr/>
          </a:p>
        </p:txBody>
      </p:sp>
      <p:sp>
        <p:nvSpPr>
          <p:cNvPr id="224" name="Google Shape;224;p3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graphicFrame>
        <p:nvGraphicFramePr>
          <p:cNvPr id="225" name="Google Shape;225;p37"/>
          <p:cNvGraphicFramePr/>
          <p:nvPr/>
        </p:nvGraphicFramePr>
        <p:xfrm>
          <a:off x="311700" y="2079675"/>
          <a:ext cx="3000000" cy="3000000"/>
        </p:xfrm>
        <a:graphic>
          <a:graphicData uri="http://schemas.openxmlformats.org/drawingml/2006/table">
            <a:tbl>
              <a:tblPr>
                <a:noFill/>
                <a:tableStyleId>{F6EEB6F8-72C1-47ED-99AD-32F5A3249751}</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400775">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r>
                        <a:rPr lang="en-US" sz="2800" b="0" u="none" strike="noStrike" cap="none">
                          <a:solidFill>
                            <a:schemeClr val="dk1"/>
                          </a:solidFill>
                        </a:rPr>
                        <a:t>Extrinsic</a:t>
                      </a: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41000">
                <a:tc>
                  <a:txBody>
                    <a:bodyPr/>
                    <a:lstStyle/>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0" marR="0" lvl="0" indent="-27940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457200" marR="0" lvl="0" indent="-27940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457200" marR="0" lvl="0" indent="-27940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p>
                      <a:pPr marL="457200" marR="0" lvl="0" indent="-457200" algn="l" rtl="0">
                        <a:lnSpc>
                          <a:spcPct val="100000"/>
                        </a:lnSpc>
                        <a:spcBef>
                          <a:spcPts val="0"/>
                        </a:spcBef>
                        <a:spcAft>
                          <a:spcPts val="0"/>
                        </a:spcAft>
                        <a:buClr>
                          <a:srgbClr val="000000"/>
                        </a:buClr>
                        <a:buSzPts val="2800"/>
                        <a:buFont typeface="Arial"/>
                        <a:buChar char="•"/>
                      </a:pPr>
                      <a:r>
                        <a:rPr lang="en-US" sz="2800" b="0" u="none" strike="noStrike" cap="none">
                          <a:solidFill>
                            <a:schemeClr val="dk1"/>
                          </a:solidFill>
                        </a:rPr>
                        <a:t>Advocacy groups</a:t>
                      </a:r>
                      <a:endParaRPr sz="2800" b="0" u="none" strike="noStrike" cap="none">
                        <a:solidFill>
                          <a:schemeClr val="dk1"/>
                        </a:solidFill>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solidFill>
                          <a:schemeClr val="dk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Drivers of low-value care</a:t>
            </a:r>
            <a:endParaRPr/>
          </a:p>
        </p:txBody>
      </p:sp>
      <p:sp>
        <p:nvSpPr>
          <p:cNvPr id="231" name="Google Shape;231;p38"/>
          <p:cNvSpPr txBox="1">
            <a:spLocks noGrp="1"/>
          </p:cNvSpPr>
          <p:nvPr>
            <p:ph type="body" idx="1"/>
          </p:nvPr>
        </p:nvSpPr>
        <p:spPr>
          <a:xfrm>
            <a:off x="311700" y="1777285"/>
            <a:ext cx="8520600" cy="431454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a:solidFill>
                  <a:schemeClr val="dk1"/>
                </a:solidFill>
              </a:rPr>
              <a:t>No relation to geographic variation in utilization (Keyhani et al. 2012) &amp; systems of care (e.g., fee for service vs. managed care) (Keyhani et al 2013)</a:t>
            </a:r>
            <a:endParaRPr/>
          </a:p>
          <a:p>
            <a:pPr marL="457200" lvl="0" indent="-342900" algn="l" rtl="0">
              <a:lnSpc>
                <a:spcPct val="115000"/>
              </a:lnSpc>
              <a:spcBef>
                <a:spcPts val="0"/>
              </a:spcBef>
              <a:spcAft>
                <a:spcPts val="0"/>
              </a:spcAft>
              <a:buClr>
                <a:schemeClr val="dk1"/>
              </a:buClr>
              <a:buSzPts val="1800"/>
              <a:buChar char="●"/>
            </a:pPr>
            <a:r>
              <a:rPr lang="en-US">
                <a:solidFill>
                  <a:schemeClr val="dk1"/>
                </a:solidFill>
              </a:rPr>
              <a:t>While patients appear open to the idea that over-treatment can cause harm they’re more resistant to the idea that tests &amp; diagnostics can cause harm </a:t>
            </a:r>
            <a:endParaRPr/>
          </a:p>
          <a:p>
            <a:pPr marL="457200" lvl="0" indent="-342900" algn="l" rtl="0">
              <a:lnSpc>
                <a:spcPct val="115000"/>
              </a:lnSpc>
              <a:spcBef>
                <a:spcPts val="0"/>
              </a:spcBef>
              <a:spcAft>
                <a:spcPts val="0"/>
              </a:spcAft>
              <a:buClr>
                <a:schemeClr val="dk1"/>
              </a:buClr>
              <a:buSzPts val="1800"/>
              <a:buChar char="●"/>
            </a:pPr>
            <a:r>
              <a:rPr lang="en-US">
                <a:solidFill>
                  <a:schemeClr val="dk1"/>
                </a:solidFill>
              </a:rPr>
              <a:t>Fragmented care &amp; reluctance to take patients off of inherited prescriptions (Bokhof et Junius-Walker 2016; Ailabouni et al 2016; Helfrich et Stryczek 2017)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Frameworks and models</a:t>
            </a:r>
            <a:endParaRPr/>
          </a:p>
        </p:txBody>
      </p:sp>
      <p:sp>
        <p:nvSpPr>
          <p:cNvPr id="237" name="Google Shape;237;p39"/>
          <p:cNvSpPr txBox="1">
            <a:spLocks noGrp="1"/>
          </p:cNvSpPr>
          <p:nvPr>
            <p:ph type="body" idx="1"/>
          </p:nvPr>
        </p:nvSpPr>
        <p:spPr>
          <a:xfrm>
            <a:off x="311700" y="1790163"/>
            <a:ext cx="8520600" cy="430167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a:solidFill>
                  <a:schemeClr val="dk1"/>
                </a:solidFill>
              </a:rPr>
              <a:t>Niven et al (2015) found 13 frameworks and adapted Knowledge-to-Action model (continuous improvement model)</a:t>
            </a:r>
            <a:endParaRPr/>
          </a:p>
          <a:p>
            <a:pPr marL="457200" lvl="0" indent="-342900" algn="l" rtl="0">
              <a:lnSpc>
                <a:spcPct val="115000"/>
              </a:lnSpc>
              <a:spcBef>
                <a:spcPts val="0"/>
              </a:spcBef>
              <a:spcAft>
                <a:spcPts val="0"/>
              </a:spcAft>
              <a:buClr>
                <a:schemeClr val="dk1"/>
              </a:buClr>
              <a:buSzPts val="1800"/>
              <a:buChar char="●"/>
            </a:pPr>
            <a:r>
              <a:rPr lang="en-US">
                <a:solidFill>
                  <a:schemeClr val="dk1"/>
                </a:solidFill>
              </a:rPr>
              <a:t>Morgan and colleagues (2015) framework for understanding &amp; reducing overuse taking into account culture &amp; health care system</a:t>
            </a:r>
            <a:endParaRPr/>
          </a:p>
          <a:p>
            <a:pPr marL="457200" lvl="0" indent="-342900" algn="l" rtl="0">
              <a:lnSpc>
                <a:spcPct val="115000"/>
              </a:lnSpc>
              <a:spcBef>
                <a:spcPts val="0"/>
              </a:spcBef>
              <a:spcAft>
                <a:spcPts val="0"/>
              </a:spcAft>
              <a:buClr>
                <a:schemeClr val="dk1"/>
              </a:buClr>
              <a:buSzPts val="1800"/>
              <a:buChar char="●"/>
            </a:pPr>
            <a:r>
              <a:rPr lang="en-US">
                <a:solidFill>
                  <a:schemeClr val="dk1"/>
                </a:solidFill>
              </a:rPr>
              <a:t>Parchman and colleagues (2017) planned action model based on engaging providers at a clinic level</a:t>
            </a:r>
            <a:endParaRPr/>
          </a:p>
          <a:p>
            <a:pPr marL="457200" lvl="0" indent="-342900" algn="l" rtl="0">
              <a:lnSpc>
                <a:spcPct val="115000"/>
              </a:lnSpc>
              <a:spcBef>
                <a:spcPts val="0"/>
              </a:spcBef>
              <a:spcAft>
                <a:spcPts val="0"/>
              </a:spcAft>
              <a:buClr>
                <a:schemeClr val="dk1"/>
              </a:buClr>
              <a:buSzPts val="1800"/>
              <a:buChar char="●"/>
            </a:pPr>
            <a:r>
              <a:rPr lang="en-US">
                <a:solidFill>
                  <a:schemeClr val="dk1"/>
                </a:solidFill>
              </a:rPr>
              <a:t>Patel et al (2018) proposed framework for deploying nudges based on work of the Penn Medicine Nudge Unit</a:t>
            </a:r>
            <a:endParaRPr/>
          </a:p>
          <a:p>
            <a:pPr marL="457200" lvl="0" indent="-342900" algn="l" rtl="0">
              <a:lnSpc>
                <a:spcPct val="115000"/>
              </a:lnSpc>
              <a:spcBef>
                <a:spcPts val="0"/>
              </a:spcBef>
              <a:spcAft>
                <a:spcPts val="0"/>
              </a:spcAft>
              <a:buClr>
                <a:schemeClr val="dk1"/>
              </a:buClr>
              <a:buSzPts val="1800"/>
              <a:buChar char="●"/>
            </a:pPr>
            <a:r>
              <a:rPr lang="en-US">
                <a:solidFill>
                  <a:schemeClr val="dk1"/>
                </a:solidFill>
              </a:rPr>
              <a:t>Our provider-level model: unlearning vs. substitution (Helfrich et al 2018)</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endParaRPr/>
          </a:p>
        </p:txBody>
      </p:sp>
      <p:sp>
        <p:nvSpPr>
          <p:cNvPr id="243" name="Google Shape;243;p4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pic>
        <p:nvPicPr>
          <p:cNvPr id="244" name="Google Shape;244;p40"/>
          <p:cNvPicPr preferRelativeResize="0"/>
          <p:nvPr/>
        </p:nvPicPr>
        <p:blipFill rotWithShape="1">
          <a:blip r:embed="rId3">
            <a:alphaModFix/>
          </a:blip>
          <a:srcRect/>
          <a:stretch/>
        </p:blipFill>
        <p:spPr>
          <a:xfrm>
            <a:off x="561114" y="0"/>
            <a:ext cx="7813964" cy="68665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endParaRPr/>
          </a:p>
        </p:txBody>
      </p:sp>
      <p:sp>
        <p:nvSpPr>
          <p:cNvPr id="250" name="Google Shape;250;p4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Arial"/>
              <a:buNone/>
            </a:pPr>
            <a:endParaRPr/>
          </a:p>
        </p:txBody>
      </p:sp>
      <p:pic>
        <p:nvPicPr>
          <p:cNvPr id="251" name="Google Shape;251;p41"/>
          <p:cNvPicPr preferRelativeResize="0"/>
          <p:nvPr/>
        </p:nvPicPr>
        <p:blipFill rotWithShape="1">
          <a:blip r:embed="rId3">
            <a:alphaModFix/>
          </a:blip>
          <a:srcRect/>
          <a:stretch/>
        </p:blipFill>
        <p:spPr>
          <a:xfrm>
            <a:off x="0" y="0"/>
            <a:ext cx="9127752" cy="564094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457200" y="274639"/>
            <a:ext cx="8229600" cy="1290637"/>
          </a:xfrm>
          <a:prstGeom prst="rect">
            <a:avLst/>
          </a:prstGeom>
          <a:noFill/>
          <a:ln>
            <a:noFill/>
          </a:ln>
        </p:spPr>
        <p:txBody>
          <a:bodyPr spcFirstLastPara="1" wrap="square" lIns="91400" tIns="45700" rIns="91400"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200" b="0" i="0" u="none" strike="noStrike" cap="none">
                <a:solidFill>
                  <a:schemeClr val="lt1"/>
                </a:solidFill>
                <a:latin typeface="Calibri"/>
                <a:ea typeface="Calibri"/>
                <a:cs typeface="Calibri"/>
                <a:sym typeface="Calibri"/>
              </a:rPr>
              <a:t>Limitations</a:t>
            </a:r>
            <a:endParaRPr sz="2800" b="0" i="0" u="none" strike="noStrike" cap="none">
              <a:solidFill>
                <a:schemeClr val="lt1"/>
              </a:solidFill>
              <a:latin typeface="Georgia"/>
              <a:ea typeface="Georgia"/>
              <a:cs typeface="Georgia"/>
              <a:sym typeface="Georgia"/>
            </a:endParaRPr>
          </a:p>
        </p:txBody>
      </p:sp>
      <p:sp>
        <p:nvSpPr>
          <p:cNvPr id="258" name="Google Shape;258;p42"/>
          <p:cNvSpPr txBox="1">
            <a:spLocks noGrp="1"/>
          </p:cNvSpPr>
          <p:nvPr>
            <p:ph type="body" idx="1"/>
          </p:nvPr>
        </p:nvSpPr>
        <p:spPr>
          <a:xfrm>
            <a:off x="457200" y="1935651"/>
            <a:ext cx="8229600" cy="4190513"/>
          </a:xfrm>
          <a:prstGeom prst="rect">
            <a:avLst/>
          </a:prstGeom>
          <a:noFill/>
          <a:ln>
            <a:noFill/>
          </a:ln>
        </p:spPr>
        <p:txBody>
          <a:bodyPr spcFirstLastPara="1" wrap="square" lIns="91400" tIns="45700" rIns="91400" bIns="45700" anchor="t" anchorCtr="0">
            <a:noAutofit/>
          </a:bodyPr>
          <a:lstStyle/>
          <a:p>
            <a:pPr marL="342763" marR="0" lvl="0" indent="-342763"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Exclusive focus on conscious engagement</a:t>
            </a:r>
            <a:endParaRPr/>
          </a:p>
          <a:p>
            <a:pPr marL="342763" marR="0" lvl="0" indent="-342763" algn="l" rtl="0">
              <a:lnSpc>
                <a:spcPct val="100000"/>
              </a:lnSpc>
              <a:spcBef>
                <a:spcPts val="0"/>
              </a:spcBef>
              <a:spcAft>
                <a:spcPts val="0"/>
              </a:spcAft>
              <a:buClr>
                <a:schemeClr val="dk1"/>
              </a:buClr>
              <a:buSzPts val="2800"/>
              <a:buFont typeface="Arial"/>
              <a:buChar char="•"/>
            </a:pPr>
            <a:r>
              <a:rPr lang="en-US" sz="2800"/>
              <a:t>Models predicated on a specific approach</a:t>
            </a:r>
            <a:endParaRPr/>
          </a:p>
          <a:p>
            <a:pPr marL="342763" marR="0" lvl="0" indent="-342763" algn="l" rtl="0">
              <a:lnSpc>
                <a:spcPct val="100000"/>
              </a:lnSpc>
              <a:spcBef>
                <a:spcPts val="0"/>
              </a:spcBef>
              <a:spcAft>
                <a:spcPts val="0"/>
              </a:spcAft>
              <a:buClr>
                <a:schemeClr val="dk1"/>
              </a:buClr>
              <a:buSzPts val="2800"/>
              <a:buFont typeface="Arial"/>
              <a:buChar char="•"/>
            </a:pPr>
            <a:r>
              <a:rPr lang="en-US" sz="2800"/>
              <a:t>Intensive approaches may not be possible or desirable for all low-value care</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722313" y="4406901"/>
            <a:ext cx="7772400" cy="136207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Case example of de-implementing inhaled corticosteroids for patients with COPD</a:t>
            </a:r>
            <a:endParaRPr/>
          </a:p>
        </p:txBody>
      </p:sp>
      <p:sp>
        <p:nvSpPr>
          <p:cNvPr id="264" name="Google Shape;264;p43"/>
          <p:cNvSpPr txBox="1">
            <a:spLocks noGrp="1"/>
          </p:cNvSpPr>
          <p:nvPr>
            <p:ph type="body" idx="1"/>
          </p:nvPr>
        </p:nvSpPr>
        <p:spPr>
          <a:xfrm>
            <a:off x="722313" y="2906714"/>
            <a:ext cx="7772400" cy="1500187"/>
          </a:xfrm>
          <a:prstGeom prst="rect">
            <a:avLst/>
          </a:prstGeom>
          <a:noFill/>
          <a:ln>
            <a:noFill/>
          </a:ln>
        </p:spPr>
        <p:txBody>
          <a:bodyPr spcFirstLastPara="1" wrap="square" lIns="91425" tIns="91425" rIns="91425" bIns="91425" anchor="b" anchorCtr="0">
            <a:noAutofit/>
          </a:bodyPr>
          <a:lstStyle/>
          <a:p>
            <a:pPr marL="457200" marR="0" lvl="0" indent="-228600" algn="l" rtl="0">
              <a:lnSpc>
                <a:spcPct val="100000"/>
              </a:lnSpc>
              <a:spcBef>
                <a:spcPts val="400"/>
              </a:spcBef>
              <a:spcAft>
                <a:spcPts val="0"/>
              </a:spcAft>
              <a:buClr>
                <a:srgbClr val="888888"/>
              </a:buClr>
              <a:buSzPts val="2000"/>
              <a:buFont typeface="Arial"/>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800"/>
              <a:buFont typeface="Arial"/>
              <a:buNone/>
            </a:pPr>
            <a:r>
              <a:rPr lang="en-US" sz="3600">
                <a:solidFill>
                  <a:schemeClr val="lt1"/>
                </a:solidFill>
                <a:latin typeface="Calibri"/>
                <a:ea typeface="Calibri"/>
                <a:cs typeface="Calibri"/>
                <a:sym typeface="Calibri"/>
              </a:rPr>
              <a:t>Low-value care</a:t>
            </a:r>
            <a:endParaRPr/>
          </a:p>
        </p:txBody>
      </p:sp>
      <p:sp>
        <p:nvSpPr>
          <p:cNvPr id="92" name="Google Shape;92;p1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2800">
                <a:solidFill>
                  <a:schemeClr val="dk1"/>
                </a:solidFill>
                <a:latin typeface="Calibri"/>
                <a:ea typeface="Calibri"/>
                <a:cs typeface="Calibri"/>
                <a:sym typeface="Calibri"/>
              </a:rPr>
              <a:t>How many of you are working on low-value care?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4"/>
          <p:cNvSpPr txBox="1">
            <a:spLocks noGrp="1"/>
          </p:cNvSpPr>
          <p:nvPr>
            <p:ph type="title"/>
          </p:nvPr>
        </p:nvSpPr>
        <p:spPr>
          <a:xfrm>
            <a:off x="457200" y="274639"/>
            <a:ext cx="8229600" cy="1290637"/>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chemeClr val="lt1"/>
                </a:solidFill>
                <a:latin typeface="Calibri"/>
                <a:ea typeface="Calibri"/>
                <a:cs typeface="Calibri"/>
                <a:sym typeface="Calibri"/>
              </a:rPr>
              <a:t>Exercise</a:t>
            </a:r>
            <a:endParaRPr/>
          </a:p>
        </p:txBody>
      </p:sp>
      <p:sp>
        <p:nvSpPr>
          <p:cNvPr id="270" name="Google Shape;270;p44"/>
          <p:cNvSpPr txBox="1">
            <a:spLocks noGrp="1"/>
          </p:cNvSpPr>
          <p:nvPr>
            <p:ph type="body" idx="1"/>
          </p:nvPr>
        </p:nvSpPr>
        <p:spPr>
          <a:xfrm>
            <a:off x="457200" y="1935651"/>
            <a:ext cx="8229600" cy="4190513"/>
          </a:xfrm>
          <a:prstGeom prst="rect">
            <a:avLst/>
          </a:prstGeom>
          <a:noFill/>
          <a:ln>
            <a:noFill/>
          </a:ln>
        </p:spPr>
        <p:txBody>
          <a:bodyPr spcFirstLastPara="1" wrap="square" lIns="91425" tIns="91425" rIns="91425" bIns="91425" anchor="t" anchorCtr="0">
            <a:noAutofit/>
          </a:bodyPr>
          <a:lstStyle/>
          <a:p>
            <a:pPr marL="457200" marR="0" lvl="0" indent="-406400" algn="l" rtl="0">
              <a:lnSpc>
                <a:spcPct val="100000"/>
              </a:lnSpc>
              <a:spcBef>
                <a:spcPts val="360"/>
              </a:spcBef>
              <a:spcAft>
                <a:spcPts val="0"/>
              </a:spcAft>
              <a:buClr>
                <a:schemeClr val="dk1"/>
              </a:buClr>
              <a:buSzPts val="2800"/>
              <a:buFont typeface="Arial"/>
              <a:buChar char="•"/>
            </a:pPr>
            <a:r>
              <a:rPr lang="en-US" sz="2800"/>
              <a:t>Analyze</a:t>
            </a:r>
            <a:r>
              <a:rPr lang="en-US" sz="2800" b="0" i="0" u="none" strike="noStrike" cap="none">
                <a:solidFill>
                  <a:schemeClr val="dk1"/>
                </a:solidFill>
                <a:latin typeface="Calibri"/>
                <a:ea typeface="Calibri"/>
                <a:cs typeface="Calibri"/>
                <a:sym typeface="Calibri"/>
              </a:rPr>
              <a:t> interview quotes from primary care providers to identify factors that appear to influence de-implementation</a:t>
            </a:r>
            <a:endParaRPr sz="2800" b="0" i="0" u="none" strike="noStrike" cap="none">
              <a:solidFill>
                <a:schemeClr val="dk1"/>
              </a:solidFill>
              <a:latin typeface="Calibri"/>
              <a:ea typeface="Calibri"/>
              <a:cs typeface="Calibri"/>
              <a:sym typeface="Calibri"/>
            </a:endParaRPr>
          </a:p>
          <a:p>
            <a:pPr marL="914400" marR="0" lvl="1" indent="-406400" algn="l" rtl="0">
              <a:lnSpc>
                <a:spcPct val="100000"/>
              </a:lnSpc>
              <a:spcBef>
                <a:spcPts val="360"/>
              </a:spcBef>
              <a:spcAft>
                <a:spcPts val="0"/>
              </a:spcAft>
              <a:buSzPts val="2800"/>
              <a:buChar char="–"/>
            </a:pPr>
            <a:r>
              <a:rPr lang="en-US" sz="2800"/>
              <a:t>Name the phenomenon or factor; </a:t>
            </a:r>
            <a:endParaRPr sz="2800"/>
          </a:p>
          <a:p>
            <a:pPr marL="914400" marR="0" lvl="1" indent="-406400" algn="l" rtl="0">
              <a:lnSpc>
                <a:spcPct val="100000"/>
              </a:lnSpc>
              <a:spcBef>
                <a:spcPts val="360"/>
              </a:spcBef>
              <a:spcAft>
                <a:spcPts val="0"/>
              </a:spcAft>
              <a:buSzPts val="2800"/>
              <a:buChar char="–"/>
            </a:pPr>
            <a:r>
              <a:rPr lang="en-US" sz="2800"/>
              <a:t>Describe it; </a:t>
            </a:r>
            <a:endParaRPr sz="2800"/>
          </a:p>
          <a:p>
            <a:pPr marL="914400" marR="0" lvl="1" indent="-406400" algn="l" rtl="0">
              <a:lnSpc>
                <a:spcPct val="100000"/>
              </a:lnSpc>
              <a:spcBef>
                <a:spcPts val="360"/>
              </a:spcBef>
              <a:spcAft>
                <a:spcPts val="0"/>
              </a:spcAft>
              <a:buSzPts val="2800"/>
              <a:buChar char="–"/>
            </a:pPr>
            <a:r>
              <a:rPr lang="en-US" sz="2800"/>
              <a:t>Explain what you think the implication is for de-implementation efforts.</a:t>
            </a:r>
            <a:endParaRPr sz="2800"/>
          </a:p>
          <a:p>
            <a:pPr marL="457200" marR="0" lvl="0" indent="-406400" algn="l" rtl="0">
              <a:lnSpc>
                <a:spcPct val="100000"/>
              </a:lnSpc>
              <a:spcBef>
                <a:spcPts val="360"/>
              </a:spcBef>
              <a:spcAft>
                <a:spcPts val="0"/>
              </a:spcAft>
              <a:buClr>
                <a:schemeClr val="dk1"/>
              </a:buClr>
              <a:buSzPts val="2800"/>
              <a:buFont typeface="Arial"/>
              <a:buChar char="•"/>
            </a:pPr>
            <a:r>
              <a:rPr lang="en-US" sz="2800"/>
              <a:t>3 workgroups each with set of quotes</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457200" y="274639"/>
            <a:ext cx="8229600" cy="129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chemeClr val="lt1"/>
                </a:solidFill>
                <a:latin typeface="Calibri"/>
                <a:ea typeface="Calibri"/>
                <a:cs typeface="Calibri"/>
                <a:sym typeface="Calibri"/>
              </a:rPr>
              <a:t>Exercise Example</a:t>
            </a:r>
            <a:endParaRPr/>
          </a:p>
        </p:txBody>
      </p:sp>
      <p:sp>
        <p:nvSpPr>
          <p:cNvPr id="276" name="Google Shape;276;p45"/>
          <p:cNvSpPr txBox="1">
            <a:spLocks noGrp="1"/>
          </p:cNvSpPr>
          <p:nvPr>
            <p:ph type="body" idx="1"/>
          </p:nvPr>
        </p:nvSpPr>
        <p:spPr>
          <a:xfrm>
            <a:off x="457200" y="1935651"/>
            <a:ext cx="8229600" cy="419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b="1"/>
              <a:t>PARTICIPANT:</a:t>
            </a:r>
            <a:r>
              <a:rPr lang="en-US"/>
              <a:t> I know that they [guidelines] have changed, I’m not sure when that exactly happened in terms of not using steroids as much for COPD patients as they used to.</a:t>
            </a:r>
            <a:endParaRPr/>
          </a:p>
          <a:p>
            <a:pPr marL="0" lvl="0" indent="0" algn="l" rtl="0">
              <a:lnSpc>
                <a:spcPct val="115000"/>
              </a:lnSpc>
              <a:spcBef>
                <a:spcPts val="600"/>
              </a:spcBef>
              <a:spcAft>
                <a:spcPts val="0"/>
              </a:spcAft>
              <a:buSzPts val="1800"/>
              <a:buNone/>
            </a:pPr>
            <a:r>
              <a:rPr lang="en-US" b="1"/>
              <a:t>PARTICIPANT:</a:t>
            </a:r>
            <a:r>
              <a:rPr lang="en-US"/>
              <a:t> When you’re in private practice, if things don’t appear in what you normally read to stay current, then you don’t get familiar with it. It’s not like ‘I’m going to prescribe ICS, let me go read the guidelines about that’. You just don’t do that. One, you don’t have time, and two, you can’t necessarily go find that all out.</a:t>
            </a:r>
            <a:endParaRPr/>
          </a:p>
          <a:p>
            <a:pPr marL="0" lvl="0" indent="0" algn="l" rtl="0">
              <a:lnSpc>
                <a:spcPct val="115000"/>
              </a:lnSpc>
              <a:spcBef>
                <a:spcPts val="600"/>
              </a:spcBef>
              <a:spcAft>
                <a:spcPts val="600"/>
              </a:spcAft>
              <a:buSzPts val="1800"/>
              <a:buNone/>
            </a:pPr>
            <a:r>
              <a:rPr lang="en-US" b="1"/>
              <a:t>PARTICIPANT:</a:t>
            </a:r>
            <a:r>
              <a:rPr lang="en-US"/>
              <a:t> I think it’s fair to say I have no idea what the guidelines say. </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6"/>
          <p:cNvSpPr txBox="1">
            <a:spLocks noGrp="1"/>
          </p:cNvSpPr>
          <p:nvPr>
            <p:ph type="title"/>
          </p:nvPr>
        </p:nvSpPr>
        <p:spPr>
          <a:xfrm>
            <a:off x="457200" y="274639"/>
            <a:ext cx="8229600" cy="129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chemeClr val="lt1"/>
                </a:solidFill>
                <a:latin typeface="Calibri"/>
                <a:ea typeface="Calibri"/>
                <a:cs typeface="Calibri"/>
                <a:sym typeface="Calibri"/>
              </a:rPr>
              <a:t>Exercise Example</a:t>
            </a:r>
            <a:endParaRPr/>
          </a:p>
        </p:txBody>
      </p:sp>
      <p:sp>
        <p:nvSpPr>
          <p:cNvPr id="282" name="Google Shape;282;p46"/>
          <p:cNvSpPr txBox="1">
            <a:spLocks noGrp="1"/>
          </p:cNvSpPr>
          <p:nvPr>
            <p:ph type="body" idx="1"/>
          </p:nvPr>
        </p:nvSpPr>
        <p:spPr>
          <a:xfrm>
            <a:off x="457200" y="1935651"/>
            <a:ext cx="8229600" cy="4190400"/>
          </a:xfrm>
          <a:prstGeom prst="rect">
            <a:avLst/>
          </a:prstGeom>
          <a:noFill/>
          <a:ln>
            <a:noFill/>
          </a:ln>
        </p:spPr>
        <p:txBody>
          <a:bodyPr spcFirstLastPara="1" wrap="square" lIns="91425" tIns="91425" rIns="91425" bIns="91425" anchor="t" anchorCtr="0">
            <a:noAutofit/>
          </a:bodyPr>
          <a:lstStyle/>
          <a:p>
            <a:pPr marL="457200" lvl="0" indent="-406400" algn="l" rtl="0">
              <a:lnSpc>
                <a:spcPct val="115000"/>
              </a:lnSpc>
              <a:spcBef>
                <a:spcPts val="0"/>
              </a:spcBef>
              <a:spcAft>
                <a:spcPts val="0"/>
              </a:spcAft>
              <a:buSzPts val="2800"/>
              <a:buChar char="•"/>
            </a:pPr>
            <a:r>
              <a:rPr lang="en-US" sz="2800"/>
              <a:t>Lack of knowledge of guidelines</a:t>
            </a:r>
            <a:endParaRPr sz="2800"/>
          </a:p>
          <a:p>
            <a:pPr marL="457200" marR="0" lvl="0" indent="-406400" algn="l" rtl="0">
              <a:lnSpc>
                <a:spcPct val="100000"/>
              </a:lnSpc>
              <a:spcBef>
                <a:spcPts val="0"/>
              </a:spcBef>
              <a:spcAft>
                <a:spcPts val="0"/>
              </a:spcAft>
              <a:buSzPts val="2800"/>
              <a:buChar char="•"/>
            </a:pPr>
            <a:r>
              <a:rPr lang="en-US" sz="2800"/>
              <a:t>Description: </a:t>
            </a:r>
            <a:endParaRPr sz="2800"/>
          </a:p>
          <a:p>
            <a:pPr marL="914400" marR="0" lvl="1" indent="-406400" algn="l" rtl="0">
              <a:lnSpc>
                <a:spcPct val="100000"/>
              </a:lnSpc>
              <a:spcBef>
                <a:spcPts val="0"/>
              </a:spcBef>
              <a:spcAft>
                <a:spcPts val="0"/>
              </a:spcAft>
              <a:buSzPts val="2800"/>
              <a:buChar char="–"/>
            </a:pPr>
            <a:r>
              <a:rPr lang="en-US" sz="2800"/>
              <a:t>PCPs don’t have knowledge of guidelines. </a:t>
            </a:r>
            <a:endParaRPr sz="2800"/>
          </a:p>
          <a:p>
            <a:pPr marL="914400" marR="0" lvl="1" indent="-406400" algn="l" rtl="0">
              <a:lnSpc>
                <a:spcPct val="100000"/>
              </a:lnSpc>
              <a:spcBef>
                <a:spcPts val="0"/>
              </a:spcBef>
              <a:spcAft>
                <a:spcPts val="0"/>
              </a:spcAft>
              <a:buSzPts val="2800"/>
              <a:buChar char="–"/>
            </a:pPr>
            <a:r>
              <a:rPr lang="en-US" sz="2800"/>
              <a:t>Guidelines change (keeping track of changes is a challenge)</a:t>
            </a:r>
            <a:endParaRPr sz="2800"/>
          </a:p>
          <a:p>
            <a:pPr marL="914400" marR="0" lvl="1" indent="-406400" algn="l" rtl="0">
              <a:lnSpc>
                <a:spcPct val="100000"/>
              </a:lnSpc>
              <a:spcBef>
                <a:spcPts val="0"/>
              </a:spcBef>
              <a:spcAft>
                <a:spcPts val="0"/>
              </a:spcAft>
              <a:buSzPts val="2800"/>
              <a:buChar char="–"/>
            </a:pPr>
            <a:r>
              <a:rPr lang="en-US" sz="2800"/>
              <a:t>Going and looking up the guidelines isn’t feasible in a patient encounter</a:t>
            </a:r>
            <a:endParaRPr sz="2800"/>
          </a:p>
          <a:p>
            <a:pPr marL="457200" lvl="0" indent="-406400" algn="l" rtl="0">
              <a:lnSpc>
                <a:spcPct val="100000"/>
              </a:lnSpc>
              <a:spcBef>
                <a:spcPts val="0"/>
              </a:spcBef>
              <a:spcAft>
                <a:spcPts val="0"/>
              </a:spcAft>
              <a:buSzPts val="2800"/>
              <a:buChar char="•"/>
            </a:pPr>
            <a:r>
              <a:rPr lang="en-US" sz="2800"/>
              <a:t>Implication: unlearning strategy exclusively via specialty guideline awareness probably not feasible </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7"/>
          <p:cNvSpPr txBox="1">
            <a:spLocks noGrp="1"/>
          </p:cNvSpPr>
          <p:nvPr>
            <p:ph type="title"/>
          </p:nvPr>
        </p:nvSpPr>
        <p:spPr>
          <a:xfrm>
            <a:off x="457200" y="274639"/>
            <a:ext cx="8229600" cy="129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chemeClr val="lt1"/>
                </a:solidFill>
                <a:latin typeface="Calibri"/>
                <a:ea typeface="Calibri"/>
                <a:cs typeface="Calibri"/>
                <a:sym typeface="Calibri"/>
              </a:rPr>
              <a:t>Exercise</a:t>
            </a:r>
            <a:endParaRPr/>
          </a:p>
        </p:txBody>
      </p:sp>
      <p:sp>
        <p:nvSpPr>
          <p:cNvPr id="288" name="Google Shape;288;p47"/>
          <p:cNvSpPr txBox="1">
            <a:spLocks noGrp="1"/>
          </p:cNvSpPr>
          <p:nvPr>
            <p:ph type="body" idx="1"/>
          </p:nvPr>
        </p:nvSpPr>
        <p:spPr>
          <a:xfrm>
            <a:off x="457200" y="1935651"/>
            <a:ext cx="8229600" cy="41904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00000"/>
              </a:lnSpc>
              <a:spcBef>
                <a:spcPts val="360"/>
              </a:spcBef>
              <a:spcAft>
                <a:spcPts val="0"/>
              </a:spcAft>
              <a:buSzPts val="2800"/>
              <a:buChar char="•"/>
            </a:pPr>
            <a:r>
              <a:rPr lang="en-US" sz="2800"/>
              <a:t>Review quotes for 5 minutes &amp; make notes</a:t>
            </a:r>
            <a:endParaRPr sz="2800"/>
          </a:p>
          <a:p>
            <a:pPr marL="457200" marR="0" lvl="0" indent="-406400" algn="l" rtl="0">
              <a:lnSpc>
                <a:spcPct val="100000"/>
              </a:lnSpc>
              <a:spcBef>
                <a:spcPts val="0"/>
              </a:spcBef>
              <a:spcAft>
                <a:spcPts val="0"/>
              </a:spcAft>
              <a:buSzPts val="2800"/>
              <a:buChar char="•"/>
            </a:pPr>
            <a:r>
              <a:rPr lang="en-US" sz="2800"/>
              <a:t>Discuss as a group 10 minutes &amp; draft</a:t>
            </a:r>
            <a:endParaRPr/>
          </a:p>
          <a:p>
            <a:pPr marL="457200" marR="0" lvl="0" indent="-406400" algn="l" rtl="0">
              <a:lnSpc>
                <a:spcPct val="100000"/>
              </a:lnSpc>
              <a:spcBef>
                <a:spcPts val="0"/>
              </a:spcBef>
              <a:spcAft>
                <a:spcPts val="0"/>
              </a:spcAft>
              <a:buSzPts val="2800"/>
              <a:buChar char="•"/>
            </a:pPr>
            <a:r>
              <a:rPr lang="en-US" sz="2800"/>
              <a:t>Broader group discussion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8"/>
          <p:cNvSpPr txBox="1">
            <a:spLocks noGrp="1"/>
          </p:cNvSpPr>
          <p:nvPr>
            <p:ph type="title"/>
          </p:nvPr>
        </p:nvSpPr>
        <p:spPr>
          <a:xfrm>
            <a:off x="457200" y="274639"/>
            <a:ext cx="8229600" cy="129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Group 1 </a:t>
            </a:r>
            <a:endParaRPr/>
          </a:p>
        </p:txBody>
      </p:sp>
      <p:sp>
        <p:nvSpPr>
          <p:cNvPr id="294" name="Google Shape;294;p48"/>
          <p:cNvSpPr txBox="1">
            <a:spLocks noGrp="1"/>
          </p:cNvSpPr>
          <p:nvPr>
            <p:ph type="body" idx="1"/>
          </p:nvPr>
        </p:nvSpPr>
        <p:spPr>
          <a:xfrm>
            <a:off x="457200" y="1935651"/>
            <a:ext cx="8229600" cy="419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b="1"/>
              <a:t>INTERVIEWER</a:t>
            </a:r>
            <a:r>
              <a:rPr lang="en-US"/>
              <a:t>: Earlier you mentioned how the patients respond to, like taking away their medication. I was wondering if you could talk more about the patient’s role.</a:t>
            </a:r>
            <a:endParaRPr/>
          </a:p>
          <a:p>
            <a:pPr marL="0" lvl="0" indent="0" algn="l" rtl="0">
              <a:lnSpc>
                <a:spcPct val="115000"/>
              </a:lnSpc>
              <a:spcBef>
                <a:spcPts val="600"/>
              </a:spcBef>
              <a:spcAft>
                <a:spcPts val="0"/>
              </a:spcAft>
              <a:buSzPts val="1800"/>
              <a:buNone/>
            </a:pPr>
            <a:endParaRPr/>
          </a:p>
          <a:p>
            <a:pPr marL="0" lvl="0" indent="0" algn="l" rtl="0">
              <a:lnSpc>
                <a:spcPct val="115000"/>
              </a:lnSpc>
              <a:spcBef>
                <a:spcPts val="600"/>
              </a:spcBef>
              <a:spcAft>
                <a:spcPts val="0"/>
              </a:spcAft>
              <a:buSzPts val="1800"/>
              <a:buNone/>
            </a:pPr>
            <a:r>
              <a:rPr lang="en-US" b="1"/>
              <a:t>PARTICIPANT</a:t>
            </a:r>
            <a:r>
              <a:rPr lang="en-US"/>
              <a:t>: Anytime you start and stop a drug, you should discuss it with the patient. Sometimes you’ll tell the patients you don’t think they need a drug, and the patients will tell you that they think it helps.</a:t>
            </a:r>
            <a:endParaRPr/>
          </a:p>
          <a:p>
            <a:pPr marL="0" lvl="0" indent="0" algn="l" rtl="0">
              <a:lnSpc>
                <a:spcPct val="115000"/>
              </a:lnSpc>
              <a:spcBef>
                <a:spcPts val="600"/>
              </a:spcBef>
              <a:spcAft>
                <a:spcPts val="0"/>
              </a:spcAft>
              <a:buSzPts val="1800"/>
              <a:buNone/>
            </a:pPr>
            <a:endParaRPr/>
          </a:p>
          <a:p>
            <a:pPr marL="0" lvl="0" indent="0" algn="l" rtl="0">
              <a:lnSpc>
                <a:spcPct val="115000"/>
              </a:lnSpc>
              <a:spcBef>
                <a:spcPts val="600"/>
              </a:spcBef>
              <a:spcAft>
                <a:spcPts val="0"/>
              </a:spcAft>
              <a:buSzPts val="1800"/>
              <a:buNone/>
            </a:pPr>
            <a:r>
              <a:rPr lang="en-US" b="1"/>
              <a:t>INTERVIEWER</a:t>
            </a:r>
            <a:r>
              <a:rPr lang="en-US"/>
              <a:t>: Could you give me an example of a time when that conversation happened?</a:t>
            </a:r>
            <a:endParaRPr/>
          </a:p>
          <a:p>
            <a:pPr marL="0" marR="0" lvl="0" indent="0" algn="l" rtl="0">
              <a:lnSpc>
                <a:spcPct val="100000"/>
              </a:lnSpc>
              <a:spcBef>
                <a:spcPts val="600"/>
              </a:spcBef>
              <a:spcAft>
                <a:spcPts val="0"/>
              </a:spcAft>
              <a:buSzPts val="1800"/>
              <a:buNone/>
            </a:pPr>
            <a:endParaRPr/>
          </a:p>
          <a:p>
            <a:pPr marL="0" marR="0" lvl="0" indent="0" algn="l" rtl="0">
              <a:lnSpc>
                <a:spcPct val="100000"/>
              </a:lnSpc>
              <a:spcBef>
                <a:spcPts val="360"/>
              </a:spcBef>
              <a:spcAft>
                <a:spcPts val="0"/>
              </a:spcAft>
              <a:buSzPts val="1800"/>
              <a:buNone/>
            </a:pPr>
            <a:r>
              <a:rPr lang="en-US" b="1"/>
              <a:t>PARTICIPANT</a:t>
            </a:r>
            <a:r>
              <a:rPr lang="en-US"/>
              <a:t>: With this specific drug? No. But it happens all of the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9"/>
          <p:cNvSpPr txBox="1">
            <a:spLocks noGrp="1"/>
          </p:cNvSpPr>
          <p:nvPr>
            <p:ph type="title"/>
          </p:nvPr>
        </p:nvSpPr>
        <p:spPr>
          <a:xfrm>
            <a:off x="457200" y="274639"/>
            <a:ext cx="8229600" cy="129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Group 2 </a:t>
            </a:r>
            <a:endParaRPr/>
          </a:p>
        </p:txBody>
      </p:sp>
      <p:sp>
        <p:nvSpPr>
          <p:cNvPr id="300" name="Google Shape;300;p49"/>
          <p:cNvSpPr txBox="1">
            <a:spLocks noGrp="1"/>
          </p:cNvSpPr>
          <p:nvPr>
            <p:ph type="body" idx="1"/>
          </p:nvPr>
        </p:nvSpPr>
        <p:spPr>
          <a:xfrm>
            <a:off x="457200" y="1935651"/>
            <a:ext cx="8229600" cy="419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t>INTERVIEWER:</a:t>
            </a:r>
            <a:r>
              <a:rPr lang="en-US"/>
              <a:t> Who should be responsible for caring for mild/moderate COPD &amp;</a:t>
            </a:r>
            <a:br>
              <a:rPr lang="en-US"/>
            </a:br>
            <a:r>
              <a:rPr lang="en-US"/>
              <a:t>for reducing ICS usage for mild-moderate COPD?</a:t>
            </a:r>
            <a:endParaRPr/>
          </a:p>
          <a:p>
            <a:pPr marL="0" lvl="0" indent="0" algn="l" rtl="0">
              <a:lnSpc>
                <a:spcPct val="115000"/>
              </a:lnSpc>
              <a:spcBef>
                <a:spcPts val="600"/>
              </a:spcBef>
              <a:spcAft>
                <a:spcPts val="0"/>
              </a:spcAft>
              <a:buClr>
                <a:schemeClr val="dk1"/>
              </a:buClr>
              <a:buSzPts val="1100"/>
              <a:buFont typeface="Arial"/>
              <a:buNone/>
            </a:pPr>
            <a:r>
              <a:rPr lang="en-US" b="1"/>
              <a:t>PARTICIPANT: </a:t>
            </a:r>
            <a:r>
              <a:rPr lang="en-US"/>
              <a:t>Providers, pharmacists. It’s really hard for us to send patients to Pulmonary. They have to travel more than 50 miles from where we are to where Pulmonary is, even with the Choice program.</a:t>
            </a:r>
            <a:endParaRPr/>
          </a:p>
          <a:p>
            <a:pPr marL="0" lvl="0" indent="0" algn="l" rtl="0">
              <a:lnSpc>
                <a:spcPct val="115000"/>
              </a:lnSpc>
              <a:spcBef>
                <a:spcPts val="600"/>
              </a:spcBef>
              <a:spcAft>
                <a:spcPts val="0"/>
              </a:spcAft>
              <a:buClr>
                <a:schemeClr val="dk1"/>
              </a:buClr>
              <a:buSzPts val="1100"/>
              <a:buFont typeface="Arial"/>
              <a:buNone/>
            </a:pPr>
            <a:r>
              <a:rPr lang="en-US"/>
              <a:t>***</a:t>
            </a:r>
            <a:endParaRPr/>
          </a:p>
          <a:p>
            <a:pPr marL="0" lvl="0" indent="0" algn="l" rtl="0">
              <a:lnSpc>
                <a:spcPct val="115000"/>
              </a:lnSpc>
              <a:spcBef>
                <a:spcPts val="600"/>
              </a:spcBef>
              <a:spcAft>
                <a:spcPts val="0"/>
              </a:spcAft>
              <a:buSzPts val="1800"/>
              <a:buNone/>
            </a:pPr>
            <a:r>
              <a:rPr lang="en-US" b="1"/>
              <a:t>PARTICIPANT:</a:t>
            </a:r>
            <a:r>
              <a:rPr lang="en-US"/>
              <a:t> I certainly would not want pulmonary physicians/Pulmonologists involved. That would seem like a tremendous waste of their skills. To some extent, it’s the PCP’s role, but perhaps also, it’s creating an infrastructure to support them in this decision when it’s just providing feedback on, ‘here are patients that you may want to consider stopping ICS’ and coming up with ways to help them in their clinical care. CPRS reminders, something like that.</a:t>
            </a:r>
            <a:endParaRPr/>
          </a:p>
          <a:p>
            <a:pPr marL="0" lvl="0" indent="0" algn="l" rtl="0">
              <a:lnSpc>
                <a:spcPct val="115000"/>
              </a:lnSpc>
              <a:spcBef>
                <a:spcPts val="600"/>
              </a:spcBef>
              <a:spcAft>
                <a:spcPts val="0"/>
              </a:spcAft>
              <a:buClr>
                <a:schemeClr val="dk1"/>
              </a:buClr>
              <a:buSzPts val="1100"/>
              <a:buFont typeface="Arial"/>
              <a:buNone/>
            </a:pPr>
            <a:endParaRPr/>
          </a:p>
          <a:p>
            <a:pPr marL="0" marR="0" lvl="0" indent="0" algn="l" rtl="0">
              <a:lnSpc>
                <a:spcPct val="100000"/>
              </a:lnSpc>
              <a:spcBef>
                <a:spcPts val="600"/>
              </a:spcBef>
              <a:spcAft>
                <a:spcPts val="0"/>
              </a:spcAft>
              <a:buSzPts val="1800"/>
              <a:buNone/>
            </a:pPr>
            <a:br>
              <a:rPr lang="en-US"/>
            </a:br>
            <a:br>
              <a:rPr lang="en-US" sz="1100">
                <a:latin typeface="Arial"/>
                <a:ea typeface="Arial"/>
                <a:cs typeface="Arial"/>
                <a:sym typeface="Arial"/>
              </a:rPr>
            </a:b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0"/>
          <p:cNvSpPr txBox="1">
            <a:spLocks noGrp="1"/>
          </p:cNvSpPr>
          <p:nvPr>
            <p:ph type="title"/>
          </p:nvPr>
        </p:nvSpPr>
        <p:spPr>
          <a:xfrm>
            <a:off x="457200" y="274639"/>
            <a:ext cx="8229600" cy="129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Group 3 </a:t>
            </a:r>
            <a:endParaRPr/>
          </a:p>
        </p:txBody>
      </p:sp>
      <p:sp>
        <p:nvSpPr>
          <p:cNvPr id="306" name="Google Shape;306;p50"/>
          <p:cNvSpPr txBox="1">
            <a:spLocks noGrp="1"/>
          </p:cNvSpPr>
          <p:nvPr>
            <p:ph type="body" idx="1"/>
          </p:nvPr>
        </p:nvSpPr>
        <p:spPr>
          <a:xfrm>
            <a:off x="457200" y="1935651"/>
            <a:ext cx="8229600" cy="419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b="1"/>
              <a:t>PARTICIPANT</a:t>
            </a:r>
            <a:r>
              <a:rPr lang="en-US"/>
              <a:t>: Generally, on one hand I’d like to say in someone who’s on medication they don’t need, you should try to stop it. But deep down there’s a little hesitation that if someone is doing well, why rock the boat?</a:t>
            </a:r>
            <a:endParaRPr/>
          </a:p>
          <a:p>
            <a:pPr marL="0" lvl="0" indent="0" algn="l" rtl="0">
              <a:lnSpc>
                <a:spcPct val="115000"/>
              </a:lnSpc>
              <a:spcBef>
                <a:spcPts val="600"/>
              </a:spcBef>
              <a:spcAft>
                <a:spcPts val="0"/>
              </a:spcAft>
              <a:buClr>
                <a:schemeClr val="dk1"/>
              </a:buClr>
              <a:buSzPts val="1100"/>
              <a:buFont typeface="Arial"/>
              <a:buNone/>
            </a:pPr>
            <a:endParaRPr/>
          </a:p>
          <a:p>
            <a:pPr marL="0" lvl="0" indent="0" algn="l" rtl="0">
              <a:lnSpc>
                <a:spcPct val="115000"/>
              </a:lnSpc>
              <a:spcBef>
                <a:spcPts val="600"/>
              </a:spcBef>
              <a:spcAft>
                <a:spcPts val="0"/>
              </a:spcAft>
              <a:buClr>
                <a:schemeClr val="dk1"/>
              </a:buClr>
              <a:buSzPts val="1100"/>
              <a:buFont typeface="Arial"/>
              <a:buNone/>
            </a:pPr>
            <a:r>
              <a:rPr lang="en-US" b="1"/>
              <a:t>INTERVIEWER</a:t>
            </a:r>
            <a:r>
              <a:rPr lang="en-US"/>
              <a:t>: When you say ‘deep down’, what do you mean?</a:t>
            </a:r>
            <a:endParaRPr/>
          </a:p>
          <a:p>
            <a:pPr marL="0" lvl="0" indent="0" algn="l" rtl="0">
              <a:lnSpc>
                <a:spcPct val="115000"/>
              </a:lnSpc>
              <a:spcBef>
                <a:spcPts val="600"/>
              </a:spcBef>
              <a:spcAft>
                <a:spcPts val="0"/>
              </a:spcAft>
              <a:buSzPts val="1800"/>
              <a:buNone/>
            </a:pPr>
            <a:endParaRPr b="1"/>
          </a:p>
          <a:p>
            <a:pPr marL="0" lvl="0" indent="0" algn="l" rtl="0">
              <a:lnSpc>
                <a:spcPct val="115000"/>
              </a:lnSpc>
              <a:spcBef>
                <a:spcPts val="600"/>
              </a:spcBef>
              <a:spcAft>
                <a:spcPts val="600"/>
              </a:spcAft>
              <a:buSzPts val="1800"/>
              <a:buNone/>
            </a:pPr>
            <a:r>
              <a:rPr lang="en-US" b="1"/>
              <a:t>PARTICIPANT</a:t>
            </a:r>
            <a:r>
              <a:rPr lang="en-US"/>
              <a:t>: Well, you just feel that if someone is doing great, let’s not change anything. If I stop the medication, who knows what’s going to happen.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1"/>
          <p:cNvSpPr txBox="1">
            <a:spLocks noGrp="1"/>
          </p:cNvSpPr>
          <p:nvPr>
            <p:ph type="title"/>
          </p:nvPr>
        </p:nvSpPr>
        <p:spPr>
          <a:xfrm>
            <a:off x="722325" y="5572125"/>
            <a:ext cx="7772400" cy="666900"/>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b="1" i="0" u="none" strike="noStrike" cap="none">
                <a:solidFill>
                  <a:schemeClr val="dk2"/>
                </a:solidFill>
                <a:latin typeface="Calibri"/>
                <a:ea typeface="Calibri"/>
                <a:cs typeface="Calibri"/>
                <a:sym typeface="Calibri"/>
              </a:rPr>
              <a:t>THANK YOU</a:t>
            </a:r>
            <a:endParaRPr sz="3600" b="1" i="0" u="none" strike="noStrike" cap="none">
              <a:solidFill>
                <a:schemeClr val="lt1"/>
              </a:solidFill>
              <a:latin typeface="Calibri"/>
              <a:ea typeface="Calibri"/>
              <a:cs typeface="Calibri"/>
              <a:sym typeface="Calibri"/>
            </a:endParaRPr>
          </a:p>
        </p:txBody>
      </p:sp>
      <p:sp>
        <p:nvSpPr>
          <p:cNvPr id="312" name="Google Shape;312;p51"/>
          <p:cNvSpPr txBox="1">
            <a:spLocks noGrp="1"/>
          </p:cNvSpPr>
          <p:nvPr>
            <p:ph type="body" idx="1"/>
          </p:nvPr>
        </p:nvSpPr>
        <p:spPr>
          <a:xfrm>
            <a:off x="722313" y="4148138"/>
            <a:ext cx="7772400" cy="1500300"/>
          </a:xfrm>
          <a:prstGeom prst="rect">
            <a:avLst/>
          </a:prstGeom>
          <a:noFill/>
          <a:ln>
            <a:noFill/>
          </a:ln>
        </p:spPr>
        <p:txBody>
          <a:bodyPr spcFirstLastPara="1" wrap="square" lIns="91400" tIns="45700" rIns="91400" bIns="45700" anchor="b" anchorCtr="0">
            <a:noAutofit/>
          </a:bodyPr>
          <a:lstStyle/>
          <a:p>
            <a:pPr marL="0" marR="0" lvl="0" indent="0" algn="l" rtl="0">
              <a:lnSpc>
                <a:spcPct val="100000"/>
              </a:lnSpc>
              <a:spcBef>
                <a:spcPts val="0"/>
              </a:spcBef>
              <a:spcAft>
                <a:spcPts val="0"/>
              </a:spcAft>
              <a:buClr>
                <a:srgbClr val="888888"/>
              </a:buClr>
              <a:buSzPts val="2800"/>
              <a:buFont typeface="Arial"/>
              <a:buNone/>
            </a:pPr>
            <a:endParaRPr sz="2800" b="0" i="0" u="none" strike="noStrike" cap="none">
              <a:solidFill>
                <a:srgbClr val="888888"/>
              </a:solidFill>
              <a:latin typeface="Calibri"/>
              <a:ea typeface="Calibri"/>
              <a:cs typeface="Calibri"/>
              <a:sym typeface="Calibri"/>
            </a:endParaRPr>
          </a:p>
          <a:p>
            <a:pPr marL="0" marR="0" lvl="0" indent="0" algn="l" rtl="0">
              <a:lnSpc>
                <a:spcPct val="100000"/>
              </a:lnSpc>
              <a:spcBef>
                <a:spcPts val="560"/>
              </a:spcBef>
              <a:spcAft>
                <a:spcPts val="0"/>
              </a:spcAft>
              <a:buClr>
                <a:schemeClr val="dk2"/>
              </a:buClr>
              <a:buSzPts val="2800"/>
              <a:buFont typeface="Arial"/>
              <a:buNone/>
            </a:pPr>
            <a:r>
              <a:rPr lang="en-US" sz="2800" b="0" i="0" u="none" strike="noStrike" cap="none">
                <a:solidFill>
                  <a:schemeClr val="dk2"/>
                </a:solidFill>
                <a:latin typeface="Calibri"/>
                <a:ea typeface="Calibri"/>
                <a:cs typeface="Calibri"/>
                <a:sym typeface="Calibri"/>
              </a:rPr>
              <a:t>For further questions: christian.helfrich@va.gov </a:t>
            </a:r>
            <a:endParaRPr sz="2800" b="0" i="0" u="none" strike="noStrike" cap="none">
              <a:solidFill>
                <a:schemeClr val="lt1"/>
              </a:solidFill>
              <a:latin typeface="Calibri"/>
              <a:ea typeface="Calibri"/>
              <a:cs typeface="Calibri"/>
              <a:sym typeface="Calibri"/>
            </a:endParaRPr>
          </a:p>
        </p:txBody>
      </p:sp>
      <p:sp>
        <p:nvSpPr>
          <p:cNvPr id="313" name="Google Shape;313;p51"/>
          <p:cNvSpPr txBox="1"/>
          <p:nvPr/>
        </p:nvSpPr>
        <p:spPr>
          <a:xfrm>
            <a:off x="377850" y="1693800"/>
            <a:ext cx="8482800" cy="150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Conceptual model paper is out in the Journal of Evaluation in Clinical Practice:</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2"/>
                </a:solidFill>
                <a:latin typeface="Arial"/>
                <a:ea typeface="Arial"/>
                <a:cs typeface="Arial"/>
                <a:sym typeface="Arial"/>
              </a:rPr>
              <a:t>https://onlinelibrary.wiley.com/doi/full/10.1111/jep.12855</a:t>
            </a:r>
            <a:endParaRPr sz="2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314" name="Google Shape;314;p51"/>
          <p:cNvPicPr preferRelativeResize="0"/>
          <p:nvPr/>
        </p:nvPicPr>
        <p:blipFill rotWithShape="1">
          <a:blip r:embed="rId3">
            <a:alphaModFix/>
          </a:blip>
          <a:srcRect/>
          <a:stretch/>
        </p:blipFill>
        <p:spPr>
          <a:xfrm>
            <a:off x="3556850" y="3194100"/>
            <a:ext cx="1697800" cy="1697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2"/>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Bibliography</a:t>
            </a:r>
            <a:endParaRPr/>
          </a:p>
        </p:txBody>
      </p:sp>
      <p:sp>
        <p:nvSpPr>
          <p:cNvPr id="320" name="Google Shape;320;p5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800">
                <a:solidFill>
                  <a:schemeClr val="dk1"/>
                </a:solidFill>
              </a:rPr>
              <a:t>Ailabouni, N. J., Nishtala, P. S., Mangin, D., &amp; Tordoff, J. M. (2016). Challenges and enablers of deprescribing: a general practitioner perspective. PloS One, 11(4), e0151066.</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Bokhof, B., &amp; Junius-Walker, U. (2016). Reducing polypharmacy from the perspectives of general practitioners and older patients: a synthesis of qualitative studies. Drugs &amp; Aging, 33(4), 249-266.</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Colla, C. H., Mainor, A. J., Hargreaves, C., Sequist, T., &amp; Morden, N. (2017a). Interventions aimed at reducing use of low-value health services: a systematic review. Medical Care Research and Review, 74(5), 507-550.</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Colla, C. H., &amp; Mainor, A. J. (2017b). Choosing Wisely Campaign: Valuable For Providers Who Knew About It, But Awareness Remained Constant, 2014–17. Health Affairs, 36(11), 2005-2011.</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Helfrich, C. D., Rose, A. J., Hartmann, C. W., Bodegom‐Vos, L., Graham, I. D., Wood, S. J., ... &amp; Au, D. H. (2018). How the dual process model of human cognition can inform efforts to de‐implement ineffective and harmful clinical practices: A preliminary model of unlearning and substitution. Journal of evaluation in clinical practice.</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Hoffmann, T. C., &amp; Del Mar, C. (2017). Clinicians’ expectations of the benefits and harms of treatments, screening, and tests: a systematic review. JAMA internal medicine, 177(3), 407-419.</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Kale, M. S., Bishop, T. F., Federman, A. D., &amp; Keyhani, S. (2013). Trends in the overuse of ambulatory health care services in the United States. JAMA internal medicine, 173(2), 142-148.</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Keyhani, S., Falk, R., Bishop, T., Howell, E., &amp; Korenstein, D. (2012). The relationship between geographic variations and overuse of healthcare services: a systematic review. Medical care, 50(3), 257-261.</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Morgan, D. J., Brownlee, S., Leppin, A. L., Kressin, N., Dhruva, S. S., Levin, L., ... &amp; Elshaug, A. G. (2015). Setting a research agenda for medical overuse. The BMJ, 351.</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Morgan, D. J., Dhruva, S. S., Coon, E. R., Wright, S. M., &amp; Korenstein, D. (2018). 2017 Update on medical overuse: a systematic review. JAMA internal medicine, 178(1), 110-115.</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Niven, D. J., Mrklas, K. J., Holodinsky, J. K., Straus, S. E., Hemmelgarn, B. R., Jeffs, L. P., &amp; Stelfox, H. T. (2015). Towards understanding the de-adoption of low-value clinical practices: a scoping review. BMC medicine, 13(1), 255.</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Norton, W. E., Kennedy, A. E., &amp; Chambers, D. A. (2017). Studying de-implementation in health: an analysis of funded research grants. Implementation Science, 12(1), 144.</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Scott, I. A., Soon, J., Elshaug, A. G., &amp; Lindner, R. (2017). Countering cognitive biases in minimising low value care. The Medical Journal of Australia, 206(9), 407-411.</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Van Bodegom-Vos, L., Davidoff, F., &amp; Marang-van de Mheen, P. J. (2016). Implementation and de-implementation: two sides of the same coin?. BMJ Qual Saf, bmjqs-2016.</a:t>
            </a:r>
            <a:endParaRPr/>
          </a:p>
          <a:p>
            <a:pPr marL="457200" lvl="0" indent="-342900" algn="l" rtl="0">
              <a:lnSpc>
                <a:spcPct val="115000"/>
              </a:lnSpc>
              <a:spcBef>
                <a:spcPts val="0"/>
              </a:spcBef>
              <a:spcAft>
                <a:spcPts val="0"/>
              </a:spcAft>
              <a:buClr>
                <a:schemeClr val="dk1"/>
              </a:buClr>
              <a:buSzPts val="1800"/>
              <a:buChar char="●"/>
            </a:pPr>
            <a:r>
              <a:rPr lang="en-US" sz="800">
                <a:solidFill>
                  <a:schemeClr val="dk1"/>
                </a:solidFill>
              </a:rPr>
              <a:t>Wang, V., Maciejewski, M. L., Helfrich, C. D., &amp; Weiner, B. J. (2017, December). Working smarter not harder: Coupling implementation to de-implementation. In Healthcare. Elsevier.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latin typeface="Calibri"/>
                <a:ea typeface="Calibri"/>
                <a:cs typeface="Calibri"/>
                <a:sym typeface="Calibri"/>
              </a:rPr>
              <a:t>Extent of low-value care and trends</a:t>
            </a:r>
            <a:endParaRPr/>
          </a:p>
        </p:txBody>
      </p:sp>
      <p:sp>
        <p:nvSpPr>
          <p:cNvPr id="98" name="Google Shape;98;p18"/>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Estimates of range low of 10-16% to high of 30-46% </a:t>
            </a:r>
            <a:r>
              <a:rPr lang="en-US" sz="1100">
                <a:solidFill>
                  <a:schemeClr val="dk1"/>
                </a:solidFill>
                <a:latin typeface="Calibri"/>
                <a:ea typeface="Calibri"/>
                <a:cs typeface="Calibri"/>
                <a:sym typeface="Calibri"/>
              </a:rPr>
              <a:t>(Morgan, Brownlee et al. 2015; Niven, Mrklas et al. 2015)</a:t>
            </a:r>
            <a:endParaRPr sz="24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$210 billion in associated health care waste in 2009 </a:t>
            </a:r>
            <a:r>
              <a:rPr lang="en-US" sz="1100">
                <a:solidFill>
                  <a:schemeClr val="dk1"/>
                </a:solidFill>
                <a:latin typeface="Calibri"/>
                <a:ea typeface="Calibri"/>
                <a:cs typeface="Calibri"/>
                <a:sym typeface="Calibri"/>
              </a:rPr>
              <a:t>(Berenson et Docteur 2013)</a:t>
            </a:r>
            <a:endParaRPr sz="24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Medical overuse doesn’t seem to be improving </a:t>
            </a:r>
            <a:r>
              <a:rPr lang="en-US" sz="1100">
                <a:solidFill>
                  <a:schemeClr val="dk1"/>
                </a:solidFill>
                <a:latin typeface="Calibri"/>
                <a:ea typeface="Calibri"/>
                <a:cs typeface="Calibri"/>
                <a:sym typeface="Calibri"/>
              </a:rPr>
              <a:t>(Kale et al 2013; Chamberlain et al 2013)</a:t>
            </a:r>
            <a:r>
              <a:rPr lang="en-US" sz="2400">
                <a:solidFill>
                  <a:schemeClr val="dk1"/>
                </a:solidFill>
                <a:latin typeface="Calibri"/>
                <a:ea typeface="Calibri"/>
                <a:cs typeface="Calibri"/>
                <a:sym typeface="Calibri"/>
              </a:rPr>
              <a:t> even as some evidence that medical underuse is improving (i.e., that specific instances of medical underuse have decreased over time) </a:t>
            </a:r>
            <a:r>
              <a:rPr lang="en-US" sz="1100">
                <a:solidFill>
                  <a:schemeClr val="dk1"/>
                </a:solidFill>
                <a:latin typeface="Calibri"/>
                <a:ea typeface="Calibri"/>
                <a:cs typeface="Calibri"/>
                <a:sym typeface="Calibri"/>
              </a:rPr>
              <a:t>(Kale et al 2013)</a:t>
            </a:r>
            <a:endParaRPr/>
          </a:p>
          <a:p>
            <a:pPr marL="457200" lvl="0" indent="-228600" algn="l" rtl="0">
              <a:lnSpc>
                <a:spcPct val="115000"/>
              </a:lnSpc>
              <a:spcBef>
                <a:spcPts val="0"/>
              </a:spcBef>
              <a:spcAft>
                <a:spcPts val="0"/>
              </a:spcAft>
              <a:buClr>
                <a:schemeClr val="lt2"/>
              </a:buClr>
              <a:buSzPts val="1800"/>
              <a:buNone/>
            </a:pPr>
            <a:endParaRPr sz="2400">
              <a:solidFill>
                <a:schemeClr val="dk1"/>
              </a:solidFill>
              <a:latin typeface="Calibri"/>
              <a:ea typeface="Calibri"/>
              <a:cs typeface="Calibri"/>
              <a:sym typeface="Calibri"/>
            </a:endParaRPr>
          </a:p>
          <a:p>
            <a:pPr marL="914400" lvl="1" indent="-228600" algn="l" rtl="0">
              <a:lnSpc>
                <a:spcPct val="115000"/>
              </a:lnSpc>
              <a:spcBef>
                <a:spcPts val="1600"/>
              </a:spcBef>
              <a:spcAft>
                <a:spcPts val="0"/>
              </a:spcAft>
              <a:buSzPts val="1400"/>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De-implementation research &amp; strategies</a:t>
            </a:r>
            <a:endParaRPr/>
          </a:p>
        </p:txBody>
      </p:sp>
      <p:sp>
        <p:nvSpPr>
          <p:cNvPr id="104" name="Google Shape;104;p1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a:solidFill>
                  <a:schemeClr val="dk1"/>
                </a:solidFill>
              </a:rPr>
              <a:t>Literature on medical overuse and strategies to address medical overuse is growing year-to-year, doubling from 2014 to 2015 </a:t>
            </a:r>
            <a:r>
              <a:rPr lang="en-US" sz="1100">
                <a:solidFill>
                  <a:schemeClr val="dk1"/>
                </a:solidFill>
              </a:rPr>
              <a:t>(Morgan et al 2017; Morgan et al 2018) </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US">
                <a:solidFill>
                  <a:schemeClr val="dk1"/>
                </a:solidFill>
              </a:rPr>
              <a:t>Small (n=20) set of NIH/AHRQ grants on de-implementation but majority within past 2 years </a:t>
            </a:r>
            <a:r>
              <a:rPr lang="en-US" sz="1100">
                <a:solidFill>
                  <a:schemeClr val="dk1"/>
                </a:solidFill>
              </a:rPr>
              <a:t>(Norton et al 2017)</a:t>
            </a:r>
            <a:endParaRPr/>
          </a:p>
          <a:p>
            <a:pPr marL="457200" lvl="0" indent="-342900" algn="l" rtl="0">
              <a:lnSpc>
                <a:spcPct val="115000"/>
              </a:lnSpc>
              <a:spcBef>
                <a:spcPts val="0"/>
              </a:spcBef>
              <a:spcAft>
                <a:spcPts val="0"/>
              </a:spcAft>
              <a:buClr>
                <a:schemeClr val="dk1"/>
              </a:buClr>
              <a:buSzPts val="1800"/>
              <a:buChar char="●"/>
            </a:pPr>
            <a:r>
              <a:rPr lang="en-US">
                <a:solidFill>
                  <a:schemeClr val="dk1"/>
                </a:solidFill>
              </a:rPr>
              <a:t>Physician awareness of Choosing Wisely low (21% 2014; 25% 2017 </a:t>
            </a:r>
            <a:r>
              <a:rPr lang="en-US" sz="1100">
                <a:solidFill>
                  <a:schemeClr val="dk1"/>
                </a:solidFill>
              </a:rPr>
              <a:t>(Colla et al 2017b)</a:t>
            </a:r>
            <a:r>
              <a:rPr lang="en-US">
                <a:solidFill>
                  <a:schemeClr val="dk1"/>
                </a:solidFill>
              </a:rPr>
              <a:t>) </a:t>
            </a:r>
            <a:endParaRPr/>
          </a:p>
          <a:p>
            <a:pPr marL="457200" marR="0" lvl="0" indent="-228600" algn="l" rtl="0">
              <a:lnSpc>
                <a:spcPct val="115000"/>
              </a:lnSpc>
              <a:spcBef>
                <a:spcPts val="0"/>
              </a:spcBef>
              <a:spcAft>
                <a:spcPts val="0"/>
              </a:spcAft>
              <a:buClr>
                <a:schemeClr val="lt2"/>
              </a:buClr>
              <a:buSzPts val="1800"/>
              <a:buFont typeface="Arial"/>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Fragmented literature</a:t>
            </a:r>
            <a:endParaRPr/>
          </a:p>
        </p:txBody>
      </p:sp>
      <p:sp>
        <p:nvSpPr>
          <p:cNvPr id="110" name="Google Shape;110;p20"/>
          <p:cNvSpPr txBox="1">
            <a:spLocks noGrp="1"/>
          </p:cNvSpPr>
          <p:nvPr>
            <p:ph type="body" idx="1"/>
          </p:nvPr>
        </p:nvSpPr>
        <p:spPr>
          <a:xfrm>
            <a:off x="311700" y="1893193"/>
            <a:ext cx="8520600" cy="4198639"/>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2800">
                <a:solidFill>
                  <a:schemeClr val="dk1"/>
                </a:solidFill>
              </a:rPr>
              <a:t>43 terms </a:t>
            </a:r>
            <a:r>
              <a:rPr lang="en-US" sz="1100">
                <a:solidFill>
                  <a:schemeClr val="dk1"/>
                </a:solidFill>
              </a:rPr>
              <a:t>(Niven et al, 2015; </a:t>
            </a:r>
            <a:br>
              <a:rPr lang="en-US" sz="1100">
                <a:solidFill>
                  <a:schemeClr val="dk1"/>
                </a:solidFill>
              </a:rPr>
            </a:br>
            <a:r>
              <a:rPr lang="en-US" sz="1100">
                <a:solidFill>
                  <a:schemeClr val="dk1"/>
                </a:solidFill>
              </a:rPr>
              <a:t>Gnjidic &amp; Elshaug 2015)</a:t>
            </a:r>
            <a:endParaRPr/>
          </a:p>
        </p:txBody>
      </p:sp>
      <p:pic>
        <p:nvPicPr>
          <p:cNvPr id="111" name="Google Shape;111;p20"/>
          <p:cNvPicPr preferRelativeResize="0"/>
          <p:nvPr/>
        </p:nvPicPr>
        <p:blipFill rotWithShape="1">
          <a:blip r:embed="rId3">
            <a:alphaModFix/>
          </a:blip>
          <a:srcRect/>
          <a:stretch/>
        </p:blipFill>
        <p:spPr>
          <a:xfrm>
            <a:off x="3924096" y="1750728"/>
            <a:ext cx="5015125" cy="474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At least 7 lit reviews on factors associated with low-value care or interventions to reduce it*</a:t>
            </a:r>
            <a:endParaRPr/>
          </a:p>
        </p:txBody>
      </p:sp>
      <p:sp>
        <p:nvSpPr>
          <p:cNvPr id="117" name="Google Shape;117;p2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lt2"/>
              </a:buClr>
              <a:buSzPts val="1800"/>
              <a:buNone/>
            </a:pP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At least 7 lit reviews on factors associated with low-value care or interventions to reduce it*</a:t>
            </a:r>
            <a:endParaRPr/>
          </a:p>
        </p:txBody>
      </p:sp>
      <p:sp>
        <p:nvSpPr>
          <p:cNvPr id="123" name="Google Shape;123;p22"/>
          <p:cNvSpPr txBox="1">
            <a:spLocks noGrp="1"/>
          </p:cNvSpPr>
          <p:nvPr>
            <p:ph type="body" idx="1"/>
          </p:nvPr>
        </p:nvSpPr>
        <p:spPr>
          <a:xfrm>
            <a:off x="311700" y="1725769"/>
            <a:ext cx="8520600" cy="436606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2800">
                <a:solidFill>
                  <a:schemeClr val="dk1"/>
                </a:solidFill>
              </a:rPr>
              <a:t>Systems of care, e.g., HMO vs. fee-based, and low-value care </a:t>
            </a:r>
            <a:r>
              <a:rPr lang="en-US" sz="1100">
                <a:solidFill>
                  <a:schemeClr val="dk1"/>
                </a:solidFill>
              </a:rPr>
              <a:t>(Keyhani et al 2013)</a:t>
            </a:r>
            <a:endParaRPr/>
          </a:p>
          <a:p>
            <a:pPr marL="457200" lvl="0" indent="-342900" algn="l" rtl="0">
              <a:lnSpc>
                <a:spcPct val="115000"/>
              </a:lnSpc>
              <a:spcBef>
                <a:spcPts val="0"/>
              </a:spcBef>
              <a:spcAft>
                <a:spcPts val="0"/>
              </a:spcAft>
              <a:buClr>
                <a:schemeClr val="dk1"/>
              </a:buClr>
              <a:buSzPts val="1800"/>
              <a:buChar char="●"/>
            </a:pPr>
            <a:r>
              <a:rPr lang="en-US" sz="2800">
                <a:solidFill>
                  <a:schemeClr val="dk1"/>
                </a:solidFill>
              </a:rPr>
              <a:t>Not associated</a:t>
            </a:r>
            <a:r>
              <a:rPr lang="en-US">
                <a:solidFill>
                  <a:schemeClr val="dk1"/>
                </a:solidFi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a:solidFill>
                  <a:schemeClr val="lt1"/>
                </a:solidFill>
              </a:rPr>
              <a:t>At least 7 lit reviews on factors associated with low-value care or interventions to reduce it*</a:t>
            </a:r>
            <a:endParaRPr/>
          </a:p>
        </p:txBody>
      </p:sp>
      <p:sp>
        <p:nvSpPr>
          <p:cNvPr id="129" name="Google Shape;129;p23"/>
          <p:cNvSpPr txBox="1">
            <a:spLocks noGrp="1"/>
          </p:cNvSpPr>
          <p:nvPr>
            <p:ph type="body" idx="1"/>
          </p:nvPr>
        </p:nvSpPr>
        <p:spPr>
          <a:xfrm>
            <a:off x="311700" y="1777285"/>
            <a:ext cx="8520600" cy="431454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2800">
                <a:solidFill>
                  <a:schemeClr val="dk1"/>
                </a:solidFill>
              </a:rPr>
              <a:t>Scoping review: 44 articles on facilitating; on 2 on sustaining </a:t>
            </a:r>
            <a:r>
              <a:rPr lang="en-US" sz="1100">
                <a:solidFill>
                  <a:schemeClr val="dk1"/>
                </a:solidFill>
              </a:rPr>
              <a:t>(Niven et al 2015)</a:t>
            </a:r>
            <a:endParaRPr sz="2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2800">
                <a:solidFill>
                  <a:schemeClr val="dk1"/>
                </a:solidFill>
              </a:rPr>
              <a:t>30% on Dx de-implement</a:t>
            </a:r>
            <a:endParaRPr/>
          </a:p>
          <a:p>
            <a:pPr marL="457200" lvl="0" indent="-342900" algn="l" rtl="0">
              <a:lnSpc>
                <a:spcPct val="115000"/>
              </a:lnSpc>
              <a:spcBef>
                <a:spcPts val="0"/>
              </a:spcBef>
              <a:spcAft>
                <a:spcPts val="0"/>
              </a:spcAft>
              <a:buClr>
                <a:schemeClr val="dk1"/>
              </a:buClr>
              <a:buSzPts val="1800"/>
              <a:buChar char="●"/>
            </a:pPr>
            <a:r>
              <a:rPr lang="en-US" sz="2800">
                <a:solidFill>
                  <a:schemeClr val="dk1"/>
                </a:solidFill>
              </a:rPr>
              <a:t>13 frameworks</a:t>
            </a:r>
            <a:endParaRPr/>
          </a:p>
        </p:txBody>
      </p:sp>
    </p:spTree>
  </p:cSld>
  <p:clrMapOvr>
    <a:masterClrMapping/>
  </p:clrMapOvr>
</p:sld>
</file>

<file path=ppt/theme/theme1.xml><?xml version="1.0" encoding="utf-8"?>
<a:theme xmlns:a="http://schemas.openxmlformats.org/drawingml/2006/main" name="VA american flag_calibri font">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2240</Words>
  <Application>Microsoft Office PowerPoint</Application>
  <PresentationFormat>On-screen Show (4:3)</PresentationFormat>
  <Paragraphs>185</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Noto Sans Symbols</vt:lpstr>
      <vt:lpstr>PT Sans</vt:lpstr>
      <vt:lpstr>Calibri</vt:lpstr>
      <vt:lpstr>Georgia</vt:lpstr>
      <vt:lpstr>VA american flag_calibri font</vt:lpstr>
      <vt:lpstr>What do we know about low-value care and de-implementation?</vt:lpstr>
      <vt:lpstr>Definitions</vt:lpstr>
      <vt:lpstr>Low-value care</vt:lpstr>
      <vt:lpstr>Extent of low-value care and trends</vt:lpstr>
      <vt:lpstr>De-implementation research &amp; strategies</vt:lpstr>
      <vt:lpstr>Fragmented literature</vt:lpstr>
      <vt:lpstr>At least 7 lit reviews on factors associated with low-value care or interventions to reduce it*</vt:lpstr>
      <vt:lpstr>At least 7 lit reviews on factors associated with low-value care or interventions to reduce it*</vt:lpstr>
      <vt:lpstr>At least 7 lit reviews on factors associated with low-value care or interventions to reduce it*</vt:lpstr>
      <vt:lpstr>At least 7 lit reviews on factors associated with low-value care or interventions to reduce it*</vt:lpstr>
      <vt:lpstr>At least 7 lit reviews on factors associated with low-value care or interventions to reduce it*</vt:lpstr>
      <vt:lpstr>Morgan et al (2015) drivers of overuse - Providers</vt:lpstr>
      <vt:lpstr>Morgan et al (2015) drivers of overuse - Providers</vt:lpstr>
      <vt:lpstr>Morgan et al (2015) drivers of overuse - Providers</vt:lpstr>
      <vt:lpstr>Morgan et al (2015) drivers of overuse - Providers</vt:lpstr>
      <vt:lpstr>Morgan et al (2015) drivers of overuse - Providers</vt:lpstr>
      <vt:lpstr>Morgan et al (2015) drivers of overuse - Providers</vt:lpstr>
      <vt:lpstr>Morgan et al (2015) drivers of overuse - Providers</vt:lpstr>
      <vt:lpstr>Morgan et al (2015) drivers of overuse - Patients</vt:lpstr>
      <vt:lpstr>Morgan et al (2015) drivers of overuse - Patients</vt:lpstr>
      <vt:lpstr>Morgan et al (2015) drivers of overuse - Patients</vt:lpstr>
      <vt:lpstr>Morgan et al (2015) drivers of overuse - Patients</vt:lpstr>
      <vt:lpstr>Morgan et al (2015) drivers of overuse - Patients</vt:lpstr>
      <vt:lpstr>Drivers of low-value care</vt:lpstr>
      <vt:lpstr>Frameworks and models</vt:lpstr>
      <vt:lpstr>PowerPoint Presentation</vt:lpstr>
      <vt:lpstr>PowerPoint Presentation</vt:lpstr>
      <vt:lpstr>Limitations</vt:lpstr>
      <vt:lpstr>Case example of de-implementing inhaled corticosteroids for patients with COPD</vt:lpstr>
      <vt:lpstr>Exercise</vt:lpstr>
      <vt:lpstr>Exercise Example</vt:lpstr>
      <vt:lpstr>Exercise Example</vt:lpstr>
      <vt:lpstr>Exercise</vt:lpstr>
      <vt:lpstr>Group 1 </vt:lpstr>
      <vt:lpstr>Group 2 </vt:lpstr>
      <vt:lpstr>Group 3 </vt:lpstr>
      <vt:lpstr>THANK YOU</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we know about low-value care and de-implementation?</dc:title>
  <dc:creator>Helfrich, Christian D</dc:creator>
  <cp:lastModifiedBy>Helfrich, Christian D</cp:lastModifiedBy>
  <cp:revision>1</cp:revision>
  <dcterms:modified xsi:type="dcterms:W3CDTF">2018-12-06T13:33:06Z</dcterms:modified>
</cp:coreProperties>
</file>