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38"/>
  </p:notesMasterIdLst>
  <p:handoutMasterIdLst>
    <p:handoutMasterId r:id="rId39"/>
  </p:handoutMasterIdLst>
  <p:sldIdLst>
    <p:sldId id="272" r:id="rId2"/>
    <p:sldId id="587" r:id="rId3"/>
    <p:sldId id="618" r:id="rId4"/>
    <p:sldId id="601" r:id="rId5"/>
    <p:sldId id="606" r:id="rId6"/>
    <p:sldId id="607" r:id="rId7"/>
    <p:sldId id="486" r:id="rId8"/>
    <p:sldId id="602" r:id="rId9"/>
    <p:sldId id="487" r:id="rId10"/>
    <p:sldId id="603" r:id="rId11"/>
    <p:sldId id="491" r:id="rId12"/>
    <p:sldId id="604" r:id="rId13"/>
    <p:sldId id="624" r:id="rId14"/>
    <p:sldId id="608" r:id="rId15"/>
    <p:sldId id="621" r:id="rId16"/>
    <p:sldId id="609" r:id="rId17"/>
    <p:sldId id="614" r:id="rId18"/>
    <p:sldId id="622" r:id="rId19"/>
    <p:sldId id="623" r:id="rId20"/>
    <p:sldId id="610" r:id="rId21"/>
    <p:sldId id="611" r:id="rId22"/>
    <p:sldId id="617" r:id="rId23"/>
    <p:sldId id="625" r:id="rId24"/>
    <p:sldId id="626" r:id="rId25"/>
    <p:sldId id="627" r:id="rId26"/>
    <p:sldId id="264" r:id="rId27"/>
    <p:sldId id="279" r:id="rId28"/>
    <p:sldId id="628" r:id="rId29"/>
    <p:sldId id="629" r:id="rId30"/>
    <p:sldId id="630" r:id="rId31"/>
    <p:sldId id="631" r:id="rId32"/>
    <p:sldId id="613" r:id="rId33"/>
    <p:sldId id="619" r:id="rId34"/>
    <p:sldId id="558" r:id="rId35"/>
    <p:sldId id="620" r:id="rId36"/>
    <p:sldId id="304" r:id="rId37"/>
  </p:sldIdLst>
  <p:sldSz cx="9144000" cy="6858000" type="screen4x3"/>
  <p:notesSz cx="6946900" cy="92202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7F7F7F"/>
    <a:srgbClr val="E8E8E8"/>
    <a:srgbClr val="F2F2F2"/>
    <a:srgbClr val="4C4C4C"/>
    <a:srgbClr val="565656"/>
    <a:srgbClr val="2A5DA5"/>
    <a:srgbClr val="2A67A5"/>
    <a:srgbClr val="2A71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29" autoAdjust="0"/>
    <p:restoredTop sz="95902" autoAdjust="0"/>
  </p:normalViewPr>
  <p:slideViewPr>
    <p:cSldViewPr snapToGrid="0" snapToObjects="1">
      <p:cViewPr varScale="1">
        <p:scale>
          <a:sx n="131" d="100"/>
          <a:sy n="131" d="100"/>
        </p:scale>
        <p:origin x="113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tockChart>
        <c:ser>
          <c:idx val="0"/>
          <c:order val="0"/>
          <c:tx>
            <c:strRef>
              <c:f>Sheet1!$B$1</c:f>
              <c:strCache>
                <c:ptCount val="1"/>
                <c:pt idx="0">
                  <c:v>Mean Score</c:v>
                </c:pt>
              </c:strCache>
            </c:strRef>
          </c:tx>
          <c:spPr>
            <a:ln w="28575">
              <a:noFill/>
            </a:ln>
          </c:spPr>
          <c:marker>
            <c:symbol val="none"/>
          </c:marker>
          <c:dLbls>
            <c:spPr>
              <a:noFill/>
              <a:ln>
                <a:noFill/>
              </a:ln>
              <a:effectLst/>
            </c:spPr>
            <c:txPr>
              <a:bodyPr wrap="square" lIns="38100" tIns="19050" rIns="38100" bIns="19050" anchor="ctr">
                <a:spAutoFit/>
              </a:bodyPr>
              <a:lstStyle/>
              <a:p>
                <a:pPr>
                  <a:defRPr sz="1000"/>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Organization</c:v>
                </c:pt>
                <c:pt idx="1">
                  <c:v>Delivery</c:v>
                </c:pt>
                <c:pt idx="2">
                  <c:v>Adherence</c:v>
                </c:pt>
                <c:pt idx="3">
                  <c:v>Eligibility</c:v>
                </c:pt>
                <c:pt idx="4">
                  <c:v>Setting</c:v>
                </c:pt>
                <c:pt idx="5">
                  <c:v>Follow up intensity</c:v>
                </c:pt>
                <c:pt idx="6">
                  <c:v>Primary outcome</c:v>
                </c:pt>
                <c:pt idx="7">
                  <c:v>Recruitment</c:v>
                </c:pt>
                <c:pt idx="8">
                  <c:v>Primary Analysis</c:v>
                </c:pt>
              </c:strCache>
            </c:strRef>
          </c:cat>
          <c:val>
            <c:numRef>
              <c:f>Sheet1!$B$2:$B$10</c:f>
              <c:numCache>
                <c:formatCode>0.0</c:formatCode>
                <c:ptCount val="9"/>
                <c:pt idx="0">
                  <c:v>3.3200000000000003</c:v>
                </c:pt>
                <c:pt idx="1">
                  <c:v>3.5</c:v>
                </c:pt>
                <c:pt idx="2">
                  <c:v>3.78</c:v>
                </c:pt>
                <c:pt idx="3">
                  <c:v>4.0999999999999996</c:v>
                </c:pt>
                <c:pt idx="4">
                  <c:v>4.1400000000000006</c:v>
                </c:pt>
                <c:pt idx="5">
                  <c:v>4.1400000000000006</c:v>
                </c:pt>
                <c:pt idx="6">
                  <c:v>4.16</c:v>
                </c:pt>
                <c:pt idx="7">
                  <c:v>4.2799999999999994</c:v>
                </c:pt>
                <c:pt idx="8">
                  <c:v>4.66</c:v>
                </c:pt>
              </c:numCache>
            </c:numRef>
          </c:val>
          <c:smooth val="0"/>
          <c:extLst>
            <c:ext xmlns:c16="http://schemas.microsoft.com/office/drawing/2014/chart" uri="{C3380CC4-5D6E-409C-BE32-E72D297353CC}">
              <c16:uniqueId val="{00000000-1685-4340-9A76-48CFA209D8C1}"/>
            </c:ext>
          </c:extLst>
        </c:ser>
        <c:ser>
          <c:idx val="1"/>
          <c:order val="1"/>
          <c:tx>
            <c:strRef>
              <c:f>Sheet1!$C$1</c:f>
              <c:strCache>
                <c:ptCount val="1"/>
                <c:pt idx="0">
                  <c:v>Lower Bound</c:v>
                </c:pt>
              </c:strCache>
            </c:strRef>
          </c:tx>
          <c:spPr>
            <a:ln w="28575">
              <a:noFill/>
            </a:ln>
          </c:spPr>
          <c:marker>
            <c:symbol val="none"/>
          </c:marker>
          <c:dLbls>
            <c:spPr>
              <a:noFill/>
              <a:ln>
                <a:noFill/>
              </a:ln>
              <a:effectLst/>
            </c:spPr>
            <c:txPr>
              <a:bodyPr wrap="square" lIns="38100" tIns="19050" rIns="38100" bIns="19050" anchor="ctr">
                <a:spAutoFit/>
              </a:bodyPr>
              <a:lstStyle/>
              <a:p>
                <a:pPr>
                  <a:defRPr sz="1000"/>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Organization</c:v>
                </c:pt>
                <c:pt idx="1">
                  <c:v>Delivery</c:v>
                </c:pt>
                <c:pt idx="2">
                  <c:v>Adherence</c:v>
                </c:pt>
                <c:pt idx="3">
                  <c:v>Eligibility</c:v>
                </c:pt>
                <c:pt idx="4">
                  <c:v>Setting</c:v>
                </c:pt>
                <c:pt idx="5">
                  <c:v>Follow up intensity</c:v>
                </c:pt>
                <c:pt idx="6">
                  <c:v>Primary outcome</c:v>
                </c:pt>
                <c:pt idx="7">
                  <c:v>Recruitment</c:v>
                </c:pt>
                <c:pt idx="8">
                  <c:v>Primary Analysis</c:v>
                </c:pt>
              </c:strCache>
            </c:strRef>
          </c:cat>
          <c:val>
            <c:numRef>
              <c:f>Sheet1!$C$2:$C$10</c:f>
              <c:numCache>
                <c:formatCode>0.0</c:formatCode>
                <c:ptCount val="9"/>
                <c:pt idx="0">
                  <c:v>2.6</c:v>
                </c:pt>
                <c:pt idx="1">
                  <c:v>2.1</c:v>
                </c:pt>
                <c:pt idx="2">
                  <c:v>2.8</c:v>
                </c:pt>
                <c:pt idx="3">
                  <c:v>3.4</c:v>
                </c:pt>
                <c:pt idx="4">
                  <c:v>4</c:v>
                </c:pt>
                <c:pt idx="5">
                  <c:v>3.4</c:v>
                </c:pt>
                <c:pt idx="6">
                  <c:v>3.5</c:v>
                </c:pt>
                <c:pt idx="7">
                  <c:v>3.6</c:v>
                </c:pt>
                <c:pt idx="8">
                  <c:v>4.5</c:v>
                </c:pt>
              </c:numCache>
            </c:numRef>
          </c:val>
          <c:smooth val="0"/>
          <c:extLst>
            <c:ext xmlns:c16="http://schemas.microsoft.com/office/drawing/2014/chart" uri="{C3380CC4-5D6E-409C-BE32-E72D297353CC}">
              <c16:uniqueId val="{00000001-1685-4340-9A76-48CFA209D8C1}"/>
            </c:ext>
          </c:extLst>
        </c:ser>
        <c:ser>
          <c:idx val="2"/>
          <c:order val="2"/>
          <c:tx>
            <c:strRef>
              <c:f>Sheet1!$D$1</c:f>
              <c:strCache>
                <c:ptCount val="1"/>
                <c:pt idx="0">
                  <c:v>Upper bound</c:v>
                </c:pt>
              </c:strCache>
            </c:strRef>
          </c:tx>
          <c:spPr>
            <a:ln w="28575">
              <a:noFill/>
            </a:ln>
          </c:spPr>
          <c:marker>
            <c:symbol val="dot"/>
            <c:size val="3"/>
          </c:marker>
          <c:dLbls>
            <c:spPr>
              <a:noFill/>
              <a:ln>
                <a:noFill/>
              </a:ln>
              <a:effectLst/>
            </c:spPr>
            <c:txPr>
              <a:bodyPr wrap="square" lIns="38100" tIns="19050" rIns="38100" bIns="19050" anchor="ctr">
                <a:spAutoFit/>
              </a:bodyPr>
              <a:lstStyle/>
              <a:p>
                <a:pPr>
                  <a:defRPr sz="1000"/>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Organization</c:v>
                </c:pt>
                <c:pt idx="1">
                  <c:v>Delivery</c:v>
                </c:pt>
                <c:pt idx="2">
                  <c:v>Adherence</c:v>
                </c:pt>
                <c:pt idx="3">
                  <c:v>Eligibility</c:v>
                </c:pt>
                <c:pt idx="4">
                  <c:v>Setting</c:v>
                </c:pt>
                <c:pt idx="5">
                  <c:v>Follow up intensity</c:v>
                </c:pt>
                <c:pt idx="6">
                  <c:v>Primary outcome</c:v>
                </c:pt>
                <c:pt idx="7">
                  <c:v>Recruitment</c:v>
                </c:pt>
                <c:pt idx="8">
                  <c:v>Primary Analysis</c:v>
                </c:pt>
              </c:strCache>
            </c:strRef>
          </c:cat>
          <c:val>
            <c:numRef>
              <c:f>Sheet1!$D$2:$D$10</c:f>
              <c:numCache>
                <c:formatCode>0.0</c:formatCode>
                <c:ptCount val="9"/>
                <c:pt idx="0">
                  <c:v>4.4000000000000004</c:v>
                </c:pt>
                <c:pt idx="1">
                  <c:v>4.5</c:v>
                </c:pt>
                <c:pt idx="2">
                  <c:v>4.5</c:v>
                </c:pt>
                <c:pt idx="3">
                  <c:v>4.8</c:v>
                </c:pt>
                <c:pt idx="4">
                  <c:v>4.4000000000000004</c:v>
                </c:pt>
                <c:pt idx="5">
                  <c:v>4.9000000000000004</c:v>
                </c:pt>
                <c:pt idx="6">
                  <c:v>4.9000000000000004</c:v>
                </c:pt>
                <c:pt idx="7">
                  <c:v>4.8</c:v>
                </c:pt>
                <c:pt idx="8">
                  <c:v>4.9000000000000004</c:v>
                </c:pt>
              </c:numCache>
            </c:numRef>
          </c:val>
          <c:smooth val="0"/>
          <c:extLst>
            <c:ext xmlns:c16="http://schemas.microsoft.com/office/drawing/2014/chart" uri="{C3380CC4-5D6E-409C-BE32-E72D297353CC}">
              <c16:uniqueId val="{00000002-1685-4340-9A76-48CFA209D8C1}"/>
            </c:ext>
          </c:extLst>
        </c:ser>
        <c:dLbls>
          <c:dLblPos val="r"/>
          <c:showLegendKey val="0"/>
          <c:showVal val="1"/>
          <c:showCatName val="0"/>
          <c:showSerName val="0"/>
          <c:showPercent val="0"/>
          <c:showBubbleSize val="0"/>
        </c:dLbls>
        <c:hiLowLines/>
        <c:axId val="157906432"/>
        <c:axId val="86975232"/>
      </c:stockChart>
      <c:catAx>
        <c:axId val="157906432"/>
        <c:scaling>
          <c:orientation val="minMax"/>
        </c:scaling>
        <c:delete val="0"/>
        <c:axPos val="b"/>
        <c:numFmt formatCode="General" sourceLinked="0"/>
        <c:majorTickMark val="none"/>
        <c:minorTickMark val="none"/>
        <c:tickLblPos val="nextTo"/>
        <c:txPr>
          <a:bodyPr/>
          <a:lstStyle/>
          <a:p>
            <a:pPr>
              <a:defRPr sz="1200"/>
            </a:pPr>
            <a:endParaRPr lang="en-US"/>
          </a:p>
        </c:txPr>
        <c:crossAx val="86975232"/>
        <c:crosses val="autoZero"/>
        <c:auto val="1"/>
        <c:lblAlgn val="ctr"/>
        <c:lblOffset val="100"/>
        <c:noMultiLvlLbl val="0"/>
      </c:catAx>
      <c:valAx>
        <c:axId val="86975232"/>
        <c:scaling>
          <c:orientation val="minMax"/>
          <c:max val="5"/>
          <c:min val="1"/>
        </c:scaling>
        <c:delete val="0"/>
        <c:axPos val="l"/>
        <c:numFmt formatCode="0" sourceLinked="0"/>
        <c:majorTickMark val="none"/>
        <c:minorTickMark val="none"/>
        <c:tickLblPos val="nextTo"/>
        <c:txPr>
          <a:bodyPr/>
          <a:lstStyle/>
          <a:p>
            <a:pPr>
              <a:defRPr sz="1800"/>
            </a:pPr>
            <a:endParaRPr lang="en-US"/>
          </a:p>
        </c:txPr>
        <c:crossAx val="157906432"/>
        <c:crosses val="autoZero"/>
        <c:crossBetween val="between"/>
        <c:majorUnit val="1"/>
      </c:valAx>
    </c:plotArea>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0323" cy="461010"/>
          </a:xfrm>
          <a:prstGeom prst="rect">
            <a:avLst/>
          </a:prstGeom>
        </p:spPr>
        <p:txBody>
          <a:bodyPr vert="horz" lIns="92382" tIns="46191" rIns="92382" bIns="46191" rtlCol="0"/>
          <a:lstStyle>
            <a:lvl1pPr algn="l">
              <a:defRPr sz="1200"/>
            </a:lvl1pPr>
          </a:lstStyle>
          <a:p>
            <a:endParaRPr lang="en-US"/>
          </a:p>
        </p:txBody>
      </p:sp>
      <p:sp>
        <p:nvSpPr>
          <p:cNvPr id="3" name="Date Placeholder 2"/>
          <p:cNvSpPr>
            <a:spLocks noGrp="1"/>
          </p:cNvSpPr>
          <p:nvPr>
            <p:ph type="dt" sz="quarter" idx="1"/>
          </p:nvPr>
        </p:nvSpPr>
        <p:spPr>
          <a:xfrm>
            <a:off x="3934969" y="0"/>
            <a:ext cx="3010323" cy="461010"/>
          </a:xfrm>
          <a:prstGeom prst="rect">
            <a:avLst/>
          </a:prstGeom>
        </p:spPr>
        <p:txBody>
          <a:bodyPr vert="horz" lIns="92382" tIns="46191" rIns="92382" bIns="46191" rtlCol="0"/>
          <a:lstStyle>
            <a:lvl1pPr algn="r">
              <a:defRPr sz="1200"/>
            </a:lvl1pPr>
          </a:lstStyle>
          <a:p>
            <a:fld id="{4499F3A4-7CE6-7D4B-82F4-AAB0A89D24A0}" type="datetimeFigureOut">
              <a:rPr lang="en-US" smtClean="0"/>
              <a:t>12/7/18</a:t>
            </a:fld>
            <a:endParaRPr lang="en-US"/>
          </a:p>
        </p:txBody>
      </p:sp>
      <p:sp>
        <p:nvSpPr>
          <p:cNvPr id="4" name="Footer Placeholder 3"/>
          <p:cNvSpPr>
            <a:spLocks noGrp="1"/>
          </p:cNvSpPr>
          <p:nvPr>
            <p:ph type="ftr" sz="quarter" idx="2"/>
          </p:nvPr>
        </p:nvSpPr>
        <p:spPr>
          <a:xfrm>
            <a:off x="0" y="8757590"/>
            <a:ext cx="3010323" cy="461010"/>
          </a:xfrm>
          <a:prstGeom prst="rect">
            <a:avLst/>
          </a:prstGeom>
        </p:spPr>
        <p:txBody>
          <a:bodyPr vert="horz" lIns="92382" tIns="46191" rIns="92382" bIns="46191" rtlCol="0" anchor="b"/>
          <a:lstStyle>
            <a:lvl1pPr algn="l">
              <a:defRPr sz="1200"/>
            </a:lvl1pPr>
          </a:lstStyle>
          <a:p>
            <a:endParaRPr lang="en-US"/>
          </a:p>
        </p:txBody>
      </p:sp>
      <p:sp>
        <p:nvSpPr>
          <p:cNvPr id="5" name="Slide Number Placeholder 4"/>
          <p:cNvSpPr>
            <a:spLocks noGrp="1"/>
          </p:cNvSpPr>
          <p:nvPr>
            <p:ph type="sldNum" sz="quarter" idx="3"/>
          </p:nvPr>
        </p:nvSpPr>
        <p:spPr>
          <a:xfrm>
            <a:off x="3934969" y="8757590"/>
            <a:ext cx="3010323" cy="461010"/>
          </a:xfrm>
          <a:prstGeom prst="rect">
            <a:avLst/>
          </a:prstGeom>
        </p:spPr>
        <p:txBody>
          <a:bodyPr vert="horz" lIns="92382" tIns="46191" rIns="92382" bIns="46191"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0323" cy="461010"/>
          </a:xfrm>
          <a:prstGeom prst="rect">
            <a:avLst/>
          </a:prstGeom>
        </p:spPr>
        <p:txBody>
          <a:bodyPr vert="horz" lIns="92382" tIns="46191" rIns="92382" bIns="46191" rtlCol="0"/>
          <a:lstStyle>
            <a:lvl1pPr algn="l">
              <a:defRPr sz="1200"/>
            </a:lvl1pPr>
          </a:lstStyle>
          <a:p>
            <a:endParaRPr lang="en-US"/>
          </a:p>
        </p:txBody>
      </p:sp>
      <p:sp>
        <p:nvSpPr>
          <p:cNvPr id="3" name="Date Placeholder 2"/>
          <p:cNvSpPr>
            <a:spLocks noGrp="1"/>
          </p:cNvSpPr>
          <p:nvPr>
            <p:ph type="dt" idx="1"/>
          </p:nvPr>
        </p:nvSpPr>
        <p:spPr>
          <a:xfrm>
            <a:off x="3934969" y="0"/>
            <a:ext cx="3010323" cy="461010"/>
          </a:xfrm>
          <a:prstGeom prst="rect">
            <a:avLst/>
          </a:prstGeom>
        </p:spPr>
        <p:txBody>
          <a:bodyPr vert="horz" lIns="92382" tIns="46191" rIns="92382" bIns="46191" rtlCol="0"/>
          <a:lstStyle>
            <a:lvl1pPr algn="r">
              <a:defRPr sz="1200"/>
            </a:lvl1pPr>
          </a:lstStyle>
          <a:p>
            <a:fld id="{5B896F55-051E-5448-B8E8-A0AA6DBFC1A7}" type="datetimeFigureOut">
              <a:rPr lang="en-US" smtClean="0"/>
              <a:t>12/7/18</a:t>
            </a:fld>
            <a:endParaRPr lang="en-US"/>
          </a:p>
        </p:txBody>
      </p:sp>
      <p:sp>
        <p:nvSpPr>
          <p:cNvPr id="4" name="Slide Image Placeholder 3"/>
          <p:cNvSpPr>
            <a:spLocks noGrp="1" noRot="1" noChangeAspect="1"/>
          </p:cNvSpPr>
          <p:nvPr>
            <p:ph type="sldImg" idx="2"/>
          </p:nvPr>
        </p:nvSpPr>
        <p:spPr>
          <a:xfrm>
            <a:off x="1168400" y="692150"/>
            <a:ext cx="4610100" cy="3457575"/>
          </a:xfrm>
          <a:prstGeom prst="rect">
            <a:avLst/>
          </a:prstGeom>
          <a:noFill/>
          <a:ln w="12700">
            <a:solidFill>
              <a:prstClr val="black"/>
            </a:solidFill>
          </a:ln>
        </p:spPr>
        <p:txBody>
          <a:bodyPr vert="horz" lIns="92382" tIns="46191" rIns="92382" bIns="46191" rtlCol="0" anchor="ctr"/>
          <a:lstStyle/>
          <a:p>
            <a:endParaRPr lang="en-US"/>
          </a:p>
        </p:txBody>
      </p:sp>
      <p:sp>
        <p:nvSpPr>
          <p:cNvPr id="5" name="Notes Placeholder 4"/>
          <p:cNvSpPr>
            <a:spLocks noGrp="1"/>
          </p:cNvSpPr>
          <p:nvPr>
            <p:ph type="body" sz="quarter" idx="3"/>
          </p:nvPr>
        </p:nvSpPr>
        <p:spPr>
          <a:xfrm>
            <a:off x="694690" y="4379595"/>
            <a:ext cx="5557520" cy="4149090"/>
          </a:xfrm>
          <a:prstGeom prst="rect">
            <a:avLst/>
          </a:prstGeom>
        </p:spPr>
        <p:txBody>
          <a:bodyPr vert="horz" lIns="92382" tIns="46191" rIns="92382" bIns="4619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57590"/>
            <a:ext cx="3010323" cy="461010"/>
          </a:xfrm>
          <a:prstGeom prst="rect">
            <a:avLst/>
          </a:prstGeom>
        </p:spPr>
        <p:txBody>
          <a:bodyPr vert="horz" lIns="92382" tIns="46191" rIns="92382" bIns="46191" rtlCol="0" anchor="b"/>
          <a:lstStyle>
            <a:lvl1pPr algn="l">
              <a:defRPr sz="1200"/>
            </a:lvl1pPr>
          </a:lstStyle>
          <a:p>
            <a:endParaRPr lang="en-US"/>
          </a:p>
        </p:txBody>
      </p:sp>
      <p:sp>
        <p:nvSpPr>
          <p:cNvPr id="7" name="Slide Number Placeholder 6"/>
          <p:cNvSpPr>
            <a:spLocks noGrp="1"/>
          </p:cNvSpPr>
          <p:nvPr>
            <p:ph type="sldNum" sz="quarter" idx="5"/>
          </p:nvPr>
        </p:nvSpPr>
        <p:spPr>
          <a:xfrm>
            <a:off x="3934969" y="8757590"/>
            <a:ext cx="3010323" cy="461010"/>
          </a:xfrm>
          <a:prstGeom prst="rect">
            <a:avLst/>
          </a:prstGeom>
        </p:spPr>
        <p:txBody>
          <a:bodyPr vert="horz" lIns="92382" tIns="46191" rIns="92382" bIns="46191" rtlCol="0" anchor="b"/>
          <a:lstStyle>
            <a:lvl1pPr algn="r">
              <a:defRPr sz="1200"/>
            </a:lvl1pPr>
          </a:lstStyle>
          <a:p>
            <a:fld id="{0D17E79A-386B-3949-83DC-43D056CBF148}" type="slidenum">
              <a:rPr lang="en-US" smtClean="0"/>
              <a:t>‹#›</a:t>
            </a:fld>
            <a:endParaRPr lang="en-US"/>
          </a:p>
        </p:txBody>
      </p:sp>
    </p:spTree>
    <p:extLst>
      <p:ext uri="{BB962C8B-B14F-4D97-AF65-F5344CB8AC3E}">
        <p14:creationId xmlns:p14="http://schemas.microsoft.com/office/powerpoint/2010/main" val="61800371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17E79A-386B-3949-83DC-43D056CBF148}" type="slidenum">
              <a:rPr lang="en-US" smtClean="0"/>
              <a:t>1</a:t>
            </a:fld>
            <a:endParaRPr lang="en-US"/>
          </a:p>
        </p:txBody>
      </p:sp>
    </p:spTree>
    <p:extLst>
      <p:ext uri="{BB962C8B-B14F-4D97-AF65-F5344CB8AC3E}">
        <p14:creationId xmlns:p14="http://schemas.microsoft.com/office/powerpoint/2010/main" val="2746377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10</a:t>
            </a:fld>
            <a:endParaRPr lang="en-US"/>
          </a:p>
        </p:txBody>
      </p:sp>
    </p:spTree>
    <p:extLst>
      <p:ext uri="{BB962C8B-B14F-4D97-AF65-F5344CB8AC3E}">
        <p14:creationId xmlns:p14="http://schemas.microsoft.com/office/powerpoint/2010/main" val="1561515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spcAft>
                <a:spcPts val="0"/>
              </a:spcAft>
            </a:pPr>
            <a:r>
              <a:rPr lang="en-US" sz="2800" dirty="0">
                <a:latin typeface="Times New Roman" panose="02020603050405020304" pitchFamily="18" charset="0"/>
                <a:cs typeface="Times New Roman" panose="02020603050405020304" pitchFamily="18" charset="0"/>
              </a:rPr>
              <a:t>PRECIS-2 Tool:</a:t>
            </a:r>
          </a:p>
          <a:p>
            <a:pPr marL="685800" lvl="1" indent="-457200">
              <a:spcAft>
                <a:spcPts val="0"/>
              </a:spcAft>
            </a:pPr>
            <a:r>
              <a:rPr lang="en-US" sz="2700" dirty="0">
                <a:latin typeface="Times New Roman" panose="02020603050405020304" pitchFamily="18" charset="0"/>
                <a:cs typeface="Times New Roman" panose="02020603050405020304" pitchFamily="18" charset="0"/>
              </a:rPr>
              <a:t>9 domains (e.g., setting)</a:t>
            </a:r>
          </a:p>
          <a:p>
            <a:pPr marL="685800" lvl="1" indent="-457200">
              <a:spcAft>
                <a:spcPts val="0"/>
              </a:spcAft>
            </a:pPr>
            <a:r>
              <a:rPr lang="en-US" sz="2700" dirty="0">
                <a:latin typeface="Times New Roman" panose="02020603050405020304" pitchFamily="18" charset="0"/>
                <a:cs typeface="Times New Roman" panose="02020603050405020304" pitchFamily="18" charset="0"/>
              </a:rPr>
              <a:t>Key domain question (Where is the trial being done?)</a:t>
            </a:r>
          </a:p>
          <a:p>
            <a:pPr marL="685800" lvl="1" indent="-457200">
              <a:spcAft>
                <a:spcPts val="0"/>
              </a:spcAft>
            </a:pPr>
            <a:r>
              <a:rPr lang="en-US" sz="2700" dirty="0">
                <a:latin typeface="Times New Roman" panose="02020603050405020304" pitchFamily="18" charset="0"/>
                <a:cs typeface="Times New Roman" panose="02020603050405020304" pitchFamily="18" charset="0"/>
              </a:rPr>
              <a:t>1-5 scale (</a:t>
            </a:r>
            <a:r>
              <a:rPr lang="en-US" sz="2700" i="1" dirty="0">
                <a:latin typeface="Times New Roman" panose="02020603050405020304" pitchFamily="18" charset="0"/>
                <a:cs typeface="Times New Roman" panose="02020603050405020304" pitchFamily="18" charset="0"/>
              </a:rPr>
              <a:t>1 = very explanatory, 5 = very pragmatic</a:t>
            </a:r>
            <a:r>
              <a:rPr lang="en-US" sz="2700" dirty="0">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11</a:t>
            </a:fld>
            <a:endParaRPr lang="en-US"/>
          </a:p>
        </p:txBody>
      </p:sp>
    </p:spTree>
    <p:extLst>
      <p:ext uri="{BB962C8B-B14F-4D97-AF65-F5344CB8AC3E}">
        <p14:creationId xmlns:p14="http://schemas.microsoft.com/office/powerpoint/2010/main" val="1946735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12</a:t>
            </a:fld>
            <a:endParaRPr lang="en-US"/>
          </a:p>
        </p:txBody>
      </p:sp>
    </p:spTree>
    <p:extLst>
      <p:ext uri="{BB962C8B-B14F-4D97-AF65-F5344CB8AC3E}">
        <p14:creationId xmlns:p14="http://schemas.microsoft.com/office/powerpoint/2010/main" val="3226261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13</a:t>
            </a:fld>
            <a:endParaRPr lang="en-US"/>
          </a:p>
        </p:txBody>
      </p:sp>
    </p:spTree>
    <p:extLst>
      <p:ext uri="{BB962C8B-B14F-4D97-AF65-F5344CB8AC3E}">
        <p14:creationId xmlns:p14="http://schemas.microsoft.com/office/powerpoint/2010/main" val="240253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14</a:t>
            </a:fld>
            <a:endParaRPr lang="en-US"/>
          </a:p>
        </p:txBody>
      </p:sp>
    </p:spTree>
    <p:extLst>
      <p:ext uri="{BB962C8B-B14F-4D97-AF65-F5344CB8AC3E}">
        <p14:creationId xmlns:p14="http://schemas.microsoft.com/office/powerpoint/2010/main" val="1854223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15</a:t>
            </a:fld>
            <a:endParaRPr lang="en-US"/>
          </a:p>
        </p:txBody>
      </p:sp>
    </p:spTree>
    <p:extLst>
      <p:ext uri="{BB962C8B-B14F-4D97-AF65-F5344CB8AC3E}">
        <p14:creationId xmlns:p14="http://schemas.microsoft.com/office/powerpoint/2010/main" val="3271084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16</a:t>
            </a:fld>
            <a:endParaRPr lang="en-US"/>
          </a:p>
        </p:txBody>
      </p:sp>
    </p:spTree>
    <p:extLst>
      <p:ext uri="{BB962C8B-B14F-4D97-AF65-F5344CB8AC3E}">
        <p14:creationId xmlns:p14="http://schemas.microsoft.com/office/powerpoint/2010/main" val="1299291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17</a:t>
            </a:fld>
            <a:endParaRPr lang="en-US"/>
          </a:p>
        </p:txBody>
      </p:sp>
    </p:spTree>
    <p:extLst>
      <p:ext uri="{BB962C8B-B14F-4D97-AF65-F5344CB8AC3E}">
        <p14:creationId xmlns:p14="http://schemas.microsoft.com/office/powerpoint/2010/main" val="1399809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18</a:t>
            </a:fld>
            <a:endParaRPr lang="en-US"/>
          </a:p>
        </p:txBody>
      </p:sp>
    </p:spTree>
    <p:extLst>
      <p:ext uri="{BB962C8B-B14F-4D97-AF65-F5344CB8AC3E}">
        <p14:creationId xmlns:p14="http://schemas.microsoft.com/office/powerpoint/2010/main" val="3459184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19</a:t>
            </a:fld>
            <a:endParaRPr lang="en-US"/>
          </a:p>
        </p:txBody>
      </p:sp>
    </p:spTree>
    <p:extLst>
      <p:ext uri="{BB962C8B-B14F-4D97-AF65-F5344CB8AC3E}">
        <p14:creationId xmlns:p14="http://schemas.microsoft.com/office/powerpoint/2010/main" val="2818061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2</a:t>
            </a:fld>
            <a:endParaRPr lang="en-US"/>
          </a:p>
        </p:txBody>
      </p:sp>
    </p:spTree>
    <p:extLst>
      <p:ext uri="{BB962C8B-B14F-4D97-AF65-F5344CB8AC3E}">
        <p14:creationId xmlns:p14="http://schemas.microsoft.com/office/powerpoint/2010/main" val="805366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20</a:t>
            </a:fld>
            <a:endParaRPr lang="en-US"/>
          </a:p>
        </p:txBody>
      </p:sp>
    </p:spTree>
    <p:extLst>
      <p:ext uri="{BB962C8B-B14F-4D97-AF65-F5344CB8AC3E}">
        <p14:creationId xmlns:p14="http://schemas.microsoft.com/office/powerpoint/2010/main" val="4128902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21</a:t>
            </a:fld>
            <a:endParaRPr lang="en-US"/>
          </a:p>
        </p:txBody>
      </p:sp>
    </p:spTree>
    <p:extLst>
      <p:ext uri="{BB962C8B-B14F-4D97-AF65-F5344CB8AC3E}">
        <p14:creationId xmlns:p14="http://schemas.microsoft.com/office/powerpoint/2010/main" val="766206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22</a:t>
            </a:fld>
            <a:endParaRPr lang="en-US"/>
          </a:p>
        </p:txBody>
      </p:sp>
    </p:spTree>
    <p:extLst>
      <p:ext uri="{BB962C8B-B14F-4D97-AF65-F5344CB8AC3E}">
        <p14:creationId xmlns:p14="http://schemas.microsoft.com/office/powerpoint/2010/main" val="1075434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23</a:t>
            </a:fld>
            <a:endParaRPr lang="en-US"/>
          </a:p>
        </p:txBody>
      </p:sp>
    </p:spTree>
    <p:extLst>
      <p:ext uri="{BB962C8B-B14F-4D97-AF65-F5344CB8AC3E}">
        <p14:creationId xmlns:p14="http://schemas.microsoft.com/office/powerpoint/2010/main" val="3124242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24</a:t>
            </a:fld>
            <a:endParaRPr lang="en-US"/>
          </a:p>
        </p:txBody>
      </p:sp>
    </p:spTree>
    <p:extLst>
      <p:ext uri="{BB962C8B-B14F-4D97-AF65-F5344CB8AC3E}">
        <p14:creationId xmlns:p14="http://schemas.microsoft.com/office/powerpoint/2010/main" val="987105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25</a:t>
            </a:fld>
            <a:endParaRPr lang="en-US"/>
          </a:p>
        </p:txBody>
      </p:sp>
    </p:spTree>
    <p:extLst>
      <p:ext uri="{BB962C8B-B14F-4D97-AF65-F5344CB8AC3E}">
        <p14:creationId xmlns:p14="http://schemas.microsoft.com/office/powerpoint/2010/main" val="1756748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5050" indent="-175050" defTabSz="933602">
              <a:buFont typeface="Arial" panose="020B0604020202020204" pitchFamily="34" charset="0"/>
              <a:buChar char="•"/>
              <a:defRPr/>
            </a:pPr>
            <a:r>
              <a:rPr lang="en-GB" dirty="0"/>
              <a:t>Thanks Karin. And perhaps the moment you have all been waiting for, here are the wheels for each of the five trials in our analysis. </a:t>
            </a:r>
          </a:p>
          <a:p>
            <a:pPr marL="175050" indent="-175050" defTabSz="933602">
              <a:buFont typeface="Arial" panose="020B0604020202020204" pitchFamily="34" charset="0"/>
              <a:buChar char="•"/>
              <a:defRPr/>
            </a:pPr>
            <a:r>
              <a:rPr lang="en-GB" dirty="0"/>
              <a:t>These wheels were derived from the 8 rater scores, where each domain shows the median score of the 8 </a:t>
            </a:r>
            <a:r>
              <a:rPr lang="en-GB" dirty="0" err="1"/>
              <a:t>raters’</a:t>
            </a:r>
            <a:r>
              <a:rPr lang="en-GB" dirty="0"/>
              <a:t> scores for that domain. As described at the top of the slide, the dashed lines represent the planning or UH2 phase, and the solid lines represent the implementation or UH3 phase. And just to remind you, the closer the lines are to the midpoint of the wheel, the more explanatory the ratings, and the closer the lines are to the outer rung of the wheel, the more pragmatic the ratings.</a:t>
            </a:r>
          </a:p>
          <a:p>
            <a:pPr marL="175050" indent="-175050" defTabSz="933602">
              <a:buFont typeface="Arial" panose="020B0604020202020204" pitchFamily="34" charset="0"/>
              <a:buChar char="•"/>
              <a:defRPr/>
            </a:pPr>
            <a:r>
              <a:rPr lang="en-GB" dirty="0"/>
              <a:t>As you can see from these PRECIS wheels, all five trials were rated to be generally more pragmatic than explanatory, with </a:t>
            </a:r>
            <a:r>
              <a:rPr lang="en-GB" dirty="0" err="1"/>
              <a:t>raters’</a:t>
            </a:r>
            <a:r>
              <a:rPr lang="en-GB" dirty="0"/>
              <a:t> comments indicating that raters generally perceived them to closely mirror routine clinical care across multiple domains. </a:t>
            </a:r>
          </a:p>
          <a:p>
            <a:pPr marL="175050" indent="-175050" defTabSz="933602">
              <a:buFont typeface="Arial" panose="020B0604020202020204" pitchFamily="34" charset="0"/>
              <a:buChar char="•"/>
              <a:defRPr/>
            </a:pPr>
            <a:r>
              <a:rPr lang="en-US" baseline="0" dirty="0"/>
              <a:t>However, you can see some variability by study. Also, you can see some changes from UH2 (dashed line) to UH3 (solid line). I’ll explain a little more about this in one of the next slides. But first,…</a:t>
            </a:r>
          </a:p>
          <a:p>
            <a:pPr defTabSz="933602">
              <a:defRPr/>
            </a:pPr>
            <a:endParaRPr lang="en-US" baseline="0" dirty="0"/>
          </a:p>
          <a:p>
            <a:pPr defTabSz="933602">
              <a:defRPr/>
            </a:pPr>
            <a:endParaRPr lang="en-US" baseline="0" dirty="0"/>
          </a:p>
        </p:txBody>
      </p:sp>
      <p:sp>
        <p:nvSpPr>
          <p:cNvPr id="4" name="Slide Number Placeholder 3"/>
          <p:cNvSpPr>
            <a:spLocks noGrp="1"/>
          </p:cNvSpPr>
          <p:nvPr>
            <p:ph type="sldNum" sz="quarter" idx="10"/>
          </p:nvPr>
        </p:nvSpPr>
        <p:spPr/>
        <p:txBody>
          <a:bodyPr/>
          <a:lstStyle/>
          <a:p>
            <a:fld id="{92CF7BD3-E2C4-48AD-9F8A-CD30CCD3955B}" type="slidenum">
              <a:rPr lang="en-US" smtClean="0"/>
              <a:t>26</a:t>
            </a:fld>
            <a:endParaRPr lang="en-US"/>
          </a:p>
        </p:txBody>
      </p:sp>
    </p:spTree>
    <p:extLst>
      <p:ext uri="{BB962C8B-B14F-4D97-AF65-F5344CB8AC3E}">
        <p14:creationId xmlns:p14="http://schemas.microsoft.com/office/powerpoint/2010/main" val="2210047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GB" dirty="0"/>
              <a:t>…wanted to show the results by domain across the trials. Averaging scores across studies for a given domain, we found that certain domains were generally rated as more pragmatic than others. The most pragmatic domains, as you can see on the right side of the graph, were </a:t>
            </a:r>
            <a:r>
              <a:rPr lang="en-GB" b="1" i="1" dirty="0"/>
              <a:t>primary analysis</a:t>
            </a:r>
            <a:r>
              <a:rPr lang="en-GB" dirty="0"/>
              <a:t>, </a:t>
            </a:r>
            <a:r>
              <a:rPr lang="en-GB" b="1" i="1" dirty="0"/>
              <a:t>recruitment</a:t>
            </a:r>
            <a:r>
              <a:rPr lang="en-GB" dirty="0"/>
              <a:t> and </a:t>
            </a:r>
            <a:r>
              <a:rPr lang="en-GB" b="1" i="1" dirty="0"/>
              <a:t>primary outcome</a:t>
            </a:r>
            <a:r>
              <a:rPr lang="en-GB" dirty="0"/>
              <a:t>. The domains that were least pragmatic but still more pragmatic than explanatory, shown on the left side of the graph, included </a:t>
            </a:r>
            <a:r>
              <a:rPr lang="en-GB" b="1" i="1" dirty="0"/>
              <a:t>organization</a:t>
            </a:r>
            <a:r>
              <a:rPr lang="en-GB" dirty="0"/>
              <a:t> and </a:t>
            </a:r>
            <a:r>
              <a:rPr lang="en-GB" b="1" i="1" dirty="0"/>
              <a:t>flexibility in delivery</a:t>
            </a:r>
            <a:r>
              <a:rPr lang="en-GB" dirty="0"/>
              <a:t> and </a:t>
            </a:r>
            <a:r>
              <a:rPr lang="en-GB" b="1" i="1" dirty="0"/>
              <a:t>in adherence</a:t>
            </a:r>
            <a:r>
              <a:rPr lang="en-GB" dirty="0"/>
              <a:t>. </a:t>
            </a:r>
            <a:r>
              <a:rPr lang="en-US" dirty="0"/>
              <a:t>These differences could reflect, in part, that it may be easier to be pragmatic for some domains than for others. For example, it is relatively easy to be pragmatic for patient eligibility by taking all comers; but it is often difficult to be pragmatic when trying to deliver an intervention.</a:t>
            </a:r>
            <a:endParaRPr lang="en-GB" dirty="0"/>
          </a:p>
          <a:p>
            <a:endParaRPr lang="en-GB" dirty="0"/>
          </a:p>
          <a:p>
            <a:r>
              <a:rPr lang="en-GB" dirty="0"/>
              <a:t>You can also see that there were differences in the variability across the domains. </a:t>
            </a:r>
            <a:r>
              <a:rPr lang="en-US" dirty="0"/>
              <a:t>We see this variability as a combination of both the tool – where the greatest variability reflects where we had the most challenges using the tool – and the other is where the actual research question of the individual studies had implications for how they were designed, so there was greater variability in some domains than others because of how the trials were designed. </a:t>
            </a:r>
          </a:p>
          <a:p>
            <a:endParaRPr lang="en-US" dirty="0"/>
          </a:p>
        </p:txBody>
      </p:sp>
      <p:sp>
        <p:nvSpPr>
          <p:cNvPr id="4" name="Slide Number Placeholder 3"/>
          <p:cNvSpPr>
            <a:spLocks noGrp="1"/>
          </p:cNvSpPr>
          <p:nvPr>
            <p:ph type="sldNum" sz="quarter" idx="10"/>
          </p:nvPr>
        </p:nvSpPr>
        <p:spPr/>
        <p:txBody>
          <a:bodyPr/>
          <a:lstStyle/>
          <a:p>
            <a:fld id="{92CF7BD3-E2C4-48AD-9F8A-CD30CCD3955B}" type="slidenum">
              <a:rPr lang="en-US" smtClean="0"/>
              <a:t>27</a:t>
            </a:fld>
            <a:endParaRPr lang="en-US"/>
          </a:p>
        </p:txBody>
      </p:sp>
    </p:spTree>
    <p:extLst>
      <p:ext uri="{BB962C8B-B14F-4D97-AF65-F5344CB8AC3E}">
        <p14:creationId xmlns:p14="http://schemas.microsoft.com/office/powerpoint/2010/main" val="2480587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28</a:t>
            </a:fld>
            <a:endParaRPr lang="en-US"/>
          </a:p>
        </p:txBody>
      </p:sp>
    </p:spTree>
    <p:extLst>
      <p:ext uri="{BB962C8B-B14F-4D97-AF65-F5344CB8AC3E}">
        <p14:creationId xmlns:p14="http://schemas.microsoft.com/office/powerpoint/2010/main" val="12734704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29</a:t>
            </a:fld>
            <a:endParaRPr lang="en-US"/>
          </a:p>
        </p:txBody>
      </p:sp>
    </p:spTree>
    <p:extLst>
      <p:ext uri="{BB962C8B-B14F-4D97-AF65-F5344CB8AC3E}">
        <p14:creationId xmlns:p14="http://schemas.microsoft.com/office/powerpoint/2010/main" val="3548298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3</a:t>
            </a:fld>
            <a:endParaRPr lang="en-US"/>
          </a:p>
        </p:txBody>
      </p:sp>
    </p:spTree>
    <p:extLst>
      <p:ext uri="{BB962C8B-B14F-4D97-AF65-F5344CB8AC3E}">
        <p14:creationId xmlns:p14="http://schemas.microsoft.com/office/powerpoint/2010/main" val="35663225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30</a:t>
            </a:fld>
            <a:endParaRPr lang="en-US"/>
          </a:p>
        </p:txBody>
      </p:sp>
    </p:spTree>
    <p:extLst>
      <p:ext uri="{BB962C8B-B14F-4D97-AF65-F5344CB8AC3E}">
        <p14:creationId xmlns:p14="http://schemas.microsoft.com/office/powerpoint/2010/main" val="2653500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31</a:t>
            </a:fld>
            <a:endParaRPr lang="en-US"/>
          </a:p>
        </p:txBody>
      </p:sp>
    </p:spTree>
    <p:extLst>
      <p:ext uri="{BB962C8B-B14F-4D97-AF65-F5344CB8AC3E}">
        <p14:creationId xmlns:p14="http://schemas.microsoft.com/office/powerpoint/2010/main" val="23966933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32</a:t>
            </a:fld>
            <a:endParaRPr lang="en-US"/>
          </a:p>
        </p:txBody>
      </p:sp>
    </p:spTree>
    <p:extLst>
      <p:ext uri="{BB962C8B-B14F-4D97-AF65-F5344CB8AC3E}">
        <p14:creationId xmlns:p14="http://schemas.microsoft.com/office/powerpoint/2010/main" val="1907383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33</a:t>
            </a:fld>
            <a:endParaRPr lang="en-US"/>
          </a:p>
        </p:txBody>
      </p:sp>
    </p:spTree>
    <p:extLst>
      <p:ext uri="{BB962C8B-B14F-4D97-AF65-F5344CB8AC3E}">
        <p14:creationId xmlns:p14="http://schemas.microsoft.com/office/powerpoint/2010/main" val="33341281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17E79A-386B-3949-83DC-43D056CBF148}" type="slidenum">
              <a:rPr lang="en-US" smtClean="0"/>
              <a:t>34</a:t>
            </a:fld>
            <a:endParaRPr lang="en-US"/>
          </a:p>
        </p:txBody>
      </p:sp>
    </p:spTree>
    <p:extLst>
      <p:ext uri="{BB962C8B-B14F-4D97-AF65-F5344CB8AC3E}">
        <p14:creationId xmlns:p14="http://schemas.microsoft.com/office/powerpoint/2010/main" val="3625819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17E79A-386B-3949-83DC-43D056CBF148}" type="slidenum">
              <a:rPr lang="en-US" smtClean="0"/>
              <a:t>35</a:t>
            </a:fld>
            <a:endParaRPr lang="en-US"/>
          </a:p>
        </p:txBody>
      </p:sp>
    </p:spTree>
    <p:extLst>
      <p:ext uri="{BB962C8B-B14F-4D97-AF65-F5344CB8AC3E}">
        <p14:creationId xmlns:p14="http://schemas.microsoft.com/office/powerpoint/2010/main" val="23749132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17E79A-386B-3949-83DC-43D056CBF148}" type="slidenum">
              <a:rPr lang="en-US" smtClean="0"/>
              <a:t>36</a:t>
            </a:fld>
            <a:endParaRPr lang="en-US"/>
          </a:p>
        </p:txBody>
      </p:sp>
    </p:spTree>
    <p:extLst>
      <p:ext uri="{BB962C8B-B14F-4D97-AF65-F5344CB8AC3E}">
        <p14:creationId xmlns:p14="http://schemas.microsoft.com/office/powerpoint/2010/main" val="305335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4</a:t>
            </a:fld>
            <a:endParaRPr lang="en-US"/>
          </a:p>
        </p:txBody>
      </p:sp>
    </p:spTree>
    <p:extLst>
      <p:ext uri="{BB962C8B-B14F-4D97-AF65-F5344CB8AC3E}">
        <p14:creationId xmlns:p14="http://schemas.microsoft.com/office/powerpoint/2010/main" val="943943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5</a:t>
            </a:fld>
            <a:endParaRPr lang="en-US"/>
          </a:p>
        </p:txBody>
      </p:sp>
    </p:spTree>
    <p:extLst>
      <p:ext uri="{BB962C8B-B14F-4D97-AF65-F5344CB8AC3E}">
        <p14:creationId xmlns:p14="http://schemas.microsoft.com/office/powerpoint/2010/main" val="1554363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6</a:t>
            </a:fld>
            <a:endParaRPr lang="en-US"/>
          </a:p>
        </p:txBody>
      </p:sp>
    </p:spTree>
    <p:extLst>
      <p:ext uri="{BB962C8B-B14F-4D97-AF65-F5344CB8AC3E}">
        <p14:creationId xmlns:p14="http://schemas.microsoft.com/office/powerpoint/2010/main" val="2121153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59DD9-C07A-0F4A-BE38-5AFB42BB2A68}" type="slidenum">
              <a:rPr lang="en-US" smtClean="0"/>
              <a:t>7</a:t>
            </a:fld>
            <a:endParaRPr lang="en-US"/>
          </a:p>
        </p:txBody>
      </p:sp>
      <p:sp>
        <p:nvSpPr>
          <p:cNvPr id="5" name="Date Placeholder 4">
            <a:extLst>
              <a:ext uri="{FF2B5EF4-FFF2-40B4-BE49-F238E27FC236}">
                <a16:creationId xmlns:a16="http://schemas.microsoft.com/office/drawing/2014/main" id="{F7E11A32-794F-4473-9B46-C58B0E026A4F}"/>
              </a:ext>
            </a:extLst>
          </p:cNvPr>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886783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7E79A-386B-3949-83DC-43D056CBF148}" type="slidenum">
              <a:rPr lang="en-US" smtClean="0"/>
              <a:t>8</a:t>
            </a:fld>
            <a:endParaRPr lang="en-US"/>
          </a:p>
        </p:txBody>
      </p:sp>
    </p:spTree>
    <p:extLst>
      <p:ext uri="{BB962C8B-B14F-4D97-AF65-F5344CB8AC3E}">
        <p14:creationId xmlns:p14="http://schemas.microsoft.com/office/powerpoint/2010/main" val="3591765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59DD9-C07A-0F4A-BE38-5AFB42BB2A68}" type="slidenum">
              <a:rPr lang="en-US" smtClean="0"/>
              <a:t>9</a:t>
            </a:fld>
            <a:endParaRPr lang="en-US"/>
          </a:p>
        </p:txBody>
      </p:sp>
      <p:sp>
        <p:nvSpPr>
          <p:cNvPr id="5" name="Date Placeholder 4">
            <a:extLst>
              <a:ext uri="{FF2B5EF4-FFF2-40B4-BE49-F238E27FC236}">
                <a16:creationId xmlns:a16="http://schemas.microsoft.com/office/drawing/2014/main" id="{BF16710B-4202-4F06-AAEC-58F5E4189D1E}"/>
              </a:ext>
            </a:extLst>
          </p:cNvPr>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466844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Title Slide">
    <p:bg>
      <p:bgPr>
        <a:solidFill>
          <a:schemeClr val="accent4"/>
        </a:solidFill>
        <a:effectLst/>
      </p:bgPr>
    </p:bg>
    <p:spTree>
      <p:nvGrpSpPr>
        <p:cNvPr id="1" name=""/>
        <p:cNvGrpSpPr/>
        <p:nvPr/>
      </p:nvGrpSpPr>
      <p:grpSpPr>
        <a:xfrm>
          <a:off x="0" y="0"/>
          <a:ext cx="0" cy="0"/>
          <a:chOff x="0" y="0"/>
          <a:chExt cx="0" cy="0"/>
        </a:xfrm>
      </p:grpSpPr>
      <p:sp>
        <p:nvSpPr>
          <p:cNvPr id="7" name="Pentagon 6"/>
          <p:cNvSpPr/>
          <p:nvPr userDrawn="1"/>
        </p:nvSpPr>
        <p:spPr>
          <a:xfrm>
            <a:off x="1168400" y="0"/>
            <a:ext cx="2870200" cy="6858000"/>
          </a:xfrm>
          <a:prstGeom prst="homePlate">
            <a:avLst>
              <a:gd name="adj" fmla="val 47787"/>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Pentagon 19"/>
          <p:cNvSpPr/>
          <p:nvPr userDrawn="1"/>
        </p:nvSpPr>
        <p:spPr>
          <a:xfrm>
            <a:off x="0" y="0"/>
            <a:ext cx="2870200" cy="6858000"/>
          </a:xfrm>
          <a:prstGeom prst="homePlate">
            <a:avLst>
              <a:gd name="adj" fmla="val 47787"/>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flipV="1">
            <a:off x="0" y="5029200"/>
            <a:ext cx="9144000" cy="182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1"/>
          <p:cNvSpPr>
            <a:spLocks noGrp="1"/>
          </p:cNvSpPr>
          <p:nvPr>
            <p:ph type="ctrTitle" hasCustomPrompt="1"/>
          </p:nvPr>
        </p:nvSpPr>
        <p:spPr>
          <a:xfrm>
            <a:off x="685800" y="1645920"/>
            <a:ext cx="7772400" cy="1827842"/>
          </a:xfrm>
        </p:spPr>
        <p:txBody>
          <a:bodyPr lIns="0" tIns="0" rIns="0" bIns="0" anchor="b">
            <a:noAutofit/>
          </a:bodyPr>
          <a:lstStyle>
            <a:lvl1pPr algn="r">
              <a:defRPr sz="3600" b="0" i="0">
                <a:solidFill>
                  <a:srgbClr val="FFFFFF"/>
                </a:solidFill>
                <a:latin typeface="Arial"/>
                <a:cs typeface="Arial"/>
              </a:defRPr>
            </a:lvl1pPr>
          </a:lstStyle>
          <a:p>
            <a:r>
              <a:rPr lang="en-US" dirty="0"/>
              <a:t>Title of the presentation</a:t>
            </a:r>
          </a:p>
        </p:txBody>
      </p:sp>
      <p:sp>
        <p:nvSpPr>
          <p:cNvPr id="11" name="Subtitle 2"/>
          <p:cNvSpPr>
            <a:spLocks noGrp="1"/>
          </p:cNvSpPr>
          <p:nvPr>
            <p:ph type="subTitle" idx="1" hasCustomPrompt="1"/>
          </p:nvPr>
        </p:nvSpPr>
        <p:spPr>
          <a:xfrm>
            <a:off x="685800" y="3566160"/>
            <a:ext cx="7772400" cy="686376"/>
          </a:xfrm>
        </p:spPr>
        <p:txBody>
          <a:bodyPr lIns="0" tIns="0" rIns="0" bIns="0" anchor="t">
            <a:noAutofit/>
          </a:bodyPr>
          <a:lstStyle>
            <a:lvl1pPr marL="0" indent="0" algn="r">
              <a:buNone/>
              <a:defRPr sz="1800" b="0" i="1" spc="1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 </a:t>
            </a:r>
          </a:p>
        </p:txBody>
      </p:sp>
      <p:pic>
        <p:nvPicPr>
          <p:cNvPr id="12" name="Picture 11" descr="NCI-Logo-Colo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5710325"/>
            <a:ext cx="4974336" cy="474575"/>
          </a:xfrm>
          <a:prstGeom prst="rect">
            <a:avLst/>
          </a:prstGeom>
        </p:spPr>
      </p:pic>
      <p:sp>
        <p:nvSpPr>
          <p:cNvPr id="9" name="Date Placeholder 3"/>
          <p:cNvSpPr>
            <a:spLocks noGrp="1"/>
          </p:cNvSpPr>
          <p:nvPr>
            <p:ph type="dt" sz="half" idx="2"/>
          </p:nvPr>
        </p:nvSpPr>
        <p:spPr>
          <a:xfrm>
            <a:off x="6400800" y="5727700"/>
            <a:ext cx="2286000" cy="457200"/>
          </a:xfrm>
          <a:prstGeom prst="rect">
            <a:avLst/>
          </a:prstGeom>
        </p:spPr>
        <p:txBody>
          <a:bodyPr vert="horz" lIns="0" tIns="0" rIns="0" bIns="0" rtlCol="0" anchor="ctr"/>
          <a:lstStyle>
            <a:lvl1pPr algn="r" fontAlgn="auto">
              <a:spcBef>
                <a:spcPts val="0"/>
              </a:spcBef>
              <a:spcAft>
                <a:spcPts val="0"/>
              </a:spcAft>
              <a:defRPr sz="1600" smtClean="0">
                <a:solidFill>
                  <a:srgbClr val="000000"/>
                </a:solidFill>
                <a:latin typeface="+mn-lt"/>
                <a:ea typeface="+mn-ea"/>
                <a:cs typeface="SapientSansRegular"/>
              </a:defRPr>
            </a:lvl1pPr>
          </a:lstStyle>
          <a:p>
            <a:pPr>
              <a:defRPr/>
            </a:pPr>
            <a:fld id="{8B4C4AD9-0F66-4EEA-AAF5-C3A44E44DA77}" type="datetime4">
              <a:rPr lang="en-US" smtClean="0"/>
              <a:t>December 7, 2018</a:t>
            </a:fld>
            <a:endParaRPr lang="en-US" dirty="0"/>
          </a:p>
        </p:txBody>
      </p:sp>
    </p:spTree>
    <p:extLst>
      <p:ext uri="{BB962C8B-B14F-4D97-AF65-F5344CB8AC3E}">
        <p14:creationId xmlns:p14="http://schemas.microsoft.com/office/powerpoint/2010/main" val="18115368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umn Right — Footer">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a:t>Slide title</a:t>
            </a:r>
          </a:p>
        </p:txBody>
      </p:sp>
      <p:pic>
        <p:nvPicPr>
          <p:cNvPr id="9" name="Picture 8" descr="NCI-Logo-Gray-Knock-NEW.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579290"/>
            <a:ext cx="1916888" cy="182880"/>
          </a:xfrm>
          <a:prstGeom prst="rect">
            <a:avLst/>
          </a:prstGeom>
        </p:spPr>
      </p:pic>
      <p:sp>
        <p:nvSpPr>
          <p:cNvPr id="14"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a:solidFill>
                <a:srgbClr val="7F7F7F"/>
              </a:solidFill>
              <a:latin typeface="+mn-lt"/>
              <a:cs typeface="SapientSansRegular"/>
            </a:endParaRPr>
          </a:p>
        </p:txBody>
      </p:sp>
      <p:sp>
        <p:nvSpPr>
          <p:cNvPr id="6" name="Content Placeholder 2"/>
          <p:cNvSpPr>
            <a:spLocks noGrp="1"/>
          </p:cNvSpPr>
          <p:nvPr>
            <p:ph sz="quarter" idx="11"/>
          </p:nvPr>
        </p:nvSpPr>
        <p:spPr>
          <a:xfrm>
            <a:off x="4538726" y="1426633"/>
            <a:ext cx="4120642" cy="48006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4"/>
          <p:cNvSpPr>
            <a:spLocks noGrp="1"/>
          </p:cNvSpPr>
          <p:nvPr>
            <p:ph sz="quarter" idx="12"/>
          </p:nvPr>
        </p:nvSpPr>
        <p:spPr>
          <a:xfrm>
            <a:off x="493776" y="1426633"/>
            <a:ext cx="3897313" cy="4800600"/>
          </a:xfrm>
        </p:spPr>
        <p:txBody>
          <a:bodyPr anchor="ctr"/>
          <a:lstStyle>
            <a:lvl1pPr marL="0" indent="0" algn="ctr">
              <a:buFontTx/>
              <a:buNone/>
              <a:defRPr/>
            </a:lvl1pPr>
          </a:lstStyle>
          <a:p>
            <a:pPr lvl="0"/>
            <a:r>
              <a:rPr lang="en-US"/>
              <a:t>Click to edit Master text styles</a:t>
            </a:r>
          </a:p>
        </p:txBody>
      </p:sp>
    </p:spTree>
    <p:extLst>
      <p:ext uri="{BB962C8B-B14F-4D97-AF65-F5344CB8AC3E}">
        <p14:creationId xmlns:p14="http://schemas.microsoft.com/office/powerpoint/2010/main" val="300320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Right — No Footer">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a:t>Slide title</a:t>
            </a:r>
          </a:p>
        </p:txBody>
      </p:sp>
      <p:sp>
        <p:nvSpPr>
          <p:cNvPr id="14"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a:solidFill>
                <a:srgbClr val="7F7F7F"/>
              </a:solidFill>
              <a:latin typeface="+mn-lt"/>
              <a:cs typeface="SapientSansRegular"/>
            </a:endParaRPr>
          </a:p>
        </p:txBody>
      </p:sp>
      <p:sp>
        <p:nvSpPr>
          <p:cNvPr id="5" name="Content Placeholder 2"/>
          <p:cNvSpPr>
            <a:spLocks noGrp="1"/>
          </p:cNvSpPr>
          <p:nvPr>
            <p:ph sz="quarter" idx="11"/>
          </p:nvPr>
        </p:nvSpPr>
        <p:spPr>
          <a:xfrm>
            <a:off x="4538726" y="1426633"/>
            <a:ext cx="4120642" cy="48006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p:cNvSpPr>
            <a:spLocks noGrp="1"/>
          </p:cNvSpPr>
          <p:nvPr>
            <p:ph sz="quarter" idx="12"/>
          </p:nvPr>
        </p:nvSpPr>
        <p:spPr>
          <a:xfrm>
            <a:off x="493776" y="1426633"/>
            <a:ext cx="3897313" cy="4800600"/>
          </a:xfrm>
        </p:spPr>
        <p:txBody>
          <a:bodyPr anchor="ctr"/>
          <a:lstStyle>
            <a:lvl1pPr marL="0" indent="0" algn="ctr">
              <a:buFontTx/>
              <a:buNone/>
              <a:defRPr/>
            </a:lvl1pPr>
          </a:lstStyle>
          <a:p>
            <a:pPr lvl="0"/>
            <a:r>
              <a:rPr lang="en-US"/>
              <a:t>Click to edit Master text styles</a:t>
            </a:r>
          </a:p>
        </p:txBody>
      </p:sp>
    </p:spTree>
    <p:extLst>
      <p:ext uri="{BB962C8B-B14F-4D97-AF65-F5344CB8AC3E}">
        <p14:creationId xmlns:p14="http://schemas.microsoft.com/office/powerpoint/2010/main" val="3243192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Graphic — Footer">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a:t>Slide title</a:t>
            </a:r>
          </a:p>
        </p:txBody>
      </p:sp>
      <p:pic>
        <p:nvPicPr>
          <p:cNvPr id="8" name="Picture 7" descr="NCI-Logo-Gray-Knock-NEW.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579290"/>
            <a:ext cx="1916888" cy="182880"/>
          </a:xfrm>
          <a:prstGeom prst="rect">
            <a:avLst/>
          </a:prstGeom>
        </p:spPr>
      </p:pic>
      <p:sp>
        <p:nvSpPr>
          <p:cNvPr id="10"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a:solidFill>
                <a:srgbClr val="7F7F7F"/>
              </a:solidFill>
              <a:latin typeface="+mn-lt"/>
              <a:cs typeface="SapientSansRegular"/>
            </a:endParaRPr>
          </a:p>
        </p:txBody>
      </p:sp>
    </p:spTree>
    <p:extLst>
      <p:ext uri="{BB962C8B-B14F-4D97-AF65-F5344CB8AC3E}">
        <p14:creationId xmlns:p14="http://schemas.microsoft.com/office/powerpoint/2010/main" val="2571114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 Graphic — No Footer">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a:t>Slide title</a:t>
            </a:r>
          </a:p>
        </p:txBody>
      </p:sp>
      <p:sp>
        <p:nvSpPr>
          <p:cNvPr id="10"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a:solidFill>
                <a:srgbClr val="7F7F7F"/>
              </a:solidFill>
              <a:latin typeface="+mn-lt"/>
              <a:cs typeface="SapientSansRegular"/>
            </a:endParaRPr>
          </a:p>
        </p:txBody>
      </p:sp>
    </p:spTree>
    <p:extLst>
      <p:ext uri="{BB962C8B-B14F-4D97-AF65-F5344CB8AC3E}">
        <p14:creationId xmlns:p14="http://schemas.microsoft.com/office/powerpoint/2010/main" val="2146911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 Footer">
    <p:bg>
      <p:bgPr>
        <a:solidFill>
          <a:schemeClr val="bg1"/>
        </a:solidFill>
        <a:effectLst/>
      </p:bgPr>
    </p:bg>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a:solidFill>
                <a:srgbClr val="7F7F7F"/>
              </a:solidFill>
              <a:latin typeface="+mn-lt"/>
              <a:cs typeface="SapientSansRegular"/>
            </a:endParaRPr>
          </a:p>
        </p:txBody>
      </p:sp>
      <p:pic>
        <p:nvPicPr>
          <p:cNvPr id="12" name="Picture 11" descr="NCI-Logo-Gray-Knock-NEW.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579290"/>
            <a:ext cx="1916888" cy="182880"/>
          </a:xfrm>
          <a:prstGeom prst="rect">
            <a:avLst/>
          </a:prstGeom>
        </p:spPr>
      </p:pic>
    </p:spTree>
    <p:extLst>
      <p:ext uri="{BB962C8B-B14F-4D97-AF65-F5344CB8AC3E}">
        <p14:creationId xmlns:p14="http://schemas.microsoft.com/office/powerpoint/2010/main" val="353095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No Footer">
    <p:bg>
      <p:bgPr>
        <a:solidFill>
          <a:schemeClr val="bg1"/>
        </a:solidFill>
        <a:effectLst/>
      </p:bgPr>
    </p:bg>
    <p:spTree>
      <p:nvGrpSpPr>
        <p:cNvPr id="1" name=""/>
        <p:cNvGrpSpPr/>
        <p:nvPr/>
      </p:nvGrpSpPr>
      <p:grpSpPr>
        <a:xfrm>
          <a:off x="0" y="0"/>
          <a:ext cx="0" cy="0"/>
          <a:chOff x="0" y="0"/>
          <a:chExt cx="0" cy="0"/>
        </a:xfrm>
      </p:grpSpPr>
      <p:sp>
        <p:nvSpPr>
          <p:cNvPr id="3"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a:solidFill>
                <a:srgbClr val="7F7F7F"/>
              </a:solidFill>
              <a:latin typeface="+mn-lt"/>
              <a:cs typeface="SapientSansRegular"/>
            </a:endParaRPr>
          </a:p>
        </p:txBody>
      </p:sp>
    </p:spTree>
    <p:extLst>
      <p:ext uri="{BB962C8B-B14F-4D97-AF65-F5344CB8AC3E}">
        <p14:creationId xmlns:p14="http://schemas.microsoft.com/office/powerpoint/2010/main" val="2107040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ck Cover Blue">
    <p:bg>
      <p:bgPr>
        <a:solidFill>
          <a:schemeClr val="accent4"/>
        </a:solidFill>
        <a:effectLst/>
      </p:bgPr>
    </p:bg>
    <p:spTree>
      <p:nvGrpSpPr>
        <p:cNvPr id="1" name=""/>
        <p:cNvGrpSpPr/>
        <p:nvPr/>
      </p:nvGrpSpPr>
      <p:grpSpPr>
        <a:xfrm>
          <a:off x="0" y="0"/>
          <a:ext cx="0" cy="0"/>
          <a:chOff x="0" y="0"/>
          <a:chExt cx="0" cy="0"/>
        </a:xfrm>
      </p:grpSpPr>
      <p:sp>
        <p:nvSpPr>
          <p:cNvPr id="7" name="Pentagon 6"/>
          <p:cNvSpPr/>
          <p:nvPr userDrawn="1"/>
        </p:nvSpPr>
        <p:spPr>
          <a:xfrm>
            <a:off x="0" y="0"/>
            <a:ext cx="8458198" cy="6858000"/>
          </a:xfrm>
          <a:prstGeom prst="homePlate">
            <a:avLst>
              <a:gd name="adj" fmla="val 20935"/>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entagon 8"/>
          <p:cNvSpPr/>
          <p:nvPr userDrawn="1"/>
        </p:nvSpPr>
        <p:spPr>
          <a:xfrm>
            <a:off x="0" y="0"/>
            <a:ext cx="7289798" cy="6858000"/>
          </a:xfrm>
          <a:prstGeom prst="homePlate">
            <a:avLst>
              <a:gd name="adj" fmla="val 20935"/>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a:grpSpLocks noChangeAspect="1"/>
          </p:cNvGrpSpPr>
          <p:nvPr userDrawn="1"/>
        </p:nvGrpSpPr>
        <p:grpSpPr>
          <a:xfrm>
            <a:off x="2568989" y="2915920"/>
            <a:ext cx="4052793" cy="1007110"/>
            <a:chOff x="1524000" y="2654300"/>
            <a:chExt cx="6235066" cy="1549400"/>
          </a:xfrm>
        </p:grpSpPr>
        <p:pic>
          <p:nvPicPr>
            <p:cNvPr id="4" name="Picture 3" descr="NCI-Logo-Stack.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5201" y="2844800"/>
              <a:ext cx="4253865" cy="1162050"/>
            </a:xfrm>
            <a:prstGeom prst="rect">
              <a:avLst/>
            </a:prstGeom>
          </p:spPr>
        </p:pic>
        <p:pic>
          <p:nvPicPr>
            <p:cNvPr id="5" name="Picture 4" descr="4_hhs_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24000" y="2654300"/>
              <a:ext cx="1549400" cy="1549400"/>
            </a:xfrm>
            <a:prstGeom prst="rect">
              <a:avLst/>
            </a:prstGeom>
          </p:spPr>
        </p:pic>
      </p:grpSp>
      <p:sp>
        <p:nvSpPr>
          <p:cNvPr id="6" name="TextBox 13"/>
          <p:cNvSpPr txBox="1">
            <a:spLocks noChangeArrowheads="1"/>
          </p:cNvSpPr>
          <p:nvPr userDrawn="1"/>
        </p:nvSpPr>
        <p:spPr bwMode="auto">
          <a:xfrm>
            <a:off x="1684260" y="6083300"/>
            <a:ext cx="58119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defRPr/>
            </a:pPr>
            <a:r>
              <a:rPr lang="en-US" sz="1800" b="1" dirty="0" err="1">
                <a:solidFill>
                  <a:schemeClr val="bg1"/>
                </a:solidFill>
                <a:latin typeface="Arial" charset="0"/>
              </a:rPr>
              <a:t>www.cancer.gov</a:t>
            </a:r>
            <a:r>
              <a:rPr lang="en-US" sz="1800" b="1" dirty="0">
                <a:solidFill>
                  <a:schemeClr val="bg1"/>
                </a:solidFill>
                <a:latin typeface="Arial" charset="0"/>
              </a:rPr>
              <a:t>                 </a:t>
            </a:r>
            <a:r>
              <a:rPr lang="en-US" sz="1800" b="1" dirty="0" err="1">
                <a:solidFill>
                  <a:schemeClr val="bg1"/>
                </a:solidFill>
                <a:latin typeface="Arial" charset="0"/>
              </a:rPr>
              <a:t>www.cancer.gov</a:t>
            </a:r>
            <a:r>
              <a:rPr lang="en-US" sz="1800" b="1" dirty="0">
                <a:solidFill>
                  <a:schemeClr val="bg1"/>
                </a:solidFill>
                <a:latin typeface="Arial" charset="0"/>
              </a:rPr>
              <a:t>/</a:t>
            </a:r>
            <a:r>
              <a:rPr lang="en-US" sz="1800" b="1" dirty="0" err="1">
                <a:solidFill>
                  <a:schemeClr val="bg1"/>
                </a:solidFill>
                <a:latin typeface="Arial" charset="0"/>
              </a:rPr>
              <a:t>espanol</a:t>
            </a:r>
            <a:endParaRPr lang="en-US" sz="1800" b="1" dirty="0">
              <a:solidFill>
                <a:schemeClr val="bg1"/>
              </a:solidFill>
              <a:latin typeface="Arial" charset="0"/>
            </a:endParaRPr>
          </a:p>
        </p:txBody>
      </p:sp>
    </p:spTree>
    <p:extLst>
      <p:ext uri="{BB962C8B-B14F-4D97-AF65-F5344CB8AC3E}">
        <p14:creationId xmlns:p14="http://schemas.microsoft.com/office/powerpoint/2010/main" val="408220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8F69-857D-4C34-8FEE-B7E3D4060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C466F1-FF35-45CE-94AB-A1FE45799E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DC436-2506-4C47-9C57-FF3A1B0595AA}"/>
              </a:ext>
            </a:extLst>
          </p:cNvPr>
          <p:cNvSpPr>
            <a:spLocks noGrp="1"/>
          </p:cNvSpPr>
          <p:nvPr>
            <p:ph type="dt" sz="half" idx="10"/>
          </p:nvPr>
        </p:nvSpPr>
        <p:spPr/>
        <p:txBody>
          <a:bodyPr/>
          <a:lstStyle/>
          <a:p>
            <a:fld id="{E870F287-8533-49FA-B667-B6876C3CD48F}" type="datetime1">
              <a:rPr lang="en-US" smtClean="0"/>
              <a:t>12/7/18</a:t>
            </a:fld>
            <a:endParaRPr lang="en-US"/>
          </a:p>
        </p:txBody>
      </p:sp>
      <p:sp>
        <p:nvSpPr>
          <p:cNvPr id="5" name="Footer Placeholder 4">
            <a:extLst>
              <a:ext uri="{FF2B5EF4-FFF2-40B4-BE49-F238E27FC236}">
                <a16:creationId xmlns:a16="http://schemas.microsoft.com/office/drawing/2014/main" id="{448A7048-8BEC-4B04-9F96-728AD314FDDE}"/>
              </a:ext>
            </a:extLst>
          </p:cNvPr>
          <p:cNvSpPr>
            <a:spLocks noGrp="1"/>
          </p:cNvSpPr>
          <p:nvPr>
            <p:ph type="ftr" sz="quarter" idx="11"/>
          </p:nvPr>
        </p:nvSpPr>
        <p:spPr/>
        <p:txBody>
          <a:bodyPr/>
          <a:lstStyle/>
          <a:p>
            <a:r>
              <a:rPr lang="en-US"/>
              <a:t>Draft 9/9/2015</a:t>
            </a:r>
          </a:p>
        </p:txBody>
      </p:sp>
      <p:sp>
        <p:nvSpPr>
          <p:cNvPr id="6" name="Slide Number Placeholder 5">
            <a:extLst>
              <a:ext uri="{FF2B5EF4-FFF2-40B4-BE49-F238E27FC236}">
                <a16:creationId xmlns:a16="http://schemas.microsoft.com/office/drawing/2014/main" id="{907BBF53-624A-445A-B638-FFC2113CA72D}"/>
              </a:ext>
            </a:extLst>
          </p:cNvPr>
          <p:cNvSpPr>
            <a:spLocks noGrp="1"/>
          </p:cNvSpPr>
          <p:nvPr>
            <p:ph type="sldNum" sz="quarter" idx="12"/>
          </p:nvPr>
        </p:nvSpPr>
        <p:spPr/>
        <p:txBody>
          <a:bodyPr/>
          <a:lstStyle/>
          <a:p>
            <a:fld id="{17D33283-19FF-4AB6-A6C7-048B79AACBCA}" type="slidenum">
              <a:rPr lang="en-US" smtClean="0"/>
              <a:t>‹#›</a:t>
            </a:fld>
            <a:endParaRPr lang="en-US"/>
          </a:p>
        </p:txBody>
      </p:sp>
    </p:spTree>
    <p:extLst>
      <p:ext uri="{BB962C8B-B14F-4D97-AF65-F5344CB8AC3E}">
        <p14:creationId xmlns:p14="http://schemas.microsoft.com/office/powerpoint/2010/main" val="313515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with Sub-Bullet">
    <p:bg>
      <p:bgPr>
        <a:solidFill>
          <a:schemeClr val="bg1"/>
        </a:solidFill>
        <a:effectLst/>
      </p:bgPr>
    </p:bg>
    <p:spTree>
      <p:nvGrpSpPr>
        <p:cNvPr id="1" name=""/>
        <p:cNvGrpSpPr/>
        <p:nvPr/>
      </p:nvGrpSpPr>
      <p:grpSpPr>
        <a:xfrm>
          <a:off x="0" y="0"/>
          <a:ext cx="0" cy="0"/>
          <a:chOff x="0" y="0"/>
          <a:chExt cx="0" cy="0"/>
        </a:xfrm>
      </p:grpSpPr>
      <p:sp>
        <p:nvSpPr>
          <p:cNvPr id="6" name="Pentagon 5"/>
          <p:cNvSpPr/>
          <p:nvPr userDrawn="1"/>
        </p:nvSpPr>
        <p:spPr>
          <a:xfrm>
            <a:off x="1168400" y="0"/>
            <a:ext cx="2870200" cy="6858000"/>
          </a:xfrm>
          <a:prstGeom prst="homePlate">
            <a:avLst>
              <a:gd name="adj" fmla="val 47787"/>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entagon 8"/>
          <p:cNvSpPr/>
          <p:nvPr userDrawn="1"/>
        </p:nvSpPr>
        <p:spPr>
          <a:xfrm>
            <a:off x="0" y="0"/>
            <a:ext cx="2870200" cy="6858000"/>
          </a:xfrm>
          <a:prstGeom prst="homePlate">
            <a:avLst>
              <a:gd name="adj" fmla="val 47787"/>
            </a:avLst>
          </a:prstGeom>
          <a:solidFill>
            <a:srgbClr val="E8E8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a:solidFill>
                <a:srgbClr val="7F7F7F"/>
              </a:solidFill>
              <a:latin typeface="+mn-lt"/>
              <a:cs typeface="SapientSansRegular"/>
            </a:endParaRPr>
          </a:p>
        </p:txBody>
      </p:sp>
      <p:sp>
        <p:nvSpPr>
          <p:cNvPr id="10" name="Text Placeholder 12"/>
          <p:cNvSpPr>
            <a:spLocks noGrp="1"/>
          </p:cNvSpPr>
          <p:nvPr>
            <p:ph type="body" sz="quarter" idx="10" hasCustomPrompt="1"/>
          </p:nvPr>
        </p:nvSpPr>
        <p:spPr>
          <a:xfrm>
            <a:off x="4334256" y="0"/>
            <a:ext cx="4297680" cy="6858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accent1"/>
              </a:buClr>
              <a:buSzTx/>
              <a:buFont typeface="+mj-lt"/>
              <a:buAutoNum type="arabicPeriod"/>
              <a:tabLst/>
              <a:defRPr i="1">
                <a:solidFill>
                  <a:srgbClr val="000000"/>
                </a:solidFill>
              </a:defRPr>
            </a:lvl1pPr>
            <a:lvl2pPr marL="685800" marR="0" indent="-228600" algn="l" defTabSz="457200" rtl="0" eaLnBrk="1" fontAlgn="auto" latinLnBrk="0" hangingPunct="1">
              <a:lnSpc>
                <a:spcPct val="100000"/>
              </a:lnSpc>
              <a:spcBef>
                <a:spcPts val="0"/>
              </a:spcBef>
              <a:spcAft>
                <a:spcPts val="1000"/>
              </a:spcAft>
              <a:buClr>
                <a:schemeClr val="accent1"/>
              </a:buClr>
              <a:buSzTx/>
              <a:buFont typeface="Wingdings" charset="2"/>
              <a:buChar char="§"/>
              <a:tabLst/>
              <a:defRPr lang="en-US" sz="1900" i="1" kern="1200" baseline="0" dirty="0" smtClean="0">
                <a:solidFill>
                  <a:srgbClr val="000000"/>
                </a:solidFill>
                <a:latin typeface="+mn-lt"/>
                <a:ea typeface="ＭＳ Ｐゴシック" charset="0"/>
                <a:cs typeface="SapientCentroSlab-Light"/>
              </a:defRPr>
            </a:lvl2pPr>
          </a:lstStyle>
          <a:p>
            <a:r>
              <a:rPr lang="en-US" dirty="0"/>
              <a:t>Agenda Item 1</a:t>
            </a:r>
          </a:p>
          <a:p>
            <a:pPr lvl="1"/>
            <a:r>
              <a:rPr lang="en-US" dirty="0"/>
              <a:t>Agenda Item 1a</a:t>
            </a:r>
          </a:p>
          <a:p>
            <a:pPr lvl="1"/>
            <a:r>
              <a:rPr lang="en-US" dirty="0"/>
              <a:t>Agenda Item 1b</a:t>
            </a:r>
          </a:p>
          <a:p>
            <a:r>
              <a:rPr lang="en-US" dirty="0"/>
              <a:t>Agenda Item 2</a:t>
            </a:r>
          </a:p>
          <a:p>
            <a:pPr lvl="1"/>
            <a:r>
              <a:rPr lang="en-US" dirty="0"/>
              <a:t>Agenda Item 2a</a:t>
            </a:r>
          </a:p>
          <a:p>
            <a:pPr lvl="1"/>
            <a:r>
              <a:rPr lang="en-US" dirty="0"/>
              <a:t>Agenda Item 2b</a:t>
            </a:r>
          </a:p>
          <a:p>
            <a:r>
              <a:rPr lang="en-US" dirty="0"/>
              <a:t>Agenda Item 3</a:t>
            </a:r>
          </a:p>
          <a:p>
            <a:pPr marL="685800" marR="0" lvl="1" indent="-228600" algn="l" defTabSz="457200" rtl="0" eaLnBrk="1" fontAlgn="auto" latinLnBrk="0" hangingPunct="1">
              <a:lnSpc>
                <a:spcPct val="100000"/>
              </a:lnSpc>
              <a:spcBef>
                <a:spcPts val="0"/>
              </a:spcBef>
              <a:spcAft>
                <a:spcPts val="1000"/>
              </a:spcAft>
              <a:buClr>
                <a:schemeClr val="accent1"/>
              </a:buClr>
              <a:buSzTx/>
              <a:buFont typeface="Wingdings" charset="2"/>
              <a:buChar char="§"/>
              <a:tabLst/>
              <a:defRPr/>
            </a:pPr>
            <a:r>
              <a:rPr lang="en-US" dirty="0"/>
              <a:t>Agenda Item 3a</a:t>
            </a:r>
          </a:p>
          <a:p>
            <a:pPr marL="685800" marR="0" lvl="1" indent="-228600" algn="l" defTabSz="457200" rtl="0" eaLnBrk="1" fontAlgn="auto" latinLnBrk="0" hangingPunct="1">
              <a:lnSpc>
                <a:spcPct val="100000"/>
              </a:lnSpc>
              <a:spcBef>
                <a:spcPts val="0"/>
              </a:spcBef>
              <a:spcAft>
                <a:spcPts val="1000"/>
              </a:spcAft>
              <a:buClr>
                <a:schemeClr val="accent1"/>
              </a:buClr>
              <a:buSzTx/>
              <a:buFont typeface="Wingdings" charset="2"/>
              <a:buChar char="§"/>
              <a:tabLst/>
              <a:defRPr/>
            </a:pPr>
            <a:r>
              <a:rPr lang="en-US" dirty="0"/>
              <a:t>Agenda Item 3b</a:t>
            </a:r>
          </a:p>
          <a:p>
            <a:pPr marL="685800" marR="0" lvl="1" indent="-228600" algn="l" defTabSz="457200" rtl="0" eaLnBrk="1" fontAlgn="auto" latinLnBrk="0" hangingPunct="1">
              <a:lnSpc>
                <a:spcPct val="100000"/>
              </a:lnSpc>
              <a:spcBef>
                <a:spcPts val="0"/>
              </a:spcBef>
              <a:spcAft>
                <a:spcPts val="1000"/>
              </a:spcAft>
              <a:buClr>
                <a:schemeClr val="accent1"/>
              </a:buClr>
              <a:buSzTx/>
              <a:buFont typeface="Wingdings" charset="2"/>
              <a:buChar char="§"/>
              <a:tabLst/>
              <a:defRPr/>
            </a:pPr>
            <a:r>
              <a:rPr lang="en-US" dirty="0"/>
              <a:t>Agenda Item 3c</a:t>
            </a:r>
          </a:p>
          <a:p>
            <a:r>
              <a:rPr lang="en-US" dirty="0"/>
              <a:t>Agenda Item 4</a:t>
            </a:r>
          </a:p>
        </p:txBody>
      </p:sp>
      <p:sp>
        <p:nvSpPr>
          <p:cNvPr id="8" name="Title 1"/>
          <p:cNvSpPr>
            <a:spLocks noGrp="1"/>
          </p:cNvSpPr>
          <p:nvPr>
            <p:ph type="title" hasCustomPrompt="1"/>
          </p:nvPr>
        </p:nvSpPr>
        <p:spPr>
          <a:xfrm>
            <a:off x="493776" y="1737360"/>
            <a:ext cx="3017520" cy="1828800"/>
          </a:xfrm>
        </p:spPr>
        <p:txBody>
          <a:bodyPr lIns="0" tIns="0" rIns="0" bIns="0" anchor="b">
            <a:noAutofit/>
          </a:bodyPr>
          <a:lstStyle>
            <a:lvl1pPr algn="r">
              <a:lnSpc>
                <a:spcPct val="90000"/>
              </a:lnSpc>
              <a:defRPr sz="2400">
                <a:solidFill>
                  <a:srgbClr val="123E57"/>
                </a:solidFill>
                <a:latin typeface="+mj-lt"/>
                <a:cs typeface="SapientSansBold"/>
              </a:defRPr>
            </a:lvl1pPr>
          </a:lstStyle>
          <a:p>
            <a:r>
              <a:rPr lang="en-US" dirty="0"/>
              <a:t>Agenda</a:t>
            </a:r>
          </a:p>
        </p:txBody>
      </p:sp>
      <p:pic>
        <p:nvPicPr>
          <p:cNvPr id="2" name="Picture 1" descr="NCI-Logo-Gray-Knock-NEW.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579290"/>
            <a:ext cx="1916888" cy="182880"/>
          </a:xfrm>
          <a:prstGeom prst="rect">
            <a:avLst/>
          </a:prstGeom>
        </p:spPr>
      </p:pic>
    </p:spTree>
    <p:extLst>
      <p:ext uri="{BB962C8B-B14F-4D97-AF65-F5344CB8AC3E}">
        <p14:creationId xmlns:p14="http://schemas.microsoft.com/office/powerpoint/2010/main" val="98528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Section Break">
    <p:bg>
      <p:bgPr>
        <a:solidFill>
          <a:schemeClr val="accent4"/>
        </a:solidFill>
        <a:effectLst/>
      </p:bgPr>
    </p:bg>
    <p:spTree>
      <p:nvGrpSpPr>
        <p:cNvPr id="1" name=""/>
        <p:cNvGrpSpPr/>
        <p:nvPr/>
      </p:nvGrpSpPr>
      <p:grpSpPr>
        <a:xfrm>
          <a:off x="0" y="0"/>
          <a:ext cx="0" cy="0"/>
          <a:chOff x="0" y="0"/>
          <a:chExt cx="0" cy="0"/>
        </a:xfrm>
      </p:grpSpPr>
      <p:sp>
        <p:nvSpPr>
          <p:cNvPr id="11" name="Pentagon 10"/>
          <p:cNvSpPr/>
          <p:nvPr userDrawn="1"/>
        </p:nvSpPr>
        <p:spPr>
          <a:xfrm>
            <a:off x="0" y="0"/>
            <a:ext cx="8458198" cy="6858000"/>
          </a:xfrm>
          <a:prstGeom prst="homePlate">
            <a:avLst>
              <a:gd name="adj" fmla="val 20935"/>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entagon 11"/>
          <p:cNvSpPr/>
          <p:nvPr userDrawn="1"/>
        </p:nvSpPr>
        <p:spPr>
          <a:xfrm>
            <a:off x="0" y="0"/>
            <a:ext cx="7289798" cy="6858000"/>
          </a:xfrm>
          <a:prstGeom prst="homePlate">
            <a:avLst>
              <a:gd name="adj" fmla="val 20935"/>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
          <p:cNvSpPr>
            <a:spLocks noGrp="1"/>
          </p:cNvSpPr>
          <p:nvPr>
            <p:ph type="ctrTitle" hasCustomPrompt="1"/>
          </p:nvPr>
        </p:nvSpPr>
        <p:spPr>
          <a:xfrm>
            <a:off x="3428999" y="2423160"/>
            <a:ext cx="5029199" cy="1828800"/>
          </a:xfrm>
        </p:spPr>
        <p:txBody>
          <a:bodyPr lIns="0" tIns="0" rIns="0" bIns="0" anchor="b">
            <a:noAutofit/>
          </a:bodyPr>
          <a:lstStyle>
            <a:lvl1pPr algn="r">
              <a:defRPr sz="3600" spc="-80">
                <a:solidFill>
                  <a:schemeClr val="bg1"/>
                </a:solidFill>
                <a:latin typeface="+mj-lt"/>
                <a:cs typeface="SapientSansBold"/>
              </a:defRPr>
            </a:lvl1pPr>
          </a:lstStyle>
          <a:p>
            <a:pPr lvl="0"/>
            <a:r>
              <a:rPr lang="en-US" dirty="0"/>
              <a:t>Section title</a:t>
            </a:r>
          </a:p>
        </p:txBody>
      </p:sp>
      <p:sp>
        <p:nvSpPr>
          <p:cNvPr id="10" name="Subtitle 2"/>
          <p:cNvSpPr>
            <a:spLocks noGrp="1"/>
          </p:cNvSpPr>
          <p:nvPr>
            <p:ph type="subTitle" idx="1" hasCustomPrompt="1"/>
          </p:nvPr>
        </p:nvSpPr>
        <p:spPr>
          <a:xfrm>
            <a:off x="3428999" y="4343400"/>
            <a:ext cx="5022892" cy="685800"/>
          </a:xfrm>
        </p:spPr>
        <p:txBody>
          <a:bodyPr lIns="0" tIns="0" rIns="0" bIns="0">
            <a:noAutofit/>
          </a:bodyPr>
          <a:lstStyle>
            <a:lvl1pPr marL="0" indent="0" algn="r">
              <a:buNone/>
              <a:defRPr sz="1700" b="0" i="1" spc="100">
                <a:solidFill>
                  <a:srgbClr val="FFFFFF"/>
                </a:solidFill>
                <a:latin typeface="+mn-l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a:t>
            </a:r>
          </a:p>
        </p:txBody>
      </p:sp>
      <p:sp>
        <p:nvSpPr>
          <p:cNvPr id="9"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a:solidFill>
                  <a:srgbClr val="FFFFFF"/>
                </a:solidFill>
                <a:latin typeface="+mn-lt"/>
                <a:cs typeface="SapientSansRegular"/>
              </a:rPr>
              <a:t> </a:t>
            </a:r>
            <a:fld id="{4225D95B-3580-C74C-AC82-B8FCF626B418}" type="slidenum">
              <a:rPr lang="en-US" sz="1000" b="1" smtClean="0">
                <a:solidFill>
                  <a:srgbClr val="FFFFFF"/>
                </a:solidFill>
                <a:latin typeface="+mn-lt"/>
                <a:cs typeface="SapientSansRegular"/>
              </a:rPr>
              <a:pPr algn="r" fontAlgn="auto">
                <a:lnSpc>
                  <a:spcPct val="101000"/>
                </a:lnSpc>
                <a:spcBef>
                  <a:spcPct val="50000"/>
                </a:spcBef>
                <a:spcAft>
                  <a:spcPts val="0"/>
                </a:spcAft>
                <a:defRPr/>
              </a:pPr>
              <a:t>‹#›</a:t>
            </a:fld>
            <a:endParaRPr lang="en-US" sz="1000" b="1" dirty="0">
              <a:solidFill>
                <a:srgbClr val="FFFFFF"/>
              </a:solidFill>
              <a:latin typeface="+mn-lt"/>
              <a:cs typeface="SapientSansRegular"/>
            </a:endParaRPr>
          </a:p>
        </p:txBody>
      </p:sp>
      <p:pic>
        <p:nvPicPr>
          <p:cNvPr id="13" name="Picture 12" descr="NCI-Logo-White-Knock.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579290"/>
            <a:ext cx="1916887" cy="182880"/>
          </a:xfrm>
          <a:prstGeom prst="rect">
            <a:avLst/>
          </a:prstGeom>
        </p:spPr>
      </p:pic>
    </p:spTree>
    <p:extLst>
      <p:ext uri="{BB962C8B-B14F-4D97-AF65-F5344CB8AC3E}">
        <p14:creationId xmlns:p14="http://schemas.microsoft.com/office/powerpoint/2010/main" val="396967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ection Break ALT">
    <p:bg>
      <p:bgPr>
        <a:solidFill>
          <a:schemeClr val="bg1"/>
        </a:solidFill>
        <a:effectLst/>
      </p:bgPr>
    </p:bg>
    <p:spTree>
      <p:nvGrpSpPr>
        <p:cNvPr id="1" name=""/>
        <p:cNvGrpSpPr/>
        <p:nvPr/>
      </p:nvGrpSpPr>
      <p:grpSpPr>
        <a:xfrm>
          <a:off x="0" y="0"/>
          <a:ext cx="0" cy="0"/>
          <a:chOff x="0" y="0"/>
          <a:chExt cx="0" cy="0"/>
        </a:xfrm>
      </p:grpSpPr>
      <p:sp>
        <p:nvSpPr>
          <p:cNvPr id="10" name="Pentagon 9"/>
          <p:cNvSpPr/>
          <p:nvPr userDrawn="1"/>
        </p:nvSpPr>
        <p:spPr>
          <a:xfrm>
            <a:off x="1525270" y="0"/>
            <a:ext cx="2870200" cy="6858000"/>
          </a:xfrm>
          <a:prstGeom prst="homePlate">
            <a:avLst>
              <a:gd name="adj" fmla="val 47787"/>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entagon 11"/>
          <p:cNvSpPr/>
          <p:nvPr userDrawn="1"/>
        </p:nvSpPr>
        <p:spPr>
          <a:xfrm>
            <a:off x="0" y="0"/>
            <a:ext cx="3227070" cy="6858000"/>
          </a:xfrm>
          <a:prstGeom prst="homePlate">
            <a:avLst>
              <a:gd name="adj" fmla="val 42671"/>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395470" y="2423160"/>
            <a:ext cx="4062728" cy="1828800"/>
          </a:xfrm>
        </p:spPr>
        <p:txBody>
          <a:bodyPr lIns="0" tIns="0" rIns="0" bIns="0" anchor="b">
            <a:noAutofit/>
          </a:bodyPr>
          <a:lstStyle>
            <a:lvl1pPr algn="r">
              <a:defRPr sz="3600" spc="-80" baseline="0">
                <a:solidFill>
                  <a:schemeClr val="tx2"/>
                </a:solidFill>
                <a:latin typeface="+mj-lt"/>
                <a:cs typeface="SapientSansBold"/>
              </a:defRPr>
            </a:lvl1pPr>
          </a:lstStyle>
          <a:p>
            <a:pPr lvl="0"/>
            <a:r>
              <a:rPr lang="en-US" dirty="0"/>
              <a:t>Section title</a:t>
            </a:r>
          </a:p>
        </p:txBody>
      </p:sp>
      <p:sp>
        <p:nvSpPr>
          <p:cNvPr id="9" name="Subtitle 2"/>
          <p:cNvSpPr>
            <a:spLocks noGrp="1"/>
          </p:cNvSpPr>
          <p:nvPr>
            <p:ph type="subTitle" idx="1" hasCustomPrompt="1"/>
          </p:nvPr>
        </p:nvSpPr>
        <p:spPr>
          <a:xfrm>
            <a:off x="4395469" y="4343400"/>
            <a:ext cx="4056421" cy="685800"/>
          </a:xfrm>
        </p:spPr>
        <p:txBody>
          <a:bodyPr lIns="0" tIns="0" rIns="0" bIns="0">
            <a:noAutofit/>
          </a:bodyPr>
          <a:lstStyle>
            <a:lvl1pPr marL="0" indent="0" algn="r">
              <a:buNone/>
              <a:defRPr sz="1700" b="0" i="1" spc="100">
                <a:solidFill>
                  <a:schemeClr val="accent3"/>
                </a:solidFill>
                <a:latin typeface="+mn-l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a:t>
            </a:r>
          </a:p>
        </p:txBody>
      </p:sp>
      <p:sp>
        <p:nvSpPr>
          <p:cNvPr id="13"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a:solidFill>
                <a:srgbClr val="7F7F7F"/>
              </a:solidFill>
              <a:latin typeface="+mn-lt"/>
              <a:cs typeface="SapientSansRegular"/>
            </a:endParaRPr>
          </a:p>
        </p:txBody>
      </p:sp>
      <p:pic>
        <p:nvPicPr>
          <p:cNvPr id="15" name="Picture 14" descr="NCI-Logo-White-Knock.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579290"/>
            <a:ext cx="1916887" cy="182880"/>
          </a:xfrm>
          <a:prstGeom prst="rect">
            <a:avLst/>
          </a:prstGeom>
        </p:spPr>
      </p:pic>
    </p:spTree>
    <p:extLst>
      <p:ext uri="{BB962C8B-B14F-4D97-AF65-F5344CB8AC3E}">
        <p14:creationId xmlns:p14="http://schemas.microsoft.com/office/powerpoint/2010/main" val="156903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4"/>
        </a:solidFill>
        <a:effectLst/>
      </p:bgPr>
    </p:bg>
    <p:spTree>
      <p:nvGrpSpPr>
        <p:cNvPr id="1" name=""/>
        <p:cNvGrpSpPr/>
        <p:nvPr/>
      </p:nvGrpSpPr>
      <p:grpSpPr>
        <a:xfrm>
          <a:off x="0" y="0"/>
          <a:ext cx="0" cy="0"/>
          <a:chOff x="0" y="0"/>
          <a:chExt cx="0" cy="0"/>
        </a:xfrm>
      </p:grpSpPr>
      <p:sp>
        <p:nvSpPr>
          <p:cNvPr id="5" name="Pentagon 4"/>
          <p:cNvSpPr/>
          <p:nvPr userDrawn="1"/>
        </p:nvSpPr>
        <p:spPr>
          <a:xfrm>
            <a:off x="0" y="0"/>
            <a:ext cx="8458198" cy="6858000"/>
          </a:xfrm>
          <a:prstGeom prst="homePlate">
            <a:avLst>
              <a:gd name="adj" fmla="val 20935"/>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entagon 7"/>
          <p:cNvSpPr/>
          <p:nvPr userDrawn="1"/>
        </p:nvSpPr>
        <p:spPr>
          <a:xfrm>
            <a:off x="0" y="0"/>
            <a:ext cx="7289798" cy="6858000"/>
          </a:xfrm>
          <a:prstGeom prst="homePlate">
            <a:avLst>
              <a:gd name="adj" fmla="val 20935"/>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0" hasCustomPrompt="1"/>
          </p:nvPr>
        </p:nvSpPr>
        <p:spPr>
          <a:xfrm>
            <a:off x="685800" y="1828800"/>
            <a:ext cx="7772400" cy="3200400"/>
          </a:xfrm>
        </p:spPr>
        <p:txBody>
          <a:bodyPr anchor="ctr">
            <a:noAutofit/>
          </a:bodyPr>
          <a:lstStyle>
            <a:lvl1pPr marL="0" indent="0" algn="ctr">
              <a:spcAft>
                <a:spcPts val="0"/>
              </a:spcAft>
              <a:buNone/>
              <a:defRPr sz="2800" b="0" i="1" baseline="0">
                <a:solidFill>
                  <a:srgbClr val="FFFFFF"/>
                </a:solidFill>
                <a:latin typeface="+mn-lt"/>
                <a:cs typeface="SapientCentroSlab-Light"/>
              </a:defRPr>
            </a:lvl1pPr>
          </a:lstStyle>
          <a:p>
            <a:pPr lvl="0"/>
            <a:r>
              <a:rPr lang="en-US" dirty="0"/>
              <a:t>Vision Quote</a:t>
            </a:r>
            <a:br>
              <a:rPr lang="en-US" dirty="0"/>
            </a:br>
            <a:r>
              <a:rPr lang="en-US" dirty="0"/>
              <a:t>“</a:t>
            </a:r>
            <a:r>
              <a:rPr lang="en-US" dirty="0" err="1"/>
              <a:t>Lorem</a:t>
            </a:r>
            <a:r>
              <a:rPr lang="en-US" dirty="0"/>
              <a:t> </a:t>
            </a:r>
            <a:r>
              <a:rPr lang="en-US" dirty="0" err="1"/>
              <a:t>ipsum</a:t>
            </a:r>
            <a:r>
              <a:rPr lang="en-US" dirty="0"/>
              <a:t> dolor sit </a:t>
            </a:r>
            <a:r>
              <a:rPr lang="en-US" dirty="0" err="1"/>
              <a:t>amet</a:t>
            </a:r>
            <a:r>
              <a:rPr lang="en-US" dirty="0"/>
              <a:t>, fugit </a:t>
            </a:r>
            <a:r>
              <a:rPr lang="en-US" dirty="0" err="1"/>
              <a:t>liberavisse</a:t>
            </a:r>
            <a:r>
              <a:rPr lang="en-US" dirty="0"/>
              <a:t> </a:t>
            </a:r>
            <a:br>
              <a:rPr lang="en-US" dirty="0"/>
            </a:br>
            <a:r>
              <a:rPr lang="en-US" dirty="0" err="1"/>
              <a:t>nec</a:t>
            </a:r>
            <a:r>
              <a:rPr lang="en-US" dirty="0"/>
              <a:t> at. </a:t>
            </a:r>
            <a:r>
              <a:rPr lang="en-US" dirty="0" err="1"/>
              <a:t>Essent</a:t>
            </a:r>
            <a:r>
              <a:rPr lang="en-US" dirty="0"/>
              <a:t> </a:t>
            </a:r>
            <a:r>
              <a:rPr lang="en-US" dirty="0" err="1"/>
              <a:t>elaboraret</a:t>
            </a:r>
            <a:r>
              <a:rPr lang="en-US" dirty="0"/>
              <a:t> </a:t>
            </a:r>
            <a:r>
              <a:rPr lang="en-US" dirty="0" err="1"/>
              <a:t>conclusionemque</a:t>
            </a:r>
            <a:r>
              <a:rPr lang="en-US" dirty="0"/>
              <a:t> </a:t>
            </a:r>
            <a:br>
              <a:rPr lang="en-US" dirty="0"/>
            </a:br>
            <a:r>
              <a:rPr lang="en-US" dirty="0" err="1"/>
              <a:t>eam</a:t>
            </a:r>
            <a:r>
              <a:rPr lang="en-US" dirty="0"/>
              <a:t> id. Quo ex </a:t>
            </a:r>
            <a:r>
              <a:rPr lang="en-US" dirty="0" err="1"/>
              <a:t>laboramus</a:t>
            </a:r>
            <a:r>
              <a:rPr lang="en-US" dirty="0"/>
              <a:t> </a:t>
            </a:r>
            <a:r>
              <a:rPr lang="en-US" dirty="0" err="1"/>
              <a:t>accommodare</a:t>
            </a:r>
            <a:r>
              <a:rPr lang="en-US" dirty="0"/>
              <a:t>, </a:t>
            </a:r>
            <a:br>
              <a:rPr lang="en-US" dirty="0"/>
            </a:br>
            <a:r>
              <a:rPr lang="en-US" dirty="0"/>
              <a:t>his </a:t>
            </a:r>
            <a:r>
              <a:rPr lang="en-US" dirty="0" err="1"/>
              <a:t>falli</a:t>
            </a:r>
            <a:r>
              <a:rPr lang="en-US" dirty="0"/>
              <a:t> </a:t>
            </a:r>
            <a:r>
              <a:rPr lang="en-US" dirty="0" err="1"/>
              <a:t>deleniti</a:t>
            </a:r>
            <a:r>
              <a:rPr lang="en-US" dirty="0"/>
              <a:t> </a:t>
            </a:r>
            <a:r>
              <a:rPr lang="en-US" dirty="0" err="1"/>
              <a:t>ei</a:t>
            </a:r>
            <a:r>
              <a:rPr lang="en-US" dirty="0"/>
              <a:t>. </a:t>
            </a:r>
            <a:r>
              <a:rPr lang="en-US" dirty="0" err="1"/>
              <a:t>Illud</a:t>
            </a:r>
            <a:r>
              <a:rPr lang="en-US" dirty="0"/>
              <a:t> postulant </a:t>
            </a:r>
            <a:br>
              <a:rPr lang="en-US" dirty="0"/>
            </a:br>
            <a:r>
              <a:rPr lang="en-US" dirty="0" err="1"/>
              <a:t>adversarium</a:t>
            </a:r>
            <a:r>
              <a:rPr lang="en-US" dirty="0"/>
              <a:t> </a:t>
            </a:r>
            <a:r>
              <a:rPr lang="en-US" dirty="0" err="1"/>
              <a:t>ei</a:t>
            </a:r>
            <a:r>
              <a:rPr lang="en-US" dirty="0"/>
              <a:t> his.”</a:t>
            </a:r>
          </a:p>
        </p:txBody>
      </p:sp>
      <p:sp>
        <p:nvSpPr>
          <p:cNvPr id="10"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a:solidFill>
                  <a:srgbClr val="FFFFFF"/>
                </a:solidFill>
                <a:latin typeface="+mn-lt"/>
                <a:cs typeface="SapientSansRegular"/>
              </a:rPr>
              <a:t> </a:t>
            </a:r>
            <a:fld id="{4225D95B-3580-C74C-AC82-B8FCF626B418}" type="slidenum">
              <a:rPr lang="en-US" sz="1000" b="1" smtClean="0">
                <a:solidFill>
                  <a:srgbClr val="FFFFFF"/>
                </a:solidFill>
                <a:latin typeface="+mn-lt"/>
                <a:cs typeface="SapientSansRegular"/>
              </a:rPr>
              <a:pPr algn="r" fontAlgn="auto">
                <a:lnSpc>
                  <a:spcPct val="101000"/>
                </a:lnSpc>
                <a:spcBef>
                  <a:spcPct val="50000"/>
                </a:spcBef>
                <a:spcAft>
                  <a:spcPts val="0"/>
                </a:spcAft>
                <a:defRPr/>
              </a:pPr>
              <a:t>‹#›</a:t>
            </a:fld>
            <a:endParaRPr lang="en-US" sz="1000" b="1" dirty="0">
              <a:solidFill>
                <a:srgbClr val="FFFFFF"/>
              </a:solidFill>
              <a:latin typeface="+mn-lt"/>
              <a:cs typeface="SapientSansRegular"/>
            </a:endParaRPr>
          </a:p>
        </p:txBody>
      </p:sp>
      <p:pic>
        <p:nvPicPr>
          <p:cNvPr id="11" name="Picture 10" descr="NCI-Logo-White-Knock.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579290"/>
            <a:ext cx="1916887" cy="182880"/>
          </a:xfrm>
          <a:prstGeom prst="rect">
            <a:avLst/>
          </a:prstGeom>
        </p:spPr>
      </p:pic>
    </p:spTree>
    <p:extLst>
      <p:ext uri="{BB962C8B-B14F-4D97-AF65-F5344CB8AC3E}">
        <p14:creationId xmlns:p14="http://schemas.microsoft.com/office/powerpoint/2010/main" val="50586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 Footer">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a:t>Slide title</a:t>
            </a:r>
          </a:p>
        </p:txBody>
      </p:sp>
      <p:sp>
        <p:nvSpPr>
          <p:cNvPr id="9"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a:solidFill>
                <a:srgbClr val="7F7F7F"/>
              </a:solidFill>
              <a:latin typeface="+mn-lt"/>
              <a:cs typeface="SapientSansRegular"/>
            </a:endParaRPr>
          </a:p>
        </p:txBody>
      </p:sp>
      <p:pic>
        <p:nvPicPr>
          <p:cNvPr id="12" name="Picture 11" descr="NCI-Logo-Gray-Knock-NEW.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579290"/>
            <a:ext cx="1916888" cy="182880"/>
          </a:xfrm>
          <a:prstGeom prst="rect">
            <a:avLst/>
          </a:prstGeom>
        </p:spPr>
      </p:pic>
      <p:sp>
        <p:nvSpPr>
          <p:cNvPr id="3" name="Content Placeholder 2"/>
          <p:cNvSpPr>
            <a:spLocks noGrp="1"/>
          </p:cNvSpPr>
          <p:nvPr>
            <p:ph sz="quarter" idx="11"/>
          </p:nvPr>
        </p:nvSpPr>
        <p:spPr>
          <a:xfrm>
            <a:off x="481521" y="1426633"/>
            <a:ext cx="8165592"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0068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 No Footer">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a:t>Slide title</a:t>
            </a:r>
          </a:p>
        </p:txBody>
      </p:sp>
      <p:sp>
        <p:nvSpPr>
          <p:cNvPr id="9"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a:solidFill>
                <a:srgbClr val="7F7F7F"/>
              </a:solidFill>
              <a:latin typeface="+mn-lt"/>
              <a:cs typeface="SapientSansRegular"/>
            </a:endParaRPr>
          </a:p>
        </p:txBody>
      </p:sp>
      <p:sp>
        <p:nvSpPr>
          <p:cNvPr id="5" name="Content Placeholder 2"/>
          <p:cNvSpPr>
            <a:spLocks noGrp="1"/>
          </p:cNvSpPr>
          <p:nvPr>
            <p:ph sz="quarter" idx="11"/>
          </p:nvPr>
        </p:nvSpPr>
        <p:spPr>
          <a:xfrm>
            <a:off x="481521" y="1426633"/>
            <a:ext cx="8165592"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121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Left — Footer">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a:t>Slide title</a:t>
            </a:r>
          </a:p>
        </p:txBody>
      </p:sp>
      <p:pic>
        <p:nvPicPr>
          <p:cNvPr id="9" name="Picture 8" descr="NCI-Logo-Gray-Knock-NEW.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579290"/>
            <a:ext cx="1916888" cy="182880"/>
          </a:xfrm>
          <a:prstGeom prst="rect">
            <a:avLst/>
          </a:prstGeom>
        </p:spPr>
      </p:pic>
      <p:sp>
        <p:nvSpPr>
          <p:cNvPr id="14"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a:solidFill>
                <a:srgbClr val="7F7F7F"/>
              </a:solidFill>
              <a:latin typeface="+mn-lt"/>
              <a:cs typeface="SapientSansRegular"/>
            </a:endParaRPr>
          </a:p>
        </p:txBody>
      </p:sp>
      <p:sp>
        <p:nvSpPr>
          <p:cNvPr id="6" name="Content Placeholder 2"/>
          <p:cNvSpPr>
            <a:spLocks noGrp="1"/>
          </p:cNvSpPr>
          <p:nvPr>
            <p:ph sz="quarter" idx="11"/>
          </p:nvPr>
        </p:nvSpPr>
        <p:spPr>
          <a:xfrm>
            <a:off x="481521" y="1426633"/>
            <a:ext cx="4120642" cy="48006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2"/>
          </p:nvPr>
        </p:nvSpPr>
        <p:spPr>
          <a:xfrm>
            <a:off x="4762055" y="1426633"/>
            <a:ext cx="3897313" cy="4800600"/>
          </a:xfrm>
        </p:spPr>
        <p:txBody>
          <a:bodyPr anchor="ctr"/>
          <a:lstStyle>
            <a:lvl1pPr marL="0" indent="0" algn="ctr">
              <a:buFontTx/>
              <a:buNone/>
              <a:defRPr/>
            </a:lvl1pPr>
          </a:lstStyle>
          <a:p>
            <a:pPr lvl="0"/>
            <a:r>
              <a:rPr lang="en-US"/>
              <a:t>Click to edit Master text styles</a:t>
            </a:r>
          </a:p>
        </p:txBody>
      </p:sp>
    </p:spTree>
    <p:extLst>
      <p:ext uri="{BB962C8B-B14F-4D97-AF65-F5344CB8AC3E}">
        <p14:creationId xmlns:p14="http://schemas.microsoft.com/office/powerpoint/2010/main" val="269399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umn Left — No Footer">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a:t>Slide title</a:t>
            </a:r>
          </a:p>
        </p:txBody>
      </p:sp>
      <p:sp>
        <p:nvSpPr>
          <p:cNvPr id="14"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a:solidFill>
                <a:srgbClr val="7F7F7F"/>
              </a:solidFill>
              <a:latin typeface="+mn-lt"/>
              <a:cs typeface="SapientSansRegular"/>
            </a:endParaRPr>
          </a:p>
        </p:txBody>
      </p:sp>
      <p:sp>
        <p:nvSpPr>
          <p:cNvPr id="5" name="Content Placeholder 2"/>
          <p:cNvSpPr>
            <a:spLocks noGrp="1"/>
          </p:cNvSpPr>
          <p:nvPr>
            <p:ph sz="quarter" idx="11"/>
          </p:nvPr>
        </p:nvSpPr>
        <p:spPr>
          <a:xfrm>
            <a:off x="481521" y="1426633"/>
            <a:ext cx="4120642" cy="48006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p:cNvSpPr>
            <a:spLocks noGrp="1"/>
          </p:cNvSpPr>
          <p:nvPr>
            <p:ph sz="quarter" idx="12"/>
          </p:nvPr>
        </p:nvSpPr>
        <p:spPr>
          <a:xfrm>
            <a:off x="4762055" y="1426633"/>
            <a:ext cx="3897313" cy="4800600"/>
          </a:xfrm>
        </p:spPr>
        <p:txBody>
          <a:bodyPr anchor="ctr"/>
          <a:lstStyle>
            <a:lvl1pPr marL="0" indent="0" algn="ctr">
              <a:buFontTx/>
              <a:buNone/>
              <a:defRPr/>
            </a:lvl1pPr>
          </a:lstStyle>
          <a:p>
            <a:pPr lvl="0"/>
            <a:r>
              <a:rPr lang="en-US"/>
              <a:t>Click to edit Master text styles</a:t>
            </a:r>
          </a:p>
        </p:txBody>
      </p:sp>
    </p:spTree>
    <p:extLst>
      <p:ext uri="{BB962C8B-B14F-4D97-AF65-F5344CB8AC3E}">
        <p14:creationId xmlns:p14="http://schemas.microsoft.com/office/powerpoint/2010/main" val="215687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363538"/>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US" dirty="0"/>
          </a:p>
        </p:txBody>
      </p:sp>
      <p:sp>
        <p:nvSpPr>
          <p:cNvPr id="5123" name="Text Placeholder 2"/>
          <p:cNvSpPr>
            <a:spLocks noGrp="1"/>
          </p:cNvSpPr>
          <p:nvPr>
            <p:ph type="body" idx="1"/>
          </p:nvPr>
        </p:nvSpPr>
        <p:spPr bwMode="auto">
          <a:xfrm>
            <a:off x="457200" y="132050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rgbClr val="7F7F7F"/>
                </a:solidFill>
                <a:latin typeface="+mn-lt"/>
                <a:ea typeface="+mn-ea"/>
                <a:cs typeface="SapientSansRegular"/>
              </a:defRPr>
            </a:lvl1pPr>
          </a:lstStyle>
          <a:p>
            <a:pPr>
              <a:defRPr/>
            </a:pPr>
            <a:fld id="{EB99592D-E46A-43C6-90E3-F885AB65E254}" type="datetime4">
              <a:rPr lang="en-US" smtClean="0"/>
              <a:t>December 7, 2018</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rgbClr val="7F7F7F"/>
                </a:solidFill>
                <a:latin typeface="+mn-lt"/>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rgbClr val="7F7F7F"/>
                </a:solidFill>
                <a:latin typeface="+mn-lt"/>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8" r:id="rId1"/>
    <p:sldLayoutId id="2147483755" r:id="rId2"/>
    <p:sldLayoutId id="2147483819" r:id="rId3"/>
    <p:sldLayoutId id="2147483820" r:id="rId4"/>
    <p:sldLayoutId id="2147483821" r:id="rId5"/>
    <p:sldLayoutId id="2147483770" r:id="rId6"/>
    <p:sldLayoutId id="2147483825" r:id="rId7"/>
    <p:sldLayoutId id="2147483771" r:id="rId8"/>
    <p:sldLayoutId id="2147483827" r:id="rId9"/>
    <p:sldLayoutId id="2147483772" r:id="rId10"/>
    <p:sldLayoutId id="2147483828" r:id="rId11"/>
    <p:sldLayoutId id="2147483773" r:id="rId12"/>
    <p:sldLayoutId id="2147483829" r:id="rId13"/>
    <p:sldLayoutId id="2147483763" r:id="rId14"/>
    <p:sldLayoutId id="2147483807" r:id="rId15"/>
    <p:sldLayoutId id="2147483822" r:id="rId16"/>
    <p:sldLayoutId id="2147483830" r:id="rId17"/>
  </p:sldLayoutIdLst>
  <p:hf hdr="0" ftr="0" dt="0"/>
  <p:txStyles>
    <p:titleStyle>
      <a:lvl1pPr algn="l" defTabSz="457200" rtl="0" eaLnBrk="1" fontAlgn="base" hangingPunct="1">
        <a:spcBef>
          <a:spcPct val="0"/>
        </a:spcBef>
        <a:spcAft>
          <a:spcPct val="0"/>
        </a:spcAft>
        <a:defRPr sz="2400" b="0" kern="1200">
          <a:solidFill>
            <a:srgbClr val="123E57"/>
          </a:solidFill>
          <a:latin typeface="+mj-lt"/>
          <a:ea typeface="ＭＳ Ｐゴシック" charset="0"/>
          <a:cs typeface="SapientSansBold"/>
        </a:defRPr>
      </a:lvl1pPr>
      <a:lvl2pPr algn="l" defTabSz="457200" rtl="0" eaLnBrk="1" fontAlgn="base" hangingPunct="1">
        <a:spcBef>
          <a:spcPct val="0"/>
        </a:spcBef>
        <a:spcAft>
          <a:spcPct val="0"/>
        </a:spcAft>
        <a:defRPr sz="3700">
          <a:solidFill>
            <a:schemeClr val="tx2"/>
          </a:solidFill>
          <a:latin typeface="SapientCentroSlab-Light" charset="0"/>
          <a:ea typeface="ＭＳ Ｐゴシック" charset="0"/>
        </a:defRPr>
      </a:lvl2pPr>
      <a:lvl3pPr algn="l" defTabSz="457200" rtl="0" eaLnBrk="1" fontAlgn="base" hangingPunct="1">
        <a:spcBef>
          <a:spcPct val="0"/>
        </a:spcBef>
        <a:spcAft>
          <a:spcPct val="0"/>
        </a:spcAft>
        <a:defRPr sz="3700">
          <a:solidFill>
            <a:schemeClr val="tx2"/>
          </a:solidFill>
          <a:latin typeface="SapientCentroSlab-Light" charset="0"/>
          <a:ea typeface="ＭＳ Ｐゴシック" charset="0"/>
        </a:defRPr>
      </a:lvl3pPr>
      <a:lvl4pPr algn="l" defTabSz="457200" rtl="0" eaLnBrk="1" fontAlgn="base" hangingPunct="1">
        <a:spcBef>
          <a:spcPct val="0"/>
        </a:spcBef>
        <a:spcAft>
          <a:spcPct val="0"/>
        </a:spcAft>
        <a:defRPr sz="3700">
          <a:solidFill>
            <a:schemeClr val="tx2"/>
          </a:solidFill>
          <a:latin typeface="SapientCentroSlab-Light" charset="0"/>
          <a:ea typeface="ＭＳ Ｐゴシック" charset="0"/>
        </a:defRPr>
      </a:lvl4pPr>
      <a:lvl5pPr algn="l" defTabSz="457200" rtl="0" eaLnBrk="1" fontAlgn="base" hangingPunct="1">
        <a:spcBef>
          <a:spcPct val="0"/>
        </a:spcBef>
        <a:spcAft>
          <a:spcPct val="0"/>
        </a:spcAft>
        <a:defRPr sz="3700">
          <a:solidFill>
            <a:schemeClr val="tx2"/>
          </a:solidFill>
          <a:latin typeface="SapientCentroSlab-Light" charset="0"/>
          <a:ea typeface="ＭＳ Ｐゴシック" charset="0"/>
        </a:defRPr>
      </a:lvl5pPr>
      <a:lvl6pPr marL="457200" algn="l" defTabSz="457200" rtl="0" eaLnBrk="1" fontAlgn="base" hangingPunct="1">
        <a:spcBef>
          <a:spcPct val="0"/>
        </a:spcBef>
        <a:spcAft>
          <a:spcPct val="0"/>
        </a:spcAft>
        <a:defRPr sz="3700">
          <a:solidFill>
            <a:schemeClr val="tx2"/>
          </a:solidFill>
          <a:latin typeface="SapientCentroSlab-Light" charset="0"/>
          <a:ea typeface="ＭＳ Ｐゴシック" charset="0"/>
        </a:defRPr>
      </a:lvl6pPr>
      <a:lvl7pPr marL="914400" algn="l" defTabSz="457200" rtl="0" eaLnBrk="1" fontAlgn="base" hangingPunct="1">
        <a:spcBef>
          <a:spcPct val="0"/>
        </a:spcBef>
        <a:spcAft>
          <a:spcPct val="0"/>
        </a:spcAft>
        <a:defRPr sz="3700">
          <a:solidFill>
            <a:schemeClr val="tx2"/>
          </a:solidFill>
          <a:latin typeface="SapientCentroSlab-Light" charset="0"/>
          <a:ea typeface="ＭＳ Ｐゴシック" charset="0"/>
        </a:defRPr>
      </a:lvl7pPr>
      <a:lvl8pPr marL="1371600" algn="l" defTabSz="457200" rtl="0" eaLnBrk="1" fontAlgn="base" hangingPunct="1">
        <a:spcBef>
          <a:spcPct val="0"/>
        </a:spcBef>
        <a:spcAft>
          <a:spcPct val="0"/>
        </a:spcAft>
        <a:defRPr sz="3700">
          <a:solidFill>
            <a:schemeClr val="tx2"/>
          </a:solidFill>
          <a:latin typeface="SapientCentroSlab-Light" charset="0"/>
          <a:ea typeface="ＭＳ Ｐゴシック" charset="0"/>
        </a:defRPr>
      </a:lvl8pPr>
      <a:lvl9pPr marL="1828800" algn="l" defTabSz="457200" rtl="0" eaLnBrk="1" fontAlgn="base" hangingPunct="1">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eaLnBrk="1" fontAlgn="base" hangingPunct="1">
        <a:spcBef>
          <a:spcPct val="0"/>
        </a:spcBef>
        <a:spcAft>
          <a:spcPts val="1000"/>
        </a:spcAft>
        <a:buClr>
          <a:schemeClr val="accent1"/>
        </a:buClr>
        <a:buFont typeface="Wingdings" charset="0"/>
        <a:buChar char="§"/>
        <a:defRPr sz="2000" kern="1200">
          <a:solidFill>
            <a:srgbClr val="000000"/>
          </a:solidFill>
          <a:latin typeface="+mn-lt"/>
          <a:ea typeface="ＭＳ Ｐゴシック" charset="0"/>
          <a:cs typeface="SapientCentroSlab-Light"/>
        </a:defRPr>
      </a:lvl1pPr>
      <a:lvl2pPr marL="457200" indent="-228600" algn="l" defTabSz="457200" rtl="0" eaLnBrk="1" fontAlgn="base" hangingPunct="1">
        <a:spcBef>
          <a:spcPct val="0"/>
        </a:spcBef>
        <a:spcAft>
          <a:spcPts val="1000"/>
        </a:spcAft>
        <a:buClr>
          <a:schemeClr val="accent1"/>
        </a:buClr>
        <a:buFont typeface="Wingdings" charset="0"/>
        <a:buChar char="§"/>
        <a:defRPr sz="1900" kern="1200">
          <a:solidFill>
            <a:srgbClr val="000000"/>
          </a:solidFill>
          <a:latin typeface="+mn-lt"/>
          <a:ea typeface="ＭＳ Ｐゴシック" charset="0"/>
          <a:cs typeface="SapientCentroSlab-Light"/>
        </a:defRPr>
      </a:lvl2pPr>
      <a:lvl3pPr marL="685800" indent="-228600" algn="l" defTabSz="457200" rtl="0" eaLnBrk="1" fontAlgn="base" hangingPunct="1">
        <a:spcBef>
          <a:spcPct val="0"/>
        </a:spcBef>
        <a:spcAft>
          <a:spcPts val="1000"/>
        </a:spcAft>
        <a:buClr>
          <a:schemeClr val="accent1"/>
        </a:buClr>
        <a:buFont typeface="Wingdings" charset="0"/>
        <a:buChar char="§"/>
        <a:defRPr sz="1800" kern="1200">
          <a:solidFill>
            <a:srgbClr val="000000"/>
          </a:solidFill>
          <a:latin typeface="+mn-lt"/>
          <a:ea typeface="ＭＳ Ｐゴシック" charset="0"/>
          <a:cs typeface="SapientCentroSlab-Light"/>
        </a:defRPr>
      </a:lvl3pPr>
      <a:lvl4pPr marL="914400" indent="-228600" algn="l" defTabSz="457200" rtl="0" eaLnBrk="1" fontAlgn="base" hangingPunct="1">
        <a:spcBef>
          <a:spcPct val="0"/>
        </a:spcBef>
        <a:spcAft>
          <a:spcPts val="1000"/>
        </a:spcAft>
        <a:buClr>
          <a:schemeClr val="accent1"/>
        </a:buClr>
        <a:buFont typeface="Wingdings" charset="0"/>
        <a:buChar char="§"/>
        <a:defRPr sz="1700" kern="1200">
          <a:solidFill>
            <a:srgbClr val="000000"/>
          </a:solidFill>
          <a:latin typeface="+mn-lt"/>
          <a:ea typeface="ＭＳ Ｐゴシック" charset="0"/>
          <a:cs typeface="SapientCentroSlab-Light"/>
        </a:defRPr>
      </a:lvl4pPr>
      <a:lvl5pPr marL="1143000" indent="-228600" algn="l" defTabSz="457200" rtl="0" eaLnBrk="1" fontAlgn="base" hangingPunct="1">
        <a:spcBef>
          <a:spcPct val="0"/>
        </a:spcBef>
        <a:spcAft>
          <a:spcPts val="1000"/>
        </a:spcAft>
        <a:buClr>
          <a:schemeClr val="accent1"/>
        </a:buClr>
        <a:buFont typeface="Wingdings" charset="0"/>
        <a:buChar char="§"/>
        <a:defRPr sz="1600" kern="1200">
          <a:solidFill>
            <a:srgbClr val="000000"/>
          </a:solidFill>
          <a:latin typeface="+mn-l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precis-2.org/"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hyperlink" Target="http://rethinkingclinicaltrials.org/"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mailto:wynne.norton@nih.gov"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hyperlink" Target="mailto:Gila.Neta@nih.gov"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89027" y="211882"/>
            <a:ext cx="8730342" cy="1906306"/>
          </a:xfrm>
        </p:spPr>
        <p:txBody>
          <a:bodyPr/>
          <a:lstStyle/>
          <a:p>
            <a:pPr algn="ctr">
              <a:spcAft>
                <a:spcPts val="600"/>
              </a:spcAft>
            </a:pPr>
            <a:r>
              <a:rPr lang="en-US" sz="4400" b="1" dirty="0">
                <a:latin typeface="Times New Roman" panose="02020603050405020304" pitchFamily="18" charset="0"/>
                <a:cs typeface="Times New Roman" panose="02020603050405020304" pitchFamily="18" charset="0"/>
              </a:rPr>
              <a:t>Introduction to Pragmatic Trials</a:t>
            </a:r>
            <a:endParaRPr lang="en-US" sz="3200" b="1" i="1" dirty="0">
              <a:latin typeface="Times New Roman" panose="02020603050405020304" pitchFamily="18" charset="0"/>
              <a:cs typeface="Times New Roman" panose="02020603050405020304" pitchFamily="18" charset="0"/>
            </a:endParaRPr>
          </a:p>
        </p:txBody>
      </p:sp>
      <p:sp>
        <p:nvSpPr>
          <p:cNvPr id="10" name="Subtitle 9"/>
          <p:cNvSpPr>
            <a:spLocks noGrp="1"/>
          </p:cNvSpPr>
          <p:nvPr>
            <p:ph type="subTitle" idx="1"/>
          </p:nvPr>
        </p:nvSpPr>
        <p:spPr>
          <a:xfrm>
            <a:off x="417575" y="2838450"/>
            <a:ext cx="8118349" cy="1448971"/>
          </a:xfrm>
        </p:spPr>
        <p:txBody>
          <a:bodyPr/>
          <a:lstStyle/>
          <a:p>
            <a:pPr algn="ctr">
              <a:spcAft>
                <a:spcPts val="0"/>
              </a:spcAft>
            </a:pPr>
            <a:r>
              <a:rPr lang="en-US" sz="2400" i="0" dirty="0">
                <a:latin typeface="Times New Roman" panose="02020603050405020304" pitchFamily="18" charset="0"/>
                <a:cs typeface="Times New Roman" panose="02020603050405020304" pitchFamily="18" charset="0"/>
              </a:rPr>
              <a:t>Wynne E. Norton, PhD &amp; Gila Neta, PhD</a:t>
            </a:r>
          </a:p>
          <a:p>
            <a:pPr algn="ctr">
              <a:spcAft>
                <a:spcPts val="0"/>
              </a:spcAft>
            </a:pPr>
            <a:r>
              <a:rPr lang="en-US" sz="2400" i="0" dirty="0">
                <a:latin typeface="Times New Roman" panose="02020603050405020304" pitchFamily="18" charset="0"/>
                <a:cs typeface="Times New Roman" panose="02020603050405020304" pitchFamily="18" charset="0"/>
              </a:rPr>
              <a:t>Program Officers, Implementation Science</a:t>
            </a:r>
          </a:p>
          <a:p>
            <a:pPr algn="ctr">
              <a:spcAft>
                <a:spcPts val="0"/>
              </a:spcAft>
            </a:pPr>
            <a:r>
              <a:rPr lang="en-US" sz="2400" i="0" dirty="0">
                <a:latin typeface="Times New Roman" panose="02020603050405020304" pitchFamily="18" charset="0"/>
                <a:cs typeface="Times New Roman" panose="02020603050405020304" pitchFamily="18" charset="0"/>
              </a:rPr>
              <a:t>Division of Cancer Control and Population Sciences</a:t>
            </a:r>
          </a:p>
          <a:p>
            <a:pPr algn="ctr">
              <a:spcAft>
                <a:spcPts val="0"/>
              </a:spcAft>
            </a:pPr>
            <a:endParaRPr lang="en-US" sz="2400" i="0" dirty="0">
              <a:latin typeface="Times New Roman" panose="02020603050405020304" pitchFamily="18" charset="0"/>
              <a:cs typeface="Times New Roman" panose="02020603050405020304" pitchFamily="18" charset="0"/>
            </a:endParaRPr>
          </a:p>
          <a:p>
            <a:pPr algn="ctr">
              <a:spcAft>
                <a:spcPts val="0"/>
              </a:spcAft>
            </a:pPr>
            <a:r>
              <a:rPr lang="en-US" sz="3200" i="0" dirty="0">
                <a:latin typeface="Times New Roman" panose="02020603050405020304" pitchFamily="18" charset="0"/>
                <a:cs typeface="Times New Roman" panose="02020603050405020304" pitchFamily="18" charset="0"/>
              </a:rPr>
              <a:t>TIDIRH</a:t>
            </a:r>
            <a:r>
              <a:rPr lang="en-US" sz="2400" i="0" dirty="0">
                <a:latin typeface="Times New Roman" panose="02020603050405020304" pitchFamily="18" charset="0"/>
                <a:cs typeface="Times New Roman" panose="02020603050405020304" pitchFamily="18" charset="0"/>
              </a:rPr>
              <a:t> </a:t>
            </a:r>
          </a:p>
          <a:p>
            <a:pPr algn="ctr">
              <a:spcAft>
                <a:spcPts val="0"/>
              </a:spcAft>
            </a:pPr>
            <a:endParaRPr lang="en-US" sz="2400" i="0" dirty="0">
              <a:latin typeface="Times New Roman" panose="02020603050405020304" pitchFamily="18" charset="0"/>
              <a:cs typeface="Times New Roman" panose="02020603050405020304" pitchFamily="18" charset="0"/>
            </a:endParaRPr>
          </a:p>
          <a:p>
            <a:pPr algn="ctr">
              <a:spcAft>
                <a:spcPts val="0"/>
              </a:spcAft>
            </a:pPr>
            <a:endParaRPr lang="en-US" sz="2000" i="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12B8DA0-E5BE-4096-8CDA-E6909FED728E}"/>
              </a:ext>
            </a:extLst>
          </p:cNvPr>
          <p:cNvSpPr txBox="1"/>
          <p:nvPr/>
        </p:nvSpPr>
        <p:spPr>
          <a:xfrm>
            <a:off x="4851919" y="5242110"/>
            <a:ext cx="4222926" cy="369332"/>
          </a:xfrm>
          <a:prstGeom prst="rect">
            <a:avLst/>
          </a:prstGeom>
          <a:noFill/>
        </p:spPr>
        <p:txBody>
          <a:bodyPr wrap="square" rtlCol="0">
            <a:spAutoFit/>
          </a:bodyPr>
          <a:lstStyle/>
          <a:p>
            <a:pPr algn="ctr"/>
            <a:r>
              <a:rPr lang="en-US" dirty="0">
                <a:solidFill>
                  <a:srgbClr val="000000"/>
                </a:solidFill>
                <a:latin typeface="Times New Roman" panose="02020603050405020304" pitchFamily="18" charset="0"/>
                <a:cs typeface="Times New Roman" panose="02020603050405020304" pitchFamily="18" charset="0"/>
              </a:rPr>
              <a:t>December 7,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56033"/>
            <a:ext cx="8165592" cy="627546"/>
          </a:xfrm>
        </p:spPr>
        <p:txBody>
          <a:bodyPr/>
          <a:lstStyle/>
          <a:p>
            <a:pPr algn="ctr"/>
            <a:r>
              <a:rPr lang="en-US" sz="4000" b="1" dirty="0">
                <a:solidFill>
                  <a:srgbClr val="000000"/>
                </a:solidFill>
                <a:latin typeface="Times New Roman" panose="02020603050405020304" pitchFamily="18" charset="0"/>
                <a:cs typeface="Times New Roman" panose="02020603050405020304" pitchFamily="18" charset="0"/>
              </a:rPr>
              <a:t>PRECIS-2 Tool</a:t>
            </a:r>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81520" y="1181529"/>
            <a:ext cx="8357679" cy="5257372"/>
          </a:xfrm>
        </p:spPr>
        <p:txBody>
          <a:bodyPr/>
          <a:lstStyle/>
          <a:p>
            <a:pPr marL="457200" indent="-457200">
              <a:spcAft>
                <a:spcPts val="0"/>
              </a:spcAft>
            </a:pPr>
            <a:r>
              <a:rPr lang="en-US" sz="2400" i="1" dirty="0" err="1">
                <a:latin typeface="Times New Roman" panose="02020603050405020304" pitchFamily="18" charset="0"/>
                <a:cs typeface="Times New Roman" panose="02020603050405020304" pitchFamily="18" charset="0"/>
              </a:rPr>
              <a:t>PR</a:t>
            </a:r>
            <a:r>
              <a:rPr lang="en-US" sz="2400" dirty="0" err="1">
                <a:latin typeface="Times New Roman" panose="02020603050405020304" pitchFamily="18" charset="0"/>
                <a:cs typeface="Times New Roman" panose="02020603050405020304" pitchFamily="18" charset="0"/>
              </a:rPr>
              <a:t>agmatic</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xplanatory </a:t>
            </a:r>
            <a:r>
              <a:rPr lang="en-US" sz="2400" i="1"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ontinuum </a:t>
            </a:r>
            <a:r>
              <a:rPr lang="en-US" sz="2400" i="1"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ndicator </a:t>
            </a:r>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ummary</a:t>
            </a: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r>
              <a:rPr lang="en-US" sz="2400" dirty="0">
                <a:latin typeface="Times New Roman" panose="02020603050405020304" pitchFamily="18" charset="0"/>
                <a:cs typeface="Times New Roman" panose="02020603050405020304" pitchFamily="18" charset="0"/>
              </a:rPr>
              <a:t>Loudon et al. (2015). The PRECIS-2 tool: Designing trials that are fit for purpose. </a:t>
            </a:r>
            <a:r>
              <a:rPr lang="en-US" sz="2400" i="1" dirty="0">
                <a:latin typeface="Times New Roman" panose="02020603050405020304" pitchFamily="18" charset="0"/>
                <a:cs typeface="Times New Roman" panose="02020603050405020304" pitchFamily="18" charset="0"/>
              </a:rPr>
              <a:t>BMJ</a:t>
            </a:r>
            <a:r>
              <a:rPr lang="en-US" sz="2400" dirty="0">
                <a:latin typeface="Times New Roman" panose="02020603050405020304" pitchFamily="18" charset="0"/>
                <a:cs typeface="Times New Roman" panose="02020603050405020304" pitchFamily="18" charset="0"/>
              </a:rPr>
              <a:t>.</a:t>
            </a:r>
          </a:p>
          <a:p>
            <a:pPr marL="0" indent="0">
              <a:spcAft>
                <a:spcPts val="0"/>
              </a:spcAft>
              <a:buNone/>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r>
              <a:rPr lang="en-US" sz="2400" dirty="0">
                <a:latin typeface="Times New Roman" panose="02020603050405020304" pitchFamily="18" charset="0"/>
                <a:cs typeface="Times New Roman" panose="02020603050405020304" pitchFamily="18" charset="0"/>
              </a:rPr>
              <a:t>9 domains for conceptualizing and operationalizing trials along the explanatory—pragmatic continuum.</a:t>
            </a: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r>
              <a:rPr lang="en-US" sz="2400" dirty="0">
                <a:latin typeface="Times New Roman" panose="02020603050405020304" pitchFamily="18" charset="0"/>
                <a:cs typeface="Times New Roman" panose="02020603050405020304" pitchFamily="18" charset="0"/>
              </a:rPr>
              <a:t>Structured guidance for what elements to consider when planning a trial, and how those elements make a trial more or less pragmatic. </a:t>
            </a: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r>
              <a:rPr lang="en-US" sz="2400" dirty="0">
                <a:latin typeface="Times New Roman" panose="02020603050405020304" pitchFamily="18" charset="0"/>
                <a:cs typeface="Times New Roman" panose="02020603050405020304" pitchFamily="18" charset="0"/>
              </a:rPr>
              <a:t>Validated tool (interrater reliability, discriminant validity).</a:t>
            </a: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32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626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520" y="177283"/>
            <a:ext cx="8165592" cy="547187"/>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PRECIS-2</a:t>
            </a:r>
            <a:endParaRPr lang="en-US" sz="1800"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51162F-60AD-44E3-820E-AC9DACCEDFD6}"/>
              </a:ext>
            </a:extLst>
          </p:cNvPr>
          <p:cNvPicPr>
            <a:picLocks noChangeAspect="1"/>
          </p:cNvPicPr>
          <p:nvPr/>
        </p:nvPicPr>
        <p:blipFill>
          <a:blip r:embed="rId3"/>
          <a:stretch>
            <a:fillRect/>
          </a:stretch>
        </p:blipFill>
        <p:spPr>
          <a:xfrm>
            <a:off x="1573307" y="724470"/>
            <a:ext cx="6487878" cy="5531856"/>
          </a:xfrm>
          <a:prstGeom prst="rect">
            <a:avLst/>
          </a:prstGeom>
        </p:spPr>
      </p:pic>
      <p:sp>
        <p:nvSpPr>
          <p:cNvPr id="7" name="TextBox 6">
            <a:extLst>
              <a:ext uri="{FF2B5EF4-FFF2-40B4-BE49-F238E27FC236}">
                <a16:creationId xmlns:a16="http://schemas.microsoft.com/office/drawing/2014/main" id="{F10C2FEA-535B-4363-8CBC-2E9A1C048AED}"/>
              </a:ext>
            </a:extLst>
          </p:cNvPr>
          <p:cNvSpPr txBox="1"/>
          <p:nvPr/>
        </p:nvSpPr>
        <p:spPr>
          <a:xfrm>
            <a:off x="3215473" y="6256326"/>
            <a:ext cx="3607358" cy="369332"/>
          </a:xfrm>
          <a:prstGeom prst="rect">
            <a:avLst/>
          </a:prstGeom>
          <a:noFill/>
        </p:spPr>
        <p:txBody>
          <a:bodyPr wrap="square" rtlCol="0">
            <a:spAutoFit/>
          </a:bodyPr>
          <a:lstStyle/>
          <a:p>
            <a:pPr algn="ctr"/>
            <a:r>
              <a:rPr lang="en-US" dirty="0">
                <a:solidFill>
                  <a:srgbClr val="000000"/>
                </a:solidFill>
                <a:latin typeface="Times New Roman" panose="02020603050405020304" pitchFamily="18" charset="0"/>
                <a:cs typeface="Times New Roman" panose="02020603050405020304" pitchFamily="18" charset="0"/>
              </a:rPr>
              <a:t>Loudon et al., 2015 </a:t>
            </a:r>
          </a:p>
        </p:txBody>
      </p:sp>
    </p:spTree>
    <p:extLst>
      <p:ext uri="{BB962C8B-B14F-4D97-AF65-F5344CB8AC3E}">
        <p14:creationId xmlns:p14="http://schemas.microsoft.com/office/powerpoint/2010/main" val="201378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56033"/>
            <a:ext cx="8165592" cy="559514"/>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PRECIS-2 Domains</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5" y="1169581"/>
            <a:ext cx="8302355" cy="5121889"/>
          </a:xfrm>
        </p:spPr>
        <p:txBody>
          <a:bodyPr/>
          <a:lstStyle/>
          <a:p>
            <a:pPr>
              <a:spcAft>
                <a:spcPts val="0"/>
              </a:spcAft>
            </a:pPr>
            <a:r>
              <a:rPr lang="en-US" sz="2800" b="1" dirty="0">
                <a:latin typeface="Times New Roman" panose="02020603050405020304" pitchFamily="18" charset="0"/>
                <a:cs typeface="Times New Roman" panose="02020603050405020304" pitchFamily="18" charset="0"/>
              </a:rPr>
              <a:t>(1) Eligibility</a:t>
            </a:r>
            <a:r>
              <a:rPr lang="en-US" sz="2800" dirty="0">
                <a:latin typeface="Times New Roman" panose="02020603050405020304" pitchFamily="18" charset="0"/>
                <a:cs typeface="Times New Roman" panose="02020603050405020304" pitchFamily="18" charset="0"/>
              </a:rPr>
              <a:t>: To what extent are the participants in the trial similar to those who would receive this intervention if it was part of </a:t>
            </a:r>
            <a:r>
              <a:rPr lang="en-US" sz="2800" i="1" u="sng" dirty="0">
                <a:latin typeface="Times New Roman" panose="02020603050405020304" pitchFamily="18" charset="0"/>
                <a:cs typeface="Times New Roman" panose="02020603050405020304" pitchFamily="18" charset="0"/>
              </a:rPr>
              <a:t>usual care</a:t>
            </a:r>
            <a:r>
              <a:rPr lang="en-US" sz="2800" dirty="0">
                <a:latin typeface="Times New Roman" panose="02020603050405020304" pitchFamily="18" charset="0"/>
                <a:cs typeface="Times New Roman" panose="02020603050405020304" pitchFamily="18" charset="0"/>
              </a:rPr>
              <a:t>?</a:t>
            </a:r>
          </a:p>
          <a:p>
            <a:pPr marL="685800" lvl="1" indent="-457200">
              <a:spcAft>
                <a:spcPts val="0"/>
              </a:spcAft>
            </a:pPr>
            <a:r>
              <a:rPr lang="en-US" sz="2800" i="1" dirty="0">
                <a:latin typeface="Times New Roman" panose="02020603050405020304" pitchFamily="18" charset="0"/>
                <a:cs typeface="Times New Roman" panose="02020603050405020304" pitchFamily="18" charset="0"/>
              </a:rPr>
              <a:t>Score 1</a:t>
            </a:r>
            <a:r>
              <a:rPr lang="en-US" sz="2800" dirty="0">
                <a:latin typeface="Times New Roman" panose="02020603050405020304" pitchFamily="18" charset="0"/>
                <a:cs typeface="Times New Roman" panose="02020603050405020304" pitchFamily="18" charset="0"/>
              </a:rPr>
              <a:t>: Very explanatory approach with lots of exclusion criteria (e.g., those who don’t comply, respond to treatment, are not at high risk for primary outcome; children or elderly).</a:t>
            </a:r>
          </a:p>
          <a:p>
            <a:pPr marL="685800" lvl="1" indent="-457200">
              <a:spcAft>
                <a:spcPts val="0"/>
              </a:spcAft>
            </a:pPr>
            <a:r>
              <a:rPr lang="en-US" sz="2800" i="1" dirty="0">
                <a:latin typeface="Times New Roman" panose="02020603050405020304" pitchFamily="18" charset="0"/>
                <a:cs typeface="Times New Roman" panose="02020603050405020304" pitchFamily="18" charset="0"/>
              </a:rPr>
              <a:t>Score 5</a:t>
            </a:r>
            <a:r>
              <a:rPr lang="en-US" sz="2800" dirty="0">
                <a:latin typeface="Times New Roman" panose="02020603050405020304" pitchFamily="18" charset="0"/>
                <a:cs typeface="Times New Roman" panose="02020603050405020304" pitchFamily="18" charset="0"/>
              </a:rPr>
              <a:t>: Very pragmatic approach essentially identical to those in usual care.</a:t>
            </a:r>
          </a:p>
          <a:p>
            <a:pPr marL="0" indent="0">
              <a:spcAft>
                <a:spcPts val="0"/>
              </a:spcAft>
              <a:buNone/>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60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56033"/>
            <a:ext cx="8165592" cy="559514"/>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PRECIS-2 Domains</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5" y="1158949"/>
            <a:ext cx="8302355" cy="5132521"/>
          </a:xfrm>
        </p:spPr>
        <p:txBody>
          <a:bodyPr/>
          <a:lstStyle/>
          <a:p>
            <a:pPr>
              <a:spcAft>
                <a:spcPts val="0"/>
              </a:spcAft>
            </a:pPr>
            <a:r>
              <a:rPr lang="en-US" sz="2800" b="1" dirty="0">
                <a:latin typeface="Times New Roman" panose="02020603050405020304" pitchFamily="18" charset="0"/>
                <a:cs typeface="Times New Roman" panose="02020603050405020304" pitchFamily="18" charset="0"/>
              </a:rPr>
              <a:t>(2) Recruitment</a:t>
            </a:r>
            <a:r>
              <a:rPr lang="en-US" sz="2800" dirty="0">
                <a:latin typeface="Times New Roman" panose="02020603050405020304" pitchFamily="18" charset="0"/>
                <a:cs typeface="Times New Roman" panose="02020603050405020304" pitchFamily="18" charset="0"/>
              </a:rPr>
              <a:t>: How much extra effort is made to recruit participants over and above what that would be used in the usual care setting to engage with patients?</a:t>
            </a:r>
          </a:p>
          <a:p>
            <a:pPr marL="685800" lvl="1" indent="-457200">
              <a:spcAft>
                <a:spcPts val="0"/>
              </a:spcAft>
            </a:pPr>
            <a:r>
              <a:rPr lang="en-US" sz="2800" i="1" dirty="0">
                <a:latin typeface="Times New Roman" panose="02020603050405020304" pitchFamily="18" charset="0"/>
                <a:cs typeface="Times New Roman" panose="02020603050405020304" pitchFamily="18" charset="0"/>
              </a:rPr>
              <a:t>Score 1</a:t>
            </a:r>
            <a:r>
              <a:rPr lang="en-US" sz="2800" dirty="0">
                <a:latin typeface="Times New Roman" panose="02020603050405020304" pitchFamily="18" charset="0"/>
                <a:cs typeface="Times New Roman" panose="02020603050405020304" pitchFamily="18" charset="0"/>
              </a:rPr>
              <a:t>: Very explanatory approach with targeted invitation letters, advertising in newspapers, radio plus incentives, etc. not used in usual care.</a:t>
            </a:r>
          </a:p>
          <a:p>
            <a:pPr marL="685800" lvl="1" indent="-457200">
              <a:spcAft>
                <a:spcPts val="0"/>
              </a:spcAft>
            </a:pPr>
            <a:r>
              <a:rPr lang="en-US" sz="2800" i="1" dirty="0">
                <a:latin typeface="Times New Roman" panose="02020603050405020304" pitchFamily="18" charset="0"/>
                <a:cs typeface="Times New Roman" panose="02020603050405020304" pitchFamily="18" charset="0"/>
              </a:rPr>
              <a:t>Score 5</a:t>
            </a:r>
            <a:r>
              <a:rPr lang="en-US" sz="2800" dirty="0">
                <a:latin typeface="Times New Roman" panose="02020603050405020304" pitchFamily="18" charset="0"/>
                <a:cs typeface="Times New Roman" panose="02020603050405020304" pitchFamily="18" charset="0"/>
              </a:rPr>
              <a:t>: Very pragmatic approach with recruitment through usual appointments or clinic.</a:t>
            </a: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42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5" y="159780"/>
            <a:ext cx="8165592" cy="559514"/>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PRECIS-2 Domains</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5" y="827773"/>
            <a:ext cx="8302355" cy="5463697"/>
          </a:xfrm>
        </p:spPr>
        <p:txBody>
          <a:bodyPr/>
          <a:lstStyle/>
          <a:p>
            <a:pPr lvl="1">
              <a:spcAft>
                <a:spcPts val="0"/>
              </a:spcAft>
            </a:pPr>
            <a:r>
              <a:rPr lang="en-US" sz="2400" b="1" dirty="0">
                <a:latin typeface="Times New Roman" panose="02020603050405020304" pitchFamily="18" charset="0"/>
                <a:cs typeface="Times New Roman" panose="02020603050405020304" pitchFamily="18" charset="0"/>
              </a:rPr>
              <a:t>(3) Setting</a:t>
            </a:r>
            <a:r>
              <a:rPr lang="en-US" sz="2400" dirty="0">
                <a:latin typeface="Times New Roman" panose="02020603050405020304" pitchFamily="18" charset="0"/>
                <a:cs typeface="Times New Roman" panose="02020603050405020304" pitchFamily="18" charset="0"/>
              </a:rPr>
              <a:t>: How different is the setting of the trial and the usual care setting? </a:t>
            </a:r>
          </a:p>
          <a:p>
            <a:pPr marL="685800" lvl="1" indent="-457200">
              <a:spcAft>
                <a:spcPts val="0"/>
              </a:spcAft>
            </a:pPr>
            <a:r>
              <a:rPr lang="en-US" sz="2400" i="1" dirty="0">
                <a:latin typeface="Times New Roman" panose="02020603050405020304" pitchFamily="18" charset="0"/>
                <a:cs typeface="Times New Roman" panose="02020603050405020304" pitchFamily="18" charset="0"/>
              </a:rPr>
              <a:t>Score 1</a:t>
            </a:r>
            <a:r>
              <a:rPr lang="en-US" sz="2400" dirty="0">
                <a:latin typeface="Times New Roman" panose="02020603050405020304" pitchFamily="18" charset="0"/>
                <a:cs typeface="Times New Roman" panose="02020603050405020304" pitchFamily="18" charset="0"/>
              </a:rPr>
              <a:t>: Very explanatory approach with single site, single academic center, etc. </a:t>
            </a:r>
          </a:p>
          <a:p>
            <a:pPr marL="685800" lvl="1" indent="-457200">
              <a:spcAft>
                <a:spcPts val="0"/>
              </a:spcAft>
            </a:pPr>
            <a:r>
              <a:rPr lang="en-US" sz="2400" i="1" dirty="0">
                <a:latin typeface="Times New Roman" panose="02020603050405020304" pitchFamily="18" charset="0"/>
                <a:cs typeface="Times New Roman" panose="02020603050405020304" pitchFamily="18" charset="0"/>
              </a:rPr>
              <a:t>Score 5</a:t>
            </a:r>
            <a:r>
              <a:rPr lang="en-US" sz="2400" dirty="0">
                <a:latin typeface="Times New Roman" panose="02020603050405020304" pitchFamily="18" charset="0"/>
                <a:cs typeface="Times New Roman" panose="02020603050405020304" pitchFamily="18" charset="0"/>
              </a:rPr>
              <a:t>: Very pragmatic choice using identical settings to usual care.</a:t>
            </a:r>
          </a:p>
          <a:p>
            <a:pPr marL="457200" indent="-457200">
              <a:spcAft>
                <a:spcPts val="0"/>
              </a:spcAft>
            </a:pPr>
            <a:endParaRPr lang="en-US" sz="2400" b="1" dirty="0">
              <a:latin typeface="Times New Roman" panose="02020603050405020304" pitchFamily="18" charset="0"/>
              <a:cs typeface="Times New Roman" panose="02020603050405020304" pitchFamily="18" charset="0"/>
            </a:endParaRPr>
          </a:p>
          <a:p>
            <a:pPr marL="457200" indent="-457200">
              <a:spcAft>
                <a:spcPts val="0"/>
              </a:spcAft>
            </a:pPr>
            <a:r>
              <a:rPr lang="en-US" sz="2400" b="1" dirty="0">
                <a:latin typeface="Times New Roman" panose="02020603050405020304" pitchFamily="18" charset="0"/>
                <a:cs typeface="Times New Roman" panose="02020603050405020304" pitchFamily="18" charset="0"/>
              </a:rPr>
              <a:t>(4) Organization</a:t>
            </a:r>
            <a:r>
              <a:rPr lang="en-US" sz="2400" dirty="0">
                <a:latin typeface="Times New Roman" panose="02020603050405020304" pitchFamily="18" charset="0"/>
                <a:cs typeface="Times New Roman" panose="02020603050405020304" pitchFamily="18" charset="0"/>
              </a:rPr>
              <a:t>: How different are the resources, provider expertise, and the organization of care delivery in the intervention arm of the trial and those available in usual care? </a:t>
            </a:r>
          </a:p>
          <a:p>
            <a:pPr marL="685800" lvl="1" indent="-457200">
              <a:spcAft>
                <a:spcPts val="0"/>
              </a:spcAft>
            </a:pPr>
            <a:r>
              <a:rPr lang="en-US" sz="2400" i="1" dirty="0">
                <a:latin typeface="Times New Roman" panose="02020603050405020304" pitchFamily="18" charset="0"/>
                <a:cs typeface="Times New Roman" panose="02020603050405020304" pitchFamily="18" charset="0"/>
              </a:rPr>
              <a:t>Score 1</a:t>
            </a:r>
            <a:r>
              <a:rPr lang="en-US" sz="2400" dirty="0">
                <a:latin typeface="Times New Roman" panose="02020603050405020304" pitchFamily="18" charset="0"/>
                <a:cs typeface="Times New Roman" panose="02020603050405020304" pitchFamily="18" charset="0"/>
              </a:rPr>
              <a:t>: Very explanatory approach if trial increases staff levels, gives additional training, require more than usual experience or certification and increase resources.</a:t>
            </a:r>
          </a:p>
          <a:p>
            <a:pPr marL="685800" lvl="1" indent="-457200">
              <a:spcAft>
                <a:spcPts val="0"/>
              </a:spcAft>
            </a:pPr>
            <a:r>
              <a:rPr lang="en-US" sz="2400" i="1" dirty="0">
                <a:latin typeface="Times New Roman" panose="02020603050405020304" pitchFamily="18" charset="0"/>
                <a:cs typeface="Times New Roman" panose="02020603050405020304" pitchFamily="18" charset="0"/>
              </a:rPr>
              <a:t>Score 5</a:t>
            </a:r>
            <a:r>
              <a:rPr lang="en-US" sz="2400" dirty="0">
                <a:latin typeface="Times New Roman" panose="02020603050405020304" pitchFamily="18" charset="0"/>
                <a:cs typeface="Times New Roman" panose="02020603050405020304" pitchFamily="18" charset="0"/>
              </a:rPr>
              <a:t>: Very pragmatic choice that uses identical organization to usual care. </a:t>
            </a: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922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56033"/>
            <a:ext cx="8165592" cy="559514"/>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PRECIS-2 Domains</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6" y="1090853"/>
            <a:ext cx="8302355" cy="5511114"/>
          </a:xfrm>
        </p:spPr>
        <p:txBody>
          <a:bodyPr/>
          <a:lstStyle/>
          <a:p>
            <a:pPr marL="457200" indent="-457200">
              <a:spcAft>
                <a:spcPts val="0"/>
              </a:spcAft>
            </a:pPr>
            <a:r>
              <a:rPr lang="en-US" sz="2800" b="1" dirty="0">
                <a:latin typeface="Times New Roman" panose="02020603050405020304" pitchFamily="18" charset="0"/>
                <a:cs typeface="Times New Roman" panose="02020603050405020304" pitchFamily="18" charset="0"/>
              </a:rPr>
              <a:t>(5) Flexibility (delivery)</a:t>
            </a:r>
            <a:r>
              <a:rPr lang="en-US" sz="2800" dirty="0">
                <a:latin typeface="Times New Roman" panose="02020603050405020304" pitchFamily="18" charset="0"/>
                <a:cs typeface="Times New Roman" panose="02020603050405020304" pitchFamily="18" charset="0"/>
              </a:rPr>
              <a:t>: How different is the flexibility in how the intervention is delivered and the flexibility likely in usual care?</a:t>
            </a:r>
          </a:p>
          <a:p>
            <a:pPr marL="685800" lvl="1" indent="-457200">
              <a:spcAft>
                <a:spcPts val="0"/>
              </a:spcAft>
            </a:pPr>
            <a:r>
              <a:rPr lang="en-US" sz="2800" i="1" dirty="0">
                <a:latin typeface="Times New Roman" panose="02020603050405020304" pitchFamily="18" charset="0"/>
                <a:cs typeface="Times New Roman" panose="02020603050405020304" pitchFamily="18" charset="0"/>
              </a:rPr>
              <a:t>Score 1</a:t>
            </a:r>
            <a:r>
              <a:rPr lang="en-US" sz="2800" dirty="0">
                <a:latin typeface="Times New Roman" panose="02020603050405020304" pitchFamily="18" charset="0"/>
                <a:cs typeface="Times New Roman" panose="02020603050405020304" pitchFamily="18" charset="0"/>
              </a:rPr>
              <a:t>: Very explanatory approach if there is a strict protocol, monitoring and measures to improve compliance, with specific advice on allowed co-interventions and complications. </a:t>
            </a:r>
          </a:p>
          <a:p>
            <a:pPr marL="685800" lvl="1" indent="-457200">
              <a:spcAft>
                <a:spcPts val="0"/>
              </a:spcAft>
            </a:pPr>
            <a:r>
              <a:rPr lang="en-US" sz="2800" i="1" dirty="0">
                <a:latin typeface="Times New Roman" panose="02020603050405020304" pitchFamily="18" charset="0"/>
                <a:cs typeface="Times New Roman" panose="02020603050405020304" pitchFamily="18" charset="0"/>
              </a:rPr>
              <a:t>Score 5</a:t>
            </a:r>
            <a:r>
              <a:rPr lang="en-US" sz="2800" dirty="0">
                <a:latin typeface="Times New Roman" panose="02020603050405020304" pitchFamily="18" charset="0"/>
                <a:cs typeface="Times New Roman" panose="02020603050405020304" pitchFamily="18" charset="0"/>
              </a:rPr>
              <a:t>: Very pragmatic choice with identical flexibility to usual care. </a:t>
            </a:r>
          </a:p>
          <a:p>
            <a:pPr marL="0" indent="0" algn="ctr">
              <a:spcAft>
                <a:spcPts val="0"/>
              </a:spcAft>
              <a:buNone/>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747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56033"/>
            <a:ext cx="8165592" cy="559514"/>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PRECIS-2 Domains</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5" y="942561"/>
            <a:ext cx="8302355" cy="5511114"/>
          </a:xfrm>
        </p:spPr>
        <p:txBody>
          <a:bodyPr/>
          <a:lstStyle/>
          <a:p>
            <a:pPr marL="457200" indent="-457200">
              <a:spcAft>
                <a:spcPts val="0"/>
              </a:spcAft>
            </a:pPr>
            <a:r>
              <a:rPr lang="en-US" sz="2800" b="1" dirty="0">
                <a:latin typeface="Times New Roman" panose="02020603050405020304" pitchFamily="18" charset="0"/>
                <a:cs typeface="Times New Roman" panose="02020603050405020304" pitchFamily="18" charset="0"/>
              </a:rPr>
              <a:t>(6) Flexibility (adherence): </a:t>
            </a:r>
            <a:r>
              <a:rPr lang="en-US" sz="2800" dirty="0">
                <a:latin typeface="Times New Roman" panose="02020603050405020304" pitchFamily="18" charset="0"/>
                <a:cs typeface="Times New Roman" panose="02020603050405020304" pitchFamily="18" charset="0"/>
              </a:rPr>
              <a:t>How different is the flexibility in how participants must adhere to the intervention and the flexibility likely in usual care? </a:t>
            </a:r>
          </a:p>
          <a:p>
            <a:pPr marL="685800" lvl="1" indent="-457200">
              <a:spcAft>
                <a:spcPts val="0"/>
              </a:spcAft>
            </a:pPr>
            <a:r>
              <a:rPr lang="en-US" sz="2800" i="1" dirty="0">
                <a:latin typeface="Times New Roman" panose="02020603050405020304" pitchFamily="18" charset="0"/>
                <a:cs typeface="Times New Roman" panose="02020603050405020304" pitchFamily="18" charset="0"/>
              </a:rPr>
              <a:t>Score 1</a:t>
            </a:r>
            <a:r>
              <a:rPr lang="en-US" sz="2800" dirty="0">
                <a:latin typeface="Times New Roman" panose="02020603050405020304" pitchFamily="18" charset="0"/>
                <a:cs typeface="Times New Roman" panose="02020603050405020304" pitchFamily="18" charset="0"/>
              </a:rPr>
              <a:t>: Very explanatory approach that involves exclusion based on adherence, and measures to improve adherence if found wanting. </a:t>
            </a:r>
          </a:p>
          <a:p>
            <a:pPr marL="685800" lvl="1" indent="-457200">
              <a:spcAft>
                <a:spcPts val="0"/>
              </a:spcAft>
            </a:pPr>
            <a:r>
              <a:rPr lang="en-US" sz="2800" i="1" dirty="0">
                <a:latin typeface="Times New Roman" panose="02020603050405020304" pitchFamily="18" charset="0"/>
                <a:cs typeface="Times New Roman" panose="02020603050405020304" pitchFamily="18" charset="0"/>
              </a:rPr>
              <a:t>Score 5</a:t>
            </a:r>
            <a:r>
              <a:rPr lang="en-US" sz="2800" dirty="0">
                <a:latin typeface="Times New Roman" panose="02020603050405020304" pitchFamily="18" charset="0"/>
                <a:cs typeface="Times New Roman" panose="02020603050405020304" pitchFamily="18" charset="0"/>
              </a:rPr>
              <a:t>: Very pragmatic choice involving no more than usual.</a:t>
            </a:r>
          </a:p>
          <a:p>
            <a:pPr marL="0" indent="0" algn="ctr">
              <a:spcAft>
                <a:spcPts val="0"/>
              </a:spcAft>
              <a:buNone/>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295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56033"/>
            <a:ext cx="8165592" cy="559514"/>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PRECIS-2 Domains</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6" y="1090853"/>
            <a:ext cx="8302355" cy="5511114"/>
          </a:xfrm>
        </p:spPr>
        <p:txBody>
          <a:bodyPr/>
          <a:lstStyle/>
          <a:p>
            <a:pPr marL="457200" indent="-457200">
              <a:spcAft>
                <a:spcPts val="0"/>
              </a:spcAft>
            </a:pPr>
            <a:r>
              <a:rPr lang="en-US" sz="2800" b="1" dirty="0">
                <a:latin typeface="Times New Roman" panose="02020603050405020304" pitchFamily="18" charset="0"/>
                <a:cs typeface="Times New Roman" panose="02020603050405020304" pitchFamily="18" charset="0"/>
              </a:rPr>
              <a:t>(7) Follow-up: </a:t>
            </a:r>
            <a:r>
              <a:rPr lang="en-US" sz="2800" dirty="0">
                <a:latin typeface="Times New Roman" panose="02020603050405020304" pitchFamily="18" charset="0"/>
                <a:cs typeface="Times New Roman" panose="02020603050405020304" pitchFamily="18" charset="0"/>
              </a:rPr>
              <a:t>How different is the intensity of measurement and follow-up of participants in the trial and the likely follow-up in usual care?</a:t>
            </a:r>
          </a:p>
          <a:p>
            <a:pPr marL="685800" lvl="1" indent="-457200">
              <a:spcAft>
                <a:spcPts val="0"/>
              </a:spcAft>
            </a:pPr>
            <a:r>
              <a:rPr lang="en-US" sz="2800" i="1" dirty="0">
                <a:latin typeface="Times New Roman" panose="02020603050405020304" pitchFamily="18" charset="0"/>
                <a:cs typeface="Times New Roman" panose="02020603050405020304" pitchFamily="18" charset="0"/>
              </a:rPr>
              <a:t>Score 1</a:t>
            </a:r>
            <a:r>
              <a:rPr lang="en-US" sz="2800" dirty="0">
                <a:latin typeface="Times New Roman" panose="02020603050405020304" pitchFamily="18" charset="0"/>
                <a:cs typeface="Times New Roman" panose="02020603050405020304" pitchFamily="18" charset="0"/>
              </a:rPr>
              <a:t>: Very explanatory approach with more frequent, longer visits, unscheduled visits triggered by primary outcome event or intervening event, and more extensive data collection. </a:t>
            </a:r>
          </a:p>
          <a:p>
            <a:pPr marL="685800" lvl="1" indent="-457200">
              <a:spcAft>
                <a:spcPts val="0"/>
              </a:spcAft>
            </a:pPr>
            <a:r>
              <a:rPr lang="en-US" sz="2800" i="1" dirty="0">
                <a:latin typeface="Times New Roman" panose="02020603050405020304" pitchFamily="18" charset="0"/>
                <a:cs typeface="Times New Roman" panose="02020603050405020304" pitchFamily="18" charset="0"/>
              </a:rPr>
              <a:t>Score 5</a:t>
            </a:r>
            <a:r>
              <a:rPr lang="en-US" sz="2800" dirty="0">
                <a:latin typeface="Times New Roman" panose="02020603050405020304" pitchFamily="18" charset="0"/>
                <a:cs typeface="Times New Roman" panose="02020603050405020304" pitchFamily="18" charset="0"/>
              </a:rPr>
              <a:t>: Very pragmatic approach with no more than usual follow-up. </a:t>
            </a:r>
          </a:p>
          <a:p>
            <a:pPr marL="0" indent="0" algn="ctr">
              <a:spcAft>
                <a:spcPts val="0"/>
              </a:spcAft>
              <a:buNone/>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229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56033"/>
            <a:ext cx="8165592" cy="559514"/>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PRECIS-2 Domains</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5" y="963827"/>
            <a:ext cx="8302355" cy="5511114"/>
          </a:xfrm>
        </p:spPr>
        <p:txBody>
          <a:bodyPr/>
          <a:lstStyle/>
          <a:p>
            <a:pPr marL="457200" indent="-457200">
              <a:spcAft>
                <a:spcPts val="0"/>
              </a:spcAft>
            </a:pPr>
            <a:r>
              <a:rPr lang="en-US" sz="2800" b="1" dirty="0">
                <a:latin typeface="Times New Roman" panose="02020603050405020304" pitchFamily="18" charset="0"/>
                <a:cs typeface="Times New Roman" panose="02020603050405020304" pitchFamily="18" charset="0"/>
              </a:rPr>
              <a:t>(8) Primary outcome: </a:t>
            </a:r>
            <a:r>
              <a:rPr lang="en-US" sz="2800" dirty="0">
                <a:latin typeface="Times New Roman" panose="02020603050405020304" pitchFamily="18" charset="0"/>
                <a:cs typeface="Times New Roman" panose="02020603050405020304" pitchFamily="18" charset="0"/>
              </a:rPr>
              <a:t>To what extent is the trial’s primary outcome relevant to participants?</a:t>
            </a:r>
          </a:p>
          <a:p>
            <a:pPr marL="685800" lvl="1" indent="-457200">
              <a:spcAft>
                <a:spcPts val="0"/>
              </a:spcAft>
            </a:pPr>
            <a:r>
              <a:rPr lang="en-US" sz="2800" i="1" dirty="0">
                <a:latin typeface="Times New Roman" panose="02020603050405020304" pitchFamily="18" charset="0"/>
                <a:cs typeface="Times New Roman" panose="02020603050405020304" pitchFamily="18" charset="0"/>
              </a:rPr>
              <a:t>Score 1</a:t>
            </a:r>
            <a:r>
              <a:rPr lang="en-US" sz="2800" dirty="0">
                <a:latin typeface="Times New Roman" panose="02020603050405020304" pitchFamily="18" charset="0"/>
                <a:cs typeface="Times New Roman" panose="02020603050405020304" pitchFamily="18" charset="0"/>
              </a:rPr>
              <a:t>: Very explanatory approach using a surrogate, physiological outcome, central adjudication or use assessment expertise that is not available in usual care, or the outcome is measured at an earlier time than in usual care. </a:t>
            </a:r>
          </a:p>
          <a:p>
            <a:pPr marL="685800" lvl="1" indent="-457200">
              <a:spcAft>
                <a:spcPts val="0"/>
              </a:spcAft>
            </a:pPr>
            <a:r>
              <a:rPr lang="en-US" sz="2800" i="1" dirty="0">
                <a:latin typeface="Times New Roman" panose="02020603050405020304" pitchFamily="18" charset="0"/>
                <a:cs typeface="Times New Roman" panose="02020603050405020304" pitchFamily="18" charset="0"/>
              </a:rPr>
              <a:t>Score 5</a:t>
            </a:r>
            <a:r>
              <a:rPr lang="en-US" sz="2800" dirty="0">
                <a:latin typeface="Times New Roman" panose="02020603050405020304" pitchFamily="18" charset="0"/>
                <a:cs typeface="Times New Roman" panose="02020603050405020304" pitchFamily="18" charset="0"/>
              </a:rPr>
              <a:t>: Very pragmatic choice where the outcome is of obvious importance to participants. </a:t>
            </a:r>
          </a:p>
          <a:p>
            <a:pPr marL="0" indent="0" algn="ctr">
              <a:spcAft>
                <a:spcPts val="0"/>
              </a:spcAft>
              <a:buNone/>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799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56033"/>
            <a:ext cx="8165592" cy="559514"/>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PRECIS-2 Domains</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5" y="963827"/>
            <a:ext cx="8302355" cy="5511114"/>
          </a:xfrm>
        </p:spPr>
        <p:txBody>
          <a:bodyPr/>
          <a:lstStyle/>
          <a:p>
            <a:pPr marL="457200" indent="-457200">
              <a:spcAft>
                <a:spcPts val="0"/>
              </a:spcAft>
            </a:pPr>
            <a:r>
              <a:rPr lang="en-US" sz="2800" b="1" dirty="0">
                <a:latin typeface="Times New Roman" panose="02020603050405020304" pitchFamily="18" charset="0"/>
                <a:cs typeface="Times New Roman" panose="02020603050405020304" pitchFamily="18" charset="0"/>
              </a:rPr>
              <a:t>(9) Primary analysis: </a:t>
            </a:r>
            <a:r>
              <a:rPr lang="en-US" sz="2800" dirty="0">
                <a:latin typeface="Times New Roman" panose="02020603050405020304" pitchFamily="18" charset="0"/>
                <a:cs typeface="Times New Roman" panose="02020603050405020304" pitchFamily="18" charset="0"/>
              </a:rPr>
              <a:t>To what extent are all data included in the analysis of the primary outcome?</a:t>
            </a:r>
          </a:p>
          <a:p>
            <a:pPr marL="685800" lvl="1" indent="-457200">
              <a:spcAft>
                <a:spcPts val="0"/>
              </a:spcAft>
            </a:pPr>
            <a:r>
              <a:rPr lang="en-US" sz="2800" i="1" dirty="0">
                <a:latin typeface="Times New Roman" panose="02020603050405020304" pitchFamily="18" charset="0"/>
                <a:cs typeface="Times New Roman" panose="02020603050405020304" pitchFamily="18" charset="0"/>
              </a:rPr>
              <a:t>Score 1</a:t>
            </a:r>
            <a:r>
              <a:rPr lang="en-US" sz="2800" dirty="0">
                <a:latin typeface="Times New Roman" panose="02020603050405020304" pitchFamily="18" charset="0"/>
                <a:cs typeface="Times New Roman" panose="02020603050405020304" pitchFamily="18" charset="0"/>
              </a:rPr>
              <a:t>: Very pragmatic analysis that excludes ineligible post-randomization participants, includes only completers or those following the treatment protocol. </a:t>
            </a:r>
          </a:p>
          <a:p>
            <a:pPr marL="685800" lvl="1" indent="-457200">
              <a:spcAft>
                <a:spcPts val="0"/>
              </a:spcAft>
            </a:pPr>
            <a:r>
              <a:rPr lang="en-US" sz="2800" i="1" dirty="0">
                <a:latin typeface="Times New Roman" panose="02020603050405020304" pitchFamily="18" charset="0"/>
                <a:cs typeface="Times New Roman" panose="02020603050405020304" pitchFamily="18" charset="0"/>
              </a:rPr>
              <a:t>Score 5</a:t>
            </a:r>
            <a:r>
              <a:rPr lang="en-US" sz="2800" dirty="0">
                <a:latin typeface="Times New Roman" panose="02020603050405020304" pitchFamily="18" charset="0"/>
                <a:cs typeface="Times New Roman" panose="02020603050405020304" pitchFamily="18" charset="0"/>
              </a:rPr>
              <a:t>: Very pragmatic approach using intention to treat with all available data. </a:t>
            </a:r>
          </a:p>
          <a:p>
            <a:pPr marL="0" indent="0" algn="ctr">
              <a:spcAft>
                <a:spcPts val="0"/>
              </a:spcAft>
              <a:buNone/>
            </a:pPr>
            <a:endParaRPr lang="en-US" sz="1800" dirty="0">
              <a:latin typeface="Times New Roman" panose="02020603050405020304" pitchFamily="18" charset="0"/>
              <a:cs typeface="Times New Roman" panose="02020603050405020304" pitchFamily="18" charset="0"/>
            </a:endParaRPr>
          </a:p>
          <a:p>
            <a:pPr marL="0" indent="0" algn="ctr">
              <a:spcAft>
                <a:spcPts val="0"/>
              </a:spcAf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507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56032"/>
            <a:ext cx="8165592" cy="772705"/>
          </a:xfrm>
        </p:spPr>
        <p:txBody>
          <a:bodyPr/>
          <a:lstStyle/>
          <a:p>
            <a:pPr algn="ctr"/>
            <a:r>
              <a:rPr lang="en-US" sz="4400" b="1" dirty="0">
                <a:solidFill>
                  <a:srgbClr val="000000"/>
                </a:solidFill>
                <a:latin typeface="Times New Roman" panose="02020603050405020304" pitchFamily="18" charset="0"/>
                <a:cs typeface="Times New Roman" panose="02020603050405020304" pitchFamily="18" charset="0"/>
              </a:rPr>
              <a:t>Overview</a:t>
            </a: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81520" y="1346479"/>
            <a:ext cx="8357679" cy="5092421"/>
          </a:xfrm>
        </p:spPr>
        <p:txBody>
          <a:bodyPr/>
          <a:lstStyle/>
          <a:p>
            <a:pPr marL="457200" indent="-457200">
              <a:spcAft>
                <a:spcPts val="0"/>
              </a:spcAft>
            </a:pPr>
            <a:r>
              <a:rPr lang="en-US" sz="3200" dirty="0">
                <a:latin typeface="Times New Roman" panose="02020603050405020304" pitchFamily="18" charset="0"/>
                <a:cs typeface="Times New Roman" panose="02020603050405020304" pitchFamily="18" charset="0"/>
              </a:rPr>
              <a:t>Brief review of trials</a:t>
            </a:r>
          </a:p>
          <a:p>
            <a:pPr marL="457200" indent="-457200">
              <a:spcAft>
                <a:spcPts val="0"/>
              </a:spcAft>
            </a:pPr>
            <a:endParaRPr lang="en-US" sz="3200" dirty="0">
              <a:latin typeface="Times New Roman" panose="02020603050405020304" pitchFamily="18" charset="0"/>
              <a:cs typeface="Times New Roman" panose="02020603050405020304" pitchFamily="18" charset="0"/>
            </a:endParaRPr>
          </a:p>
          <a:p>
            <a:pPr marL="457200" indent="-457200">
              <a:spcAft>
                <a:spcPts val="0"/>
              </a:spcAft>
            </a:pPr>
            <a:r>
              <a:rPr lang="en-US" sz="3200" dirty="0">
                <a:latin typeface="Times New Roman" panose="02020603050405020304" pitchFamily="18" charset="0"/>
                <a:cs typeface="Times New Roman" panose="02020603050405020304" pitchFamily="18" charset="0"/>
              </a:rPr>
              <a:t>Introduction to pragmatic trials</a:t>
            </a:r>
          </a:p>
          <a:p>
            <a:pPr marL="685800" lvl="1" indent="-457200">
              <a:spcAft>
                <a:spcPts val="0"/>
              </a:spcAft>
            </a:pPr>
            <a:r>
              <a:rPr lang="en-US" sz="3100" dirty="0">
                <a:latin typeface="Times New Roman" panose="02020603050405020304" pitchFamily="18" charset="0"/>
                <a:cs typeface="Times New Roman" panose="02020603050405020304" pitchFamily="18" charset="0"/>
              </a:rPr>
              <a:t>PRECIS-2 tool</a:t>
            </a:r>
          </a:p>
          <a:p>
            <a:pPr marL="457200" indent="-457200">
              <a:spcAft>
                <a:spcPts val="0"/>
              </a:spcAft>
            </a:pPr>
            <a:endParaRPr lang="en-US" sz="3200" dirty="0">
              <a:latin typeface="Times New Roman" panose="02020603050405020304" pitchFamily="18" charset="0"/>
              <a:cs typeface="Times New Roman" panose="02020603050405020304" pitchFamily="18" charset="0"/>
            </a:endParaRPr>
          </a:p>
          <a:p>
            <a:pPr marL="457200" indent="-457200">
              <a:spcAft>
                <a:spcPts val="0"/>
              </a:spcAft>
            </a:pPr>
            <a:r>
              <a:rPr lang="en-US" sz="3200" dirty="0">
                <a:latin typeface="Times New Roman" panose="02020603050405020304" pitchFamily="18" charset="0"/>
                <a:cs typeface="Times New Roman" panose="02020603050405020304" pitchFamily="18" charset="0"/>
              </a:rPr>
              <a:t>NIH Collaboratory example</a:t>
            </a:r>
          </a:p>
          <a:p>
            <a:pPr marL="457200" indent="-457200">
              <a:spcAft>
                <a:spcPts val="0"/>
              </a:spcAft>
            </a:pPr>
            <a:endParaRPr lang="en-US" sz="3200" dirty="0">
              <a:latin typeface="Times New Roman" panose="02020603050405020304" pitchFamily="18" charset="0"/>
              <a:cs typeface="Times New Roman" panose="02020603050405020304" pitchFamily="18" charset="0"/>
            </a:endParaRPr>
          </a:p>
          <a:p>
            <a:pPr marL="457200" indent="-457200">
              <a:spcAft>
                <a:spcPts val="0"/>
              </a:spcAft>
            </a:pPr>
            <a:r>
              <a:rPr lang="en-US" sz="3200" dirty="0">
                <a:latin typeface="Times New Roman" panose="02020603050405020304" pitchFamily="18" charset="0"/>
                <a:cs typeface="Times New Roman" panose="02020603050405020304" pitchFamily="18" charset="0"/>
              </a:rPr>
              <a:t>Next steps, resources</a:t>
            </a:r>
          </a:p>
          <a:p>
            <a:pPr marL="457200" indent="-457200">
              <a:spcAft>
                <a:spcPts val="0"/>
              </a:spcAft>
            </a:pPr>
            <a:endParaRPr lang="en-US" sz="32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65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56033"/>
            <a:ext cx="8165592" cy="559514"/>
          </a:xfrm>
        </p:spPr>
        <p:txBody>
          <a:bodyPr/>
          <a:lstStyle/>
          <a:p>
            <a:pPr algn="ctr"/>
            <a:r>
              <a:rPr lang="en-US" sz="3600" b="1" dirty="0">
                <a:solidFill>
                  <a:srgbClr val="000000"/>
                </a:solidFill>
                <a:latin typeface="Times New Roman" panose="02020603050405020304" pitchFamily="18" charset="0"/>
                <a:cs typeface="Times New Roman" panose="02020603050405020304" pitchFamily="18" charset="0"/>
              </a:rPr>
              <a:t>NIH Collaboratory Example</a:t>
            </a:r>
            <a:endParaRPr lang="en-US" sz="2800" dirty="0">
              <a:solidFill>
                <a:srgbClr val="000000"/>
              </a:solidFill>
              <a:latin typeface="Times New Roman" panose="02020603050405020304" pitchFamily="18" charset="0"/>
              <a:cs typeface="Times New Roman" panose="02020603050405020304" pitchFamily="18" charset="0"/>
            </a:endParaRPr>
          </a:p>
        </p:txBody>
      </p:sp>
      <p:grpSp>
        <p:nvGrpSpPr>
          <p:cNvPr id="9" name="Group 4">
            <a:extLst>
              <a:ext uri="{FF2B5EF4-FFF2-40B4-BE49-F238E27FC236}">
                <a16:creationId xmlns:a16="http://schemas.microsoft.com/office/drawing/2014/main" id="{5BD0181B-2BB7-4DA2-98E3-A61518815A77}"/>
              </a:ext>
            </a:extLst>
          </p:cNvPr>
          <p:cNvGrpSpPr>
            <a:grpSpLocks noChangeAspect="1"/>
          </p:cNvGrpSpPr>
          <p:nvPr/>
        </p:nvGrpSpPr>
        <p:grpSpPr bwMode="auto">
          <a:xfrm>
            <a:off x="348232" y="1343025"/>
            <a:ext cx="8618986" cy="3752850"/>
            <a:chOff x="0" y="906"/>
            <a:chExt cx="5760" cy="2508"/>
          </a:xfrm>
        </p:grpSpPr>
        <p:sp>
          <p:nvSpPr>
            <p:cNvPr id="10" name="AutoShape 3">
              <a:extLst>
                <a:ext uri="{FF2B5EF4-FFF2-40B4-BE49-F238E27FC236}">
                  <a16:creationId xmlns:a16="http://schemas.microsoft.com/office/drawing/2014/main" id="{DD490626-4FBF-40F1-A143-E5B344F89A95}"/>
                </a:ext>
              </a:extLst>
            </p:cNvPr>
            <p:cNvSpPr>
              <a:spLocks noChangeAspect="1" noChangeArrowheads="1" noTextEdit="1"/>
            </p:cNvSpPr>
            <p:nvPr/>
          </p:nvSpPr>
          <p:spPr bwMode="auto">
            <a:xfrm>
              <a:off x="0" y="906"/>
              <a:ext cx="5760" cy="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586BB9CD-0CFC-4121-A108-D144840A2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6"/>
              <a:ext cx="5765" cy="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76056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56033"/>
            <a:ext cx="8165592" cy="559514"/>
          </a:xfrm>
        </p:spPr>
        <p:txBody>
          <a:bodyPr/>
          <a:lstStyle/>
          <a:p>
            <a:pPr algn="ctr"/>
            <a:r>
              <a:rPr lang="en-US" sz="3600" b="1" dirty="0">
                <a:solidFill>
                  <a:srgbClr val="000000"/>
                </a:solidFill>
                <a:latin typeface="Times New Roman" panose="02020603050405020304" pitchFamily="18" charset="0"/>
                <a:cs typeface="Times New Roman" panose="02020603050405020304" pitchFamily="18" charset="0"/>
              </a:rPr>
              <a:t>Acknowledgements</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5" y="1375793"/>
            <a:ext cx="8302355" cy="5099147"/>
          </a:xfrm>
        </p:spPr>
        <p:txBody>
          <a:bodyPr/>
          <a:lstStyle/>
          <a:p>
            <a:pPr marL="457200" indent="-457200">
              <a:spcAft>
                <a:spcPts val="0"/>
              </a:spcAft>
            </a:pPr>
            <a:r>
              <a:rPr lang="en-US" sz="2800" dirty="0">
                <a:latin typeface="Times New Roman" panose="02020603050405020304" pitchFamily="18" charset="0"/>
                <a:cs typeface="Times New Roman" panose="02020603050405020304" pitchFamily="18" charset="0"/>
              </a:rPr>
              <a:t>Josie Briggs, Wendy Weber, Cathy Meyers, Barbara Wells and Mike Lauer for their initial input on the plans for this project.</a:t>
            </a: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r>
              <a:rPr lang="en-US" sz="2800" dirty="0">
                <a:latin typeface="Times New Roman" panose="02020603050405020304" pitchFamily="18" charset="0"/>
                <a:cs typeface="Times New Roman" panose="02020603050405020304" pitchFamily="18" charset="0"/>
              </a:rPr>
              <a:t>Demonstration project team members for input on study interpretation.</a:t>
            </a: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r>
              <a:rPr lang="en-US" sz="2800" dirty="0">
                <a:latin typeface="Times New Roman" panose="02020603050405020304" pitchFamily="18" charset="0"/>
                <a:cs typeface="Times New Roman" panose="02020603050405020304" pitchFamily="18" charset="0"/>
              </a:rPr>
              <a:t>Russ Glasgow for his guidance and conducting the trainings.</a:t>
            </a:r>
          </a:p>
          <a:p>
            <a:pPr marL="0" indent="0" algn="ctr">
              <a:spcAft>
                <a:spcPts val="0"/>
              </a:spcAft>
              <a:buNone/>
            </a:pPr>
            <a:endParaRPr lang="en-US"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400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28600"/>
            <a:ext cx="8165592" cy="866704"/>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What is the NIH Health Care Systems Research Collaboratory?</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6" y="1345979"/>
            <a:ext cx="8302355" cy="5083396"/>
          </a:xfrm>
        </p:spPr>
        <p:txBody>
          <a:bodyPr/>
          <a:lstStyle/>
          <a:p>
            <a:pPr marL="457200" indent="-457200">
              <a:spcAft>
                <a:spcPts val="0"/>
              </a:spcAft>
            </a:pPr>
            <a:r>
              <a:rPr lang="en-US" sz="2800" dirty="0">
                <a:latin typeface="Times New Roman" panose="02020603050405020304" pitchFamily="18" charset="0"/>
                <a:cs typeface="Times New Roman" panose="02020603050405020304" pitchFamily="18" charset="0"/>
              </a:rPr>
              <a:t>Advances large scale pragmatic clinical trials through demonstration projects.</a:t>
            </a: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r>
              <a:rPr lang="en-US" sz="2800" dirty="0">
                <a:latin typeface="Times New Roman" panose="02020603050405020304" pitchFamily="18" charset="0"/>
                <a:cs typeface="Times New Roman" panose="02020603050405020304" pitchFamily="18" charset="0"/>
              </a:rPr>
              <a:t>Studies occur in large and diverse health care settings around the United States.</a:t>
            </a: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r>
              <a:rPr lang="en-US" sz="2800" dirty="0">
                <a:latin typeface="Times New Roman" panose="02020603050405020304" pitchFamily="18" charset="0"/>
                <a:cs typeface="Times New Roman" panose="02020603050405020304" pitchFamily="18" charset="0"/>
              </a:rPr>
              <a:t>Trials have a planning (UH2) and implementation (UH3) phase.</a:t>
            </a:r>
          </a:p>
          <a:p>
            <a:pPr marL="0" indent="0" algn="ctr">
              <a:spcAft>
                <a:spcPts val="0"/>
              </a:spcAft>
              <a:buNone/>
            </a:pPr>
            <a:endParaRPr lang="en-US"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494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28600"/>
            <a:ext cx="8165592" cy="866704"/>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Objectives of Using PRECIS-2 in </a:t>
            </a:r>
            <a:br>
              <a:rPr lang="en-US" sz="3200" b="1" dirty="0">
                <a:solidFill>
                  <a:srgbClr val="000000"/>
                </a:solidFill>
                <a:latin typeface="Times New Roman" panose="02020603050405020304" pitchFamily="18" charset="0"/>
                <a:cs typeface="Times New Roman" panose="02020603050405020304" pitchFamily="18" charset="0"/>
              </a:rPr>
            </a:br>
            <a:r>
              <a:rPr lang="en-US" sz="3200" b="1" dirty="0">
                <a:solidFill>
                  <a:srgbClr val="000000"/>
                </a:solidFill>
                <a:latin typeface="Times New Roman" panose="02020603050405020304" pitchFamily="18" charset="0"/>
                <a:cs typeface="Times New Roman" panose="02020603050405020304" pitchFamily="18" charset="0"/>
              </a:rPr>
              <a:t>NIH Collaboratory </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6" y="1345979"/>
            <a:ext cx="8302355" cy="5083396"/>
          </a:xfrm>
        </p:spPr>
        <p:txBody>
          <a:bodyPr/>
          <a:lstStyle/>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Measure the degree to which the NIH Collaboratory trials are pragmatic at both the planning (UH2) and implementation (UH3) phases.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Study whether and how trial design changed from </a:t>
            </a:r>
            <a:r>
              <a:rPr lang="en-GB" sz="2400" dirty="0">
                <a:latin typeface="Times New Roman" panose="02020603050405020304" pitchFamily="18" charset="0"/>
                <a:cs typeface="Times New Roman" panose="02020603050405020304" pitchFamily="18" charset="0"/>
              </a:rPr>
              <a:t>UH2 and UH3 phases.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Assess PRECIS-2 usability for assessing pragmatic features across studies and over time.</a:t>
            </a:r>
            <a:endParaRPr lang="en-GB"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GB" sz="2400" dirty="0">
                <a:latin typeface="Times New Roman" panose="02020603050405020304" pitchFamily="18" charset="0"/>
                <a:cs typeface="Times New Roman" panose="02020603050405020304" pitchFamily="18" charset="0"/>
              </a:rPr>
              <a:t>Provide an opportunity for study teams to better understand the other projects.</a:t>
            </a:r>
          </a:p>
          <a:p>
            <a:pPr marL="0" indent="0" algn="ctr">
              <a:spcAft>
                <a:spcPts val="0"/>
              </a:spcAft>
              <a:buNone/>
            </a:pPr>
            <a:endParaRPr lang="en-US" sz="1800" dirty="0">
              <a:latin typeface="Times New Roman" panose="02020603050405020304" pitchFamily="18" charset="0"/>
              <a:cs typeface="Times New Roman" panose="02020603050405020304" pitchFamily="18" charset="0"/>
            </a:endParaRPr>
          </a:p>
          <a:p>
            <a:pPr marL="0" indent="0" algn="ctr">
              <a:spcAft>
                <a:spcPts val="0"/>
              </a:spcAf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94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28600"/>
            <a:ext cx="8165592" cy="579474"/>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Methods: Raters and Training</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6" y="1101430"/>
            <a:ext cx="8302355" cy="5083396"/>
          </a:xfrm>
        </p:spPr>
        <p:txBody>
          <a:bodyPr/>
          <a:lstStyle/>
          <a:p>
            <a:r>
              <a:rPr lang="en-US" sz="2800" dirty="0">
                <a:latin typeface="Times New Roman" panose="02020603050405020304" pitchFamily="18" charset="0"/>
                <a:cs typeface="Times New Roman" panose="02020603050405020304" pitchFamily="18" charset="0"/>
              </a:rPr>
              <a:t>Raters</a:t>
            </a:r>
          </a:p>
          <a:p>
            <a:pPr lvl="2"/>
            <a:r>
              <a:rPr lang="en-US" sz="2700" dirty="0">
                <a:latin typeface="Times New Roman" panose="02020603050405020304" pitchFamily="18" charset="0"/>
                <a:cs typeface="Times New Roman" panose="02020603050405020304" pitchFamily="18" charset="0"/>
              </a:rPr>
              <a:t>Trial PIs or designees (</a:t>
            </a:r>
            <a:r>
              <a:rPr lang="en-US" sz="2700" i="1" dirty="0">
                <a:latin typeface="Times New Roman" panose="02020603050405020304" pitchFamily="18" charset="0"/>
                <a:cs typeface="Times New Roman" panose="02020603050405020304" pitchFamily="18" charset="0"/>
              </a:rPr>
              <a:t>4</a:t>
            </a:r>
            <a:r>
              <a:rPr lang="en-US" sz="2700" dirty="0">
                <a:latin typeface="Times New Roman" panose="02020603050405020304" pitchFamily="18" charset="0"/>
                <a:cs typeface="Times New Roman" panose="02020603050405020304" pitchFamily="18" charset="0"/>
              </a:rPr>
              <a:t>)</a:t>
            </a:r>
          </a:p>
          <a:p>
            <a:pPr lvl="2"/>
            <a:r>
              <a:rPr lang="en-US" sz="2700" dirty="0">
                <a:latin typeface="Times New Roman" panose="02020603050405020304" pitchFamily="18" charset="0"/>
                <a:cs typeface="Times New Roman" panose="02020603050405020304" pitchFamily="18" charset="0"/>
              </a:rPr>
              <a:t>Coordinating Center Staff (</a:t>
            </a:r>
            <a:r>
              <a:rPr lang="en-US" sz="2700" i="1" dirty="0">
                <a:latin typeface="Times New Roman" panose="02020603050405020304" pitchFamily="18" charset="0"/>
                <a:cs typeface="Times New Roman" panose="02020603050405020304" pitchFamily="18" charset="0"/>
              </a:rPr>
              <a:t>1</a:t>
            </a:r>
            <a:r>
              <a:rPr lang="en-US" sz="2700" dirty="0">
                <a:latin typeface="Times New Roman" panose="02020603050405020304" pitchFamily="18" charset="0"/>
                <a:cs typeface="Times New Roman" panose="02020603050405020304" pitchFamily="18" charset="0"/>
              </a:rPr>
              <a:t>)</a:t>
            </a:r>
          </a:p>
          <a:p>
            <a:pPr lvl="2"/>
            <a:r>
              <a:rPr lang="en-US" sz="2700" dirty="0">
                <a:latin typeface="Times New Roman" panose="02020603050405020304" pitchFamily="18" charset="0"/>
                <a:cs typeface="Times New Roman" panose="02020603050405020304" pitchFamily="18" charset="0"/>
              </a:rPr>
              <a:t>NIH staff (</a:t>
            </a:r>
            <a:r>
              <a:rPr lang="en-US" sz="2700" i="1" dirty="0">
                <a:latin typeface="Times New Roman" panose="02020603050405020304" pitchFamily="18" charset="0"/>
                <a:cs typeface="Times New Roman" panose="02020603050405020304" pitchFamily="18" charset="0"/>
              </a:rPr>
              <a:t>6</a:t>
            </a:r>
            <a:r>
              <a:rPr lang="en-US" sz="2700" dirty="0">
                <a:latin typeface="Times New Roman" panose="02020603050405020304" pitchFamily="18" charset="0"/>
                <a:cs typeface="Times New Roman" panose="02020603050405020304" pitchFamily="18" charset="0"/>
              </a:rPr>
              <a:t>)</a:t>
            </a:r>
          </a:p>
          <a:p>
            <a:pPr marL="457200" lvl="2" indent="0">
              <a:buNone/>
            </a:pPr>
            <a:endParaRPr lang="en-US" sz="27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Russ Glasgow provided training on using PRECIS-2</a:t>
            </a:r>
          </a:p>
          <a:p>
            <a:pPr lvl="2"/>
            <a:r>
              <a:rPr lang="en-US" sz="2700" dirty="0">
                <a:latin typeface="Times New Roman" panose="02020603050405020304" pitchFamily="18" charset="0"/>
                <a:cs typeface="Times New Roman" panose="02020603050405020304" pitchFamily="18" charset="0"/>
              </a:rPr>
              <a:t>Orientation webinar</a:t>
            </a:r>
          </a:p>
          <a:p>
            <a:pPr lvl="2"/>
            <a:r>
              <a:rPr lang="en-US" sz="2700" dirty="0">
                <a:latin typeface="Times New Roman" panose="02020603050405020304" pitchFamily="18" charset="0"/>
                <a:cs typeface="Times New Roman" panose="02020603050405020304" pitchFamily="18" charset="0"/>
              </a:rPr>
              <a:t>Practice protocol exercise</a:t>
            </a:r>
          </a:p>
          <a:p>
            <a:pPr lvl="2"/>
            <a:r>
              <a:rPr lang="en-US" sz="2700" dirty="0">
                <a:latin typeface="Times New Roman" panose="02020603050405020304" pitchFamily="18" charset="0"/>
                <a:cs typeface="Times New Roman" panose="02020603050405020304" pitchFamily="18" charset="0"/>
              </a:rPr>
              <a:t>Follow-up webinar to discuss results</a:t>
            </a:r>
          </a:p>
          <a:p>
            <a:pPr lvl="1"/>
            <a:endParaRPr lang="en-US" dirty="0"/>
          </a:p>
          <a:p>
            <a:pPr marL="0" indent="0" algn="ctr">
              <a:spcAft>
                <a:spcPts val="0"/>
              </a:spcAft>
              <a:buNone/>
            </a:pPr>
            <a:endParaRPr lang="en-US" sz="1800" dirty="0">
              <a:latin typeface="Times New Roman" panose="02020603050405020304" pitchFamily="18" charset="0"/>
              <a:cs typeface="Times New Roman" panose="02020603050405020304" pitchFamily="18" charset="0"/>
            </a:endParaRPr>
          </a:p>
          <a:p>
            <a:pPr marL="0" indent="0" algn="ctr">
              <a:spcAft>
                <a:spcPts val="0"/>
              </a:spcAf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349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28600"/>
            <a:ext cx="8165592" cy="579474"/>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Methods: Rating Trials</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6" y="887302"/>
            <a:ext cx="8302355" cy="5083396"/>
          </a:xfrm>
        </p:spPr>
        <p:txBody>
          <a:bodyPr/>
          <a:lstStyle/>
          <a:p>
            <a:pPr>
              <a:spcAft>
                <a:spcPts val="0"/>
              </a:spcAft>
            </a:pPr>
            <a:r>
              <a:rPr lang="en-US" sz="2400" dirty="0">
                <a:latin typeface="Times New Roman" panose="02020603050405020304" pitchFamily="18" charset="0"/>
                <a:cs typeface="Times New Roman" panose="02020603050405020304" pitchFamily="18" charset="0"/>
              </a:rPr>
              <a:t>5 trials:</a:t>
            </a:r>
          </a:p>
          <a:p>
            <a:pPr marL="685800" lvl="1" indent="-457200">
              <a:spcAft>
                <a:spcPts val="0"/>
              </a:spcAft>
              <a:buFont typeface="+mj-lt"/>
              <a:buAutoNum type="arabicPeriod"/>
            </a:pPr>
            <a:r>
              <a:rPr lang="en-US" sz="2300" i="1" dirty="0">
                <a:latin typeface="Times New Roman" panose="02020603050405020304" pitchFamily="18" charset="0"/>
                <a:cs typeface="Times New Roman" panose="02020603050405020304" pitchFamily="18" charset="0"/>
              </a:rPr>
              <a:t>ABATE Infection </a:t>
            </a:r>
            <a:r>
              <a:rPr lang="en-US" sz="2300" dirty="0">
                <a:latin typeface="Times New Roman" panose="02020603050405020304" pitchFamily="18" charset="0"/>
                <a:cs typeface="Times New Roman" panose="02020603050405020304" pitchFamily="18" charset="0"/>
              </a:rPr>
              <a:t>(Active Bathing to Eliminate Infection)</a:t>
            </a:r>
          </a:p>
          <a:p>
            <a:pPr marL="685800" lvl="1" indent="-457200">
              <a:spcAft>
                <a:spcPts val="0"/>
              </a:spcAft>
              <a:buFont typeface="+mj-lt"/>
              <a:buAutoNum type="arabicPeriod"/>
            </a:pPr>
            <a:r>
              <a:rPr lang="en-US" sz="2300" i="1" dirty="0">
                <a:latin typeface="Times New Roman" panose="02020603050405020304" pitchFamily="18" charset="0"/>
                <a:cs typeface="Times New Roman" panose="02020603050405020304" pitchFamily="18" charset="0"/>
              </a:rPr>
              <a:t>LIRE</a:t>
            </a:r>
            <a:r>
              <a:rPr lang="en-US" sz="2300" dirty="0">
                <a:latin typeface="Times New Roman" panose="02020603050405020304" pitchFamily="18" charset="0"/>
                <a:cs typeface="Times New Roman" panose="02020603050405020304" pitchFamily="18" charset="0"/>
              </a:rPr>
              <a:t> (Lumbar Image Reporting with Epidemiology)</a:t>
            </a:r>
          </a:p>
          <a:p>
            <a:pPr marL="685800" lvl="1" indent="-457200">
              <a:spcAft>
                <a:spcPts val="0"/>
              </a:spcAft>
              <a:buFont typeface="+mj-lt"/>
              <a:buAutoNum type="arabicPeriod"/>
            </a:pPr>
            <a:r>
              <a:rPr lang="en-US" sz="2300" i="1" dirty="0">
                <a:latin typeface="Times New Roman" panose="02020603050405020304" pitchFamily="18" charset="0"/>
                <a:cs typeface="Times New Roman" panose="02020603050405020304" pitchFamily="18" charset="0"/>
              </a:rPr>
              <a:t>PPACT</a:t>
            </a:r>
            <a:r>
              <a:rPr lang="en-US" sz="2300" dirty="0">
                <a:latin typeface="Times New Roman" panose="02020603050405020304" pitchFamily="18" charset="0"/>
                <a:cs typeface="Times New Roman" panose="02020603050405020304" pitchFamily="18" charset="0"/>
              </a:rPr>
              <a:t> (Collaborative Care for Chronic Pain in Primary Care)</a:t>
            </a:r>
          </a:p>
          <a:p>
            <a:pPr marL="685800" lvl="1" indent="-457200">
              <a:spcAft>
                <a:spcPts val="0"/>
              </a:spcAft>
              <a:buFont typeface="+mj-lt"/>
              <a:buAutoNum type="arabicPeriod"/>
            </a:pPr>
            <a:r>
              <a:rPr lang="en-US" sz="2300" i="1" dirty="0">
                <a:latin typeface="Times New Roman" panose="02020603050405020304" pitchFamily="18" charset="0"/>
                <a:cs typeface="Times New Roman" panose="02020603050405020304" pitchFamily="18" charset="0"/>
              </a:rPr>
              <a:t>STOP CRC </a:t>
            </a:r>
            <a:r>
              <a:rPr lang="en-US" sz="2300" dirty="0">
                <a:latin typeface="Times New Roman" panose="02020603050405020304" pitchFamily="18" charset="0"/>
                <a:cs typeface="Times New Roman" panose="02020603050405020304" pitchFamily="18" charset="0"/>
              </a:rPr>
              <a:t>(Strategies and Opportunities to Stop Colon Cancer in Priority Populations)</a:t>
            </a:r>
          </a:p>
          <a:p>
            <a:pPr marL="685800" lvl="1" indent="-457200">
              <a:spcAft>
                <a:spcPts val="0"/>
              </a:spcAft>
              <a:buFont typeface="+mj-lt"/>
              <a:buAutoNum type="arabicPeriod"/>
            </a:pPr>
            <a:r>
              <a:rPr lang="en-US" sz="2300" i="1" dirty="0" err="1">
                <a:latin typeface="Times New Roman" panose="02020603050405020304" pitchFamily="18" charset="0"/>
                <a:cs typeface="Times New Roman" panose="02020603050405020304" pitchFamily="18" charset="0"/>
              </a:rPr>
              <a:t>TiME</a:t>
            </a:r>
            <a:r>
              <a:rPr lang="en-US" sz="2300" dirty="0">
                <a:latin typeface="Times New Roman" panose="02020603050405020304" pitchFamily="18" charset="0"/>
                <a:cs typeface="Times New Roman" panose="02020603050405020304" pitchFamily="18" charset="0"/>
              </a:rPr>
              <a:t> (Time to Reduce Mortality in End-Stage Renal Disease)</a:t>
            </a:r>
          </a:p>
          <a:p>
            <a:pPr>
              <a:spcAft>
                <a:spcPts val="0"/>
              </a:spcAft>
            </a:pPr>
            <a:endParaRPr lang="en-US" sz="2400" dirty="0">
              <a:latin typeface="Times New Roman" panose="02020603050405020304" pitchFamily="18" charset="0"/>
              <a:cs typeface="Times New Roman" panose="02020603050405020304" pitchFamily="18" charset="0"/>
            </a:endParaRPr>
          </a:p>
          <a:p>
            <a:pPr>
              <a:spcAft>
                <a:spcPts val="0"/>
              </a:spcAft>
            </a:pPr>
            <a:r>
              <a:rPr lang="en-US" sz="2400" dirty="0">
                <a:latin typeface="Times New Roman" panose="02020603050405020304" pitchFamily="18" charset="0"/>
                <a:cs typeface="Times New Roman" panose="02020603050405020304" pitchFamily="18" charset="0"/>
              </a:rPr>
              <a:t>Each trial rated by 8 raters at 2 time points:</a:t>
            </a:r>
          </a:p>
          <a:p>
            <a:pPr lvl="1">
              <a:spcAft>
                <a:spcPts val="0"/>
              </a:spcAft>
            </a:pPr>
            <a:r>
              <a:rPr lang="en-US" sz="2400" dirty="0">
                <a:latin typeface="Times New Roman" panose="02020603050405020304" pitchFamily="18" charset="0"/>
                <a:cs typeface="Times New Roman" panose="02020603050405020304" pitchFamily="18" charset="0"/>
              </a:rPr>
              <a:t>UH2 ratings assessed from </a:t>
            </a:r>
            <a:r>
              <a:rPr lang="en-US" sz="2400" i="1" dirty="0">
                <a:latin typeface="Times New Roman" panose="02020603050405020304" pitchFamily="18" charset="0"/>
                <a:cs typeface="Times New Roman" panose="02020603050405020304" pitchFamily="18" charset="0"/>
              </a:rPr>
              <a:t>grant application</a:t>
            </a:r>
          </a:p>
          <a:p>
            <a:pPr lvl="1">
              <a:spcAft>
                <a:spcPts val="0"/>
              </a:spcAft>
            </a:pPr>
            <a:r>
              <a:rPr lang="en-US" sz="2400" dirty="0">
                <a:latin typeface="Times New Roman" panose="02020603050405020304" pitchFamily="18" charset="0"/>
                <a:cs typeface="Times New Roman" panose="02020603050405020304" pitchFamily="18" charset="0"/>
              </a:rPr>
              <a:t>UH3 ratings assessed from </a:t>
            </a:r>
            <a:r>
              <a:rPr lang="en-US" sz="2400" i="1" dirty="0">
                <a:latin typeface="Times New Roman" panose="02020603050405020304" pitchFamily="18" charset="0"/>
                <a:cs typeface="Times New Roman" panose="02020603050405020304" pitchFamily="18" charset="0"/>
              </a:rPr>
              <a:t>transition report</a:t>
            </a:r>
          </a:p>
          <a:p>
            <a:pPr>
              <a:spcAft>
                <a:spcPts val="0"/>
              </a:spcAft>
            </a:pPr>
            <a:endParaRPr lang="en-US" sz="2400" dirty="0">
              <a:latin typeface="Times New Roman" panose="02020603050405020304" pitchFamily="18" charset="0"/>
              <a:cs typeface="Times New Roman" panose="02020603050405020304" pitchFamily="18" charset="0"/>
            </a:endParaRPr>
          </a:p>
          <a:p>
            <a:pPr>
              <a:spcAft>
                <a:spcPts val="0"/>
              </a:spcAft>
            </a:pPr>
            <a:r>
              <a:rPr lang="en-US" sz="2400" dirty="0">
                <a:latin typeface="Times New Roman" panose="02020603050405020304" pitchFamily="18" charset="0"/>
                <a:cs typeface="Times New Roman" panose="02020603050405020304" pitchFamily="18" charset="0"/>
              </a:rPr>
              <a:t>Rating form included space for comments.</a:t>
            </a:r>
          </a:p>
          <a:p>
            <a:pPr>
              <a:spcAft>
                <a:spcPts val="0"/>
              </a:spcAft>
            </a:pPr>
            <a:endParaRPr lang="en-US" sz="2400" dirty="0">
              <a:latin typeface="Times New Roman" panose="02020603050405020304" pitchFamily="18" charset="0"/>
              <a:cs typeface="Times New Roman" panose="02020603050405020304" pitchFamily="18" charset="0"/>
            </a:endParaRPr>
          </a:p>
          <a:p>
            <a:pPr>
              <a:spcAft>
                <a:spcPts val="0"/>
              </a:spcAft>
            </a:pPr>
            <a:r>
              <a:rPr lang="en-US" sz="2400" dirty="0">
                <a:latin typeface="Times New Roman" panose="02020603050405020304" pitchFamily="18" charset="0"/>
                <a:cs typeface="Times New Roman" panose="02020603050405020304" pitchFamily="18" charset="0"/>
              </a:rPr>
              <a:t>Resulting ratings/wheels discussed with study PIs.</a:t>
            </a:r>
          </a:p>
          <a:p>
            <a:pPr marL="0" indent="0" algn="ctr">
              <a:spcAft>
                <a:spcPts val="0"/>
              </a:spcAf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264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7378"/>
            <a:ext cx="8229600" cy="881322"/>
          </a:xfrm>
        </p:spPr>
        <p:txBody>
          <a:bodyPr>
            <a:normAutofit/>
          </a:bodyPr>
          <a:lstStyle/>
          <a:p>
            <a:pPr algn="ctr"/>
            <a:r>
              <a:rPr lang="en-US" sz="4400" b="1" dirty="0">
                <a:solidFill>
                  <a:srgbClr val="000000"/>
                </a:solidFill>
                <a:latin typeface="Times New Roman" panose="02020603050405020304" pitchFamily="18" charset="0"/>
                <a:cs typeface="Times New Roman" panose="02020603050405020304" pitchFamily="18" charset="0"/>
              </a:rPr>
              <a:t>Results</a:t>
            </a:r>
            <a:endParaRPr lang="en-US" dirty="0"/>
          </a:p>
        </p:txBody>
      </p:sp>
      <p:sp>
        <p:nvSpPr>
          <p:cNvPr id="5" name="Slide Number Placeholder 4"/>
          <p:cNvSpPr>
            <a:spLocks noGrp="1"/>
          </p:cNvSpPr>
          <p:nvPr>
            <p:ph type="sldNum" sz="quarter" idx="12"/>
          </p:nvPr>
        </p:nvSpPr>
        <p:spPr/>
        <p:txBody>
          <a:bodyPr/>
          <a:lstStyle/>
          <a:p>
            <a:fld id="{17D33283-19FF-4AB6-A6C7-048B79AACBCA}" type="slidenum">
              <a:rPr lang="en-US" smtClean="0"/>
              <a:t>26</a:t>
            </a:fld>
            <a:endParaRPr lang="en-US"/>
          </a:p>
        </p:txBody>
      </p:sp>
      <p:grpSp>
        <p:nvGrpSpPr>
          <p:cNvPr id="14" name="Group 12">
            <a:extLst>
              <a:ext uri="{FF2B5EF4-FFF2-40B4-BE49-F238E27FC236}">
                <a16:creationId xmlns:a16="http://schemas.microsoft.com/office/drawing/2014/main" id="{F79FE591-5634-48F4-8B79-D65FFD2EDA39}"/>
              </a:ext>
            </a:extLst>
          </p:cNvPr>
          <p:cNvGrpSpPr>
            <a:grpSpLocks noChangeAspect="1"/>
          </p:cNvGrpSpPr>
          <p:nvPr/>
        </p:nvGrpSpPr>
        <p:grpSpPr bwMode="auto">
          <a:xfrm>
            <a:off x="178669" y="1198562"/>
            <a:ext cx="8965331" cy="4460875"/>
            <a:chOff x="0" y="727"/>
            <a:chExt cx="5760" cy="2866"/>
          </a:xfrm>
        </p:grpSpPr>
        <p:sp>
          <p:nvSpPr>
            <p:cNvPr id="15" name="AutoShape 11">
              <a:extLst>
                <a:ext uri="{FF2B5EF4-FFF2-40B4-BE49-F238E27FC236}">
                  <a16:creationId xmlns:a16="http://schemas.microsoft.com/office/drawing/2014/main" id="{1CD42881-B66D-4F3C-9341-76CA57E1A3F3}"/>
                </a:ext>
              </a:extLst>
            </p:cNvPr>
            <p:cNvSpPr>
              <a:spLocks noChangeAspect="1" noChangeArrowheads="1" noTextEdit="1"/>
            </p:cNvSpPr>
            <p:nvPr/>
          </p:nvSpPr>
          <p:spPr bwMode="auto">
            <a:xfrm>
              <a:off x="0" y="727"/>
              <a:ext cx="5760" cy="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61" name="Picture 13">
              <a:extLst>
                <a:ext uri="{FF2B5EF4-FFF2-40B4-BE49-F238E27FC236}">
                  <a16:creationId xmlns:a16="http://schemas.microsoft.com/office/drawing/2014/main" id="{0A3AA027-13E8-4CE0-AB92-FA29BC0E5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27"/>
              <a:ext cx="5765" cy="2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16">
            <a:extLst>
              <a:ext uri="{FF2B5EF4-FFF2-40B4-BE49-F238E27FC236}">
                <a16:creationId xmlns:a16="http://schemas.microsoft.com/office/drawing/2014/main" id="{EFEC3ACD-6D00-4001-B8E4-12DB170DE8A5}"/>
              </a:ext>
            </a:extLst>
          </p:cNvPr>
          <p:cNvGrpSpPr>
            <a:grpSpLocks noChangeAspect="1"/>
          </p:cNvGrpSpPr>
          <p:nvPr/>
        </p:nvGrpSpPr>
        <p:grpSpPr bwMode="auto">
          <a:xfrm>
            <a:off x="6226175" y="4114800"/>
            <a:ext cx="2292350" cy="523875"/>
            <a:chOff x="2158" y="1995"/>
            <a:chExt cx="1444" cy="330"/>
          </a:xfrm>
        </p:grpSpPr>
        <p:sp>
          <p:nvSpPr>
            <p:cNvPr id="18" name="AutoShape 15">
              <a:extLst>
                <a:ext uri="{FF2B5EF4-FFF2-40B4-BE49-F238E27FC236}">
                  <a16:creationId xmlns:a16="http://schemas.microsoft.com/office/drawing/2014/main" id="{82BEB5E8-CC0A-4855-A133-99994C1A1B5E}"/>
                </a:ext>
              </a:extLst>
            </p:cNvPr>
            <p:cNvSpPr>
              <a:spLocks noChangeAspect="1" noChangeArrowheads="1" noTextEdit="1"/>
            </p:cNvSpPr>
            <p:nvPr/>
          </p:nvSpPr>
          <p:spPr bwMode="auto">
            <a:xfrm>
              <a:off x="2158" y="1995"/>
              <a:ext cx="14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65" name="Picture 17">
              <a:extLst>
                <a:ext uri="{FF2B5EF4-FFF2-40B4-BE49-F238E27FC236}">
                  <a16:creationId xmlns:a16="http://schemas.microsoft.com/office/drawing/2014/main" id="{81728B7E-BB86-4D3F-AE65-09382B5269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 y="1995"/>
              <a:ext cx="145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22628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b="1" dirty="0">
                <a:solidFill>
                  <a:srgbClr val="000000"/>
                </a:solidFill>
                <a:latin typeface="Times New Roman" panose="02020603050405020304" pitchFamily="18" charset="0"/>
                <a:cs typeface="Times New Roman" panose="02020603050405020304" pitchFamily="18" charset="0"/>
              </a:rPr>
              <a:t>Mean Score and Range by Domain</a:t>
            </a:r>
            <a:endParaRPr lang="en-US" sz="3200" b="1" i="1" dirty="0">
              <a:solidFill>
                <a:srgbClr val="000000"/>
              </a:solidFill>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81193899"/>
              </p:ext>
            </p:extLst>
          </p:nvPr>
        </p:nvGraphicFramePr>
        <p:xfrm>
          <a:off x="216816" y="1825625"/>
          <a:ext cx="8298534"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p:cNvSpPr>
            <a:spLocks noGrp="1"/>
          </p:cNvSpPr>
          <p:nvPr>
            <p:ph type="sldNum" sz="quarter" idx="12"/>
          </p:nvPr>
        </p:nvSpPr>
        <p:spPr/>
        <p:txBody>
          <a:bodyPr/>
          <a:lstStyle/>
          <a:p>
            <a:fld id="{17D33283-19FF-4AB6-A6C7-048B79AACBCA}" type="slidenum">
              <a:rPr lang="en-US" smtClean="0"/>
              <a:t>27</a:t>
            </a:fld>
            <a:endParaRPr lang="en-US"/>
          </a:p>
        </p:txBody>
      </p:sp>
    </p:spTree>
    <p:extLst>
      <p:ext uri="{BB962C8B-B14F-4D97-AF65-F5344CB8AC3E}">
        <p14:creationId xmlns:p14="http://schemas.microsoft.com/office/powerpoint/2010/main" val="3769540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28600"/>
            <a:ext cx="8165592" cy="579474"/>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Interpretation of Results</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6" y="1180214"/>
            <a:ext cx="8302355" cy="4790484"/>
          </a:xfrm>
        </p:spPr>
        <p:txBody>
          <a:bodyPr/>
          <a:lstStyle/>
          <a:p>
            <a:pPr>
              <a:spcAft>
                <a:spcPts val="600"/>
              </a:spcAft>
            </a:pPr>
            <a:r>
              <a:rPr lang="en-GB" sz="2800" dirty="0">
                <a:latin typeface="Times New Roman" panose="02020603050405020304" pitchFamily="18" charset="0"/>
                <a:cs typeface="Times New Roman" panose="02020603050405020304" pitchFamily="18" charset="0"/>
              </a:rPr>
              <a:t>All five demonstration projects were rated to be more pragmatic than explanatory.</a:t>
            </a:r>
          </a:p>
          <a:p>
            <a:pPr marL="0" indent="0">
              <a:spcAft>
                <a:spcPts val="600"/>
              </a:spcAft>
              <a:buNone/>
            </a:pPr>
            <a:endParaRPr lang="en-US" sz="2800" dirty="0">
              <a:latin typeface="Times New Roman" panose="02020603050405020304" pitchFamily="18" charset="0"/>
              <a:cs typeface="Times New Roman" panose="02020603050405020304" pitchFamily="18" charset="0"/>
            </a:endParaRPr>
          </a:p>
          <a:p>
            <a:pPr>
              <a:spcAft>
                <a:spcPts val="600"/>
              </a:spcAft>
            </a:pPr>
            <a:r>
              <a:rPr lang="en-GB" sz="2800" dirty="0">
                <a:latin typeface="Times New Roman" panose="02020603050405020304" pitchFamily="18" charset="0"/>
                <a:cs typeface="Times New Roman" panose="02020603050405020304" pitchFamily="18" charset="0"/>
              </a:rPr>
              <a:t>No conclusive changes over time.</a:t>
            </a:r>
          </a:p>
          <a:p>
            <a:pPr marL="0" indent="0">
              <a:spcAft>
                <a:spcPts val="600"/>
              </a:spcAft>
              <a:buNone/>
            </a:pPr>
            <a:endParaRPr lang="en-GB" sz="2800" dirty="0">
              <a:latin typeface="Times New Roman" panose="02020603050405020304" pitchFamily="18" charset="0"/>
              <a:cs typeface="Times New Roman" panose="02020603050405020304" pitchFamily="18" charset="0"/>
            </a:endParaRPr>
          </a:p>
          <a:p>
            <a:pPr>
              <a:spcAft>
                <a:spcPts val="600"/>
              </a:spcAft>
            </a:pPr>
            <a:r>
              <a:rPr lang="en-GB" sz="2800" dirty="0">
                <a:latin typeface="Times New Roman" panose="02020603050405020304" pitchFamily="18" charset="0"/>
                <a:cs typeface="Times New Roman" panose="02020603050405020304" pitchFamily="18" charset="0"/>
              </a:rPr>
              <a:t>Modest but statistically significant interrater agreement.</a:t>
            </a:r>
          </a:p>
          <a:p>
            <a:pPr>
              <a:spcAft>
                <a:spcPts val="600"/>
              </a:spcAft>
            </a:pPr>
            <a:endParaRPr lang="en-GB" sz="2800" dirty="0">
              <a:latin typeface="Times New Roman" panose="02020603050405020304" pitchFamily="18" charset="0"/>
              <a:cs typeface="Times New Roman" panose="02020603050405020304" pitchFamily="18" charset="0"/>
            </a:endParaRPr>
          </a:p>
          <a:p>
            <a:pPr>
              <a:spcAft>
                <a:spcPts val="600"/>
              </a:spcAft>
            </a:pPr>
            <a:r>
              <a:rPr lang="en-US" sz="2800" dirty="0">
                <a:latin typeface="Times New Roman" panose="02020603050405020304" pitchFamily="18" charset="0"/>
                <a:cs typeface="Times New Roman" panose="02020603050405020304" pitchFamily="18" charset="0"/>
              </a:rPr>
              <a:t>PRECIS-2 ratings not necessarily definitive but generate a starting point for discussion.</a:t>
            </a:r>
          </a:p>
          <a:p>
            <a:pPr marL="0" indent="0" algn="ctr">
              <a:spcAft>
                <a:spcPts val="0"/>
              </a:spcAf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403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28600"/>
            <a:ext cx="8165592" cy="579474"/>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Rating Challenges</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6" y="1180214"/>
            <a:ext cx="8302355" cy="4790484"/>
          </a:xfrm>
        </p:spPr>
        <p:txBody>
          <a:bodyPr/>
          <a:lstStyle/>
          <a:p>
            <a:pPr marL="468630" lvl="1" indent="-342900">
              <a:spcAft>
                <a:spcPts val="0"/>
              </a:spcAft>
            </a:pPr>
            <a:r>
              <a:rPr lang="en-GB" sz="2400" i="1" dirty="0">
                <a:latin typeface="Times New Roman" panose="02020603050405020304" pitchFamily="18" charset="0"/>
                <a:cs typeface="Times New Roman" panose="02020603050405020304" pitchFamily="18" charset="0"/>
              </a:rPr>
              <a:t>Eligibility</a:t>
            </a:r>
            <a:r>
              <a:rPr lang="en-GB" sz="2400" dirty="0">
                <a:latin typeface="Times New Roman" panose="02020603050405020304" pitchFamily="18" charset="0"/>
                <a:cs typeface="Times New Roman" panose="02020603050405020304" pitchFamily="18" charset="0"/>
              </a:rPr>
              <a:t>: Organizational and patient eligibility.</a:t>
            </a:r>
          </a:p>
          <a:p>
            <a:pPr marL="468630" lvl="1" indent="-342900">
              <a:spcAft>
                <a:spcPts val="0"/>
              </a:spcAft>
            </a:pPr>
            <a:endParaRPr lang="en-GB" sz="2400" dirty="0">
              <a:latin typeface="Times New Roman" panose="02020603050405020304" pitchFamily="18" charset="0"/>
              <a:cs typeface="Times New Roman" panose="02020603050405020304" pitchFamily="18" charset="0"/>
            </a:endParaRPr>
          </a:p>
          <a:p>
            <a:pPr marL="468630" lvl="1" indent="-342900">
              <a:spcAft>
                <a:spcPts val="0"/>
              </a:spcAft>
            </a:pPr>
            <a:r>
              <a:rPr lang="en-GB" sz="2400" i="1" dirty="0">
                <a:latin typeface="Times New Roman" panose="02020603050405020304" pitchFamily="18" charset="0"/>
                <a:cs typeface="Times New Roman" panose="02020603050405020304" pitchFamily="18" charset="0"/>
              </a:rPr>
              <a:t>Setting</a:t>
            </a:r>
            <a:r>
              <a:rPr lang="en-GB" sz="2400" dirty="0">
                <a:latin typeface="Times New Roman" panose="02020603050405020304" pitchFamily="18" charset="0"/>
                <a:cs typeface="Times New Roman" panose="02020603050405020304" pitchFamily="18" charset="0"/>
              </a:rPr>
              <a:t> and </a:t>
            </a:r>
            <a:r>
              <a:rPr lang="en-GB" sz="2400" i="1" dirty="0">
                <a:latin typeface="Times New Roman" panose="02020603050405020304" pitchFamily="18" charset="0"/>
                <a:cs typeface="Times New Roman" panose="02020603050405020304" pitchFamily="18" charset="0"/>
              </a:rPr>
              <a:t>Organization</a:t>
            </a:r>
            <a:r>
              <a:rPr lang="en-GB" sz="2400" dirty="0">
                <a:latin typeface="Times New Roman" panose="02020603050405020304" pitchFamily="18" charset="0"/>
                <a:cs typeface="Times New Roman" panose="02020603050405020304" pitchFamily="18" charset="0"/>
              </a:rPr>
              <a:t>: How to rate trial procedures relative to usual care in the U.S. given how much health systems vary?</a:t>
            </a:r>
          </a:p>
          <a:p>
            <a:pPr marL="468630" lvl="1" indent="-342900">
              <a:spcAft>
                <a:spcPts val="0"/>
              </a:spcAft>
            </a:pPr>
            <a:endParaRPr lang="en-GB" sz="2400" dirty="0">
              <a:latin typeface="Times New Roman" panose="02020603050405020304" pitchFamily="18" charset="0"/>
              <a:cs typeface="Times New Roman" panose="02020603050405020304" pitchFamily="18" charset="0"/>
            </a:endParaRPr>
          </a:p>
          <a:p>
            <a:pPr marL="468630" lvl="1" indent="-342900">
              <a:spcAft>
                <a:spcPts val="0"/>
              </a:spcAft>
            </a:pPr>
            <a:r>
              <a:rPr lang="en-GB" sz="2400" i="1" dirty="0">
                <a:latin typeface="Times New Roman" panose="02020603050405020304" pitchFamily="18" charset="0"/>
                <a:cs typeface="Times New Roman" panose="02020603050405020304" pitchFamily="18" charset="0"/>
              </a:rPr>
              <a:t>Flexibility of Delivery/Adherence</a:t>
            </a:r>
            <a:r>
              <a:rPr lang="en-GB" sz="2400" dirty="0">
                <a:latin typeface="Times New Roman" panose="02020603050405020304" pitchFamily="18" charset="0"/>
                <a:cs typeface="Times New Roman" panose="02020603050405020304" pitchFamily="18" charset="0"/>
              </a:rPr>
              <a:t>: How to rate trial restrictions relative to usual care quality control protocols?</a:t>
            </a:r>
          </a:p>
          <a:p>
            <a:pPr marL="468630" lvl="1" indent="-342900">
              <a:spcAft>
                <a:spcPts val="0"/>
              </a:spcAft>
            </a:pPr>
            <a:endParaRPr lang="en-GB" sz="2400" dirty="0">
              <a:latin typeface="Times New Roman" panose="02020603050405020304" pitchFamily="18" charset="0"/>
              <a:cs typeface="Times New Roman" panose="02020603050405020304" pitchFamily="18" charset="0"/>
            </a:endParaRPr>
          </a:p>
          <a:p>
            <a:pPr marL="468630" lvl="1" indent="-342900">
              <a:spcAft>
                <a:spcPts val="0"/>
              </a:spcAft>
            </a:pPr>
            <a:r>
              <a:rPr lang="en-GB" sz="2400" i="1" dirty="0">
                <a:latin typeface="Times New Roman" panose="02020603050405020304" pitchFamily="18" charset="0"/>
                <a:cs typeface="Times New Roman" panose="02020603050405020304" pitchFamily="18" charset="0"/>
              </a:rPr>
              <a:t>Primary Outcome</a:t>
            </a:r>
            <a:r>
              <a:rPr lang="en-GB" sz="2400" dirty="0">
                <a:latin typeface="Times New Roman" panose="02020603050405020304" pitchFamily="18" charset="0"/>
                <a:cs typeface="Times New Roman" panose="02020603050405020304" pitchFamily="18" charset="0"/>
              </a:rPr>
              <a:t>: How to rate outcomes that matter to health systems more than patients?</a:t>
            </a:r>
          </a:p>
          <a:p>
            <a:pPr marL="468630" lvl="1" indent="-342900">
              <a:spcAft>
                <a:spcPts val="0"/>
              </a:spcAft>
            </a:pPr>
            <a:endParaRPr lang="en-GB" sz="2400" dirty="0">
              <a:latin typeface="Times New Roman" panose="02020603050405020304" pitchFamily="18" charset="0"/>
              <a:cs typeface="Times New Roman" panose="02020603050405020304" pitchFamily="18" charset="0"/>
            </a:endParaRPr>
          </a:p>
          <a:p>
            <a:pPr marL="468630" lvl="1" indent="-342900">
              <a:spcAft>
                <a:spcPts val="0"/>
              </a:spcAft>
            </a:pPr>
            <a:r>
              <a:rPr lang="en-GB" sz="2400" dirty="0">
                <a:latin typeface="Times New Roman" panose="02020603050405020304" pitchFamily="18" charset="0"/>
                <a:cs typeface="Times New Roman" panose="02020603050405020304" pitchFamily="18" charset="0"/>
              </a:rPr>
              <a:t>Criteria that pertain to more than one domain (e.g., organizational willingness to participate).</a:t>
            </a:r>
            <a:endParaRPr lang="en-GB" sz="2400" dirty="0"/>
          </a:p>
          <a:p>
            <a:endParaRPr lang="en-US" sz="2400" dirty="0"/>
          </a:p>
          <a:p>
            <a:pPr marL="0" indent="0" algn="ctr">
              <a:spcAft>
                <a:spcPts val="0"/>
              </a:spcAf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17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56032"/>
            <a:ext cx="8165592" cy="772705"/>
          </a:xfrm>
        </p:spPr>
        <p:txBody>
          <a:bodyPr/>
          <a:lstStyle/>
          <a:p>
            <a:pPr algn="ctr"/>
            <a:r>
              <a:rPr lang="en-US" sz="4400" b="1" dirty="0">
                <a:solidFill>
                  <a:srgbClr val="000000"/>
                </a:solidFill>
                <a:latin typeface="Times New Roman" panose="02020603050405020304" pitchFamily="18" charset="0"/>
                <a:cs typeface="Times New Roman" panose="02020603050405020304" pitchFamily="18" charset="0"/>
              </a:rPr>
              <a:t>Pragmatic Trials and IS</a:t>
            </a: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81520" y="1346479"/>
            <a:ext cx="8357679" cy="5092421"/>
          </a:xfrm>
        </p:spPr>
        <p:txBody>
          <a:bodyPr/>
          <a:lstStyle/>
          <a:p>
            <a:pPr marL="457200" indent="-457200">
              <a:spcAft>
                <a:spcPts val="0"/>
              </a:spcAft>
            </a:pPr>
            <a:r>
              <a:rPr lang="en-US" sz="3200" dirty="0">
                <a:latin typeface="Times New Roman" panose="02020603050405020304" pitchFamily="18" charset="0"/>
                <a:cs typeface="Times New Roman" panose="02020603050405020304" pitchFamily="18" charset="0"/>
              </a:rPr>
              <a:t>Guidance for hybrid trials (i.e., similar to effectiveness aspect)?</a:t>
            </a:r>
          </a:p>
          <a:p>
            <a:pPr marL="457200" indent="-457200">
              <a:spcAft>
                <a:spcPts val="0"/>
              </a:spcAft>
            </a:pPr>
            <a:endParaRPr lang="en-US" sz="3200" dirty="0">
              <a:latin typeface="Times New Roman" panose="02020603050405020304" pitchFamily="18" charset="0"/>
              <a:cs typeface="Times New Roman" panose="02020603050405020304" pitchFamily="18" charset="0"/>
            </a:endParaRPr>
          </a:p>
          <a:p>
            <a:pPr marL="457200" indent="-457200">
              <a:spcAft>
                <a:spcPts val="0"/>
              </a:spcAft>
            </a:pPr>
            <a:r>
              <a:rPr lang="en-US" sz="3200" dirty="0">
                <a:latin typeface="Times New Roman" panose="02020603050405020304" pitchFamily="18" charset="0"/>
                <a:cs typeface="Times New Roman" panose="02020603050405020304" pitchFamily="18" charset="0"/>
              </a:rPr>
              <a:t>Understand when interventions, practices, and programs may be ready for implementation and generalizable to settings and populations in which it would be applied.</a:t>
            </a:r>
          </a:p>
          <a:p>
            <a:pPr marL="457200" indent="-457200">
              <a:spcAft>
                <a:spcPts val="0"/>
              </a:spcAft>
            </a:pPr>
            <a:endParaRPr lang="en-US" sz="3200" dirty="0">
              <a:latin typeface="Times New Roman" panose="02020603050405020304" pitchFamily="18" charset="0"/>
              <a:cs typeface="Times New Roman" panose="02020603050405020304" pitchFamily="18" charset="0"/>
            </a:endParaRPr>
          </a:p>
          <a:p>
            <a:pPr marL="457200" indent="-457200">
              <a:spcAft>
                <a:spcPts val="0"/>
              </a:spcAft>
            </a:pPr>
            <a:endParaRPr lang="en-US" sz="3200" dirty="0">
              <a:latin typeface="Times New Roman" panose="02020603050405020304" pitchFamily="18" charset="0"/>
              <a:cs typeface="Times New Roman" panose="02020603050405020304" pitchFamily="18" charset="0"/>
            </a:endParaRPr>
          </a:p>
          <a:p>
            <a:pPr marL="457200" indent="-457200">
              <a:spcAft>
                <a:spcPts val="0"/>
              </a:spcAft>
            </a:pPr>
            <a:endParaRPr lang="en-US" sz="3200" dirty="0">
              <a:latin typeface="Times New Roman" panose="02020603050405020304" pitchFamily="18" charset="0"/>
              <a:cs typeface="Times New Roman" panose="02020603050405020304" pitchFamily="18" charset="0"/>
            </a:endParaRPr>
          </a:p>
          <a:p>
            <a:pPr marL="457200" indent="-457200">
              <a:spcAft>
                <a:spcPts val="0"/>
              </a:spcAft>
            </a:pPr>
            <a:endParaRPr lang="en-US" sz="3200" dirty="0">
              <a:latin typeface="Times New Roman" panose="02020603050405020304" pitchFamily="18" charset="0"/>
              <a:cs typeface="Times New Roman" panose="02020603050405020304" pitchFamily="18" charset="0"/>
            </a:endParaRPr>
          </a:p>
          <a:p>
            <a:pPr marL="457200" indent="-457200">
              <a:spcAft>
                <a:spcPts val="0"/>
              </a:spcAft>
            </a:pPr>
            <a:endParaRPr lang="en-US" sz="32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865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28600"/>
            <a:ext cx="8165592" cy="579474"/>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Conclusions</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6" y="893135"/>
            <a:ext cx="8302355" cy="5077563"/>
          </a:xfrm>
        </p:spPr>
        <p:txBody>
          <a:bodyPr/>
          <a:lstStyle/>
          <a:p>
            <a:pPr>
              <a:spcAft>
                <a:spcPts val="0"/>
              </a:spcAft>
            </a:pPr>
            <a:r>
              <a:rPr lang="en-US" sz="2400" dirty="0">
                <a:latin typeface="Times New Roman" panose="02020603050405020304" pitchFamily="18" charset="0"/>
                <a:cs typeface="Times New Roman" panose="02020603050405020304" pitchFamily="18" charset="0"/>
              </a:rPr>
              <a:t>The 5 NIH Collaboratory trials were designed as more pragmatic than explanatory as measured by all PRECIS-2 domains.</a:t>
            </a:r>
          </a:p>
          <a:p>
            <a:pPr>
              <a:spcAft>
                <a:spcPts val="0"/>
              </a:spcAft>
            </a:pPr>
            <a:endParaRPr lang="en-US" sz="2400" dirty="0">
              <a:latin typeface="Times New Roman" panose="02020603050405020304" pitchFamily="18" charset="0"/>
              <a:cs typeface="Times New Roman" panose="02020603050405020304" pitchFamily="18" charset="0"/>
            </a:endParaRPr>
          </a:p>
          <a:p>
            <a:pPr>
              <a:spcAft>
                <a:spcPts val="0"/>
              </a:spcAft>
            </a:pPr>
            <a:r>
              <a:rPr lang="en-US" sz="2400" dirty="0">
                <a:latin typeface="Times New Roman" panose="02020603050405020304" pitchFamily="18" charset="0"/>
                <a:cs typeface="Times New Roman" panose="02020603050405020304" pitchFamily="18" charset="0"/>
              </a:rPr>
              <a:t>Using PRECIS-2 tool helps think through study nuances and could guide implementation (e.g., where to focus training resources). </a:t>
            </a:r>
          </a:p>
          <a:p>
            <a:pPr>
              <a:spcAft>
                <a:spcPts val="0"/>
              </a:spcAft>
            </a:pPr>
            <a:endParaRPr lang="en-US" sz="2400" dirty="0">
              <a:latin typeface="Times New Roman" panose="02020603050405020304" pitchFamily="18" charset="0"/>
              <a:cs typeface="Times New Roman" panose="02020603050405020304" pitchFamily="18" charset="0"/>
            </a:endParaRPr>
          </a:p>
          <a:p>
            <a:pPr>
              <a:spcAft>
                <a:spcPts val="0"/>
              </a:spcAft>
            </a:pPr>
            <a:r>
              <a:rPr lang="en-US" sz="2400" dirty="0">
                <a:latin typeface="Times New Roman" panose="02020603050405020304" pitchFamily="18" charset="0"/>
                <a:cs typeface="Times New Roman" panose="02020603050405020304" pitchFamily="18" charset="0"/>
              </a:rPr>
              <a:t>Suggestions for use and refinement:</a:t>
            </a:r>
          </a:p>
          <a:p>
            <a:pPr lvl="1">
              <a:spcAft>
                <a:spcPts val="0"/>
              </a:spcAft>
            </a:pPr>
            <a:r>
              <a:rPr lang="en-US" sz="2400" dirty="0">
                <a:latin typeface="Times New Roman" panose="02020603050405020304" pitchFamily="18" charset="0"/>
                <a:cs typeface="Times New Roman" panose="02020603050405020304" pitchFamily="18" charset="0"/>
              </a:rPr>
              <a:t>Guidance on how to rate an intervention that is designed to change usual care.</a:t>
            </a:r>
          </a:p>
          <a:p>
            <a:pPr lvl="1">
              <a:spcAft>
                <a:spcPts val="0"/>
              </a:spcAft>
            </a:pPr>
            <a:r>
              <a:rPr lang="en-US" sz="2400" dirty="0">
                <a:latin typeface="Times New Roman" panose="02020603050405020304" pitchFamily="18" charset="0"/>
                <a:cs typeface="Times New Roman" panose="02020603050405020304" pitchFamily="18" charset="0"/>
              </a:rPr>
              <a:t>Guidance on how care system nuances (for example, data systems) can influence ratings.</a:t>
            </a:r>
          </a:p>
          <a:p>
            <a:pPr lvl="1">
              <a:spcAft>
                <a:spcPts val="0"/>
              </a:spcAft>
            </a:pPr>
            <a:r>
              <a:rPr lang="en-US" sz="2400" dirty="0">
                <a:latin typeface="Times New Roman" panose="02020603050405020304" pitchFamily="18" charset="0"/>
                <a:cs typeface="Times New Roman" panose="02020603050405020304" pitchFamily="18" charset="0"/>
              </a:rPr>
              <a:t>People who are familiar with the study team should be involved in discussions.</a:t>
            </a:r>
          </a:p>
        </p:txBody>
      </p:sp>
    </p:spTree>
    <p:extLst>
      <p:ext uri="{BB962C8B-B14F-4D97-AF65-F5344CB8AC3E}">
        <p14:creationId xmlns:p14="http://schemas.microsoft.com/office/powerpoint/2010/main" val="2452459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28600"/>
            <a:ext cx="8165592" cy="579474"/>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Resources and Reminders</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93776" y="1052624"/>
            <a:ext cx="8302355" cy="5077563"/>
          </a:xfrm>
        </p:spPr>
        <p:txBody>
          <a:bodyPr/>
          <a:lstStyle/>
          <a:p>
            <a:pPr>
              <a:spcAft>
                <a:spcPts val="0"/>
              </a:spcAft>
            </a:pPr>
            <a:r>
              <a:rPr lang="en-US" sz="2400" dirty="0">
                <a:latin typeface="Times New Roman" panose="02020603050405020304" pitchFamily="18" charset="0"/>
                <a:cs typeface="Times New Roman" panose="02020603050405020304" pitchFamily="18" charset="0"/>
              </a:rPr>
              <a:t>PRECIS-2 Website, Resources, &amp; Toolkit: </a:t>
            </a:r>
            <a:r>
              <a:rPr lang="en-US" sz="2400" dirty="0">
                <a:latin typeface="Times New Roman" panose="02020603050405020304" pitchFamily="18" charset="0"/>
                <a:cs typeface="Times New Roman" panose="02020603050405020304" pitchFamily="18" charset="0"/>
                <a:hlinkClick r:id="rId3"/>
              </a:rPr>
              <a:t>http://precis-2.org/</a:t>
            </a:r>
            <a:r>
              <a:rPr lang="en-US" sz="2400" dirty="0">
                <a:latin typeface="Times New Roman" panose="02020603050405020304" pitchFamily="18" charset="0"/>
                <a:cs typeface="Times New Roman" panose="02020603050405020304" pitchFamily="18" charset="0"/>
              </a:rPr>
              <a:t> </a:t>
            </a:r>
          </a:p>
          <a:p>
            <a:pPr marL="0" indent="0">
              <a:spcAft>
                <a:spcPts val="0"/>
              </a:spcAft>
              <a:buNone/>
            </a:pPr>
            <a:endParaRPr lang="en-GB" sz="2400" u="sng" dirty="0">
              <a:latin typeface="Times New Roman" panose="02020603050405020304" pitchFamily="18" charset="0"/>
              <a:cs typeface="Times New Roman" panose="02020603050405020304" pitchFamily="18" charset="0"/>
            </a:endParaRPr>
          </a:p>
          <a:p>
            <a:pPr>
              <a:spcAft>
                <a:spcPts val="0"/>
              </a:spcAft>
            </a:pPr>
            <a:r>
              <a:rPr lang="en-US" sz="2400" dirty="0">
                <a:latin typeface="Times New Roman" panose="02020603050405020304" pitchFamily="18" charset="0"/>
                <a:cs typeface="Times New Roman" panose="02020603050405020304" pitchFamily="18" charset="0"/>
              </a:rPr>
              <a:t>NIH Collaboratory: </a:t>
            </a:r>
            <a:r>
              <a:rPr lang="en-US" sz="2400" dirty="0">
                <a:latin typeface="Times New Roman" panose="02020603050405020304" pitchFamily="18" charset="0"/>
                <a:cs typeface="Times New Roman" panose="02020603050405020304" pitchFamily="18" charset="0"/>
                <a:hlinkClick r:id="rId4"/>
              </a:rPr>
              <a:t>http://rethinkingclinicaltrials.org/</a:t>
            </a:r>
            <a:r>
              <a:rPr lang="en-US" sz="2400" dirty="0">
                <a:latin typeface="Times New Roman" panose="02020603050405020304" pitchFamily="18" charset="0"/>
                <a:cs typeface="Times New Roman" panose="02020603050405020304" pitchFamily="18" charset="0"/>
              </a:rPr>
              <a:t>. </a:t>
            </a:r>
          </a:p>
          <a:p>
            <a:pPr>
              <a:spcAft>
                <a:spcPts val="0"/>
              </a:spcAft>
            </a:pPr>
            <a:endParaRPr lang="en-GB" sz="2400" u="sng" dirty="0">
              <a:latin typeface="Times New Roman" panose="02020603050405020304" pitchFamily="18" charset="0"/>
              <a:cs typeface="Times New Roman" panose="02020603050405020304" pitchFamily="18" charset="0"/>
            </a:endParaRPr>
          </a:p>
          <a:p>
            <a:pPr>
              <a:spcAft>
                <a:spcPts val="0"/>
              </a:spcAft>
            </a:pPr>
            <a:r>
              <a:rPr lang="en-US" sz="2400" dirty="0">
                <a:latin typeface="Times New Roman" panose="02020603050405020304" pitchFamily="18" charset="0"/>
                <a:cs typeface="Times New Roman" panose="02020603050405020304" pitchFamily="18" charset="0"/>
              </a:rPr>
              <a:t>Johnson KE, Neta G, </a:t>
            </a:r>
            <a:r>
              <a:rPr lang="en-US" sz="2400" dirty="0" err="1">
                <a:latin typeface="Times New Roman" panose="02020603050405020304" pitchFamily="18" charset="0"/>
                <a:cs typeface="Times New Roman" panose="02020603050405020304" pitchFamily="18" charset="0"/>
              </a:rPr>
              <a:t>Dember</a:t>
            </a:r>
            <a:r>
              <a:rPr lang="en-US" sz="2400" dirty="0">
                <a:latin typeface="Times New Roman" panose="02020603050405020304" pitchFamily="18" charset="0"/>
                <a:cs typeface="Times New Roman" panose="02020603050405020304" pitchFamily="18" charset="0"/>
              </a:rPr>
              <a:t> LM, Coronado GD, </a:t>
            </a:r>
            <a:r>
              <a:rPr lang="en-US" sz="2400" dirty="0" err="1">
                <a:latin typeface="Times New Roman" panose="02020603050405020304" pitchFamily="18" charset="0"/>
                <a:cs typeface="Times New Roman" panose="02020603050405020304" pitchFamily="18" charset="0"/>
              </a:rPr>
              <a:t>Suls</a:t>
            </a:r>
            <a:r>
              <a:rPr lang="en-US" sz="2400" dirty="0">
                <a:latin typeface="Times New Roman" panose="02020603050405020304" pitchFamily="18" charset="0"/>
                <a:cs typeface="Times New Roman" panose="02020603050405020304" pitchFamily="18" charset="0"/>
              </a:rPr>
              <a:t> J, Chambers DA, </a:t>
            </a:r>
            <a:r>
              <a:rPr lang="en-US" sz="2400" dirty="0" err="1">
                <a:latin typeface="Times New Roman" panose="02020603050405020304" pitchFamily="18" charset="0"/>
                <a:cs typeface="Times New Roman" panose="02020603050405020304" pitchFamily="18" charset="0"/>
              </a:rPr>
              <a:t>Rundell</a:t>
            </a:r>
            <a:r>
              <a:rPr lang="en-US" sz="2400" dirty="0">
                <a:latin typeface="Times New Roman" panose="02020603050405020304" pitchFamily="18" charset="0"/>
                <a:cs typeface="Times New Roman" panose="02020603050405020304" pitchFamily="18" charset="0"/>
              </a:rPr>
              <a:t> S, Smith DH, Liu B, Taplin S, Stoney CM, Farrell M, Glasgow RE. </a:t>
            </a:r>
            <a:r>
              <a:rPr lang="en-US" sz="2400" b="1" dirty="0">
                <a:latin typeface="Times New Roman" panose="02020603050405020304" pitchFamily="18" charset="0"/>
                <a:cs typeface="Times New Roman" panose="02020603050405020304" pitchFamily="18" charset="0"/>
              </a:rPr>
              <a:t>Use of PRECIS-2 Ratings in the NIH Healthcare Systems Research Collaboratory.</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Trials. </a:t>
            </a:r>
            <a:r>
              <a:rPr lang="en-US" sz="2400" dirty="0">
                <a:latin typeface="Times New Roman" panose="02020603050405020304" pitchFamily="18" charset="0"/>
                <a:cs typeface="Times New Roman" panose="02020603050405020304" pitchFamily="18" charset="0"/>
              </a:rPr>
              <a:t>2016</a:t>
            </a:r>
            <a:r>
              <a:rPr lang="en-US" sz="2400" i="1" dirty="0">
                <a:latin typeface="Times New Roman" panose="02020603050405020304" pitchFamily="18" charset="0"/>
                <a:cs typeface="Times New Roman" panose="02020603050405020304" pitchFamily="18" charset="0"/>
              </a:rPr>
              <a:t>, 17:32.</a:t>
            </a:r>
          </a:p>
          <a:p>
            <a:pPr marL="0" indent="0">
              <a:spcAft>
                <a:spcPts val="0"/>
              </a:spcAft>
              <a:buNone/>
            </a:pPr>
            <a:endParaRPr lang="en-US" sz="2400" i="1" dirty="0">
              <a:latin typeface="Times New Roman" panose="02020603050405020304" pitchFamily="18" charset="0"/>
              <a:cs typeface="Times New Roman" panose="02020603050405020304" pitchFamily="18" charset="0"/>
            </a:endParaRPr>
          </a:p>
          <a:p>
            <a:pPr marL="0" indent="0" algn="ctr">
              <a:spcAft>
                <a:spcPts val="0"/>
              </a:spcAft>
              <a:buNone/>
            </a:pPr>
            <a:r>
              <a:rPr lang="en-US" sz="2400" b="1" dirty="0">
                <a:latin typeface="Times New Roman" panose="02020603050405020304" pitchFamily="18" charset="0"/>
                <a:cs typeface="Times New Roman" panose="02020603050405020304" pitchFamily="18" charset="0"/>
              </a:rPr>
              <a:t>*Level of pragmatism is related to overall purpose of study and research question—it is </a:t>
            </a:r>
            <a:r>
              <a:rPr lang="en-US" sz="2400" b="1" i="1" dirty="0">
                <a:latin typeface="Times New Roman" panose="02020603050405020304" pitchFamily="18" charset="0"/>
                <a:cs typeface="Times New Roman" panose="02020603050405020304" pitchFamily="18" charset="0"/>
              </a:rPr>
              <a:t>not</a:t>
            </a:r>
            <a:r>
              <a:rPr lang="en-US" sz="2400" b="1" dirty="0">
                <a:latin typeface="Times New Roman" panose="02020603050405020304" pitchFamily="18" charset="0"/>
                <a:cs typeface="Times New Roman" panose="02020603050405020304" pitchFamily="18" charset="0"/>
              </a:rPr>
              <a:t> a marker of study quality.*</a:t>
            </a:r>
          </a:p>
          <a:p>
            <a:pPr marL="0" indent="0">
              <a:buNone/>
            </a:pPr>
            <a:endParaRPr lang="en-US" sz="2400" dirty="0"/>
          </a:p>
        </p:txBody>
      </p:sp>
    </p:spTree>
    <p:extLst>
      <p:ext uri="{BB962C8B-B14F-4D97-AF65-F5344CB8AC3E}">
        <p14:creationId xmlns:p14="http://schemas.microsoft.com/office/powerpoint/2010/main" val="357930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385476" y="1063488"/>
            <a:ext cx="8357679" cy="5170588"/>
          </a:xfrm>
        </p:spPr>
        <p:txBody>
          <a:bodyPr/>
          <a:lstStyle/>
          <a:p>
            <a:pPr>
              <a:spcAft>
                <a:spcPts val="0"/>
              </a:spcAft>
            </a:pPr>
            <a:r>
              <a:rPr lang="en-US" sz="2500" dirty="0">
                <a:latin typeface="Times New Roman" panose="02020603050405020304" pitchFamily="18" charset="0"/>
                <a:cs typeface="Times New Roman" panose="02020603050405020304" pitchFamily="18" charset="0"/>
              </a:rPr>
              <a:t>Operationalize PRECIS-2 for implementation trials (Norton, </a:t>
            </a:r>
            <a:r>
              <a:rPr lang="en-US" sz="2500" dirty="0" err="1">
                <a:latin typeface="Times New Roman" panose="02020603050405020304" pitchFamily="18" charset="0"/>
                <a:cs typeface="Times New Roman" panose="02020603050405020304" pitchFamily="18" charset="0"/>
              </a:rPr>
              <a:t>Zwarenstein</a:t>
            </a:r>
            <a:r>
              <a:rPr lang="en-US" sz="2500" dirty="0">
                <a:latin typeface="Times New Roman" panose="02020603050405020304" pitchFamily="18" charset="0"/>
                <a:cs typeface="Times New Roman" panose="02020603050405020304" pitchFamily="18" charset="0"/>
              </a:rPr>
              <a:t>, &amp; Loudon, SCT, 2018; </a:t>
            </a:r>
            <a:r>
              <a:rPr lang="en-US" sz="2500" i="1" dirty="0">
                <a:latin typeface="Times New Roman" panose="02020603050405020304" pitchFamily="18" charset="0"/>
                <a:cs typeface="Times New Roman" panose="02020603050405020304" pitchFamily="18" charset="0"/>
              </a:rPr>
              <a:t>manuscript in development</a:t>
            </a:r>
            <a:r>
              <a:rPr lang="en-US" sz="2500" dirty="0">
                <a:latin typeface="Times New Roman" panose="02020603050405020304" pitchFamily="18" charset="0"/>
                <a:cs typeface="Times New Roman" panose="02020603050405020304" pitchFamily="18" charset="0"/>
              </a:rPr>
              <a:t>)</a:t>
            </a:r>
          </a:p>
          <a:p>
            <a:pPr>
              <a:spcAft>
                <a:spcPts val="0"/>
              </a:spcAft>
            </a:pPr>
            <a:endParaRPr lang="en-US" sz="2500" dirty="0">
              <a:latin typeface="Times New Roman" panose="02020603050405020304" pitchFamily="18" charset="0"/>
              <a:cs typeface="Times New Roman" panose="02020603050405020304" pitchFamily="18" charset="0"/>
            </a:endParaRPr>
          </a:p>
          <a:p>
            <a:pPr>
              <a:spcAft>
                <a:spcPts val="0"/>
              </a:spcAft>
            </a:pPr>
            <a:r>
              <a:rPr lang="en-US" sz="2500" dirty="0">
                <a:latin typeface="Times New Roman" panose="02020603050405020304" pitchFamily="18" charset="0"/>
                <a:cs typeface="Times New Roman" panose="02020603050405020304" pitchFamily="18" charset="0"/>
              </a:rPr>
              <a:t>Recruitment of providers and clinics?</a:t>
            </a:r>
          </a:p>
          <a:p>
            <a:pPr>
              <a:spcAft>
                <a:spcPts val="0"/>
              </a:spcAft>
            </a:pPr>
            <a:endParaRPr lang="en-US" sz="2500" dirty="0">
              <a:latin typeface="Times New Roman" panose="02020603050405020304" pitchFamily="18" charset="0"/>
              <a:cs typeface="Times New Roman" panose="02020603050405020304" pitchFamily="18" charset="0"/>
            </a:endParaRPr>
          </a:p>
          <a:p>
            <a:pPr>
              <a:spcAft>
                <a:spcPts val="0"/>
              </a:spcAft>
            </a:pPr>
            <a:r>
              <a:rPr lang="en-US" sz="2500" dirty="0">
                <a:latin typeface="Times New Roman" panose="02020603050405020304" pitchFamily="18" charset="0"/>
                <a:cs typeface="Times New Roman" panose="02020603050405020304" pitchFamily="18" charset="0"/>
              </a:rPr>
              <a:t>Delivery of implementation strategies (vs. intervention)</a:t>
            </a:r>
          </a:p>
          <a:p>
            <a:pPr>
              <a:spcAft>
                <a:spcPts val="0"/>
              </a:spcAft>
            </a:pPr>
            <a:endParaRPr lang="en-US" sz="2500" dirty="0">
              <a:latin typeface="Times New Roman" panose="02020603050405020304" pitchFamily="18" charset="0"/>
              <a:cs typeface="Times New Roman" panose="02020603050405020304" pitchFamily="18" charset="0"/>
            </a:endParaRPr>
          </a:p>
          <a:p>
            <a:pPr>
              <a:spcAft>
                <a:spcPts val="0"/>
              </a:spcAft>
            </a:pPr>
            <a:r>
              <a:rPr lang="en-US" sz="2400" dirty="0">
                <a:latin typeface="Times New Roman" panose="02020603050405020304" pitchFamily="18" charset="0"/>
                <a:cs typeface="Times New Roman" panose="02020603050405020304" pitchFamily="18" charset="0"/>
              </a:rPr>
              <a:t>Outcome important to providers, clinic managers, leadership? </a:t>
            </a:r>
          </a:p>
          <a:p>
            <a:pPr lvl="1">
              <a:spcAft>
                <a:spcPts val="0"/>
              </a:spcAft>
            </a:pPr>
            <a:endParaRPr lang="en-US" sz="2400" dirty="0">
              <a:latin typeface="Times New Roman" panose="02020603050405020304" pitchFamily="18" charset="0"/>
              <a:cs typeface="Times New Roman" panose="02020603050405020304" pitchFamily="18" charset="0"/>
            </a:endParaRPr>
          </a:p>
          <a:p>
            <a:pPr lvl="1">
              <a:spcAft>
                <a:spcPts val="0"/>
              </a:spcAft>
            </a:pPr>
            <a:endParaRPr lang="en-US" sz="2700" dirty="0">
              <a:latin typeface="Times New Roman" panose="02020603050405020304" pitchFamily="18" charset="0"/>
              <a:cs typeface="Times New Roman" panose="02020603050405020304" pitchFamily="18" charset="0"/>
            </a:endParaRPr>
          </a:p>
          <a:p>
            <a:pPr marL="742950" lvl="1" indent="-514350">
              <a:spcAft>
                <a:spcPts val="0"/>
              </a:spcAft>
              <a:buFont typeface="+mj-lt"/>
              <a:buAutoNum type="arabicPeriod"/>
            </a:pPr>
            <a:endParaRPr lang="en-US" sz="2700" dirty="0">
              <a:latin typeface="Times New Roman" panose="02020603050405020304" pitchFamily="18" charset="0"/>
              <a:cs typeface="Times New Roman" panose="02020603050405020304" pitchFamily="18" charset="0"/>
            </a:endParaRPr>
          </a:p>
          <a:p>
            <a:pPr lvl="1">
              <a:spcAft>
                <a:spcPts val="0"/>
              </a:spcAft>
            </a:pPr>
            <a:endParaRPr lang="en-US" sz="2700" dirty="0">
              <a:latin typeface="Times New Roman" panose="02020603050405020304" pitchFamily="18" charset="0"/>
              <a:cs typeface="Times New Roman" panose="02020603050405020304" pitchFamily="18" charset="0"/>
            </a:endParaRPr>
          </a:p>
          <a:p>
            <a:pPr marL="514350" indent="-514350">
              <a:spcAft>
                <a:spcPts val="0"/>
              </a:spcAft>
              <a:buFont typeface="+mj-lt"/>
              <a:buAutoNum type="arabicPeriod" startAt="7"/>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930E158-0FCE-4A66-97E2-19E68CF34F4B}"/>
              </a:ext>
            </a:extLst>
          </p:cNvPr>
          <p:cNvSpPr>
            <a:spLocks noGrp="1"/>
          </p:cNvSpPr>
          <p:nvPr>
            <p:ph type="title"/>
          </p:nvPr>
        </p:nvSpPr>
        <p:spPr>
          <a:xfrm>
            <a:off x="481520" y="346615"/>
            <a:ext cx="8165592" cy="511341"/>
          </a:xfrm>
        </p:spPr>
        <p:txBody>
          <a:bodyPr/>
          <a:lstStyle/>
          <a:p>
            <a:pPr algn="ctr">
              <a:lnSpc>
                <a:spcPct val="100000"/>
              </a:lnSpc>
            </a:pPr>
            <a:r>
              <a:rPr lang="en-US" sz="3600" b="1" dirty="0">
                <a:solidFill>
                  <a:srgbClr val="000000"/>
                </a:solidFill>
                <a:latin typeface="Times New Roman" panose="02020603050405020304" pitchFamily="18" charset="0"/>
                <a:cs typeface="Times New Roman" panose="02020603050405020304" pitchFamily="18" charset="0"/>
              </a:rPr>
              <a:t>Next Steps</a:t>
            </a:r>
            <a:endParaRPr lang="en-US" sz="1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160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385476" y="1063488"/>
            <a:ext cx="8357679" cy="5170588"/>
          </a:xfrm>
        </p:spPr>
        <p:txBody>
          <a:bodyPr/>
          <a:lstStyle/>
          <a:p>
            <a:pPr>
              <a:spcAft>
                <a:spcPts val="0"/>
              </a:spcAft>
            </a:pPr>
            <a:endParaRPr lang="en-US" sz="2500" dirty="0">
              <a:latin typeface="Times New Roman" panose="02020603050405020304" pitchFamily="18" charset="0"/>
              <a:cs typeface="Times New Roman" panose="02020603050405020304" pitchFamily="18" charset="0"/>
            </a:endParaRPr>
          </a:p>
          <a:p>
            <a:pPr>
              <a:spcAft>
                <a:spcPts val="0"/>
              </a:spcAft>
            </a:pPr>
            <a:r>
              <a:rPr lang="en-US" sz="2500" dirty="0">
                <a:latin typeface="Times New Roman" panose="02020603050405020304" pitchFamily="18" charset="0"/>
                <a:cs typeface="Times New Roman" panose="02020603050405020304" pitchFamily="18" charset="0"/>
              </a:rPr>
              <a:t>Wynne Norton: </a:t>
            </a:r>
            <a:r>
              <a:rPr lang="en-US" sz="2500" dirty="0">
                <a:latin typeface="Times New Roman" panose="02020603050405020304" pitchFamily="18" charset="0"/>
                <a:cs typeface="Times New Roman" panose="02020603050405020304" pitchFamily="18" charset="0"/>
                <a:hlinkClick r:id="rId3"/>
              </a:rPr>
              <a:t>wynne.norton@nih.gov</a:t>
            </a:r>
            <a:endParaRPr lang="en-US" sz="2500" dirty="0">
              <a:latin typeface="Times New Roman" panose="02020603050405020304" pitchFamily="18" charset="0"/>
              <a:cs typeface="Times New Roman" panose="02020603050405020304" pitchFamily="18" charset="0"/>
            </a:endParaRPr>
          </a:p>
          <a:p>
            <a:pPr>
              <a:spcAft>
                <a:spcPts val="0"/>
              </a:spcAft>
            </a:pPr>
            <a:endParaRPr lang="en-US" sz="2500" dirty="0">
              <a:latin typeface="Times New Roman" panose="02020603050405020304" pitchFamily="18" charset="0"/>
              <a:cs typeface="Times New Roman" panose="02020603050405020304" pitchFamily="18" charset="0"/>
            </a:endParaRPr>
          </a:p>
          <a:p>
            <a:pPr>
              <a:spcAft>
                <a:spcPts val="0"/>
              </a:spcAft>
            </a:pPr>
            <a:r>
              <a:rPr lang="en-US" sz="2500" dirty="0">
                <a:latin typeface="Times New Roman" panose="02020603050405020304" pitchFamily="18" charset="0"/>
                <a:cs typeface="Times New Roman" panose="02020603050405020304" pitchFamily="18" charset="0"/>
              </a:rPr>
              <a:t>Gila Neta: </a:t>
            </a:r>
            <a:r>
              <a:rPr lang="en-US" sz="2500" dirty="0">
                <a:latin typeface="Times New Roman" panose="02020603050405020304" pitchFamily="18" charset="0"/>
                <a:cs typeface="Times New Roman" panose="02020603050405020304" pitchFamily="18" charset="0"/>
                <a:hlinkClick r:id="rId4"/>
              </a:rPr>
              <a:t>Gila.Neta@nih.gov</a:t>
            </a:r>
            <a:r>
              <a:rPr lang="en-US" sz="2500" dirty="0">
                <a:latin typeface="Times New Roman" panose="02020603050405020304" pitchFamily="18" charset="0"/>
                <a:cs typeface="Times New Roman" panose="02020603050405020304" pitchFamily="18" charset="0"/>
              </a:rPr>
              <a:t> </a:t>
            </a:r>
          </a:p>
          <a:p>
            <a:pPr lvl="1">
              <a:spcAft>
                <a:spcPts val="0"/>
              </a:spcAft>
            </a:pPr>
            <a:endParaRPr lang="en-US" sz="2700" dirty="0">
              <a:latin typeface="Times New Roman" panose="02020603050405020304" pitchFamily="18" charset="0"/>
              <a:cs typeface="Times New Roman" panose="02020603050405020304" pitchFamily="18" charset="0"/>
            </a:endParaRPr>
          </a:p>
          <a:p>
            <a:pPr marL="742950" lvl="1" indent="-514350">
              <a:spcAft>
                <a:spcPts val="0"/>
              </a:spcAft>
              <a:buFont typeface="+mj-lt"/>
              <a:buAutoNum type="arabicPeriod"/>
            </a:pPr>
            <a:endParaRPr lang="en-US" sz="2700" dirty="0">
              <a:latin typeface="Times New Roman" panose="02020603050405020304" pitchFamily="18" charset="0"/>
              <a:cs typeface="Times New Roman" panose="02020603050405020304" pitchFamily="18" charset="0"/>
            </a:endParaRPr>
          </a:p>
          <a:p>
            <a:pPr lvl="1">
              <a:spcAft>
                <a:spcPts val="0"/>
              </a:spcAft>
            </a:pPr>
            <a:endParaRPr lang="en-US" sz="2700" dirty="0">
              <a:latin typeface="Times New Roman" panose="02020603050405020304" pitchFamily="18" charset="0"/>
              <a:cs typeface="Times New Roman" panose="02020603050405020304" pitchFamily="18" charset="0"/>
            </a:endParaRPr>
          </a:p>
          <a:p>
            <a:pPr marL="514350" indent="-514350">
              <a:spcAft>
                <a:spcPts val="0"/>
              </a:spcAft>
              <a:buFont typeface="+mj-lt"/>
              <a:buAutoNum type="arabicPeriod" startAt="7"/>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930E158-0FCE-4A66-97E2-19E68CF34F4B}"/>
              </a:ext>
            </a:extLst>
          </p:cNvPr>
          <p:cNvSpPr>
            <a:spLocks noGrp="1"/>
          </p:cNvSpPr>
          <p:nvPr>
            <p:ph type="title"/>
          </p:nvPr>
        </p:nvSpPr>
        <p:spPr>
          <a:xfrm>
            <a:off x="481520" y="346615"/>
            <a:ext cx="8165592" cy="511341"/>
          </a:xfrm>
        </p:spPr>
        <p:txBody>
          <a:bodyPr/>
          <a:lstStyle/>
          <a:p>
            <a:pPr algn="ctr">
              <a:lnSpc>
                <a:spcPct val="100000"/>
              </a:lnSpc>
            </a:pPr>
            <a:r>
              <a:rPr lang="en-US" sz="3600" b="1" dirty="0">
                <a:solidFill>
                  <a:srgbClr val="000000"/>
                </a:solidFill>
                <a:latin typeface="Times New Roman" panose="02020603050405020304" pitchFamily="18" charset="0"/>
                <a:cs typeface="Times New Roman" panose="02020603050405020304" pitchFamily="18" charset="0"/>
              </a:rPr>
              <a:t>Contact Information</a:t>
            </a:r>
            <a:endParaRPr lang="en-US" sz="1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607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066799" y="990285"/>
            <a:ext cx="6905626" cy="2629215"/>
          </a:xfrm>
        </p:spPr>
        <p:txBody>
          <a:bodyPr/>
          <a:lstStyle/>
          <a:p>
            <a:pPr algn="ctr"/>
            <a:br>
              <a:rPr lang="en-US" sz="48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Questions? Comments? Discussion?</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989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066799" y="714060"/>
            <a:ext cx="6905626" cy="4388619"/>
          </a:xfrm>
        </p:spPr>
        <p:txBody>
          <a:bodyPr/>
          <a:lstStyle/>
          <a:p>
            <a:pPr algn="ctr"/>
            <a:br>
              <a:rPr lang="en-US" sz="4800" b="1" dirty="0">
                <a:latin typeface="Times New Roman" panose="02020603050405020304" pitchFamily="18" charset="0"/>
                <a:cs typeface="Times New Roman" panose="02020603050405020304" pitchFamily="18" charset="0"/>
              </a:rPr>
            </a:br>
            <a:r>
              <a:rPr lang="en-US" sz="6600" b="1" dirty="0">
                <a:latin typeface="Times New Roman" panose="02020603050405020304" pitchFamily="18" charset="0"/>
                <a:cs typeface="Times New Roman" panose="02020603050405020304" pitchFamily="18" charset="0"/>
              </a:rPr>
              <a:t>Thank You!</a:t>
            </a:r>
            <a:br>
              <a:rPr lang="en-US" sz="4800" b="1" dirty="0">
                <a:latin typeface="Times New Roman" panose="02020603050405020304" pitchFamily="18" charset="0"/>
                <a:cs typeface="Times New Roman" panose="02020603050405020304" pitchFamily="18" charset="0"/>
              </a:rPr>
            </a:br>
            <a:br>
              <a:rPr lang="en-US" sz="48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630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19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56033"/>
            <a:ext cx="8165592" cy="671068"/>
          </a:xfrm>
        </p:spPr>
        <p:txBody>
          <a:bodyPr/>
          <a:lstStyle/>
          <a:p>
            <a:pPr algn="ctr"/>
            <a:r>
              <a:rPr lang="en-US" sz="4000" b="1" dirty="0">
                <a:solidFill>
                  <a:srgbClr val="000000"/>
                </a:solidFill>
                <a:latin typeface="Times New Roman" panose="02020603050405020304" pitchFamily="18" charset="0"/>
                <a:cs typeface="Times New Roman" panose="02020603050405020304" pitchFamily="18" charset="0"/>
              </a:rPr>
              <a:t>Review of Trials</a:t>
            </a:r>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81520" y="1143001"/>
            <a:ext cx="8357679" cy="5295900"/>
          </a:xfrm>
        </p:spPr>
        <p:txBody>
          <a:bodyPr/>
          <a:lstStyle/>
          <a:p>
            <a:pPr marL="457200" indent="-457200">
              <a:spcAft>
                <a:spcPts val="0"/>
              </a:spcAft>
            </a:pPr>
            <a:r>
              <a:rPr lang="en-US" sz="2800" dirty="0">
                <a:latin typeface="Times New Roman" panose="02020603050405020304" pitchFamily="18" charset="0"/>
                <a:cs typeface="Times New Roman" panose="02020603050405020304" pitchFamily="18" charset="0"/>
              </a:rPr>
              <a:t>NIH definition (2014):</a:t>
            </a:r>
          </a:p>
          <a:p>
            <a:pPr marL="685800" lvl="1" indent="-457200">
              <a:spcAft>
                <a:spcPts val="0"/>
              </a:spcAft>
            </a:pPr>
            <a:r>
              <a:rPr lang="en-US" sz="2800" dirty="0">
                <a:latin typeface="Times New Roman" panose="02020603050405020304" pitchFamily="18" charset="0"/>
                <a:cs typeface="Times New Roman" panose="02020603050405020304" pitchFamily="18" charset="0"/>
              </a:rPr>
              <a:t>A research study in which one or more human subjects are prospectively assigned to one or more interventions (which may include placebo or other control) to evaluate the effects of those interventions on health-related biomedical or behavioral outcomes. </a:t>
            </a: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r>
              <a:rPr lang="en-US" sz="2800" dirty="0">
                <a:latin typeface="Times New Roman" panose="02020603050405020304" pitchFamily="18" charset="0"/>
                <a:cs typeface="Times New Roman" panose="02020603050405020304" pitchFamily="18" charset="0"/>
              </a:rPr>
              <a:t>Includes experimental (e.g., randomized control trials, cluster RCTs) and quasi-experimental designs (e.g., interrupted time series, regression discontinuity, non-equivalent control group).</a:t>
            </a: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32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46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56033"/>
            <a:ext cx="8165592" cy="671068"/>
          </a:xfrm>
        </p:spPr>
        <p:txBody>
          <a:bodyPr/>
          <a:lstStyle/>
          <a:p>
            <a:pPr algn="ctr"/>
            <a:r>
              <a:rPr lang="en-US" sz="4000" b="1" dirty="0">
                <a:solidFill>
                  <a:srgbClr val="000000"/>
                </a:solidFill>
                <a:latin typeface="Times New Roman" panose="02020603050405020304" pitchFamily="18" charset="0"/>
                <a:cs typeface="Times New Roman" panose="02020603050405020304" pitchFamily="18" charset="0"/>
              </a:rPr>
              <a:t>Critiques of Trials</a:t>
            </a:r>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81520" y="1143001"/>
            <a:ext cx="8357679" cy="5295900"/>
          </a:xfrm>
        </p:spPr>
        <p:txBody>
          <a:bodyPr/>
          <a:lstStyle/>
          <a:p>
            <a:pPr marL="457200" indent="-457200">
              <a:spcAft>
                <a:spcPts val="0"/>
              </a:spcAft>
            </a:pPr>
            <a:r>
              <a:rPr lang="en-US" sz="2800" dirty="0">
                <a:latin typeface="Times New Roman" panose="02020603050405020304" pitchFamily="18" charset="0"/>
                <a:cs typeface="Times New Roman" panose="02020603050405020304" pitchFamily="18" charset="0"/>
              </a:rPr>
              <a:t>Artificial or optimal settings (</a:t>
            </a:r>
            <a:r>
              <a:rPr lang="en-US" sz="2800" i="1" dirty="0">
                <a:latin typeface="Times New Roman" panose="02020603050405020304" pitchFamily="18" charset="0"/>
                <a:cs typeface="Times New Roman" panose="02020603050405020304" pitchFamily="18" charset="0"/>
              </a:rPr>
              <a:t>vs</a:t>
            </a:r>
            <a:r>
              <a:rPr lang="en-US" sz="2800" dirty="0">
                <a:latin typeface="Times New Roman" panose="02020603050405020304" pitchFamily="18" charset="0"/>
                <a:cs typeface="Times New Roman" panose="02020603050405020304" pitchFamily="18" charset="0"/>
              </a:rPr>
              <a:t>. normal settings)</a:t>
            </a:r>
          </a:p>
          <a:p>
            <a:pPr marL="457200" indent="-457200">
              <a:spcAft>
                <a:spcPts val="0"/>
              </a:spcAft>
            </a:pPr>
            <a:r>
              <a:rPr lang="en-US" sz="2800" dirty="0">
                <a:latin typeface="Times New Roman" panose="02020603050405020304" pitchFamily="18" charset="0"/>
                <a:cs typeface="Times New Roman" panose="02020603050405020304" pitchFamily="18" charset="0"/>
              </a:rPr>
              <a:t>Limited generalizability to patient population</a:t>
            </a:r>
          </a:p>
          <a:p>
            <a:pPr marL="457200" indent="-457200">
              <a:spcAft>
                <a:spcPts val="0"/>
              </a:spcAft>
            </a:pPr>
            <a:r>
              <a:rPr lang="en-US" sz="2800" dirty="0">
                <a:latin typeface="Times New Roman" panose="02020603050405020304" pitchFamily="18" charset="0"/>
                <a:cs typeface="Times New Roman" panose="02020603050405020304" pitchFamily="18" charset="0"/>
              </a:rPr>
              <a:t>Results cannot be replicated outside trial context</a:t>
            </a:r>
          </a:p>
          <a:p>
            <a:pPr marL="457200" indent="-457200">
              <a:spcAft>
                <a:spcPts val="0"/>
              </a:spcAft>
            </a:pPr>
            <a:r>
              <a:rPr lang="en-US" sz="2800" dirty="0">
                <a:latin typeface="Times New Roman" panose="02020603050405020304" pitchFamily="18" charset="0"/>
                <a:cs typeface="Times New Roman" panose="02020603050405020304" pitchFamily="18" charset="0"/>
              </a:rPr>
              <a:t>Requires significant resources (personnel, funding)</a:t>
            </a:r>
          </a:p>
          <a:p>
            <a:pPr marL="457200" indent="-457200">
              <a:spcAft>
                <a:spcPts val="0"/>
              </a:spcAft>
            </a:pPr>
            <a:r>
              <a:rPr lang="en-US" sz="2800" dirty="0">
                <a:latin typeface="Times New Roman" panose="02020603050405020304" pitchFamily="18" charset="0"/>
                <a:cs typeface="Times New Roman" panose="02020603050405020304" pitchFamily="18" charset="0"/>
              </a:rPr>
              <a:t>Inefficient, costly, accrual challenges</a:t>
            </a:r>
          </a:p>
          <a:p>
            <a:pPr marL="457200" indent="-457200">
              <a:spcAft>
                <a:spcPts val="0"/>
              </a:spcAft>
            </a:pPr>
            <a:r>
              <a:rPr lang="en-US" sz="2800" dirty="0">
                <a:latin typeface="Times New Roman" panose="02020603050405020304" pitchFamily="18" charset="0"/>
                <a:cs typeface="Times New Roman" panose="02020603050405020304" pitchFamily="18" charset="0"/>
              </a:rPr>
              <a:t>Esoteric topic area of limited importance to patients</a:t>
            </a:r>
          </a:p>
          <a:p>
            <a:pPr marL="457200" indent="-457200">
              <a:spcAft>
                <a:spcPts val="0"/>
              </a:spcAft>
            </a:pPr>
            <a:r>
              <a:rPr lang="en-US" sz="2800" dirty="0">
                <a:latin typeface="Times New Roman" panose="02020603050405020304" pitchFamily="18" charset="0"/>
                <a:cs typeface="Times New Roman" panose="02020603050405020304" pitchFamily="18" charset="0"/>
              </a:rPr>
              <a:t>Results are not reported or published</a:t>
            </a:r>
          </a:p>
          <a:p>
            <a:pPr marL="457200" indent="-457200">
              <a:spcAft>
                <a:spcPts val="0"/>
              </a:spcAft>
            </a:pPr>
            <a:r>
              <a:rPr lang="en-US" sz="2800" dirty="0">
                <a:latin typeface="Times New Roman" panose="02020603050405020304" pitchFamily="18" charset="0"/>
                <a:cs typeface="Times New Roman" panose="02020603050405020304" pitchFamily="18" charset="0"/>
              </a:rPr>
              <a:t>Ethical considerations</a:t>
            </a:r>
          </a:p>
          <a:p>
            <a:pPr marL="457200" indent="-457200">
              <a:spcAft>
                <a:spcPts val="0"/>
              </a:spcAft>
            </a:pPr>
            <a:r>
              <a:rPr lang="en-US" sz="2800" dirty="0">
                <a:latin typeface="Times New Roman" panose="02020603050405020304" pitchFamily="18" charset="0"/>
                <a:cs typeface="Times New Roman" panose="02020603050405020304" pitchFamily="18" charset="0"/>
              </a:rPr>
              <a:t>Selection bias of participants</a:t>
            </a:r>
          </a:p>
          <a:p>
            <a:pPr marL="457200" indent="-457200">
              <a:spcAft>
                <a:spcPts val="0"/>
              </a:spcAft>
            </a:pPr>
            <a:r>
              <a:rPr lang="en-US" sz="2800" dirty="0">
                <a:latin typeface="Times New Roman" panose="02020603050405020304" pitchFamily="18" charset="0"/>
                <a:cs typeface="Times New Roman" panose="02020603050405020304" pitchFamily="18" charset="0"/>
              </a:rPr>
              <a:t>Data sets are not available for reproducibility </a:t>
            </a:r>
          </a:p>
          <a:p>
            <a:pPr marL="457200" indent="-457200">
              <a:spcAft>
                <a:spcPts val="0"/>
              </a:spcAft>
            </a:pPr>
            <a:r>
              <a:rPr lang="en-US" sz="2800" dirty="0">
                <a:latin typeface="Times New Roman" panose="02020603050405020304" pitchFamily="18" charset="0"/>
                <a:cs typeface="Times New Roman" panose="02020603050405020304" pitchFamily="18" charset="0"/>
              </a:rPr>
              <a:t>Others? </a:t>
            </a: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32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24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520" y="261256"/>
            <a:ext cx="8165592" cy="672599"/>
          </a:xfrm>
        </p:spPr>
        <p:txBody>
          <a:bodyPr/>
          <a:lstStyle/>
          <a:p>
            <a:pPr algn="ctr"/>
            <a:r>
              <a:rPr lang="en-US" sz="3600" b="1" dirty="0">
                <a:solidFill>
                  <a:srgbClr val="000000"/>
                </a:solidFill>
                <a:latin typeface="Times New Roman" panose="02020603050405020304" pitchFamily="18" charset="0"/>
                <a:cs typeface="Times New Roman" panose="02020603050405020304" pitchFamily="18" charset="0"/>
              </a:rPr>
              <a:t>Explanatory—Pragmatic Continuum</a:t>
            </a:r>
            <a:endParaRPr lang="en-US" sz="2800"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81520" y="1293779"/>
            <a:ext cx="8357679" cy="5145122"/>
          </a:xfrm>
        </p:spPr>
        <p:txBody>
          <a:bodyPr/>
          <a:lstStyle/>
          <a:p>
            <a:pPr marL="457200" indent="-457200">
              <a:spcAft>
                <a:spcPts val="0"/>
              </a:spcAft>
            </a:pPr>
            <a:r>
              <a:rPr lang="en-US" sz="2400" dirty="0">
                <a:latin typeface="Times New Roman" panose="02020603050405020304" pitchFamily="18" charset="0"/>
                <a:cs typeface="Times New Roman" panose="02020603050405020304" pitchFamily="18" charset="0"/>
              </a:rPr>
              <a:t>Schwartz &amp; </a:t>
            </a:r>
            <a:r>
              <a:rPr lang="en-US" sz="2400" dirty="0" err="1">
                <a:latin typeface="Times New Roman" panose="02020603050405020304" pitchFamily="18" charset="0"/>
                <a:cs typeface="Times New Roman" panose="02020603050405020304" pitchFamily="18" charset="0"/>
              </a:rPr>
              <a:t>Lellouch</a:t>
            </a:r>
            <a:r>
              <a:rPr lang="en-US" sz="2400" dirty="0">
                <a:latin typeface="Times New Roman" panose="02020603050405020304" pitchFamily="18" charset="0"/>
                <a:cs typeface="Times New Roman" panose="02020603050405020304" pitchFamily="18" charset="0"/>
              </a:rPr>
              <a:t> (1967)</a:t>
            </a: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r>
              <a:rPr lang="en-US" sz="2400" dirty="0">
                <a:latin typeface="Times New Roman" panose="02020603050405020304" pitchFamily="18" charset="0"/>
                <a:cs typeface="Times New Roman" panose="02020603050405020304" pitchFamily="18" charset="0"/>
              </a:rPr>
              <a:t>Conceptualizing trials along a continuum</a:t>
            </a: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r>
              <a:rPr lang="en-US" sz="2400" i="1" dirty="0">
                <a:latin typeface="Times New Roman" panose="02020603050405020304" pitchFamily="18" charset="0"/>
                <a:cs typeface="Times New Roman" panose="02020603050405020304" pitchFamily="18" charset="0"/>
              </a:rPr>
              <a:t>Explanatory</a:t>
            </a:r>
            <a:r>
              <a:rPr lang="en-US" sz="2400" dirty="0">
                <a:latin typeface="Times New Roman" panose="02020603050405020304" pitchFamily="18" charset="0"/>
                <a:cs typeface="Times New Roman" panose="02020603050405020304" pitchFamily="18" charset="0"/>
              </a:rPr>
              <a:t>: Understanding, efficacy trials, laboratory conditions, maximize internal validity, less concerned with external validity </a:t>
            </a: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r>
              <a:rPr lang="en-US" sz="2400" i="1" dirty="0">
                <a:latin typeface="Times New Roman" panose="02020603050405020304" pitchFamily="18" charset="0"/>
                <a:cs typeface="Times New Roman" panose="02020603050405020304" pitchFamily="18" charset="0"/>
              </a:rPr>
              <a:t>Pragmatic</a:t>
            </a:r>
            <a:r>
              <a:rPr lang="en-US" sz="2400" dirty="0">
                <a:latin typeface="Times New Roman" panose="02020603050405020304" pitchFamily="18" charset="0"/>
                <a:cs typeface="Times New Roman" panose="02020603050405020304" pitchFamily="18" charset="0"/>
              </a:rPr>
              <a:t>: Decision-making, effectiveness trials, normal conditions, balance external and internal validity </a:t>
            </a: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r>
              <a:rPr lang="en-US" sz="2400" dirty="0">
                <a:latin typeface="Times New Roman" panose="02020603050405020304" pitchFamily="18" charset="0"/>
                <a:cs typeface="Times New Roman" panose="02020603050405020304" pitchFamily="18" charset="0"/>
              </a:rPr>
              <a:t>Neither explanatory nor pragmatic is ‘best’—depends on research question, purpose of trial, and potential (or desired) application of trial results</a:t>
            </a: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endParaRPr lang="en-US" sz="24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32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39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1">
            <a:extLst>
              <a:ext uri="{FF2B5EF4-FFF2-40B4-BE49-F238E27FC236}">
                <a16:creationId xmlns:a16="http://schemas.microsoft.com/office/drawing/2014/main" id="{F87F83B2-6A7C-4668-B9DA-821721842776}"/>
              </a:ext>
            </a:extLst>
          </p:cNvPr>
          <p:cNvGrpSpPr>
            <a:grpSpLocks noChangeAspect="1"/>
          </p:cNvGrpSpPr>
          <p:nvPr/>
        </p:nvGrpSpPr>
        <p:grpSpPr bwMode="auto">
          <a:xfrm>
            <a:off x="382589" y="1099137"/>
            <a:ext cx="8378825" cy="4451350"/>
            <a:chOff x="241" y="218"/>
            <a:chExt cx="5278" cy="2804"/>
          </a:xfrm>
        </p:grpSpPr>
        <p:sp>
          <p:nvSpPr>
            <p:cNvPr id="15" name="AutoShape 10">
              <a:extLst>
                <a:ext uri="{FF2B5EF4-FFF2-40B4-BE49-F238E27FC236}">
                  <a16:creationId xmlns:a16="http://schemas.microsoft.com/office/drawing/2014/main" id="{1EF523C5-0244-467B-A320-1261C5FF5C83}"/>
                </a:ext>
              </a:extLst>
            </p:cNvPr>
            <p:cNvSpPr>
              <a:spLocks noChangeAspect="1" noChangeArrowheads="1" noTextEdit="1"/>
            </p:cNvSpPr>
            <p:nvPr/>
          </p:nvSpPr>
          <p:spPr bwMode="auto">
            <a:xfrm>
              <a:off x="241" y="218"/>
              <a:ext cx="5278" cy="2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a:extLst>
                <a:ext uri="{FF2B5EF4-FFF2-40B4-BE49-F238E27FC236}">
                  <a16:creationId xmlns:a16="http://schemas.microsoft.com/office/drawing/2014/main" id="{9FFF0E55-9A13-4A21-A018-4830AE6F7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 y="218"/>
              <a:ext cx="5284" cy="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0063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256032"/>
            <a:ext cx="8165592" cy="784827"/>
          </a:xfrm>
        </p:spPr>
        <p:txBody>
          <a:bodyPr/>
          <a:lstStyle/>
          <a:p>
            <a:pPr algn="ctr"/>
            <a:r>
              <a:rPr lang="en-US" sz="3200" b="1" dirty="0">
                <a:solidFill>
                  <a:srgbClr val="000000"/>
                </a:solidFill>
                <a:latin typeface="Times New Roman" panose="02020603050405020304" pitchFamily="18" charset="0"/>
                <a:cs typeface="Times New Roman" panose="02020603050405020304" pitchFamily="18" charset="0"/>
              </a:rPr>
              <a:t>Operationalizing Pragmatic Trials:</a:t>
            </a:r>
            <a:br>
              <a:rPr lang="en-US" sz="3200" b="1" dirty="0">
                <a:solidFill>
                  <a:srgbClr val="000000"/>
                </a:solidFill>
                <a:latin typeface="Times New Roman" panose="02020603050405020304" pitchFamily="18" charset="0"/>
                <a:cs typeface="Times New Roman" panose="02020603050405020304" pitchFamily="18" charset="0"/>
              </a:rPr>
            </a:br>
            <a:r>
              <a:rPr lang="en-US" sz="3200" b="1" i="1" dirty="0">
                <a:solidFill>
                  <a:srgbClr val="000000"/>
                </a:solidFill>
                <a:latin typeface="Times New Roman" panose="02020603050405020304" pitchFamily="18" charset="0"/>
                <a:cs typeface="Times New Roman" panose="02020603050405020304" pitchFamily="18" charset="0"/>
              </a:rPr>
              <a:t>More than a Trendy Buzz Word</a:t>
            </a:r>
            <a:endParaRPr lang="en-US" i="1"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1"/>
          </p:nvPr>
        </p:nvSpPr>
        <p:spPr>
          <a:xfrm>
            <a:off x="481520" y="1190624"/>
            <a:ext cx="8357679" cy="4991101"/>
          </a:xfrm>
        </p:spPr>
        <p:txBody>
          <a:bodyPr/>
          <a:lstStyle/>
          <a:p>
            <a:pPr>
              <a:spcAft>
                <a:spcPts val="0"/>
              </a:spcAft>
            </a:pPr>
            <a:r>
              <a:rPr lang="en-US" sz="2800" dirty="0">
                <a:latin typeface="Times New Roman" panose="02020603050405020304" pitchFamily="18" charset="0"/>
                <a:cs typeface="Times New Roman" panose="02020603050405020304" pitchFamily="18" charset="0"/>
              </a:rPr>
              <a:t>Variability in conceptualization, definition, understanding, and application. </a:t>
            </a:r>
          </a:p>
          <a:p>
            <a:pPr>
              <a:spcAft>
                <a:spcPts val="0"/>
              </a:spcAft>
            </a:pPr>
            <a:endParaRPr lang="en-US" sz="2800" dirty="0">
              <a:latin typeface="Times New Roman" panose="02020603050405020304" pitchFamily="18" charset="0"/>
              <a:cs typeface="Times New Roman" panose="02020603050405020304" pitchFamily="18" charset="0"/>
            </a:endParaRPr>
          </a:p>
          <a:p>
            <a:pPr>
              <a:spcAft>
                <a:spcPts val="0"/>
              </a:spcAft>
            </a:pPr>
            <a:r>
              <a:rPr lang="en-US" sz="2800" dirty="0">
                <a:latin typeface="Times New Roman" panose="02020603050405020304" pitchFamily="18" charset="0"/>
                <a:cs typeface="Times New Roman" panose="02020603050405020304" pitchFamily="18" charset="0"/>
              </a:rPr>
              <a:t>Pragmatic = real-world (</a:t>
            </a:r>
            <a:r>
              <a:rPr lang="en-US" sz="2800" i="1" dirty="0">
                <a:latin typeface="Times New Roman" panose="02020603050405020304" pitchFamily="18" charset="0"/>
                <a:cs typeface="Times New Roman" panose="02020603050405020304" pitchFamily="18" charset="0"/>
              </a:rPr>
              <a:t>what does real-world mean?</a:t>
            </a:r>
            <a:r>
              <a:rPr lang="en-US" sz="2800" dirty="0">
                <a:latin typeface="Times New Roman" panose="02020603050405020304" pitchFamily="18" charset="0"/>
                <a:cs typeface="Times New Roman" panose="02020603050405020304" pitchFamily="18" charset="0"/>
              </a:rPr>
              <a:t>)</a:t>
            </a:r>
          </a:p>
          <a:p>
            <a:pPr>
              <a:spcAft>
                <a:spcPts val="0"/>
              </a:spcAft>
            </a:pPr>
            <a:endParaRPr lang="en-US" sz="2800" dirty="0">
              <a:latin typeface="Times New Roman" panose="02020603050405020304" pitchFamily="18" charset="0"/>
              <a:cs typeface="Times New Roman" panose="02020603050405020304" pitchFamily="18" charset="0"/>
            </a:endParaRPr>
          </a:p>
          <a:p>
            <a:pPr>
              <a:spcAft>
                <a:spcPts val="0"/>
              </a:spcAft>
            </a:pPr>
            <a:r>
              <a:rPr lang="en-US" sz="2800" dirty="0">
                <a:latin typeface="Times New Roman" panose="02020603050405020304" pitchFamily="18" charset="0"/>
                <a:cs typeface="Times New Roman" panose="02020603050405020304" pitchFamily="18" charset="0"/>
              </a:rPr>
              <a:t>Pragmatic = not RCT design (</a:t>
            </a:r>
            <a:r>
              <a:rPr lang="en-US" sz="2800" i="1" dirty="0">
                <a:latin typeface="Times New Roman" panose="02020603050405020304" pitchFamily="18" charset="0"/>
                <a:cs typeface="Times New Roman" panose="02020603050405020304" pitchFamily="18" charset="0"/>
              </a:rPr>
              <a:t>most pragmatic trials are RCTs</a:t>
            </a:r>
            <a:r>
              <a:rPr lang="en-US" sz="2800" dirty="0">
                <a:latin typeface="Times New Roman" panose="02020603050405020304" pitchFamily="18" charset="0"/>
                <a:cs typeface="Times New Roman" panose="02020603050405020304" pitchFamily="18" charset="0"/>
              </a:rPr>
              <a:t>)</a:t>
            </a:r>
          </a:p>
          <a:p>
            <a:pPr>
              <a:spcAft>
                <a:spcPts val="0"/>
              </a:spcAft>
            </a:pPr>
            <a:endParaRPr lang="en-US" sz="2800" dirty="0">
              <a:latin typeface="Times New Roman" panose="02020603050405020304" pitchFamily="18" charset="0"/>
              <a:cs typeface="Times New Roman" panose="02020603050405020304" pitchFamily="18" charset="0"/>
            </a:endParaRPr>
          </a:p>
          <a:p>
            <a:pPr>
              <a:spcAft>
                <a:spcPts val="0"/>
              </a:spcAft>
            </a:pPr>
            <a:r>
              <a:rPr lang="en-US" sz="2800" dirty="0">
                <a:latin typeface="Times New Roman" panose="02020603050405020304" pitchFamily="18" charset="0"/>
                <a:cs typeface="Times New Roman" panose="02020603050405020304" pitchFamily="18" charset="0"/>
              </a:rPr>
              <a:t>Pragmatic = broad generalizability (</a:t>
            </a:r>
            <a:r>
              <a:rPr lang="en-US" sz="2800" i="1" dirty="0">
                <a:latin typeface="Times New Roman" panose="02020603050405020304" pitchFamily="18" charset="0"/>
                <a:cs typeface="Times New Roman" panose="02020603050405020304" pitchFamily="18" charset="0"/>
              </a:rPr>
              <a:t>not necessarily</a:t>
            </a:r>
            <a:r>
              <a:rPr lang="en-US" sz="2800" dirty="0">
                <a:latin typeface="Times New Roman" panose="02020603050405020304" pitchFamily="18" charset="0"/>
                <a:cs typeface="Times New Roman" panose="02020603050405020304" pitchFamily="18" charset="0"/>
              </a:rPr>
              <a:t>)</a:t>
            </a:r>
          </a:p>
          <a:p>
            <a:pPr>
              <a:spcAft>
                <a:spcPts val="0"/>
              </a:spcAft>
            </a:pPr>
            <a:endParaRPr lang="en-US" sz="2800" dirty="0">
              <a:latin typeface="Times New Roman" panose="02020603050405020304" pitchFamily="18" charset="0"/>
              <a:cs typeface="Times New Roman" panose="02020603050405020304" pitchFamily="18" charset="0"/>
            </a:endParaRPr>
          </a:p>
          <a:p>
            <a:pPr>
              <a:spcAft>
                <a:spcPts val="0"/>
              </a:spcAft>
            </a:pPr>
            <a:r>
              <a:rPr lang="en-US" sz="2800" dirty="0">
                <a:latin typeface="Times New Roman" panose="02020603050405020304" pitchFamily="18" charset="0"/>
                <a:cs typeface="Times New Roman" panose="02020603050405020304" pitchFamily="18" charset="0"/>
              </a:rPr>
              <a:t>What makes a study more or less pragmatic? </a:t>
            </a:r>
          </a:p>
          <a:p>
            <a:pPr marL="685800" lvl="1" indent="-457200">
              <a:spcAft>
                <a:spcPts val="0"/>
              </a:spcAft>
            </a:pPr>
            <a:endParaRPr lang="en-US" sz="2400" dirty="0">
              <a:latin typeface="Times New Roman" panose="02020603050405020304" pitchFamily="18" charset="0"/>
              <a:cs typeface="Times New Roman" panose="02020603050405020304" pitchFamily="18" charset="0"/>
            </a:endParaRPr>
          </a:p>
          <a:p>
            <a:pPr marL="685800" lvl="1"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900" dirty="0">
              <a:latin typeface="Times New Roman" panose="02020603050405020304" pitchFamily="18" charset="0"/>
              <a:cs typeface="Times New Roman" panose="02020603050405020304" pitchFamily="18" charset="0"/>
            </a:endParaRPr>
          </a:p>
          <a:p>
            <a:pPr marL="457200" indent="-457200">
              <a:spcAft>
                <a:spcPts val="0"/>
              </a:spcAft>
            </a:pPr>
            <a:endParaRPr lang="en-US" sz="2900" dirty="0">
              <a:latin typeface="Times New Roman" panose="02020603050405020304" pitchFamily="18" charset="0"/>
              <a:cs typeface="Times New Roman" panose="02020603050405020304" pitchFamily="18" charset="0"/>
            </a:endParaRPr>
          </a:p>
          <a:p>
            <a:pPr marL="685800" lvl="1" indent="-457200">
              <a:spcAft>
                <a:spcPts val="0"/>
              </a:spcAft>
            </a:pPr>
            <a:endParaRPr lang="en-US" sz="2800" dirty="0">
              <a:latin typeface="Times New Roman" panose="02020603050405020304" pitchFamily="18" charset="0"/>
              <a:cs typeface="Times New Roman" panose="02020603050405020304" pitchFamily="18" charset="0"/>
            </a:endParaRPr>
          </a:p>
          <a:p>
            <a:pPr marL="685800" lvl="1"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32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457200" indent="-457200">
              <a:spcAft>
                <a:spcPts val="0"/>
              </a:spcAft>
            </a:pPr>
            <a:endParaRPr lang="en-US" sz="2800"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a:p>
            <a:pPr marL="0" indent="0" algn="ctr">
              <a:spcAft>
                <a:spcPts val="0"/>
              </a:spcAf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95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8">
            <a:extLst>
              <a:ext uri="{FF2B5EF4-FFF2-40B4-BE49-F238E27FC236}">
                <a16:creationId xmlns:a16="http://schemas.microsoft.com/office/drawing/2014/main" id="{B0739EA4-C30A-4EDC-97CE-B3169B33D94E}"/>
              </a:ext>
            </a:extLst>
          </p:cNvPr>
          <p:cNvGrpSpPr>
            <a:grpSpLocks noChangeAspect="1"/>
          </p:cNvGrpSpPr>
          <p:nvPr/>
        </p:nvGrpSpPr>
        <p:grpSpPr bwMode="auto">
          <a:xfrm>
            <a:off x="347554" y="3722578"/>
            <a:ext cx="8460642" cy="893068"/>
            <a:chOff x="0" y="1316"/>
            <a:chExt cx="5760" cy="608"/>
          </a:xfrm>
        </p:grpSpPr>
        <p:sp>
          <p:nvSpPr>
            <p:cNvPr id="13" name="AutoShape 7">
              <a:extLst>
                <a:ext uri="{FF2B5EF4-FFF2-40B4-BE49-F238E27FC236}">
                  <a16:creationId xmlns:a16="http://schemas.microsoft.com/office/drawing/2014/main" id="{F5E83FD3-6305-431B-B99F-55FEC72381A4}"/>
                </a:ext>
              </a:extLst>
            </p:cNvPr>
            <p:cNvSpPr>
              <a:spLocks noChangeAspect="1" noChangeArrowheads="1" noTextEdit="1"/>
            </p:cNvSpPr>
            <p:nvPr/>
          </p:nvSpPr>
          <p:spPr bwMode="auto">
            <a:xfrm>
              <a:off x="0" y="1316"/>
              <a:ext cx="5760"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a:extLst>
                <a:ext uri="{FF2B5EF4-FFF2-40B4-BE49-F238E27FC236}">
                  <a16:creationId xmlns:a16="http://schemas.microsoft.com/office/drawing/2014/main" id="{DE20824B-003B-46AE-B5C8-1322D1199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16"/>
              <a:ext cx="5764"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Group 12">
            <a:extLst>
              <a:ext uri="{FF2B5EF4-FFF2-40B4-BE49-F238E27FC236}">
                <a16:creationId xmlns:a16="http://schemas.microsoft.com/office/drawing/2014/main" id="{9302005A-7F07-4DBA-92EB-AA7BE6961F56}"/>
              </a:ext>
            </a:extLst>
          </p:cNvPr>
          <p:cNvGrpSpPr>
            <a:grpSpLocks noChangeAspect="1"/>
          </p:cNvGrpSpPr>
          <p:nvPr/>
        </p:nvGrpSpPr>
        <p:grpSpPr bwMode="auto">
          <a:xfrm>
            <a:off x="272561" y="1197968"/>
            <a:ext cx="8499172" cy="2231032"/>
            <a:chOff x="0" y="864"/>
            <a:chExt cx="5760" cy="1512"/>
          </a:xfrm>
        </p:grpSpPr>
        <p:sp>
          <p:nvSpPr>
            <p:cNvPr id="16" name="AutoShape 11">
              <a:extLst>
                <a:ext uri="{FF2B5EF4-FFF2-40B4-BE49-F238E27FC236}">
                  <a16:creationId xmlns:a16="http://schemas.microsoft.com/office/drawing/2014/main" id="{8FD2D525-7903-48BC-9916-82984695D459}"/>
                </a:ext>
              </a:extLst>
            </p:cNvPr>
            <p:cNvSpPr>
              <a:spLocks noChangeAspect="1" noChangeArrowheads="1" noTextEdit="1"/>
            </p:cNvSpPr>
            <p:nvPr/>
          </p:nvSpPr>
          <p:spPr bwMode="auto">
            <a:xfrm>
              <a:off x="0" y="864"/>
              <a:ext cx="5760" cy="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pic>
          <p:nvPicPr>
            <p:cNvPr id="2061" name="Picture 13">
              <a:extLst>
                <a:ext uri="{FF2B5EF4-FFF2-40B4-BE49-F238E27FC236}">
                  <a16:creationId xmlns:a16="http://schemas.microsoft.com/office/drawing/2014/main" id="{832DFD05-22A2-4CA2-B3EF-BD1AD44DD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64"/>
              <a:ext cx="5765" cy="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TextBox 16">
            <a:extLst>
              <a:ext uri="{FF2B5EF4-FFF2-40B4-BE49-F238E27FC236}">
                <a16:creationId xmlns:a16="http://schemas.microsoft.com/office/drawing/2014/main" id="{229D7403-D6DB-4788-B637-CF86E2DE1506}"/>
              </a:ext>
            </a:extLst>
          </p:cNvPr>
          <p:cNvSpPr txBox="1"/>
          <p:nvPr/>
        </p:nvSpPr>
        <p:spPr>
          <a:xfrm>
            <a:off x="1091523" y="5473732"/>
            <a:ext cx="6960954" cy="338554"/>
          </a:xfrm>
          <a:prstGeom prst="rect">
            <a:avLst/>
          </a:prstGeom>
          <a:noFill/>
        </p:spPr>
        <p:txBody>
          <a:bodyPr wrap="square" rtlCol="0">
            <a:spAutoFit/>
          </a:bodyPr>
          <a:lstStyle/>
          <a:p>
            <a:pPr algn="ctr"/>
            <a:r>
              <a:rPr lang="en-US" sz="1600" dirty="0">
                <a:solidFill>
                  <a:srgbClr val="000000"/>
                </a:solidFill>
                <a:latin typeface="Times New Roman" panose="02020603050405020304" pitchFamily="18" charset="0"/>
                <a:cs typeface="Times New Roman" panose="02020603050405020304" pitchFamily="18" charset="0"/>
              </a:rPr>
              <a:t>Dal-Re et al. (2018). </a:t>
            </a:r>
            <a:r>
              <a:rPr lang="en-US" sz="1600" i="1" dirty="0">
                <a:solidFill>
                  <a:srgbClr val="000000"/>
                </a:solidFill>
                <a:latin typeface="Times New Roman" panose="02020603050405020304" pitchFamily="18" charset="0"/>
                <a:cs typeface="Times New Roman" panose="02020603050405020304" pitchFamily="18" charset="0"/>
              </a:rPr>
              <a:t>BMC Medicine</a:t>
            </a:r>
            <a:r>
              <a:rPr lang="en-US" sz="1600" dirty="0">
                <a:solidFill>
                  <a:srgbClr val="000000"/>
                </a:solidFill>
                <a:latin typeface="Times New Roman" panose="02020603050405020304" pitchFamily="18" charset="0"/>
                <a:cs typeface="Times New Roman" panose="02020603050405020304" pitchFamily="18" charset="0"/>
              </a:rPr>
              <a:t>. See also </a:t>
            </a:r>
            <a:r>
              <a:rPr lang="en-US" sz="1600" dirty="0" err="1">
                <a:solidFill>
                  <a:srgbClr val="000000"/>
                </a:solidFill>
                <a:latin typeface="Times New Roman" panose="02020603050405020304" pitchFamily="18" charset="0"/>
                <a:cs typeface="Times New Roman" panose="02020603050405020304" pitchFamily="18" charset="0"/>
              </a:rPr>
              <a:t>Janiaud</a:t>
            </a:r>
            <a:r>
              <a:rPr lang="en-US" sz="1600" dirty="0">
                <a:solidFill>
                  <a:srgbClr val="000000"/>
                </a:solidFill>
                <a:latin typeface="Times New Roman" panose="02020603050405020304" pitchFamily="18" charset="0"/>
                <a:cs typeface="Times New Roman" panose="02020603050405020304" pitchFamily="18" charset="0"/>
              </a:rPr>
              <a:t> et al. (2018). </a:t>
            </a:r>
            <a:r>
              <a:rPr lang="en-US" sz="1600" i="1" dirty="0">
                <a:solidFill>
                  <a:srgbClr val="000000"/>
                </a:solidFill>
                <a:latin typeface="Times New Roman" panose="02020603050405020304" pitchFamily="18" charset="0"/>
                <a:cs typeface="Times New Roman" panose="02020603050405020304" pitchFamily="18" charset="0"/>
              </a:rPr>
              <a:t>JAMA</a:t>
            </a:r>
            <a:r>
              <a:rPr lang="en-US" sz="160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79436126"/>
      </p:ext>
    </p:extLst>
  </p:cSld>
  <p:clrMapOvr>
    <a:masterClrMapping/>
  </p:clrMapOvr>
</p:sld>
</file>

<file path=ppt/theme/theme1.xml><?xml version="1.0" encoding="utf-8"?>
<a:theme xmlns:a="http://schemas.openxmlformats.org/drawingml/2006/main" name="NCI PPT Template 4x3 BLUE">
  <a:themeElements>
    <a:clrScheme name="NCI Colors Theme">
      <a:dk1>
        <a:srgbClr val="606060"/>
      </a:dk1>
      <a:lt1>
        <a:srgbClr val="FFFFFF"/>
      </a:lt1>
      <a:dk2>
        <a:srgbClr val="BB0E3D"/>
      </a:dk2>
      <a:lt2>
        <a:srgbClr val="FFFFFF"/>
      </a:lt2>
      <a:accent1>
        <a:srgbClr val="BB0E3D"/>
      </a:accent1>
      <a:accent2>
        <a:srgbClr val="606060"/>
      </a:accent2>
      <a:accent3>
        <a:srgbClr val="123E57"/>
      </a:accent3>
      <a:accent4>
        <a:srgbClr val="2A71A5"/>
      </a:accent4>
      <a:accent5>
        <a:srgbClr val="178DA9"/>
      </a:accent5>
      <a:accent6>
        <a:srgbClr val="009999"/>
      </a:accent6>
      <a:hlink>
        <a:srgbClr val="3F54C9"/>
      </a:hlink>
      <a:folHlink>
        <a:srgbClr val="60606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8786</TotalTime>
  <Words>2338</Words>
  <Application>Microsoft Macintosh PowerPoint</Application>
  <PresentationFormat>On-screen Show (4:3)</PresentationFormat>
  <Paragraphs>333</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SapientCentroSlab-Light</vt:lpstr>
      <vt:lpstr>Times New Roman</vt:lpstr>
      <vt:lpstr>Wingdings</vt:lpstr>
      <vt:lpstr>NCI PPT Template 4x3 BLUE</vt:lpstr>
      <vt:lpstr>Introduction to Pragmatic Trials</vt:lpstr>
      <vt:lpstr>Overview</vt:lpstr>
      <vt:lpstr>Pragmatic Trials and IS</vt:lpstr>
      <vt:lpstr>Review of Trials</vt:lpstr>
      <vt:lpstr>Critiques of Trials</vt:lpstr>
      <vt:lpstr>Explanatory—Pragmatic Continuum</vt:lpstr>
      <vt:lpstr>PowerPoint Presentation</vt:lpstr>
      <vt:lpstr>Operationalizing Pragmatic Trials: More than a Trendy Buzz Word</vt:lpstr>
      <vt:lpstr>PowerPoint Presentation</vt:lpstr>
      <vt:lpstr>PRECIS-2 Tool</vt:lpstr>
      <vt:lpstr>PRECIS-2</vt:lpstr>
      <vt:lpstr>PRECIS-2 Domains</vt:lpstr>
      <vt:lpstr>PRECIS-2 Domains</vt:lpstr>
      <vt:lpstr>PRECIS-2 Domains</vt:lpstr>
      <vt:lpstr>PRECIS-2 Domains</vt:lpstr>
      <vt:lpstr>PRECIS-2 Domains</vt:lpstr>
      <vt:lpstr>PRECIS-2 Domains</vt:lpstr>
      <vt:lpstr>PRECIS-2 Domains</vt:lpstr>
      <vt:lpstr>PRECIS-2 Domains</vt:lpstr>
      <vt:lpstr>NIH Collaboratory Example</vt:lpstr>
      <vt:lpstr>Acknowledgements</vt:lpstr>
      <vt:lpstr>What is the NIH Health Care Systems Research Collaboratory?</vt:lpstr>
      <vt:lpstr>Objectives of Using PRECIS-2 in  NIH Collaboratory </vt:lpstr>
      <vt:lpstr>Methods: Raters and Training</vt:lpstr>
      <vt:lpstr>Methods: Rating Trials</vt:lpstr>
      <vt:lpstr>Results</vt:lpstr>
      <vt:lpstr>Mean Score and Range by Domain</vt:lpstr>
      <vt:lpstr>Interpretation of Results</vt:lpstr>
      <vt:lpstr>Rating Challenges</vt:lpstr>
      <vt:lpstr>Conclusions</vt:lpstr>
      <vt:lpstr>Resources and Reminders</vt:lpstr>
      <vt:lpstr>Next Steps</vt:lpstr>
      <vt:lpstr>Contact Information</vt:lpstr>
      <vt:lpstr> Questions? Comments? Discussion?</vt:lpstr>
      <vt:lpstr> Thank You!  </vt:lpstr>
      <vt:lpstr>PowerPoint Presentation</vt:lpstr>
    </vt:vector>
  </TitlesOfParts>
  <Company>Sapient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Norton, Wynne (NIH/NCI) [E]</cp:lastModifiedBy>
  <cp:revision>843</cp:revision>
  <cp:lastPrinted>2018-03-13T21:14:20Z</cp:lastPrinted>
  <dcterms:created xsi:type="dcterms:W3CDTF">2013-05-02T18:01:03Z</dcterms:created>
  <dcterms:modified xsi:type="dcterms:W3CDTF">2018-12-07T15:03:47Z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LatestUserAccountName">
    <vt:lpwstr>ctompk</vt:lpwstr>
  </property>
  <property fmtid="{D5CDD505-2E9C-101B-9397-08002B2CF9AE}" pid="3" name="Offisync_UpdateToken">
    <vt:lpwstr>6</vt:lpwstr>
  </property>
  <property fmtid="{D5CDD505-2E9C-101B-9397-08002B2CF9AE}" pid="4" name="Jive_VersionGuid">
    <vt:lpwstr>52528687-c425-4c02-aa36-9dee618be8dc</vt:lpwstr>
  </property>
  <property fmtid="{D5CDD505-2E9C-101B-9397-08002B2CF9AE}" pid="5" name="Offisync_ProviderInitializationData">
    <vt:lpwstr>https://vox.sapient.com</vt:lpwstr>
  </property>
  <property fmtid="{D5CDD505-2E9C-101B-9397-08002B2CF9AE}" pid="6" name="Offisync_ServerID">
    <vt:lpwstr>2a760b3e-54a5-418b-9dd9-555cd32dea45</vt:lpwstr>
  </property>
  <property fmtid="{D5CDD505-2E9C-101B-9397-08002B2CF9AE}" pid="7" name="Offisync_UniqueId">
    <vt:lpwstr>79519</vt:lpwstr>
  </property>
</Properties>
</file>