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Tabarra Sans" panose="020B0604020202020204" charset="0"/>
      <p:regular r:id="rId8"/>
    </p:embeddedFont>
    <p:embeddedFont>
      <p:font typeface="Tabarra Sans Bold" panose="020B0604020202020204" charset="0"/>
      <p:regular r:id="rId9"/>
    </p:embeddedFont>
    <p:embeddedFont>
      <p:font typeface="Tabarra Sans Heavy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30-Jan-25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E4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0" y="8411093"/>
            <a:ext cx="16230697" cy="0"/>
          </a:xfrm>
          <a:prstGeom prst="line">
            <a:avLst/>
          </a:prstGeom>
          <a:ln w="19050" cap="flat">
            <a:solidFill>
              <a:srgbClr val="F7FDF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6367320" y="-2935806"/>
            <a:ext cx="10544271" cy="10544271"/>
          </a:xfrm>
          <a:custGeom>
            <a:avLst/>
            <a:gdLst/>
            <a:ahLst/>
            <a:cxnLst/>
            <a:rect l="l" t="t" r="r" b="b"/>
            <a:pathLst>
              <a:path w="10544271" h="10544271">
                <a:moveTo>
                  <a:pt x="0" y="0"/>
                </a:moveTo>
                <a:lnTo>
                  <a:pt x="10544271" y="0"/>
                </a:lnTo>
                <a:lnTo>
                  <a:pt x="10544271" y="10544271"/>
                </a:lnTo>
                <a:lnTo>
                  <a:pt x="0" y="105442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rot="543845">
            <a:off x="14138544" y="4327701"/>
            <a:ext cx="3511205" cy="3715560"/>
          </a:xfrm>
          <a:custGeom>
            <a:avLst/>
            <a:gdLst/>
            <a:ahLst/>
            <a:cxnLst/>
            <a:rect l="l" t="t" r="r" b="b"/>
            <a:pathLst>
              <a:path w="3511205" h="3715560">
                <a:moveTo>
                  <a:pt x="0" y="0"/>
                </a:moveTo>
                <a:lnTo>
                  <a:pt x="3511205" y="0"/>
                </a:lnTo>
                <a:lnTo>
                  <a:pt x="3511205" y="3715560"/>
                </a:lnTo>
                <a:lnTo>
                  <a:pt x="0" y="37155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1758949"/>
            <a:ext cx="13362596" cy="2739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645"/>
              </a:lnSpc>
            </a:pPr>
            <a:r>
              <a:rPr lang="en-US" sz="16950" b="1">
                <a:solidFill>
                  <a:srgbClr val="21488A"/>
                </a:solidFill>
                <a:latin typeface="Tabarra Sans Heavy"/>
                <a:ea typeface="Tabarra Sans Heavy"/>
                <a:cs typeface="Tabarra Sans Heavy"/>
                <a:sym typeface="Tabarra Sans Heavy"/>
              </a:rPr>
              <a:t>MEDSHARE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12695" y="9093750"/>
            <a:ext cx="3644605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1488A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(23BCS11948)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987261" y="9093750"/>
            <a:ext cx="3644605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1488A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(23BCS10713)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823672" y="9093750"/>
            <a:ext cx="3644605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1488A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(23BCS13539)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09725" y="9093750"/>
            <a:ext cx="3644605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1488A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(23BCS10869)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13417" y="4203876"/>
            <a:ext cx="13277879" cy="1952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 b="1" spc="-179">
                <a:solidFill>
                  <a:srgbClr val="121112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 Medicine Sharing App inside campus/hostel buildings.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09725" y="8566700"/>
            <a:ext cx="2815784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1488A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RISHIKA PAUL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823672" y="8566700"/>
            <a:ext cx="2815784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1488A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SANDIP PAN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987261" y="8566700"/>
            <a:ext cx="2815784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1488A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RUCHI SHARMA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12695" y="8566700"/>
            <a:ext cx="3644605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1488A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AMBARISH MANNA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8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19175"/>
            <a:ext cx="14929858" cy="183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 b="1">
                <a:solidFill>
                  <a:srgbClr val="F7FDF2"/>
                </a:solidFill>
                <a:latin typeface="Tabarra Sans Heavy"/>
                <a:ea typeface="Tabarra Sans Heavy"/>
                <a:cs typeface="Tabarra Sans Heavy"/>
                <a:sym typeface="Tabarra Sans Heavy"/>
              </a:rPr>
              <a:t>Problem Statement</a:t>
            </a:r>
          </a:p>
        </p:txBody>
      </p:sp>
      <p:sp>
        <p:nvSpPr>
          <p:cNvPr id="3" name="AutoShape 3"/>
          <p:cNvSpPr/>
          <p:nvPr/>
        </p:nvSpPr>
        <p:spPr>
          <a:xfrm>
            <a:off x="1028700" y="4586037"/>
            <a:ext cx="15899892" cy="0"/>
          </a:xfrm>
          <a:prstGeom prst="line">
            <a:avLst/>
          </a:prstGeom>
          <a:ln w="19050" cap="flat">
            <a:solidFill>
              <a:srgbClr val="73E49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933445" y="3347787"/>
            <a:ext cx="16325855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39"/>
              </a:lnSpc>
              <a:spcBef>
                <a:spcPct val="0"/>
              </a:spcBef>
            </a:pPr>
            <a:r>
              <a:rPr lang="en-US" sz="3199" b="1" spc="-95">
                <a:solidFill>
                  <a:srgbClr val="F7FDF2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Ensuring timely access to essential medicines in campus and residential communities through peer-to-peer sharing solutions.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97992" y="5403744"/>
            <a:ext cx="16230600" cy="1733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spc="-83">
                <a:solidFill>
                  <a:srgbClr val="F7FDF2"/>
                </a:solidFill>
                <a:latin typeface="Tabarra Sans"/>
                <a:ea typeface="Tabarra Sans"/>
                <a:cs typeface="Tabarra Sans"/>
                <a:sym typeface="Tabarra Sans"/>
              </a:rPr>
              <a:t>According to the World Health Organization (WHO), approximately </a:t>
            </a:r>
            <a:r>
              <a:rPr lang="en-US" sz="2799" b="1" spc="-83">
                <a:solidFill>
                  <a:srgbClr val="FFDE59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50%</a:t>
            </a:r>
            <a:r>
              <a:rPr lang="en-US" sz="2799" spc="-83">
                <a:solidFill>
                  <a:srgbClr val="FFDE59"/>
                </a:solidFill>
                <a:latin typeface="Tabarra Sans"/>
                <a:ea typeface="Tabarra Sans"/>
                <a:cs typeface="Tabarra Sans"/>
                <a:sym typeface="Tabarra Sans"/>
              </a:rPr>
              <a:t> </a:t>
            </a:r>
            <a:r>
              <a:rPr lang="en-US" sz="2799" spc="-83">
                <a:solidFill>
                  <a:srgbClr val="F7FDF2"/>
                </a:solidFill>
                <a:latin typeface="Tabarra Sans"/>
                <a:ea typeface="Tabarra Sans"/>
                <a:cs typeface="Tabarra Sans"/>
                <a:sym typeface="Tabarra Sans"/>
              </a:rPr>
              <a:t>of the global population lacks timely access to essential medications, such as analgesics, antipyretics, and first-aid supplies.</a:t>
            </a:r>
          </a:p>
          <a:p>
            <a:pPr marL="0" lvl="0" indent="0" algn="just">
              <a:lnSpc>
                <a:spcPts val="3359"/>
              </a:lnSpc>
              <a:spcBef>
                <a:spcPct val="0"/>
              </a:spcBef>
            </a:pPr>
            <a:endParaRPr lang="en-US" sz="2799" spc="-83">
              <a:solidFill>
                <a:srgbClr val="F7FDF2"/>
              </a:solidFill>
              <a:latin typeface="Tabarra Sans"/>
              <a:ea typeface="Tabarra Sans"/>
              <a:cs typeface="Tabarra Sans"/>
              <a:sym typeface="Tabarra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7992" y="7270644"/>
            <a:ext cx="16230600" cy="1314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3359"/>
              </a:lnSpc>
              <a:buFont typeface="Arial"/>
              <a:buChar char="•"/>
            </a:pPr>
            <a:r>
              <a:rPr lang="en-US" sz="2799" spc="-83">
                <a:solidFill>
                  <a:srgbClr val="F7FDF2"/>
                </a:solidFill>
                <a:latin typeface="Tabarra Sans"/>
                <a:ea typeface="Tabarra Sans"/>
                <a:cs typeface="Tabarra Sans"/>
                <a:sym typeface="Tabarra Sans"/>
              </a:rPr>
              <a:t>A recent survey of university students revealed that</a:t>
            </a:r>
            <a:r>
              <a:rPr lang="en-US" sz="2799" b="1" spc="-83">
                <a:solidFill>
                  <a:srgbClr val="FFDE59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 72%</a:t>
            </a:r>
            <a:r>
              <a:rPr lang="en-US" sz="2799" spc="-83">
                <a:solidFill>
                  <a:srgbClr val="F7FDF2"/>
                </a:solidFill>
                <a:latin typeface="Tabarra Sans"/>
                <a:ea typeface="Tabarra Sans"/>
                <a:cs typeface="Tabarra Sans"/>
                <a:sym typeface="Tabarra Sans"/>
              </a:rPr>
              <a:t> faced difficulties obtaining basic medications (e.g., paracetamol, antacids, or cough syrups) during late-night hours or weekends.</a:t>
            </a:r>
          </a:p>
          <a:p>
            <a:pPr marL="0" lvl="0" indent="0" algn="just">
              <a:lnSpc>
                <a:spcPts val="3359"/>
              </a:lnSpc>
              <a:spcBef>
                <a:spcPct val="0"/>
              </a:spcBef>
            </a:pPr>
            <a:endParaRPr lang="en-US" sz="2799" spc="-83">
              <a:solidFill>
                <a:srgbClr val="F7FDF2"/>
              </a:solidFill>
              <a:latin typeface="Tabarra Sans"/>
              <a:ea typeface="Tabarra Sans"/>
              <a:cs typeface="Tabarra Sans"/>
              <a:sym typeface="Tabarra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7992" y="8572500"/>
            <a:ext cx="16230600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3359"/>
              </a:lnSpc>
              <a:buFont typeface="Arial"/>
              <a:buChar char="•"/>
            </a:pPr>
            <a:r>
              <a:rPr lang="en-US" sz="2799" spc="-83">
                <a:solidFill>
                  <a:srgbClr val="F7FDF2"/>
                </a:solidFill>
                <a:latin typeface="Tabarra Sans"/>
                <a:ea typeface="Tabarra Sans"/>
                <a:cs typeface="Tabarra Sans"/>
                <a:sym typeface="Tabarra Sans"/>
              </a:rPr>
              <a:t>Studies from health organizations show that this problem isn't just found in rural or isolated areas; it also exists in cities where people often assume that medical stores are easily accessible.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2241550"/>
            <a:ext cx="13220145" cy="0"/>
          </a:xfrm>
          <a:prstGeom prst="line">
            <a:avLst/>
          </a:prstGeom>
          <a:ln w="19050" cap="flat">
            <a:solidFill>
              <a:srgbClr val="73E49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15508359" y="625270"/>
            <a:ext cx="1545568" cy="1616280"/>
          </a:xfrm>
          <a:custGeom>
            <a:avLst/>
            <a:gdLst/>
            <a:ahLst/>
            <a:cxnLst/>
            <a:rect l="l" t="t" r="r" b="b"/>
            <a:pathLst>
              <a:path w="1545568" h="1616280">
                <a:moveTo>
                  <a:pt x="0" y="0"/>
                </a:moveTo>
                <a:lnTo>
                  <a:pt x="1545567" y="0"/>
                </a:lnTo>
                <a:lnTo>
                  <a:pt x="1545567" y="1616280"/>
                </a:lnTo>
                <a:lnTo>
                  <a:pt x="0" y="1616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057400" y="3010990"/>
            <a:ext cx="14996526" cy="872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A peer-to-peer medicine-sharing app designed to address the challenges of limited access to essential medications in campus environments and residential complexes.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57400" y="5942419"/>
            <a:ext cx="15201900" cy="872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An easy-to-use system enabling users to request or share essential medications during urgent situations.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057400" y="7366769"/>
            <a:ext cx="15201900" cy="872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A Real-Time Notification Alert System when an user’s requested medicine is found or a request is accepted.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57400" y="4495164"/>
            <a:ext cx="14770616" cy="872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Enabling 24/7 Medicine Availability whihc promotes a collaborative framework where users help each other by offering surplus medications.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906215"/>
            <a:ext cx="801959" cy="1014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79"/>
              </a:lnSpc>
            </a:pPr>
            <a:r>
              <a:rPr lang="en-US" sz="5342" spc="-160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4353470"/>
            <a:ext cx="1028700" cy="1014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79"/>
              </a:lnSpc>
            </a:pPr>
            <a:r>
              <a:rPr lang="en-US" sz="5342" spc="-160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5800725"/>
            <a:ext cx="1028700" cy="1014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79"/>
              </a:lnSpc>
            </a:pPr>
            <a:r>
              <a:rPr lang="en-US" sz="5342" spc="-160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7243534"/>
            <a:ext cx="1028700" cy="1014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79"/>
              </a:lnSpc>
            </a:pPr>
            <a:r>
              <a:rPr lang="en-US" sz="5342" spc="-160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904875"/>
            <a:ext cx="10236647" cy="1336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 b="1">
                <a:solidFill>
                  <a:srgbClr val="21488A"/>
                </a:solidFill>
                <a:latin typeface="Tabarra Sans Heavy"/>
                <a:ea typeface="Tabarra Sans Heavy"/>
                <a:cs typeface="Tabarra Sans Heavy"/>
                <a:sym typeface="Tabarra Sans Heavy"/>
              </a:rPr>
              <a:t>Proposed Solution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61035" y="2385994"/>
            <a:ext cx="13765929" cy="7364772"/>
          </a:xfrm>
          <a:custGeom>
            <a:avLst/>
            <a:gdLst/>
            <a:ahLst/>
            <a:cxnLst/>
            <a:rect l="l" t="t" r="r" b="b"/>
            <a:pathLst>
              <a:path w="13765929" h="7364772">
                <a:moveTo>
                  <a:pt x="0" y="0"/>
                </a:moveTo>
                <a:lnTo>
                  <a:pt x="13765930" y="0"/>
                </a:lnTo>
                <a:lnTo>
                  <a:pt x="13765930" y="7364772"/>
                </a:lnTo>
                <a:lnTo>
                  <a:pt x="0" y="73647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34026" y="923925"/>
            <a:ext cx="15219948" cy="1168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49"/>
              </a:lnSpc>
              <a:spcBef>
                <a:spcPct val="0"/>
              </a:spcBef>
            </a:pPr>
            <a:r>
              <a:rPr lang="en-US" sz="6999" b="1">
                <a:solidFill>
                  <a:srgbClr val="21488A"/>
                </a:solidFill>
                <a:latin typeface="Tabarra Sans Heavy"/>
                <a:ea typeface="Tabarra Sans Heavy"/>
                <a:cs typeface="Tabarra Sans Heavy"/>
                <a:sym typeface="Tabarra Sans Heavy"/>
              </a:rPr>
              <a:t>Architecture Overview of the APP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517129"/>
            <a:ext cx="16230600" cy="744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This is a schematic diagram illustrating the architectural flow of a Medicine Sharing App. Key components and processes include:</a:t>
            </a: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0C306D"/>
              </a:solidFill>
              <a:latin typeface="Tabarra Sans"/>
              <a:ea typeface="Tabarra Sans"/>
              <a:cs typeface="Tabarra Sans"/>
              <a:sym typeface="Tabarra Sans"/>
            </a:endParaRPr>
          </a:p>
          <a:p>
            <a:pPr marL="474979" lvl="1" indent="-237490" algn="l">
              <a:lnSpc>
                <a:spcPts val="3079"/>
              </a:lnSpc>
              <a:spcBef>
                <a:spcPct val="0"/>
              </a:spcBef>
              <a:buAutoNum type="arabicPeriod"/>
            </a:pPr>
            <a:r>
              <a:rPr lang="en-US" sz="2199" u="none" strike="noStrike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User Authentication: Users sign up or log in to access the platform.</a:t>
            </a:r>
          </a:p>
          <a:p>
            <a:pPr marL="474979" lvl="1" indent="-237490" algn="l">
              <a:lnSpc>
                <a:spcPts val="3079"/>
              </a:lnSpc>
              <a:spcBef>
                <a:spcPct val="0"/>
              </a:spcBef>
              <a:buAutoNum type="arabicPeriod"/>
            </a:pPr>
            <a:r>
              <a:rPr lang="en-US" sz="2199" u="none" strike="noStrike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Sharing Medicines: Users can share medicines by providing details such as medicine name, quantity, and expiry date. A POST request is sent to the backend server, which updates the database.</a:t>
            </a:r>
          </a:p>
          <a:p>
            <a:pPr marL="474979" lvl="1" indent="-237490" algn="l">
              <a:lnSpc>
                <a:spcPts val="3079"/>
              </a:lnSpc>
              <a:spcBef>
                <a:spcPct val="0"/>
              </a:spcBef>
              <a:buAutoNum type="arabicPeriod"/>
            </a:pPr>
            <a:r>
              <a:rPr lang="en-US" sz="2199" u="none" strike="noStrike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Requesting Medicines:</a:t>
            </a:r>
          </a:p>
          <a:p>
            <a:pPr marL="949959" lvl="2" indent="-316653" algn="l">
              <a:lnSpc>
                <a:spcPts val="3079"/>
              </a:lnSpc>
              <a:spcBef>
                <a:spcPct val="0"/>
              </a:spcBef>
              <a:buFont typeface="Arial"/>
              <a:buChar char="⚬"/>
            </a:pPr>
            <a:r>
              <a:rPr lang="en-US" sz="2199" u="none" strike="noStrike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Users can search for medicines.</a:t>
            </a:r>
          </a:p>
          <a:p>
            <a:pPr marL="949959" lvl="2" indent="-316653" algn="l">
              <a:lnSpc>
                <a:spcPts val="3079"/>
              </a:lnSpc>
              <a:spcBef>
                <a:spcPct val="0"/>
              </a:spcBef>
              <a:buFont typeface="Arial"/>
              <a:buChar char="⚬"/>
            </a:pPr>
            <a:r>
              <a:rPr lang="en-US" sz="2199" u="none" strike="noStrike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If the medicine is found, the backend notifies the relevant user (via a push notification) to accept or reject the request.</a:t>
            </a:r>
          </a:p>
          <a:p>
            <a:pPr marL="949959" lvl="2" indent="-316653" algn="l">
              <a:lnSpc>
                <a:spcPts val="3079"/>
              </a:lnSpc>
              <a:spcBef>
                <a:spcPct val="0"/>
              </a:spcBef>
              <a:buFont typeface="Arial"/>
              <a:buChar char="⚬"/>
            </a:pPr>
            <a:r>
              <a:rPr lang="en-US" sz="2199" u="none" strike="noStrike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If the medicine is not found, the app displays a "Medicine Not Found" message.</a:t>
            </a:r>
          </a:p>
          <a:p>
            <a:pPr marL="474979" lvl="1" indent="-237490" algn="l">
              <a:lnSpc>
                <a:spcPts val="3079"/>
              </a:lnSpc>
              <a:spcBef>
                <a:spcPct val="0"/>
              </a:spcBef>
              <a:buAutoNum type="arabicPeriod"/>
            </a:pPr>
            <a:r>
              <a:rPr lang="en-US" sz="2199" u="none" strike="noStrike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Backend Server and Database:</a:t>
            </a:r>
          </a:p>
          <a:p>
            <a:pPr marL="949959" lvl="2" indent="-316653" algn="l">
              <a:lnSpc>
                <a:spcPts val="3079"/>
              </a:lnSpc>
              <a:spcBef>
                <a:spcPct val="0"/>
              </a:spcBef>
              <a:buFont typeface="Arial"/>
              <a:buChar char="⚬"/>
            </a:pPr>
            <a:r>
              <a:rPr lang="en-US" sz="2199" u="none" strike="noStrike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The backend processes all requests, updates the database (containing user and medicine details), and handles responses.</a:t>
            </a:r>
          </a:p>
          <a:p>
            <a:pPr marL="949959" lvl="2" indent="-316653" algn="l">
              <a:lnSpc>
                <a:spcPts val="3079"/>
              </a:lnSpc>
              <a:spcBef>
                <a:spcPct val="0"/>
              </a:spcBef>
              <a:buFont typeface="Arial"/>
              <a:buChar char="⚬"/>
            </a:pPr>
            <a:r>
              <a:rPr lang="en-US" sz="2199" u="none" strike="noStrike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Successful transactions (sharing or requesting) are updated in the database.</a:t>
            </a:r>
          </a:p>
          <a:p>
            <a:pPr marL="474979" lvl="1" indent="-237490" algn="l">
              <a:lnSpc>
                <a:spcPts val="3079"/>
              </a:lnSpc>
              <a:spcBef>
                <a:spcPct val="0"/>
              </a:spcBef>
              <a:buAutoNum type="arabicPeriod"/>
            </a:pPr>
            <a:r>
              <a:rPr lang="en-US" sz="2199" u="none" strike="noStrike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Response Flow:</a:t>
            </a:r>
          </a:p>
          <a:p>
            <a:pPr marL="949959" lvl="2" indent="-316653" algn="l">
              <a:lnSpc>
                <a:spcPts val="3079"/>
              </a:lnSpc>
              <a:spcBef>
                <a:spcPct val="0"/>
              </a:spcBef>
              <a:buFont typeface="Arial"/>
              <a:buChar char="⚬"/>
            </a:pPr>
            <a:r>
              <a:rPr lang="en-US" sz="2199" u="none" strike="noStrike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If a request is accepted, the process completes successfully.</a:t>
            </a:r>
          </a:p>
          <a:p>
            <a:pPr marL="949959" lvl="2" indent="-316653" algn="l">
              <a:lnSpc>
                <a:spcPts val="3079"/>
              </a:lnSpc>
              <a:spcBef>
                <a:spcPct val="0"/>
              </a:spcBef>
              <a:buFont typeface="Arial"/>
              <a:buChar char="⚬"/>
            </a:pPr>
            <a:r>
              <a:rPr lang="en-US" sz="2199" u="none" strike="noStrike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If a request is rejected or canceled, the app displays appropriate notifications to the users.</a:t>
            </a:r>
          </a:p>
          <a:p>
            <a:pPr marL="0" lvl="0" indent="0" algn="l">
              <a:lnSpc>
                <a:spcPts val="3079"/>
              </a:lnSpc>
              <a:spcBef>
                <a:spcPct val="0"/>
              </a:spcBef>
            </a:pPr>
            <a:endParaRPr lang="en-US" sz="2199" u="none" strike="noStrike">
              <a:solidFill>
                <a:srgbClr val="0C306D"/>
              </a:solidFill>
              <a:latin typeface="Tabarra Sans"/>
              <a:ea typeface="Tabarra Sans"/>
              <a:cs typeface="Tabarra Sans"/>
              <a:sym typeface="Tabarra San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5285792" y="669691"/>
            <a:ext cx="1662358" cy="1662358"/>
          </a:xfrm>
          <a:custGeom>
            <a:avLst/>
            <a:gdLst/>
            <a:ahLst/>
            <a:cxnLst/>
            <a:rect l="l" t="t" r="r" b="b"/>
            <a:pathLst>
              <a:path w="1662358" h="1662358">
                <a:moveTo>
                  <a:pt x="0" y="0"/>
                </a:moveTo>
                <a:lnTo>
                  <a:pt x="1662358" y="0"/>
                </a:lnTo>
                <a:lnTo>
                  <a:pt x="1662358" y="1662358"/>
                </a:lnTo>
                <a:lnTo>
                  <a:pt x="0" y="16623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904875"/>
            <a:ext cx="14108809" cy="1336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200"/>
              </a:lnSpc>
              <a:spcBef>
                <a:spcPct val="0"/>
              </a:spcBef>
            </a:pPr>
            <a:r>
              <a:rPr lang="en-US" sz="8000" b="1">
                <a:solidFill>
                  <a:srgbClr val="21488A"/>
                </a:solidFill>
                <a:latin typeface="Tabarra Sans Heavy"/>
                <a:ea typeface="Tabarra Sans Heavy"/>
                <a:cs typeface="Tabarra Sans Heavy"/>
                <a:sym typeface="Tabarra Sans Heavy"/>
              </a:rPr>
              <a:t>Architectural Flow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E4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715125" y="-2935806"/>
            <a:ext cx="10544271" cy="10544271"/>
          </a:xfrm>
          <a:custGeom>
            <a:avLst/>
            <a:gdLst/>
            <a:ahLst/>
            <a:cxnLst/>
            <a:rect l="l" t="t" r="r" b="b"/>
            <a:pathLst>
              <a:path w="10544271" h="10544271">
                <a:moveTo>
                  <a:pt x="0" y="0"/>
                </a:moveTo>
                <a:lnTo>
                  <a:pt x="10544272" y="0"/>
                </a:lnTo>
                <a:lnTo>
                  <a:pt x="10544272" y="10544271"/>
                </a:lnTo>
                <a:lnTo>
                  <a:pt x="0" y="105442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1125368" y="2573418"/>
            <a:ext cx="11179513" cy="514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711"/>
              </a:lnSpc>
            </a:pPr>
            <a:r>
              <a:rPr lang="en-US" sz="17010" b="1" dirty="0">
                <a:solidFill>
                  <a:srgbClr val="21488A"/>
                </a:solidFill>
                <a:latin typeface="Tabarra Sans Heavy"/>
                <a:ea typeface="Tabarra Sans Heavy"/>
                <a:cs typeface="Tabarra Sans Heavy"/>
                <a:sym typeface="Tabarra Sans Heavy"/>
              </a:rPr>
              <a:t>Thank You.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Microsoft Office PowerPoint</Application>
  <PresentationFormat>Custom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Tabarra Sans</vt:lpstr>
      <vt:lpstr>Arial</vt:lpstr>
      <vt:lpstr>Calibri</vt:lpstr>
      <vt:lpstr>Tabarra Sans Heavy</vt:lpstr>
      <vt:lpstr>Tabarra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Plan.</dc:title>
  <cp:lastModifiedBy>Ashis Manna</cp:lastModifiedBy>
  <cp:revision>2</cp:revision>
  <dcterms:created xsi:type="dcterms:W3CDTF">2006-08-16T00:00:00Z</dcterms:created>
  <dcterms:modified xsi:type="dcterms:W3CDTF">2025-01-30T13:10:40Z</dcterms:modified>
  <dc:identifier>DAGdrK1Swd4</dc:identifier>
</cp:coreProperties>
</file>