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89" r:id="rId5"/>
    <p:sldId id="268" r:id="rId6"/>
    <p:sldId id="278" r:id="rId7"/>
    <p:sldId id="286" r:id="rId8"/>
    <p:sldId id="280" r:id="rId9"/>
    <p:sldId id="291" r:id="rId10"/>
    <p:sldId id="281" r:id="rId11"/>
    <p:sldId id="301" r:id="rId12"/>
    <p:sldId id="296" r:id="rId13"/>
    <p:sldId id="302" r:id="rId14"/>
    <p:sldId id="297" r:id="rId15"/>
    <p:sldId id="303" r:id="rId16"/>
    <p:sldId id="304" r:id="rId17"/>
    <p:sldId id="273" r:id="rId18"/>
    <p:sldId id="298" r:id="rId19"/>
    <p:sldId id="300" r:id="rId20"/>
    <p:sldId id="299"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70"/>
  </p:normalViewPr>
  <p:slideViewPr>
    <p:cSldViewPr snapToGrid="0">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3/20/2022</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3/20/2022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705697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2744192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2517546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2650910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48352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155377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889561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326280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108740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47526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3/20/2022</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a:t>Click icon to add picture</a:t>
            </a:r>
            <a:endParaRPr lang="en-US"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3/20/2022</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3/20/2022</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282639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3/20/2022</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0362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3/20/2022</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2425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3/20/2022</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3/20/2022</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3/20/2022</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3/20/2022</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3/20/2022</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3/20/2022</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3/20/2022</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3/20/2022</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3/20/2022</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3" r:id="rId11"/>
    <p:sldLayoutId id="2147483664" r:id="rId12"/>
    <p:sldLayoutId id="2147483665" r:id="rId13"/>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0235"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591671" y="2312894"/>
            <a:ext cx="11286563" cy="1766047"/>
          </a:xfrm>
        </p:spPr>
        <p:txBody>
          <a:bodyPr>
            <a:normAutofit fontScale="90000"/>
          </a:bodyPr>
          <a:lstStyle/>
          <a:p>
            <a:pPr>
              <a:lnSpc>
                <a:spcPct val="125000"/>
              </a:lnSpc>
            </a:pPr>
            <a:r>
              <a:rPr lang="en-US" sz="5000" dirty="0">
                <a:solidFill>
                  <a:schemeClr val="bg1"/>
                </a:solidFill>
                <a:latin typeface="Gill Sans MT" panose="020B0502020104020203" pitchFamily="34" charset="0"/>
              </a:rPr>
              <a:t>ORDER FORECAST IN OASIS STORE</a:t>
            </a:r>
            <a:br>
              <a:rPr lang="en-US" sz="5000" dirty="0">
                <a:solidFill>
                  <a:schemeClr val="bg1"/>
                </a:solidFill>
                <a:latin typeface="Gill Sans MT" panose="020B0502020104020203" pitchFamily="34" charset="0"/>
              </a:rPr>
            </a:br>
            <a:r>
              <a:rPr lang="en-US" sz="3100" dirty="0">
                <a:solidFill>
                  <a:schemeClr val="bg1"/>
                </a:solidFill>
                <a:latin typeface="Gill Sans MT" panose="020B0502020104020203" pitchFamily="34" charset="0"/>
              </a:rPr>
              <a:t>ORDERING PATTERN AND FORECAST </a:t>
            </a: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2300117" y="4145469"/>
            <a:ext cx="7726234" cy="882001"/>
          </a:xfrm>
          <a:solidFill>
            <a:schemeClr val="accent2">
              <a:alpha val="90000"/>
            </a:schemeClr>
          </a:solidFill>
        </p:spPr>
        <p:txBody>
          <a:bodyPr anchor="ctr" anchorCtr="0">
            <a:normAutofit/>
          </a:bodyPr>
          <a:lstStyle/>
          <a:p>
            <a:r>
              <a:rPr lang="en-US" sz="2500" b="1" i="1" spc="65" dirty="0">
                <a:solidFill>
                  <a:schemeClr val="accent1"/>
                </a:solidFill>
                <a:latin typeface="Arial"/>
                <a:cs typeface="Arial"/>
              </a:rPr>
              <a:t>Campus Ambassador Program Hackathon</a:t>
            </a: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flipV="1">
            <a:off x="1290918" y="3428999"/>
            <a:ext cx="9601199" cy="138953"/>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5FED98-45EC-4CE3-8730-29F7581100ED}"/>
              </a:ext>
            </a:extLst>
          </p:cNvPr>
          <p:cNvPicPr>
            <a:picLocks noChangeAspect="1"/>
          </p:cNvPicPr>
          <p:nvPr/>
        </p:nvPicPr>
        <p:blipFill>
          <a:blip r:embed="rId2"/>
          <a:stretch>
            <a:fillRect/>
          </a:stretch>
        </p:blipFill>
        <p:spPr>
          <a:xfrm>
            <a:off x="8335940" y="521162"/>
            <a:ext cx="3304318" cy="5188146"/>
          </a:xfrm>
          <a:prstGeom prst="rect">
            <a:avLst/>
          </a:prstGeom>
        </p:spPr>
      </p:pic>
      <p:sp>
        <p:nvSpPr>
          <p:cNvPr id="2" name="Title 1">
            <a:extLst>
              <a:ext uri="{FF2B5EF4-FFF2-40B4-BE49-F238E27FC236}">
                <a16:creationId xmlns:a16="http://schemas.microsoft.com/office/drawing/2014/main" id="{D6B7C8BD-6778-4AD9-BC7D-907623BC033E}"/>
              </a:ext>
            </a:extLst>
          </p:cNvPr>
          <p:cNvSpPr>
            <a:spLocks noGrp="1"/>
          </p:cNvSpPr>
          <p:nvPr>
            <p:ph type="title"/>
          </p:nvPr>
        </p:nvSpPr>
        <p:spPr/>
        <p:txBody>
          <a:bodyPr/>
          <a:lstStyle/>
          <a:p>
            <a:r>
              <a:rPr lang="en-IN" dirty="0"/>
              <a:t>Comparison for normalizing data:</a:t>
            </a:r>
            <a:br>
              <a:rPr lang="en-IN" dirty="0"/>
            </a:br>
            <a:r>
              <a:rPr lang="en-IN" dirty="0"/>
              <a:t> </a:t>
            </a:r>
          </a:p>
        </p:txBody>
      </p:sp>
      <p:sp>
        <p:nvSpPr>
          <p:cNvPr id="3" name="Slide Number Placeholder 2">
            <a:extLst>
              <a:ext uri="{FF2B5EF4-FFF2-40B4-BE49-F238E27FC236}">
                <a16:creationId xmlns:a16="http://schemas.microsoft.com/office/drawing/2014/main" id="{4C49B4CB-2E71-4E4E-9338-9B23D1741B7E}"/>
              </a:ext>
            </a:extLst>
          </p:cNvPr>
          <p:cNvSpPr>
            <a:spLocks noGrp="1"/>
          </p:cNvSpPr>
          <p:nvPr>
            <p:ph type="sldNum" sz="quarter" idx="12"/>
          </p:nvPr>
        </p:nvSpPr>
        <p:spPr/>
        <p:txBody>
          <a:bodyPr/>
          <a:lstStyle/>
          <a:p>
            <a:fld id="{82EE24B5-652C-4DB5-B7C3-B5BBEC1280B1}" type="slidenum">
              <a:rPr lang="en-US" smtClean="0"/>
              <a:t>10</a:t>
            </a:fld>
            <a:endParaRPr lang="en-US" dirty="0"/>
          </a:p>
        </p:txBody>
      </p:sp>
      <p:pic>
        <p:nvPicPr>
          <p:cNvPr id="1026" name="Picture 2" descr="StandardScaler, MinMaxScaler and RobustScaler techniques - ML -  GeeksforGeeks">
            <a:extLst>
              <a:ext uri="{FF2B5EF4-FFF2-40B4-BE49-F238E27FC236}">
                <a16:creationId xmlns:a16="http://schemas.microsoft.com/office/drawing/2014/main" id="{4FCEAF07-E5ED-4BF1-96A8-0F1DCD623F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430306" y="2328396"/>
            <a:ext cx="11038538" cy="2915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C30447-0494-4098-83FE-802AC926D0AC}"/>
              </a:ext>
            </a:extLst>
          </p:cNvPr>
          <p:cNvSpPr txBox="1"/>
          <p:nvPr/>
        </p:nvSpPr>
        <p:spPr>
          <a:xfrm>
            <a:off x="986118" y="1479176"/>
            <a:ext cx="6598023" cy="376518"/>
          </a:xfrm>
          <a:prstGeom prst="rect">
            <a:avLst/>
          </a:prstGeom>
          <a:noFill/>
        </p:spPr>
        <p:txBody>
          <a:bodyPr wrap="square" rtlCol="0">
            <a:spAutoFit/>
          </a:bodyPr>
          <a:lstStyle/>
          <a:p>
            <a:r>
              <a:rPr lang="en-IN" dirty="0"/>
              <a:t>We are using standard scalar  </a:t>
            </a:r>
          </a:p>
        </p:txBody>
      </p:sp>
    </p:spTree>
    <p:extLst>
      <p:ext uri="{BB962C8B-B14F-4D97-AF65-F5344CB8AC3E}">
        <p14:creationId xmlns:p14="http://schemas.microsoft.com/office/powerpoint/2010/main" val="1428620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912813" y="845577"/>
            <a:ext cx="5892986" cy="5913017"/>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193736" y="1186728"/>
            <a:ext cx="4770591" cy="646604"/>
          </a:xfrm>
        </p:spPr>
        <p:txBody>
          <a:bodyPr>
            <a:normAutofit/>
          </a:bodyPr>
          <a:lstStyle/>
          <a:p>
            <a:r>
              <a:rPr lang="en-US" sz="3000" dirty="0">
                <a:solidFill>
                  <a:schemeClr val="bg1"/>
                </a:solidFill>
              </a:rPr>
              <a:t> Forecasting </a:t>
            </a: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1487225" y="1883115"/>
            <a:ext cx="4710164" cy="4344317"/>
          </a:xfrm>
        </p:spPr>
        <p:txBody>
          <a:bodyPr/>
          <a:lstStyle/>
          <a:p>
            <a:r>
              <a:rPr lang="en-US" b="1" dirty="0"/>
              <a:t> </a:t>
            </a:r>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390060" y="1531951"/>
            <a:ext cx="4032000" cy="213196"/>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extBox 1">
            <a:extLst>
              <a:ext uri="{FF2B5EF4-FFF2-40B4-BE49-F238E27FC236}">
                <a16:creationId xmlns:a16="http://schemas.microsoft.com/office/drawing/2014/main" id="{08E66638-8452-4571-B5CF-EE44FD6D4CF5}"/>
              </a:ext>
            </a:extLst>
          </p:cNvPr>
          <p:cNvSpPr txBox="1"/>
          <p:nvPr/>
        </p:nvSpPr>
        <p:spPr>
          <a:xfrm>
            <a:off x="1390060" y="1883115"/>
            <a:ext cx="5393581" cy="4801314"/>
          </a:xfrm>
          <a:prstGeom prst="rect">
            <a:avLst/>
          </a:prstGeom>
          <a:noFill/>
        </p:spPr>
        <p:txBody>
          <a:bodyPr wrap="square" rtlCol="0">
            <a:spAutoFit/>
          </a:bodyPr>
          <a:lstStyle/>
          <a:p>
            <a:r>
              <a:rPr lang="en-IN" dirty="0">
                <a:solidFill>
                  <a:schemeClr val="bg1"/>
                </a:solidFill>
              </a:rPr>
              <a:t>After following the procedure explained in previous slides</a:t>
            </a:r>
          </a:p>
          <a:p>
            <a:endParaRPr lang="en-IN" dirty="0">
              <a:solidFill>
                <a:schemeClr val="bg1"/>
              </a:solidFill>
            </a:endParaRPr>
          </a:p>
          <a:p>
            <a:r>
              <a:rPr lang="en-IN" dirty="0">
                <a:solidFill>
                  <a:schemeClr val="bg1"/>
                </a:solidFill>
              </a:rPr>
              <a:t>We are going to use the following models for predicting the forecast,</a:t>
            </a:r>
          </a:p>
          <a:p>
            <a:pPr marL="285750" indent="-285750">
              <a:buFont typeface="Arial" panose="020B0604020202020204" pitchFamily="34" charset="0"/>
              <a:buChar char="•"/>
            </a:pPr>
            <a:r>
              <a:rPr lang="en-IN" dirty="0">
                <a:solidFill>
                  <a:schemeClr val="bg1"/>
                </a:solidFill>
              </a:rPr>
              <a:t>Linear Regression model which will be our base model for predicting the threshold value for further implementation. The value here will be compared with other machine learning models, for instance, if the value forecasted by any other method crosses this threshold value then the value will not be taken into consideration and will be evaluated for Hyper tuning. The continuing models include:</a:t>
            </a:r>
          </a:p>
          <a:p>
            <a:pPr marL="285750" indent="-285750">
              <a:buFont typeface="Arial" panose="020B0604020202020204" pitchFamily="34" charset="0"/>
              <a:buChar char="•"/>
            </a:pPr>
            <a:r>
              <a:rPr lang="en-IN" dirty="0">
                <a:solidFill>
                  <a:schemeClr val="bg1"/>
                </a:solidFill>
              </a:rPr>
              <a:t>Cat boost</a:t>
            </a:r>
          </a:p>
          <a:p>
            <a:pPr marL="285750" indent="-285750">
              <a:buFont typeface="Arial" panose="020B0604020202020204" pitchFamily="34" charset="0"/>
              <a:buChar char="•"/>
            </a:pPr>
            <a:r>
              <a:rPr lang="en-IN" dirty="0">
                <a:solidFill>
                  <a:schemeClr val="bg1"/>
                </a:solidFill>
              </a:rPr>
              <a:t>ARIMA / SARIMA</a:t>
            </a:r>
          </a:p>
          <a:p>
            <a:pPr marL="285750" indent="-285750">
              <a:buFont typeface="Arial" panose="020B0604020202020204" pitchFamily="34" charset="0"/>
              <a:buChar char="•"/>
            </a:pPr>
            <a:r>
              <a:rPr lang="en-IN" dirty="0">
                <a:solidFill>
                  <a:schemeClr val="bg1"/>
                </a:solidFill>
              </a:rPr>
              <a:t>RNN, LSTM, BRNN</a:t>
            </a:r>
          </a:p>
        </p:txBody>
      </p:sp>
    </p:spTree>
    <p:extLst>
      <p:ext uri="{BB962C8B-B14F-4D97-AF65-F5344CB8AC3E}">
        <p14:creationId xmlns:p14="http://schemas.microsoft.com/office/powerpoint/2010/main" val="415520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C8BD-6778-4AD9-BC7D-907623BC033E}"/>
              </a:ext>
            </a:extLst>
          </p:cNvPr>
          <p:cNvSpPr>
            <a:spLocks noGrp="1"/>
          </p:cNvSpPr>
          <p:nvPr>
            <p:ph type="title"/>
          </p:nvPr>
        </p:nvSpPr>
        <p:spPr>
          <a:xfrm>
            <a:off x="573741" y="139372"/>
            <a:ext cx="10515600" cy="1325563"/>
          </a:xfrm>
        </p:spPr>
        <p:txBody>
          <a:bodyPr/>
          <a:lstStyle/>
          <a:p>
            <a:r>
              <a:rPr lang="en-IN" dirty="0"/>
              <a:t>Forecasting using various mathematical models: </a:t>
            </a:r>
            <a:br>
              <a:rPr lang="en-IN" dirty="0"/>
            </a:br>
            <a:r>
              <a:rPr lang="en-IN" dirty="0"/>
              <a:t> </a:t>
            </a:r>
          </a:p>
        </p:txBody>
      </p:sp>
      <p:sp>
        <p:nvSpPr>
          <p:cNvPr id="3" name="Slide Number Placeholder 2">
            <a:extLst>
              <a:ext uri="{FF2B5EF4-FFF2-40B4-BE49-F238E27FC236}">
                <a16:creationId xmlns:a16="http://schemas.microsoft.com/office/drawing/2014/main" id="{4C49B4CB-2E71-4E4E-9338-9B23D1741B7E}"/>
              </a:ext>
            </a:extLst>
          </p:cNvPr>
          <p:cNvSpPr>
            <a:spLocks noGrp="1"/>
          </p:cNvSpPr>
          <p:nvPr>
            <p:ph type="sldNum" sz="quarter" idx="12"/>
          </p:nvPr>
        </p:nvSpPr>
        <p:spPr/>
        <p:txBody>
          <a:bodyPr/>
          <a:lstStyle/>
          <a:p>
            <a:fld id="{82EE24B5-652C-4DB5-B7C3-B5BBEC1280B1}" type="slidenum">
              <a:rPr lang="en-US" smtClean="0"/>
              <a:t>12</a:t>
            </a:fld>
            <a:endParaRPr lang="en-US" dirty="0"/>
          </a:p>
        </p:txBody>
      </p:sp>
      <p:pic>
        <p:nvPicPr>
          <p:cNvPr id="2050" name="Picture 2">
            <a:extLst>
              <a:ext uri="{FF2B5EF4-FFF2-40B4-BE49-F238E27FC236}">
                <a16:creationId xmlns:a16="http://schemas.microsoft.com/office/drawing/2014/main" id="{1DF5A0EC-AC97-48EA-B205-C7D7D6DBA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076140" cy="20638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77F3A9-0D90-4A91-8791-9B36B971BD96}"/>
              </a:ext>
            </a:extLst>
          </p:cNvPr>
          <p:cNvSpPr txBox="1"/>
          <p:nvPr/>
        </p:nvSpPr>
        <p:spPr>
          <a:xfrm>
            <a:off x="923363" y="1201271"/>
            <a:ext cx="3761193" cy="369332"/>
          </a:xfrm>
          <a:prstGeom prst="rect">
            <a:avLst/>
          </a:prstGeom>
          <a:noFill/>
        </p:spPr>
        <p:txBody>
          <a:bodyPr wrap="square" rtlCol="0">
            <a:spAutoFit/>
          </a:bodyPr>
          <a:lstStyle/>
          <a:p>
            <a:r>
              <a:rPr lang="en-IN" dirty="0"/>
              <a:t>Linear Regression (base model)</a:t>
            </a:r>
          </a:p>
        </p:txBody>
      </p:sp>
      <p:cxnSp>
        <p:nvCxnSpPr>
          <p:cNvPr id="8" name="Straight Arrow Connector 7">
            <a:extLst>
              <a:ext uri="{FF2B5EF4-FFF2-40B4-BE49-F238E27FC236}">
                <a16:creationId xmlns:a16="http://schemas.microsoft.com/office/drawing/2014/main" id="{6FB757E7-D96A-4972-9B40-558B0C07A531}"/>
              </a:ext>
            </a:extLst>
          </p:cNvPr>
          <p:cNvCxnSpPr>
            <a:cxnSpLocks/>
            <a:stCxn id="2050" idx="3"/>
          </p:cNvCxnSpPr>
          <p:nvPr/>
        </p:nvCxnSpPr>
        <p:spPr>
          <a:xfrm>
            <a:off x="4914340" y="2722595"/>
            <a:ext cx="6258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2" name="Picture 4" descr="catboost · GitHub Topics · GitHub">
            <a:extLst>
              <a:ext uri="{FF2B5EF4-FFF2-40B4-BE49-F238E27FC236}">
                <a16:creationId xmlns:a16="http://schemas.microsoft.com/office/drawing/2014/main" id="{BD80642F-BEB6-4CE1-9F65-85A85E8AC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188" y="1690689"/>
            <a:ext cx="4180431" cy="19669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1FDB126-18F7-40F4-AECB-7336CD0D5ED7}"/>
              </a:ext>
            </a:extLst>
          </p:cNvPr>
          <p:cNvSpPr txBox="1"/>
          <p:nvPr/>
        </p:nvSpPr>
        <p:spPr>
          <a:xfrm>
            <a:off x="5540188" y="1201271"/>
            <a:ext cx="1936377" cy="369332"/>
          </a:xfrm>
          <a:prstGeom prst="rect">
            <a:avLst/>
          </a:prstGeom>
          <a:noFill/>
        </p:spPr>
        <p:txBody>
          <a:bodyPr wrap="square" rtlCol="0">
            <a:spAutoFit/>
          </a:bodyPr>
          <a:lstStyle/>
          <a:p>
            <a:r>
              <a:rPr lang="en-IN" dirty="0"/>
              <a:t>Cat boost </a:t>
            </a:r>
          </a:p>
        </p:txBody>
      </p:sp>
      <p:cxnSp>
        <p:nvCxnSpPr>
          <p:cNvPr id="14" name="Connector: Elbow 13">
            <a:extLst>
              <a:ext uri="{FF2B5EF4-FFF2-40B4-BE49-F238E27FC236}">
                <a16:creationId xmlns:a16="http://schemas.microsoft.com/office/drawing/2014/main" id="{DC259EA3-DF29-4002-B0C2-85ADFBE26D54}"/>
              </a:ext>
            </a:extLst>
          </p:cNvPr>
          <p:cNvCxnSpPr>
            <a:stCxn id="2052" idx="2"/>
            <a:endCxn id="2050" idx="2"/>
          </p:cNvCxnSpPr>
          <p:nvPr/>
        </p:nvCxnSpPr>
        <p:spPr>
          <a:xfrm rot="5400000">
            <a:off x="5204887" y="1328984"/>
            <a:ext cx="96901" cy="4754134"/>
          </a:xfrm>
          <a:prstGeom prst="bentConnector3">
            <a:avLst>
              <a:gd name="adj1" fmla="val 33591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A0209B7-F067-4ECB-9460-F13B73B2A64C}"/>
              </a:ext>
            </a:extLst>
          </p:cNvPr>
          <p:cNvSpPr txBox="1"/>
          <p:nvPr/>
        </p:nvSpPr>
        <p:spPr>
          <a:xfrm>
            <a:off x="3801033" y="4140077"/>
            <a:ext cx="3146613" cy="646331"/>
          </a:xfrm>
          <a:prstGeom prst="rect">
            <a:avLst/>
          </a:prstGeom>
          <a:noFill/>
        </p:spPr>
        <p:txBody>
          <a:bodyPr wrap="square" rtlCol="0">
            <a:spAutoFit/>
          </a:bodyPr>
          <a:lstStyle/>
          <a:p>
            <a:r>
              <a:rPr lang="en-IN" dirty="0">
                <a:solidFill>
                  <a:schemeClr val="accent6">
                    <a:lumMod val="50000"/>
                  </a:schemeClr>
                </a:solidFill>
              </a:rPr>
              <a:t>Threshold compared (t) </a:t>
            </a:r>
          </a:p>
          <a:p>
            <a:r>
              <a:rPr lang="en-IN" dirty="0">
                <a:solidFill>
                  <a:schemeClr val="accent6">
                    <a:lumMod val="50000"/>
                  </a:schemeClr>
                </a:solidFill>
              </a:rPr>
              <a:t>If value &gt; t, then hyper tuning  </a:t>
            </a:r>
          </a:p>
        </p:txBody>
      </p:sp>
      <p:pic>
        <p:nvPicPr>
          <p:cNvPr id="2054" name="Picture 6" descr="Comparison of ARIMA and SARIMA model prediction for Himachal Pradesh... |  Download Scientific Diagram">
            <a:extLst>
              <a:ext uri="{FF2B5EF4-FFF2-40B4-BE49-F238E27FC236}">
                <a16:creationId xmlns:a16="http://schemas.microsoft.com/office/drawing/2014/main" id="{4B1DD8DC-FE66-46ED-B4AA-8E2802936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416" y="5060794"/>
            <a:ext cx="5333543" cy="159378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472824B-D66A-4B2B-BE3D-6C948C781DED}"/>
              </a:ext>
            </a:extLst>
          </p:cNvPr>
          <p:cNvSpPr txBox="1"/>
          <p:nvPr/>
        </p:nvSpPr>
        <p:spPr>
          <a:xfrm>
            <a:off x="8480612" y="4463242"/>
            <a:ext cx="2223247" cy="369332"/>
          </a:xfrm>
          <a:prstGeom prst="rect">
            <a:avLst/>
          </a:prstGeom>
          <a:noFill/>
        </p:spPr>
        <p:txBody>
          <a:bodyPr wrap="square" rtlCol="0">
            <a:spAutoFit/>
          </a:bodyPr>
          <a:lstStyle/>
          <a:p>
            <a:r>
              <a:rPr lang="en-IN" dirty="0"/>
              <a:t>ARIMA/SARIMA </a:t>
            </a:r>
          </a:p>
        </p:txBody>
      </p:sp>
      <p:cxnSp>
        <p:nvCxnSpPr>
          <p:cNvPr id="25" name="Connector: Elbow 24">
            <a:extLst>
              <a:ext uri="{FF2B5EF4-FFF2-40B4-BE49-F238E27FC236}">
                <a16:creationId xmlns:a16="http://schemas.microsoft.com/office/drawing/2014/main" id="{B0E4C1CD-E415-4DD1-8364-1CDD0C89B8E5}"/>
              </a:ext>
            </a:extLst>
          </p:cNvPr>
          <p:cNvCxnSpPr/>
          <p:nvPr/>
        </p:nvCxnSpPr>
        <p:spPr>
          <a:xfrm rot="16200000" flipV="1">
            <a:off x="7040733" y="4149614"/>
            <a:ext cx="1086819" cy="75303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210CCA9D-51AE-4E4E-9E1D-88958A789F27}"/>
              </a:ext>
            </a:extLst>
          </p:cNvPr>
          <p:cNvSpPr txBox="1"/>
          <p:nvPr/>
        </p:nvSpPr>
        <p:spPr>
          <a:xfrm>
            <a:off x="323780" y="4463242"/>
            <a:ext cx="2514044" cy="369332"/>
          </a:xfrm>
          <a:prstGeom prst="rect">
            <a:avLst/>
          </a:prstGeom>
          <a:noFill/>
        </p:spPr>
        <p:txBody>
          <a:bodyPr wrap="square" rtlCol="0">
            <a:spAutoFit/>
          </a:bodyPr>
          <a:lstStyle/>
          <a:p>
            <a:r>
              <a:rPr lang="en-IN" dirty="0"/>
              <a:t>RNN, BRNN, LSTM</a:t>
            </a:r>
          </a:p>
        </p:txBody>
      </p:sp>
      <p:pic>
        <p:nvPicPr>
          <p:cNvPr id="2056" name="Picture 8" descr="Recurrent neural network. Compressed representation (top), unfolded network (bottom).">
            <a:extLst>
              <a:ext uri="{FF2B5EF4-FFF2-40B4-BE49-F238E27FC236}">
                <a16:creationId xmlns:a16="http://schemas.microsoft.com/office/drawing/2014/main" id="{966C86A0-21D3-4958-911E-D1D2124924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040" y="4832574"/>
            <a:ext cx="4318516" cy="1888888"/>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E5800C93-9E0E-468E-B084-3255765E2B33}"/>
              </a:ext>
            </a:extLst>
          </p:cNvPr>
          <p:cNvCxnSpPr/>
          <p:nvPr/>
        </p:nvCxnSpPr>
        <p:spPr>
          <a:xfrm flipV="1">
            <a:off x="3415033" y="3979157"/>
            <a:ext cx="11018" cy="853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object 27" descr="Beige rectangle">
            <a:extLst>
              <a:ext uri="{FF2B5EF4-FFF2-40B4-BE49-F238E27FC236}">
                <a16:creationId xmlns:a16="http://schemas.microsoft.com/office/drawing/2014/main" id="{3926E69D-F9CF-43F8-8E92-0D889CB70CB7}"/>
              </a:ext>
            </a:extLst>
          </p:cNvPr>
          <p:cNvSpPr/>
          <p:nvPr/>
        </p:nvSpPr>
        <p:spPr>
          <a:xfrm flipV="1">
            <a:off x="652555" y="713689"/>
            <a:ext cx="9647891" cy="120018"/>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3460287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4935051" y="1151958"/>
            <a:ext cx="7247104" cy="528790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5155572" y="1638988"/>
            <a:ext cx="6231522" cy="833856"/>
          </a:xfrm>
        </p:spPr>
        <p:txBody>
          <a:bodyPr/>
          <a:lstStyle/>
          <a:p>
            <a:r>
              <a:rPr lang="en-US" dirty="0">
                <a:solidFill>
                  <a:schemeClr val="bg1"/>
                </a:solidFill>
                <a:latin typeface="Gill Sans MT" panose="020B0502020104020203" pitchFamily="34" charset="0"/>
              </a:rPr>
              <a:t>Result from forecasting </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13</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flipV="1">
            <a:off x="5243101" y="2245587"/>
            <a:ext cx="4976663" cy="99683"/>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2" y="2721585"/>
            <a:ext cx="5492770" cy="21103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i="1" spc="-25" dirty="0">
              <a:solidFill>
                <a:schemeClr val="bg2">
                  <a:lumMod val="20000"/>
                  <a:lumOff val="80000"/>
                </a:schemeClr>
              </a:solidFill>
              <a:latin typeface="Arial"/>
              <a:cs typeface="Arial"/>
            </a:endParaRPr>
          </a:p>
        </p:txBody>
      </p:sp>
      <p:sp>
        <p:nvSpPr>
          <p:cNvPr id="8" name="TextBox 7">
            <a:extLst>
              <a:ext uri="{FF2B5EF4-FFF2-40B4-BE49-F238E27FC236}">
                <a16:creationId xmlns:a16="http://schemas.microsoft.com/office/drawing/2014/main" id="{0AB234F4-B02B-4543-8210-9FE9B1A05698}"/>
              </a:ext>
            </a:extLst>
          </p:cNvPr>
          <p:cNvSpPr txBox="1"/>
          <p:nvPr/>
        </p:nvSpPr>
        <p:spPr>
          <a:xfrm>
            <a:off x="5243102" y="2659054"/>
            <a:ext cx="6231522" cy="1569660"/>
          </a:xfrm>
          <a:prstGeom prst="rect">
            <a:avLst/>
          </a:prstGeom>
          <a:noFill/>
        </p:spPr>
        <p:txBody>
          <a:bodyPr wrap="square" rtlCol="0">
            <a:spAutoFit/>
          </a:bodyPr>
          <a:lstStyle/>
          <a:p>
            <a:r>
              <a:rPr lang="en-IN" sz="1600" dirty="0">
                <a:solidFill>
                  <a:schemeClr val="bg1"/>
                </a:solidFill>
              </a:rPr>
              <a:t>The final result of the forecasting is produced to produce:</a:t>
            </a:r>
          </a:p>
          <a:p>
            <a:pPr marL="285750" indent="-285750">
              <a:buFont typeface="Arial" panose="020B0604020202020204" pitchFamily="34" charset="0"/>
              <a:buChar char="•"/>
            </a:pPr>
            <a:r>
              <a:rPr lang="en-IN" sz="1600" dirty="0">
                <a:solidFill>
                  <a:schemeClr val="bg1"/>
                </a:solidFill>
              </a:rPr>
              <a:t>Ordering pattern in form of data representation fed through forecasting model.</a:t>
            </a:r>
          </a:p>
          <a:p>
            <a:pPr marL="285750" indent="-285750">
              <a:buFont typeface="Arial" panose="020B0604020202020204" pitchFamily="34" charset="0"/>
              <a:buChar char="•"/>
            </a:pPr>
            <a:r>
              <a:rPr lang="en-IN" sz="1600" dirty="0">
                <a:solidFill>
                  <a:schemeClr val="bg1"/>
                </a:solidFill>
              </a:rPr>
              <a:t>Ordering forecast can be produced eventually from the above results with interactive simulations.  </a:t>
            </a:r>
          </a:p>
          <a:p>
            <a:pPr marL="285750" indent="-285750">
              <a:buFont typeface="Arial" panose="020B0604020202020204" pitchFamily="34" charset="0"/>
              <a:buChar char="•"/>
            </a:pPr>
            <a:endParaRPr lang="en-IN" sz="1600" dirty="0">
              <a:solidFill>
                <a:schemeClr val="bg1"/>
              </a:solidFill>
            </a:endParaRPr>
          </a:p>
        </p:txBody>
      </p:sp>
    </p:spTree>
    <p:extLst>
      <p:ext uri="{BB962C8B-B14F-4D97-AF65-F5344CB8AC3E}">
        <p14:creationId xmlns:p14="http://schemas.microsoft.com/office/powerpoint/2010/main" val="190686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2400" y="3132851"/>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798064" y="361648"/>
            <a:ext cx="3487065" cy="1325563"/>
          </a:xfrm>
        </p:spPr>
        <p:txBody>
          <a:bodyPr/>
          <a:lstStyle/>
          <a:p>
            <a:r>
              <a:rPr lang="en-US" dirty="0"/>
              <a:t>Outcomes  </a:t>
            </a:r>
          </a:p>
        </p:txBody>
      </p:sp>
      <p:sp>
        <p:nvSpPr>
          <p:cNvPr id="4" name="Text Placeholder 3">
            <a:extLst>
              <a:ext uri="{FF2B5EF4-FFF2-40B4-BE49-F238E27FC236}">
                <a16:creationId xmlns:a16="http://schemas.microsoft.com/office/drawing/2014/main" id="{293C1E99-672F-46AE-BB08-DD22B0928366}"/>
              </a:ext>
            </a:extLst>
          </p:cNvPr>
          <p:cNvSpPr>
            <a:spLocks noGrp="1"/>
          </p:cNvSpPr>
          <p:nvPr>
            <p:ph type="body" idx="1"/>
          </p:nvPr>
        </p:nvSpPr>
        <p:spPr>
          <a:xfrm>
            <a:off x="4607854" y="2075908"/>
            <a:ext cx="3789362" cy="823912"/>
          </a:xfrm>
        </p:spPr>
        <p:txBody>
          <a:bodyPr>
            <a:normAutofit/>
          </a:bodyPr>
          <a:lstStyle/>
          <a:p>
            <a:r>
              <a:rPr lang="en-US" sz="2000" i="1" spc="-15" dirty="0">
                <a:solidFill>
                  <a:schemeClr val="bg2">
                    <a:lumMod val="20000"/>
                    <a:lumOff val="80000"/>
                  </a:schemeClr>
                </a:solidFill>
                <a:cs typeface="Arial"/>
              </a:rPr>
              <a:t>Ordering forecast basis various KPI’s</a:t>
            </a:r>
            <a:endParaRPr lang="en-US" sz="2000" dirty="0"/>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a:xfrm>
            <a:off x="507249" y="3422694"/>
            <a:ext cx="3132000" cy="2755616"/>
          </a:xfrm>
        </p:spPr>
        <p:txBody>
          <a:bodyPr>
            <a:noAutofit/>
          </a:bodyPr>
          <a:lstStyle/>
          <a:p>
            <a:pPr>
              <a:lnSpc>
                <a:spcPct val="100000"/>
              </a:lnSpc>
              <a:spcBef>
                <a:spcPts val="600"/>
              </a:spcBef>
              <a:buClr>
                <a:schemeClr val="accent1"/>
              </a:buClr>
            </a:pPr>
            <a:r>
              <a:rPr lang="en-US" i="1" dirty="0">
                <a:solidFill>
                  <a:srgbClr val="FFFFFF"/>
                </a:solidFill>
                <a:cs typeface="Arial"/>
              </a:rPr>
              <a:t>Following the procedure for solution we will be able to plot the ordering pattern on the basis of various KPI’s by predicting the output and using visual implementation tools such as bar graph, histogram, pie chart etc. for efficient learning.</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14</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flipV="1">
            <a:off x="857949" y="1243737"/>
            <a:ext cx="2087539" cy="7307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 Placeholder 5">
            <a:extLst>
              <a:ext uri="{FF2B5EF4-FFF2-40B4-BE49-F238E27FC236}">
                <a16:creationId xmlns:a16="http://schemas.microsoft.com/office/drawing/2014/main" id="{A93FB3A3-CCE4-43B1-B396-B8819D20B354}"/>
              </a:ext>
            </a:extLst>
          </p:cNvPr>
          <p:cNvSpPr txBox="1">
            <a:spLocks/>
          </p:cNvSpPr>
          <p:nvPr/>
        </p:nvSpPr>
        <p:spPr>
          <a:xfrm>
            <a:off x="8568793" y="2133184"/>
            <a:ext cx="342969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000" dirty="0"/>
          </a:p>
        </p:txBody>
      </p:sp>
      <p:sp>
        <p:nvSpPr>
          <p:cNvPr id="15" name="Content Placeholder 6">
            <a:extLst>
              <a:ext uri="{FF2B5EF4-FFF2-40B4-BE49-F238E27FC236}">
                <a16:creationId xmlns:a16="http://schemas.microsoft.com/office/drawing/2014/main" id="{17423A2D-9BA5-4783-9D7D-85F493300696}"/>
              </a:ext>
            </a:extLst>
          </p:cNvPr>
          <p:cNvSpPr txBox="1">
            <a:spLocks/>
          </p:cNvSpPr>
          <p:nvPr/>
        </p:nvSpPr>
        <p:spPr>
          <a:xfrm>
            <a:off x="8552751" y="3436890"/>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endParaRPr lang="en-US" i="1" dirty="0">
              <a:solidFill>
                <a:srgbClr val="FFFFFF"/>
              </a:solidFill>
              <a:cs typeface="Arial"/>
            </a:endParaRPr>
          </a:p>
        </p:txBody>
      </p:sp>
      <p:sp>
        <p:nvSpPr>
          <p:cNvPr id="19" name="Text Placeholder 3">
            <a:extLst>
              <a:ext uri="{FF2B5EF4-FFF2-40B4-BE49-F238E27FC236}">
                <a16:creationId xmlns:a16="http://schemas.microsoft.com/office/drawing/2014/main" id="{1DBA1F41-369B-45C7-9BB9-21706BB50C14}"/>
              </a:ext>
            </a:extLst>
          </p:cNvPr>
          <p:cNvSpPr txBox="1">
            <a:spLocks/>
          </p:cNvSpPr>
          <p:nvPr/>
        </p:nvSpPr>
        <p:spPr>
          <a:xfrm>
            <a:off x="646915" y="2075908"/>
            <a:ext cx="378936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i="1" spc="-15">
                <a:solidFill>
                  <a:schemeClr val="bg2">
                    <a:lumMod val="20000"/>
                    <a:lumOff val="80000"/>
                  </a:schemeClr>
                </a:solidFill>
                <a:cs typeface="Arial"/>
              </a:rPr>
              <a:t>Ordering pattern basis various KPI’s</a:t>
            </a:r>
            <a:endParaRPr lang="en-US" sz="2000" dirty="0"/>
          </a:p>
        </p:txBody>
      </p:sp>
      <p:sp>
        <p:nvSpPr>
          <p:cNvPr id="20" name="Content Placeholder 4">
            <a:extLst>
              <a:ext uri="{FF2B5EF4-FFF2-40B4-BE49-F238E27FC236}">
                <a16:creationId xmlns:a16="http://schemas.microsoft.com/office/drawing/2014/main" id="{A00DD74D-99D8-4D01-9D7D-F997AF381B0F}"/>
              </a:ext>
            </a:extLst>
          </p:cNvPr>
          <p:cNvSpPr txBox="1">
            <a:spLocks/>
          </p:cNvSpPr>
          <p:nvPr/>
        </p:nvSpPr>
        <p:spPr>
          <a:xfrm>
            <a:off x="4423122" y="3419286"/>
            <a:ext cx="3132000" cy="2755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r>
              <a:rPr lang="en-US" i="1" dirty="0">
                <a:solidFill>
                  <a:srgbClr val="FFFFFF"/>
                </a:solidFill>
                <a:cs typeface="Arial"/>
              </a:rPr>
              <a:t>From the pattern produced and the values obtained a forecasted value can be produced for a particular time period which will not only keep in mind the past activities as well as the future dataset prediction which would eventually help In efficient inventory control and order rate. </a:t>
            </a:r>
          </a:p>
        </p:txBody>
      </p:sp>
    </p:spTree>
    <p:extLst>
      <p:ext uri="{BB962C8B-B14F-4D97-AF65-F5344CB8AC3E}">
        <p14:creationId xmlns:p14="http://schemas.microsoft.com/office/powerpoint/2010/main" val="332701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2400" y="3132851"/>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857949" y="406471"/>
            <a:ext cx="3487065" cy="1325563"/>
          </a:xfrm>
        </p:spPr>
        <p:txBody>
          <a:bodyPr/>
          <a:lstStyle/>
          <a:p>
            <a:r>
              <a:rPr lang="en-US" dirty="0"/>
              <a:t> </a:t>
            </a:r>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a:xfrm>
            <a:off x="507249" y="3422694"/>
            <a:ext cx="3132000" cy="2755616"/>
          </a:xfrm>
        </p:spPr>
        <p:txBody>
          <a:bodyPr>
            <a:noAutofit/>
          </a:bodyPr>
          <a:lstStyle/>
          <a:p>
            <a:pPr>
              <a:lnSpc>
                <a:spcPct val="100000"/>
              </a:lnSpc>
              <a:spcBef>
                <a:spcPts val="600"/>
              </a:spcBef>
              <a:buClr>
                <a:schemeClr val="accent1"/>
              </a:buClr>
            </a:pPr>
            <a:r>
              <a:rPr lang="en-US" i="1" dirty="0">
                <a:solidFill>
                  <a:srgbClr val="FFFFFF"/>
                </a:solidFill>
                <a:cs typeface="Arial"/>
              </a:rPr>
              <a:t>Following procedure will make sure that the data handled is normalized as well detrend and stationary which is very important when dealing with large amount of data </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15</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flipV="1">
            <a:off x="857949" y="1242740"/>
            <a:ext cx="2781300" cy="74075"/>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 Placeholder 5">
            <a:extLst>
              <a:ext uri="{FF2B5EF4-FFF2-40B4-BE49-F238E27FC236}">
                <a16:creationId xmlns:a16="http://schemas.microsoft.com/office/drawing/2014/main" id="{A93FB3A3-CCE4-43B1-B396-B8819D20B354}"/>
              </a:ext>
            </a:extLst>
          </p:cNvPr>
          <p:cNvSpPr txBox="1">
            <a:spLocks/>
          </p:cNvSpPr>
          <p:nvPr/>
        </p:nvSpPr>
        <p:spPr>
          <a:xfrm>
            <a:off x="8568793" y="2133184"/>
            <a:ext cx="342969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000" dirty="0"/>
          </a:p>
        </p:txBody>
      </p:sp>
      <p:sp>
        <p:nvSpPr>
          <p:cNvPr id="15" name="Content Placeholder 6">
            <a:extLst>
              <a:ext uri="{FF2B5EF4-FFF2-40B4-BE49-F238E27FC236}">
                <a16:creationId xmlns:a16="http://schemas.microsoft.com/office/drawing/2014/main" id="{17423A2D-9BA5-4783-9D7D-85F493300696}"/>
              </a:ext>
            </a:extLst>
          </p:cNvPr>
          <p:cNvSpPr txBox="1">
            <a:spLocks/>
          </p:cNvSpPr>
          <p:nvPr/>
        </p:nvSpPr>
        <p:spPr>
          <a:xfrm>
            <a:off x="8569917" y="3419286"/>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endParaRPr lang="en-US" i="1" dirty="0">
              <a:solidFill>
                <a:srgbClr val="FFFFFF"/>
              </a:solidFill>
              <a:cs typeface="Arial"/>
            </a:endParaRPr>
          </a:p>
        </p:txBody>
      </p:sp>
      <p:sp>
        <p:nvSpPr>
          <p:cNvPr id="19" name="Text Placeholder 3">
            <a:extLst>
              <a:ext uri="{FF2B5EF4-FFF2-40B4-BE49-F238E27FC236}">
                <a16:creationId xmlns:a16="http://schemas.microsoft.com/office/drawing/2014/main" id="{1DBA1F41-369B-45C7-9BB9-21706BB50C14}"/>
              </a:ext>
            </a:extLst>
          </p:cNvPr>
          <p:cNvSpPr txBox="1">
            <a:spLocks/>
          </p:cNvSpPr>
          <p:nvPr/>
        </p:nvSpPr>
        <p:spPr>
          <a:xfrm>
            <a:off x="646915" y="2075908"/>
            <a:ext cx="378936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000" dirty="0"/>
          </a:p>
        </p:txBody>
      </p:sp>
      <p:sp>
        <p:nvSpPr>
          <p:cNvPr id="20" name="Content Placeholder 4">
            <a:extLst>
              <a:ext uri="{FF2B5EF4-FFF2-40B4-BE49-F238E27FC236}">
                <a16:creationId xmlns:a16="http://schemas.microsoft.com/office/drawing/2014/main" id="{A00DD74D-99D8-4D01-9D7D-F997AF381B0F}"/>
              </a:ext>
            </a:extLst>
          </p:cNvPr>
          <p:cNvSpPr txBox="1">
            <a:spLocks/>
          </p:cNvSpPr>
          <p:nvPr/>
        </p:nvSpPr>
        <p:spPr>
          <a:xfrm>
            <a:off x="4423122" y="3419286"/>
            <a:ext cx="3132000" cy="2755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r>
              <a:rPr lang="en-US" i="1" dirty="0">
                <a:solidFill>
                  <a:srgbClr val="FFFFFF"/>
                </a:solidFill>
                <a:cs typeface="Arial"/>
              </a:rPr>
              <a:t>Since we are using different types of model at once so there is multiple comparisons as well as the data is treated against a standard expected value and is made error free at each step.</a:t>
            </a:r>
          </a:p>
          <a:p>
            <a:pPr>
              <a:lnSpc>
                <a:spcPct val="100000"/>
              </a:lnSpc>
              <a:spcBef>
                <a:spcPts val="600"/>
              </a:spcBef>
              <a:buClr>
                <a:schemeClr val="accent1"/>
              </a:buClr>
            </a:pPr>
            <a:r>
              <a:rPr lang="en-US" i="1" dirty="0">
                <a:solidFill>
                  <a:srgbClr val="FFFFFF"/>
                </a:solidFill>
                <a:cs typeface="Arial"/>
              </a:rPr>
              <a:t>Also the dataset treated is smoothened as far as possible before forecasting.  </a:t>
            </a:r>
          </a:p>
        </p:txBody>
      </p:sp>
      <p:sp>
        <p:nvSpPr>
          <p:cNvPr id="6" name="TextBox 5">
            <a:extLst>
              <a:ext uri="{FF2B5EF4-FFF2-40B4-BE49-F238E27FC236}">
                <a16:creationId xmlns:a16="http://schemas.microsoft.com/office/drawing/2014/main" id="{40770428-50AA-4672-A692-35E369A37490}"/>
              </a:ext>
            </a:extLst>
          </p:cNvPr>
          <p:cNvSpPr txBox="1"/>
          <p:nvPr/>
        </p:nvSpPr>
        <p:spPr>
          <a:xfrm>
            <a:off x="761185" y="699240"/>
            <a:ext cx="2974827" cy="584775"/>
          </a:xfrm>
          <a:prstGeom prst="rect">
            <a:avLst/>
          </a:prstGeom>
          <a:noFill/>
        </p:spPr>
        <p:txBody>
          <a:bodyPr wrap="square" rtlCol="0">
            <a:spAutoFit/>
          </a:bodyPr>
          <a:lstStyle/>
          <a:p>
            <a:r>
              <a:rPr lang="en-US" sz="3200" b="1" dirty="0">
                <a:solidFill>
                  <a:srgbClr val="107082"/>
                </a:solidFill>
                <a:latin typeface="Gill Sans MT"/>
                <a:ea typeface="+mj-ea"/>
                <a:cs typeface="+mj-cs"/>
              </a:rPr>
              <a:t>Ad</a:t>
            </a:r>
            <a:r>
              <a:rPr kumimoji="0" lang="en-US" sz="3200" b="1" i="0" u="none" strike="noStrike" kern="1200" cap="none" spc="0" normalizeH="0" baseline="0" noProof="0" dirty="0">
                <a:ln>
                  <a:noFill/>
                </a:ln>
                <a:solidFill>
                  <a:srgbClr val="107082"/>
                </a:solidFill>
                <a:effectLst/>
                <a:uLnTx/>
                <a:uFillTx/>
                <a:latin typeface="Gill Sans MT"/>
                <a:ea typeface="+mj-ea"/>
                <a:cs typeface="+mj-cs"/>
              </a:rPr>
              <a:t>vantage</a:t>
            </a:r>
            <a:r>
              <a:rPr lang="en-US" sz="3200" b="1" dirty="0">
                <a:solidFill>
                  <a:srgbClr val="107082"/>
                </a:solidFill>
                <a:latin typeface="Gill Sans MT"/>
                <a:ea typeface="+mj-ea"/>
                <a:cs typeface="+mj-cs"/>
              </a:rPr>
              <a:t>s </a:t>
            </a:r>
            <a:endParaRPr lang="en-IN" dirty="0"/>
          </a:p>
        </p:txBody>
      </p:sp>
      <p:sp>
        <p:nvSpPr>
          <p:cNvPr id="7" name="TextBox 6">
            <a:extLst>
              <a:ext uri="{FF2B5EF4-FFF2-40B4-BE49-F238E27FC236}">
                <a16:creationId xmlns:a16="http://schemas.microsoft.com/office/drawing/2014/main" id="{6CA3B186-41CC-4BC6-BF46-A649C20D6BED}"/>
              </a:ext>
            </a:extLst>
          </p:cNvPr>
          <p:cNvSpPr txBox="1"/>
          <p:nvPr/>
        </p:nvSpPr>
        <p:spPr>
          <a:xfrm>
            <a:off x="761185" y="2277035"/>
            <a:ext cx="2699191" cy="646331"/>
          </a:xfrm>
          <a:prstGeom prst="rect">
            <a:avLst/>
          </a:prstGeom>
          <a:noFill/>
        </p:spPr>
        <p:txBody>
          <a:bodyPr wrap="square" rtlCol="0">
            <a:spAutoFit/>
          </a:bodyPr>
          <a:lstStyle/>
          <a:p>
            <a:r>
              <a:rPr lang="en-IN" dirty="0"/>
              <a:t>On the basis of ability to handle data  </a:t>
            </a:r>
          </a:p>
        </p:txBody>
      </p:sp>
      <p:sp>
        <p:nvSpPr>
          <p:cNvPr id="17" name="TextBox 16">
            <a:extLst>
              <a:ext uri="{FF2B5EF4-FFF2-40B4-BE49-F238E27FC236}">
                <a16:creationId xmlns:a16="http://schemas.microsoft.com/office/drawing/2014/main" id="{35E9709C-E021-4E8F-9ECE-D2CD3F774518}"/>
              </a:ext>
            </a:extLst>
          </p:cNvPr>
          <p:cNvSpPr txBox="1"/>
          <p:nvPr/>
        </p:nvSpPr>
        <p:spPr>
          <a:xfrm>
            <a:off x="4436277" y="2175570"/>
            <a:ext cx="3156615" cy="923330"/>
          </a:xfrm>
          <a:prstGeom prst="rect">
            <a:avLst/>
          </a:prstGeom>
          <a:noFill/>
        </p:spPr>
        <p:txBody>
          <a:bodyPr wrap="square" rtlCol="0">
            <a:spAutoFit/>
          </a:bodyPr>
          <a:lstStyle/>
          <a:p>
            <a:r>
              <a:rPr lang="en-IN" dirty="0"/>
              <a:t>On the ability of storing historical data that is error free </a:t>
            </a:r>
          </a:p>
        </p:txBody>
      </p:sp>
      <p:sp>
        <p:nvSpPr>
          <p:cNvPr id="18" name="TextBox 17">
            <a:extLst>
              <a:ext uri="{FF2B5EF4-FFF2-40B4-BE49-F238E27FC236}">
                <a16:creationId xmlns:a16="http://schemas.microsoft.com/office/drawing/2014/main" id="{F6426FD2-3A4B-473B-BDE8-1CE450BB92D7}"/>
              </a:ext>
            </a:extLst>
          </p:cNvPr>
          <p:cNvSpPr txBox="1"/>
          <p:nvPr/>
        </p:nvSpPr>
        <p:spPr>
          <a:xfrm>
            <a:off x="8481034" y="2138535"/>
            <a:ext cx="3517458" cy="923330"/>
          </a:xfrm>
          <a:prstGeom prst="rect">
            <a:avLst/>
          </a:prstGeom>
          <a:noFill/>
        </p:spPr>
        <p:txBody>
          <a:bodyPr wrap="square" rtlCol="0">
            <a:spAutoFit/>
          </a:bodyPr>
          <a:lstStyle/>
          <a:p>
            <a:r>
              <a:rPr lang="en-IN" dirty="0"/>
              <a:t>On the basis of dealing the vanishing gradient problem and future inputs</a:t>
            </a:r>
          </a:p>
        </p:txBody>
      </p:sp>
      <p:sp>
        <p:nvSpPr>
          <p:cNvPr id="21" name="Content Placeholder 4">
            <a:extLst>
              <a:ext uri="{FF2B5EF4-FFF2-40B4-BE49-F238E27FC236}">
                <a16:creationId xmlns:a16="http://schemas.microsoft.com/office/drawing/2014/main" id="{F957CB02-C612-4BDA-82EE-B9A761BBC07E}"/>
              </a:ext>
            </a:extLst>
          </p:cNvPr>
          <p:cNvSpPr txBox="1">
            <a:spLocks/>
          </p:cNvSpPr>
          <p:nvPr/>
        </p:nvSpPr>
        <p:spPr>
          <a:xfrm>
            <a:off x="8631939" y="3419286"/>
            <a:ext cx="3132000" cy="3074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r>
              <a:rPr lang="en-US" i="1" dirty="0">
                <a:solidFill>
                  <a:srgbClr val="FFFFFF"/>
                </a:solidFill>
                <a:cs typeface="Arial"/>
              </a:rPr>
              <a:t>To overcome the problem of future inputs we are going to use the LSTM and Bidirectional RNN. </a:t>
            </a:r>
          </a:p>
          <a:p>
            <a:pPr>
              <a:lnSpc>
                <a:spcPct val="100000"/>
              </a:lnSpc>
              <a:spcBef>
                <a:spcPts val="600"/>
              </a:spcBef>
              <a:buClr>
                <a:schemeClr val="accent1"/>
              </a:buClr>
            </a:pPr>
            <a:r>
              <a:rPr lang="en-US" i="1" dirty="0">
                <a:solidFill>
                  <a:srgbClr val="FFFFFF"/>
                </a:solidFill>
                <a:cs typeface="Arial"/>
              </a:rPr>
              <a:t>Since we will be dealing with large amount of data we will provide the weight gradient to the newest values possible and the upcoming future values so as to avoid vanishing gradient. </a:t>
            </a:r>
          </a:p>
        </p:txBody>
      </p:sp>
    </p:spTree>
    <p:extLst>
      <p:ext uri="{BB962C8B-B14F-4D97-AF65-F5344CB8AC3E}">
        <p14:creationId xmlns:p14="http://schemas.microsoft.com/office/powerpoint/2010/main" val="41320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24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857949" y="406471"/>
            <a:ext cx="3487065" cy="1325563"/>
          </a:xfrm>
        </p:spPr>
        <p:txBody>
          <a:bodyPr/>
          <a:lstStyle/>
          <a:p>
            <a:r>
              <a:rPr lang="en-US" dirty="0"/>
              <a:t> </a:t>
            </a:r>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a:xfrm>
            <a:off x="507249" y="3422694"/>
            <a:ext cx="3132000" cy="2755616"/>
          </a:xfrm>
        </p:spPr>
        <p:txBody>
          <a:bodyPr>
            <a:noAutofit/>
          </a:bodyPr>
          <a:lstStyle/>
          <a:p>
            <a:pPr>
              <a:lnSpc>
                <a:spcPct val="100000"/>
              </a:lnSpc>
              <a:spcBef>
                <a:spcPts val="600"/>
              </a:spcBef>
              <a:buClr>
                <a:schemeClr val="accent1"/>
              </a:buClr>
            </a:pPr>
            <a:r>
              <a:rPr lang="en-US" i="1" dirty="0">
                <a:solidFill>
                  <a:srgbClr val="FFFFFF"/>
                </a:solidFill>
                <a:cs typeface="Arial"/>
              </a:rPr>
              <a:t>Since we are focusing on the efficient result to minimize as much error as possible, we are involving so many procedures which will result in slower application. </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16</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flipV="1">
            <a:off x="857949" y="1242740"/>
            <a:ext cx="2781300" cy="74075"/>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 Placeholder 5">
            <a:extLst>
              <a:ext uri="{FF2B5EF4-FFF2-40B4-BE49-F238E27FC236}">
                <a16:creationId xmlns:a16="http://schemas.microsoft.com/office/drawing/2014/main" id="{A93FB3A3-CCE4-43B1-B396-B8819D20B354}"/>
              </a:ext>
            </a:extLst>
          </p:cNvPr>
          <p:cNvSpPr txBox="1">
            <a:spLocks/>
          </p:cNvSpPr>
          <p:nvPr/>
        </p:nvSpPr>
        <p:spPr>
          <a:xfrm>
            <a:off x="8568793" y="2133184"/>
            <a:ext cx="342969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000" dirty="0"/>
          </a:p>
        </p:txBody>
      </p:sp>
      <p:sp>
        <p:nvSpPr>
          <p:cNvPr id="15" name="Content Placeholder 6">
            <a:extLst>
              <a:ext uri="{FF2B5EF4-FFF2-40B4-BE49-F238E27FC236}">
                <a16:creationId xmlns:a16="http://schemas.microsoft.com/office/drawing/2014/main" id="{17423A2D-9BA5-4783-9D7D-85F493300696}"/>
              </a:ext>
            </a:extLst>
          </p:cNvPr>
          <p:cNvSpPr txBox="1">
            <a:spLocks/>
          </p:cNvSpPr>
          <p:nvPr/>
        </p:nvSpPr>
        <p:spPr>
          <a:xfrm>
            <a:off x="8569917" y="3419286"/>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endParaRPr lang="en-US" i="1" dirty="0">
              <a:solidFill>
                <a:srgbClr val="FFFFFF"/>
              </a:solidFill>
              <a:cs typeface="Arial"/>
            </a:endParaRPr>
          </a:p>
        </p:txBody>
      </p:sp>
      <p:sp>
        <p:nvSpPr>
          <p:cNvPr id="19" name="Text Placeholder 3">
            <a:extLst>
              <a:ext uri="{FF2B5EF4-FFF2-40B4-BE49-F238E27FC236}">
                <a16:creationId xmlns:a16="http://schemas.microsoft.com/office/drawing/2014/main" id="{1DBA1F41-369B-45C7-9BB9-21706BB50C14}"/>
              </a:ext>
            </a:extLst>
          </p:cNvPr>
          <p:cNvSpPr txBox="1">
            <a:spLocks/>
          </p:cNvSpPr>
          <p:nvPr/>
        </p:nvSpPr>
        <p:spPr>
          <a:xfrm>
            <a:off x="646915" y="2075908"/>
            <a:ext cx="378936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000" dirty="0"/>
          </a:p>
        </p:txBody>
      </p:sp>
      <p:sp>
        <p:nvSpPr>
          <p:cNvPr id="6" name="TextBox 5">
            <a:extLst>
              <a:ext uri="{FF2B5EF4-FFF2-40B4-BE49-F238E27FC236}">
                <a16:creationId xmlns:a16="http://schemas.microsoft.com/office/drawing/2014/main" id="{40770428-50AA-4672-A692-35E369A37490}"/>
              </a:ext>
            </a:extLst>
          </p:cNvPr>
          <p:cNvSpPr txBox="1"/>
          <p:nvPr/>
        </p:nvSpPr>
        <p:spPr>
          <a:xfrm>
            <a:off x="761185" y="699240"/>
            <a:ext cx="2974827" cy="584775"/>
          </a:xfrm>
          <a:prstGeom prst="rect">
            <a:avLst/>
          </a:prstGeom>
          <a:noFill/>
        </p:spPr>
        <p:txBody>
          <a:bodyPr wrap="square" rtlCol="0">
            <a:spAutoFit/>
          </a:bodyPr>
          <a:lstStyle/>
          <a:p>
            <a:r>
              <a:rPr lang="en-US" sz="3200" b="1" dirty="0">
                <a:solidFill>
                  <a:srgbClr val="107082"/>
                </a:solidFill>
                <a:latin typeface="Gill Sans MT"/>
                <a:ea typeface="+mj-ea"/>
                <a:cs typeface="+mj-cs"/>
              </a:rPr>
              <a:t>Limitations  </a:t>
            </a:r>
            <a:endParaRPr lang="en-IN" dirty="0"/>
          </a:p>
        </p:txBody>
      </p:sp>
      <p:sp>
        <p:nvSpPr>
          <p:cNvPr id="7" name="TextBox 6">
            <a:extLst>
              <a:ext uri="{FF2B5EF4-FFF2-40B4-BE49-F238E27FC236}">
                <a16:creationId xmlns:a16="http://schemas.microsoft.com/office/drawing/2014/main" id="{6CA3B186-41CC-4BC6-BF46-A649C20D6BED}"/>
              </a:ext>
            </a:extLst>
          </p:cNvPr>
          <p:cNvSpPr txBox="1"/>
          <p:nvPr/>
        </p:nvSpPr>
        <p:spPr>
          <a:xfrm>
            <a:off x="761185" y="2277035"/>
            <a:ext cx="2699191" cy="369332"/>
          </a:xfrm>
          <a:prstGeom prst="rect">
            <a:avLst/>
          </a:prstGeom>
          <a:noFill/>
        </p:spPr>
        <p:txBody>
          <a:bodyPr wrap="square" rtlCol="0">
            <a:spAutoFit/>
          </a:bodyPr>
          <a:lstStyle/>
          <a:p>
            <a:r>
              <a:rPr lang="en-IN" dirty="0"/>
              <a:t>Computation will be slow   </a:t>
            </a:r>
          </a:p>
        </p:txBody>
      </p:sp>
      <p:sp>
        <p:nvSpPr>
          <p:cNvPr id="18" name="TextBox 17">
            <a:extLst>
              <a:ext uri="{FF2B5EF4-FFF2-40B4-BE49-F238E27FC236}">
                <a16:creationId xmlns:a16="http://schemas.microsoft.com/office/drawing/2014/main" id="{F6426FD2-3A4B-473B-BDE8-1CE450BB92D7}"/>
              </a:ext>
            </a:extLst>
          </p:cNvPr>
          <p:cNvSpPr txBox="1"/>
          <p:nvPr/>
        </p:nvSpPr>
        <p:spPr>
          <a:xfrm>
            <a:off x="6410187" y="2182466"/>
            <a:ext cx="3517458" cy="646331"/>
          </a:xfrm>
          <a:prstGeom prst="rect">
            <a:avLst/>
          </a:prstGeom>
          <a:noFill/>
        </p:spPr>
        <p:txBody>
          <a:bodyPr wrap="square" rtlCol="0">
            <a:spAutoFit/>
          </a:bodyPr>
          <a:lstStyle/>
          <a:p>
            <a:r>
              <a:rPr lang="en-IN" dirty="0"/>
              <a:t>Faster application by sacrificing memory </a:t>
            </a:r>
          </a:p>
        </p:txBody>
      </p:sp>
      <p:sp>
        <p:nvSpPr>
          <p:cNvPr id="21" name="Content Placeholder 4">
            <a:extLst>
              <a:ext uri="{FF2B5EF4-FFF2-40B4-BE49-F238E27FC236}">
                <a16:creationId xmlns:a16="http://schemas.microsoft.com/office/drawing/2014/main" id="{F957CB02-C612-4BDA-82EE-B9A761BBC07E}"/>
              </a:ext>
            </a:extLst>
          </p:cNvPr>
          <p:cNvSpPr txBox="1">
            <a:spLocks/>
          </p:cNvSpPr>
          <p:nvPr/>
        </p:nvSpPr>
        <p:spPr>
          <a:xfrm>
            <a:off x="6214363" y="3278436"/>
            <a:ext cx="3132000" cy="3074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r>
              <a:rPr lang="en-US" i="1" dirty="0">
                <a:solidFill>
                  <a:srgbClr val="FFFFFF"/>
                </a:solidFill>
                <a:cs typeface="Arial"/>
              </a:rPr>
              <a:t>As the application is slower we can provide more space to the following so that more functions can be processed at a single instance, this can make the application faster depending on the hardware provided. </a:t>
            </a:r>
          </a:p>
        </p:txBody>
      </p:sp>
      <p:sp>
        <p:nvSpPr>
          <p:cNvPr id="22" name="object 5" descr="Beige rectangle">
            <a:extLst>
              <a:ext uri="{FF2B5EF4-FFF2-40B4-BE49-F238E27FC236}">
                <a16:creationId xmlns:a16="http://schemas.microsoft.com/office/drawing/2014/main" id="{D6A7A579-F96A-41B9-BDB6-5EAD6209544D}"/>
              </a:ext>
            </a:extLst>
          </p:cNvPr>
          <p:cNvSpPr/>
          <p:nvPr/>
        </p:nvSpPr>
        <p:spPr>
          <a:xfrm flipV="1">
            <a:off x="6410187" y="1271096"/>
            <a:ext cx="4598471"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23" name="TextBox 22">
            <a:extLst>
              <a:ext uri="{FF2B5EF4-FFF2-40B4-BE49-F238E27FC236}">
                <a16:creationId xmlns:a16="http://schemas.microsoft.com/office/drawing/2014/main" id="{4DA5B013-AE16-4B54-8F9D-702AC8A325C0}"/>
              </a:ext>
            </a:extLst>
          </p:cNvPr>
          <p:cNvSpPr txBox="1"/>
          <p:nvPr/>
        </p:nvSpPr>
        <p:spPr>
          <a:xfrm>
            <a:off x="6293224" y="682758"/>
            <a:ext cx="5137591" cy="584775"/>
          </a:xfrm>
          <a:prstGeom prst="rect">
            <a:avLst/>
          </a:prstGeom>
          <a:noFill/>
        </p:spPr>
        <p:txBody>
          <a:bodyPr wrap="square" rtlCol="0">
            <a:spAutoFit/>
          </a:bodyPr>
          <a:lstStyle/>
          <a:p>
            <a:r>
              <a:rPr lang="en-US" sz="3200" b="1" dirty="0">
                <a:solidFill>
                  <a:srgbClr val="107082"/>
                </a:solidFill>
                <a:latin typeface="Gill Sans MT"/>
                <a:ea typeface="+mj-ea"/>
                <a:cs typeface="+mj-cs"/>
              </a:rPr>
              <a:t>Solution to Limitations  </a:t>
            </a:r>
            <a:endParaRPr lang="en-IN" dirty="0"/>
          </a:p>
        </p:txBody>
      </p:sp>
    </p:spTree>
    <p:extLst>
      <p:ext uri="{BB962C8B-B14F-4D97-AF65-F5344CB8AC3E}">
        <p14:creationId xmlns:p14="http://schemas.microsoft.com/office/powerpoint/2010/main" val="60589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510CA-24BE-4C37-8AA3-D3259D4A3619}"/>
              </a:ext>
            </a:extLst>
          </p:cNvPr>
          <p:cNvSpPr>
            <a:spLocks noGrp="1"/>
          </p:cNvSpPr>
          <p:nvPr>
            <p:ph type="title"/>
          </p:nvPr>
        </p:nvSpPr>
        <p:spPr>
          <a:xfrm>
            <a:off x="179294" y="293407"/>
            <a:ext cx="10515600" cy="1325563"/>
          </a:xfrm>
        </p:spPr>
        <p:txBody>
          <a:bodyPr/>
          <a:lstStyle/>
          <a:p>
            <a:r>
              <a:rPr lang="en-IN" dirty="0"/>
              <a:t>Previous work </a:t>
            </a:r>
          </a:p>
        </p:txBody>
      </p:sp>
      <p:sp>
        <p:nvSpPr>
          <p:cNvPr id="4" name="Text Placeholder 3">
            <a:extLst>
              <a:ext uri="{FF2B5EF4-FFF2-40B4-BE49-F238E27FC236}">
                <a16:creationId xmlns:a16="http://schemas.microsoft.com/office/drawing/2014/main" id="{B13A24DC-2721-4D84-8408-1F732B5B947B}"/>
              </a:ext>
            </a:extLst>
          </p:cNvPr>
          <p:cNvSpPr>
            <a:spLocks noGrp="1"/>
          </p:cNvSpPr>
          <p:nvPr>
            <p:ph type="body" idx="1"/>
          </p:nvPr>
        </p:nvSpPr>
        <p:spPr>
          <a:xfrm>
            <a:off x="179294" y="1972280"/>
            <a:ext cx="5665881" cy="823912"/>
          </a:xfrm>
        </p:spPr>
        <p:txBody>
          <a:bodyPr>
            <a:normAutofit fontScale="55000" lnSpcReduction="20000"/>
          </a:bodyPr>
          <a:lstStyle/>
          <a:p>
            <a:r>
              <a:rPr lang="en-IN" dirty="0"/>
              <a:t>Problem Statement </a:t>
            </a:r>
          </a:p>
          <a:p>
            <a:r>
              <a:rPr lang="en-US" b="0" dirty="0">
                <a:latin typeface="-apple-system"/>
              </a:rPr>
              <a:t>P</a:t>
            </a:r>
            <a:r>
              <a:rPr lang="en-US" b="0" i="0" dirty="0">
                <a:effectLst/>
                <a:latin typeface="-apple-system"/>
              </a:rPr>
              <a:t>articipants are expected to build a projection of the business potential for each of the 3915 regions (given in the dataset) for the next 12 months</a:t>
            </a:r>
            <a:endParaRPr lang="en-IN" dirty="0"/>
          </a:p>
        </p:txBody>
      </p:sp>
      <p:sp>
        <p:nvSpPr>
          <p:cNvPr id="5" name="Content Placeholder 4">
            <a:extLst>
              <a:ext uri="{FF2B5EF4-FFF2-40B4-BE49-F238E27FC236}">
                <a16:creationId xmlns:a16="http://schemas.microsoft.com/office/drawing/2014/main" id="{6F8C5D9A-49FE-49E3-B648-CE96FC4E4483}"/>
              </a:ext>
            </a:extLst>
          </p:cNvPr>
          <p:cNvSpPr>
            <a:spLocks noGrp="1"/>
          </p:cNvSpPr>
          <p:nvPr>
            <p:ph sz="half" idx="2"/>
          </p:nvPr>
        </p:nvSpPr>
        <p:spPr>
          <a:xfrm>
            <a:off x="179294" y="3419285"/>
            <a:ext cx="11646666" cy="3322173"/>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Please find the project here : </a:t>
            </a:r>
          </a:p>
          <a:p>
            <a:pPr marL="0" indent="0">
              <a:buNone/>
            </a:pPr>
            <a:r>
              <a:rPr lang="en-IN" dirty="0"/>
              <a:t>https://github.com/amannaredi/IIT-Bombay-Techfest---Tata-Communications-Datathon/blob/ca893a5bcd62b0709ea9bc70d7246a27240360d3/DT-221642_Datathon/DT-221642_Datathon/Techfest_Datathon.ipynb</a:t>
            </a:r>
          </a:p>
        </p:txBody>
      </p:sp>
      <p:sp>
        <p:nvSpPr>
          <p:cNvPr id="6" name="Text Placeholder 5">
            <a:extLst>
              <a:ext uri="{FF2B5EF4-FFF2-40B4-BE49-F238E27FC236}">
                <a16:creationId xmlns:a16="http://schemas.microsoft.com/office/drawing/2014/main" id="{040E0DA1-81AB-48D5-B92F-0AA2A632D168}"/>
              </a:ext>
            </a:extLst>
          </p:cNvPr>
          <p:cNvSpPr>
            <a:spLocks noGrp="1"/>
          </p:cNvSpPr>
          <p:nvPr>
            <p:ph type="body" sz="quarter" idx="3"/>
          </p:nvPr>
        </p:nvSpPr>
        <p:spPr>
          <a:xfrm>
            <a:off x="6002627" y="2244817"/>
            <a:ext cx="6104964" cy="1102750"/>
          </a:xfrm>
        </p:spPr>
        <p:txBody>
          <a:bodyPr>
            <a:normAutofit fontScale="47500" lnSpcReduction="20000"/>
          </a:bodyPr>
          <a:lstStyle/>
          <a:p>
            <a:r>
              <a:rPr lang="en-IN" dirty="0"/>
              <a:t>Data set </a:t>
            </a:r>
          </a:p>
          <a:p>
            <a:pPr algn="l"/>
            <a:r>
              <a:rPr lang="en-US" b="0" i="0" dirty="0">
                <a:effectLst/>
                <a:latin typeface="-apple-system"/>
              </a:rPr>
              <a:t>There are a total of 3915 regions in the dataset</a:t>
            </a:r>
          </a:p>
          <a:p>
            <a:pPr algn="l"/>
            <a:r>
              <a:rPr lang="en-US" b="0" i="0" dirty="0">
                <a:effectLst/>
                <a:latin typeface="-apple-system"/>
              </a:rPr>
              <a:t>Train Dataset - Has the business potential of 3915 regions for months 1 to 72</a:t>
            </a:r>
          </a:p>
          <a:p>
            <a:pPr algn="l"/>
            <a:r>
              <a:rPr lang="en-US" b="0" i="0" dirty="0">
                <a:effectLst/>
                <a:latin typeface="-apple-system"/>
              </a:rPr>
              <a:t>Evaluation Dataset - You must predict the business potential of 3915 regions for Month 73 to Month 87</a:t>
            </a:r>
          </a:p>
          <a:p>
            <a:endParaRPr lang="en-IN" dirty="0"/>
          </a:p>
        </p:txBody>
      </p:sp>
      <p:sp>
        <p:nvSpPr>
          <p:cNvPr id="8" name="Slide Number Placeholder 7">
            <a:extLst>
              <a:ext uri="{FF2B5EF4-FFF2-40B4-BE49-F238E27FC236}">
                <a16:creationId xmlns:a16="http://schemas.microsoft.com/office/drawing/2014/main" id="{0F4A5ACE-0B45-429A-978E-08C7D44DF31F}"/>
              </a:ext>
            </a:extLst>
          </p:cNvPr>
          <p:cNvSpPr>
            <a:spLocks noGrp="1"/>
          </p:cNvSpPr>
          <p:nvPr>
            <p:ph type="sldNum" sz="quarter" idx="12"/>
          </p:nvPr>
        </p:nvSpPr>
        <p:spPr/>
        <p:txBody>
          <a:bodyPr/>
          <a:lstStyle/>
          <a:p>
            <a:fld id="{82EE24B5-652C-4DB5-B7C3-B5BBEC1280B1}" type="slidenum">
              <a:rPr lang="en-US" smtClean="0"/>
              <a:t>17</a:t>
            </a:fld>
            <a:endParaRPr lang="en-US" dirty="0"/>
          </a:p>
        </p:txBody>
      </p:sp>
    </p:spTree>
    <p:extLst>
      <p:ext uri="{BB962C8B-B14F-4D97-AF65-F5344CB8AC3E}">
        <p14:creationId xmlns:p14="http://schemas.microsoft.com/office/powerpoint/2010/main" val="1533243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84443" y="1288717"/>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838200" y="4293396"/>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712694" y="3073159"/>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338"/>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descr="Blue rectangle">
            <a:extLst>
              <a:ext uri="{FF2B5EF4-FFF2-40B4-BE49-F238E27FC236}">
                <a16:creationId xmlns:a16="http://schemas.microsoft.com/office/drawing/2014/main" id="{B743B096-6BB3-4330-9D5B-22EEBAF87BEE}"/>
              </a:ext>
            </a:extLst>
          </p:cNvPr>
          <p:cNvSpPr/>
          <p:nvPr/>
        </p:nvSpPr>
        <p:spPr>
          <a:xfrm>
            <a:off x="0" y="2770632"/>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descr="Blue circle">
            <a:extLst>
              <a:ext uri="{FF2B5EF4-FFF2-40B4-BE49-F238E27FC236}">
                <a16:creationId xmlns:a16="http://schemas.microsoft.com/office/drawing/2014/main" id="{48354ED0-9392-4301-B2D6-A5335876F77D}"/>
              </a:ext>
            </a:extLst>
          </p:cNvPr>
          <p:cNvSpPr/>
          <p:nvPr/>
        </p:nvSpPr>
        <p:spPr>
          <a:xfrm>
            <a:off x="349920" y="1959340"/>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descr="Blue circle">
            <a:extLst>
              <a:ext uri="{FF2B5EF4-FFF2-40B4-BE49-F238E27FC236}">
                <a16:creationId xmlns:a16="http://schemas.microsoft.com/office/drawing/2014/main" id="{0AD89AAC-7A26-4BF6-8BF7-D301C467BE24}"/>
              </a:ext>
            </a:extLst>
          </p:cNvPr>
          <p:cNvSpPr/>
          <p:nvPr/>
        </p:nvSpPr>
        <p:spPr>
          <a:xfrm>
            <a:off x="8854850" y="2027657"/>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2</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1631576" y="917299"/>
            <a:ext cx="3277707" cy="1006684"/>
          </a:xfrm>
        </p:spPr>
        <p:txBody>
          <a:bodyPr/>
          <a:lstStyle/>
          <a:p>
            <a:r>
              <a:rPr lang="en-US" dirty="0">
                <a:solidFill>
                  <a:schemeClr val="bg1"/>
                </a:solidFill>
              </a:rPr>
              <a:t>BRUTE FORCE</a:t>
            </a:r>
          </a:p>
        </p:txBody>
      </p:sp>
      <p:sp>
        <p:nvSpPr>
          <p:cNvPr id="42" name="Text Placeholder 41">
            <a:extLst>
              <a:ext uri="{FF2B5EF4-FFF2-40B4-BE49-F238E27FC236}">
                <a16:creationId xmlns:a16="http://schemas.microsoft.com/office/drawing/2014/main" id="{D70BF709-D6E1-4AFF-A538-E9F7D1A452C2}"/>
              </a:ext>
            </a:extLst>
          </p:cNvPr>
          <p:cNvSpPr>
            <a:spLocks noGrp="1"/>
          </p:cNvSpPr>
          <p:nvPr>
            <p:ph type="body" sz="quarter" idx="19"/>
          </p:nvPr>
        </p:nvSpPr>
        <p:spPr>
          <a:xfrm>
            <a:off x="421643" y="5087229"/>
            <a:ext cx="2700338" cy="738187"/>
          </a:xfrm>
        </p:spPr>
        <p:txBody>
          <a:bodyPr>
            <a:norm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white">
                    <a:lumMod val="95000"/>
                  </a:prstClr>
                </a:solidFill>
                <a:effectLst/>
                <a:uLnTx/>
                <a:uFillTx/>
                <a:latin typeface="Gill Sans MT"/>
                <a:ea typeface="+mn-ea"/>
                <a:cs typeface="+mn-cs"/>
              </a:rPr>
              <a:t> AMAN NAREDI</a:t>
            </a:r>
          </a:p>
          <a:p>
            <a:pPr>
              <a:lnSpc>
                <a:spcPct val="100000"/>
              </a:lnSpc>
              <a:spcBef>
                <a:spcPts val="0"/>
              </a:spcBef>
            </a:pPr>
            <a:endParaRPr lang="en-US" sz="1600" dirty="0"/>
          </a:p>
          <a:p>
            <a:pPr>
              <a:lnSpc>
                <a:spcPct val="100000"/>
              </a:lnSpc>
              <a:spcBef>
                <a:spcPts val="0"/>
              </a:spcBef>
            </a:pPr>
            <a:endParaRPr lang="en-US" sz="1600" b="1" dirty="0">
              <a:solidFill>
                <a:schemeClr val="bg1"/>
              </a:solidFill>
              <a:latin typeface="+mn-lt"/>
            </a:endParaRPr>
          </a:p>
        </p:txBody>
      </p:sp>
      <p:sp>
        <p:nvSpPr>
          <p:cNvPr id="43" name="Text Placeholder 42">
            <a:extLst>
              <a:ext uri="{FF2B5EF4-FFF2-40B4-BE49-F238E27FC236}">
                <a16:creationId xmlns:a16="http://schemas.microsoft.com/office/drawing/2014/main" id="{8CE3A891-B3D6-4B07-A0B9-8F86A9EE5882}"/>
              </a:ext>
            </a:extLst>
          </p:cNvPr>
          <p:cNvSpPr>
            <a:spLocks noGrp="1"/>
          </p:cNvSpPr>
          <p:nvPr>
            <p:ph type="body" sz="quarter" idx="20"/>
          </p:nvPr>
        </p:nvSpPr>
        <p:spPr>
          <a:xfrm>
            <a:off x="4745831" y="5049251"/>
            <a:ext cx="2700338" cy="738187"/>
          </a:xfrm>
        </p:spPr>
        <p:txBody>
          <a:bodyPr>
            <a:normAutofit/>
          </a:bodyPr>
          <a:lstStyle/>
          <a:p>
            <a:pPr>
              <a:lnSpc>
                <a:spcPct val="100000"/>
              </a:lnSpc>
              <a:spcBef>
                <a:spcPts val="0"/>
              </a:spcBef>
            </a:pPr>
            <a:r>
              <a:rPr lang="en-US" dirty="0"/>
              <a:t>NIKHIL GEORGE</a:t>
            </a:r>
          </a:p>
        </p:txBody>
      </p:sp>
      <p:sp>
        <p:nvSpPr>
          <p:cNvPr id="44" name="Text Placeholder 43">
            <a:extLst>
              <a:ext uri="{FF2B5EF4-FFF2-40B4-BE49-F238E27FC236}">
                <a16:creationId xmlns:a16="http://schemas.microsoft.com/office/drawing/2014/main" id="{C7D8CB18-31C2-421A-B086-BCC239E2F5A9}"/>
              </a:ext>
            </a:extLst>
          </p:cNvPr>
          <p:cNvSpPr>
            <a:spLocks noGrp="1"/>
          </p:cNvSpPr>
          <p:nvPr>
            <p:ph type="body" sz="quarter" idx="21"/>
          </p:nvPr>
        </p:nvSpPr>
        <p:spPr>
          <a:xfrm>
            <a:off x="9228931" y="5034196"/>
            <a:ext cx="2700338" cy="738187"/>
          </a:xfrm>
        </p:spPr>
        <p:txBody>
          <a:bodyPr/>
          <a:lstStyle/>
          <a:p>
            <a:pPr>
              <a:lnSpc>
                <a:spcPct val="100000"/>
              </a:lnSpc>
              <a:spcBef>
                <a:spcPts val="0"/>
              </a:spcBef>
            </a:pPr>
            <a:r>
              <a:rPr lang="en-US" dirty="0"/>
              <a:t>YASH WADHAWAN</a:t>
            </a: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flipV="1">
            <a:off x="1771812" y="1635028"/>
            <a:ext cx="3196705" cy="45719"/>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2" name="TextBox 1">
            <a:extLst>
              <a:ext uri="{FF2B5EF4-FFF2-40B4-BE49-F238E27FC236}">
                <a16:creationId xmlns:a16="http://schemas.microsoft.com/office/drawing/2014/main" id="{3861619C-D69B-4DE9-AECE-BEB4321952A2}"/>
              </a:ext>
            </a:extLst>
          </p:cNvPr>
          <p:cNvSpPr txBox="1"/>
          <p:nvPr/>
        </p:nvSpPr>
        <p:spPr>
          <a:xfrm>
            <a:off x="1631576" y="520707"/>
            <a:ext cx="6102404" cy="584775"/>
          </a:xfrm>
          <a:prstGeom prst="rect">
            <a:avLst/>
          </a:prstGeom>
          <a:noFill/>
        </p:spPr>
        <p:txBody>
          <a:bodyPr wrap="square" rtlCol="0">
            <a:spAutoFit/>
          </a:bodyPr>
          <a:lstStyle/>
          <a:p>
            <a:r>
              <a:rPr lang="en-IN" sz="3200" dirty="0">
                <a:solidFill>
                  <a:schemeClr val="bg1"/>
                </a:solidFill>
              </a:rPr>
              <a:t>Devi Ahilya Vishwavidyalaya</a:t>
            </a:r>
          </a:p>
        </p:txBody>
      </p:sp>
      <p:sp>
        <p:nvSpPr>
          <p:cNvPr id="19" name="Oval 18" descr="Blue circle">
            <a:extLst>
              <a:ext uri="{FF2B5EF4-FFF2-40B4-BE49-F238E27FC236}">
                <a16:creationId xmlns:a16="http://schemas.microsoft.com/office/drawing/2014/main" id="{610C9367-FE3E-4CE8-A885-ABAC2A5AB30E}"/>
              </a:ext>
            </a:extLst>
          </p:cNvPr>
          <p:cNvSpPr/>
          <p:nvPr/>
        </p:nvSpPr>
        <p:spPr>
          <a:xfrm>
            <a:off x="4602385" y="2101263"/>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bject 6" descr="Beige rectangle">
            <a:extLst>
              <a:ext uri="{FF2B5EF4-FFF2-40B4-BE49-F238E27FC236}">
                <a16:creationId xmlns:a16="http://schemas.microsoft.com/office/drawing/2014/main" id="{F25DF643-DF18-4B37-B94D-2389FE6D3104}"/>
              </a:ext>
            </a:extLst>
          </p:cNvPr>
          <p:cNvSpPr/>
          <p:nvPr/>
        </p:nvSpPr>
        <p:spPr>
          <a:xfrm flipV="1">
            <a:off x="1734974" y="668265"/>
            <a:ext cx="5455570" cy="456294"/>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8" name="Picture 7">
            <a:extLst>
              <a:ext uri="{FF2B5EF4-FFF2-40B4-BE49-F238E27FC236}">
                <a16:creationId xmlns:a16="http://schemas.microsoft.com/office/drawing/2014/main" id="{4D19635B-7EA2-476B-9700-6390A8D0F502}"/>
              </a:ext>
            </a:extLst>
          </p:cNvPr>
          <p:cNvPicPr>
            <a:picLocks noChangeAspect="1"/>
          </p:cNvPicPr>
          <p:nvPr/>
        </p:nvPicPr>
        <p:blipFill>
          <a:blip r:embed="rId4"/>
          <a:stretch>
            <a:fillRect/>
          </a:stretch>
        </p:blipFill>
        <p:spPr>
          <a:xfrm>
            <a:off x="234982" y="674903"/>
            <a:ext cx="1337360" cy="1051075"/>
          </a:xfrm>
          <a:prstGeom prst="rect">
            <a:avLst/>
          </a:prstGeom>
        </p:spPr>
      </p:pic>
      <p:pic>
        <p:nvPicPr>
          <p:cNvPr id="12" name="Picture Placeholder 11" descr="Research">
            <a:extLst>
              <a:ext uri="{FF2B5EF4-FFF2-40B4-BE49-F238E27FC236}">
                <a16:creationId xmlns:a16="http://schemas.microsoft.com/office/drawing/2014/main" id="{28B1027C-E55F-4024-B05C-582D13D295DC}"/>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4817777" y="2258594"/>
            <a:ext cx="2413000" cy="2414587"/>
          </a:xfrm>
        </p:spPr>
      </p:pic>
      <p:pic>
        <p:nvPicPr>
          <p:cNvPr id="14" name="Graphic 13" descr="Head with gears">
            <a:extLst>
              <a:ext uri="{FF2B5EF4-FFF2-40B4-BE49-F238E27FC236}">
                <a16:creationId xmlns:a16="http://schemas.microsoft.com/office/drawing/2014/main" id="{8EFFF907-CAB1-4C61-9E5A-F85E033455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2208" y="2434452"/>
            <a:ext cx="1819208" cy="1819208"/>
          </a:xfrm>
          <a:prstGeom prst="rect">
            <a:avLst/>
          </a:prstGeom>
        </p:spPr>
      </p:pic>
      <p:pic>
        <p:nvPicPr>
          <p:cNvPr id="21" name="Picture Placeholder 20" descr="Pie chart">
            <a:extLst>
              <a:ext uri="{FF2B5EF4-FFF2-40B4-BE49-F238E27FC236}">
                <a16:creationId xmlns:a16="http://schemas.microsoft.com/office/drawing/2014/main" id="{56BCEDDA-2288-420C-AF09-569955A90C16}"/>
              </a:ext>
            </a:extLst>
          </p:cNvPr>
          <p:cNvPicPr>
            <a:picLocks noGrp="1" noChangeAspect="1"/>
          </p:cNvPicPr>
          <p:nvPr>
            <p:ph type="pic" sz="quarter" idx="17"/>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069388" y="2274888"/>
            <a:ext cx="2413000" cy="2414587"/>
          </a:xfrm>
        </p:spPr>
      </p:pic>
    </p:spTree>
    <p:extLst>
      <p:ext uri="{BB962C8B-B14F-4D97-AF65-F5344CB8AC3E}">
        <p14:creationId xmlns:p14="http://schemas.microsoft.com/office/powerpoint/2010/main" val="8904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4379-12DC-488A-96E2-264D244A381B}"/>
              </a:ext>
            </a:extLst>
          </p:cNvPr>
          <p:cNvSpPr>
            <a:spLocks noGrp="1"/>
          </p:cNvSpPr>
          <p:nvPr>
            <p:ph type="title"/>
          </p:nvPr>
        </p:nvSpPr>
        <p:spPr>
          <a:xfrm>
            <a:off x="794587" y="438224"/>
            <a:ext cx="3932237" cy="1302111"/>
          </a:xfrm>
        </p:spPr>
        <p:txBody>
          <a:bodyPr/>
          <a:lstStyle/>
          <a:p>
            <a:r>
              <a:rPr lang="en-US" dirty="0"/>
              <a:t>PROBLEM STATEMENT </a:t>
            </a:r>
          </a:p>
        </p:txBody>
      </p:sp>
      <p:sp>
        <p:nvSpPr>
          <p:cNvPr id="3" name="Text Placeholder 2">
            <a:extLst>
              <a:ext uri="{FF2B5EF4-FFF2-40B4-BE49-F238E27FC236}">
                <a16:creationId xmlns:a16="http://schemas.microsoft.com/office/drawing/2014/main" id="{18397F9A-0355-4091-BDD7-5C578348C1FB}"/>
              </a:ext>
            </a:extLst>
          </p:cNvPr>
          <p:cNvSpPr>
            <a:spLocks noGrp="1"/>
          </p:cNvSpPr>
          <p:nvPr>
            <p:ph type="body" sz="half" idx="2"/>
          </p:nvPr>
        </p:nvSpPr>
        <p:spPr>
          <a:xfrm>
            <a:off x="7046600" y="398525"/>
            <a:ext cx="4505012" cy="1431234"/>
          </a:xfrm>
        </p:spPr>
        <p:txBody>
          <a:bodyPr>
            <a:normAutofit/>
          </a:bodyPr>
          <a:lstStyle/>
          <a:p>
            <a:pPr>
              <a:lnSpc>
                <a:spcPct val="110000"/>
              </a:lnSpc>
              <a:spcBef>
                <a:spcPts val="400"/>
              </a:spcBef>
            </a:pPr>
            <a:r>
              <a:rPr lang="en-US" sz="2200" b="1" dirty="0">
                <a:solidFill>
                  <a:schemeClr val="bg1"/>
                </a:solidFill>
                <a:latin typeface="+mj-lt"/>
              </a:rPr>
              <a:t>OVERVIEW</a:t>
            </a:r>
          </a:p>
          <a:p>
            <a:pPr>
              <a:spcBef>
                <a:spcPts val="400"/>
              </a:spcBef>
            </a:pPr>
            <a:r>
              <a:rPr lang="en-US" sz="1500" i="1" spc="-15" dirty="0">
                <a:solidFill>
                  <a:schemeClr val="bg2">
                    <a:lumMod val="20000"/>
                    <a:lumOff val="80000"/>
                  </a:schemeClr>
                </a:solidFill>
                <a:cs typeface="Arial"/>
              </a:rPr>
              <a:t>Oasis Store is an internal e-commerce site in VMware to order IT Assets. VMware colleagues</a:t>
            </a:r>
          </a:p>
          <a:p>
            <a:pPr>
              <a:spcBef>
                <a:spcPts val="400"/>
              </a:spcBef>
            </a:pPr>
            <a:r>
              <a:rPr lang="en-US" sz="1500" i="1" spc="-15" dirty="0">
                <a:solidFill>
                  <a:schemeClr val="bg2">
                    <a:lumMod val="20000"/>
                    <a:lumOff val="80000"/>
                  </a:schemeClr>
                </a:solidFill>
                <a:cs typeface="Arial"/>
              </a:rPr>
              <a:t>place order using the store of various IT assets like laptops, monitors etc.</a:t>
            </a:r>
          </a:p>
        </p:txBody>
      </p:sp>
      <p:sp>
        <p:nvSpPr>
          <p:cNvPr id="4" name="Slide Number Placeholder 3">
            <a:extLst>
              <a:ext uri="{FF2B5EF4-FFF2-40B4-BE49-F238E27FC236}">
                <a16:creationId xmlns:a16="http://schemas.microsoft.com/office/drawing/2014/main" id="{1330DBC9-EEFC-416D-BFAD-DB6D1A9E8CB2}"/>
              </a:ext>
            </a:extLst>
          </p:cNvPr>
          <p:cNvSpPr>
            <a:spLocks noGrp="1"/>
          </p:cNvSpPr>
          <p:nvPr>
            <p:ph type="sldNum" sz="quarter" idx="12"/>
          </p:nvPr>
        </p:nvSpPr>
        <p:spPr/>
        <p:txBody>
          <a:bodyPr/>
          <a:lstStyle/>
          <a:p>
            <a:fld id="{82EE24B5-652C-4DB5-B7C3-B5BBEC1280B1}" type="slidenum">
              <a:rPr lang="en-US" smtClean="0"/>
              <a:t>3</a:t>
            </a:fld>
            <a:endParaRPr lang="en-US" dirty="0"/>
          </a:p>
        </p:txBody>
      </p:sp>
      <p:pic>
        <p:nvPicPr>
          <p:cNvPr id="16" name="Picture Placeholder 15" descr="Group of people">
            <a:extLst>
              <a:ext uri="{FF2B5EF4-FFF2-40B4-BE49-F238E27FC236}">
                <a16:creationId xmlns:a16="http://schemas.microsoft.com/office/drawing/2014/main" id="{48FA199D-A4E2-45BF-978A-675A900780A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0" y="2781319"/>
            <a:ext cx="6024562" cy="2736709"/>
          </a:xfrm>
        </p:spPr>
      </p:pic>
      <p:sp>
        <p:nvSpPr>
          <p:cNvPr id="8" name="Text Placeholder 7">
            <a:extLst>
              <a:ext uri="{FF2B5EF4-FFF2-40B4-BE49-F238E27FC236}">
                <a16:creationId xmlns:a16="http://schemas.microsoft.com/office/drawing/2014/main" id="{0D9263D0-7B10-45A1-AD9E-D040B170EFE2}"/>
              </a:ext>
            </a:extLst>
          </p:cNvPr>
          <p:cNvSpPr>
            <a:spLocks noGrp="1"/>
          </p:cNvSpPr>
          <p:nvPr>
            <p:ph type="body" sz="half" idx="23"/>
          </p:nvPr>
        </p:nvSpPr>
        <p:spPr>
          <a:xfrm>
            <a:off x="7101274" y="2157702"/>
            <a:ext cx="4422244" cy="1648628"/>
          </a:xfrm>
        </p:spPr>
        <p:txBody>
          <a:bodyPr>
            <a:normAutofit/>
          </a:bodyPr>
          <a:lstStyle/>
          <a:p>
            <a:pPr>
              <a:lnSpc>
                <a:spcPct val="130000"/>
              </a:lnSpc>
              <a:spcBef>
                <a:spcPts val="400"/>
              </a:spcBef>
            </a:pPr>
            <a:r>
              <a:rPr lang="en-US" sz="2200" b="1" dirty="0">
                <a:solidFill>
                  <a:schemeClr val="bg1"/>
                </a:solidFill>
                <a:latin typeface="+mj-lt"/>
              </a:rPr>
              <a:t>EVALUATION</a:t>
            </a:r>
          </a:p>
          <a:p>
            <a:pPr>
              <a:lnSpc>
                <a:spcPct val="110000"/>
              </a:lnSpc>
              <a:spcBef>
                <a:spcPts val="400"/>
              </a:spcBef>
            </a:pPr>
            <a:r>
              <a:rPr lang="en-US" sz="1800" i="1" spc="-15" dirty="0">
                <a:solidFill>
                  <a:schemeClr val="bg2">
                    <a:lumMod val="20000"/>
                    <a:lumOff val="80000"/>
                  </a:schemeClr>
                </a:solidFill>
                <a:cs typeface="Arial"/>
              </a:rPr>
              <a:t>1. Ordering pattern basis various KPI’s</a:t>
            </a:r>
          </a:p>
          <a:p>
            <a:pPr>
              <a:lnSpc>
                <a:spcPct val="110000"/>
              </a:lnSpc>
              <a:spcBef>
                <a:spcPts val="400"/>
              </a:spcBef>
            </a:pPr>
            <a:r>
              <a:rPr lang="en-US" sz="1800" i="1" spc="-15" dirty="0">
                <a:solidFill>
                  <a:schemeClr val="bg2">
                    <a:lumMod val="20000"/>
                    <a:lumOff val="80000"/>
                  </a:schemeClr>
                </a:solidFill>
                <a:cs typeface="Arial"/>
              </a:rPr>
              <a:t>2. Ordering forecast basis various KPI’s</a:t>
            </a:r>
          </a:p>
        </p:txBody>
      </p:sp>
      <p:sp>
        <p:nvSpPr>
          <p:cNvPr id="10" name="Text Placeholder 9">
            <a:extLst>
              <a:ext uri="{FF2B5EF4-FFF2-40B4-BE49-F238E27FC236}">
                <a16:creationId xmlns:a16="http://schemas.microsoft.com/office/drawing/2014/main" id="{9884D43A-F693-45B5-941E-26162517B9A6}"/>
              </a:ext>
            </a:extLst>
          </p:cNvPr>
          <p:cNvSpPr>
            <a:spLocks noGrp="1"/>
          </p:cNvSpPr>
          <p:nvPr>
            <p:ph type="body" sz="half" idx="25"/>
          </p:nvPr>
        </p:nvSpPr>
        <p:spPr>
          <a:xfrm>
            <a:off x="7101274" y="3699954"/>
            <a:ext cx="4821785" cy="2656575"/>
          </a:xfrm>
        </p:spPr>
        <p:txBody>
          <a:bodyPr>
            <a:noAutofit/>
          </a:bodyPr>
          <a:lstStyle/>
          <a:p>
            <a:pPr>
              <a:lnSpc>
                <a:spcPct val="110000"/>
              </a:lnSpc>
              <a:spcBef>
                <a:spcPts val="400"/>
              </a:spcBef>
            </a:pPr>
            <a:r>
              <a:rPr lang="en-US" sz="2200" b="1" dirty="0">
                <a:solidFill>
                  <a:schemeClr val="bg1"/>
                </a:solidFill>
                <a:latin typeface="+mj-lt"/>
              </a:rPr>
              <a:t>APPROACH </a:t>
            </a:r>
          </a:p>
          <a:p>
            <a:pPr>
              <a:lnSpc>
                <a:spcPct val="110000"/>
              </a:lnSpc>
              <a:spcBef>
                <a:spcPts val="400"/>
              </a:spcBef>
            </a:pPr>
            <a:r>
              <a:rPr lang="en-US" dirty="0">
                <a:solidFill>
                  <a:schemeClr val="bg1"/>
                </a:solidFill>
                <a:latin typeface="+mj-lt"/>
              </a:rPr>
              <a:t>Towards producing an optimized forecasting result keeping in mind the current technical aspects which will enhance the quality of forecasting and producing the desired pattern which will exhibit easy understanding and execution with the intention of minimum usage of inventory and program memory space with faster and efficient outcome</a:t>
            </a:r>
            <a:r>
              <a:rPr lang="en-US" sz="2200" dirty="0">
                <a:solidFill>
                  <a:schemeClr val="bg1"/>
                </a:solidFill>
                <a:latin typeface="+mj-lt"/>
              </a:rPr>
              <a:t>.</a:t>
            </a:r>
          </a:p>
        </p:txBody>
      </p:sp>
      <p:pic>
        <p:nvPicPr>
          <p:cNvPr id="11" name="Picture Placeholder 14" descr="Check icon">
            <a:extLst>
              <a:ext uri="{FF2B5EF4-FFF2-40B4-BE49-F238E27FC236}">
                <a16:creationId xmlns:a16="http://schemas.microsoft.com/office/drawing/2014/main" id="{380A2BFD-1794-4338-8BAC-66A30B88D033}"/>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a:xfrm>
            <a:off x="6525274" y="398524"/>
            <a:ext cx="576000" cy="576000"/>
          </a:xfrm>
        </p:spPr>
      </p:pic>
      <p:pic>
        <p:nvPicPr>
          <p:cNvPr id="12" name="Picture Placeholder 16" descr="Check icon">
            <a:extLst>
              <a:ext uri="{FF2B5EF4-FFF2-40B4-BE49-F238E27FC236}">
                <a16:creationId xmlns:a16="http://schemas.microsoft.com/office/drawing/2014/main" id="{AC1F4E71-E6F8-490B-A9E9-61DC2025EBEE}"/>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a:xfrm>
            <a:off x="6470600" y="2156878"/>
            <a:ext cx="576000" cy="576001"/>
          </a:xfrm>
        </p:spPr>
      </p:pic>
      <p:pic>
        <p:nvPicPr>
          <p:cNvPr id="13" name="Picture Placeholder 18" descr="Check icon">
            <a:extLst>
              <a:ext uri="{FF2B5EF4-FFF2-40B4-BE49-F238E27FC236}">
                <a16:creationId xmlns:a16="http://schemas.microsoft.com/office/drawing/2014/main" id="{138322BF-F85B-4C19-9968-C0582151091B}"/>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a:xfrm>
            <a:off x="6525274" y="3636001"/>
            <a:ext cx="576000" cy="576001"/>
          </a:xfrm>
        </p:spPr>
      </p:pic>
      <p:sp>
        <p:nvSpPr>
          <p:cNvPr id="14" name="object 13" descr="Beige rectangle">
            <a:extLst>
              <a:ext uri="{FF2B5EF4-FFF2-40B4-BE49-F238E27FC236}">
                <a16:creationId xmlns:a16="http://schemas.microsoft.com/office/drawing/2014/main" id="{FEBB8673-0A72-4C5C-8239-7EF600504010}"/>
              </a:ext>
            </a:extLst>
          </p:cNvPr>
          <p:cNvSpPr/>
          <p:nvPr/>
        </p:nvSpPr>
        <p:spPr>
          <a:xfrm>
            <a:off x="915657" y="1732553"/>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6981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4942514" y="1184609"/>
            <a:ext cx="7247104" cy="528790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5155572" y="1638988"/>
            <a:ext cx="5165558" cy="833856"/>
          </a:xfrm>
        </p:spPr>
        <p:txBody>
          <a:bodyPr/>
          <a:lstStyle/>
          <a:p>
            <a:r>
              <a:rPr lang="en-US" dirty="0">
                <a:solidFill>
                  <a:schemeClr val="bg1"/>
                </a:solidFill>
              </a:rPr>
              <a:t>OUR BIG </a:t>
            </a:r>
            <a:r>
              <a:rPr lang="en-US" dirty="0">
                <a:solidFill>
                  <a:schemeClr val="bg1"/>
                </a:solidFill>
                <a:latin typeface="Gill Sans MT" panose="020B0502020104020203" pitchFamily="34" charset="0"/>
              </a:rPr>
              <a:t>IDEA</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5243102" y="2345270"/>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2" y="2721585"/>
            <a:ext cx="5492770" cy="21103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i="1" spc="-25" dirty="0">
              <a:solidFill>
                <a:schemeClr val="bg2">
                  <a:lumMod val="20000"/>
                  <a:lumOff val="80000"/>
                </a:schemeClr>
              </a:solidFill>
              <a:latin typeface="Arial"/>
              <a:cs typeface="Arial"/>
            </a:endParaRPr>
          </a:p>
        </p:txBody>
      </p:sp>
      <p:sp>
        <p:nvSpPr>
          <p:cNvPr id="8" name="TextBox 7">
            <a:extLst>
              <a:ext uri="{FF2B5EF4-FFF2-40B4-BE49-F238E27FC236}">
                <a16:creationId xmlns:a16="http://schemas.microsoft.com/office/drawing/2014/main" id="{0AB234F4-B02B-4543-8210-9FE9B1A05698}"/>
              </a:ext>
            </a:extLst>
          </p:cNvPr>
          <p:cNvSpPr txBox="1"/>
          <p:nvPr/>
        </p:nvSpPr>
        <p:spPr>
          <a:xfrm>
            <a:off x="5243102" y="2659054"/>
            <a:ext cx="6231522" cy="3046988"/>
          </a:xfrm>
          <a:prstGeom prst="rect">
            <a:avLst/>
          </a:prstGeom>
          <a:noFill/>
        </p:spPr>
        <p:txBody>
          <a:bodyPr wrap="square" rtlCol="0">
            <a:spAutoFit/>
          </a:bodyPr>
          <a:lstStyle/>
          <a:p>
            <a:r>
              <a:rPr lang="en-IN" sz="1600" dirty="0">
                <a:solidFill>
                  <a:schemeClr val="bg1"/>
                </a:solidFill>
              </a:rPr>
              <a:t>Producing the required pattern starting with data analysis for data cleaning to remove outliers and filling missing values to incorporate the efficiency of the model and visualizing trend and seasonality of data by </a:t>
            </a:r>
            <a:r>
              <a:rPr lang="en-IN" sz="1600" b="1" u="sng" dirty="0">
                <a:solidFill>
                  <a:schemeClr val="bg1"/>
                </a:solidFill>
              </a:rPr>
              <a:t>decomposing the time series </a:t>
            </a:r>
            <a:r>
              <a:rPr lang="en-IN" sz="1600" dirty="0">
                <a:solidFill>
                  <a:schemeClr val="bg1"/>
                </a:solidFill>
              </a:rPr>
              <a:t>to overcome the conventional problem of not considering the future outcome for forecasting but to predict the future outcome as well to produce a middle value with consideration of errors and comparisons to the expectation and to make the time series stationary by removing the time dependency and to stabilize statistical factors of the model like standard deviation and normalizing the data, which in turn will be fed to the mathematical forecasting model to produce desired forecast and ordering pattern. </a:t>
            </a:r>
          </a:p>
        </p:txBody>
      </p:sp>
    </p:spTree>
    <p:extLst>
      <p:ext uri="{BB962C8B-B14F-4D97-AF65-F5344CB8AC3E}">
        <p14:creationId xmlns:p14="http://schemas.microsoft.com/office/powerpoint/2010/main" val="179394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lstStyle/>
          <a:p>
            <a:r>
              <a:rPr lang="en-US" dirty="0">
                <a:solidFill>
                  <a:schemeClr val="bg1"/>
                </a:solidFill>
              </a:rPr>
              <a:t>SOLUTION PROCESS OUTLOOK</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5</a:t>
            </a:fld>
            <a:endParaRPr lang="en-US" dirty="0"/>
          </a:p>
        </p:txBody>
      </p:sp>
      <p:graphicFrame>
        <p:nvGraphicFramePr>
          <p:cNvPr id="13" name="Content Placeholder 12" descr="Table">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2201771459"/>
              </p:ext>
            </p:extLst>
          </p:nvPr>
        </p:nvGraphicFramePr>
        <p:xfrm>
          <a:off x="681317" y="1817370"/>
          <a:ext cx="11209407" cy="3200400"/>
        </p:xfrm>
        <a:graphic>
          <a:graphicData uri="http://schemas.openxmlformats.org/drawingml/2006/table">
            <a:tbl>
              <a:tblPr firstRow="1" bandRow="1">
                <a:tableStyleId>{5C22544A-7EE6-4342-B048-85BDC9FD1C3A}</a:tableStyleId>
              </a:tblPr>
              <a:tblGrid>
                <a:gridCol w="2241881">
                  <a:extLst>
                    <a:ext uri="{9D8B030D-6E8A-4147-A177-3AD203B41FA5}">
                      <a16:colId xmlns:a16="http://schemas.microsoft.com/office/drawing/2014/main" val="3572385518"/>
                    </a:ext>
                  </a:extLst>
                </a:gridCol>
                <a:gridCol w="2241881">
                  <a:extLst>
                    <a:ext uri="{9D8B030D-6E8A-4147-A177-3AD203B41FA5}">
                      <a16:colId xmlns:a16="http://schemas.microsoft.com/office/drawing/2014/main" val="1440817424"/>
                    </a:ext>
                  </a:extLst>
                </a:gridCol>
                <a:gridCol w="2241883">
                  <a:extLst>
                    <a:ext uri="{9D8B030D-6E8A-4147-A177-3AD203B41FA5}">
                      <a16:colId xmlns:a16="http://schemas.microsoft.com/office/drawing/2014/main" val="1835666774"/>
                    </a:ext>
                  </a:extLst>
                </a:gridCol>
                <a:gridCol w="2241881">
                  <a:extLst>
                    <a:ext uri="{9D8B030D-6E8A-4147-A177-3AD203B41FA5}">
                      <a16:colId xmlns:a16="http://schemas.microsoft.com/office/drawing/2014/main" val="3312468757"/>
                    </a:ext>
                  </a:extLst>
                </a:gridCol>
                <a:gridCol w="2241881">
                  <a:extLst>
                    <a:ext uri="{9D8B030D-6E8A-4147-A177-3AD203B41FA5}">
                      <a16:colId xmlns:a16="http://schemas.microsoft.com/office/drawing/2014/main" val="388103177"/>
                    </a:ext>
                  </a:extLst>
                </a:gridCol>
              </a:tblGrid>
              <a:tr h="370840">
                <a:tc>
                  <a:txBody>
                    <a:bodyPr/>
                    <a:lstStyle/>
                    <a:p>
                      <a:pPr algn="ctr"/>
                      <a:r>
                        <a:rPr lang="en-IN" sz="2000" b="1" dirty="0">
                          <a:solidFill>
                            <a:schemeClr val="accent1"/>
                          </a:solidFill>
                          <a:latin typeface="+mj-lt"/>
                        </a:rPr>
                        <a:t>DATA ANALYSIS </a:t>
                      </a:r>
                      <a:endParaRPr lang="en-US" sz="20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1" dirty="0">
                          <a:solidFill>
                            <a:schemeClr val="accent1"/>
                          </a:solidFill>
                          <a:latin typeface="+mj-lt"/>
                        </a:rPr>
                        <a:t>TIME SERIES ANALYSIS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accent1"/>
                          </a:solidFill>
                          <a:latin typeface="+mn-lt"/>
                          <a:ea typeface="+mn-ea"/>
                          <a:cs typeface="+mn-cs"/>
                        </a:rPr>
                        <a:t>NORMALIZING DATA  </a:t>
                      </a:r>
                      <a:endParaRPr lang="en-US" sz="2000" b="1" kern="1200" dirty="0">
                        <a:solidFill>
                          <a:schemeClr val="accent1"/>
                        </a:solidFill>
                        <a:latin typeface="+mn-lt"/>
                        <a:ea typeface="+mn-ea"/>
                        <a:cs typeface="+mn-cs"/>
                      </a:endParaRPr>
                    </a:p>
                    <a:p>
                      <a:pPr algn="ctr"/>
                      <a:endParaRPr lang="en-US" sz="3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accent1"/>
                          </a:solidFill>
                          <a:latin typeface="+mn-lt"/>
                          <a:ea typeface="+mn-ea"/>
                          <a:cs typeface="+mn-cs"/>
                        </a:rPr>
                        <a:t>FORECASTING </a:t>
                      </a:r>
                      <a:endParaRPr lang="en-US" sz="2000" b="1" kern="1200" dirty="0">
                        <a:solidFill>
                          <a:schemeClr val="accent1"/>
                        </a:solidFill>
                        <a:latin typeface="+mn-lt"/>
                        <a:ea typeface="+mn-ea"/>
                        <a:cs typeface="+mn-cs"/>
                      </a:endParaRPr>
                    </a:p>
                    <a:p>
                      <a:pPr algn="ctr"/>
                      <a:endParaRPr lang="en-US" sz="3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accent1"/>
                          </a:solidFill>
                          <a:latin typeface="+mn-lt"/>
                          <a:ea typeface="+mn-ea"/>
                          <a:cs typeface="+mn-cs"/>
                        </a:rPr>
                        <a:t>PATTERN PLOTTING  </a:t>
                      </a:r>
                      <a:endParaRPr lang="en-US" sz="2000" b="1" kern="1200" dirty="0">
                        <a:solidFill>
                          <a:schemeClr val="accent1"/>
                        </a:solidFill>
                        <a:latin typeface="+mn-lt"/>
                        <a:ea typeface="+mn-ea"/>
                        <a:cs typeface="+mn-cs"/>
                      </a:endParaRPr>
                    </a:p>
                    <a:p>
                      <a:pPr algn="ctr"/>
                      <a:endParaRPr lang="en-US" sz="3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1008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800" i="1" kern="1200" spc="-25" dirty="0">
                          <a:solidFill>
                            <a:schemeClr val="bg2">
                              <a:lumMod val="20000"/>
                              <a:lumOff val="80000"/>
                            </a:schemeClr>
                          </a:solidFill>
                          <a:latin typeface="+mn-lt"/>
                          <a:ea typeface="+mn-ea"/>
                          <a:cs typeface="Arial"/>
                        </a:rPr>
                        <a:t>Cleaning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800" i="1" kern="1200" spc="-25" dirty="0">
                          <a:solidFill>
                            <a:schemeClr val="bg2">
                              <a:lumMod val="20000"/>
                              <a:lumOff val="80000"/>
                            </a:schemeClr>
                          </a:solidFill>
                          <a:latin typeface="+mn-lt"/>
                          <a:ea typeface="+mn-ea"/>
                          <a:cs typeface="Arial"/>
                        </a:rPr>
                        <a:t>Filling Nans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800" i="1" kern="1200" spc="-25" dirty="0">
                          <a:solidFill>
                            <a:schemeClr val="bg2">
                              <a:lumMod val="20000"/>
                              <a:lumOff val="80000"/>
                            </a:schemeClr>
                          </a:solidFill>
                          <a:latin typeface="+mn-lt"/>
                          <a:ea typeface="+mn-ea"/>
                          <a:cs typeface="Arial"/>
                        </a:rPr>
                        <a:t>Dropping Nans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Series decomposing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Checking stationarity</a:t>
                      </a: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Reducing varaince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Fitting normalized data to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Linear regression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Chatboost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ARIMA/ SARIMA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RNN, LSTM, BLSTM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Ordering Pattern plot using various data representation tools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
        <p:nvSpPr>
          <p:cNvPr id="11" name="object 5" descr="Beige rectangle">
            <a:extLst>
              <a:ext uri="{FF2B5EF4-FFF2-40B4-BE49-F238E27FC236}">
                <a16:creationId xmlns:a16="http://schemas.microsoft.com/office/drawing/2014/main" id="{B07BA1F9-2C19-4C07-B29B-18B9FBCC4755}"/>
              </a:ext>
            </a:extLst>
          </p:cNvPr>
          <p:cNvSpPr/>
          <p:nvPr/>
        </p:nvSpPr>
        <p:spPr>
          <a:xfrm flipV="1">
            <a:off x="915636" y="1183341"/>
            <a:ext cx="6785045" cy="125803"/>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id="{4C3F4FC5-0C01-4592-9483-D476EA2BDF93}"/>
              </a:ext>
            </a:extLst>
          </p:cNvPr>
          <p:cNvCxnSpPr>
            <a:cxnSpLocks/>
          </p:cNvCxnSpPr>
          <p:nvPr/>
        </p:nvCxnSpPr>
        <p:spPr>
          <a:xfrm>
            <a:off x="5631214" y="5017770"/>
            <a:ext cx="0" cy="656889"/>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0199D-DDAE-4D88-9F00-88EB8E080218}"/>
              </a:ext>
            </a:extLst>
          </p:cNvPr>
          <p:cNvSpPr/>
          <p:nvPr/>
        </p:nvSpPr>
        <p:spPr>
          <a:xfrm>
            <a:off x="4222929" y="5674659"/>
            <a:ext cx="3024187" cy="647700"/>
          </a:xfrm>
          <a:prstGeom prst="rect">
            <a:avLst/>
          </a:prstGeom>
          <a:solidFill>
            <a:schemeClr val="accent1"/>
          </a:solidFill>
        </p:spPr>
        <p:txBody>
          <a:bodyPr wrap="square" anchor="ctr" anchorCtr="0">
            <a:noAutofit/>
          </a:bodyPr>
          <a:lstStyle/>
          <a:p>
            <a:pPr algn="ctr">
              <a:lnSpc>
                <a:spcPct val="100000"/>
              </a:lnSpc>
              <a:spcBef>
                <a:spcPts val="1055"/>
              </a:spcBef>
            </a:pPr>
            <a:r>
              <a:rPr lang="en-US" sz="3000" dirty="0">
                <a:solidFill>
                  <a:schemeClr val="tx2"/>
                </a:solidFill>
                <a:latin typeface="+mj-lt"/>
              </a:rPr>
              <a:t>SUCCESS</a:t>
            </a:r>
          </a:p>
        </p:txBody>
      </p:sp>
    </p:spTree>
    <p:extLst>
      <p:ext uri="{BB962C8B-B14F-4D97-AF65-F5344CB8AC3E}">
        <p14:creationId xmlns:p14="http://schemas.microsoft.com/office/powerpoint/2010/main" val="226321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a:lstStyle/>
          <a:p>
            <a:fld id="{82EE24B5-652C-4DB5-B7C3-B5BBEC1280B1}" type="slidenum">
              <a:rPr lang="en-US" smtClean="0"/>
              <a:t>6</a:t>
            </a:fld>
            <a:endParaRPr lang="en-US" dirty="0"/>
          </a:p>
        </p:txBody>
      </p:sp>
      <p:pic>
        <p:nvPicPr>
          <p:cNvPr id="4" name="Picture Placeholder 11" descr="Two men near laptop ">
            <a:extLst>
              <a:ext uri="{FF2B5EF4-FFF2-40B4-BE49-F238E27FC236}">
                <a16:creationId xmlns:a16="http://schemas.microsoft.com/office/drawing/2014/main"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ct 3" descr="Beige rectangle">
            <a:extLst>
              <a:ext uri="{FF2B5EF4-FFF2-40B4-BE49-F238E27FC236}">
                <a16:creationId xmlns:a16="http://schemas.microsoft.com/office/drawing/2014/main"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6256751" y="1"/>
            <a:ext cx="505620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8" name="Text Placeholder 3">
            <a:extLst>
              <a:ext uri="{FF2B5EF4-FFF2-40B4-BE49-F238E27FC236}">
                <a16:creationId xmlns:a16="http://schemas.microsoft.com/office/drawing/2014/main" id="{FC6730AE-386B-426F-9F29-221DCC5F714D}"/>
              </a:ext>
            </a:extLst>
          </p:cNvPr>
          <p:cNvSpPr txBox="1">
            <a:spLocks/>
          </p:cNvSpPr>
          <p:nvPr/>
        </p:nvSpPr>
        <p:spPr>
          <a:xfrm>
            <a:off x="6460758" y="1100216"/>
            <a:ext cx="2981822" cy="74975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solidFill>
                <a:schemeClr val="bg2">
                  <a:lumMod val="20000"/>
                  <a:lumOff val="80000"/>
                </a:schemeClr>
              </a:solidFill>
            </a:endParaRPr>
          </a:p>
        </p:txBody>
      </p:sp>
      <p:sp>
        <p:nvSpPr>
          <p:cNvPr id="11" name="Text Placeholder 17">
            <a:extLst>
              <a:ext uri="{FF2B5EF4-FFF2-40B4-BE49-F238E27FC236}">
                <a16:creationId xmlns:a16="http://schemas.microsoft.com/office/drawing/2014/main" id="{186A1D66-9F36-434B-9677-0FE61760AB97}"/>
              </a:ext>
            </a:extLst>
          </p:cNvPr>
          <p:cNvSpPr txBox="1">
            <a:spLocks/>
          </p:cNvSpPr>
          <p:nvPr/>
        </p:nvSpPr>
        <p:spPr>
          <a:xfrm>
            <a:off x="6479286" y="1094232"/>
            <a:ext cx="4611135" cy="51941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lumMod val="20000"/>
                    <a:lumOff val="80000"/>
                  </a:schemeClr>
                </a:solidFill>
              </a:rPr>
              <a:t>Describing statistical property of data </a:t>
            </a:r>
          </a:p>
          <a:p>
            <a:pPr marL="0" indent="0">
              <a:buNone/>
            </a:pPr>
            <a:r>
              <a:rPr lang="en-US" sz="1400" b="1" dirty="0">
                <a:solidFill>
                  <a:schemeClr val="bg2">
                    <a:lumMod val="20000"/>
                    <a:lumOff val="80000"/>
                  </a:schemeClr>
                </a:solidFill>
              </a:rPr>
              <a:t>Checking missing values and if any then,</a:t>
            </a:r>
          </a:p>
          <a:p>
            <a:pPr marL="0" indent="0">
              <a:buNone/>
            </a:pPr>
            <a:r>
              <a:rPr lang="en-US" sz="1400" b="1" dirty="0">
                <a:solidFill>
                  <a:schemeClr val="bg2">
                    <a:lumMod val="20000"/>
                    <a:lumOff val="80000"/>
                  </a:schemeClr>
                </a:solidFill>
              </a:rPr>
              <a:t>Filling numerical missing values via,</a:t>
            </a:r>
          </a:p>
          <a:p>
            <a:r>
              <a:rPr lang="en-US" sz="1400" b="1" dirty="0">
                <a:solidFill>
                  <a:schemeClr val="bg2">
                    <a:lumMod val="20000"/>
                    <a:lumOff val="80000"/>
                  </a:schemeClr>
                </a:solidFill>
              </a:rPr>
              <a:t>Mean </a:t>
            </a:r>
          </a:p>
          <a:p>
            <a:r>
              <a:rPr lang="en-US" sz="1400" b="1" dirty="0">
                <a:solidFill>
                  <a:schemeClr val="bg2">
                    <a:lumMod val="20000"/>
                    <a:lumOff val="80000"/>
                  </a:schemeClr>
                </a:solidFill>
              </a:rPr>
              <a:t>Median </a:t>
            </a:r>
          </a:p>
          <a:p>
            <a:r>
              <a:rPr lang="en-US" sz="1400" b="1" dirty="0">
                <a:solidFill>
                  <a:schemeClr val="bg2">
                    <a:lumMod val="20000"/>
                    <a:lumOff val="80000"/>
                  </a:schemeClr>
                </a:solidFill>
              </a:rPr>
              <a:t>Interpolation </a:t>
            </a:r>
          </a:p>
          <a:p>
            <a:pPr marL="0" indent="0">
              <a:buNone/>
            </a:pPr>
            <a:r>
              <a:rPr lang="en-US" sz="1400" b="1" dirty="0">
                <a:solidFill>
                  <a:schemeClr val="bg2">
                    <a:lumMod val="20000"/>
                    <a:lumOff val="80000"/>
                  </a:schemeClr>
                </a:solidFill>
              </a:rPr>
              <a:t>If possible, else </a:t>
            </a:r>
          </a:p>
          <a:p>
            <a:pPr marL="0" indent="0">
              <a:buNone/>
            </a:pPr>
            <a:r>
              <a:rPr lang="en-US" sz="1400" b="1" dirty="0">
                <a:solidFill>
                  <a:schemeClr val="bg2">
                    <a:lumMod val="20000"/>
                    <a:lumOff val="80000"/>
                  </a:schemeClr>
                </a:solidFill>
              </a:rPr>
              <a:t>removing </a:t>
            </a:r>
          </a:p>
          <a:p>
            <a:pPr marL="0" indent="0">
              <a:buNone/>
            </a:pPr>
            <a:r>
              <a:rPr lang="en-US" sz="1400" b="1" dirty="0">
                <a:solidFill>
                  <a:schemeClr val="bg2">
                    <a:lumMod val="20000"/>
                    <a:lumOff val="80000"/>
                  </a:schemeClr>
                </a:solidFill>
              </a:rPr>
              <a:t>the element.</a:t>
            </a:r>
          </a:p>
          <a:p>
            <a:pPr marL="0" indent="0">
              <a:buNone/>
            </a:pPr>
            <a:r>
              <a:rPr lang="en-US" sz="1400" b="1" dirty="0">
                <a:solidFill>
                  <a:schemeClr val="bg2">
                    <a:lumMod val="20000"/>
                    <a:lumOff val="80000"/>
                  </a:schemeClr>
                </a:solidFill>
              </a:rPr>
              <a:t>And analyzing </a:t>
            </a:r>
          </a:p>
          <a:p>
            <a:pPr marL="0" indent="0">
              <a:buNone/>
            </a:pPr>
            <a:r>
              <a:rPr lang="en-US" sz="1400" b="1" dirty="0">
                <a:solidFill>
                  <a:schemeClr val="bg2">
                    <a:lumMod val="20000"/>
                    <a:lumOff val="80000"/>
                  </a:schemeClr>
                </a:solidFill>
              </a:rPr>
              <a:t>non-numerical </a:t>
            </a:r>
          </a:p>
          <a:p>
            <a:pPr marL="0" indent="0">
              <a:buNone/>
            </a:pPr>
            <a:r>
              <a:rPr lang="en-US" sz="1400" b="1" dirty="0">
                <a:solidFill>
                  <a:schemeClr val="bg2">
                    <a:lumMod val="20000"/>
                    <a:lumOff val="80000"/>
                  </a:schemeClr>
                </a:solidFill>
              </a:rPr>
              <a:t>values via </a:t>
            </a:r>
          </a:p>
          <a:p>
            <a:pPr marL="0" indent="0">
              <a:buNone/>
            </a:pPr>
            <a:r>
              <a:rPr lang="en-US" sz="1400" b="1" dirty="0">
                <a:solidFill>
                  <a:schemeClr val="bg2">
                    <a:lumMod val="20000"/>
                    <a:lumOff val="80000"/>
                  </a:schemeClr>
                </a:solidFill>
              </a:rPr>
              <a:t>clustering</a:t>
            </a:r>
          </a:p>
          <a:p>
            <a:pPr marL="0" indent="0">
              <a:buNone/>
            </a:pPr>
            <a:r>
              <a:rPr lang="en-US" sz="1400" b="1" dirty="0">
                <a:solidFill>
                  <a:schemeClr val="bg2">
                    <a:lumMod val="20000"/>
                    <a:lumOff val="80000"/>
                  </a:schemeClr>
                </a:solidFill>
              </a:rPr>
              <a:t>of common </a:t>
            </a:r>
          </a:p>
          <a:p>
            <a:pPr marL="0" indent="0">
              <a:buNone/>
            </a:pPr>
            <a:r>
              <a:rPr lang="en-US" sz="1400" b="1" dirty="0">
                <a:solidFill>
                  <a:schemeClr val="bg2">
                    <a:lumMod val="20000"/>
                    <a:lumOff val="80000"/>
                  </a:schemeClr>
                </a:solidFill>
              </a:rPr>
              <a:t>categories.  </a:t>
            </a:r>
          </a:p>
          <a:p>
            <a:pPr marL="0" indent="0">
              <a:buNone/>
            </a:pPr>
            <a:r>
              <a:rPr lang="en-US" sz="2000" b="1" dirty="0">
                <a:solidFill>
                  <a:schemeClr val="bg2">
                    <a:lumMod val="20000"/>
                    <a:lumOff val="80000"/>
                  </a:schemeClr>
                </a:solidFill>
              </a:rPr>
              <a:t> </a:t>
            </a:r>
          </a:p>
        </p:txBody>
      </p:sp>
      <p:sp>
        <p:nvSpPr>
          <p:cNvPr id="13" name="Text Placeholder 19">
            <a:extLst>
              <a:ext uri="{FF2B5EF4-FFF2-40B4-BE49-F238E27FC236}">
                <a16:creationId xmlns:a16="http://schemas.microsoft.com/office/drawing/2014/main" id="{8744334E-DF9D-4600-8180-292072510183}"/>
              </a:ext>
            </a:extLst>
          </p:cNvPr>
          <p:cNvSpPr txBox="1">
            <a:spLocks/>
          </p:cNvSpPr>
          <p:nvPr/>
        </p:nvSpPr>
        <p:spPr>
          <a:xfrm>
            <a:off x="7340401" y="5759052"/>
            <a:ext cx="3098931" cy="10929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solidFill>
                <a:schemeClr val="bg2">
                  <a:lumMod val="20000"/>
                  <a:lumOff val="80000"/>
                </a:schemeClr>
              </a:solidFill>
            </a:endParaRPr>
          </a:p>
        </p:txBody>
      </p:sp>
      <p:sp>
        <p:nvSpPr>
          <p:cNvPr id="14" name="object 27" descr="Beige rectangle">
            <a:extLst>
              <a:ext uri="{FF2B5EF4-FFF2-40B4-BE49-F238E27FC236}">
                <a16:creationId xmlns:a16="http://schemas.microsoft.com/office/drawing/2014/main" id="{7F820741-8871-4D59-8ED1-466FEFD2AF94}"/>
              </a:ext>
            </a:extLst>
          </p:cNvPr>
          <p:cNvSpPr/>
          <p:nvPr/>
        </p:nvSpPr>
        <p:spPr>
          <a:xfrm>
            <a:off x="6536038" y="900059"/>
            <a:ext cx="2524835"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95668119-9603-4701-8EEC-F2E48B808491}"/>
              </a:ext>
            </a:extLst>
          </p:cNvPr>
          <p:cNvSpPr>
            <a:spLocks noGrp="1"/>
          </p:cNvSpPr>
          <p:nvPr>
            <p:ph type="title"/>
          </p:nvPr>
        </p:nvSpPr>
        <p:spPr>
          <a:xfrm>
            <a:off x="6453554" y="20317"/>
            <a:ext cx="4421229" cy="1325563"/>
          </a:xfrm>
        </p:spPr>
        <p:txBody>
          <a:bodyPr/>
          <a:lstStyle/>
          <a:p>
            <a:r>
              <a:rPr lang="en-US" dirty="0">
                <a:solidFill>
                  <a:schemeClr val="bg1"/>
                </a:solidFill>
              </a:rPr>
              <a:t>Data analysis </a:t>
            </a:r>
            <a:endParaRPr lang="en-US" dirty="0"/>
          </a:p>
        </p:txBody>
      </p:sp>
      <p:pic>
        <p:nvPicPr>
          <p:cNvPr id="15" name="Picture 14">
            <a:extLst>
              <a:ext uri="{FF2B5EF4-FFF2-40B4-BE49-F238E27FC236}">
                <a16:creationId xmlns:a16="http://schemas.microsoft.com/office/drawing/2014/main" id="{256EB507-CFA2-432E-9459-EC40565334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0818" y="3233310"/>
            <a:ext cx="2785491" cy="3549444"/>
          </a:xfrm>
          <a:prstGeom prst="rect">
            <a:avLst/>
          </a:prstGeom>
        </p:spPr>
      </p:pic>
    </p:spTree>
    <p:extLst>
      <p:ext uri="{BB962C8B-B14F-4D97-AF65-F5344CB8AC3E}">
        <p14:creationId xmlns:p14="http://schemas.microsoft.com/office/powerpoint/2010/main" val="329896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911226" y="836613"/>
            <a:ext cx="8465856" cy="5913017"/>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390060" y="1143681"/>
            <a:ext cx="4770591" cy="646604"/>
          </a:xfrm>
        </p:spPr>
        <p:txBody>
          <a:bodyPr>
            <a:normAutofit/>
          </a:bodyPr>
          <a:lstStyle/>
          <a:p>
            <a:r>
              <a:rPr lang="en-US" sz="3000" dirty="0">
                <a:solidFill>
                  <a:schemeClr val="bg1"/>
                </a:solidFill>
              </a:rPr>
              <a:t>Time series analysis </a:t>
            </a: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1487225" y="1883115"/>
            <a:ext cx="4710164" cy="4344317"/>
          </a:xfrm>
        </p:spPr>
        <p:txBody>
          <a:bodyPr/>
          <a:lstStyle/>
          <a:p>
            <a:r>
              <a:rPr lang="en-US" b="1" dirty="0"/>
              <a:t> </a:t>
            </a:r>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563032" y="1570513"/>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1" name="TextBox 20">
            <a:extLst>
              <a:ext uri="{FF2B5EF4-FFF2-40B4-BE49-F238E27FC236}">
                <a16:creationId xmlns:a16="http://schemas.microsoft.com/office/drawing/2014/main" id="{E2555841-CF32-4A07-8FC1-382699728AD4}"/>
              </a:ext>
            </a:extLst>
          </p:cNvPr>
          <p:cNvSpPr txBox="1"/>
          <p:nvPr/>
        </p:nvSpPr>
        <p:spPr>
          <a:xfrm>
            <a:off x="1563032" y="1883115"/>
            <a:ext cx="8056097" cy="4801314"/>
          </a:xfrm>
          <a:prstGeom prst="rect">
            <a:avLst/>
          </a:prstGeom>
          <a:noFill/>
        </p:spPr>
        <p:txBody>
          <a:bodyPr wrap="square" rtlCol="0">
            <a:spAutoFit/>
          </a:bodyPr>
          <a:lstStyle/>
          <a:p>
            <a:r>
              <a:rPr lang="en-IN" dirty="0">
                <a:solidFill>
                  <a:schemeClr val="bg1"/>
                </a:solidFill>
              </a:rPr>
              <a:t>Decomposing series into:</a:t>
            </a:r>
          </a:p>
          <a:p>
            <a:r>
              <a:rPr lang="en-IN" dirty="0">
                <a:solidFill>
                  <a:schemeClr val="bg1"/>
                </a:solidFill>
              </a:rPr>
              <a:t>Base level + Trend + Seasonality + error </a:t>
            </a:r>
          </a:p>
          <a:p>
            <a:endParaRPr lang="en-IN" dirty="0">
              <a:solidFill>
                <a:schemeClr val="bg1"/>
              </a:solidFill>
            </a:endParaRPr>
          </a:p>
          <a:p>
            <a:r>
              <a:rPr lang="en-IN" dirty="0">
                <a:solidFill>
                  <a:schemeClr val="bg1"/>
                </a:solidFill>
              </a:rPr>
              <a:t>Then examining the above categories for visualizing any presence of seasonality in data, if any then it is removed to detrend by </a:t>
            </a:r>
            <a:r>
              <a:rPr lang="en-US" dirty="0">
                <a:solidFill>
                  <a:schemeClr val="bg1"/>
                </a:solidFill>
              </a:rPr>
              <a:t>Differencing and making the Series stationary by (once or more)</a:t>
            </a:r>
          </a:p>
          <a:p>
            <a:r>
              <a:rPr lang="en-US" dirty="0">
                <a:solidFill>
                  <a:schemeClr val="bg1"/>
                </a:solidFill>
              </a:rPr>
              <a:t>-Taking the log of the series</a:t>
            </a:r>
          </a:p>
          <a:p>
            <a:r>
              <a:rPr lang="en-US" dirty="0">
                <a:solidFill>
                  <a:schemeClr val="bg1"/>
                </a:solidFill>
              </a:rPr>
              <a:t>-Taking the nth root of the series</a:t>
            </a:r>
          </a:p>
          <a:p>
            <a:r>
              <a:rPr lang="en-US" dirty="0">
                <a:solidFill>
                  <a:schemeClr val="bg1"/>
                </a:solidFill>
              </a:rPr>
              <a:t>-Combination of the above</a:t>
            </a:r>
            <a:r>
              <a:rPr lang="en-IN" dirty="0">
                <a:solidFill>
                  <a:schemeClr val="bg1"/>
                </a:solidFill>
              </a:rPr>
              <a:t>. </a:t>
            </a:r>
          </a:p>
          <a:p>
            <a:r>
              <a:rPr lang="en-IN" dirty="0">
                <a:solidFill>
                  <a:schemeClr val="bg1"/>
                </a:solidFill>
              </a:rPr>
              <a:t>Also depending on the time series it can be modified as additive and multiplicative and then making the mean, variance and auto correlation constant over time considering the previous values </a:t>
            </a:r>
          </a:p>
          <a:p>
            <a:r>
              <a:rPr lang="en-IN" dirty="0">
                <a:solidFill>
                  <a:schemeClr val="bg1"/>
                </a:solidFill>
              </a:rPr>
              <a:t> </a:t>
            </a:r>
          </a:p>
          <a:p>
            <a:r>
              <a:rPr lang="en-IN" dirty="0">
                <a:solidFill>
                  <a:schemeClr val="bg1"/>
                </a:solidFill>
              </a:rPr>
              <a:t>Then performing the stationary test:</a:t>
            </a:r>
          </a:p>
          <a:p>
            <a:r>
              <a:rPr lang="en-IN" dirty="0">
                <a:solidFill>
                  <a:schemeClr val="bg1"/>
                </a:solidFill>
              </a:rPr>
              <a:t>-Augmented Dickey Fuller test (ADH Test)</a:t>
            </a:r>
          </a:p>
          <a:p>
            <a:r>
              <a:rPr lang="en-IN" dirty="0">
                <a:solidFill>
                  <a:schemeClr val="bg1"/>
                </a:solidFill>
              </a:rPr>
              <a:t>-Kwiatkowski-Phillips-Schmidt-Shin – KPSS test (trend stationary)</a:t>
            </a:r>
          </a:p>
          <a:p>
            <a:r>
              <a:rPr lang="en-IN" dirty="0">
                <a:solidFill>
                  <a:schemeClr val="bg1"/>
                </a:solidFill>
              </a:rPr>
              <a:t>-Philips Perron test (PP Test)</a:t>
            </a:r>
          </a:p>
        </p:txBody>
      </p:sp>
    </p:spTree>
    <p:extLst>
      <p:ext uri="{BB962C8B-B14F-4D97-AF65-F5344CB8AC3E}">
        <p14:creationId xmlns:p14="http://schemas.microsoft.com/office/powerpoint/2010/main" val="258602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A33CA1-7B85-4D2F-959D-D1D205E80F80}"/>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14" name="TextBox 13">
            <a:extLst>
              <a:ext uri="{FF2B5EF4-FFF2-40B4-BE49-F238E27FC236}">
                <a16:creationId xmlns:a16="http://schemas.microsoft.com/office/drawing/2014/main" id="{9FC679D3-EB9A-45B6-A7F7-51A2125FEC5C}"/>
              </a:ext>
            </a:extLst>
          </p:cNvPr>
          <p:cNvSpPr txBox="1"/>
          <p:nvPr/>
        </p:nvSpPr>
        <p:spPr>
          <a:xfrm>
            <a:off x="349625" y="206188"/>
            <a:ext cx="4876800" cy="646331"/>
          </a:xfrm>
          <a:prstGeom prst="rect">
            <a:avLst/>
          </a:prstGeom>
          <a:noFill/>
        </p:spPr>
        <p:txBody>
          <a:bodyPr wrap="square" rtlCol="0">
            <a:spAutoFit/>
          </a:bodyPr>
          <a:lstStyle/>
          <a:p>
            <a:r>
              <a:rPr lang="en-IN" sz="3600" dirty="0"/>
              <a:t>Time series analysis </a:t>
            </a:r>
          </a:p>
        </p:txBody>
      </p:sp>
      <p:sp>
        <p:nvSpPr>
          <p:cNvPr id="15" name="object 27" descr="Beige rectangle">
            <a:extLst>
              <a:ext uri="{FF2B5EF4-FFF2-40B4-BE49-F238E27FC236}">
                <a16:creationId xmlns:a16="http://schemas.microsoft.com/office/drawing/2014/main" id="{A41500E6-3281-4347-B70F-D40DC6D88EB0}"/>
              </a:ext>
            </a:extLst>
          </p:cNvPr>
          <p:cNvSpPr/>
          <p:nvPr/>
        </p:nvSpPr>
        <p:spPr>
          <a:xfrm flipV="1">
            <a:off x="514161" y="777030"/>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6" name="TextBox 15">
            <a:extLst>
              <a:ext uri="{FF2B5EF4-FFF2-40B4-BE49-F238E27FC236}">
                <a16:creationId xmlns:a16="http://schemas.microsoft.com/office/drawing/2014/main" id="{80F3A986-22D2-401C-83D3-BAAD823266F2}"/>
              </a:ext>
            </a:extLst>
          </p:cNvPr>
          <p:cNvSpPr txBox="1"/>
          <p:nvPr/>
        </p:nvSpPr>
        <p:spPr>
          <a:xfrm>
            <a:off x="443787" y="996459"/>
            <a:ext cx="3442447" cy="369332"/>
          </a:xfrm>
          <a:prstGeom prst="rect">
            <a:avLst/>
          </a:prstGeom>
          <a:noFill/>
        </p:spPr>
        <p:txBody>
          <a:bodyPr wrap="square" rtlCol="0">
            <a:spAutoFit/>
          </a:bodyPr>
          <a:lstStyle/>
          <a:p>
            <a:r>
              <a:rPr lang="en-IN" dirty="0"/>
              <a:t>Visualizing </a:t>
            </a:r>
          </a:p>
        </p:txBody>
      </p:sp>
      <p:pic>
        <p:nvPicPr>
          <p:cNvPr id="18" name="Picture 17">
            <a:extLst>
              <a:ext uri="{FF2B5EF4-FFF2-40B4-BE49-F238E27FC236}">
                <a16:creationId xmlns:a16="http://schemas.microsoft.com/office/drawing/2014/main" id="{C3372063-E7F6-4477-9683-CE7FBF4F0ACC}"/>
              </a:ext>
            </a:extLst>
          </p:cNvPr>
          <p:cNvPicPr>
            <a:picLocks noChangeAspect="1"/>
          </p:cNvPicPr>
          <p:nvPr/>
        </p:nvPicPr>
        <p:blipFill>
          <a:blip r:embed="rId2"/>
          <a:stretch>
            <a:fillRect/>
          </a:stretch>
        </p:blipFill>
        <p:spPr>
          <a:xfrm>
            <a:off x="349624" y="1406792"/>
            <a:ext cx="3630775" cy="1174783"/>
          </a:xfrm>
          <a:prstGeom prst="rect">
            <a:avLst/>
          </a:prstGeom>
        </p:spPr>
      </p:pic>
      <p:cxnSp>
        <p:nvCxnSpPr>
          <p:cNvPr id="20" name="Straight Arrow Connector 19">
            <a:extLst>
              <a:ext uri="{FF2B5EF4-FFF2-40B4-BE49-F238E27FC236}">
                <a16:creationId xmlns:a16="http://schemas.microsoft.com/office/drawing/2014/main" id="{59679B6F-C42C-485D-94BC-3DDB24967F97}"/>
              </a:ext>
            </a:extLst>
          </p:cNvPr>
          <p:cNvCxnSpPr>
            <a:cxnSpLocks/>
            <a:stCxn id="18" idx="3"/>
          </p:cNvCxnSpPr>
          <p:nvPr/>
        </p:nvCxnSpPr>
        <p:spPr>
          <a:xfrm flipV="1">
            <a:off x="3980399" y="1994183"/>
            <a:ext cx="106672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AD083736-17FC-482B-8D73-135CB2A8EDFC}"/>
              </a:ext>
            </a:extLst>
          </p:cNvPr>
          <p:cNvSpPr txBox="1"/>
          <p:nvPr/>
        </p:nvSpPr>
        <p:spPr>
          <a:xfrm>
            <a:off x="5127812" y="962164"/>
            <a:ext cx="1532965" cy="369332"/>
          </a:xfrm>
          <a:prstGeom prst="rect">
            <a:avLst/>
          </a:prstGeom>
          <a:noFill/>
        </p:spPr>
        <p:txBody>
          <a:bodyPr wrap="square" rtlCol="0">
            <a:spAutoFit/>
          </a:bodyPr>
          <a:lstStyle/>
          <a:p>
            <a:r>
              <a:rPr lang="en-IN" dirty="0"/>
              <a:t>Pattern </a:t>
            </a:r>
          </a:p>
        </p:txBody>
      </p:sp>
      <p:pic>
        <p:nvPicPr>
          <p:cNvPr id="25" name="Picture 24">
            <a:extLst>
              <a:ext uri="{FF2B5EF4-FFF2-40B4-BE49-F238E27FC236}">
                <a16:creationId xmlns:a16="http://schemas.microsoft.com/office/drawing/2014/main" id="{4E789A97-49D4-413B-8169-E3E9A34B8123}"/>
              </a:ext>
            </a:extLst>
          </p:cNvPr>
          <p:cNvPicPr>
            <a:picLocks noChangeAspect="1"/>
          </p:cNvPicPr>
          <p:nvPr/>
        </p:nvPicPr>
        <p:blipFill>
          <a:blip r:embed="rId3"/>
          <a:stretch>
            <a:fillRect/>
          </a:stretch>
        </p:blipFill>
        <p:spPr>
          <a:xfrm>
            <a:off x="5047128" y="1276283"/>
            <a:ext cx="5680547" cy="1577477"/>
          </a:xfrm>
          <a:prstGeom prst="rect">
            <a:avLst/>
          </a:prstGeom>
        </p:spPr>
      </p:pic>
      <p:cxnSp>
        <p:nvCxnSpPr>
          <p:cNvPr id="27" name="Straight Arrow Connector 26">
            <a:extLst>
              <a:ext uri="{FF2B5EF4-FFF2-40B4-BE49-F238E27FC236}">
                <a16:creationId xmlns:a16="http://schemas.microsoft.com/office/drawing/2014/main" id="{9797A82E-E38F-46C3-B627-A777DB59A2B3}"/>
              </a:ext>
            </a:extLst>
          </p:cNvPr>
          <p:cNvCxnSpPr>
            <a:stCxn id="25" idx="3"/>
            <a:endCxn id="25" idx="3"/>
          </p:cNvCxnSpPr>
          <p:nvPr/>
        </p:nvCxnSpPr>
        <p:spPr>
          <a:xfrm>
            <a:off x="10727675" y="206502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ACBE1F4-93A1-4E3E-BF8A-2468EDB6D336}"/>
              </a:ext>
            </a:extLst>
          </p:cNvPr>
          <p:cNvCxnSpPr>
            <a:cxnSpLocks/>
            <a:stCxn id="25" idx="3"/>
          </p:cNvCxnSpPr>
          <p:nvPr/>
        </p:nvCxnSpPr>
        <p:spPr>
          <a:xfrm>
            <a:off x="10727675" y="2065022"/>
            <a:ext cx="0" cy="999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 name="Picture 30">
            <a:extLst>
              <a:ext uri="{FF2B5EF4-FFF2-40B4-BE49-F238E27FC236}">
                <a16:creationId xmlns:a16="http://schemas.microsoft.com/office/drawing/2014/main" id="{70615E11-14B6-4FFE-BEA0-8B568802026D}"/>
              </a:ext>
            </a:extLst>
          </p:cNvPr>
          <p:cNvPicPr>
            <a:picLocks noChangeAspect="1"/>
          </p:cNvPicPr>
          <p:nvPr/>
        </p:nvPicPr>
        <p:blipFill>
          <a:blip r:embed="rId4"/>
          <a:stretch>
            <a:fillRect/>
          </a:stretch>
        </p:blipFill>
        <p:spPr>
          <a:xfrm>
            <a:off x="4778993" y="3064738"/>
            <a:ext cx="7277731" cy="1628396"/>
          </a:xfrm>
          <a:prstGeom prst="rect">
            <a:avLst/>
          </a:prstGeom>
        </p:spPr>
      </p:pic>
      <p:cxnSp>
        <p:nvCxnSpPr>
          <p:cNvPr id="36" name="Straight Arrow Connector 35">
            <a:extLst>
              <a:ext uri="{FF2B5EF4-FFF2-40B4-BE49-F238E27FC236}">
                <a16:creationId xmlns:a16="http://schemas.microsoft.com/office/drawing/2014/main" id="{C9C5DCCC-7B1B-4865-8CA5-3CEBD6BFA2A9}"/>
              </a:ext>
            </a:extLst>
          </p:cNvPr>
          <p:cNvCxnSpPr>
            <a:cxnSpLocks/>
            <a:stCxn id="31" idx="1"/>
          </p:cNvCxnSpPr>
          <p:nvPr/>
        </p:nvCxnSpPr>
        <p:spPr>
          <a:xfrm flipH="1">
            <a:off x="4294094" y="3878936"/>
            <a:ext cx="484899" cy="66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D2561A40-53BE-473D-B832-CF74473C19AB}"/>
              </a:ext>
            </a:extLst>
          </p:cNvPr>
          <p:cNvPicPr>
            <a:picLocks noChangeAspect="1"/>
          </p:cNvPicPr>
          <p:nvPr/>
        </p:nvPicPr>
        <p:blipFill>
          <a:blip r:embed="rId5"/>
          <a:stretch>
            <a:fillRect/>
          </a:stretch>
        </p:blipFill>
        <p:spPr>
          <a:xfrm>
            <a:off x="349624" y="2918927"/>
            <a:ext cx="3944470" cy="1628396"/>
          </a:xfrm>
          <a:prstGeom prst="rect">
            <a:avLst/>
          </a:prstGeom>
        </p:spPr>
      </p:pic>
      <p:cxnSp>
        <p:nvCxnSpPr>
          <p:cNvPr id="43" name="Straight Arrow Connector 42">
            <a:extLst>
              <a:ext uri="{FF2B5EF4-FFF2-40B4-BE49-F238E27FC236}">
                <a16:creationId xmlns:a16="http://schemas.microsoft.com/office/drawing/2014/main" id="{1D74E985-22D3-4B30-B657-E4979DBCE565}"/>
              </a:ext>
            </a:extLst>
          </p:cNvPr>
          <p:cNvCxnSpPr>
            <a:cxnSpLocks/>
            <a:endCxn id="45" idx="1"/>
          </p:cNvCxnSpPr>
          <p:nvPr/>
        </p:nvCxnSpPr>
        <p:spPr>
          <a:xfrm>
            <a:off x="358183" y="3969005"/>
            <a:ext cx="0" cy="915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E0A4BCE-3F88-46F1-80F1-B1A3C74D7AD1}"/>
              </a:ext>
            </a:extLst>
          </p:cNvPr>
          <p:cNvSpPr txBox="1"/>
          <p:nvPr/>
        </p:nvSpPr>
        <p:spPr>
          <a:xfrm>
            <a:off x="398966" y="2611404"/>
            <a:ext cx="2805881" cy="369332"/>
          </a:xfrm>
          <a:prstGeom prst="rect">
            <a:avLst/>
          </a:prstGeom>
          <a:noFill/>
        </p:spPr>
        <p:txBody>
          <a:bodyPr wrap="square" rtlCol="0">
            <a:spAutoFit/>
          </a:bodyPr>
          <a:lstStyle/>
          <a:p>
            <a:r>
              <a:rPr lang="en-IN" dirty="0"/>
              <a:t>Check for Stationary </a:t>
            </a:r>
          </a:p>
        </p:txBody>
      </p:sp>
      <p:sp>
        <p:nvSpPr>
          <p:cNvPr id="45" name="TextBox 44">
            <a:extLst>
              <a:ext uri="{FF2B5EF4-FFF2-40B4-BE49-F238E27FC236}">
                <a16:creationId xmlns:a16="http://schemas.microsoft.com/office/drawing/2014/main" id="{58377535-E1D9-41A7-8DD3-8F08AAB7CB43}"/>
              </a:ext>
            </a:extLst>
          </p:cNvPr>
          <p:cNvSpPr txBox="1"/>
          <p:nvPr/>
        </p:nvSpPr>
        <p:spPr>
          <a:xfrm>
            <a:off x="358183" y="4700009"/>
            <a:ext cx="1810871" cy="369332"/>
          </a:xfrm>
          <a:prstGeom prst="rect">
            <a:avLst/>
          </a:prstGeom>
          <a:noFill/>
        </p:spPr>
        <p:txBody>
          <a:bodyPr wrap="square" rtlCol="0">
            <a:spAutoFit/>
          </a:bodyPr>
          <a:lstStyle/>
          <a:p>
            <a:r>
              <a:rPr lang="en-IN" dirty="0"/>
              <a:t>Detrending </a:t>
            </a:r>
          </a:p>
        </p:txBody>
      </p:sp>
      <p:cxnSp>
        <p:nvCxnSpPr>
          <p:cNvPr id="47" name="Straight Arrow Connector 46">
            <a:extLst>
              <a:ext uri="{FF2B5EF4-FFF2-40B4-BE49-F238E27FC236}">
                <a16:creationId xmlns:a16="http://schemas.microsoft.com/office/drawing/2014/main" id="{8BC38DC5-86DB-484D-9C21-D51CF61CA856}"/>
              </a:ext>
            </a:extLst>
          </p:cNvPr>
          <p:cNvCxnSpPr>
            <a:cxnSpLocks/>
          </p:cNvCxnSpPr>
          <p:nvPr/>
        </p:nvCxnSpPr>
        <p:spPr>
          <a:xfrm>
            <a:off x="1066800" y="4983224"/>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1E357373-C00F-4593-A24D-F07D0483202A}"/>
              </a:ext>
            </a:extLst>
          </p:cNvPr>
          <p:cNvSpPr txBox="1"/>
          <p:nvPr/>
        </p:nvSpPr>
        <p:spPr>
          <a:xfrm>
            <a:off x="349624" y="5352556"/>
            <a:ext cx="1703292" cy="369332"/>
          </a:xfrm>
          <a:prstGeom prst="rect">
            <a:avLst/>
          </a:prstGeom>
          <a:noFill/>
        </p:spPr>
        <p:txBody>
          <a:bodyPr wrap="square" rtlCol="0">
            <a:spAutoFit/>
          </a:bodyPr>
          <a:lstStyle/>
          <a:p>
            <a:r>
              <a:rPr lang="en-IN" dirty="0" err="1"/>
              <a:t>Deseasonlized</a:t>
            </a:r>
            <a:r>
              <a:rPr lang="en-IN" dirty="0"/>
              <a:t> </a:t>
            </a:r>
          </a:p>
        </p:txBody>
      </p:sp>
      <p:pic>
        <p:nvPicPr>
          <p:cNvPr id="53" name="Picture 52">
            <a:extLst>
              <a:ext uri="{FF2B5EF4-FFF2-40B4-BE49-F238E27FC236}">
                <a16:creationId xmlns:a16="http://schemas.microsoft.com/office/drawing/2014/main" id="{FAFF4A79-2AFB-469D-ABA9-A060C067152F}"/>
              </a:ext>
            </a:extLst>
          </p:cNvPr>
          <p:cNvPicPr>
            <a:picLocks noChangeAspect="1"/>
          </p:cNvPicPr>
          <p:nvPr/>
        </p:nvPicPr>
        <p:blipFill>
          <a:blip r:embed="rId6"/>
          <a:stretch>
            <a:fillRect/>
          </a:stretch>
        </p:blipFill>
        <p:spPr>
          <a:xfrm>
            <a:off x="2321859" y="4758301"/>
            <a:ext cx="5459505" cy="1752622"/>
          </a:xfrm>
          <a:prstGeom prst="rect">
            <a:avLst/>
          </a:prstGeom>
        </p:spPr>
      </p:pic>
      <p:cxnSp>
        <p:nvCxnSpPr>
          <p:cNvPr id="55" name="Straight Arrow Connector 54">
            <a:extLst>
              <a:ext uri="{FF2B5EF4-FFF2-40B4-BE49-F238E27FC236}">
                <a16:creationId xmlns:a16="http://schemas.microsoft.com/office/drawing/2014/main" id="{7B79F8F3-F09B-43F5-8902-672C5F2BCE22}"/>
              </a:ext>
            </a:extLst>
          </p:cNvPr>
          <p:cNvCxnSpPr>
            <a:cxnSpLocks/>
            <a:stCxn id="51" idx="3"/>
          </p:cNvCxnSpPr>
          <p:nvPr/>
        </p:nvCxnSpPr>
        <p:spPr>
          <a:xfrm>
            <a:off x="2052916" y="5537222"/>
            <a:ext cx="358588" cy="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26BB12CA-6888-4419-852D-17DF9AC039C4}"/>
              </a:ext>
            </a:extLst>
          </p:cNvPr>
          <p:cNvSpPr txBox="1"/>
          <p:nvPr/>
        </p:nvSpPr>
        <p:spPr>
          <a:xfrm>
            <a:off x="2411504" y="4914732"/>
            <a:ext cx="2501153" cy="369332"/>
          </a:xfrm>
          <a:prstGeom prst="rect">
            <a:avLst/>
          </a:prstGeom>
          <a:noFill/>
        </p:spPr>
        <p:txBody>
          <a:bodyPr wrap="square" rtlCol="0">
            <a:spAutoFit/>
          </a:bodyPr>
          <a:lstStyle/>
          <a:p>
            <a:r>
              <a:rPr lang="en-IN" dirty="0"/>
              <a:t>Missing element </a:t>
            </a:r>
          </a:p>
        </p:txBody>
      </p:sp>
      <p:cxnSp>
        <p:nvCxnSpPr>
          <p:cNvPr id="61" name="Straight Arrow Connector 60">
            <a:extLst>
              <a:ext uri="{FF2B5EF4-FFF2-40B4-BE49-F238E27FC236}">
                <a16:creationId xmlns:a16="http://schemas.microsoft.com/office/drawing/2014/main" id="{13080BDE-03F8-4E85-AF57-A237D18A4D92}"/>
              </a:ext>
            </a:extLst>
          </p:cNvPr>
          <p:cNvCxnSpPr/>
          <p:nvPr/>
        </p:nvCxnSpPr>
        <p:spPr>
          <a:xfrm>
            <a:off x="6598024" y="5836024"/>
            <a:ext cx="6275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 name="Picture 62">
            <a:extLst>
              <a:ext uri="{FF2B5EF4-FFF2-40B4-BE49-F238E27FC236}">
                <a16:creationId xmlns:a16="http://schemas.microsoft.com/office/drawing/2014/main" id="{1EB75E3A-6976-424C-923D-AD3675F6130F}"/>
              </a:ext>
            </a:extLst>
          </p:cNvPr>
          <p:cNvPicPr>
            <a:picLocks noChangeAspect="1"/>
          </p:cNvPicPr>
          <p:nvPr/>
        </p:nvPicPr>
        <p:blipFill>
          <a:blip r:embed="rId7"/>
          <a:stretch>
            <a:fillRect/>
          </a:stretch>
        </p:blipFill>
        <p:spPr>
          <a:xfrm>
            <a:off x="7235323" y="5367112"/>
            <a:ext cx="4732338" cy="746470"/>
          </a:xfrm>
          <a:prstGeom prst="rect">
            <a:avLst/>
          </a:prstGeom>
        </p:spPr>
      </p:pic>
      <p:sp>
        <p:nvSpPr>
          <p:cNvPr id="65" name="TextBox 64">
            <a:extLst>
              <a:ext uri="{FF2B5EF4-FFF2-40B4-BE49-F238E27FC236}">
                <a16:creationId xmlns:a16="http://schemas.microsoft.com/office/drawing/2014/main" id="{AC6B02C9-5C78-40A4-BA37-C7EA92915497}"/>
              </a:ext>
            </a:extLst>
          </p:cNvPr>
          <p:cNvSpPr txBox="1"/>
          <p:nvPr/>
        </p:nvSpPr>
        <p:spPr>
          <a:xfrm>
            <a:off x="7235323" y="5258930"/>
            <a:ext cx="2501153" cy="369332"/>
          </a:xfrm>
          <a:prstGeom prst="rect">
            <a:avLst/>
          </a:prstGeom>
          <a:noFill/>
        </p:spPr>
        <p:txBody>
          <a:bodyPr wrap="square" rtlCol="0">
            <a:spAutoFit/>
          </a:bodyPr>
          <a:lstStyle/>
          <a:p>
            <a:r>
              <a:rPr lang="en-IN" dirty="0"/>
              <a:t>Auto correlation </a:t>
            </a:r>
          </a:p>
        </p:txBody>
      </p:sp>
      <p:cxnSp>
        <p:nvCxnSpPr>
          <p:cNvPr id="67" name="Straight Arrow Connector 66">
            <a:extLst>
              <a:ext uri="{FF2B5EF4-FFF2-40B4-BE49-F238E27FC236}">
                <a16:creationId xmlns:a16="http://schemas.microsoft.com/office/drawing/2014/main" id="{E839B03A-1ADF-469B-8E8F-D99F404BEC26}"/>
              </a:ext>
            </a:extLst>
          </p:cNvPr>
          <p:cNvCxnSpPr>
            <a:stCxn id="63" idx="2"/>
          </p:cNvCxnSpPr>
          <p:nvPr/>
        </p:nvCxnSpPr>
        <p:spPr>
          <a:xfrm>
            <a:off x="9601492" y="6113582"/>
            <a:ext cx="0" cy="243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82EE64E3-55D2-4182-B0C5-C31EFACF3DE3}"/>
              </a:ext>
            </a:extLst>
          </p:cNvPr>
          <p:cNvSpPr txBox="1"/>
          <p:nvPr/>
        </p:nvSpPr>
        <p:spPr>
          <a:xfrm>
            <a:off x="8919882" y="6357464"/>
            <a:ext cx="1685364" cy="369332"/>
          </a:xfrm>
          <a:prstGeom prst="rect">
            <a:avLst/>
          </a:prstGeom>
          <a:noFill/>
        </p:spPr>
        <p:txBody>
          <a:bodyPr wrap="square" rtlCol="0">
            <a:spAutoFit/>
          </a:bodyPr>
          <a:lstStyle/>
          <a:p>
            <a:r>
              <a:rPr lang="en-IN" dirty="0"/>
              <a:t>Smoothening </a:t>
            </a:r>
          </a:p>
        </p:txBody>
      </p:sp>
    </p:spTree>
    <p:extLst>
      <p:ext uri="{BB962C8B-B14F-4D97-AF65-F5344CB8AC3E}">
        <p14:creationId xmlns:p14="http://schemas.microsoft.com/office/powerpoint/2010/main" val="73803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a:lstStyle/>
          <a:p>
            <a:fld id="{82EE24B5-652C-4DB5-B7C3-B5BBEC1280B1}" type="slidenum">
              <a:rPr lang="en-US" smtClean="0"/>
              <a:t>9</a:t>
            </a:fld>
            <a:endParaRPr lang="en-US" dirty="0"/>
          </a:p>
        </p:txBody>
      </p:sp>
      <p:pic>
        <p:nvPicPr>
          <p:cNvPr id="4" name="Picture Placeholder 11" descr="Two men near laptop ">
            <a:extLst>
              <a:ext uri="{FF2B5EF4-FFF2-40B4-BE49-F238E27FC236}">
                <a16:creationId xmlns:a16="http://schemas.microsoft.com/office/drawing/2014/main"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ct 3" descr="Beige rectangle">
            <a:extLst>
              <a:ext uri="{FF2B5EF4-FFF2-40B4-BE49-F238E27FC236}">
                <a16:creationId xmlns:a16="http://schemas.microsoft.com/office/drawing/2014/main"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6256751" y="20317"/>
            <a:ext cx="505620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8" name="Text Placeholder 3">
            <a:extLst>
              <a:ext uri="{FF2B5EF4-FFF2-40B4-BE49-F238E27FC236}">
                <a16:creationId xmlns:a16="http://schemas.microsoft.com/office/drawing/2014/main" id="{FC6730AE-386B-426F-9F29-221DCC5F714D}"/>
              </a:ext>
            </a:extLst>
          </p:cNvPr>
          <p:cNvSpPr txBox="1">
            <a:spLocks/>
          </p:cNvSpPr>
          <p:nvPr/>
        </p:nvSpPr>
        <p:spPr>
          <a:xfrm>
            <a:off x="6460758" y="1100216"/>
            <a:ext cx="2981822" cy="74975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solidFill>
                <a:schemeClr val="bg2">
                  <a:lumMod val="20000"/>
                  <a:lumOff val="80000"/>
                </a:schemeClr>
              </a:solidFill>
            </a:endParaRPr>
          </a:p>
        </p:txBody>
      </p:sp>
      <p:sp>
        <p:nvSpPr>
          <p:cNvPr id="11" name="Text Placeholder 17">
            <a:extLst>
              <a:ext uri="{FF2B5EF4-FFF2-40B4-BE49-F238E27FC236}">
                <a16:creationId xmlns:a16="http://schemas.microsoft.com/office/drawing/2014/main" id="{186A1D66-9F36-434B-9677-0FE61760AB97}"/>
              </a:ext>
            </a:extLst>
          </p:cNvPr>
          <p:cNvSpPr txBox="1">
            <a:spLocks/>
          </p:cNvSpPr>
          <p:nvPr/>
        </p:nvSpPr>
        <p:spPr>
          <a:xfrm>
            <a:off x="6479286" y="1094232"/>
            <a:ext cx="4611135" cy="51941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chemeClr val="bg1"/>
                </a:solidFill>
                <a:effectLst/>
                <a:latin typeface="Roboto" panose="02000000000000000000" pitchFamily="2" charset="0"/>
              </a:rPr>
              <a:t>Normalization also makes the training process less sensitive to the scale of the features. This results in getting better coefficients after training.</a:t>
            </a:r>
          </a:p>
          <a:p>
            <a:pPr algn="l"/>
            <a:r>
              <a:rPr lang="en-US" sz="2000" b="0" i="0" dirty="0">
                <a:solidFill>
                  <a:schemeClr val="bg1"/>
                </a:solidFill>
                <a:effectLst/>
                <a:latin typeface="Roboto" panose="02000000000000000000" pitchFamily="2" charset="0"/>
              </a:rPr>
              <a:t>This process of making features more suitable for training by rescaling is called</a:t>
            </a:r>
            <a:r>
              <a:rPr lang="en-US" sz="2000" b="1" i="0" dirty="0">
                <a:solidFill>
                  <a:schemeClr val="bg1"/>
                </a:solidFill>
                <a:effectLst/>
                <a:latin typeface="Roboto" panose="02000000000000000000" pitchFamily="2" charset="0"/>
              </a:rPr>
              <a:t> feature scaling</a:t>
            </a:r>
            <a:r>
              <a:rPr lang="en-US" sz="2000" b="0" i="0" dirty="0">
                <a:solidFill>
                  <a:schemeClr val="bg1"/>
                </a:solidFill>
                <a:effectLst/>
                <a:latin typeface="Roboto" panose="02000000000000000000" pitchFamily="2" charset="0"/>
              </a:rPr>
              <a:t>.</a:t>
            </a:r>
          </a:p>
          <a:p>
            <a:pPr algn="l"/>
            <a:r>
              <a:rPr lang="en-US" sz="2000" dirty="0">
                <a:solidFill>
                  <a:schemeClr val="bg1"/>
                </a:solidFill>
                <a:latin typeface="Roboto" panose="02000000000000000000" pitchFamily="2" charset="0"/>
              </a:rPr>
              <a:t>We are going to use standard scaler to directly stabilize the input by,</a:t>
            </a:r>
          </a:p>
          <a:p>
            <a:pPr marL="0" indent="0" algn="l">
              <a:buNone/>
            </a:pPr>
            <a:r>
              <a:rPr lang="en-US" sz="2000" b="0" i="0" dirty="0">
                <a:solidFill>
                  <a:schemeClr val="bg1"/>
                </a:solidFill>
                <a:effectLst/>
                <a:latin typeface="Roboto" panose="02000000000000000000" pitchFamily="2" charset="0"/>
              </a:rPr>
              <a:t>Using the default configuration and scale values to subtract the mean to center them on 0.0 and divide by the standard deviation to give the standard deviation of 1.0. First, a </a:t>
            </a:r>
            <a:r>
              <a:rPr lang="en-US" sz="2000" b="0" i="0" dirty="0" err="1">
                <a:solidFill>
                  <a:schemeClr val="bg1"/>
                </a:solidFill>
                <a:effectLst/>
                <a:latin typeface="Roboto" panose="02000000000000000000" pitchFamily="2" charset="0"/>
              </a:rPr>
              <a:t>StandardScaler</a:t>
            </a:r>
            <a:r>
              <a:rPr lang="en-US" sz="2000" b="0" i="0" dirty="0">
                <a:solidFill>
                  <a:schemeClr val="bg1"/>
                </a:solidFill>
                <a:effectLst/>
                <a:latin typeface="Roboto" panose="02000000000000000000" pitchFamily="2" charset="0"/>
              </a:rPr>
              <a:t> instance is defined with default hyperparameters.</a:t>
            </a:r>
          </a:p>
          <a:p>
            <a:pPr marL="0" indent="0">
              <a:buNone/>
            </a:pPr>
            <a:endParaRPr lang="en-US" sz="2000" b="1" dirty="0">
              <a:solidFill>
                <a:schemeClr val="bg2">
                  <a:lumMod val="20000"/>
                  <a:lumOff val="80000"/>
                </a:schemeClr>
              </a:solidFill>
            </a:endParaRPr>
          </a:p>
        </p:txBody>
      </p:sp>
      <p:sp>
        <p:nvSpPr>
          <p:cNvPr id="13" name="Text Placeholder 19">
            <a:extLst>
              <a:ext uri="{FF2B5EF4-FFF2-40B4-BE49-F238E27FC236}">
                <a16:creationId xmlns:a16="http://schemas.microsoft.com/office/drawing/2014/main" id="{8744334E-DF9D-4600-8180-292072510183}"/>
              </a:ext>
            </a:extLst>
          </p:cNvPr>
          <p:cNvSpPr txBox="1">
            <a:spLocks/>
          </p:cNvSpPr>
          <p:nvPr/>
        </p:nvSpPr>
        <p:spPr>
          <a:xfrm>
            <a:off x="7340401" y="5759052"/>
            <a:ext cx="3098931" cy="10929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solidFill>
                <a:schemeClr val="bg2">
                  <a:lumMod val="20000"/>
                  <a:lumOff val="80000"/>
                </a:schemeClr>
              </a:solidFill>
            </a:endParaRPr>
          </a:p>
        </p:txBody>
      </p:sp>
      <p:sp>
        <p:nvSpPr>
          <p:cNvPr id="14" name="object 27" descr="Beige rectangle">
            <a:extLst>
              <a:ext uri="{FF2B5EF4-FFF2-40B4-BE49-F238E27FC236}">
                <a16:creationId xmlns:a16="http://schemas.microsoft.com/office/drawing/2014/main" id="{7F820741-8871-4D59-8ED1-466FEFD2AF94}"/>
              </a:ext>
            </a:extLst>
          </p:cNvPr>
          <p:cNvSpPr/>
          <p:nvPr/>
        </p:nvSpPr>
        <p:spPr>
          <a:xfrm>
            <a:off x="6536038" y="900059"/>
            <a:ext cx="3620974" cy="1881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95668119-9603-4701-8EEC-F2E48B808491}"/>
              </a:ext>
            </a:extLst>
          </p:cNvPr>
          <p:cNvSpPr>
            <a:spLocks noGrp="1"/>
          </p:cNvSpPr>
          <p:nvPr>
            <p:ph type="title"/>
          </p:nvPr>
        </p:nvSpPr>
        <p:spPr>
          <a:xfrm>
            <a:off x="6453554" y="20317"/>
            <a:ext cx="4421229" cy="1047615"/>
          </a:xfrm>
        </p:spPr>
        <p:txBody>
          <a:bodyPr/>
          <a:lstStyle/>
          <a:p>
            <a:r>
              <a:rPr lang="en-US" dirty="0">
                <a:solidFill>
                  <a:schemeClr val="bg1"/>
                </a:solidFill>
              </a:rPr>
              <a:t>Normalizing data </a:t>
            </a:r>
            <a:endParaRPr lang="en-US" dirty="0"/>
          </a:p>
        </p:txBody>
      </p:sp>
    </p:spTree>
    <p:extLst>
      <p:ext uri="{BB962C8B-B14F-4D97-AF65-F5344CB8AC3E}">
        <p14:creationId xmlns:p14="http://schemas.microsoft.com/office/powerpoint/2010/main" val="3125910593"/>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2DDA16B-F3AC-4A5B-9F5F-6F5A8F47A9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399</TotalTime>
  <Words>1266</Words>
  <Application>Microsoft Office PowerPoint</Application>
  <PresentationFormat>Widescreen</PresentationFormat>
  <Paragraphs>172</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Arial </vt:lpstr>
      <vt:lpstr>Calibri</vt:lpstr>
      <vt:lpstr>Gill Sans MT</vt:lpstr>
      <vt:lpstr>Roboto</vt:lpstr>
      <vt:lpstr>Office Theme</vt:lpstr>
      <vt:lpstr>ORDER FORECAST IN OASIS STORE ORDERING PATTERN AND FORECAST </vt:lpstr>
      <vt:lpstr>BRUTE FORCE</vt:lpstr>
      <vt:lpstr>PROBLEM STATEMENT </vt:lpstr>
      <vt:lpstr>OUR BIG IDEA</vt:lpstr>
      <vt:lpstr>SOLUTION PROCESS OUTLOOK</vt:lpstr>
      <vt:lpstr>Data analysis </vt:lpstr>
      <vt:lpstr>Time series analysis </vt:lpstr>
      <vt:lpstr>PowerPoint Presentation</vt:lpstr>
      <vt:lpstr>Normalizing data </vt:lpstr>
      <vt:lpstr>Comparison for normalizing data:  </vt:lpstr>
      <vt:lpstr> Forecasting </vt:lpstr>
      <vt:lpstr>Forecasting using various mathematical models:   </vt:lpstr>
      <vt:lpstr>Result from forecasting </vt:lpstr>
      <vt:lpstr>Outcomes  </vt:lpstr>
      <vt:lpstr> </vt:lpstr>
      <vt:lpstr> </vt:lpstr>
      <vt:lpstr>Previous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FORECAST IN OASIS STORE ORDERING PATTERN AND FORECAST </dc:title>
  <dc:creator>nikhil george</dc:creator>
  <cp:lastModifiedBy>nikhil george</cp:lastModifiedBy>
  <cp:revision>2</cp:revision>
  <dcterms:created xsi:type="dcterms:W3CDTF">2022-03-20T07:42:38Z</dcterms:created>
  <dcterms:modified xsi:type="dcterms:W3CDTF">2022-03-20T14:21:57Z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