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C6EB2B-C315-4CC1-8562-2380E81C043D}">
  <a:tblStyle styleId="{F1C6EB2B-C315-4CC1-8562-2380E81C04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CFC3F57-BCE8-40AD-B6C2-8D09968FA8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3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f3bd4a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f3bd4a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9c0efcd5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9c0efcd5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9c0efcd5c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9c0efcd5c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9eae10e75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9eae10e75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9eae10e75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9eae10e75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9c0efcd5c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9c0efcd5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9c0efd6e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9c0efd6e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9c0efcd5c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9c0efcd5c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9c0efcd5c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9c0efcd5c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9c0efcd5c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9c0efcd5c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9c0efd6e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9c0efd6e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c43e43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c43e43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9c0efcd5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9c0efcd5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9c0efcd5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9c0efcd5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 no preprocessing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9c0efd6e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9c0efd6e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c0efd6e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c0efd6e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9eae10e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9eae10e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9eae10e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9eae10e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9eae10e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9eae10e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9eae10e7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9eae10e7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9eae10e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9eae10e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9c0efcd5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9c0efcd5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c0efd6e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c0efd6e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9c0efcd5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9c0efcd5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9c0efcd5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9c0efcd5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9c0efd6e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9c0efd6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c43e431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c43e431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3e431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3e431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9c0efcd5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9c0efcd5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9c0efcd5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9c0efcd5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9c0efcd5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9c0efcd5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9c0efcd5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9c0efcd5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rive.google.com/file/d/1IRktShwOpWVgj66-tttkoO717_WdP7eQ/view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Retrieval for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Answering Systems</a:t>
            </a:r>
            <a:endParaRPr/>
          </a:p>
        </p:txBody>
      </p:sp>
      <p:graphicFrame>
        <p:nvGraphicFramePr>
          <p:cNvPr id="110" name="Google Shape;110;p25"/>
          <p:cNvGraphicFramePr/>
          <p:nvPr/>
        </p:nvGraphicFramePr>
        <p:xfrm>
          <a:off x="3003150" y="320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{F1C6EB2B-C315-4CC1-8562-2380E81C043D}</a:tableStyleId>
              </a:tblPr>
              <a:tblGrid>
                <a:gridCol w="1568850"/>
                <a:gridCol w="1568850"/>
              </a:tblGrid>
              <a:tr h="1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Miloni Mittal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2017A3PS0243P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Aman Narsaria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2018B3A70743P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25"/>
          <p:cNvSpPr txBox="1"/>
          <p:nvPr/>
        </p:nvSpPr>
        <p:spPr>
          <a:xfrm>
            <a:off x="1299900" y="3945300"/>
            <a:ext cx="65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guidance of - </a:t>
            </a: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Dr. Yashvardhan Sharma and Ms. Vijay Kumari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3384150" y="4583200"/>
            <a:ext cx="23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May, 2021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247725" y="16433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Metrics Used</a:t>
            </a:r>
            <a:endParaRPr/>
          </a:p>
        </p:txBody>
      </p:sp>
      <p:sp>
        <p:nvSpPr>
          <p:cNvPr id="214" name="Google Shape;214;p34"/>
          <p:cNvSpPr txBox="1"/>
          <p:nvPr>
            <p:ph idx="2" type="body"/>
          </p:nvPr>
        </p:nvSpPr>
        <p:spPr>
          <a:xfrm>
            <a:off x="4939500" y="324450"/>
            <a:ext cx="3837000" cy="1167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Precision at 5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A measure of how many answers are relevant in the top 5 retrieved answers.</a:t>
            </a:r>
            <a:endParaRPr sz="1200"/>
          </a:p>
        </p:txBody>
      </p:sp>
      <p:sp>
        <p:nvSpPr>
          <p:cNvPr id="215" name="Google Shape;215;p34"/>
          <p:cNvSpPr txBox="1"/>
          <p:nvPr>
            <p:ph idx="2" type="body"/>
          </p:nvPr>
        </p:nvSpPr>
        <p:spPr>
          <a:xfrm>
            <a:off x="4939500" y="1643375"/>
            <a:ext cx="3837000" cy="1167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Mean Average Precision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A measure of how higher up in the retrieved list the relevant answers are.</a:t>
            </a:r>
            <a:endParaRPr sz="1200"/>
          </a:p>
        </p:txBody>
      </p:sp>
      <p:sp>
        <p:nvSpPr>
          <p:cNvPr id="216" name="Google Shape;216;p34"/>
          <p:cNvSpPr txBox="1"/>
          <p:nvPr>
            <p:ph idx="2" type="body"/>
          </p:nvPr>
        </p:nvSpPr>
        <p:spPr>
          <a:xfrm>
            <a:off x="4939500" y="2962300"/>
            <a:ext cx="3837000" cy="1167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Mean Reciprocal Rank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A measure of the rank of the first relevant answer in the retrieved list.</a:t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/>
          <p:nvPr/>
        </p:nvSpPr>
        <p:spPr>
          <a:xfrm>
            <a:off x="805500" y="648500"/>
            <a:ext cx="7533000" cy="39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588600" y="526350"/>
            <a:ext cx="796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Dataset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FAQIR Dataset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1771950" y="1394975"/>
            <a:ext cx="5600100" cy="2748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Derived from “maintenance &amp; repair” domain of the Yahoo!  Answers community website.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Contains</a:t>
            </a:r>
            <a:r>
              <a:rPr lang="en" sz="1400">
                <a:solidFill>
                  <a:schemeClr val="lt1"/>
                </a:solidFill>
              </a:rPr>
              <a:t> 4313 FAQ pairs and 1233 queries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 FAQ-query pairs are scored based on their relevance as followed: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1- relevant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2- useful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3- useless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4- irrelevant</a:t>
            </a:r>
            <a:endParaRPr sz="1400">
              <a:solidFill>
                <a:srgbClr val="000000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/>
          <p:nvPr/>
        </p:nvSpPr>
        <p:spPr>
          <a:xfrm>
            <a:off x="805500" y="648500"/>
            <a:ext cx="7533000" cy="39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>
            <p:ph type="title"/>
          </p:nvPr>
        </p:nvSpPr>
        <p:spPr>
          <a:xfrm>
            <a:off x="588600" y="526350"/>
            <a:ext cx="796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Experiments and Results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/>
          <p:nvPr/>
        </p:nvSpPr>
        <p:spPr>
          <a:xfrm>
            <a:off x="311700" y="0"/>
            <a:ext cx="8520600" cy="8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14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E"/>
                </a:highlight>
              </a:rPr>
              <a:t>1:1/1:5 Training with SBERT </a:t>
            </a:r>
            <a:endParaRPr sz="2500"/>
          </a:p>
        </p:txBody>
      </p:sp>
      <p:sp>
        <p:nvSpPr>
          <p:cNvPr id="241" name="Google Shape;241;p38"/>
          <p:cNvSpPr txBox="1"/>
          <p:nvPr/>
        </p:nvSpPr>
        <p:spPr>
          <a:xfrm>
            <a:off x="311725" y="2015550"/>
            <a:ext cx="2122500" cy="111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Pre-processing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SBERT, of A  field-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Lower case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numbers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2636425" y="2115150"/>
            <a:ext cx="2853600" cy="91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Training SBERT qA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Built the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Trained the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5692225" y="2030400"/>
            <a:ext cx="3140100" cy="108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Select top 10 qA pairs</a:t>
            </a:r>
            <a:endParaRPr sz="12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Sort the qA pairs</a:t>
            </a:r>
            <a:endParaRPr sz="12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Rank them based on their qQ scores.</a:t>
            </a:r>
            <a:endParaRPr sz="12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44" name="Google Shape;244;p38"/>
          <p:cNvGraphicFramePr/>
          <p:nvPr/>
        </p:nvGraphicFramePr>
        <p:xfrm>
          <a:off x="2313025" y="35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{F1C6EB2B-C315-4CC1-8562-2380E81C043D}</a:tableStyleId>
              </a:tblPr>
              <a:tblGrid>
                <a:gridCol w="1126400"/>
                <a:gridCol w="1126400"/>
                <a:gridCol w="1126400"/>
              </a:tblGrid>
              <a:tr h="14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P@5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MAP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MRR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0.148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0.29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0.31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Google Shape;245;p38"/>
          <p:cNvGraphicFramePr/>
          <p:nvPr/>
        </p:nvGraphicFramePr>
        <p:xfrm>
          <a:off x="2312988" y="42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{DCFC3F57-BCE8-40AD-B6C2-8D09968FA860}</a:tableStyleId>
              </a:tblPr>
              <a:tblGrid>
                <a:gridCol w="1116600"/>
                <a:gridCol w="1104400"/>
                <a:gridCol w="1158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0.194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0.353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0.372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38"/>
          <p:cNvSpPr/>
          <p:nvPr/>
        </p:nvSpPr>
        <p:spPr>
          <a:xfrm rot="10800000">
            <a:off x="2532650" y="849250"/>
            <a:ext cx="3354300" cy="687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2532650" y="950850"/>
            <a:ext cx="33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1:1/1:5 refers to the ratio of answer and answer-dashes for each question in the training dataset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/>
          <p:nvPr/>
        </p:nvSpPr>
        <p:spPr>
          <a:xfrm>
            <a:off x="0" y="352675"/>
            <a:ext cx="5709900" cy="795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Retrieved FAQ for User Queries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0975"/>
            <a:ext cx="8839202" cy="98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41935"/>
            <a:ext cx="8839204" cy="91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14111"/>
            <a:ext cx="8839201" cy="9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/>
          <p:nvPr/>
        </p:nvSpPr>
        <p:spPr>
          <a:xfrm>
            <a:off x="311700" y="0"/>
            <a:ext cx="8520600" cy="8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14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E"/>
                </a:highlight>
              </a:rPr>
              <a:t>1:5 Training with Distil-BERT</a:t>
            </a:r>
            <a:endParaRPr sz="2500"/>
          </a:p>
        </p:txBody>
      </p:sp>
      <p:sp>
        <p:nvSpPr>
          <p:cNvPr id="262" name="Google Shape;262;p40"/>
          <p:cNvSpPr txBox="1"/>
          <p:nvPr/>
        </p:nvSpPr>
        <p:spPr>
          <a:xfrm>
            <a:off x="311725" y="1801300"/>
            <a:ext cx="2122500" cy="111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Pre-processing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DistilBERT, of A field-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Lower case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numbers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2636425" y="1473750"/>
            <a:ext cx="2853600" cy="109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Training qA model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Pre-process the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Built the qA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Train the qA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5786700" y="1953550"/>
            <a:ext cx="3045600" cy="108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Calculate qA and qQ Scores</a:t>
            </a:r>
            <a:endParaRPr sz="12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Rank FAQ pairs based on their</a:t>
            </a:r>
            <a:endParaRPr sz="12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0.2*qA score+0.8*qQ score</a:t>
            </a:r>
            <a:endParaRPr sz="10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2636425" y="2668850"/>
            <a:ext cx="2853600" cy="109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Training qQ model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Pre-process the dataset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Built the qQ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Train the qQ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66" name="Google Shape;266;p40"/>
          <p:cNvGraphicFramePr/>
          <p:nvPr/>
        </p:nvGraphicFramePr>
        <p:xfrm>
          <a:off x="2882400" y="40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{F1C6EB2B-C315-4CC1-8562-2380E81C043D}</a:tableStyleId>
              </a:tblPr>
              <a:tblGrid>
                <a:gridCol w="1126400"/>
                <a:gridCol w="1126400"/>
                <a:gridCol w="1126400"/>
              </a:tblGrid>
              <a:tr h="14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P@5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MAP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MRR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0.183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0.307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0.404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311700" y="0"/>
            <a:ext cx="8520600" cy="8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14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E"/>
                </a:highlight>
              </a:rPr>
              <a:t>BM25 Query - FAQ Question</a:t>
            </a:r>
            <a:endParaRPr sz="2500"/>
          </a:p>
        </p:txBody>
      </p:sp>
      <p:sp>
        <p:nvSpPr>
          <p:cNvPr id="273" name="Google Shape;273;p41"/>
          <p:cNvSpPr txBox="1"/>
          <p:nvPr/>
        </p:nvSpPr>
        <p:spPr>
          <a:xfrm>
            <a:off x="311725" y="1801300"/>
            <a:ext cx="2122500" cy="157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Pre-processing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BM25, of Q field-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Lower case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stopwords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punctuation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numbers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2636425" y="2022750"/>
            <a:ext cx="2853600" cy="109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Building BM25 qQ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Pre-process the corpus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Define the corpus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Define the BM25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5786700" y="1953550"/>
            <a:ext cx="3045600" cy="1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Pick top 100 results from BM25 qQ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relevance rank as per dataset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performance metrics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76" name="Google Shape;276;p41"/>
          <p:cNvGraphicFramePr/>
          <p:nvPr/>
        </p:nvGraphicFramePr>
        <p:xfrm>
          <a:off x="2882400" y="40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{F1C6EB2B-C315-4CC1-8562-2380E81C043D}</a:tableStyleId>
              </a:tblPr>
              <a:tblGrid>
                <a:gridCol w="1126400"/>
                <a:gridCol w="1126400"/>
                <a:gridCol w="1126400"/>
              </a:tblGrid>
              <a:tr h="14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P@5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MAP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MRR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0.3067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0.3869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0.5716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/>
          <p:nvPr/>
        </p:nvSpPr>
        <p:spPr>
          <a:xfrm>
            <a:off x="311700" y="0"/>
            <a:ext cx="8520600" cy="8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2"/>
          <p:cNvSpPr/>
          <p:nvPr/>
        </p:nvSpPr>
        <p:spPr>
          <a:xfrm rot="10800000">
            <a:off x="2580299" y="870600"/>
            <a:ext cx="3218100" cy="653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2"/>
          <p:cNvSpPr txBox="1"/>
          <p:nvPr>
            <p:ph type="title"/>
          </p:nvPr>
        </p:nvSpPr>
        <p:spPr>
          <a:xfrm>
            <a:off x="311700" y="14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E"/>
                </a:highlight>
              </a:rPr>
              <a:t>BM25 Query - (FAQ Question + Answer) </a:t>
            </a:r>
            <a:endParaRPr sz="2500"/>
          </a:p>
        </p:txBody>
      </p:sp>
      <p:sp>
        <p:nvSpPr>
          <p:cNvPr id="284" name="Google Shape;284;p42"/>
          <p:cNvSpPr txBox="1"/>
          <p:nvPr/>
        </p:nvSpPr>
        <p:spPr>
          <a:xfrm>
            <a:off x="311725" y="1801300"/>
            <a:ext cx="2122500" cy="157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Pre-processing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BM25, of Q+A field-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Lower case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stopwords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punctuation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numbers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2627550" y="1861150"/>
            <a:ext cx="2853600" cy="109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Building BM25 q(Q+A)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Pre-process the corpus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Define the corpus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Define the BM25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5786700" y="1727900"/>
            <a:ext cx="3045600" cy="145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Pick top 100 results from BM25 q(Q+A)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relevance rank as per dataset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performance metrics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87" name="Google Shape;287;p42"/>
          <p:cNvGraphicFramePr/>
          <p:nvPr/>
        </p:nvGraphicFramePr>
        <p:xfrm>
          <a:off x="2882400" y="40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{F1C6EB2B-C315-4CC1-8562-2380E81C043D}</a:tableStyleId>
              </a:tblPr>
              <a:tblGrid>
                <a:gridCol w="1126400"/>
                <a:gridCol w="1126400"/>
                <a:gridCol w="1126400"/>
              </a:tblGrid>
              <a:tr h="14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P@5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MAP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MRR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0.3364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0.3932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0.5992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42"/>
          <p:cNvSpPr txBox="1"/>
          <p:nvPr/>
        </p:nvSpPr>
        <p:spPr>
          <a:xfrm>
            <a:off x="2677100" y="950850"/>
            <a:ext cx="31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FAQ Question+Answer refers to the concatenation of corresponding FAQ question and answer pair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/>
          <p:nvPr/>
        </p:nvSpPr>
        <p:spPr>
          <a:xfrm>
            <a:off x="0" y="352675"/>
            <a:ext cx="5709900" cy="795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Retrieved FAQ for User Queries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0975"/>
            <a:ext cx="8839200" cy="1045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29626"/>
            <a:ext cx="8839195" cy="103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45572"/>
            <a:ext cx="8839199" cy="104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for QA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Flowchart for QA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 Models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Experiments and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Outcomes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Acknowledgements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311700" y="0"/>
            <a:ext cx="8520600" cy="8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311700" y="14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E"/>
                </a:highlight>
              </a:rPr>
              <a:t>BM25 Query - (FAQ Question + Answer) -&gt; BERT Query - Answer</a:t>
            </a:r>
            <a:endParaRPr sz="2500"/>
          </a:p>
        </p:txBody>
      </p:sp>
      <p:sp>
        <p:nvSpPr>
          <p:cNvPr id="303" name="Google Shape;303;p44"/>
          <p:cNvSpPr txBox="1"/>
          <p:nvPr/>
        </p:nvSpPr>
        <p:spPr>
          <a:xfrm>
            <a:off x="311725" y="1560550"/>
            <a:ext cx="2122500" cy="221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Pre-processing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BM25, of Q+A field-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Lower case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stopwords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punctuation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numbers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BERT, of A field-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Lower case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punctuation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2521350" y="1401400"/>
            <a:ext cx="3178200" cy="1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Training BERT qA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Form Triplet (question, corresponding answer, answer-dash) Dataset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Build the model (lr=2e-5, epochs=3)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Train the model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44"/>
          <p:cNvSpPr txBox="1"/>
          <p:nvPr/>
        </p:nvSpPr>
        <p:spPr>
          <a:xfrm>
            <a:off x="2521350" y="2861925"/>
            <a:ext cx="3178200" cy="108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Building BM25 q(Q+A)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Pre-process the corpus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Define the corpus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Define the BM25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44"/>
          <p:cNvSpPr txBox="1"/>
          <p:nvPr/>
        </p:nvSpPr>
        <p:spPr>
          <a:xfrm>
            <a:off x="5786675" y="1296100"/>
            <a:ext cx="3045600" cy="274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Pick top 100 results from BM25 q(Q+A)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encoding for all FAQ answers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encoding for query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similarity between encodings using cosine similarity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Rerank the previously retrieved questions on similarity score basis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relevance rank as per dataset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performance metrics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07" name="Google Shape;307;p44"/>
          <p:cNvGraphicFramePr/>
          <p:nvPr/>
        </p:nvGraphicFramePr>
        <p:xfrm>
          <a:off x="2882400" y="40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{F1C6EB2B-C315-4CC1-8562-2380E81C043D}</a:tableStyleId>
              </a:tblPr>
              <a:tblGrid>
                <a:gridCol w="1126400"/>
                <a:gridCol w="1126400"/>
                <a:gridCol w="1126400"/>
              </a:tblGrid>
              <a:tr h="14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P@5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MAP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MRR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0.2702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0.3232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0.5219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8" name="Google Shape;308;p44"/>
          <p:cNvSpPr/>
          <p:nvPr/>
        </p:nvSpPr>
        <p:spPr>
          <a:xfrm>
            <a:off x="2521350" y="987100"/>
            <a:ext cx="3178200" cy="414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Corresponding answer is obtained from FAQ pairs. A-dash is an answer which is not for that question.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311700" y="0"/>
            <a:ext cx="8520600" cy="8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5"/>
          <p:cNvSpPr txBox="1"/>
          <p:nvPr>
            <p:ph type="title"/>
          </p:nvPr>
        </p:nvSpPr>
        <p:spPr>
          <a:xfrm>
            <a:off x="311700" y="14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E"/>
                </a:highlight>
              </a:rPr>
              <a:t>BM25 Query - (FAQ Question + Answer) -&gt; BERT Query - Question </a:t>
            </a:r>
            <a:endParaRPr sz="2500"/>
          </a:p>
        </p:txBody>
      </p:sp>
      <p:sp>
        <p:nvSpPr>
          <p:cNvPr id="315" name="Google Shape;315;p45"/>
          <p:cNvSpPr txBox="1"/>
          <p:nvPr/>
        </p:nvSpPr>
        <p:spPr>
          <a:xfrm>
            <a:off x="372375" y="1463700"/>
            <a:ext cx="2122500" cy="221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Pre-processing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BM25, of Q+A field-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Lower case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stopwords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punctuation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numbers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BERT, of Q field-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Lower case</a:t>
            </a:r>
            <a:endParaRPr sz="1100"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➔"/>
            </a:pPr>
            <a:r>
              <a:rPr lang="en" sz="1100"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Removal of punctuation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45"/>
          <p:cNvSpPr txBox="1"/>
          <p:nvPr/>
        </p:nvSpPr>
        <p:spPr>
          <a:xfrm>
            <a:off x="2582000" y="1466888"/>
            <a:ext cx="3178200" cy="1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Training BERT qQ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Form Triplet (question, paraphrase, question-dash) Dataset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Built the model (lr=2e-5, epochs=3)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Trained the model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2582000" y="2846250"/>
            <a:ext cx="3178200" cy="109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Building BM25 q(Q+A)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Pre-process the corpus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Define the corpus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Define the BM25 model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5847325" y="1199250"/>
            <a:ext cx="3045600" cy="274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Testing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Pick top 100 results from BM25 q(Q+A)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encoding for all FAQ questions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encoding for query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similarity between encodings using cosine similarity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Rerank the previously retrieved questions on similarity score basis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relevance rank as per dataset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➔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Find the performance metrics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19" name="Google Shape;319;p45"/>
          <p:cNvGraphicFramePr/>
          <p:nvPr/>
        </p:nvGraphicFramePr>
        <p:xfrm>
          <a:off x="2882400" y="40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{F1C6EB2B-C315-4CC1-8562-2380E81C043D}</a:tableStyleId>
              </a:tblPr>
              <a:tblGrid>
                <a:gridCol w="1126400"/>
                <a:gridCol w="1126400"/>
                <a:gridCol w="1126400"/>
              </a:tblGrid>
              <a:tr h="14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P@5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MAP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MRR</a:t>
                      </a:r>
                      <a:endParaRPr sz="12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0.421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0.513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0.688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45"/>
          <p:cNvSpPr/>
          <p:nvPr/>
        </p:nvSpPr>
        <p:spPr>
          <a:xfrm>
            <a:off x="2582000" y="890925"/>
            <a:ext cx="3178200" cy="572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Corresponding question obtained from qQ dataset. Q-dash is a question which is not similar to the question.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/>
          <p:nvPr/>
        </p:nvSpPr>
        <p:spPr>
          <a:xfrm>
            <a:off x="-11550" y="825"/>
            <a:ext cx="9144000" cy="5143500"/>
          </a:xfrm>
          <a:prstGeom prst="rect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6" name="Google Shape;326;p46"/>
          <p:cNvGraphicFramePr/>
          <p:nvPr/>
        </p:nvGraphicFramePr>
        <p:xfrm>
          <a:off x="2093100" y="13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{DCFC3F57-BCE8-40AD-B6C2-8D09968FA860}</a:tableStyleId>
              </a:tblPr>
              <a:tblGrid>
                <a:gridCol w="1772975"/>
                <a:gridCol w="1052375"/>
                <a:gridCol w="1040875"/>
                <a:gridCol w="1091575"/>
              </a:tblGrid>
              <a:tr h="12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P@5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MAP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MRR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1:1 training SBERT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0.148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0.29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0.31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1:5 training SBERT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0.194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0.353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0.372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1:5 training DistilBERT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0.183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0.307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0.404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BM25 qQ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0.3067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0.3869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0.5716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BM25 q(Q+A)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0.3364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0.3932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0.5992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BM25 q(Q+A) + BERT qA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0.2702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0.3232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0.5219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BM25 q(Q+A) + BERT qQ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0.421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0.513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0.688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46"/>
          <p:cNvSpPr txBox="1"/>
          <p:nvPr/>
        </p:nvSpPr>
        <p:spPr>
          <a:xfrm>
            <a:off x="3248400" y="470800"/>
            <a:ext cx="264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mpact"/>
                <a:ea typeface="Impact"/>
                <a:cs typeface="Impact"/>
                <a:sym typeface="Impact"/>
              </a:rPr>
              <a:t>All Results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63" y="1013525"/>
            <a:ext cx="6839726" cy="364785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3" name="Google Shape;333;p47"/>
          <p:cNvSpPr txBox="1"/>
          <p:nvPr>
            <p:ph type="title"/>
          </p:nvPr>
        </p:nvSpPr>
        <p:spPr>
          <a:xfrm>
            <a:off x="311713" y="25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Interface - Home Page</a:t>
            </a:r>
            <a:endParaRPr/>
          </a:p>
        </p:txBody>
      </p:sp>
      <p:sp>
        <p:nvSpPr>
          <p:cNvPr id="334" name="Google Shape;334;p47"/>
          <p:cNvSpPr/>
          <p:nvPr/>
        </p:nvSpPr>
        <p:spPr>
          <a:xfrm>
            <a:off x="7144525" y="768700"/>
            <a:ext cx="1596600" cy="616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6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Built on BM25 q(Q+A) + BERT qQ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11713" y="25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1 - Asking a Query and Getting the Result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88" y="825725"/>
            <a:ext cx="7546435" cy="40129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13" y="25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1 - People Also Asked Section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0" y="825725"/>
            <a:ext cx="7539053" cy="40129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/>
        </p:nvSpPr>
        <p:spPr>
          <a:xfrm>
            <a:off x="140925" y="4332150"/>
            <a:ext cx="476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mpact"/>
                <a:ea typeface="Impact"/>
                <a:cs typeface="Impact"/>
                <a:sym typeface="Impact"/>
              </a:rPr>
              <a:t>Query 2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25" y="199575"/>
            <a:ext cx="4572000" cy="243250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3" name="Google Shape;3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350" y="2311169"/>
            <a:ext cx="4572000" cy="242969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/>
        </p:nvSpPr>
        <p:spPr>
          <a:xfrm>
            <a:off x="140925" y="4332150"/>
            <a:ext cx="476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mpact"/>
                <a:ea typeface="Impact"/>
                <a:cs typeface="Impact"/>
                <a:sym typeface="Impact"/>
              </a:rPr>
              <a:t>Query 3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25" y="223175"/>
            <a:ext cx="4572000" cy="243250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0" name="Google Shape;36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750" y="2311144"/>
            <a:ext cx="4572000" cy="243230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/>
          <p:nvPr/>
        </p:nvSpPr>
        <p:spPr>
          <a:xfrm>
            <a:off x="805500" y="648500"/>
            <a:ext cx="7533000" cy="39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2"/>
          <p:cNvSpPr txBox="1"/>
          <p:nvPr>
            <p:ph type="title"/>
          </p:nvPr>
        </p:nvSpPr>
        <p:spPr>
          <a:xfrm>
            <a:off x="588600" y="526350"/>
            <a:ext cx="796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Demo</a:t>
            </a:r>
            <a:endParaRPr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here!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/>
          <p:nvPr/>
        </p:nvSpPr>
        <p:spPr>
          <a:xfrm>
            <a:off x="496950" y="1935150"/>
            <a:ext cx="3657600" cy="215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★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Further improving the accuracy of our model by using alternative techniques.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★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Training and testing on other datasets like COUGH, StackFAQ.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★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Suggest better question framing (Like “Did you mean?” in Google).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★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Extend to more generalised FAQs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53"/>
          <p:cNvSpPr/>
          <p:nvPr/>
        </p:nvSpPr>
        <p:spPr>
          <a:xfrm>
            <a:off x="4989450" y="1914750"/>
            <a:ext cx="3657600" cy="21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★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Triplet BERT training is much more efficient and accurate than doublets.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★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Even if not mentioned go ahead with pre-processing.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73" name="Google Shape;373;p53"/>
          <p:cNvSpPr/>
          <p:nvPr/>
        </p:nvSpPr>
        <p:spPr>
          <a:xfrm>
            <a:off x="496950" y="1348950"/>
            <a:ext cx="3657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Future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53"/>
          <p:cNvSpPr/>
          <p:nvPr/>
        </p:nvSpPr>
        <p:spPr>
          <a:xfrm>
            <a:off x="4989450" y="1348950"/>
            <a:ext cx="3657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Points to Remember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250200" y="154140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Need for FAQ Retrieval System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All information is usually present in the FAQ section of an organisation’s website (closed domain)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It gets difficult for a user to search through this information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FAQ retrieval can help in making use of this already available information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1320600" y="1846500"/>
            <a:ext cx="6502800" cy="16713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Improved paper reading techniques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Learnt about the working of models like BERT, SBERT, BM25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Worked hands-on on the fine-tuning of these models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Implementation of deep-learning models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Learnt how to build websites using HTML/CSS/JS and Flask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Documentation of the project so as to make it easier for future work.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1121250" y="1818750"/>
            <a:ext cx="69015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are very grateful to </a:t>
            </a:r>
            <a:r>
              <a:rPr b="1" lang="en" sz="1400">
                <a:solidFill>
                  <a:schemeClr val="dk1"/>
                </a:solidFill>
              </a:rPr>
              <a:t>Yashvardhan Sir</a:t>
            </a:r>
            <a:r>
              <a:rPr lang="en" sz="1400">
                <a:solidFill>
                  <a:schemeClr val="dk1"/>
                </a:solidFill>
              </a:rPr>
              <a:t> for providing us with the opportunity to carry out this project under his guidance. It was indeed a fruitful learning experience for us which we will be carrying on to our professional life as well.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are very thankful to </a:t>
            </a:r>
            <a:r>
              <a:rPr b="1" lang="en" sz="1400">
                <a:solidFill>
                  <a:schemeClr val="dk1"/>
                </a:solidFill>
              </a:rPr>
              <a:t>Vijay Ma’am</a:t>
            </a:r>
            <a:r>
              <a:rPr lang="en" sz="1400">
                <a:solidFill>
                  <a:schemeClr val="dk1"/>
                </a:solidFill>
              </a:rPr>
              <a:t>, who guided us throughout the project at every step of the way and helped us out whenever we got stuck. We truly appreciate her valuable suggestions.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/>
          <p:nvPr>
            <p:ph type="ctrTitle"/>
          </p:nvPr>
        </p:nvSpPr>
        <p:spPr>
          <a:xfrm>
            <a:off x="510450" y="12266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3569575" y="737447"/>
            <a:ext cx="2004850" cy="828325"/>
          </a:xfrm>
          <a:prstGeom prst="flowChartDecision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 closed domain?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3650225" y="129025"/>
            <a:ext cx="1843560" cy="442476"/>
          </a:xfrm>
          <a:prstGeom prst="flowChartTerminator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asks a query</a:t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159375" y="2818700"/>
            <a:ext cx="2175300" cy="442500"/>
          </a:xfrm>
          <a:prstGeom prst="rect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the final answer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3238627" y="2843850"/>
            <a:ext cx="2004850" cy="1013950"/>
          </a:xfrm>
          <a:prstGeom prst="flowChartDecision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present in context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159375" y="4019225"/>
            <a:ext cx="2175300" cy="442500"/>
          </a:xfrm>
          <a:prstGeom prst="rect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Add question with answer to FAQ list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1471375" y="1843938"/>
            <a:ext cx="1843500" cy="704100"/>
          </a:xfrm>
          <a:prstGeom prst="rect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Check similar questions in FAQ list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8"/>
          <p:cNvSpPr/>
          <p:nvPr/>
        </p:nvSpPr>
        <p:spPr>
          <a:xfrm>
            <a:off x="3153100" y="4006875"/>
            <a:ext cx="2175300" cy="442500"/>
          </a:xfrm>
          <a:prstGeom prst="rect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the final answer from context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3153100" y="4585825"/>
            <a:ext cx="2175300" cy="442500"/>
          </a:xfrm>
          <a:prstGeom prst="rect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Highlight source of answer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6005875" y="1843950"/>
            <a:ext cx="1843500" cy="704100"/>
          </a:xfrm>
          <a:prstGeom prst="rect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list of relevant links from Quora etc.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8" name="Google Shape;138;p28"/>
          <p:cNvCxnSpPr>
            <a:stCxn id="130" idx="2"/>
            <a:endCxn id="129" idx="0"/>
          </p:cNvCxnSpPr>
          <p:nvPr/>
        </p:nvCxnSpPr>
        <p:spPr>
          <a:xfrm>
            <a:off x="4572005" y="571501"/>
            <a:ext cx="0" cy="16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8"/>
          <p:cNvCxnSpPr>
            <a:stCxn id="129" idx="2"/>
            <a:endCxn id="134" idx="0"/>
          </p:cNvCxnSpPr>
          <p:nvPr/>
        </p:nvCxnSpPr>
        <p:spPr>
          <a:xfrm rot="5400000">
            <a:off x="3343500" y="615372"/>
            <a:ext cx="278100" cy="21789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8"/>
          <p:cNvCxnSpPr>
            <a:stCxn id="134" idx="2"/>
            <a:endCxn id="131" idx="0"/>
          </p:cNvCxnSpPr>
          <p:nvPr/>
        </p:nvCxnSpPr>
        <p:spPr>
          <a:xfrm rot="5400000">
            <a:off x="1684825" y="2110338"/>
            <a:ext cx="270600" cy="11460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8"/>
          <p:cNvCxnSpPr>
            <a:stCxn id="131" idx="2"/>
            <a:endCxn id="133" idx="0"/>
          </p:cNvCxnSpPr>
          <p:nvPr/>
        </p:nvCxnSpPr>
        <p:spPr>
          <a:xfrm flipH="1" rot="-5400000">
            <a:off x="868275" y="3639950"/>
            <a:ext cx="7581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8"/>
          <p:cNvCxnSpPr>
            <a:stCxn id="134" idx="2"/>
            <a:endCxn id="132" idx="0"/>
          </p:cNvCxnSpPr>
          <p:nvPr/>
        </p:nvCxnSpPr>
        <p:spPr>
          <a:xfrm flipH="1" rot="-5400000">
            <a:off x="3169225" y="1771938"/>
            <a:ext cx="295800" cy="1848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8"/>
          <p:cNvCxnSpPr>
            <a:stCxn id="132" idx="2"/>
            <a:endCxn id="135" idx="0"/>
          </p:cNvCxnSpPr>
          <p:nvPr/>
        </p:nvCxnSpPr>
        <p:spPr>
          <a:xfrm flipH="1" rot="-5400000">
            <a:off x="4166802" y="3932050"/>
            <a:ext cx="1491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8"/>
          <p:cNvCxnSpPr>
            <a:stCxn id="135" idx="2"/>
            <a:endCxn id="136" idx="0"/>
          </p:cNvCxnSpPr>
          <p:nvPr/>
        </p:nvCxnSpPr>
        <p:spPr>
          <a:xfrm flipH="1" rot="-5400000">
            <a:off x="4172800" y="4517325"/>
            <a:ext cx="136500" cy="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8"/>
          <p:cNvCxnSpPr>
            <a:stCxn id="136" idx="1"/>
            <a:endCxn id="133" idx="3"/>
          </p:cNvCxnSpPr>
          <p:nvPr/>
        </p:nvCxnSpPr>
        <p:spPr>
          <a:xfrm rot="10800000">
            <a:off x="2334700" y="4240375"/>
            <a:ext cx="818400" cy="56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8"/>
          <p:cNvCxnSpPr>
            <a:stCxn id="129" idx="2"/>
            <a:endCxn id="137" idx="0"/>
          </p:cNvCxnSpPr>
          <p:nvPr/>
        </p:nvCxnSpPr>
        <p:spPr>
          <a:xfrm flipH="1" rot="-5400000">
            <a:off x="5610750" y="527022"/>
            <a:ext cx="278100" cy="2355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8"/>
          <p:cNvCxnSpPr>
            <a:stCxn id="132" idx="3"/>
            <a:endCxn id="137" idx="2"/>
          </p:cNvCxnSpPr>
          <p:nvPr/>
        </p:nvCxnSpPr>
        <p:spPr>
          <a:xfrm flipH="1" rot="10800000">
            <a:off x="5243477" y="2548025"/>
            <a:ext cx="1684200" cy="8028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8"/>
          <p:cNvSpPr txBox="1"/>
          <p:nvPr/>
        </p:nvSpPr>
        <p:spPr>
          <a:xfrm>
            <a:off x="3153400" y="1387688"/>
            <a:ext cx="5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5493775" y="1387700"/>
            <a:ext cx="5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878675" y="2371638"/>
            <a:ext cx="5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4315950" y="3700298"/>
            <a:ext cx="5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5646175" y="2886725"/>
            <a:ext cx="5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3395475" y="2294575"/>
            <a:ext cx="5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6735525" y="3995400"/>
            <a:ext cx="2296200" cy="105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Flowchart for QA Systems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00850" y="1787900"/>
            <a:ext cx="3294600" cy="156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375300" y="208488"/>
            <a:ext cx="2331000" cy="4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From previous projects, SBERT had the best results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3545900" y="208488"/>
            <a:ext cx="1947900" cy="11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q-QA technique is a rather recent technique to get the best of both FAQ Question and FAQ Answers </a:t>
            </a:r>
            <a:r>
              <a:rPr i="1"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(TSUBAKI+BERT, BERT x2)</a:t>
            </a:r>
            <a:endParaRPr i="1"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6129450" y="510888"/>
            <a:ext cx="17595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Tried to incorporate SBERT (qA and qQ) to find similarity between query and FAQs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375300" y="968388"/>
            <a:ext cx="2331000" cy="4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Literature review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5147975" y="1587088"/>
            <a:ext cx="17595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Shifted to exploring models like DistilBERT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5147975" y="2478888"/>
            <a:ext cx="17595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Shifted to BERT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p29"/>
          <p:cNvCxnSpPr>
            <a:stCxn id="160" idx="2"/>
            <a:endCxn id="163" idx="0"/>
          </p:cNvCxnSpPr>
          <p:nvPr/>
        </p:nvCxnSpPr>
        <p:spPr>
          <a:xfrm>
            <a:off x="1540800" y="634488"/>
            <a:ext cx="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7" name="Google Shape;167;p29"/>
          <p:cNvSpPr/>
          <p:nvPr/>
        </p:nvSpPr>
        <p:spPr>
          <a:xfrm>
            <a:off x="5147975" y="3370675"/>
            <a:ext cx="17595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doublets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5147975" y="4223138"/>
            <a:ext cx="17595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 a more efficient technique of triplet training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7009200" y="1587163"/>
            <a:ext cx="17595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BM25 (qQ, q(Q+A)) was implemented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0" name="Google Shape;170;p29"/>
          <p:cNvCxnSpPr>
            <a:stCxn id="163" idx="3"/>
            <a:endCxn id="161" idx="1"/>
          </p:cNvCxnSpPr>
          <p:nvPr/>
        </p:nvCxnSpPr>
        <p:spPr>
          <a:xfrm flipH="1" rot="10800000">
            <a:off x="2706300" y="786288"/>
            <a:ext cx="8397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9"/>
          <p:cNvCxnSpPr>
            <a:stCxn id="162" idx="2"/>
            <a:endCxn id="164" idx="0"/>
          </p:cNvCxnSpPr>
          <p:nvPr/>
        </p:nvCxnSpPr>
        <p:spPr>
          <a:xfrm flipH="1">
            <a:off x="6027600" y="1061388"/>
            <a:ext cx="9816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9"/>
          <p:cNvCxnSpPr>
            <a:stCxn id="167" idx="2"/>
            <a:endCxn id="168" idx="0"/>
          </p:cNvCxnSpPr>
          <p:nvPr/>
        </p:nvCxnSpPr>
        <p:spPr>
          <a:xfrm>
            <a:off x="6027725" y="3921175"/>
            <a:ext cx="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9"/>
          <p:cNvCxnSpPr>
            <a:stCxn id="162" idx="2"/>
            <a:endCxn id="169" idx="0"/>
          </p:cNvCxnSpPr>
          <p:nvPr/>
        </p:nvCxnSpPr>
        <p:spPr>
          <a:xfrm>
            <a:off x="7009200" y="1061388"/>
            <a:ext cx="879900" cy="5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9"/>
          <p:cNvCxnSpPr>
            <a:stCxn id="161" idx="3"/>
            <a:endCxn id="162" idx="1"/>
          </p:cNvCxnSpPr>
          <p:nvPr/>
        </p:nvCxnSpPr>
        <p:spPr>
          <a:xfrm>
            <a:off x="5493800" y="786138"/>
            <a:ext cx="63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9"/>
          <p:cNvCxnSpPr>
            <a:stCxn id="164" idx="2"/>
            <a:endCxn id="165" idx="0"/>
          </p:cNvCxnSpPr>
          <p:nvPr/>
        </p:nvCxnSpPr>
        <p:spPr>
          <a:xfrm>
            <a:off x="6027725" y="2137588"/>
            <a:ext cx="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9"/>
          <p:cNvCxnSpPr>
            <a:stCxn id="165" idx="2"/>
            <a:endCxn id="167" idx="0"/>
          </p:cNvCxnSpPr>
          <p:nvPr/>
        </p:nvCxnSpPr>
        <p:spPr>
          <a:xfrm>
            <a:off x="6027725" y="3029388"/>
            <a:ext cx="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9"/>
          <p:cNvSpPr txBox="1"/>
          <p:nvPr/>
        </p:nvSpPr>
        <p:spPr>
          <a:xfrm>
            <a:off x="375300" y="2822988"/>
            <a:ext cx="262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Overview of the Project Flow</a:t>
            </a:r>
            <a:endParaRPr sz="3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78" name="Google Shape;178;p29"/>
          <p:cNvCxnSpPr>
            <a:stCxn id="168" idx="2"/>
            <a:endCxn id="169" idx="2"/>
          </p:cNvCxnSpPr>
          <p:nvPr/>
        </p:nvCxnSpPr>
        <p:spPr>
          <a:xfrm rot="-5400000">
            <a:off x="5640275" y="2524988"/>
            <a:ext cx="2636100" cy="1861200"/>
          </a:xfrm>
          <a:prstGeom prst="curvedConnector3">
            <a:avLst>
              <a:gd fmla="val -59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9" name="Google Shape;179;p29"/>
          <p:cNvSpPr txBox="1"/>
          <p:nvPr/>
        </p:nvSpPr>
        <p:spPr>
          <a:xfrm>
            <a:off x="7693050" y="3370788"/>
            <a:ext cx="12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combined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-204325" y="32867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805500" y="648500"/>
            <a:ext cx="7533000" cy="39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588600" y="526350"/>
            <a:ext cx="796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Models Used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272700" y="4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r>
              <a:rPr lang="en"/>
              <a:t> Model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4188"/>
            <a:ext cx="4260299" cy="15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53350"/>
            <a:ext cx="4260300" cy="18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4766400" y="1381350"/>
            <a:ext cx="4026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Bidirectional Encoder Representations from Transformers is a state-of-the-art NLP model used to calculate sentence embeddings.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makes use of Transformer (an attention mechanism) that learns contextual relations between words.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SBERT</a:t>
            </a:r>
            <a:r>
              <a:rPr lang="en"/>
              <a:t> Model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4908400" y="1522100"/>
            <a:ext cx="35145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</a:rPr>
              <a:t>Sentence - BERT is a modification of the BERT </a:t>
            </a:r>
            <a:r>
              <a:rPr lang="en" sz="1400">
                <a:solidFill>
                  <a:schemeClr val="dk1"/>
                </a:solidFill>
              </a:rPr>
              <a:t>model used to calculate the sentence embeddings.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</a:rPr>
              <a:t>These embeddings can be compared using cosine similarity/ bm25 similarity to find sentences with similar meaning.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00" y="1017725"/>
            <a:ext cx="412220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BM25</a:t>
            </a:r>
            <a:r>
              <a:rPr lang="en"/>
              <a:t> Model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572000" y="1405300"/>
            <a:ext cx="42603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BM25 is a ranking function used by search engines to estimate relevance of documents to a given search query.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Previous projects had used TF-IDF to calculate similarity score and rank sentences based on that.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But since BM-25 always gives better results than any other similarity score, we have used it as our ranking function.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1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0F4C75"/>
      </a:dk2>
      <a:lt2>
        <a:srgbClr val="3282B8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0F4C75"/>
      </a:dk2>
      <a:lt2>
        <a:srgbClr val="3282B8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BBE1FA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