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3"/>
  </p:notesMasterIdLst>
  <p:sldIdLst>
    <p:sldId id="256" r:id="rId2"/>
    <p:sldId id="257" r:id="rId3"/>
    <p:sldId id="258" r:id="rId4"/>
    <p:sldId id="259" r:id="rId5"/>
    <p:sldId id="260" r:id="rId6"/>
    <p:sldId id="261" r:id="rId7"/>
    <p:sldId id="263" r:id="rId8"/>
    <p:sldId id="264" r:id="rId9"/>
    <p:sldId id="265" r:id="rId10"/>
    <p:sldId id="266" r:id="rId11"/>
    <p:sldId id="284" r:id="rId12"/>
    <p:sldId id="290" r:id="rId13"/>
    <p:sldId id="267" r:id="rId14"/>
    <p:sldId id="268" r:id="rId15"/>
    <p:sldId id="269" r:id="rId16"/>
    <p:sldId id="270" r:id="rId17"/>
    <p:sldId id="271" r:id="rId18"/>
    <p:sldId id="280" r:id="rId19"/>
    <p:sldId id="281" r:id="rId20"/>
    <p:sldId id="289" r:id="rId21"/>
    <p:sldId id="293"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
      <p:font typeface="Roboto Mono" panose="00000009000000000000" pitchFamily="49" charset="0"/>
      <p:regular r:id="rId28"/>
      <p:bold r:id="rId29"/>
      <p:italic r:id="rId30"/>
      <p:boldItalic r:id="rId31"/>
    </p:embeddedFont>
    <p:embeddedFont>
      <p:font typeface="Wingdings 3" panose="05040102010807070707" pitchFamily="18" charset="2"/>
      <p:regular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jUjOVFbB3ivgrHgZapI0OTPTA4+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3FE0B7-CD8F-4DD5-8027-2DC821A4E8B9}">
  <a:tblStyle styleId="{B33FE0B7-CD8F-4DD5-8027-2DC821A4E8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4660"/>
  </p:normalViewPr>
  <p:slideViewPr>
    <p:cSldViewPr>
      <p:cViewPr varScale="1">
        <p:scale>
          <a:sx n="81" d="100"/>
          <a:sy n="81" d="100"/>
        </p:scale>
        <p:origin x="696"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3"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2494846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82e9907638_0_6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82e9907638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7" name="Google Shape;3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2" name="Google Shape;38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82e9907638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82e9907638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82e9907638_0_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82e9907638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82e9907638_0_8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82e9907638_0_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82e9907638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82e9907638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477e65a8c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477e65a8c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82e9907638_0_9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9" name="Google Shape;309;g282e9907638_0_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47956019be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5" name="Google Shape;315;g247956019be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82ba70a4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82ba70a4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47956019b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2" name="Google Shape;372;g247956019b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7" name="Google Shape;39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477e65a8c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477e65a8c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47956019be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g247956019b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47531bab26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g247531bab2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82e9907638_0_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82e9907638_0_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477e65a8c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477e65a8c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5963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350571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534097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9903592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40187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799001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879765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64348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16932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5605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16825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36669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29993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96210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71653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70150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882165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2790681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ailto:vimiya22@gmail.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0" y="899225"/>
            <a:ext cx="12192000" cy="41568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SzPts val="1680"/>
              <a:buNone/>
            </a:pPr>
            <a:r>
              <a:rPr lang="en-US" sz="4100" dirty="0">
                <a:solidFill>
                  <a:schemeClr val="dk1"/>
                </a:solidFill>
                <a:latin typeface="Times New Roman"/>
                <a:ea typeface="Times New Roman"/>
                <a:cs typeface="Times New Roman"/>
                <a:sym typeface="Times New Roman"/>
              </a:rPr>
              <a:t>      </a:t>
            </a:r>
          </a:p>
          <a:p>
            <a:pPr marL="0" lvl="0" indent="0" algn="l" rtl="0">
              <a:lnSpc>
                <a:spcPct val="100000"/>
              </a:lnSpc>
              <a:spcBef>
                <a:spcPts val="0"/>
              </a:spcBef>
              <a:spcAft>
                <a:spcPts val="0"/>
              </a:spcAft>
              <a:buSzPts val="1680"/>
              <a:buNone/>
            </a:pPr>
            <a:r>
              <a:rPr lang="en-US" sz="4100" b="1" dirty="0">
                <a:solidFill>
                  <a:schemeClr val="bg2"/>
                </a:solidFill>
                <a:latin typeface="Times New Roman"/>
                <a:ea typeface="Times New Roman"/>
                <a:cs typeface="Times New Roman"/>
                <a:sym typeface="Times New Roman"/>
              </a:rPr>
              <a:t>			</a:t>
            </a:r>
            <a:r>
              <a:rPr lang="en-US" sz="4100" b="1" dirty="0">
                <a:solidFill>
                  <a:schemeClr val="bg1"/>
                </a:solidFill>
                <a:latin typeface="Times New Roman"/>
                <a:ea typeface="Times New Roman"/>
                <a:cs typeface="Times New Roman"/>
                <a:sym typeface="Times New Roman"/>
              </a:rPr>
              <a:t>E-COMMERCE APPLICATION CLONE</a:t>
            </a:r>
            <a:endParaRPr sz="4100" b="1" dirty="0">
              <a:solidFill>
                <a:schemeClr val="bg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4100"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r>
              <a:rPr lang="en-US" sz="2800" dirty="0">
                <a:solidFill>
                  <a:schemeClr val="lt1"/>
                </a:solidFill>
                <a:latin typeface="Times New Roman"/>
                <a:ea typeface="Times New Roman"/>
                <a:cs typeface="Times New Roman"/>
                <a:sym typeface="Times New Roman"/>
              </a:rPr>
              <a:t>                                         </a:t>
            </a:r>
            <a:r>
              <a:rPr lang="en-US" sz="2500" dirty="0">
                <a:solidFill>
                  <a:schemeClr val="lt1"/>
                </a:solidFill>
                <a:latin typeface="Times New Roman"/>
                <a:ea typeface="Times New Roman"/>
                <a:cs typeface="Times New Roman"/>
                <a:sym typeface="Times New Roman"/>
              </a:rPr>
              <a:t>DETAILED PROJECT REPORT </a:t>
            </a:r>
            <a:endParaRPr sz="2500"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2500"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2500"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2500"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80"/>
              <a:buNone/>
            </a:pPr>
            <a:endParaRPr sz="2500" dirty="0">
              <a:solidFill>
                <a:schemeClr val="lt1"/>
              </a:solidFill>
              <a:latin typeface="Times New Roman"/>
              <a:ea typeface="Times New Roman"/>
              <a:cs typeface="Times New Roman"/>
              <a:sym typeface="Times New Roman"/>
            </a:endParaRPr>
          </a:p>
          <a:p>
            <a:pPr marL="0" lvl="0" indent="0" rtl="0">
              <a:lnSpc>
                <a:spcPct val="100000"/>
              </a:lnSpc>
              <a:spcBef>
                <a:spcPts val="0"/>
              </a:spcBef>
              <a:spcAft>
                <a:spcPts val="0"/>
              </a:spcAft>
              <a:buSzPts val="1680"/>
              <a:buNone/>
            </a:pPr>
            <a:r>
              <a:rPr lang="en-US" sz="2500" dirty="0">
                <a:solidFill>
                  <a:schemeClr val="lt1"/>
                </a:solidFill>
                <a:latin typeface="Times New Roman"/>
                <a:ea typeface="Times New Roman"/>
                <a:cs typeface="Times New Roman"/>
                <a:sym typeface="Times New Roman"/>
              </a:rPr>
              <a:t>                                                               </a:t>
            </a:r>
            <a:r>
              <a:rPr lang="en-US" sz="2500" b="1" dirty="0">
                <a:solidFill>
                  <a:schemeClr val="lt1"/>
                </a:solidFill>
                <a:latin typeface="Roboto Mono"/>
                <a:ea typeface="Roboto Mono"/>
                <a:cs typeface="Times New Roman"/>
                <a:sym typeface="Roboto Mono"/>
              </a:rPr>
              <a:t>AMAN NEGI</a:t>
            </a:r>
            <a:endParaRPr sz="2500" b="1" dirty="0">
              <a:solidFill>
                <a:schemeClr val="lt1"/>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24FE2CD1-1987-0718-BE96-C5AE9E4B45DE}"/>
              </a:ext>
            </a:extLst>
          </p:cNvPr>
          <p:cNvPicPr>
            <a:picLocks noGrp="1" noChangeAspect="1"/>
          </p:cNvPicPr>
          <p:nvPr>
            <p:ph idx="1"/>
          </p:nvPr>
        </p:nvPicPr>
        <p:blipFill>
          <a:blip r:embed="rId3"/>
          <a:stretch>
            <a:fillRect/>
          </a:stretch>
        </p:blipFill>
        <p:spPr>
          <a:xfrm>
            <a:off x="762000" y="762000"/>
            <a:ext cx="10439400" cy="533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
          <p:cNvSpPr txBox="1">
            <a:spLocks noGrp="1"/>
          </p:cNvSpPr>
          <p:nvPr>
            <p:ph idx="1"/>
          </p:nvPr>
        </p:nvSpPr>
        <p:spPr>
          <a:xfrm>
            <a:off x="218800" y="140875"/>
            <a:ext cx="11539800" cy="609900"/>
          </a:xfrm>
          <a:prstGeom prst="rect">
            <a:avLst/>
          </a:prstGeom>
          <a:noFill/>
          <a:ln>
            <a:noFill/>
          </a:ln>
        </p:spPr>
        <p:txBody>
          <a:bodyPr spcFirstLastPara="1" wrap="square" lIns="91425" tIns="45700" rIns="91425" bIns="45700" anchor="ctr" anchorCtr="0">
            <a:noAutofit/>
          </a:bodyPr>
          <a:lstStyle/>
          <a:p>
            <a:pPr marL="914400" lvl="0" indent="0" algn="ctr" rtl="0">
              <a:lnSpc>
                <a:spcPct val="100000"/>
              </a:lnSpc>
              <a:spcBef>
                <a:spcPts val="960"/>
              </a:spcBef>
              <a:spcAft>
                <a:spcPts val="0"/>
              </a:spcAft>
              <a:buSzPts val="1018"/>
              <a:buNone/>
            </a:pPr>
            <a:r>
              <a:rPr lang="en-IN" sz="2400" b="1" i="0" dirty="0">
                <a:solidFill>
                  <a:schemeClr val="accent2">
                    <a:lumMod val="75000"/>
                  </a:schemeClr>
                </a:solidFill>
                <a:effectLst/>
                <a:latin typeface="Söhne"/>
              </a:rPr>
              <a:t>Ecommerce App Workflow </a:t>
            </a:r>
            <a:endParaRPr sz="2250" b="1" u="sng" dirty="0">
              <a:solidFill>
                <a:schemeClr val="accent2">
                  <a:lumMod val="75000"/>
                </a:schemeClr>
              </a:solidFill>
              <a:latin typeface="Times New Roman"/>
              <a:ea typeface="Times New Roman"/>
              <a:cs typeface="Times New Roman"/>
              <a:sym typeface="Times New Roman"/>
            </a:endParaRPr>
          </a:p>
        </p:txBody>
      </p:sp>
      <p:sp>
        <p:nvSpPr>
          <p:cNvPr id="340" name="Google Shape;340;p5"/>
          <p:cNvSpPr txBox="1"/>
          <p:nvPr/>
        </p:nvSpPr>
        <p:spPr>
          <a:xfrm>
            <a:off x="499050" y="852750"/>
            <a:ext cx="9495600" cy="433961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b="1" dirty="0">
                <a:latin typeface="Century Gothic"/>
                <a:ea typeface="Century Gothic"/>
                <a:cs typeface="Century Gothic"/>
                <a:sym typeface="Century Gothic"/>
              </a:rPr>
              <a:t>1. Introduction</a:t>
            </a:r>
          </a:p>
          <a:p>
            <a:pPr marL="0" lvl="0" indent="0" algn="l" rtl="0">
              <a:spcBef>
                <a:spcPts val="0"/>
              </a:spcBef>
              <a:spcAft>
                <a:spcPts val="0"/>
              </a:spcAft>
              <a:buNone/>
            </a:pPr>
            <a:endParaRPr lang="en-US" sz="2700" b="1" dirty="0">
              <a:solidFill>
                <a:srgbClr val="FFFF00"/>
              </a:solidFill>
              <a:latin typeface="Century Gothic"/>
              <a:ea typeface="Century Gothic"/>
              <a:cs typeface="Century Gothic"/>
              <a:sym typeface="Century Gothic"/>
            </a:endParaRPr>
          </a:p>
          <a:p>
            <a:pPr marL="457200" lvl="0" indent="-457200" algn="l" rtl="0">
              <a:spcBef>
                <a:spcPts val="0"/>
              </a:spcBef>
              <a:spcAft>
                <a:spcPts val="0"/>
              </a:spcAft>
              <a:buFont typeface="Arial" panose="020B0604020202020204" pitchFamily="34" charset="0"/>
              <a:buChar char="•"/>
            </a:pPr>
            <a:r>
              <a:rPr lang="en-US" sz="2700" b="1" dirty="0">
                <a:solidFill>
                  <a:schemeClr val="tx1">
                    <a:lumMod val="95000"/>
                  </a:schemeClr>
                </a:solidFill>
                <a:latin typeface="Century Gothic"/>
                <a:ea typeface="Century Gothic"/>
                <a:cs typeface="Century Gothic"/>
                <a:sym typeface="Century Gothic"/>
              </a:rPr>
              <a:t>Our ecommerce app is a fully frontend React application designed to provide users with a seamless shopping experience.</a:t>
            </a:r>
          </a:p>
          <a:p>
            <a:pPr marL="457200" lvl="0" indent="-457200" algn="l" rtl="0">
              <a:spcBef>
                <a:spcPts val="0"/>
              </a:spcBef>
              <a:spcAft>
                <a:spcPts val="0"/>
              </a:spcAft>
              <a:buFont typeface="Arial" panose="020B0604020202020204" pitchFamily="34" charset="0"/>
              <a:buChar char="•"/>
            </a:pPr>
            <a:r>
              <a:rPr lang="en-US" sz="2700" b="1" dirty="0">
                <a:solidFill>
                  <a:schemeClr val="tx1">
                    <a:lumMod val="95000"/>
                  </a:schemeClr>
                </a:solidFill>
                <a:latin typeface="Century Gothic"/>
                <a:ea typeface="Century Gothic"/>
                <a:cs typeface="Century Gothic"/>
                <a:sym typeface="Century Gothic"/>
              </a:rPr>
              <a:t>The app consists of four main pages: Home, Products, Contact, and About.</a:t>
            </a:r>
          </a:p>
          <a:p>
            <a:pPr marL="457200" lvl="0" indent="-457200" algn="l" rtl="0">
              <a:spcBef>
                <a:spcPts val="0"/>
              </a:spcBef>
              <a:spcAft>
                <a:spcPts val="0"/>
              </a:spcAft>
              <a:buFont typeface="Arial" panose="020B0604020202020204" pitchFamily="34" charset="0"/>
              <a:buChar char="•"/>
            </a:pPr>
            <a:r>
              <a:rPr lang="en-US" sz="2700" b="1" dirty="0">
                <a:solidFill>
                  <a:schemeClr val="tx1">
                    <a:lumMod val="95000"/>
                  </a:schemeClr>
                </a:solidFill>
                <a:latin typeface="Century Gothic"/>
                <a:ea typeface="Century Gothic"/>
                <a:cs typeface="Century Gothic"/>
                <a:sym typeface="Century Gothic"/>
              </a:rPr>
              <a:t>Users can browse through a wide range of products on the Products page, add them to their cart, and contact us for any inquiries.</a:t>
            </a:r>
            <a:endParaRPr sz="2700" b="1" dirty="0">
              <a:solidFill>
                <a:schemeClr val="tx1">
                  <a:lumMod val="95000"/>
                </a:schemeClr>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0"/>
          <p:cNvSpPr txBox="1">
            <a:spLocks noGrp="1"/>
          </p:cNvSpPr>
          <p:nvPr>
            <p:ph idx="1"/>
          </p:nvPr>
        </p:nvSpPr>
        <p:spPr>
          <a:xfrm>
            <a:off x="685800" y="304800"/>
            <a:ext cx="10520400" cy="57382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600"/>
              <a:buNone/>
            </a:pPr>
            <a:endParaRPr lang="en-US" sz="2400"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r>
              <a:rPr lang="en-US" sz="2400" dirty="0">
                <a:solidFill>
                  <a:schemeClr val="accent2">
                    <a:lumMod val="75000"/>
                  </a:schemeClr>
                </a:solidFill>
                <a:latin typeface="Times New Roman"/>
                <a:ea typeface="Times New Roman"/>
                <a:cs typeface="Times New Roman"/>
                <a:sym typeface="Times New Roman"/>
              </a:rPr>
              <a:t>2. Features Overview</a:t>
            </a:r>
          </a:p>
          <a:p>
            <a:pPr marL="0" lvl="0" indent="0" algn="l" rtl="0">
              <a:lnSpc>
                <a:spcPct val="100000"/>
              </a:lnSpc>
              <a:spcBef>
                <a:spcPts val="0"/>
              </a:spcBef>
              <a:spcAft>
                <a:spcPts val="0"/>
              </a:spcAft>
              <a:buSzPts val="1600"/>
              <a:buNone/>
            </a:pPr>
            <a:endParaRPr lang="en-US" sz="2400" dirty="0">
              <a:solidFill>
                <a:schemeClr val="lt1"/>
              </a:solidFill>
              <a:latin typeface="Times New Roman"/>
              <a:ea typeface="Times New Roman"/>
              <a:cs typeface="Times New Roman"/>
              <a:sym typeface="Times New Roman"/>
            </a:endParaRPr>
          </a:p>
          <a:p>
            <a:pPr marL="457200" lvl="0" indent="-457200" algn="l" rtl="0">
              <a:lnSpc>
                <a:spcPct val="100000"/>
              </a:lnSpc>
              <a:spcBef>
                <a:spcPts val="0"/>
              </a:spcBef>
              <a:spcAft>
                <a:spcPts val="0"/>
              </a:spcAft>
              <a:buSzPts val="1600"/>
              <a:buFont typeface="+mj-lt"/>
              <a:buAutoNum type="arabicPeriod"/>
            </a:pPr>
            <a:r>
              <a:rPr lang="en-US" sz="2400" dirty="0">
                <a:solidFill>
                  <a:schemeClr val="lt1"/>
                </a:solidFill>
                <a:latin typeface="Times New Roman"/>
                <a:ea typeface="Times New Roman"/>
                <a:cs typeface="Times New Roman"/>
                <a:sym typeface="Times New Roman"/>
              </a:rPr>
              <a:t>Homepage (Home): Introduces users to our brand and showcases featured products or promotions.</a:t>
            </a:r>
          </a:p>
          <a:p>
            <a:pPr marL="457200" lvl="0" indent="-457200" algn="l" rtl="0">
              <a:lnSpc>
                <a:spcPct val="100000"/>
              </a:lnSpc>
              <a:spcBef>
                <a:spcPts val="0"/>
              </a:spcBef>
              <a:spcAft>
                <a:spcPts val="0"/>
              </a:spcAft>
              <a:buSzPts val="1600"/>
              <a:buFont typeface="+mj-lt"/>
              <a:buAutoNum type="arabicPeriod"/>
            </a:pPr>
            <a:r>
              <a:rPr lang="en-US" sz="2400" dirty="0">
                <a:solidFill>
                  <a:schemeClr val="lt1"/>
                </a:solidFill>
                <a:latin typeface="Times New Roman"/>
                <a:ea typeface="Times New Roman"/>
                <a:cs typeface="Times New Roman"/>
                <a:sym typeface="Times New Roman"/>
              </a:rPr>
              <a:t>Product Listings (Products): Displays a comprehensive list of products available for purchase. Users can filter products based on their preferences, such as category, price range, or brand.</a:t>
            </a:r>
          </a:p>
          <a:p>
            <a:pPr marL="457200" lvl="0" indent="-457200" algn="l" rtl="0">
              <a:lnSpc>
                <a:spcPct val="100000"/>
              </a:lnSpc>
              <a:spcBef>
                <a:spcPts val="0"/>
              </a:spcBef>
              <a:spcAft>
                <a:spcPts val="0"/>
              </a:spcAft>
              <a:buSzPts val="1600"/>
              <a:buFont typeface="+mj-lt"/>
              <a:buAutoNum type="arabicPeriod"/>
            </a:pPr>
            <a:r>
              <a:rPr lang="en-US" sz="2400" dirty="0">
                <a:solidFill>
                  <a:schemeClr val="lt1"/>
                </a:solidFill>
                <a:latin typeface="Times New Roman"/>
                <a:ea typeface="Times New Roman"/>
                <a:cs typeface="Times New Roman"/>
                <a:sym typeface="Times New Roman"/>
              </a:rPr>
              <a:t>Product Detail Pages: Provides detailed information about each product, including images, descriptions, and pricing. Users can add products to their cart directly from this page.</a:t>
            </a:r>
          </a:p>
          <a:p>
            <a:pPr marL="457200" lvl="0" indent="-457200" algn="l" rtl="0">
              <a:lnSpc>
                <a:spcPct val="100000"/>
              </a:lnSpc>
              <a:spcBef>
                <a:spcPts val="0"/>
              </a:spcBef>
              <a:spcAft>
                <a:spcPts val="0"/>
              </a:spcAft>
              <a:buSzPts val="1600"/>
              <a:buFont typeface="+mj-lt"/>
              <a:buAutoNum type="arabicPeriod"/>
            </a:pPr>
            <a:r>
              <a:rPr lang="en-US" sz="2400" dirty="0">
                <a:solidFill>
                  <a:schemeClr val="lt1"/>
                </a:solidFill>
                <a:latin typeface="Times New Roman"/>
                <a:ea typeface="Times New Roman"/>
                <a:cs typeface="Times New Roman"/>
                <a:sym typeface="Times New Roman"/>
              </a:rPr>
              <a:t>Contact Page: Allows users to get in touch with us for any queries, feedback, or support.</a:t>
            </a:r>
          </a:p>
          <a:p>
            <a:pPr marL="457200" lvl="0" indent="-457200" algn="l" rtl="0">
              <a:lnSpc>
                <a:spcPct val="100000"/>
              </a:lnSpc>
              <a:spcBef>
                <a:spcPts val="0"/>
              </a:spcBef>
              <a:spcAft>
                <a:spcPts val="0"/>
              </a:spcAft>
              <a:buSzPts val="1600"/>
              <a:buFont typeface="+mj-lt"/>
              <a:buAutoNum type="arabicPeriod"/>
            </a:pPr>
            <a:r>
              <a:rPr lang="en-US" sz="2400" dirty="0" err="1">
                <a:solidFill>
                  <a:schemeClr val="lt1"/>
                </a:solidFill>
                <a:latin typeface="Times New Roman"/>
                <a:ea typeface="Times New Roman"/>
                <a:cs typeface="Times New Roman"/>
                <a:sym typeface="Times New Roman"/>
              </a:rPr>
              <a:t>CartPage</a:t>
            </a:r>
            <a:r>
              <a:rPr lang="en-US" sz="2400" dirty="0">
                <a:solidFill>
                  <a:schemeClr val="lt1"/>
                </a:solidFill>
                <a:latin typeface="Times New Roman"/>
                <a:ea typeface="Times New Roman"/>
                <a:cs typeface="Times New Roman"/>
                <a:sym typeface="Times New Roman"/>
              </a:rPr>
              <a:t>: Add products to users bucket list.</a:t>
            </a:r>
            <a:endParaRPr sz="24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282e9907638_0_792"/>
          <p:cNvSpPr txBox="1">
            <a:spLocks noGrp="1"/>
          </p:cNvSpPr>
          <p:nvPr>
            <p:ph type="title"/>
          </p:nvPr>
        </p:nvSpPr>
        <p:spPr>
          <a:xfrm>
            <a:off x="1018600" y="503550"/>
            <a:ext cx="4635600" cy="791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5400"/>
              <a:buFont typeface="Arial"/>
              <a:buNone/>
            </a:pPr>
            <a:r>
              <a:rPr lang="en-US" sz="2840" dirty="0"/>
              <a:t>Homepage</a:t>
            </a:r>
            <a:endParaRPr sz="2840" dirty="0"/>
          </a:p>
        </p:txBody>
      </p:sp>
      <p:pic>
        <p:nvPicPr>
          <p:cNvPr id="3" name="Content Placeholder 2">
            <a:extLst>
              <a:ext uri="{FF2B5EF4-FFF2-40B4-BE49-F238E27FC236}">
                <a16:creationId xmlns:a16="http://schemas.microsoft.com/office/drawing/2014/main" id="{E8EF837A-6E18-7B11-BF5F-39D81445C14C}"/>
              </a:ext>
            </a:extLst>
          </p:cNvPr>
          <p:cNvPicPr>
            <a:picLocks noGrp="1" noChangeAspect="1"/>
          </p:cNvPicPr>
          <p:nvPr>
            <p:ph idx="1"/>
          </p:nvPr>
        </p:nvPicPr>
        <p:blipFill>
          <a:blip r:embed="rId3"/>
          <a:stretch>
            <a:fillRect/>
          </a:stretch>
        </p:blipFill>
        <p:spPr>
          <a:xfrm>
            <a:off x="676274" y="1437717"/>
            <a:ext cx="11439525" cy="5267883"/>
          </a:xfrm>
          <a:prstGeom prst="rect">
            <a:avLst/>
          </a:prstGeom>
          <a:noFill/>
          <a:ln>
            <a:noFill/>
          </a:ln>
        </p:spPr>
      </p:pic>
      <p:cxnSp>
        <p:nvCxnSpPr>
          <p:cNvPr id="205" name="Google Shape;205;g282e9907638_0_792"/>
          <p:cNvCxnSpPr/>
          <p:nvPr/>
        </p:nvCxnSpPr>
        <p:spPr>
          <a:xfrm>
            <a:off x="676274" y="1294950"/>
            <a:ext cx="3400500" cy="0"/>
          </a:xfrm>
          <a:prstGeom prst="straightConnector1">
            <a:avLst/>
          </a:prstGeom>
          <a:noFill/>
          <a:ln w="22225" cap="flat" cmpd="sng">
            <a:solidFill>
              <a:srgbClr val="D9D9D9"/>
            </a:solidFill>
            <a:prstDash val="solid"/>
            <a:miter lim="800000"/>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g282e9907638_0_802"/>
          <p:cNvSpPr txBox="1">
            <a:spLocks noGrp="1"/>
          </p:cNvSpPr>
          <p:nvPr>
            <p:ph type="title"/>
          </p:nvPr>
        </p:nvSpPr>
        <p:spPr>
          <a:xfrm>
            <a:off x="1018600" y="668426"/>
            <a:ext cx="4458300" cy="840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ct val="107142"/>
              <a:buFont typeface="Arial"/>
              <a:buNone/>
            </a:pPr>
            <a:r>
              <a:rPr lang="en-US" sz="3200" dirty="0"/>
              <a:t>Products page</a:t>
            </a:r>
            <a:endParaRPr sz="3200" dirty="0"/>
          </a:p>
        </p:txBody>
      </p:sp>
      <p:pic>
        <p:nvPicPr>
          <p:cNvPr id="8" name="Content Placeholder 7">
            <a:extLst>
              <a:ext uri="{FF2B5EF4-FFF2-40B4-BE49-F238E27FC236}">
                <a16:creationId xmlns:a16="http://schemas.microsoft.com/office/drawing/2014/main" id="{4CD6AC03-63E5-D9AD-96E2-3ABC3030550A}"/>
              </a:ext>
            </a:extLst>
          </p:cNvPr>
          <p:cNvPicPr>
            <a:picLocks noGrp="1" noChangeAspect="1"/>
          </p:cNvPicPr>
          <p:nvPr>
            <p:ph idx="1"/>
          </p:nvPr>
        </p:nvPicPr>
        <p:blipFill>
          <a:blip r:embed="rId3"/>
          <a:stretch>
            <a:fillRect/>
          </a:stretch>
        </p:blipFill>
        <p:spPr>
          <a:xfrm>
            <a:off x="1371600" y="1750841"/>
            <a:ext cx="10134600" cy="4726157"/>
          </a:xfrm>
          <a:prstGeom prst="rect">
            <a:avLst/>
          </a:prstGeom>
          <a:noFill/>
          <a:ln>
            <a:noFill/>
          </a:ln>
        </p:spPr>
      </p:pic>
      <p:cxnSp>
        <p:nvCxnSpPr>
          <p:cNvPr id="216" name="Google Shape;216;g282e9907638_0_802"/>
          <p:cNvCxnSpPr/>
          <p:nvPr/>
        </p:nvCxnSpPr>
        <p:spPr>
          <a:xfrm>
            <a:off x="1212934" y="1630083"/>
            <a:ext cx="3400500" cy="0"/>
          </a:xfrm>
          <a:prstGeom prst="straightConnector1">
            <a:avLst/>
          </a:prstGeom>
          <a:noFill/>
          <a:ln w="22225" cap="flat" cmpd="sng">
            <a:solidFill>
              <a:srgbClr val="D9D9D9"/>
            </a:solidFill>
            <a:prstDash val="solid"/>
            <a:miter lim="800000"/>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2" name="Google Shape;222;g282e9907638_0_813"/>
          <p:cNvSpPr txBox="1">
            <a:spLocks noGrp="1"/>
          </p:cNvSpPr>
          <p:nvPr>
            <p:ph type="title"/>
          </p:nvPr>
        </p:nvSpPr>
        <p:spPr>
          <a:xfrm>
            <a:off x="1018600" y="668426"/>
            <a:ext cx="8887400" cy="8409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5400"/>
              <a:buFont typeface="Arial"/>
              <a:buNone/>
            </a:pPr>
            <a:r>
              <a:rPr lang="en-US" sz="4640" dirty="0">
                <a:solidFill>
                  <a:srgbClr val="FFFFFF"/>
                </a:solidFill>
              </a:rPr>
              <a:t>Single Products </a:t>
            </a:r>
            <a:r>
              <a:rPr lang="en-US" sz="4640" dirty="0" err="1">
                <a:solidFill>
                  <a:srgbClr val="FFFFFF"/>
                </a:solidFill>
              </a:rPr>
              <a:t>PAge</a:t>
            </a:r>
            <a:endParaRPr sz="2480" dirty="0"/>
          </a:p>
        </p:txBody>
      </p:sp>
      <p:pic>
        <p:nvPicPr>
          <p:cNvPr id="3" name="Content Placeholder 2">
            <a:extLst>
              <a:ext uri="{FF2B5EF4-FFF2-40B4-BE49-F238E27FC236}">
                <a16:creationId xmlns:a16="http://schemas.microsoft.com/office/drawing/2014/main" id="{40EBD9B5-1BDB-BBAB-1C81-A8F4CB3E2392}"/>
              </a:ext>
            </a:extLst>
          </p:cNvPr>
          <p:cNvPicPr>
            <a:picLocks noGrp="1" noChangeAspect="1"/>
          </p:cNvPicPr>
          <p:nvPr>
            <p:ph idx="1"/>
          </p:nvPr>
        </p:nvPicPr>
        <p:blipFill>
          <a:blip r:embed="rId3"/>
          <a:stretch>
            <a:fillRect/>
          </a:stretch>
        </p:blipFill>
        <p:spPr>
          <a:xfrm>
            <a:off x="1019174" y="1750840"/>
            <a:ext cx="10182225" cy="4497551"/>
          </a:xfrm>
          <a:prstGeom prst="rect">
            <a:avLst/>
          </a:prstGeom>
          <a:noFill/>
          <a:ln>
            <a:noFill/>
          </a:ln>
        </p:spPr>
      </p:pic>
      <p:cxnSp>
        <p:nvCxnSpPr>
          <p:cNvPr id="224" name="Google Shape;224;g282e9907638_0_813"/>
          <p:cNvCxnSpPr>
            <a:cxnSpLocks/>
          </p:cNvCxnSpPr>
          <p:nvPr/>
        </p:nvCxnSpPr>
        <p:spPr>
          <a:xfrm>
            <a:off x="1212934" y="1630083"/>
            <a:ext cx="6864266" cy="0"/>
          </a:xfrm>
          <a:prstGeom prst="straightConnector1">
            <a:avLst/>
          </a:prstGeom>
          <a:noFill/>
          <a:ln w="22225" cap="flat" cmpd="sng">
            <a:solidFill>
              <a:srgbClr val="D9D9D9"/>
            </a:solidFill>
            <a:prstDash val="solid"/>
            <a:miter lim="800000"/>
            <a:headEnd type="none" w="sm" len="sm"/>
            <a:tailEnd type="none" w="sm" len="sm"/>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g282e9907638_0_823"/>
          <p:cNvSpPr txBox="1">
            <a:spLocks noGrp="1"/>
          </p:cNvSpPr>
          <p:nvPr>
            <p:ph type="title"/>
          </p:nvPr>
        </p:nvSpPr>
        <p:spPr>
          <a:xfrm>
            <a:off x="546351" y="433545"/>
            <a:ext cx="11139900" cy="930300"/>
          </a:xfrm>
          <a:prstGeom prst="rect">
            <a:avLst/>
          </a:prstGeom>
          <a:noFill/>
          <a:ln>
            <a:noFill/>
          </a:ln>
        </p:spPr>
        <p:txBody>
          <a:bodyPr spcFirstLastPara="1" wrap="square" lIns="91425" tIns="45700" rIns="91425" bIns="45700" anchor="b" anchorCtr="0">
            <a:normAutofit/>
          </a:bodyPr>
          <a:lstStyle/>
          <a:p>
            <a:pPr marL="0" lvl="0" indent="0" rtl="0">
              <a:lnSpc>
                <a:spcPct val="90000"/>
              </a:lnSpc>
              <a:spcBef>
                <a:spcPts val="0"/>
              </a:spcBef>
              <a:spcAft>
                <a:spcPts val="0"/>
              </a:spcAft>
              <a:buClr>
                <a:srgbClr val="FFFFFF"/>
              </a:buClr>
              <a:buSzPts val="5400"/>
              <a:buFont typeface="Arial"/>
              <a:buNone/>
            </a:pPr>
            <a:r>
              <a:rPr lang="en-US" sz="5400" u="sng" dirty="0">
                <a:solidFill>
                  <a:srgbClr val="FFFFFF"/>
                </a:solidFill>
              </a:rPr>
              <a:t>Cart page</a:t>
            </a:r>
            <a:endParaRPr u="sng" dirty="0"/>
          </a:p>
        </p:txBody>
      </p:sp>
      <p:pic>
        <p:nvPicPr>
          <p:cNvPr id="3" name="Content Placeholder 2">
            <a:extLst>
              <a:ext uri="{FF2B5EF4-FFF2-40B4-BE49-F238E27FC236}">
                <a16:creationId xmlns:a16="http://schemas.microsoft.com/office/drawing/2014/main" id="{879D43EC-0B98-8F79-51D4-36F3FE8A2408}"/>
              </a:ext>
            </a:extLst>
          </p:cNvPr>
          <p:cNvPicPr>
            <a:picLocks noGrp="1" noChangeAspect="1"/>
          </p:cNvPicPr>
          <p:nvPr>
            <p:ph idx="1"/>
          </p:nvPr>
        </p:nvPicPr>
        <p:blipFill>
          <a:blip r:embed="rId3"/>
          <a:stretch>
            <a:fillRect/>
          </a:stretch>
        </p:blipFill>
        <p:spPr>
          <a:xfrm>
            <a:off x="1066801" y="1363662"/>
            <a:ext cx="10578848" cy="49609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0" name="Google Shape;240;g2477e65a8cd_0_25"/>
          <p:cNvSpPr txBox="1">
            <a:spLocks noGrp="1"/>
          </p:cNvSpPr>
          <p:nvPr>
            <p:ph type="title"/>
          </p:nvPr>
        </p:nvSpPr>
        <p:spPr>
          <a:xfrm>
            <a:off x="1018600" y="618950"/>
            <a:ext cx="6372800" cy="807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6000"/>
              <a:buFont typeface="Arial"/>
              <a:buNone/>
            </a:pPr>
            <a:r>
              <a:rPr lang="en-US" sz="5200" dirty="0">
                <a:solidFill>
                  <a:srgbClr val="FFFFFF"/>
                </a:solidFill>
              </a:rPr>
              <a:t>Contact us page</a:t>
            </a:r>
            <a:endParaRPr sz="2800" dirty="0"/>
          </a:p>
        </p:txBody>
      </p:sp>
      <p:pic>
        <p:nvPicPr>
          <p:cNvPr id="3" name="Content Placeholder 2">
            <a:extLst>
              <a:ext uri="{FF2B5EF4-FFF2-40B4-BE49-F238E27FC236}">
                <a16:creationId xmlns:a16="http://schemas.microsoft.com/office/drawing/2014/main" id="{881ABEB4-26B2-E4D1-0678-40F4B4A4412A}"/>
              </a:ext>
            </a:extLst>
          </p:cNvPr>
          <p:cNvPicPr>
            <a:picLocks noGrp="1" noChangeAspect="1"/>
          </p:cNvPicPr>
          <p:nvPr>
            <p:ph idx="1"/>
          </p:nvPr>
        </p:nvPicPr>
        <p:blipFill>
          <a:blip r:embed="rId3"/>
          <a:stretch>
            <a:fillRect/>
          </a:stretch>
        </p:blipFill>
        <p:spPr>
          <a:xfrm>
            <a:off x="804862" y="1981200"/>
            <a:ext cx="11082337" cy="4648199"/>
          </a:xfrm>
          <a:prstGeom prst="rect">
            <a:avLst/>
          </a:prstGeom>
          <a:noFill/>
          <a:ln>
            <a:noFill/>
          </a:ln>
        </p:spPr>
      </p:pic>
      <p:cxnSp>
        <p:nvCxnSpPr>
          <p:cNvPr id="241" name="Google Shape;241;g2477e65a8cd_0_25"/>
          <p:cNvCxnSpPr>
            <a:cxnSpLocks/>
          </p:cNvCxnSpPr>
          <p:nvPr/>
        </p:nvCxnSpPr>
        <p:spPr>
          <a:xfrm>
            <a:off x="1018609" y="1630083"/>
            <a:ext cx="6753791" cy="0"/>
          </a:xfrm>
          <a:prstGeom prst="straightConnector1">
            <a:avLst/>
          </a:prstGeom>
          <a:noFill/>
          <a:ln w="22225" cap="flat" cmpd="sng">
            <a:solidFill>
              <a:srgbClr val="D9D9D9"/>
            </a:solidFill>
            <a:prstDash val="solid"/>
            <a:miter lim="800000"/>
            <a:headEnd type="none" w="sm" len="sm"/>
            <a:tailEnd type="none" w="sm" len="sm"/>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282e9907638_0_900"/>
          <p:cNvSpPr txBox="1"/>
          <p:nvPr/>
        </p:nvSpPr>
        <p:spPr>
          <a:xfrm>
            <a:off x="515475" y="862228"/>
            <a:ext cx="11457600" cy="4838217"/>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dirty="0">
                <a:solidFill>
                  <a:schemeClr val="accent2">
                    <a:lumMod val="75000"/>
                  </a:schemeClr>
                </a:solidFill>
                <a:latin typeface="Century Gothic"/>
                <a:ea typeface="Century Gothic"/>
                <a:cs typeface="Century Gothic"/>
                <a:sym typeface="Century Gothic"/>
              </a:rPr>
              <a:t>1. Product Management</a:t>
            </a:r>
          </a:p>
          <a:p>
            <a:pPr marL="0" lvl="0" indent="0" algn="l" rtl="0">
              <a:lnSpc>
                <a:spcPct val="90000"/>
              </a:lnSpc>
              <a:spcBef>
                <a:spcPts val="0"/>
              </a:spcBef>
              <a:spcAft>
                <a:spcPts val="0"/>
              </a:spcAft>
              <a:buNone/>
            </a:pPr>
            <a:endParaRPr lang="en-US" sz="2400" dirty="0">
              <a:solidFill>
                <a:schemeClr val="lt1"/>
              </a:solidFill>
              <a:latin typeface="Century Gothic"/>
              <a:ea typeface="Century Gothic"/>
              <a:cs typeface="Century Gothic"/>
              <a:sym typeface="Century Gothic"/>
            </a:endParaRPr>
          </a:p>
          <a:p>
            <a:pPr marL="0" lvl="0" indent="0" algn="l" rtl="0">
              <a:lnSpc>
                <a:spcPct val="90000"/>
              </a:lnSpc>
              <a:spcBef>
                <a:spcPts val="0"/>
              </a:spcBef>
              <a:spcAft>
                <a:spcPts val="0"/>
              </a:spcAft>
              <a:buNone/>
            </a:pPr>
            <a:r>
              <a:rPr lang="en-US" sz="2400" dirty="0">
                <a:solidFill>
                  <a:schemeClr val="lt1"/>
                </a:solidFill>
                <a:latin typeface="Century Gothic"/>
                <a:ea typeface="Century Gothic"/>
                <a:cs typeface="Century Gothic"/>
                <a:sym typeface="Century Gothic"/>
              </a:rPr>
              <a:t>Product data is managed using Context API, allowing for efficient state management within the application.</a:t>
            </a:r>
          </a:p>
          <a:p>
            <a:pPr marL="0" lvl="0" indent="0" algn="l" rtl="0">
              <a:lnSpc>
                <a:spcPct val="90000"/>
              </a:lnSpc>
              <a:spcBef>
                <a:spcPts val="0"/>
              </a:spcBef>
              <a:spcAft>
                <a:spcPts val="0"/>
              </a:spcAft>
              <a:buNone/>
            </a:pPr>
            <a:r>
              <a:rPr lang="en-US" sz="2400" dirty="0">
                <a:solidFill>
                  <a:schemeClr val="lt1"/>
                </a:solidFill>
                <a:latin typeface="Century Gothic"/>
                <a:ea typeface="Century Gothic"/>
                <a:cs typeface="Century Gothic"/>
                <a:sym typeface="Century Gothic"/>
              </a:rPr>
              <a:t>API calls are made to fetch product data dynamically from external sources, enabling real-time updates and ensuring that users have access to the latest product information.</a:t>
            </a:r>
          </a:p>
          <a:p>
            <a:pPr marL="0" lvl="0" indent="0" algn="l" rtl="0">
              <a:lnSpc>
                <a:spcPct val="90000"/>
              </a:lnSpc>
              <a:spcBef>
                <a:spcPts val="0"/>
              </a:spcBef>
              <a:spcAft>
                <a:spcPts val="0"/>
              </a:spcAft>
              <a:buNone/>
            </a:pPr>
            <a:endParaRPr lang="en-US" sz="2400" dirty="0">
              <a:solidFill>
                <a:schemeClr val="lt1"/>
              </a:solidFill>
              <a:latin typeface="Century Gothic"/>
              <a:ea typeface="Century Gothic"/>
              <a:cs typeface="Century Gothic"/>
              <a:sym typeface="Century Gothic"/>
            </a:endParaRPr>
          </a:p>
          <a:p>
            <a:pPr marL="0" lvl="0" indent="0" algn="l" rtl="0">
              <a:lnSpc>
                <a:spcPct val="90000"/>
              </a:lnSpc>
              <a:spcBef>
                <a:spcPts val="0"/>
              </a:spcBef>
              <a:spcAft>
                <a:spcPts val="0"/>
              </a:spcAft>
              <a:buNone/>
            </a:pPr>
            <a:r>
              <a:rPr lang="en-US" sz="2400" dirty="0">
                <a:solidFill>
                  <a:schemeClr val="accent2">
                    <a:lumMod val="75000"/>
                  </a:schemeClr>
                </a:solidFill>
                <a:latin typeface="Century Gothic"/>
                <a:ea typeface="Century Gothic"/>
                <a:cs typeface="Century Gothic"/>
                <a:sym typeface="Century Gothic"/>
              </a:rPr>
              <a:t>2. Filtering and Sorting</a:t>
            </a:r>
          </a:p>
          <a:p>
            <a:pPr marL="0" lvl="0" indent="0" algn="l" rtl="0">
              <a:lnSpc>
                <a:spcPct val="90000"/>
              </a:lnSpc>
              <a:spcBef>
                <a:spcPts val="0"/>
              </a:spcBef>
              <a:spcAft>
                <a:spcPts val="0"/>
              </a:spcAft>
              <a:buNone/>
            </a:pPr>
            <a:endParaRPr lang="en-US" sz="2400" dirty="0">
              <a:solidFill>
                <a:schemeClr val="lt1"/>
              </a:solidFill>
              <a:latin typeface="Century Gothic"/>
              <a:ea typeface="Century Gothic"/>
              <a:cs typeface="Century Gothic"/>
              <a:sym typeface="Century Gothic"/>
            </a:endParaRPr>
          </a:p>
          <a:p>
            <a:pPr marL="0" lvl="0" indent="0" algn="l" rtl="0">
              <a:lnSpc>
                <a:spcPct val="90000"/>
              </a:lnSpc>
              <a:spcBef>
                <a:spcPts val="0"/>
              </a:spcBef>
              <a:spcAft>
                <a:spcPts val="0"/>
              </a:spcAft>
              <a:buNone/>
            </a:pPr>
            <a:r>
              <a:rPr lang="en-US" sz="2400" dirty="0">
                <a:solidFill>
                  <a:schemeClr val="lt1"/>
                </a:solidFill>
                <a:latin typeface="Century Gothic"/>
                <a:ea typeface="Century Gothic"/>
                <a:cs typeface="Century Gothic"/>
                <a:sym typeface="Century Gothic"/>
              </a:rPr>
              <a:t>Users can filter products based on various criteria, such as category, price range, or brand, to quickly find the products they're interested in.</a:t>
            </a:r>
          </a:p>
          <a:p>
            <a:pPr marL="0" lvl="0" indent="0" algn="l" rtl="0">
              <a:lnSpc>
                <a:spcPct val="90000"/>
              </a:lnSpc>
              <a:spcBef>
                <a:spcPts val="0"/>
              </a:spcBef>
              <a:spcAft>
                <a:spcPts val="0"/>
              </a:spcAft>
              <a:buNone/>
            </a:pPr>
            <a:r>
              <a:rPr lang="en-US" sz="2400" dirty="0">
                <a:solidFill>
                  <a:schemeClr val="lt1"/>
                </a:solidFill>
                <a:latin typeface="Century Gothic"/>
                <a:ea typeface="Century Gothic"/>
                <a:cs typeface="Century Gothic"/>
                <a:sym typeface="Century Gothic"/>
              </a:rPr>
              <a:t>Sorting options are available to organize products based on relevance, price, or popularity, enhancing the browsing experience for users.</a:t>
            </a:r>
          </a:p>
        </p:txBody>
      </p:sp>
      <p:sp>
        <p:nvSpPr>
          <p:cNvPr id="312" name="Google Shape;312;g282e9907638_0_900"/>
          <p:cNvSpPr txBox="1">
            <a:spLocks noGrp="1"/>
          </p:cNvSpPr>
          <p:nvPr>
            <p:ph idx="1"/>
          </p:nvPr>
        </p:nvSpPr>
        <p:spPr>
          <a:xfrm>
            <a:off x="218925" y="289250"/>
            <a:ext cx="11803500" cy="609900"/>
          </a:xfrm>
          <a:prstGeom prst="rect">
            <a:avLst/>
          </a:prstGeom>
          <a:noFill/>
          <a:ln>
            <a:noFill/>
          </a:ln>
        </p:spPr>
        <p:txBody>
          <a:bodyPr spcFirstLastPara="1" wrap="square" lIns="91425" tIns="45700" rIns="91425" bIns="45700" anchor="ctr" anchorCtr="0">
            <a:normAutofit lnSpcReduction="10000"/>
          </a:bodyPr>
          <a:lstStyle/>
          <a:p>
            <a:pPr marL="101600" lvl="0" indent="0" algn="ctr" rtl="0">
              <a:lnSpc>
                <a:spcPct val="100000"/>
              </a:lnSpc>
              <a:spcBef>
                <a:spcPts val="1000"/>
              </a:spcBef>
              <a:spcAft>
                <a:spcPts val="0"/>
              </a:spcAft>
              <a:buSzPct val="57142"/>
              <a:buNone/>
            </a:pPr>
            <a:r>
              <a:rPr lang="en-US" sz="2600" dirty="0"/>
              <a:t>Functionality</a:t>
            </a:r>
            <a:endParaRPr sz="2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g247956019be_0_90"/>
          <p:cNvSpPr txBox="1"/>
          <p:nvPr/>
        </p:nvSpPr>
        <p:spPr>
          <a:xfrm>
            <a:off x="383675" y="1525675"/>
            <a:ext cx="11160600" cy="4339619"/>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000" dirty="0">
                <a:solidFill>
                  <a:schemeClr val="accent2">
                    <a:lumMod val="75000"/>
                  </a:schemeClr>
                </a:solidFill>
                <a:latin typeface="Century Gothic"/>
                <a:ea typeface="Century Gothic"/>
                <a:cs typeface="Century Gothic"/>
                <a:sym typeface="Century Gothic"/>
              </a:rPr>
              <a:t>3. Cart Functionality</a:t>
            </a:r>
          </a:p>
          <a:p>
            <a:pPr marL="0" lvl="0" indent="0" algn="l" rtl="0">
              <a:lnSpc>
                <a:spcPct val="90000"/>
              </a:lnSpc>
              <a:spcBef>
                <a:spcPts val="0"/>
              </a:spcBef>
              <a:spcAft>
                <a:spcPts val="0"/>
              </a:spcAft>
              <a:buNone/>
            </a:pPr>
            <a:endParaRPr lang="en-US" sz="2000" dirty="0">
              <a:solidFill>
                <a:schemeClr val="lt1"/>
              </a:solidFill>
              <a:latin typeface="Century Gothic"/>
              <a:ea typeface="Century Gothic"/>
              <a:cs typeface="Century Gothic"/>
              <a:sym typeface="Century Gothic"/>
            </a:endParaRPr>
          </a:p>
          <a:p>
            <a:pPr marL="0" lvl="0" indent="0" algn="l" rtl="0">
              <a:lnSpc>
                <a:spcPct val="90000"/>
              </a:lnSpc>
              <a:spcBef>
                <a:spcPts val="0"/>
              </a:spcBef>
              <a:spcAft>
                <a:spcPts val="0"/>
              </a:spcAft>
              <a:buNone/>
            </a:pPr>
            <a:r>
              <a:rPr lang="en-US" sz="2000" dirty="0">
                <a:solidFill>
                  <a:schemeClr val="lt1"/>
                </a:solidFill>
                <a:latin typeface="Century Gothic"/>
                <a:ea typeface="Century Gothic"/>
                <a:cs typeface="Century Gothic"/>
                <a:sym typeface="Century Gothic"/>
              </a:rPr>
              <a:t>Users can add products to their cart directly from the product detail pages.</a:t>
            </a:r>
          </a:p>
          <a:p>
            <a:pPr marL="0" lvl="0" indent="0" algn="l" rtl="0">
              <a:lnSpc>
                <a:spcPct val="90000"/>
              </a:lnSpc>
              <a:spcBef>
                <a:spcPts val="0"/>
              </a:spcBef>
              <a:spcAft>
                <a:spcPts val="0"/>
              </a:spcAft>
              <a:buNone/>
            </a:pPr>
            <a:r>
              <a:rPr lang="en-US" sz="2000" dirty="0">
                <a:solidFill>
                  <a:schemeClr val="lt1"/>
                </a:solidFill>
                <a:latin typeface="Century Gothic"/>
                <a:ea typeface="Century Gothic"/>
                <a:cs typeface="Century Gothic"/>
                <a:sym typeface="Century Gothic"/>
              </a:rPr>
              <a:t>The cart displays the selected items, allowing users to review their selections, adjust quantities, and proceed to checkout seamlessly.</a:t>
            </a:r>
          </a:p>
          <a:p>
            <a:pPr marL="0" lvl="0" indent="0" algn="l" rtl="0">
              <a:lnSpc>
                <a:spcPct val="90000"/>
              </a:lnSpc>
              <a:spcBef>
                <a:spcPts val="0"/>
              </a:spcBef>
              <a:spcAft>
                <a:spcPts val="0"/>
              </a:spcAft>
              <a:buNone/>
            </a:pPr>
            <a:endParaRPr lang="en-US" sz="2000" dirty="0">
              <a:solidFill>
                <a:schemeClr val="accent2">
                  <a:lumMod val="75000"/>
                </a:schemeClr>
              </a:solidFill>
              <a:latin typeface="Century Gothic"/>
              <a:ea typeface="Century Gothic"/>
              <a:cs typeface="Century Gothic"/>
              <a:sym typeface="Century Gothic"/>
            </a:endParaRPr>
          </a:p>
          <a:p>
            <a:pPr marL="0" lvl="0" indent="0" algn="l" rtl="0">
              <a:lnSpc>
                <a:spcPct val="90000"/>
              </a:lnSpc>
              <a:spcBef>
                <a:spcPts val="0"/>
              </a:spcBef>
              <a:spcAft>
                <a:spcPts val="0"/>
              </a:spcAft>
              <a:buNone/>
            </a:pPr>
            <a:r>
              <a:rPr lang="en-US" sz="2000" dirty="0">
                <a:solidFill>
                  <a:schemeClr val="accent2">
                    <a:lumMod val="75000"/>
                  </a:schemeClr>
                </a:solidFill>
                <a:latin typeface="Century Gothic"/>
                <a:ea typeface="Century Gothic"/>
                <a:cs typeface="Century Gothic"/>
                <a:sym typeface="Century Gothic"/>
              </a:rPr>
              <a:t>4. Technologies Used</a:t>
            </a:r>
          </a:p>
          <a:p>
            <a:pPr marL="0" lvl="0" indent="0" algn="l" rtl="0">
              <a:lnSpc>
                <a:spcPct val="90000"/>
              </a:lnSpc>
              <a:spcBef>
                <a:spcPts val="0"/>
              </a:spcBef>
              <a:spcAft>
                <a:spcPts val="0"/>
              </a:spcAft>
              <a:buNone/>
            </a:pPr>
            <a:endParaRPr lang="en-US" sz="2000" dirty="0">
              <a:solidFill>
                <a:schemeClr val="lt1"/>
              </a:solidFill>
              <a:latin typeface="Century Gothic"/>
              <a:ea typeface="Century Gothic"/>
              <a:cs typeface="Century Gothic"/>
              <a:sym typeface="Century Gothic"/>
            </a:endParaRPr>
          </a:p>
          <a:p>
            <a:pPr marL="342900" lvl="0" indent="-342900" algn="l" rtl="0">
              <a:lnSpc>
                <a:spcPct val="90000"/>
              </a:lnSpc>
              <a:spcBef>
                <a:spcPts val="0"/>
              </a:spcBef>
              <a:spcAft>
                <a:spcPts val="0"/>
              </a:spcAft>
              <a:buFont typeface="Arial" panose="020B0604020202020204" pitchFamily="34" charset="0"/>
              <a:buChar char="•"/>
            </a:pPr>
            <a:r>
              <a:rPr lang="en-US" sz="2000" dirty="0">
                <a:solidFill>
                  <a:schemeClr val="lt1"/>
                </a:solidFill>
                <a:latin typeface="Century Gothic"/>
                <a:ea typeface="Century Gothic"/>
                <a:cs typeface="Century Gothic"/>
                <a:sym typeface="Century Gothic"/>
              </a:rPr>
              <a:t>The ecommerce app is built entirely with React, leveraging its component-based architecture for modular development.</a:t>
            </a:r>
          </a:p>
          <a:p>
            <a:pPr marL="342900" lvl="0" indent="-342900" algn="l" rtl="0">
              <a:lnSpc>
                <a:spcPct val="90000"/>
              </a:lnSpc>
              <a:spcBef>
                <a:spcPts val="0"/>
              </a:spcBef>
              <a:spcAft>
                <a:spcPts val="0"/>
              </a:spcAft>
              <a:buFont typeface="Arial" panose="020B0604020202020204" pitchFamily="34" charset="0"/>
              <a:buChar char="•"/>
            </a:pPr>
            <a:r>
              <a:rPr lang="en-US" sz="2000" dirty="0">
                <a:solidFill>
                  <a:schemeClr val="lt1"/>
                </a:solidFill>
                <a:latin typeface="Century Gothic"/>
                <a:ea typeface="Century Gothic"/>
                <a:cs typeface="Century Gothic"/>
                <a:sym typeface="Century Gothic"/>
              </a:rPr>
              <a:t>Context API is utilized for state management, enabling efficient data sharing and manipulation across components.</a:t>
            </a:r>
          </a:p>
          <a:p>
            <a:pPr marL="342900" lvl="0" indent="-342900" algn="l" rtl="0">
              <a:lnSpc>
                <a:spcPct val="90000"/>
              </a:lnSpc>
              <a:spcBef>
                <a:spcPts val="0"/>
              </a:spcBef>
              <a:spcAft>
                <a:spcPts val="0"/>
              </a:spcAft>
              <a:buFont typeface="Arial" panose="020B0604020202020204" pitchFamily="34" charset="0"/>
              <a:buChar char="•"/>
            </a:pPr>
            <a:r>
              <a:rPr lang="en-US" sz="2000" dirty="0">
                <a:solidFill>
                  <a:schemeClr val="lt1"/>
                </a:solidFill>
                <a:latin typeface="Century Gothic"/>
                <a:ea typeface="Century Gothic"/>
                <a:cs typeface="Century Gothic"/>
                <a:sym typeface="Century Gothic"/>
              </a:rPr>
              <a:t>React Router is used for client-side routing, ensuring smooth navigation between different pages of the app.</a:t>
            </a:r>
          </a:p>
          <a:p>
            <a:pPr marL="0" lvl="0" indent="0" algn="l" rtl="0">
              <a:lnSpc>
                <a:spcPct val="90000"/>
              </a:lnSpc>
              <a:spcBef>
                <a:spcPts val="0"/>
              </a:spcBef>
              <a:spcAft>
                <a:spcPts val="0"/>
              </a:spcAft>
              <a:buNone/>
            </a:pPr>
            <a:endParaRPr lang="en-US" sz="2000" dirty="0">
              <a:solidFill>
                <a:schemeClr val="lt1"/>
              </a:solidFill>
              <a:latin typeface="Century Gothic"/>
              <a:ea typeface="Century Gothic"/>
              <a:cs typeface="Century Gothic"/>
              <a:sym typeface="Century Gothic"/>
            </a:endParaRPr>
          </a:p>
        </p:txBody>
      </p:sp>
      <p:sp>
        <p:nvSpPr>
          <p:cNvPr id="319" name="Google Shape;319;g247956019be_0_90"/>
          <p:cNvSpPr txBox="1"/>
          <p:nvPr/>
        </p:nvSpPr>
        <p:spPr>
          <a:xfrm>
            <a:off x="482575" y="1080550"/>
            <a:ext cx="114576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graphicFrame>
        <p:nvGraphicFramePr>
          <p:cNvPr id="144" name="Google Shape;144;g282ba70a491_0_0"/>
          <p:cNvGraphicFramePr/>
          <p:nvPr>
            <p:extLst>
              <p:ext uri="{D42A27DB-BD31-4B8C-83A1-F6EECF244321}">
                <p14:modId xmlns:p14="http://schemas.microsoft.com/office/powerpoint/2010/main" val="2187557476"/>
              </p:ext>
            </p:extLst>
          </p:nvPr>
        </p:nvGraphicFramePr>
        <p:xfrm>
          <a:off x="914400" y="685801"/>
          <a:ext cx="10363200" cy="4674661"/>
        </p:xfrm>
        <a:graphic>
          <a:graphicData uri="http://schemas.openxmlformats.org/drawingml/2006/table">
            <a:tbl>
              <a:tblPr>
                <a:noFill/>
                <a:tableStyleId>{B33FE0B7-CD8F-4DD5-8027-2DC821A4E8B9}</a:tableStyleId>
              </a:tblPr>
              <a:tblGrid>
                <a:gridCol w="4376693">
                  <a:extLst>
                    <a:ext uri="{9D8B030D-6E8A-4147-A177-3AD203B41FA5}">
                      <a16:colId xmlns:a16="http://schemas.microsoft.com/office/drawing/2014/main" val="20000"/>
                    </a:ext>
                  </a:extLst>
                </a:gridCol>
                <a:gridCol w="5986507">
                  <a:extLst>
                    <a:ext uri="{9D8B030D-6E8A-4147-A177-3AD203B41FA5}">
                      <a16:colId xmlns:a16="http://schemas.microsoft.com/office/drawing/2014/main" val="20001"/>
                    </a:ext>
                  </a:extLst>
                </a:gridCol>
              </a:tblGrid>
              <a:tr h="473670">
                <a:tc>
                  <a:txBody>
                    <a:bodyPr/>
                    <a:lstStyle/>
                    <a:p>
                      <a:pPr marL="0" lvl="0" indent="0" algn="l" rtl="0">
                        <a:lnSpc>
                          <a:spcPct val="100000"/>
                        </a:lnSpc>
                        <a:spcBef>
                          <a:spcPts val="0"/>
                        </a:spcBef>
                        <a:spcAft>
                          <a:spcPts val="0"/>
                        </a:spcAft>
                        <a:buNone/>
                      </a:pPr>
                      <a:r>
                        <a:rPr lang="en-US" sz="3100" b="1" dirty="0">
                          <a:solidFill>
                            <a:schemeClr val="tx1"/>
                          </a:solidFill>
                        </a:rPr>
                        <a:t>Title:</a:t>
                      </a:r>
                      <a:endParaRPr sz="3100" b="1" dirty="0">
                        <a:solidFill>
                          <a:schemeClr val="tx1"/>
                        </a:solidFill>
                      </a:endParaRPr>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US" sz="2900" dirty="0">
                          <a:solidFill>
                            <a:schemeClr val="tx1"/>
                          </a:solidFill>
                        </a:rPr>
                        <a:t>E-commerce Application Clone</a:t>
                      </a:r>
                      <a:endParaRPr lang="en-US" sz="200" dirty="0">
                        <a:solidFill>
                          <a:schemeClr val="tx1"/>
                        </a:solidFill>
                      </a:endParaRPr>
                    </a:p>
                  </a:txBody>
                  <a:tcPr marL="91425" marR="91425" marT="91425" marB="91425"/>
                </a:tc>
                <a:extLst>
                  <a:ext uri="{0D108BD9-81ED-4DB2-BD59-A6C34878D82A}">
                    <a16:rowId xmlns:a16="http://schemas.microsoft.com/office/drawing/2014/main" val="10000"/>
                  </a:ext>
                </a:extLst>
              </a:tr>
              <a:tr h="598448">
                <a:tc>
                  <a:txBody>
                    <a:bodyPr/>
                    <a:lstStyle/>
                    <a:p>
                      <a:pPr marL="0" lvl="0" indent="0" algn="l" rtl="0">
                        <a:lnSpc>
                          <a:spcPct val="100000"/>
                        </a:lnSpc>
                        <a:spcBef>
                          <a:spcPts val="0"/>
                        </a:spcBef>
                        <a:spcAft>
                          <a:spcPts val="0"/>
                        </a:spcAft>
                        <a:buClr>
                          <a:schemeClr val="dk1"/>
                        </a:buClr>
                        <a:buSzPts val="1100"/>
                        <a:buFont typeface="Arial"/>
                        <a:buNone/>
                      </a:pPr>
                      <a:r>
                        <a:rPr lang="en-US" sz="3100" b="1">
                          <a:solidFill>
                            <a:schemeClr val="tx1"/>
                          </a:solidFill>
                        </a:rPr>
                        <a:t>Technologies:</a:t>
                      </a:r>
                      <a:endParaRPr sz="400" b="1">
                        <a:solidFill>
                          <a:schemeClr val="tx1"/>
                        </a:solidFill>
                      </a:endParaRPr>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US" sz="2900" dirty="0" err="1">
                          <a:solidFill>
                            <a:schemeClr val="tx1"/>
                          </a:solidFill>
                        </a:rPr>
                        <a:t>ReactJs</a:t>
                      </a:r>
                      <a:endParaRPr sz="200" dirty="0">
                        <a:solidFill>
                          <a:schemeClr val="tx1"/>
                        </a:solidFill>
                      </a:endParaRPr>
                    </a:p>
                  </a:txBody>
                  <a:tcPr marL="91425" marR="91425" marT="91425" marB="91425"/>
                </a:tc>
                <a:extLst>
                  <a:ext uri="{0D108BD9-81ED-4DB2-BD59-A6C34878D82A}">
                    <a16:rowId xmlns:a16="http://schemas.microsoft.com/office/drawing/2014/main" val="10001"/>
                  </a:ext>
                </a:extLst>
              </a:tr>
              <a:tr h="575463">
                <a:tc>
                  <a:txBody>
                    <a:bodyPr/>
                    <a:lstStyle/>
                    <a:p>
                      <a:pPr marL="0" lvl="0" indent="0" algn="l" rtl="0">
                        <a:lnSpc>
                          <a:spcPct val="100000"/>
                        </a:lnSpc>
                        <a:spcBef>
                          <a:spcPts val="0"/>
                        </a:spcBef>
                        <a:spcAft>
                          <a:spcPts val="0"/>
                        </a:spcAft>
                        <a:buClr>
                          <a:schemeClr val="dk1"/>
                        </a:buClr>
                        <a:buSzPts val="1100"/>
                        <a:buFont typeface="Arial"/>
                        <a:buNone/>
                      </a:pPr>
                      <a:r>
                        <a:rPr lang="en-US" sz="3100" b="1">
                          <a:solidFill>
                            <a:schemeClr val="tx1"/>
                          </a:solidFill>
                        </a:rPr>
                        <a:t>Domain:</a:t>
                      </a:r>
                      <a:endParaRPr sz="400" b="1">
                        <a:solidFill>
                          <a:schemeClr val="tx1"/>
                        </a:solidFill>
                      </a:endParaRPr>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US" sz="2900" dirty="0">
                          <a:solidFill>
                            <a:schemeClr val="tx1"/>
                          </a:solidFill>
                        </a:rPr>
                        <a:t>Business</a:t>
                      </a:r>
                      <a:endParaRPr sz="200" dirty="0">
                        <a:solidFill>
                          <a:schemeClr val="tx1"/>
                        </a:solidFill>
                      </a:endParaRPr>
                    </a:p>
                  </a:txBody>
                  <a:tcPr marL="91425" marR="91425" marT="91425" marB="91425"/>
                </a:tc>
                <a:extLst>
                  <a:ext uri="{0D108BD9-81ED-4DB2-BD59-A6C34878D82A}">
                    <a16:rowId xmlns:a16="http://schemas.microsoft.com/office/drawing/2014/main" val="10002"/>
                  </a:ext>
                </a:extLst>
              </a:tr>
              <a:tr h="809957">
                <a:tc>
                  <a:txBody>
                    <a:bodyPr/>
                    <a:lstStyle/>
                    <a:p>
                      <a:pPr marL="0" lvl="0" indent="0" algn="l" rtl="0">
                        <a:lnSpc>
                          <a:spcPct val="100000"/>
                        </a:lnSpc>
                        <a:spcBef>
                          <a:spcPts val="0"/>
                        </a:spcBef>
                        <a:spcAft>
                          <a:spcPts val="0"/>
                        </a:spcAft>
                        <a:buClr>
                          <a:schemeClr val="dk1"/>
                        </a:buClr>
                        <a:buSzPts val="1100"/>
                        <a:buFont typeface="Arial"/>
                        <a:buNone/>
                      </a:pPr>
                      <a:r>
                        <a:rPr lang="en-US" sz="3100" b="1">
                          <a:solidFill>
                            <a:schemeClr val="tx1"/>
                          </a:solidFill>
                        </a:rPr>
                        <a:t>Project Difficulty level:</a:t>
                      </a:r>
                      <a:endParaRPr sz="400" b="1">
                        <a:solidFill>
                          <a:schemeClr val="tx1"/>
                        </a:solidFill>
                      </a:endParaRPr>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US" sz="2900" dirty="0">
                          <a:solidFill>
                            <a:schemeClr val="tx1"/>
                          </a:solidFill>
                        </a:rPr>
                        <a:t>Medium</a:t>
                      </a:r>
                      <a:endParaRPr sz="200" dirty="0">
                        <a:solidFill>
                          <a:schemeClr val="tx1"/>
                        </a:solidFill>
                      </a:endParaRPr>
                    </a:p>
                  </a:txBody>
                  <a:tcPr marL="91425" marR="91425" marT="91425" marB="91425"/>
                </a:tc>
                <a:extLst>
                  <a:ext uri="{0D108BD9-81ED-4DB2-BD59-A6C34878D82A}">
                    <a16:rowId xmlns:a16="http://schemas.microsoft.com/office/drawing/2014/main" val="10003"/>
                  </a:ext>
                </a:extLst>
              </a:tr>
              <a:tr h="809957">
                <a:tc>
                  <a:txBody>
                    <a:bodyPr/>
                    <a:lstStyle/>
                    <a:p>
                      <a:pPr marL="0" lvl="0" indent="0" algn="l" rtl="0">
                        <a:lnSpc>
                          <a:spcPct val="100000"/>
                        </a:lnSpc>
                        <a:spcBef>
                          <a:spcPts val="0"/>
                        </a:spcBef>
                        <a:spcAft>
                          <a:spcPts val="0"/>
                        </a:spcAft>
                        <a:buClr>
                          <a:schemeClr val="dk1"/>
                        </a:buClr>
                        <a:buSzPts val="1100"/>
                        <a:buFont typeface="Arial"/>
                        <a:buNone/>
                      </a:pPr>
                      <a:r>
                        <a:rPr lang="en-US" sz="3100" b="1" dirty="0">
                          <a:solidFill>
                            <a:schemeClr val="tx1"/>
                          </a:solidFill>
                        </a:rPr>
                        <a:t>Organization:</a:t>
                      </a:r>
                      <a:endParaRPr lang="en-US" sz="400" b="1" dirty="0">
                        <a:solidFill>
                          <a:schemeClr val="tx1"/>
                        </a:solidFill>
                      </a:endParaRPr>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US" sz="2900" dirty="0" err="1">
                          <a:solidFill>
                            <a:schemeClr val="tx1"/>
                          </a:solidFill>
                        </a:rPr>
                        <a:t>iNeuron</a:t>
                      </a:r>
                      <a:r>
                        <a:rPr lang="en-US" sz="2900" dirty="0">
                          <a:solidFill>
                            <a:schemeClr val="tx1"/>
                          </a:solidFill>
                        </a:rPr>
                        <a:t> Intelligence Private Limited</a:t>
                      </a:r>
                      <a:endParaRPr lang="en-US" sz="200" dirty="0">
                        <a:solidFill>
                          <a:schemeClr val="tx1"/>
                        </a:solidFill>
                      </a:endParaRPr>
                    </a:p>
                  </a:txBody>
                  <a:tcPr marL="91425" marR="91425" marT="91425" marB="91425"/>
                </a:tc>
                <a:extLst>
                  <a:ext uri="{0D108BD9-81ED-4DB2-BD59-A6C34878D82A}">
                    <a16:rowId xmlns:a16="http://schemas.microsoft.com/office/drawing/2014/main" val="10004"/>
                  </a:ext>
                </a:extLst>
              </a:tr>
              <a:tr h="771104">
                <a:tc>
                  <a:txBody>
                    <a:bodyPr/>
                    <a:lstStyle/>
                    <a:p>
                      <a:pPr marL="0" lvl="0" indent="0" algn="l" rtl="0">
                        <a:lnSpc>
                          <a:spcPct val="100000"/>
                        </a:lnSpc>
                        <a:spcBef>
                          <a:spcPts val="0"/>
                        </a:spcBef>
                        <a:spcAft>
                          <a:spcPts val="0"/>
                        </a:spcAft>
                        <a:buClr>
                          <a:schemeClr val="dk1"/>
                        </a:buClr>
                        <a:buSzPts val="1100"/>
                        <a:buFont typeface="Arial"/>
                        <a:buNone/>
                      </a:pPr>
                      <a:r>
                        <a:rPr lang="en-US" sz="3100" b="1">
                          <a:solidFill>
                            <a:schemeClr val="tx1"/>
                          </a:solidFill>
                        </a:rPr>
                        <a:t>Tools used:</a:t>
                      </a:r>
                      <a:endParaRPr sz="400" b="1">
                        <a:solidFill>
                          <a:schemeClr val="tx1"/>
                        </a:solidFill>
                      </a:endParaRPr>
                    </a:p>
                  </a:txBody>
                  <a:tcPr marL="91425" marR="91425" marT="91425" marB="91425"/>
                </a:tc>
                <a:tc>
                  <a:txBody>
                    <a:bodyPr/>
                    <a:lstStyle/>
                    <a:p>
                      <a:pPr marL="0" lvl="0" indent="0" algn="l" rtl="0">
                        <a:lnSpc>
                          <a:spcPct val="100000"/>
                        </a:lnSpc>
                        <a:spcBef>
                          <a:spcPts val="0"/>
                        </a:spcBef>
                        <a:spcAft>
                          <a:spcPts val="0"/>
                        </a:spcAft>
                        <a:buClr>
                          <a:schemeClr val="dk1"/>
                        </a:buClr>
                        <a:buSzPts val="1100"/>
                        <a:buFont typeface="Arial"/>
                        <a:buNone/>
                      </a:pPr>
                      <a:r>
                        <a:rPr lang="en-US" sz="2900" dirty="0" err="1">
                          <a:solidFill>
                            <a:schemeClr val="tx1"/>
                          </a:solidFill>
                        </a:rPr>
                        <a:t>Vscode,Jupyter</a:t>
                      </a:r>
                      <a:r>
                        <a:rPr lang="en-US" sz="2900" dirty="0">
                          <a:solidFill>
                            <a:schemeClr val="tx1"/>
                          </a:solidFill>
                        </a:rPr>
                        <a:t> </a:t>
                      </a:r>
                      <a:r>
                        <a:rPr lang="en-US" sz="2900" dirty="0" err="1">
                          <a:solidFill>
                            <a:schemeClr val="tx1"/>
                          </a:solidFill>
                        </a:rPr>
                        <a:t>Notebook,Github</a:t>
                      </a:r>
                      <a:r>
                        <a:rPr lang="en-US" sz="2900" dirty="0">
                          <a:solidFill>
                            <a:schemeClr val="tx1"/>
                          </a:solidFill>
                        </a:rPr>
                        <a:t>,</a:t>
                      </a:r>
                      <a:endParaRPr sz="200" dirty="0">
                        <a:solidFill>
                          <a:schemeClr val="tx1"/>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4" name="Google Shape;374;g247956019be_0_2"/>
          <p:cNvGrpSpPr/>
          <p:nvPr/>
        </p:nvGrpSpPr>
        <p:grpSpPr>
          <a:xfrm>
            <a:off x="334044" y="1693789"/>
            <a:ext cx="3674592" cy="3470421"/>
            <a:chOff x="697883" y="1816768"/>
            <a:chExt cx="3674592" cy="3470421"/>
          </a:xfrm>
        </p:grpSpPr>
        <p:sp>
          <p:nvSpPr>
            <p:cNvPr id="375" name="Google Shape;375;g247956019be_0_2"/>
            <p:cNvSpPr/>
            <p:nvPr/>
          </p:nvSpPr>
          <p:spPr>
            <a:xfrm>
              <a:off x="697883" y="1816768"/>
              <a:ext cx="3674400" cy="502800"/>
            </a:xfrm>
            <a:prstGeom prst="rect">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g247956019be_0_2"/>
            <p:cNvSpPr/>
            <p:nvPr/>
          </p:nvSpPr>
          <p:spPr>
            <a:xfrm rot="10800000">
              <a:off x="2380312" y="5014789"/>
              <a:ext cx="315900" cy="272400"/>
            </a:xfrm>
            <a:prstGeom prst="triangle">
              <a:avLst>
                <a:gd name="adj" fmla="val 50000"/>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g247956019be_0_2"/>
            <p:cNvSpPr/>
            <p:nvPr/>
          </p:nvSpPr>
          <p:spPr>
            <a:xfrm>
              <a:off x="704075" y="2392840"/>
              <a:ext cx="3668400" cy="2624400"/>
            </a:xfrm>
            <a:prstGeom prst="rect">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g247956019be_0_2"/>
          <p:cNvSpPr txBox="1"/>
          <p:nvPr/>
        </p:nvSpPr>
        <p:spPr>
          <a:xfrm>
            <a:off x="445440" y="2354547"/>
            <a:ext cx="3451800" cy="2400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None/>
            </a:pPr>
            <a:r>
              <a:rPr lang="en-US" sz="4000">
                <a:solidFill>
                  <a:schemeClr val="dk1"/>
                </a:solidFill>
              </a:rPr>
              <a:t>Conclusions</a:t>
            </a:r>
            <a:endParaRPr sz="4400">
              <a:solidFill>
                <a:schemeClr val="dk1"/>
              </a:solidFill>
            </a:endParaRPr>
          </a:p>
        </p:txBody>
      </p:sp>
      <p:sp>
        <p:nvSpPr>
          <p:cNvPr id="379" name="Google Shape;379;g247956019be_0_2"/>
          <p:cNvSpPr txBox="1"/>
          <p:nvPr/>
        </p:nvSpPr>
        <p:spPr>
          <a:xfrm>
            <a:off x="4532925" y="216900"/>
            <a:ext cx="7389000" cy="6424200"/>
          </a:xfrm>
          <a:prstGeom prst="rect">
            <a:avLst/>
          </a:prstGeom>
          <a:noFill/>
          <a:ln>
            <a:noFill/>
          </a:ln>
        </p:spPr>
        <p:txBody>
          <a:bodyPr spcFirstLastPara="1" wrap="square" lIns="91425" tIns="45700" rIns="91425" bIns="45700" anchor="ctr" anchorCtr="0">
            <a:normAutofit/>
          </a:bodyPr>
          <a:lstStyle/>
          <a:p>
            <a:pPr marL="228600" lvl="0" indent="-260350" algn="l" rtl="0">
              <a:lnSpc>
                <a:spcPct val="90000"/>
              </a:lnSpc>
              <a:spcBef>
                <a:spcPts val="0"/>
              </a:spcBef>
              <a:spcAft>
                <a:spcPts val="0"/>
              </a:spcAft>
              <a:buClr>
                <a:schemeClr val="dk1"/>
              </a:buClr>
              <a:buSzPts val="2300"/>
              <a:buChar char="•"/>
            </a:pPr>
            <a:r>
              <a:rPr lang="en-US" sz="2700" dirty="0">
                <a:solidFill>
                  <a:srgbClr val="FFFF00"/>
                </a:solidFill>
              </a:rPr>
              <a:t>Our ecommerce app offers a modern and intuitive shopping experience, powered by React and Context API.</a:t>
            </a:r>
          </a:p>
          <a:p>
            <a:pPr marL="228600" lvl="0" indent="-260350" algn="l" rtl="0">
              <a:lnSpc>
                <a:spcPct val="90000"/>
              </a:lnSpc>
              <a:spcBef>
                <a:spcPts val="0"/>
              </a:spcBef>
              <a:spcAft>
                <a:spcPts val="0"/>
              </a:spcAft>
              <a:buClr>
                <a:schemeClr val="dk1"/>
              </a:buClr>
              <a:buSzPts val="2300"/>
              <a:buChar char="•"/>
            </a:pPr>
            <a:endParaRPr lang="en-US" sz="2700" dirty="0">
              <a:solidFill>
                <a:srgbClr val="FFFF00"/>
              </a:solidFill>
            </a:endParaRPr>
          </a:p>
          <a:p>
            <a:pPr lvl="0" algn="l" rtl="0">
              <a:lnSpc>
                <a:spcPct val="90000"/>
              </a:lnSpc>
              <a:spcBef>
                <a:spcPts val="0"/>
              </a:spcBef>
              <a:spcAft>
                <a:spcPts val="0"/>
              </a:spcAft>
              <a:buClr>
                <a:schemeClr val="dk1"/>
              </a:buClr>
              <a:buSzPts val="2300"/>
            </a:pPr>
            <a:endParaRPr lang="en-US" sz="2700" dirty="0">
              <a:solidFill>
                <a:srgbClr val="FFFF00"/>
              </a:solidFill>
            </a:endParaRPr>
          </a:p>
          <a:p>
            <a:pPr marL="228600" lvl="0" indent="-260350" algn="l" rtl="0">
              <a:lnSpc>
                <a:spcPct val="90000"/>
              </a:lnSpc>
              <a:spcBef>
                <a:spcPts val="0"/>
              </a:spcBef>
              <a:spcAft>
                <a:spcPts val="0"/>
              </a:spcAft>
              <a:buClr>
                <a:schemeClr val="dk1"/>
              </a:buClr>
              <a:buSzPts val="2300"/>
              <a:buChar char="•"/>
            </a:pPr>
            <a:r>
              <a:rPr lang="en-US" sz="2700" dirty="0">
                <a:solidFill>
                  <a:srgbClr val="FFFF00"/>
                </a:solidFill>
              </a:rPr>
              <a:t>With its user-friendly interface, advanced filtering options, and seamless checkout process, the app aims to meet the diverse needs of our customers and enhance their online shopping journey.</a:t>
            </a:r>
          </a:p>
          <a:p>
            <a:pPr marL="228600" lvl="0" indent="-260350" algn="l" rtl="0">
              <a:lnSpc>
                <a:spcPct val="90000"/>
              </a:lnSpc>
              <a:spcBef>
                <a:spcPts val="0"/>
              </a:spcBef>
              <a:spcAft>
                <a:spcPts val="0"/>
              </a:spcAft>
              <a:buClr>
                <a:schemeClr val="dk1"/>
              </a:buClr>
              <a:buSzPts val="2300"/>
              <a:buChar char="•"/>
            </a:pPr>
            <a:endParaRPr sz="2700" dirty="0">
              <a:solidFill>
                <a:srgbClr val="FFFF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3"/>
          <p:cNvSpPr txBox="1">
            <a:spLocks noGrp="1"/>
          </p:cNvSpPr>
          <p:nvPr>
            <p:ph idx="1"/>
          </p:nvPr>
        </p:nvSpPr>
        <p:spPr>
          <a:xfrm>
            <a:off x="684200" y="233975"/>
            <a:ext cx="11125800" cy="6262200"/>
          </a:xfrm>
          <a:prstGeom prst="rect">
            <a:avLst/>
          </a:prstGeom>
          <a:noFill/>
          <a:ln>
            <a:noFill/>
          </a:ln>
        </p:spPr>
        <p:txBody>
          <a:bodyPr spcFirstLastPara="1" wrap="square" lIns="91425" tIns="45700" rIns="91425" bIns="45700" anchor="ctr" anchorCtr="0">
            <a:normAutofit/>
          </a:bodyPr>
          <a:lstStyle/>
          <a:p>
            <a:pPr marL="285750" lvl="0" indent="-194310" algn="ctr" rtl="0">
              <a:lnSpc>
                <a:spcPct val="100000"/>
              </a:lnSpc>
              <a:spcBef>
                <a:spcPts val="960"/>
              </a:spcBef>
              <a:spcAft>
                <a:spcPts val="0"/>
              </a:spcAft>
              <a:buSzPts val="1440"/>
              <a:buNone/>
            </a:pPr>
            <a:r>
              <a:rPr lang="en-US" sz="8600" b="1" dirty="0">
                <a:solidFill>
                  <a:schemeClr val="lt1"/>
                </a:solidFill>
                <a:latin typeface="Times New Roman"/>
                <a:ea typeface="Times New Roman"/>
                <a:cs typeface="Times New Roman"/>
                <a:sym typeface="Times New Roman"/>
              </a:rPr>
              <a:t>THANK YOU</a:t>
            </a:r>
            <a:endParaRPr sz="8600" b="1" dirty="0">
              <a:solidFill>
                <a:schemeClr val="lt1"/>
              </a:solidFill>
              <a:latin typeface="Times New Roman"/>
              <a:ea typeface="Times New Roman"/>
              <a:cs typeface="Times New Roman"/>
              <a:sym typeface="Times New Roman"/>
            </a:endParaRPr>
          </a:p>
          <a:p>
            <a:pPr marL="285750" lvl="0" indent="-194310" algn="ctr" rtl="0">
              <a:lnSpc>
                <a:spcPct val="100000"/>
              </a:lnSpc>
              <a:spcBef>
                <a:spcPts val="960"/>
              </a:spcBef>
              <a:spcAft>
                <a:spcPts val="0"/>
              </a:spcAft>
              <a:buSzPts val="1440"/>
              <a:buNone/>
            </a:pPr>
            <a:endParaRPr sz="8600" b="1" dirty="0">
              <a:solidFill>
                <a:schemeClr val="lt1"/>
              </a:solidFill>
              <a:latin typeface="Times New Roman"/>
              <a:ea typeface="Times New Roman"/>
              <a:cs typeface="Times New Roman"/>
              <a:sym typeface="Times New Roman"/>
            </a:endParaRPr>
          </a:p>
          <a:p>
            <a:pPr marL="285750" lvl="0" indent="-194310" algn="ctr" rtl="0">
              <a:lnSpc>
                <a:spcPct val="100000"/>
              </a:lnSpc>
              <a:spcBef>
                <a:spcPts val="960"/>
              </a:spcBef>
              <a:spcAft>
                <a:spcPts val="0"/>
              </a:spcAft>
              <a:buSzPts val="1440"/>
              <a:buNone/>
            </a:pPr>
            <a:r>
              <a:rPr lang="en-US" sz="3500" dirty="0">
                <a:solidFill>
                  <a:schemeClr val="lt1"/>
                </a:solidFill>
                <a:latin typeface="Times New Roman"/>
                <a:ea typeface="Times New Roman"/>
                <a:cs typeface="Times New Roman"/>
                <a:sym typeface="Times New Roman"/>
              </a:rPr>
              <a:t>Aman Negi</a:t>
            </a:r>
          </a:p>
          <a:p>
            <a:pPr marL="285750" lvl="0" indent="-194310" algn="ctr" rtl="0">
              <a:lnSpc>
                <a:spcPct val="100000"/>
              </a:lnSpc>
              <a:spcBef>
                <a:spcPts val="960"/>
              </a:spcBef>
              <a:spcAft>
                <a:spcPts val="0"/>
              </a:spcAft>
              <a:buSzPts val="1440"/>
              <a:buNone/>
            </a:pPr>
            <a:r>
              <a:rPr lang="en-US" sz="2357" dirty="0">
                <a:solidFill>
                  <a:schemeClr val="lt1"/>
                </a:solidFill>
                <a:latin typeface="Times New Roman"/>
                <a:ea typeface="Times New Roman"/>
                <a:cs typeface="Times New Roman"/>
                <a:sym typeface="Times New Roman"/>
              </a:rPr>
              <a:t>Project details location: </a:t>
            </a:r>
            <a:r>
              <a:rPr lang="en-US" u="sng" dirty="0">
                <a:solidFill>
                  <a:schemeClr val="hlink"/>
                </a:solidFill>
                <a:latin typeface="Times New Roman"/>
                <a:ea typeface="Times New Roman"/>
                <a:cs typeface="Times New Roman"/>
                <a:sym typeface="Times New Roman"/>
              </a:rPr>
              <a:t>https://github.com/amannegi11/EzShop</a:t>
            </a:r>
            <a:endParaRPr dirty="0">
              <a:solidFill>
                <a:schemeClr val="lt1"/>
              </a:solidFill>
              <a:latin typeface="Times New Roman"/>
              <a:ea typeface="Times New Roman"/>
              <a:cs typeface="Times New Roman"/>
              <a:sym typeface="Times New Roman"/>
            </a:endParaRPr>
          </a:p>
          <a:p>
            <a:pPr marL="285750" lvl="0" indent="-194310" algn="ctr" rtl="0">
              <a:lnSpc>
                <a:spcPct val="100000"/>
              </a:lnSpc>
              <a:spcBef>
                <a:spcPts val="960"/>
              </a:spcBef>
              <a:spcAft>
                <a:spcPts val="0"/>
              </a:spcAft>
              <a:buSzPts val="1440"/>
              <a:buNone/>
            </a:pPr>
            <a:r>
              <a:rPr lang="en-US" sz="2275" dirty="0">
                <a:solidFill>
                  <a:schemeClr val="lt1"/>
                </a:solidFill>
                <a:latin typeface="Times New Roman"/>
                <a:ea typeface="Times New Roman"/>
                <a:cs typeface="Times New Roman"/>
                <a:sym typeface="Times New Roman"/>
              </a:rPr>
              <a:t>Mail: </a:t>
            </a:r>
            <a:r>
              <a:rPr lang="en-US" sz="2275" u="sng" dirty="0">
                <a:solidFill>
                  <a:schemeClr val="hlink"/>
                </a:solidFill>
                <a:latin typeface="Times New Roman"/>
                <a:ea typeface="Times New Roman"/>
                <a:cs typeface="Times New Roman"/>
                <a:sym typeface="Times New Roman"/>
              </a:rPr>
              <a:t>negiaman1112000@gmail</a:t>
            </a:r>
            <a:r>
              <a:rPr lang="en-US" sz="2275" u="sng" dirty="0">
                <a:solidFill>
                  <a:schemeClr val="hlink"/>
                </a:solidFill>
                <a:latin typeface="Times New Roman"/>
                <a:ea typeface="Times New Roman"/>
                <a:cs typeface="Times New Roman"/>
                <a:sym typeface="Times New Roman"/>
                <a:hlinkClick r:id="rId3"/>
              </a:rPr>
              <a:t>.com</a:t>
            </a:r>
            <a:endParaRPr sz="2275" dirty="0">
              <a:solidFill>
                <a:schemeClr val="lt1"/>
              </a:solidFill>
              <a:latin typeface="Times New Roman"/>
              <a:ea typeface="Times New Roman"/>
              <a:cs typeface="Times New Roman"/>
              <a:sym typeface="Times New Roman"/>
            </a:endParaRPr>
          </a:p>
          <a:p>
            <a:pPr marL="285750" lvl="0" indent="-194310" algn="ctr" rtl="0">
              <a:lnSpc>
                <a:spcPct val="100000"/>
              </a:lnSpc>
              <a:spcBef>
                <a:spcPts val="960"/>
              </a:spcBef>
              <a:spcAft>
                <a:spcPts val="0"/>
              </a:spcAft>
              <a:buSzPts val="1440"/>
              <a:buNone/>
            </a:pPr>
            <a:r>
              <a:rPr lang="en-US" sz="2275" dirty="0" err="1">
                <a:solidFill>
                  <a:schemeClr val="lt1"/>
                </a:solidFill>
                <a:latin typeface="Times New Roman"/>
                <a:ea typeface="Times New Roman"/>
                <a:cs typeface="Times New Roman"/>
                <a:sym typeface="Times New Roman"/>
              </a:rPr>
              <a:t>Linkedin</a:t>
            </a:r>
            <a:r>
              <a:rPr lang="en-US" sz="2275" dirty="0">
                <a:solidFill>
                  <a:schemeClr val="lt1"/>
                </a:solidFill>
                <a:latin typeface="Times New Roman"/>
                <a:ea typeface="Times New Roman"/>
                <a:cs typeface="Times New Roman"/>
                <a:sym typeface="Times New Roman"/>
              </a:rPr>
              <a:t>: </a:t>
            </a:r>
            <a:r>
              <a:rPr lang="en-US" sz="2275" u="sng" dirty="0">
                <a:solidFill>
                  <a:schemeClr val="hlink"/>
                </a:solidFill>
                <a:latin typeface="Times New Roman"/>
                <a:ea typeface="Times New Roman"/>
                <a:cs typeface="Times New Roman"/>
                <a:sym typeface="Times New Roman"/>
              </a:rPr>
              <a:t>https://www.linkedin.com/in/aman-negi-981882215</a:t>
            </a:r>
            <a:endParaRPr sz="2275" dirty="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2477e65a8cd_0_7"/>
          <p:cNvSpPr txBox="1">
            <a:spLocks noGrp="1"/>
          </p:cNvSpPr>
          <p:nvPr>
            <p:ph type="ctrTitle"/>
          </p:nvPr>
        </p:nvSpPr>
        <p:spPr>
          <a:xfrm>
            <a:off x="252000" y="1828800"/>
            <a:ext cx="11688000" cy="47244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1100"/>
              <a:buFont typeface="Arial"/>
              <a:buNone/>
            </a:pPr>
            <a:r>
              <a:rPr lang="en-US" sz="2220" b="1" dirty="0">
                <a:solidFill>
                  <a:schemeClr val="bg1"/>
                </a:solidFill>
              </a:rPr>
              <a:t>Ecommerce Application clone:</a:t>
            </a:r>
            <a:br>
              <a:rPr lang="en-US" sz="2220" b="1" dirty="0">
                <a:solidFill>
                  <a:schemeClr val="bg1"/>
                </a:solidFill>
              </a:rPr>
            </a:br>
            <a:br>
              <a:rPr lang="en-US" sz="2220" b="1" dirty="0"/>
            </a:br>
            <a:r>
              <a:rPr lang="en-IN" sz="2000" dirty="0">
                <a:effectLst/>
                <a:latin typeface="Calibri" panose="020F0502020204030204" pitchFamily="34" charset="0"/>
                <a:ea typeface="Calibri" panose="020F0502020204030204" pitchFamily="34" charset="0"/>
                <a:cs typeface="Times New Roman" panose="02020603050405020304" pitchFamily="18" charset="0"/>
              </a:rPr>
              <a:t>This project entails the design and development of a frontend-only E-Commerce Application Clone aimed at providing users with a seamless online shopping experience. The application allows users to browse through a collection of products, explore individual items, and conveniently add desired products to their virtual shopping cart. Key functionalities include a dynamic homepage showcasing available products, category pages for organized browsing, and a user-friendly cart page for managing selected items. Leveraging modern frontend technologies such as React.js and React Router, the application ensures smooth navigation and responsive design across various devices. Data mocking techniques simulate backend API calls, enabling the presentation of sample product data, while local storage facilitates temporary cart item storage. Emphasizing user experience, the design integrates accessibility features, performance optimizations. Development tools such as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ESLint</a:t>
            </a:r>
            <a:r>
              <a:rPr lang="en-IN" sz="2000" dirty="0">
                <a:effectLst/>
                <a:latin typeface="Calibri" panose="020F0502020204030204" pitchFamily="34" charset="0"/>
                <a:ea typeface="Calibri" panose="020F0502020204030204" pitchFamily="34" charset="0"/>
                <a:cs typeface="Times New Roman" panose="02020603050405020304" pitchFamily="18" charset="0"/>
              </a:rPr>
              <a:t>, Prettier, and version control systems ensure code quality and collaboration efficiency. Testing strategies encompass unit testing, end-to-end testing, and accessibility testing to guarantee functionality and compliance with standards. Finally, deployment involves hosting the frontend application on static site hosting platforms with continuous integration and deployment pipelines for automated testing and deployment processes. This abstract outlines the comprehensive approach to building a robust frontend solution for an E-Commerce Application Clone, catering to modern development standards and user expectations.</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
          <p:cNvSpPr txBox="1">
            <a:spLocks noGrp="1"/>
          </p:cNvSpPr>
          <p:nvPr>
            <p:ph idx="1"/>
          </p:nvPr>
        </p:nvSpPr>
        <p:spPr>
          <a:xfrm>
            <a:off x="684196" y="685800"/>
            <a:ext cx="10669603" cy="54573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600"/>
              <a:buNone/>
            </a:pPr>
            <a:r>
              <a:rPr lang="en-US" sz="2235" b="1" dirty="0"/>
              <a:t>Problem Statement:</a:t>
            </a:r>
            <a:endParaRPr sz="2235" b="1" dirty="0"/>
          </a:p>
          <a:p>
            <a:pPr marL="0" lvl="0" indent="0" algn="l" rtl="0">
              <a:lnSpc>
                <a:spcPct val="100000"/>
              </a:lnSpc>
              <a:spcBef>
                <a:spcPts val="0"/>
              </a:spcBef>
              <a:spcAft>
                <a:spcPts val="0"/>
              </a:spcAft>
              <a:buSzPts val="1600"/>
              <a:buNone/>
            </a:pPr>
            <a:r>
              <a:rPr lang="en-US" dirty="0"/>
              <a:t>          </a:t>
            </a:r>
            <a:endParaRPr dirty="0"/>
          </a:p>
          <a:p>
            <a:pPr marL="0" lvl="0" indent="0" algn="l" rtl="0">
              <a:lnSpc>
                <a:spcPct val="100000"/>
              </a:lnSpc>
              <a:spcBef>
                <a:spcPts val="0"/>
              </a:spcBef>
              <a:spcAft>
                <a:spcPts val="0"/>
              </a:spcAft>
              <a:buSzPts val="1600"/>
              <a:buNone/>
            </a:pPr>
            <a:r>
              <a:rPr lang="en-US" sz="2400" dirty="0">
                <a:solidFill>
                  <a:schemeClr val="tx1"/>
                </a:solidFill>
                <a:latin typeface="Arial" panose="020B0604020202020204" pitchFamily="34" charset="0"/>
                <a:cs typeface="Arial" panose="020B0604020202020204" pitchFamily="34" charset="0"/>
              </a:rPr>
              <a:t>Design an “E-Commerce Application Clone” where the users can see the collection of products, and individual products, and add the product to the cart. </a:t>
            </a:r>
            <a:endParaRPr lang="en-US" sz="2400" dirty="0">
              <a:solidFill>
                <a:schemeClr val="tx1"/>
              </a:solidFill>
              <a:latin typeface="Arial" panose="020B0604020202020204" pitchFamily="34" charset="0"/>
              <a:ea typeface="Times New Roman"/>
              <a:cs typeface="Arial" panose="020B0604020202020204" pitchFamily="34" charset="0"/>
              <a:sym typeface="Times New Roman"/>
            </a:endParaRPr>
          </a:p>
          <a:p>
            <a:pPr marL="0" lvl="0" indent="0" algn="l" rtl="0">
              <a:lnSpc>
                <a:spcPct val="100000"/>
              </a:lnSpc>
              <a:spcBef>
                <a:spcPts val="0"/>
              </a:spcBef>
              <a:spcAft>
                <a:spcPts val="0"/>
              </a:spcAft>
              <a:buSzPts val="1600"/>
              <a:buNone/>
            </a:pPr>
            <a:endParaRPr lang="en-US" sz="2316"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600"/>
              <a:buNone/>
            </a:pPr>
            <a:endParaRPr sz="22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600"/>
              <a:buFont typeface="Arial"/>
              <a:buNone/>
            </a:pPr>
            <a:r>
              <a:rPr lang="en-US" sz="2352" b="1" dirty="0"/>
              <a:t>Objective:</a:t>
            </a:r>
            <a:endParaRPr sz="2352" b="1" dirty="0"/>
          </a:p>
          <a:p>
            <a:pPr marL="0" lvl="1" indent="0" algn="l" rtl="0">
              <a:lnSpc>
                <a:spcPct val="100000"/>
              </a:lnSpc>
              <a:spcBef>
                <a:spcPts val="960"/>
              </a:spcBef>
              <a:spcAft>
                <a:spcPts val="0"/>
              </a:spcAft>
              <a:buSzPts val="1440"/>
              <a:buNone/>
            </a:pPr>
            <a:r>
              <a:rPr lang="en-US" sz="2400" dirty="0">
                <a:solidFill>
                  <a:schemeClr val="lt1"/>
                </a:solidFill>
                <a:latin typeface="Times New Roman"/>
                <a:ea typeface="Times New Roman"/>
                <a:cs typeface="Times New Roman"/>
                <a:sym typeface="Times New Roman"/>
              </a:rPr>
              <a:t>       </a:t>
            </a:r>
            <a:r>
              <a:rPr lang="en-US" sz="2400" dirty="0">
                <a:solidFill>
                  <a:schemeClr val="lt1"/>
                </a:solidFill>
                <a:latin typeface="Arial" panose="020B0604020202020204" pitchFamily="34" charset="0"/>
                <a:ea typeface="Times New Roman"/>
                <a:cs typeface="Arial" panose="020B0604020202020204" pitchFamily="34" charset="0"/>
                <a:sym typeface="Times New Roman"/>
              </a:rPr>
              <a:t>The goal </a:t>
            </a:r>
            <a:r>
              <a:rPr lang="en-US" sz="2400" b="0" i="0" dirty="0">
                <a:solidFill>
                  <a:srgbClr val="ECECEC"/>
                </a:solidFill>
                <a:effectLst/>
                <a:latin typeface="Arial" panose="020B0604020202020204" pitchFamily="34" charset="0"/>
                <a:cs typeface="Arial" panose="020B0604020202020204" pitchFamily="34" charset="0"/>
              </a:rPr>
              <a:t>is to deliver a high-quality e-commerce application clone that not only replicates the core functionalities of an existing platform but also prioritizes user experience, security, scalability, and adaptability to drive customer satisfaction and business success.</a:t>
            </a:r>
            <a:endParaRPr sz="24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247956019be_0_39"/>
          <p:cNvSpPr txBox="1">
            <a:spLocks noGrp="1"/>
          </p:cNvSpPr>
          <p:nvPr>
            <p:ph idx="1"/>
          </p:nvPr>
        </p:nvSpPr>
        <p:spPr>
          <a:xfrm>
            <a:off x="301225" y="272750"/>
            <a:ext cx="11490600" cy="63471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600"/>
              <a:buNone/>
            </a:pPr>
            <a:r>
              <a:rPr lang="en-US" sz="2493" b="1" u="sng" dirty="0"/>
              <a:t>Requirements:</a:t>
            </a:r>
            <a:endParaRPr sz="2493" b="1" u="sng" dirty="0"/>
          </a:p>
          <a:p>
            <a:pPr marL="0" lvl="0" indent="0" algn="l" rtl="0">
              <a:lnSpc>
                <a:spcPct val="100000"/>
              </a:lnSpc>
              <a:spcBef>
                <a:spcPts val="0"/>
              </a:spcBef>
              <a:spcAft>
                <a:spcPts val="0"/>
              </a:spcAft>
              <a:buSzPts val="1600"/>
              <a:buNone/>
            </a:pPr>
            <a:endParaRPr sz="2493" b="1" dirty="0"/>
          </a:p>
          <a:p>
            <a:pPr marL="0" lvl="0" indent="0" algn="l" rtl="0">
              <a:lnSpc>
                <a:spcPct val="100000"/>
              </a:lnSpc>
              <a:spcBef>
                <a:spcPts val="0"/>
              </a:spcBef>
              <a:spcAft>
                <a:spcPts val="0"/>
              </a:spcAft>
              <a:buSzPts val="1600"/>
              <a:buNone/>
            </a:pPr>
            <a:r>
              <a:rPr lang="en-US" sz="2493" b="1" u="sng" dirty="0"/>
              <a:t>Hardware requirements:</a:t>
            </a:r>
            <a:r>
              <a:rPr lang="en-US" sz="2493" b="1" dirty="0"/>
              <a:t> </a:t>
            </a:r>
            <a:r>
              <a:rPr lang="en-US" sz="2400" b="1" dirty="0">
                <a:solidFill>
                  <a:schemeClr val="lt1"/>
                </a:solidFill>
                <a:latin typeface="Arial" panose="020B0604020202020204" pitchFamily="34" charset="0"/>
                <a:cs typeface="Arial" panose="020B0604020202020204" pitchFamily="34" charset="0"/>
              </a:rPr>
              <a:t>A working computer to code with active internet connection.</a:t>
            </a:r>
            <a:endParaRPr sz="2400" b="1" dirty="0">
              <a:solidFill>
                <a:schemeClr val="lt1"/>
              </a:solidFill>
              <a:latin typeface="Arial" panose="020B0604020202020204" pitchFamily="34" charset="0"/>
              <a:cs typeface="Arial" panose="020B0604020202020204" pitchFamily="34" charset="0"/>
            </a:endParaRPr>
          </a:p>
          <a:p>
            <a:pPr marL="0" lvl="0" indent="0" algn="l" rtl="0">
              <a:lnSpc>
                <a:spcPct val="100000"/>
              </a:lnSpc>
              <a:spcBef>
                <a:spcPts val="0"/>
              </a:spcBef>
              <a:spcAft>
                <a:spcPts val="0"/>
              </a:spcAft>
              <a:buSzPts val="1600"/>
              <a:buNone/>
            </a:pPr>
            <a:endParaRPr sz="2493" b="1" dirty="0"/>
          </a:p>
          <a:p>
            <a:pPr marL="0" lvl="0" indent="0" algn="l" rtl="0">
              <a:lnSpc>
                <a:spcPct val="100000"/>
              </a:lnSpc>
              <a:spcBef>
                <a:spcPts val="0"/>
              </a:spcBef>
              <a:spcAft>
                <a:spcPts val="0"/>
              </a:spcAft>
              <a:buSzPts val="1600"/>
              <a:buNone/>
            </a:pPr>
            <a:r>
              <a:rPr lang="en-US" sz="2493" b="1" u="sng" dirty="0"/>
              <a:t>Tools/Software requirements: </a:t>
            </a:r>
          </a:p>
          <a:p>
            <a:pPr marL="0" lvl="0" indent="0" algn="l" rtl="0">
              <a:lnSpc>
                <a:spcPct val="100000"/>
              </a:lnSpc>
              <a:spcBef>
                <a:spcPts val="0"/>
              </a:spcBef>
              <a:spcAft>
                <a:spcPts val="0"/>
              </a:spcAft>
              <a:buSzPts val="1600"/>
              <a:buNone/>
            </a:pPr>
            <a:endParaRPr sz="2493" b="1" u="sng" dirty="0"/>
          </a:p>
          <a:p>
            <a:pPr marL="342900" marR="0" lvl="0" indent="-342900">
              <a:lnSpc>
                <a:spcPct val="107000"/>
              </a:lnSpc>
              <a:spcBef>
                <a:spcPts val="0"/>
              </a:spcBef>
              <a:spcAft>
                <a:spcPts val="0"/>
              </a:spcAft>
              <a:buFont typeface="Wingdings" panose="05000000000000000000" pitchFamily="2" charset="2"/>
              <a:buChar char=""/>
            </a:pPr>
            <a:r>
              <a:rPr lang="en-IN" sz="2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Integrated Development Environment (IDE)</a:t>
            </a:r>
          </a:p>
          <a:p>
            <a:pPr marL="342900" marR="0" lvl="0" indent="-342900">
              <a:lnSpc>
                <a:spcPct val="107000"/>
              </a:lnSpc>
              <a:spcBef>
                <a:spcPts val="0"/>
              </a:spcBef>
              <a:spcAft>
                <a:spcPts val="0"/>
              </a:spcAft>
              <a:buFont typeface="Wingdings" panose="05000000000000000000" pitchFamily="2" charset="2"/>
              <a:buChar char=""/>
            </a:pPr>
            <a:r>
              <a:rPr lang="en-IN" sz="2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Node.js and </a:t>
            </a:r>
            <a:r>
              <a:rPr lang="en-IN" sz="2400"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npm</a:t>
            </a:r>
            <a:r>
              <a:rPr lang="en-IN" sz="2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(Node Package Manager)</a:t>
            </a:r>
          </a:p>
          <a:p>
            <a:pPr marL="342900" marR="0" lvl="0" indent="-342900">
              <a:lnSpc>
                <a:spcPct val="107000"/>
              </a:lnSpc>
              <a:spcBef>
                <a:spcPts val="0"/>
              </a:spcBef>
              <a:spcAft>
                <a:spcPts val="0"/>
              </a:spcAft>
              <a:buFont typeface="Wingdings" panose="05000000000000000000" pitchFamily="2" charset="2"/>
              <a:buChar char=""/>
            </a:pPr>
            <a:r>
              <a:rPr lang="en-IN" sz="2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React.js and React Router</a:t>
            </a:r>
          </a:p>
          <a:p>
            <a:pPr marL="342900" marR="0" lvl="0" indent="-342900">
              <a:lnSpc>
                <a:spcPct val="107000"/>
              </a:lnSpc>
              <a:spcBef>
                <a:spcPts val="0"/>
              </a:spcBef>
              <a:spcAft>
                <a:spcPts val="0"/>
              </a:spcAft>
              <a:buFont typeface="Wingdings" panose="05000000000000000000" pitchFamily="2" charset="2"/>
              <a:buChar char=""/>
            </a:pPr>
            <a:r>
              <a:rPr lang="en-IN" sz="2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Git: Version control system for tracking changes in codebase.</a:t>
            </a:r>
          </a:p>
          <a:p>
            <a:pPr marL="342900" marR="0" lvl="0" indent="-342900">
              <a:lnSpc>
                <a:spcPct val="107000"/>
              </a:lnSpc>
              <a:spcBef>
                <a:spcPts val="0"/>
              </a:spcBef>
              <a:spcAft>
                <a:spcPts val="0"/>
              </a:spcAft>
              <a:buFont typeface="Wingdings" panose="05000000000000000000" pitchFamily="2" charset="2"/>
              <a:buChar char=""/>
            </a:pPr>
            <a:r>
              <a:rPr lang="en-IN" sz="2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GitHub: Platforms for hosting and managing Git repositories.</a:t>
            </a:r>
          </a:p>
          <a:p>
            <a:pPr marL="342900" marR="0" lvl="0" indent="-342900">
              <a:lnSpc>
                <a:spcPct val="107000"/>
              </a:lnSpc>
              <a:spcBef>
                <a:spcPts val="0"/>
              </a:spcBef>
              <a:spcAft>
                <a:spcPts val="800"/>
              </a:spcAft>
              <a:buFont typeface="Wingdings" panose="05000000000000000000" pitchFamily="2" charset="2"/>
              <a:buChar char=""/>
            </a:pPr>
            <a:r>
              <a:rPr lang="en-IN" sz="2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Create React App: Development environments for setting up a local server and building React applications.</a:t>
            </a:r>
          </a:p>
          <a:p>
            <a:pPr marL="0" lvl="0" indent="0" algn="l" rtl="0">
              <a:lnSpc>
                <a:spcPct val="100000"/>
              </a:lnSpc>
              <a:spcBef>
                <a:spcPts val="0"/>
              </a:spcBef>
              <a:spcAft>
                <a:spcPts val="0"/>
              </a:spcAft>
              <a:buSzPts val="1600"/>
              <a:buNone/>
            </a:pPr>
            <a:endParaRPr sz="2493" b="1" dirty="0"/>
          </a:p>
          <a:p>
            <a:pPr marL="0" lvl="0" indent="0" algn="l" rtl="0">
              <a:lnSpc>
                <a:spcPct val="100000"/>
              </a:lnSpc>
              <a:spcBef>
                <a:spcPts val="0"/>
              </a:spcBef>
              <a:spcAft>
                <a:spcPts val="0"/>
              </a:spcAft>
              <a:buSzPts val="1600"/>
              <a:buNone/>
            </a:pPr>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247531bab26_0_5"/>
          <p:cNvSpPr txBox="1">
            <a:spLocks noGrp="1"/>
          </p:cNvSpPr>
          <p:nvPr>
            <p:ph idx="1"/>
          </p:nvPr>
        </p:nvSpPr>
        <p:spPr>
          <a:xfrm>
            <a:off x="301225" y="272750"/>
            <a:ext cx="11490600" cy="63471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600"/>
              <a:buNone/>
            </a:pPr>
            <a:r>
              <a:rPr lang="en-US" sz="2493" b="1" u="sng" dirty="0"/>
              <a:t>Data Collection:</a:t>
            </a:r>
            <a:endParaRPr sz="2493" b="1" u="sng" dirty="0"/>
          </a:p>
          <a:p>
            <a:pPr marL="0" lvl="0" indent="0" algn="l" rtl="0">
              <a:lnSpc>
                <a:spcPct val="100000"/>
              </a:lnSpc>
              <a:spcBef>
                <a:spcPts val="0"/>
              </a:spcBef>
              <a:spcAft>
                <a:spcPts val="0"/>
              </a:spcAft>
              <a:buSzPts val="1600"/>
              <a:buNone/>
            </a:pPr>
            <a:endParaRPr sz="2235" b="1" dirty="0"/>
          </a:p>
          <a:p>
            <a:pPr marL="0" lvl="0" indent="0" algn="l" rtl="0">
              <a:lnSpc>
                <a:spcPct val="100000"/>
              </a:lnSpc>
              <a:spcBef>
                <a:spcPts val="0"/>
              </a:spcBef>
              <a:spcAft>
                <a:spcPts val="0"/>
              </a:spcAft>
              <a:buSzPts val="1600"/>
              <a:buNone/>
            </a:pPr>
            <a:r>
              <a:rPr lang="en-US" dirty="0"/>
              <a:t>      </a:t>
            </a:r>
            <a:r>
              <a:rPr lang="en-US" sz="2316" dirty="0">
                <a:solidFill>
                  <a:schemeClr val="lt1"/>
                </a:solidFill>
              </a:rPr>
              <a:t>The Products data was taken from </a:t>
            </a:r>
            <a:r>
              <a:rPr lang="en-US" sz="2316" dirty="0" err="1">
                <a:solidFill>
                  <a:schemeClr val="lt1"/>
                </a:solidFill>
              </a:rPr>
              <a:t>api</a:t>
            </a:r>
            <a:r>
              <a:rPr lang="en-US" sz="2316" dirty="0">
                <a:solidFill>
                  <a:schemeClr val="lt1"/>
                </a:solidFill>
              </a:rPr>
              <a:t> </a:t>
            </a:r>
          </a:p>
          <a:p>
            <a:pPr marL="0" lvl="0" indent="0" algn="l" rtl="0">
              <a:lnSpc>
                <a:spcPct val="100000"/>
              </a:lnSpc>
              <a:spcBef>
                <a:spcPts val="0"/>
              </a:spcBef>
              <a:spcAft>
                <a:spcPts val="0"/>
              </a:spcAft>
              <a:buSzPts val="1600"/>
              <a:buNone/>
            </a:pPr>
            <a:r>
              <a:rPr lang="en-US" sz="2316" dirty="0">
                <a:solidFill>
                  <a:schemeClr val="lt1"/>
                </a:solidFill>
              </a:rPr>
              <a:t>		</a:t>
            </a:r>
          </a:p>
          <a:p>
            <a:pPr marL="0" lvl="0" indent="0" algn="l" rtl="0">
              <a:lnSpc>
                <a:spcPct val="100000"/>
              </a:lnSpc>
              <a:spcBef>
                <a:spcPts val="0"/>
              </a:spcBef>
              <a:spcAft>
                <a:spcPts val="0"/>
              </a:spcAft>
              <a:buSzPts val="1600"/>
              <a:buNone/>
            </a:pPr>
            <a:r>
              <a:rPr lang="en-US" sz="2316" dirty="0">
                <a:solidFill>
                  <a:schemeClr val="lt1"/>
                </a:solidFill>
              </a:rPr>
              <a:t>	https://api.pujakaitem.com/api/products</a:t>
            </a:r>
            <a:endParaRPr lang="en-US" sz="2400" dirty="0"/>
          </a:p>
          <a:p>
            <a:pPr marL="0" lvl="0" indent="0" algn="l" rtl="0">
              <a:lnSpc>
                <a:spcPct val="100000"/>
              </a:lnSpc>
              <a:spcBef>
                <a:spcPts val="0"/>
              </a:spcBef>
              <a:spcAft>
                <a:spcPts val="0"/>
              </a:spcAft>
              <a:buSzPts val="1600"/>
              <a:buNone/>
            </a:pPr>
            <a:endParaRPr sz="2400" dirty="0"/>
          </a:p>
          <a:p>
            <a:pPr marL="0" lvl="0" indent="0" algn="l" rtl="0">
              <a:lnSpc>
                <a:spcPct val="100000"/>
              </a:lnSpc>
              <a:spcBef>
                <a:spcPts val="0"/>
              </a:spcBef>
              <a:spcAft>
                <a:spcPts val="0"/>
              </a:spcAft>
              <a:buSzPts val="1600"/>
              <a:buNone/>
            </a:pPr>
            <a:endParaRPr sz="2400" dirty="0"/>
          </a:p>
          <a:p>
            <a:pPr marL="0" lvl="0" indent="0" algn="l" rtl="0">
              <a:lnSpc>
                <a:spcPct val="100000"/>
              </a:lnSpc>
              <a:spcBef>
                <a:spcPts val="0"/>
              </a:spcBef>
              <a:spcAft>
                <a:spcPts val="0"/>
              </a:spcAft>
              <a:buSzPts val="1600"/>
              <a:buNone/>
            </a:pPr>
            <a:endParaRPr sz="2400" dirty="0"/>
          </a:p>
          <a:p>
            <a:pPr marL="0" lvl="0" indent="0" algn="l" rtl="0">
              <a:lnSpc>
                <a:spcPct val="100000"/>
              </a:lnSpc>
              <a:spcBef>
                <a:spcPts val="0"/>
              </a:spcBef>
              <a:spcAft>
                <a:spcPts val="0"/>
              </a:spcAft>
              <a:buSzPts val="1600"/>
              <a:buNone/>
            </a:pPr>
            <a:endParaRPr sz="2400" dirty="0"/>
          </a:p>
          <a:p>
            <a:pPr marL="0" lvl="0" indent="0" algn="l" rtl="0">
              <a:lnSpc>
                <a:spcPct val="100000"/>
              </a:lnSpc>
              <a:spcBef>
                <a:spcPts val="0"/>
              </a:spcBef>
              <a:spcAft>
                <a:spcPts val="0"/>
              </a:spcAft>
              <a:buClr>
                <a:schemeClr val="dk1"/>
              </a:buClr>
              <a:buSzPts val="1100"/>
              <a:buFont typeface="Arial"/>
              <a:buNone/>
            </a:pPr>
            <a:r>
              <a:rPr lang="en-US" sz="2400" dirty="0">
                <a:solidFill>
                  <a:schemeClr val="lt1"/>
                </a:solidFill>
              </a:rPr>
              <a:t>	</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g282e9907638_0_89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78" name="Google Shape;178;g282e9907638_0_895"/>
          <p:cNvSpPr txBox="1"/>
          <p:nvPr/>
        </p:nvSpPr>
        <p:spPr>
          <a:xfrm>
            <a:off x="3045368" y="2043663"/>
            <a:ext cx="6105300" cy="20310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None/>
            </a:pPr>
            <a:r>
              <a:rPr lang="en-US" sz="6000">
                <a:solidFill>
                  <a:srgbClr val="FFFFFF"/>
                </a:solidFill>
              </a:rPr>
              <a:t>Architecture design</a:t>
            </a:r>
            <a:endParaRPr sz="60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4"/>
          <p:cNvSpPr txBox="1">
            <a:spLocks noGrp="1"/>
          </p:cNvSpPr>
          <p:nvPr>
            <p:ph idx="1"/>
          </p:nvPr>
        </p:nvSpPr>
        <p:spPr>
          <a:xfrm>
            <a:off x="5131650" y="224200"/>
            <a:ext cx="1928700" cy="625500"/>
          </a:xfrm>
          <a:prstGeom prst="rect">
            <a:avLst/>
          </a:prstGeom>
          <a:noFill/>
          <a:ln>
            <a:noFill/>
          </a:ln>
        </p:spPr>
        <p:txBody>
          <a:bodyPr spcFirstLastPara="1" wrap="square" lIns="91425" tIns="45700" rIns="91425" bIns="45700" anchor="ctr" anchorCtr="0">
            <a:normAutofit/>
          </a:bodyPr>
          <a:lstStyle/>
          <a:p>
            <a:pPr marL="285750" lvl="0" indent="-184150" algn="l" rtl="0">
              <a:lnSpc>
                <a:spcPct val="100000"/>
              </a:lnSpc>
              <a:spcBef>
                <a:spcPts val="1000"/>
              </a:spcBef>
              <a:spcAft>
                <a:spcPts val="0"/>
              </a:spcAft>
              <a:buSzPts val="1600"/>
              <a:buNone/>
            </a:pPr>
            <a:r>
              <a:rPr lang="en-US" sz="2200">
                <a:solidFill>
                  <a:schemeClr val="lt1"/>
                </a:solidFill>
                <a:latin typeface="Times New Roman"/>
                <a:ea typeface="Times New Roman"/>
                <a:cs typeface="Times New Roman"/>
                <a:sym typeface="Times New Roman"/>
              </a:rPr>
              <a:t>Architecture</a:t>
            </a:r>
            <a:endParaRPr/>
          </a:p>
        </p:txBody>
      </p:sp>
      <p:pic>
        <p:nvPicPr>
          <p:cNvPr id="3" name="Picture 2">
            <a:extLst>
              <a:ext uri="{FF2B5EF4-FFF2-40B4-BE49-F238E27FC236}">
                <a16:creationId xmlns:a16="http://schemas.microsoft.com/office/drawing/2014/main" id="{8ABDEEF4-4A10-79DC-5AB6-DE9F0CA7ABB4}"/>
              </a:ext>
            </a:extLst>
          </p:cNvPr>
          <p:cNvPicPr>
            <a:picLocks noChangeAspect="1"/>
          </p:cNvPicPr>
          <p:nvPr/>
        </p:nvPicPr>
        <p:blipFill>
          <a:blip r:embed="rId3"/>
          <a:stretch>
            <a:fillRect/>
          </a:stretch>
        </p:blipFill>
        <p:spPr>
          <a:xfrm>
            <a:off x="1600200" y="841029"/>
            <a:ext cx="9144000" cy="5791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g2477e65a8cd_0_17"/>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90" name="Google Shape;190;g2477e65a8cd_0_17"/>
          <p:cNvSpPr txBox="1"/>
          <p:nvPr/>
        </p:nvSpPr>
        <p:spPr>
          <a:xfrm>
            <a:off x="3045368" y="2043663"/>
            <a:ext cx="6105300" cy="20310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None/>
            </a:pPr>
            <a:r>
              <a:rPr lang="en-US" sz="6000" dirty="0">
                <a:solidFill>
                  <a:srgbClr val="FFFFFF"/>
                </a:solidFill>
              </a:rPr>
              <a:t>User</a:t>
            </a:r>
          </a:p>
          <a:p>
            <a:pPr marL="0" lvl="0" indent="0" algn="ctr" rtl="0">
              <a:lnSpc>
                <a:spcPct val="90000"/>
              </a:lnSpc>
              <a:spcBef>
                <a:spcPts val="0"/>
              </a:spcBef>
              <a:spcAft>
                <a:spcPts val="0"/>
              </a:spcAft>
              <a:buNone/>
            </a:pPr>
            <a:r>
              <a:rPr lang="en-US" sz="6000" dirty="0">
                <a:solidFill>
                  <a:srgbClr val="FFFFFF"/>
                </a:solidFill>
              </a:rPr>
              <a:t> </a:t>
            </a:r>
            <a:r>
              <a:rPr lang="en-US" sz="6000" dirty="0" err="1">
                <a:solidFill>
                  <a:srgbClr val="FFFFFF"/>
                </a:solidFill>
              </a:rPr>
              <a:t>InterFace</a:t>
            </a:r>
            <a:endParaRPr lang="en-US" sz="6000" dirty="0">
              <a:solidFill>
                <a:srgbClr val="FFFFFF"/>
              </a:solidFill>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127</TotalTime>
  <Words>958</Words>
  <Application>Microsoft Office PowerPoint</Application>
  <PresentationFormat>Widescreen</PresentationFormat>
  <Paragraphs>105</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Roboto Mono</vt:lpstr>
      <vt:lpstr>Söhne</vt:lpstr>
      <vt:lpstr>Wingdings</vt:lpstr>
      <vt:lpstr>Times New Roman</vt:lpstr>
      <vt:lpstr>Wingdings 3</vt:lpstr>
      <vt:lpstr>Arial</vt:lpstr>
      <vt:lpstr>Century Gothic</vt:lpstr>
      <vt:lpstr>Calibri</vt:lpstr>
      <vt:lpstr>Slice</vt:lpstr>
      <vt:lpstr>PowerPoint Presentation</vt:lpstr>
      <vt:lpstr>PowerPoint Presentation</vt:lpstr>
      <vt:lpstr>Ecommerce Application clone:  This project entails the design and development of a frontend-only E-Commerce Application Clone aimed at providing users with a seamless online shopping experience. The application allows users to browse through a collection of products, explore individual items, and conveniently add desired products to their virtual shopping cart. Key functionalities include a dynamic homepage showcasing available products, category pages for organized browsing, and a user-friendly cart page for managing selected items. Leveraging modern frontend technologies such as React.js and React Router, the application ensures smooth navigation and responsive design across various devices. Data mocking techniques simulate backend API calls, enabling the presentation of sample product data, while local storage facilitates temporary cart item storage. Emphasizing user experience, the design integrates accessibility features, performance optimizations. Development tools such as ESLint, Prettier, and version control systems ensure code quality and collaboration efficiency. Testing strategies encompass unit testing, end-to-end testing, and accessibility testing to guarantee functionality and compliance with standards. Finally, deployment involves hosting the frontend application on static site hosting platforms with continuous integration and deployment pipelines for automated testing and deployment processes. This abstract outlines the comprehensive approach to building a robust frontend solution for an E-Commerce Application Clone, catering to modern development standards and user expectations.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Homepage</vt:lpstr>
      <vt:lpstr>Products page</vt:lpstr>
      <vt:lpstr>Single Products PAge</vt:lpstr>
      <vt:lpstr>Cart page</vt:lpstr>
      <vt:lpstr>Contact us page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AMAN NEGI</cp:lastModifiedBy>
  <cp:revision>8</cp:revision>
  <dcterms:created xsi:type="dcterms:W3CDTF">2021-06-19T13:01:53Z</dcterms:created>
  <dcterms:modified xsi:type="dcterms:W3CDTF">2024-04-09T04:25:42Z</dcterms:modified>
</cp:coreProperties>
</file>